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701" r:id="rId2"/>
  </p:sldMasterIdLst>
  <p:notesMasterIdLst>
    <p:notesMasterId r:id="rId20"/>
  </p:notesMasterIdLst>
  <p:handoutMasterIdLst>
    <p:handoutMasterId r:id="rId21"/>
  </p:handoutMasterIdLst>
  <p:sldIdLst>
    <p:sldId id="438" r:id="rId3"/>
    <p:sldId id="1190" r:id="rId4"/>
    <p:sldId id="325" r:id="rId5"/>
    <p:sldId id="309" r:id="rId6"/>
    <p:sldId id="1191" r:id="rId7"/>
    <p:sldId id="1195" r:id="rId8"/>
    <p:sldId id="344" r:id="rId9"/>
    <p:sldId id="1154" r:id="rId10"/>
    <p:sldId id="1192" r:id="rId11"/>
    <p:sldId id="1193" r:id="rId12"/>
    <p:sldId id="1194" r:id="rId13"/>
    <p:sldId id="1179" r:id="rId14"/>
    <p:sldId id="1180" r:id="rId15"/>
    <p:sldId id="1177" r:id="rId16"/>
    <p:sldId id="1178" r:id="rId17"/>
    <p:sldId id="1181" r:id="rId18"/>
    <p:sldId id="891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AM Thi Nhu An" initials="PTNA" lastIdx="32" clrIdx="0">
    <p:extLst>
      <p:ext uri="{19B8F6BF-5375-455C-9EA6-DF929625EA0E}">
        <p15:presenceInfo xmlns:p15="http://schemas.microsoft.com/office/powerpoint/2012/main" userId="PHAM Thi Nhu An" providerId="None"/>
      </p:ext>
    </p:extLst>
  </p:cmAuthor>
  <p:cmAuthor id="2" name="Laurence.winter@cnrs-dir.fr" initials="L" lastIdx="80" clrIdx="1">
    <p:extLst>
      <p:ext uri="{19B8F6BF-5375-455C-9EA6-DF929625EA0E}">
        <p15:presenceInfo xmlns:p15="http://schemas.microsoft.com/office/powerpoint/2012/main" userId="Laurence.winter@cnrs-dir.fr" providerId="None"/>
      </p:ext>
    </p:extLst>
  </p:cmAuthor>
  <p:cmAuthor id="3" name="Christophe Steffan" initials="CS" lastIdx="7" clrIdx="2">
    <p:extLst>
      <p:ext uri="{19B8F6BF-5375-455C-9EA6-DF929625EA0E}">
        <p15:presenceInfo xmlns:p15="http://schemas.microsoft.com/office/powerpoint/2012/main" userId="cc03bb8f05f275c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E2FF"/>
    <a:srgbClr val="000000"/>
    <a:srgbClr val="11284B"/>
    <a:srgbClr val="FFFFFF"/>
    <a:srgbClr val="6941EB"/>
    <a:srgbClr val="CDD7DC"/>
    <a:srgbClr val="8296A5"/>
    <a:srgbClr val="FFBC75"/>
    <a:srgbClr val="FFEB6E"/>
    <a:srgbClr val="B0EE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71" autoAdjust="0"/>
    <p:restoredTop sz="86706" autoAdjust="0"/>
  </p:normalViewPr>
  <p:slideViewPr>
    <p:cSldViewPr showGuides="1">
      <p:cViewPr varScale="1">
        <p:scale>
          <a:sx n="101" d="100"/>
          <a:sy n="101" d="100"/>
        </p:scale>
        <p:origin x="1144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howGuides="1">
      <p:cViewPr varScale="1">
        <p:scale>
          <a:sx n="102" d="100"/>
          <a:sy n="102" d="100"/>
        </p:scale>
        <p:origin x="2648" y="192"/>
      </p:cViewPr>
      <p:guideLst/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F54C99D9-0709-6434-9CB2-839695AAA68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5EF67AB-83BE-8016-014F-5A122AECCA4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96856D-A6F5-864E-B894-C06B40E71D62}" type="datetimeFigureOut">
              <a:rPr lang="fr-FR" smtClean="0">
                <a:latin typeface="Arial" panose="020B0604020202020204" pitchFamily="34" charset="0"/>
              </a:rPr>
              <a:t>17/11/2024</a:t>
            </a:fld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94ADAF7-B849-6E1C-CA9D-D014F797F65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15A8F63-A908-0427-CBAF-2A15BEB6E13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D8ABFA-369F-FA4C-B2A9-51EFFFE0DC69}" type="slidenum">
              <a:rPr lang="fr-FR" smtClean="0">
                <a:latin typeface="Arial" panose="020B0604020202020204" pitchFamily="34" charset="0"/>
              </a:rPr>
              <a:t>‹N°›</a:t>
            </a:fld>
            <a:endParaRPr 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45180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4A7DFC18-3D3E-A041-A3F3-D294B7D0CEC9}" type="datetimeFigureOut">
              <a:rPr lang="fr-FR" smtClean="0"/>
              <a:pPr/>
              <a:t>17/11/2024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260B45D8-6FF4-8A4C-9937-2BAD7338C10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310940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64A8-E5E8-4C6C-89E7-BC8C8B4867BC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3948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64A8-E5E8-4C6C-89E7-BC8C8B4867BC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8620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64A8-E5E8-4C6C-89E7-BC8C8B4867BC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0439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uverture trame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5B5BFF64-8579-44B8-8E60-2E09906F3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4825" r="14825"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>
            <a:extLst>
              <a:ext uri="{FF2B5EF4-FFF2-40B4-BE49-F238E27FC236}">
                <a16:creationId xmlns:a16="http://schemas.microsoft.com/office/drawing/2014/main" id="{70A30918-7A9D-DD57-9265-4FC71EA30A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41" r="-1016"/>
          <a:stretch/>
        </p:blipFill>
        <p:spPr>
          <a:xfrm>
            <a:off x="0" y="0"/>
            <a:ext cx="6528060" cy="6858501"/>
          </a:xfrm>
          <a:prstGeom prst="rect">
            <a:avLst/>
          </a:prstGeom>
        </p:spPr>
      </p:pic>
      <p:sp>
        <p:nvSpPr>
          <p:cNvPr id="16" name="Espace réservé du titre 1">
            <a:extLst>
              <a:ext uri="{FF2B5EF4-FFF2-40B4-BE49-F238E27FC236}">
                <a16:creationId xmlns:a16="http://schemas.microsoft.com/office/drawing/2014/main" id="{0713705B-5073-A3A8-7F11-ADCE02A63EDB}"/>
              </a:ext>
            </a:extLst>
          </p:cNvPr>
          <p:cNvSpPr txBox="1">
            <a:spLocks/>
          </p:cNvSpPr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>
            <a:extLst>
              <a:ext uri="{FF2B5EF4-FFF2-40B4-BE49-F238E27FC236}">
                <a16:creationId xmlns:a16="http://schemas.microsoft.com/office/drawing/2014/main" id="{1ADB2D1D-1287-FEEC-BE39-688D34E27AC8}"/>
              </a:ext>
            </a:extLst>
          </p:cNvPr>
          <p:cNvSpPr txBox="1">
            <a:spLocks/>
          </p:cNvSpPr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4AFA88FC-14A0-F865-9691-C00424D9F188}"/>
              </a:ext>
            </a:extLst>
          </p:cNvPr>
          <p:cNvSpPr txBox="1">
            <a:spLocks/>
          </p:cNvSpPr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BCAC6964-66DB-4558-4AB0-EC60E1678C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sp>
        <p:nvSpPr>
          <p:cNvPr id="9" name="Sous-titre 2">
            <a:extLst>
              <a:ext uri="{FF2B5EF4-FFF2-40B4-BE49-F238E27FC236}">
                <a16:creationId xmlns:a16="http://schemas.microsoft.com/office/drawing/2014/main" id="{034B118D-2FAA-524A-6BA3-69F972AE27A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956FBDA-B443-D8CB-0127-2A4014940A61}"/>
              </a:ext>
            </a:extLst>
          </p:cNvPr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17/11/2024</a:t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Espace réservé du titre 1">
            <a:extLst>
              <a:ext uri="{FF2B5EF4-FFF2-40B4-BE49-F238E27FC236}">
                <a16:creationId xmlns:a16="http://schemas.microsoft.com/office/drawing/2014/main" id="{89A15148-CA74-259E-BACB-524A926D3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512682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9DD1968-A784-B472-059C-5ACAAEDB09D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07210" y="327695"/>
            <a:ext cx="1125421" cy="110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392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5377695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2E3B9AF7-8B4B-A316-5524-5B19503467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536660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58633BF5-108A-77A3-84FF-E4F0D2FE1B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3717040"/>
            <a:ext cx="5366603" cy="24508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>
                <a:solidFill>
                  <a:srgbClr val="112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222FE178-A241-7B1D-DCC0-C29EA0ECBD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07092" y="-4468"/>
            <a:ext cx="6084907" cy="62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29203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90197" y="476250"/>
            <a:ext cx="5355511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2E3B9AF7-8B4B-A316-5524-5B19503467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1289" y="1746296"/>
            <a:ext cx="5355511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58633BF5-108A-77A3-84FF-E4F0D2FE1B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90197" y="3717040"/>
            <a:ext cx="5355511" cy="253136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222FE178-A241-7B1D-DCC0-C29EA0ECBD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84907" cy="62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59920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5366603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15" name="Espace réservé du numéro de diapositive 3">
            <a:extLst>
              <a:ext uri="{FF2B5EF4-FFF2-40B4-BE49-F238E27FC236}">
                <a16:creationId xmlns:a16="http://schemas.microsoft.com/office/drawing/2014/main" id="{2E0B094D-9DCF-97E2-56AE-F005BF30B6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690" y="6398133"/>
            <a:ext cx="947310" cy="39854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0" i="0">
                <a:solidFill>
                  <a:srgbClr val="11284B"/>
                </a:solidFill>
                <a:latin typeface="Arial" panose="020B0604020202020204" pitchFamily="34" charset="0"/>
              </a:defRPr>
            </a:lvl1pPr>
          </a:lstStyle>
          <a:p>
            <a:fld id="{2C0A5345-16E1-8A41-8897-3EFCC67CC93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15CD81F-8F63-A783-1CD5-DECD422D7F84}"/>
              </a:ext>
            </a:extLst>
          </p:cNvPr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FCD51C-FC81-F340-8245-EEE1BBB1F729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65CA1DBB-A8B1-5E5C-B650-A8BDB4975F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536660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7859A047-36DB-A826-109A-1597E2492B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2880000"/>
            <a:ext cx="5366603" cy="32878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4C49267D-13DD-51A2-701E-D4ABC69163E7}"/>
              </a:ext>
            </a:extLst>
          </p:cNvPr>
          <p:cNvSpPr txBox="1">
            <a:spLocks/>
          </p:cNvSpPr>
          <p:nvPr userDrawn="1"/>
        </p:nvSpPr>
        <p:spPr>
          <a:xfrm>
            <a:off x="11552194" y="6507510"/>
            <a:ext cx="432060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fld id="{5A4A322A-766F-E640-B821-9AE8FB32EE1A}" type="slidenum">
              <a:rPr lang="fr-FR" sz="1000" b="1" i="0" smtClean="0">
                <a:latin typeface="Arial" panose="020B0604020202020204" pitchFamily="34" charset="0"/>
              </a:rPr>
              <a:t>‹N°›</a:t>
            </a:fld>
            <a:endParaRPr lang="fr-FR" sz="1000" b="1" i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0098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8213622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15" name="Espace réservé du numéro de diapositive 3">
            <a:extLst>
              <a:ext uri="{FF2B5EF4-FFF2-40B4-BE49-F238E27FC236}">
                <a16:creationId xmlns:a16="http://schemas.microsoft.com/office/drawing/2014/main" id="{2E0B094D-9DCF-97E2-56AE-F005BF30B6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690" y="6398133"/>
            <a:ext cx="947310" cy="39854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0" i="0">
                <a:solidFill>
                  <a:srgbClr val="11284B"/>
                </a:solidFill>
                <a:latin typeface="Arial" panose="020B0604020202020204" pitchFamily="34" charset="0"/>
              </a:defRPr>
            </a:lvl1pPr>
          </a:lstStyle>
          <a:p>
            <a:fld id="{2C0A5345-16E1-8A41-8897-3EFCC67CC93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15CD81F-8F63-A783-1CD5-DECD422D7F84}"/>
              </a:ext>
            </a:extLst>
          </p:cNvPr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901CE5-4B7E-FB21-F9F6-539DE5DD7034}"/>
              </a:ext>
            </a:extLst>
          </p:cNvPr>
          <p:cNvSpPr/>
          <p:nvPr userDrawn="1"/>
        </p:nvSpPr>
        <p:spPr>
          <a:xfrm>
            <a:off x="8975725" y="0"/>
            <a:ext cx="3216275" cy="6870716"/>
          </a:xfrm>
          <a:prstGeom prst="rect">
            <a:avLst/>
          </a:prstGeom>
          <a:solidFill>
            <a:srgbClr val="FFEB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" name="Espace réservé du texte 10">
            <a:extLst>
              <a:ext uri="{FF2B5EF4-FFF2-40B4-BE49-F238E27FC236}">
                <a16:creationId xmlns:a16="http://schemas.microsoft.com/office/drawing/2014/main" id="{004A83C6-DC1E-F624-88B8-9073501B346E}"/>
              </a:ext>
            </a:extLst>
          </p:cNvPr>
          <p:cNvSpPr txBox="1">
            <a:spLocks/>
          </p:cNvSpPr>
          <p:nvPr userDrawn="1"/>
        </p:nvSpPr>
        <p:spPr>
          <a:xfrm>
            <a:off x="9838942" y="50075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62" name="Espace réservé du texte 10">
            <a:extLst>
              <a:ext uri="{FF2B5EF4-FFF2-40B4-BE49-F238E27FC236}">
                <a16:creationId xmlns:a16="http://schemas.microsoft.com/office/drawing/2014/main" id="{ADE28056-A7DE-9F78-B761-FABCA8CD58EB}"/>
              </a:ext>
            </a:extLst>
          </p:cNvPr>
          <p:cNvSpPr txBox="1">
            <a:spLocks/>
          </p:cNvSpPr>
          <p:nvPr userDrawn="1"/>
        </p:nvSpPr>
        <p:spPr>
          <a:xfrm>
            <a:off x="9648515" y="4875601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63" name="Espace réservé du texte 22">
            <a:extLst>
              <a:ext uri="{FF2B5EF4-FFF2-40B4-BE49-F238E27FC236}">
                <a16:creationId xmlns:a16="http://schemas.microsoft.com/office/drawing/2014/main" id="{CD23C1B5-12BA-77A4-2894-839BA495D5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686542" y="1348114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64" name="Espace réservé du texte 4">
            <a:extLst>
              <a:ext uri="{FF2B5EF4-FFF2-40B4-BE49-F238E27FC236}">
                <a16:creationId xmlns:a16="http://schemas.microsoft.com/office/drawing/2014/main" id="{56EE022F-7B46-D28C-F0E2-E20586B03AF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86543" y="2093149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65" name="Espace réservé du texte 22">
            <a:extLst>
              <a:ext uri="{FF2B5EF4-FFF2-40B4-BE49-F238E27FC236}">
                <a16:creationId xmlns:a16="http://schemas.microsoft.com/office/drawing/2014/main" id="{B6F22FC3-82C5-7721-8B13-FB51E9F31E6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86542" y="310174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66" name="Espace réservé du texte 4">
            <a:extLst>
              <a:ext uri="{FF2B5EF4-FFF2-40B4-BE49-F238E27FC236}">
                <a16:creationId xmlns:a16="http://schemas.microsoft.com/office/drawing/2014/main" id="{F6C38953-8660-7EF7-C0F4-A2EAFA3B3CD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86543" y="3846778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67" name="Espace réservé du texte 22">
            <a:extLst>
              <a:ext uri="{FF2B5EF4-FFF2-40B4-BE49-F238E27FC236}">
                <a16:creationId xmlns:a16="http://schemas.microsoft.com/office/drawing/2014/main" id="{41D1E597-9B97-352C-7631-F4241F6EA8C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686542" y="48551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68" name="Espace réservé du texte 4">
            <a:extLst>
              <a:ext uri="{FF2B5EF4-FFF2-40B4-BE49-F238E27FC236}">
                <a16:creationId xmlns:a16="http://schemas.microsoft.com/office/drawing/2014/main" id="{6C0CDED2-172D-9BFA-768D-951A323681D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686543" y="5600218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2A3BBBA-BE0C-4144-EE3E-6508402B96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81978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696B6B3D-3C2C-7E46-393C-E713ADFE76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8197843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DDD54A2B-2650-D070-4575-3801BBC2ED9D}"/>
              </a:ext>
            </a:extLst>
          </p:cNvPr>
          <p:cNvSpPr txBox="1">
            <a:spLocks/>
          </p:cNvSpPr>
          <p:nvPr userDrawn="1"/>
        </p:nvSpPr>
        <p:spPr>
          <a:xfrm>
            <a:off x="11552194" y="6507510"/>
            <a:ext cx="432060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fld id="{5A4A322A-766F-E640-B821-9AE8FB32EE1A}" type="slidenum">
              <a:rPr lang="fr-FR" sz="1000" b="0" i="0" smtClean="0">
                <a:latin typeface="Arial" panose="020B0604020202020204" pitchFamily="34" charset="0"/>
                <a:cs typeface="Arial" panose="020B0604020202020204" pitchFamily="34" charset="0"/>
              </a:rPr>
              <a:t>‹N°›</a:t>
            </a:fld>
            <a:endParaRPr lang="fr-FR" sz="10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0141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12">
            <a:extLst>
              <a:ext uri="{FF2B5EF4-FFF2-40B4-BE49-F238E27FC236}">
                <a16:creationId xmlns:a16="http://schemas.microsoft.com/office/drawing/2014/main" id="{85F28F63-4410-51B3-C874-613F837CDD3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975724" y="0"/>
            <a:ext cx="32162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8208935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15CD81F-8F63-A783-1CD5-DECD422D7F84}"/>
              </a:ext>
            </a:extLst>
          </p:cNvPr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1" name="Espace réservé du texte 10">
            <a:extLst>
              <a:ext uri="{FF2B5EF4-FFF2-40B4-BE49-F238E27FC236}">
                <a16:creationId xmlns:a16="http://schemas.microsoft.com/office/drawing/2014/main" id="{004A83C6-DC1E-F624-88B8-9073501B346E}"/>
              </a:ext>
            </a:extLst>
          </p:cNvPr>
          <p:cNvSpPr txBox="1">
            <a:spLocks/>
          </p:cNvSpPr>
          <p:nvPr userDrawn="1"/>
        </p:nvSpPr>
        <p:spPr>
          <a:xfrm>
            <a:off x="9838942" y="50075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latin typeface="Arial" panose="020B0604020202020204" pitchFamily="34" charset="0"/>
            </a:endParaRPr>
          </a:p>
        </p:txBody>
      </p:sp>
      <p:sp>
        <p:nvSpPr>
          <p:cNvPr id="62" name="Espace réservé du texte 10">
            <a:extLst>
              <a:ext uri="{FF2B5EF4-FFF2-40B4-BE49-F238E27FC236}">
                <a16:creationId xmlns:a16="http://schemas.microsoft.com/office/drawing/2014/main" id="{ADE28056-A7DE-9F78-B761-FABCA8CD58EB}"/>
              </a:ext>
            </a:extLst>
          </p:cNvPr>
          <p:cNvSpPr txBox="1">
            <a:spLocks/>
          </p:cNvSpPr>
          <p:nvPr userDrawn="1"/>
        </p:nvSpPr>
        <p:spPr>
          <a:xfrm>
            <a:off x="9648515" y="4875601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latin typeface="Arial" panose="020B0604020202020204" pitchFamily="34" charset="0"/>
            </a:endParaRPr>
          </a:p>
        </p:txBody>
      </p: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94F2418C-1DFC-48A6-A831-8BCFB6B37F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81978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EE76EA93-6823-45AC-47F3-73CE494C25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8197843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0040912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12">
            <a:extLst>
              <a:ext uri="{FF2B5EF4-FFF2-40B4-BE49-F238E27FC236}">
                <a16:creationId xmlns:a16="http://schemas.microsoft.com/office/drawing/2014/main" id="{85F28F63-4410-51B3-C874-613F837CDD3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0"/>
            <a:ext cx="32162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47660" y="476250"/>
            <a:ext cx="8208935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94F2418C-1DFC-48A6-A831-8BCFB6B37F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8752" y="1746296"/>
            <a:ext cx="81978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EE76EA93-6823-45AC-47F3-73CE494C25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58752" y="3717040"/>
            <a:ext cx="8197843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6324555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11233150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CC20F23C-BF47-14DB-BDE9-56E947A879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11233150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7E47BF2-8D80-A4B8-E233-5F98653FAA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11222058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4577784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4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11233150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3" name="Espace réservé du texte 22">
            <a:extLst>
              <a:ext uri="{FF2B5EF4-FFF2-40B4-BE49-F238E27FC236}">
                <a16:creationId xmlns:a16="http://schemas.microsoft.com/office/drawing/2014/main" id="{50BDB343-0DEB-CAD3-FA7E-0C1FEB1EC5F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4655" y="2542044"/>
            <a:ext cx="11235377" cy="10337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60"/>
              </a:lnSpc>
              <a:spcBef>
                <a:spcPts val="0"/>
              </a:spcBef>
              <a:buNone/>
              <a:defRPr sz="1800" b="1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une introduction</a:t>
            </a:r>
          </a:p>
        </p:txBody>
      </p: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F52F0032-4F3D-B893-5B5A-CB5DB0B9FC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11233150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57D0E84-04ED-EDDA-B42A-506F13DA04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202" y="3715049"/>
            <a:ext cx="3539920" cy="2452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003C71A5-6321-FE30-29A6-4B185406FF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26040" y="3715049"/>
            <a:ext cx="3539920" cy="2452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1B760DAB-596C-3421-9734-598CEB6003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85839" y="3715049"/>
            <a:ext cx="3539920" cy="2452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305338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5366603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D99A6B2A-98EC-B4C2-A033-3F03A29074F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536660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B9265F8B-52C7-4329-E09E-76B2CDFE25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057824"/>
            <a:ext cx="5366603" cy="311005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  <p:sp>
        <p:nvSpPr>
          <p:cNvPr id="4" name="Espace réservé pour une image  12">
            <a:extLst>
              <a:ext uri="{FF2B5EF4-FFF2-40B4-BE49-F238E27FC236}">
                <a16:creationId xmlns:a16="http://schemas.microsoft.com/office/drawing/2014/main" id="{2C120197-7AD2-7928-9B95-A5FDF732561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096000" y="0"/>
            <a:ext cx="6084907" cy="62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249862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pour une image  12">
            <a:extLst>
              <a:ext uri="{FF2B5EF4-FFF2-40B4-BE49-F238E27FC236}">
                <a16:creationId xmlns:a16="http://schemas.microsoft.com/office/drawing/2014/main" id="{D4DB3A8D-AF9F-D37B-EB57-776508367C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34400"/>
            <a:ext cx="3045600" cy="34352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B06BDF21-987A-789E-F451-D0B27F4FEB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6" y="476250"/>
            <a:ext cx="2371332" cy="1466170"/>
          </a:xfrm>
          <a:prstGeom prst="rect">
            <a:avLst/>
          </a:prstGeom>
        </p:spPr>
        <p:txBody>
          <a:bodyPr lIns="0" tIns="0" rIns="360000" bIns="0"/>
          <a:lstStyle>
            <a:lvl1pPr marL="0" indent="0">
              <a:lnSpc>
                <a:spcPts val="27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9374458A-5EDF-D9FE-DC57-24E1D87211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8" y="2113974"/>
            <a:ext cx="2371332" cy="552331"/>
          </a:xfrm>
          <a:prstGeom prst="rect">
            <a:avLst/>
          </a:prstGeom>
        </p:spPr>
        <p:txBody>
          <a:bodyPr wrap="square" lIns="0" tIns="0" rIns="180000" bIns="0">
            <a:spAutoFit/>
          </a:bodyPr>
          <a:lstStyle>
            <a:lvl1pPr marL="0" indent="0">
              <a:lnSpc>
                <a:spcPts val="2180"/>
              </a:lnSpc>
              <a:spcBef>
                <a:spcPts val="0"/>
              </a:spcBef>
              <a:buNone/>
              <a:defRPr sz="1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96C368-0E35-6FBB-9516-85E5A57336A6}"/>
              </a:ext>
            </a:extLst>
          </p:cNvPr>
          <p:cNvSpPr/>
          <p:nvPr userDrawn="1"/>
        </p:nvSpPr>
        <p:spPr>
          <a:xfrm>
            <a:off x="3045600" y="0"/>
            <a:ext cx="3050400" cy="34343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BE18D2-2393-B057-A4C5-3F0E13322F57}"/>
              </a:ext>
            </a:extLst>
          </p:cNvPr>
          <p:cNvSpPr/>
          <p:nvPr userDrawn="1"/>
        </p:nvSpPr>
        <p:spPr>
          <a:xfrm>
            <a:off x="3045600" y="3434400"/>
            <a:ext cx="3050400" cy="34343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i="0" dirty="0"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AE8A47-80BF-9679-867D-412CF1D7D3B5}"/>
              </a:ext>
            </a:extLst>
          </p:cNvPr>
          <p:cNvSpPr/>
          <p:nvPr userDrawn="1"/>
        </p:nvSpPr>
        <p:spPr>
          <a:xfrm>
            <a:off x="6093151" y="0"/>
            <a:ext cx="3045600" cy="34343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945DE2-FF07-4C59-C4DB-E8FCE2D9F017}"/>
              </a:ext>
            </a:extLst>
          </p:cNvPr>
          <p:cNvSpPr/>
          <p:nvPr userDrawn="1"/>
        </p:nvSpPr>
        <p:spPr>
          <a:xfrm>
            <a:off x="9140400" y="0"/>
            <a:ext cx="3051600" cy="3434399"/>
          </a:xfrm>
          <a:prstGeom prst="rect">
            <a:avLst/>
          </a:prstGeom>
          <a:solidFill>
            <a:srgbClr val="9AE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BC95A2-3C69-EF8A-709A-F66C2882693C}"/>
              </a:ext>
            </a:extLst>
          </p:cNvPr>
          <p:cNvSpPr/>
          <p:nvPr userDrawn="1"/>
        </p:nvSpPr>
        <p:spPr>
          <a:xfrm>
            <a:off x="6095999" y="3434400"/>
            <a:ext cx="3045600" cy="34343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EF1339-542B-0DEA-79A9-4428C7F5177B}"/>
              </a:ext>
            </a:extLst>
          </p:cNvPr>
          <p:cNvSpPr/>
          <p:nvPr userDrawn="1"/>
        </p:nvSpPr>
        <p:spPr>
          <a:xfrm>
            <a:off x="9140399" y="3434400"/>
            <a:ext cx="3053249" cy="34343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texte 22">
            <a:extLst>
              <a:ext uri="{FF2B5EF4-FFF2-40B4-BE49-F238E27FC236}">
                <a16:creationId xmlns:a16="http://schemas.microsoft.com/office/drawing/2014/main" id="{A28DBE51-622E-1EE0-C88E-CE298ACC9D7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87712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11" name="Espace réservé du texte 22">
            <a:extLst>
              <a:ext uri="{FF2B5EF4-FFF2-40B4-BE49-F238E27FC236}">
                <a16:creationId xmlns:a16="http://schemas.microsoft.com/office/drawing/2014/main" id="{F8A14686-C4AE-73B2-7F06-3BAE90D9F79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3736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12" name="Espace réservé du texte 22">
            <a:extLst>
              <a:ext uri="{FF2B5EF4-FFF2-40B4-BE49-F238E27FC236}">
                <a16:creationId xmlns:a16="http://schemas.microsoft.com/office/drawing/2014/main" id="{3F87CCA3-C092-1A7A-E99E-63EEA8A5275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86361" y="136762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13" name="Espace réservé du texte 22">
            <a:extLst>
              <a:ext uri="{FF2B5EF4-FFF2-40B4-BE49-F238E27FC236}">
                <a16:creationId xmlns:a16="http://schemas.microsoft.com/office/drawing/2014/main" id="{AE45ECA0-7B70-09FF-B7E0-9A4613A168F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287712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14" name="Espace réservé du texte 22">
            <a:extLst>
              <a:ext uri="{FF2B5EF4-FFF2-40B4-BE49-F238E27FC236}">
                <a16:creationId xmlns:a16="http://schemas.microsoft.com/office/drawing/2014/main" id="{3DFC5584-F640-FC4C-C9F7-525FCF97B80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303736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17" name="Espace réservé du texte 22">
            <a:extLst>
              <a:ext uri="{FF2B5EF4-FFF2-40B4-BE49-F238E27FC236}">
                <a16:creationId xmlns:a16="http://schemas.microsoft.com/office/drawing/2014/main" id="{CA2C83E9-8498-E109-7068-77B930B1074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386361" y="484234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2B2D680A-F5D8-D01C-0990-307EBBFDAC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722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690B32D1-99A9-E6E9-8A78-F557D9F6598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321471" y="2106604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99E431F5-D61F-9FF2-BC4A-A586B3870A7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3670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A830FEC1-A691-9E4D-5CAC-5AC19CF69C6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722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28" name="Espace réservé du texte 4">
            <a:extLst>
              <a:ext uri="{FF2B5EF4-FFF2-40B4-BE49-F238E27FC236}">
                <a16:creationId xmlns:a16="http://schemas.microsoft.com/office/drawing/2014/main" id="{124C42DF-9D8B-D2B8-C078-39196DD417D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321471" y="5530205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29" name="Espace réservé du texte 4">
            <a:extLst>
              <a:ext uri="{FF2B5EF4-FFF2-40B4-BE49-F238E27FC236}">
                <a16:creationId xmlns:a16="http://schemas.microsoft.com/office/drawing/2014/main" id="{3BE44685-AC52-5DE2-37A9-EA7BD685585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3670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</p:spTree>
    <p:extLst>
      <p:ext uri="{BB962C8B-B14F-4D97-AF65-F5344CB8AC3E}">
        <p14:creationId xmlns:p14="http://schemas.microsoft.com/office/powerpoint/2010/main" val="42042670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uverture trame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128E351-2498-7473-8821-92115616CC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8" y="0"/>
            <a:ext cx="6096001" cy="6858000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>
            <a:extLst>
              <a:ext uri="{FF2B5EF4-FFF2-40B4-BE49-F238E27FC236}">
                <a16:creationId xmlns:a16="http://schemas.microsoft.com/office/drawing/2014/main" id="{70A30918-7A9D-DD57-9265-4FC71EA30A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>
            <a:extLst>
              <a:ext uri="{FF2B5EF4-FFF2-40B4-BE49-F238E27FC236}">
                <a16:creationId xmlns:a16="http://schemas.microsoft.com/office/drawing/2014/main" id="{0713705B-5073-A3A8-7F11-ADCE02A63EDB}"/>
              </a:ext>
            </a:extLst>
          </p:cNvPr>
          <p:cNvSpPr txBox="1">
            <a:spLocks/>
          </p:cNvSpPr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>
            <a:extLst>
              <a:ext uri="{FF2B5EF4-FFF2-40B4-BE49-F238E27FC236}">
                <a16:creationId xmlns:a16="http://schemas.microsoft.com/office/drawing/2014/main" id="{1ADB2D1D-1287-FEEC-BE39-688D34E27AC8}"/>
              </a:ext>
            </a:extLst>
          </p:cNvPr>
          <p:cNvSpPr txBox="1">
            <a:spLocks/>
          </p:cNvSpPr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4AFA88FC-14A0-F865-9691-C00424D9F188}"/>
              </a:ext>
            </a:extLst>
          </p:cNvPr>
          <p:cNvSpPr txBox="1">
            <a:spLocks/>
          </p:cNvSpPr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BCAC6964-66DB-4558-4AB0-EC60E1678C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sp>
        <p:nvSpPr>
          <p:cNvPr id="9" name="Sous-titre 2">
            <a:extLst>
              <a:ext uri="{FF2B5EF4-FFF2-40B4-BE49-F238E27FC236}">
                <a16:creationId xmlns:a16="http://schemas.microsoft.com/office/drawing/2014/main" id="{034B118D-2FAA-524A-6BA3-69F972AE27A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956FBDA-B443-D8CB-0127-2A4014940A61}"/>
              </a:ext>
            </a:extLst>
          </p:cNvPr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17/11/2024</a:t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Espace réservé du titre 1">
            <a:extLst>
              <a:ext uri="{FF2B5EF4-FFF2-40B4-BE49-F238E27FC236}">
                <a16:creationId xmlns:a16="http://schemas.microsoft.com/office/drawing/2014/main" id="{F240CB38-B869-1D6D-8F1B-77C1FBBC8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512682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pic>
        <p:nvPicPr>
          <p:cNvPr id="4" name="Graphique 2">
            <a:extLst>
              <a:ext uri="{FF2B5EF4-FFF2-40B4-BE49-F238E27FC236}">
                <a16:creationId xmlns:a16="http://schemas.microsoft.com/office/drawing/2014/main" id="{29B2A740-BCD7-E328-EB34-FCB4242AFE4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t="3550" b="3550"/>
          <a:stretch/>
        </p:blipFill>
        <p:spPr>
          <a:xfrm>
            <a:off x="205456" y="245252"/>
            <a:ext cx="4021836" cy="146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2062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D50E3E-72C2-82D7-6B9C-A6EC2CB33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B196E65-B9FA-51F8-DA41-681BFA99F3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62B7036-1BC1-8C95-8941-89CDBF124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02FF-C0F0-1344-B1CF-5A2E955EBA7C}" type="datetimeFigureOut">
              <a:rPr lang="fr-FR" smtClean="0"/>
              <a:t>17/11/2024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47CB753-7450-94AE-559B-2CA824EF3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A65D68-D81F-81B3-B36D-D2A053008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684D-61AD-734A-9A3E-2C92CCBF74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92584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92696"/>
          </a:xfrm>
        </p:spPr>
        <p:txBody>
          <a:bodyPr/>
          <a:lstStyle/>
          <a:p>
            <a:r>
              <a:rPr lang="en-GB" noProof="0" dirty="0" err="1"/>
              <a:t>Cliquez</a:t>
            </a:r>
            <a:r>
              <a:rPr lang="en-GB" noProof="0" dirty="0"/>
              <a:t> et </a:t>
            </a:r>
            <a:r>
              <a:rPr lang="en-GB" noProof="0" dirty="0" err="1"/>
              <a:t>modifiez</a:t>
            </a:r>
            <a:r>
              <a:rPr lang="en-GB" noProof="0" dirty="0"/>
              <a:t> le titre</a:t>
            </a:r>
          </a:p>
        </p:txBody>
      </p:sp>
      <p:sp>
        <p:nvSpPr>
          <p:cNvPr id="3" name="Rectangle 5"/>
          <p:cNvSpPr>
            <a:spLocks noGrp="1" noChangeArrowheads="1"/>
          </p:cNvSpPr>
          <p:nvPr userDrawn="1">
            <p:ph type="ftr" sz="quarter" idx="10"/>
          </p:nvPr>
        </p:nvSpPr>
        <p:spPr>
          <a:xfrm>
            <a:off x="2351584" y="6525384"/>
            <a:ext cx="7200416" cy="360000"/>
          </a:xfrm>
          <a:ln/>
        </p:spPr>
        <p:txBody>
          <a:bodyPr/>
          <a:lstStyle>
            <a:lvl1pPr>
              <a:defRPr sz="1600"/>
            </a:lvl1pPr>
          </a:lstStyle>
          <a:p>
            <a:r>
              <a:rPr lang="fr-FR" dirty="0"/>
              <a:t>Institut National de Physique Nucléaire et de Physique des Particules</a:t>
            </a:r>
          </a:p>
        </p:txBody>
      </p:sp>
      <p:sp>
        <p:nvSpPr>
          <p:cNvPr id="5" name="Rectangle 4"/>
          <p:cNvSpPr>
            <a:spLocks noGrp="1" noChangeArrowheads="1"/>
          </p:cNvSpPr>
          <p:nvPr userDrawn="1">
            <p:ph type="sldNum" sz="quarter" idx="12"/>
          </p:nvPr>
        </p:nvSpPr>
        <p:spPr>
          <a:xfrm>
            <a:off x="11088555" y="6516000"/>
            <a:ext cx="960000" cy="360000"/>
          </a:xfrm>
        </p:spPr>
        <p:txBody>
          <a:bodyPr/>
          <a:lstStyle>
            <a:lvl1pPr>
              <a:defRPr/>
            </a:lvl1pPr>
          </a:lstStyle>
          <a:p>
            <a:fld id="{D384CA22-6367-EA44-B647-20E2FBBA2D0E}" type="slidenum">
              <a:rPr lang="fr-FR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430026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5B5267-FDDF-07AB-9B31-E58979159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A866CC3-1326-68EF-B31A-90AB753DC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02FF-C0F0-1344-B1CF-5A2E955EBA7C}" type="datetimeFigureOut">
              <a:rPr lang="fr-FR" smtClean="0"/>
              <a:t>17/11/2024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A759970-F5F6-318B-BCA6-B807678E3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72A5529-4338-E976-1EAD-848815A30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684D-61AD-734A-9A3E-2C92CCBF74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62463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0497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4CE6195-A31B-255A-E751-5ECC80350B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0"/>
            <a:ext cx="6096001" cy="6858000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>
            <a:extLst>
              <a:ext uri="{FF2B5EF4-FFF2-40B4-BE49-F238E27FC236}">
                <a16:creationId xmlns:a16="http://schemas.microsoft.com/office/drawing/2014/main" id="{70A30918-7A9D-DD57-9265-4FC71EA30A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>
            <a:extLst>
              <a:ext uri="{FF2B5EF4-FFF2-40B4-BE49-F238E27FC236}">
                <a16:creationId xmlns:a16="http://schemas.microsoft.com/office/drawing/2014/main" id="{0713705B-5073-A3A8-7F11-ADCE02A63EDB}"/>
              </a:ext>
            </a:extLst>
          </p:cNvPr>
          <p:cNvSpPr txBox="1">
            <a:spLocks/>
          </p:cNvSpPr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>
            <a:extLst>
              <a:ext uri="{FF2B5EF4-FFF2-40B4-BE49-F238E27FC236}">
                <a16:creationId xmlns:a16="http://schemas.microsoft.com/office/drawing/2014/main" id="{1ADB2D1D-1287-FEEC-BE39-688D34E27AC8}"/>
              </a:ext>
            </a:extLst>
          </p:cNvPr>
          <p:cNvSpPr txBox="1">
            <a:spLocks/>
          </p:cNvSpPr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9" name="Sous-titre 2">
            <a:extLst>
              <a:ext uri="{FF2B5EF4-FFF2-40B4-BE49-F238E27FC236}">
                <a16:creationId xmlns:a16="http://schemas.microsoft.com/office/drawing/2014/main" id="{624FACE4-7A27-9A61-9464-A8FD5186034D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4AFA88FC-14A0-F865-9691-C00424D9F188}"/>
              </a:ext>
            </a:extLst>
          </p:cNvPr>
          <p:cNvSpPr txBox="1">
            <a:spLocks/>
          </p:cNvSpPr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BCAC6964-66DB-4558-4AB0-EC60E1678C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C53E3C3C-2C8D-A620-1029-CB83D2F2E407}"/>
              </a:ext>
            </a:extLst>
          </p:cNvPr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17/11/2024</a:t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Espace réservé du titre 1">
            <a:extLst>
              <a:ext uri="{FF2B5EF4-FFF2-40B4-BE49-F238E27FC236}">
                <a16:creationId xmlns:a16="http://schemas.microsoft.com/office/drawing/2014/main" id="{4FB1C52D-0501-A67C-7103-DF4FF4C65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512682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pic>
        <p:nvPicPr>
          <p:cNvPr id="6" name="Graphique 2">
            <a:extLst>
              <a:ext uri="{FF2B5EF4-FFF2-40B4-BE49-F238E27FC236}">
                <a16:creationId xmlns:a16="http://schemas.microsoft.com/office/drawing/2014/main" id="{4E8F2876-8BB7-E603-67B5-65D37A5ADE8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t="3550" b="3550"/>
          <a:stretch/>
        </p:blipFill>
        <p:spPr>
          <a:xfrm>
            <a:off x="205456" y="245252"/>
            <a:ext cx="4021836" cy="146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520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violette, Lilas, capture d’écran, bleu&#10;&#10;Description générée automatiquement">
            <a:extLst>
              <a:ext uri="{FF2B5EF4-FFF2-40B4-BE49-F238E27FC236}">
                <a16:creationId xmlns:a16="http://schemas.microsoft.com/office/drawing/2014/main" id="{A20B5E05-96BC-6F23-E4E7-B5BCC045C7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>
            <a:extLst>
              <a:ext uri="{FF2B5EF4-FFF2-40B4-BE49-F238E27FC236}">
                <a16:creationId xmlns:a16="http://schemas.microsoft.com/office/drawing/2014/main" id="{70A30918-7A9D-DD57-9265-4FC71EA30A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>
            <a:extLst>
              <a:ext uri="{FF2B5EF4-FFF2-40B4-BE49-F238E27FC236}">
                <a16:creationId xmlns:a16="http://schemas.microsoft.com/office/drawing/2014/main" id="{0713705B-5073-A3A8-7F11-ADCE02A63EDB}"/>
              </a:ext>
            </a:extLst>
          </p:cNvPr>
          <p:cNvSpPr txBox="1">
            <a:spLocks/>
          </p:cNvSpPr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>
            <a:extLst>
              <a:ext uri="{FF2B5EF4-FFF2-40B4-BE49-F238E27FC236}">
                <a16:creationId xmlns:a16="http://schemas.microsoft.com/office/drawing/2014/main" id="{1ADB2D1D-1287-FEEC-BE39-688D34E27AC8}"/>
              </a:ext>
            </a:extLst>
          </p:cNvPr>
          <p:cNvSpPr txBox="1">
            <a:spLocks/>
          </p:cNvSpPr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9" name="Sous-titre 2">
            <a:extLst>
              <a:ext uri="{FF2B5EF4-FFF2-40B4-BE49-F238E27FC236}">
                <a16:creationId xmlns:a16="http://schemas.microsoft.com/office/drawing/2014/main" id="{624FACE4-7A27-9A61-9464-A8FD5186034D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4AFA88FC-14A0-F865-9691-C00424D9F188}"/>
              </a:ext>
            </a:extLst>
          </p:cNvPr>
          <p:cNvSpPr txBox="1">
            <a:spLocks/>
          </p:cNvSpPr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BCAC6964-66DB-4558-4AB0-EC60E1678C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C53E3C3C-2C8D-A620-1029-CB83D2F2E407}"/>
              </a:ext>
            </a:extLst>
          </p:cNvPr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17/11/2024</a:t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3726589-2426-0836-2EBE-B00BD5D84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512682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74721134-DE1C-23A6-7F71-F7A7C62EC7F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t="3550" b="3550"/>
          <a:stretch/>
        </p:blipFill>
        <p:spPr>
          <a:xfrm>
            <a:off x="205456" y="245252"/>
            <a:ext cx="4021836" cy="146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4588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11">
            <a:extLst>
              <a:ext uri="{FF2B5EF4-FFF2-40B4-BE49-F238E27FC236}">
                <a16:creationId xmlns:a16="http://schemas.microsoft.com/office/drawing/2014/main" id="{BC7FDE55-9F08-2379-3AF1-68851AAFB2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75650" y="223610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CF9B1C5-83B3-F822-0594-EA9E32D2B8D7}"/>
              </a:ext>
            </a:extLst>
          </p:cNvPr>
          <p:cNvSpPr txBox="1"/>
          <p:nvPr userDrawn="1"/>
        </p:nvSpPr>
        <p:spPr>
          <a:xfrm>
            <a:off x="2351480" y="1124680"/>
            <a:ext cx="639277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5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Sommaire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326068AC-FDED-C9AD-0727-2B7AF1D409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67760" y="2236105"/>
            <a:ext cx="7344815" cy="36004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89B42863-04B1-DACF-7175-514979A237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75650" y="287919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02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07FD6445-A12E-9527-7641-3881AB56CD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67760" y="2880247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</a:p>
        </p:txBody>
      </p:sp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0951B379-B3CF-F053-1D73-D2CDACFD47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75650" y="352228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03</a:t>
            </a:r>
          </a:p>
        </p:txBody>
      </p:sp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0F10A617-A8B7-1F89-4AEA-6893D28149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67760" y="3524387"/>
            <a:ext cx="734481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</a:p>
        </p:txBody>
      </p:sp>
      <p:sp>
        <p:nvSpPr>
          <p:cNvPr id="3" name="Espace réservé du texte 11">
            <a:extLst>
              <a:ext uri="{FF2B5EF4-FFF2-40B4-BE49-F238E27FC236}">
                <a16:creationId xmlns:a16="http://schemas.microsoft.com/office/drawing/2014/main" id="{4676FFA6-7ADA-8A34-E514-3AE4DF7BCEA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75650" y="416537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04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40295F2-3CBA-0088-CBC2-AC1E7585212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67760" y="4168529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</a:p>
        </p:txBody>
      </p:sp>
      <p:sp>
        <p:nvSpPr>
          <p:cNvPr id="13" name="Espace réservé du texte 11">
            <a:extLst>
              <a:ext uri="{FF2B5EF4-FFF2-40B4-BE49-F238E27FC236}">
                <a16:creationId xmlns:a16="http://schemas.microsoft.com/office/drawing/2014/main" id="{CCC81A8D-F0EF-02FC-AE12-A08F511A7C1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75650" y="4808465"/>
            <a:ext cx="720100" cy="36530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05</a:t>
            </a:r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109EFE1D-BACF-65DD-CA28-B0250B6B1A1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67760" y="4812670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</a:p>
        </p:txBody>
      </p:sp>
      <p:sp>
        <p:nvSpPr>
          <p:cNvPr id="17" name="Espace réservé du texte 11">
            <a:extLst>
              <a:ext uri="{FF2B5EF4-FFF2-40B4-BE49-F238E27FC236}">
                <a16:creationId xmlns:a16="http://schemas.microsoft.com/office/drawing/2014/main" id="{A3F951C9-63EF-2171-E01F-398F369715B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75650" y="5456811"/>
            <a:ext cx="720100" cy="36530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06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A3B00144-1958-E96E-40C2-1CCEB3C847F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67760" y="5456812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2E62565-8B6B-8868-5365-CC7774CE11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32630" y="211095"/>
            <a:ext cx="1253645" cy="139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036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mmai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07942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mmai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1">
            <a:extLst>
              <a:ext uri="{FF2B5EF4-FFF2-40B4-BE49-F238E27FC236}">
                <a16:creationId xmlns:a16="http://schemas.microsoft.com/office/drawing/2014/main" id="{E03CC443-1394-67C5-FE32-00B318A16D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510" y="2780482"/>
            <a:ext cx="1043940" cy="122417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4" name="Espace réservé du texte 22">
            <a:extLst>
              <a:ext uri="{FF2B5EF4-FFF2-40B4-BE49-F238E27FC236}">
                <a16:creationId xmlns:a16="http://schemas.microsoft.com/office/drawing/2014/main" id="{C5E598FE-37BF-4925-B111-45C0F7C55D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23694" y="2900648"/>
            <a:ext cx="9217076" cy="123110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4760"/>
              </a:lnSpc>
              <a:spcBef>
                <a:spcPts val="0"/>
              </a:spcBef>
              <a:buNone/>
              <a:defRPr sz="5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4773738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bleu, Bleu électrique, motif&#10;&#10;Description générée automatiquement">
            <a:extLst>
              <a:ext uri="{FF2B5EF4-FFF2-40B4-BE49-F238E27FC236}">
                <a16:creationId xmlns:a16="http://schemas.microsoft.com/office/drawing/2014/main" id="{840841E3-C814-945E-E1FB-783383D49B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space réservé du texte 22">
            <a:extLst>
              <a:ext uri="{FF2B5EF4-FFF2-40B4-BE49-F238E27FC236}">
                <a16:creationId xmlns:a16="http://schemas.microsoft.com/office/drawing/2014/main" id="{F7BC87E0-4B3D-782B-DF05-A52755D799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23696" y="2914214"/>
            <a:ext cx="8208934" cy="112851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4360"/>
              </a:lnSpc>
              <a:spcBef>
                <a:spcPts val="0"/>
              </a:spcBef>
              <a:buNone/>
              <a:tabLst>
                <a:tab pos="827088" algn="l"/>
              </a:tabLst>
              <a:defRPr sz="42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SOUS-PARTIE</a:t>
            </a:r>
          </a:p>
        </p:txBody>
      </p:sp>
      <p:sp>
        <p:nvSpPr>
          <p:cNvPr id="15" name="Espace réservé du texte 22">
            <a:extLst>
              <a:ext uri="{FF2B5EF4-FFF2-40B4-BE49-F238E27FC236}">
                <a16:creationId xmlns:a16="http://schemas.microsoft.com/office/drawing/2014/main" id="{0D55B1B2-96D7-9E2A-BDC7-315A087FBD5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23695" y="2204830"/>
            <a:ext cx="8208934" cy="32476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2660"/>
              </a:lnSpc>
              <a:spcBef>
                <a:spcPts val="0"/>
              </a:spcBef>
              <a:buNone/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du texte</a:t>
            </a:r>
          </a:p>
        </p:txBody>
      </p:sp>
    </p:spTree>
    <p:extLst>
      <p:ext uri="{BB962C8B-B14F-4D97-AF65-F5344CB8AC3E}">
        <p14:creationId xmlns:p14="http://schemas.microsoft.com/office/powerpoint/2010/main" val="15210732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bleu, Bleu électrique, motif&#10;&#10;Description générée automatiquement">
            <a:extLst>
              <a:ext uri="{FF2B5EF4-FFF2-40B4-BE49-F238E27FC236}">
                <a16:creationId xmlns:a16="http://schemas.microsoft.com/office/drawing/2014/main" id="{840841E3-C814-945E-E1FB-783383D49B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space réservé du texte 22">
            <a:extLst>
              <a:ext uri="{FF2B5EF4-FFF2-40B4-BE49-F238E27FC236}">
                <a16:creationId xmlns:a16="http://schemas.microsoft.com/office/drawing/2014/main" id="{F7BC87E0-4B3D-782B-DF05-A52755D799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95500" y="2914214"/>
            <a:ext cx="8234973" cy="112851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r">
              <a:lnSpc>
                <a:spcPts val="4360"/>
              </a:lnSpc>
              <a:spcBef>
                <a:spcPts val="0"/>
              </a:spcBef>
              <a:buNone/>
              <a:tabLst>
                <a:tab pos="827088" algn="l"/>
              </a:tabLst>
              <a:defRPr sz="42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SOUS-PARTIE</a:t>
            </a:r>
          </a:p>
        </p:txBody>
      </p:sp>
      <p:sp>
        <p:nvSpPr>
          <p:cNvPr id="15" name="Espace réservé du texte 22">
            <a:extLst>
              <a:ext uri="{FF2B5EF4-FFF2-40B4-BE49-F238E27FC236}">
                <a16:creationId xmlns:a16="http://schemas.microsoft.com/office/drawing/2014/main" id="{0D55B1B2-96D7-9E2A-BDC7-315A087FBD5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95500" y="2204830"/>
            <a:ext cx="8234973" cy="32476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r">
              <a:lnSpc>
                <a:spcPts val="2660"/>
              </a:lnSpc>
              <a:spcBef>
                <a:spcPts val="0"/>
              </a:spcBef>
              <a:buNone/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du texte</a:t>
            </a:r>
          </a:p>
        </p:txBody>
      </p:sp>
    </p:spTree>
    <p:extLst>
      <p:ext uri="{BB962C8B-B14F-4D97-AF65-F5344CB8AC3E}">
        <p14:creationId xmlns:p14="http://schemas.microsoft.com/office/powerpoint/2010/main" val="36042363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6271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8" r:id="rId2"/>
    <p:sldLayoutId id="2147483684" r:id="rId3"/>
    <p:sldLayoutId id="2147483699" r:id="rId4"/>
    <p:sldLayoutId id="2147483693" r:id="rId5"/>
    <p:sldLayoutId id="2147483704" r:id="rId6"/>
    <p:sldLayoutId id="2147483705" r:id="rId7"/>
    <p:sldLayoutId id="2147483706" r:id="rId8"/>
    <p:sldLayoutId id="2147483707" r:id="rId9"/>
    <p:sldLayoutId id="2147483653" r:id="rId10"/>
    <p:sldLayoutId id="2147483696" r:id="rId11"/>
    <p:sldLayoutId id="2147483665" r:id="rId12"/>
    <p:sldLayoutId id="2147483654" r:id="rId13"/>
    <p:sldLayoutId id="2147483661" r:id="rId14"/>
    <p:sldLayoutId id="2147483695" r:id="rId15"/>
    <p:sldLayoutId id="2147483676" r:id="rId16"/>
    <p:sldLayoutId id="2147483659" r:id="rId17"/>
    <p:sldLayoutId id="2147483666" r:id="rId18"/>
    <p:sldLayoutId id="2147483697" r:id="rId19"/>
    <p:sldLayoutId id="2147483708" r:id="rId20"/>
    <p:sldLayoutId id="2147483711" r:id="rId21"/>
    <p:sldLayoutId id="2147483714" r:id="rId2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1617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3AD421AA-D93E-002C-4BD2-39F910C88092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4030" y="4221110"/>
            <a:ext cx="5623377" cy="1152160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fr-FR" sz="7200" dirty="0">
                <a:latin typeface="Satoshi" pitchFamily="2" charset="77"/>
              </a:rPr>
              <a:t>Marcella Grasso</a:t>
            </a:r>
          </a:p>
          <a:p>
            <a:pPr algn="ctr"/>
            <a:r>
              <a:rPr lang="en-US" sz="7200" dirty="0">
                <a:latin typeface="Satoshi" pitchFamily="2" charset="77"/>
              </a:rPr>
              <a:t>Scientific Director for Nuclear and Hadronic Physics</a:t>
            </a:r>
          </a:p>
          <a:p>
            <a:pPr algn="ctr"/>
            <a:endParaRPr lang="fr-FR" sz="8000" dirty="0">
              <a:latin typeface="Satoshi" pitchFamily="2" charset="77"/>
            </a:endParaRPr>
          </a:p>
          <a:p>
            <a:pPr algn="ctr"/>
            <a:r>
              <a:rPr lang="fr-FR" sz="8000" b="0" dirty="0">
                <a:latin typeface="Satoshi Light" pitchFamily="2" charset="77"/>
              </a:rPr>
              <a:t>CNRS – Nucléaire et Particules</a:t>
            </a:r>
          </a:p>
          <a:p>
            <a:pPr algn="ctr"/>
            <a:r>
              <a:rPr lang="fr-FR" sz="8000" b="0" dirty="0">
                <a:latin typeface="Satoshi Light" pitchFamily="2" charset="77"/>
              </a:rPr>
              <a:t>IN2P3</a:t>
            </a:r>
          </a:p>
          <a:p>
            <a:endParaRPr lang="fr-FR" b="0" dirty="0">
              <a:latin typeface="Satoshi Light" pitchFamily="2" charset="77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75FC55BC-73BA-7241-D377-BFEC23A87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34367" y="1988800"/>
            <a:ext cx="7320170" cy="1296180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/>
          <a:lstStyle/>
          <a:p>
            <a:pPr algn="ctr"/>
            <a:r>
              <a:rPr lang="fr-FR" sz="2400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Helvetica Neue" panose="02000503000000020004" pitchFamily="2" charset="0"/>
              </a:rPr>
              <a:t>ASTRANUCAP Workshop</a:t>
            </a:r>
            <a:br>
              <a:rPr lang="fr-FR" sz="2000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Helvetica Neue" panose="02000503000000020004" pitchFamily="2" charset="0"/>
              </a:rPr>
            </a:br>
            <a:r>
              <a:rPr lang="fr-FR" sz="1600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Helvetica Neue" panose="02000503000000020004" pitchFamily="2" charset="0"/>
              </a:rPr>
              <a:t>Madrid, </a:t>
            </a:r>
            <a:r>
              <a:rPr lang="fr-FR" sz="1600" b="1" dirty="0" err="1">
                <a:solidFill>
                  <a:schemeClr val="accent1">
                    <a:lumMod val="90000"/>
                    <a:lumOff val="10000"/>
                  </a:schemeClr>
                </a:solidFill>
                <a:latin typeface="Helvetica Neue" panose="02000503000000020004" pitchFamily="2" charset="0"/>
              </a:rPr>
              <a:t>November</a:t>
            </a:r>
            <a:r>
              <a:rPr lang="fr-FR" sz="1600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Helvetica Neue" panose="02000503000000020004" pitchFamily="2" charset="0"/>
              </a:rPr>
              <a:t> 2024</a:t>
            </a:r>
            <a:endParaRPr lang="en-US" sz="1600" dirty="0">
              <a:solidFill>
                <a:schemeClr val="accent1">
                  <a:lumMod val="90000"/>
                  <a:lumOff val="10000"/>
                </a:schemeClr>
              </a:solidFill>
              <a:latin typeface="IBM Plex Sans Light" panose="020B04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117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C457D40-B421-5029-1B99-5FB7070F86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8A993D5-9084-1B9D-9C18-BBDE6AE6155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C4BB7ED-3510-DE43-B986-2F6B6C590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10" y="188550"/>
            <a:ext cx="11449590" cy="644039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5D9B9F-5737-5CDB-6531-F4FDD78176C0}"/>
              </a:ext>
            </a:extLst>
          </p:cNvPr>
          <p:cNvSpPr txBox="1"/>
          <p:nvPr/>
        </p:nvSpPr>
        <p:spPr>
          <a:xfrm>
            <a:off x="659245" y="6327047"/>
            <a:ext cx="10873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/>
              <a:t>Courtesy</a:t>
            </a:r>
            <a:r>
              <a:rPr lang="fr-FR" sz="1400" b="1" dirty="0"/>
              <a:t> of N. De </a:t>
            </a:r>
            <a:r>
              <a:rPr lang="fr-FR" sz="1400" b="1" dirty="0" err="1"/>
              <a:t>Séréville</a:t>
            </a:r>
            <a:r>
              <a:rPr lang="fr-FR" sz="1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11988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D91D1B4-2C2F-B09F-0B02-97C0EDBAB6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A40372B-A4D5-3F3C-4C6B-26544EEE120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EA6606F-A576-4E08-0EF1-62A1CD3C8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90" y="286304"/>
            <a:ext cx="11449590" cy="638314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A05442C-F441-ADAC-5660-76D4E6D6658C}"/>
              </a:ext>
            </a:extLst>
          </p:cNvPr>
          <p:cNvSpPr txBox="1"/>
          <p:nvPr/>
        </p:nvSpPr>
        <p:spPr>
          <a:xfrm>
            <a:off x="659245" y="6327047"/>
            <a:ext cx="10873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/>
              <a:t>Courtesy</a:t>
            </a:r>
            <a:r>
              <a:rPr lang="fr-FR" sz="1400" b="1" dirty="0"/>
              <a:t> of N. De </a:t>
            </a:r>
            <a:r>
              <a:rPr lang="fr-FR" sz="1400" b="1" dirty="0" err="1"/>
              <a:t>Séréville</a:t>
            </a:r>
            <a:r>
              <a:rPr lang="fr-FR" sz="1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7755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F9DBCD4-B5A3-E9E2-5511-5CBE20F23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360" y="1628750"/>
            <a:ext cx="8820305" cy="424797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76A5F26-894A-D044-F6AC-9099547FB259}"/>
              </a:ext>
            </a:extLst>
          </p:cNvPr>
          <p:cNvSpPr txBox="1"/>
          <p:nvPr/>
        </p:nvSpPr>
        <p:spPr>
          <a:xfrm>
            <a:off x="1487360" y="750441"/>
            <a:ext cx="907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/>
              <a:t>Extracted</a:t>
            </a:r>
            <a:r>
              <a:rPr lang="fr-FR" sz="2400" b="1" dirty="0"/>
              <a:t> </a:t>
            </a:r>
            <a:r>
              <a:rPr lang="fr-FR" sz="2400" b="1" dirty="0" err="1"/>
              <a:t>from</a:t>
            </a:r>
            <a:r>
              <a:rPr lang="fr-FR" sz="2400" b="1" dirty="0"/>
              <a:t> the 2022 </a:t>
            </a:r>
            <a:r>
              <a:rPr lang="fr-FR" sz="2400" b="1" dirty="0" err="1"/>
              <a:t>scientific</a:t>
            </a:r>
            <a:r>
              <a:rPr lang="fr-FR" sz="2400" b="1" dirty="0"/>
              <a:t> report: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31835C-8744-B68E-BF32-B94DA9F34D45}"/>
              </a:ext>
            </a:extLst>
          </p:cNvPr>
          <p:cNvSpPr/>
          <p:nvPr/>
        </p:nvSpPr>
        <p:spPr>
          <a:xfrm>
            <a:off x="1487360" y="4509150"/>
            <a:ext cx="8820305" cy="1439586"/>
          </a:xfrm>
          <a:prstGeom prst="rect">
            <a:avLst/>
          </a:prstGeom>
          <a:noFill/>
          <a:ln w="1270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553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1FDD6CC-7521-9577-90F0-B51B6058614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59620" y="1628750"/>
            <a:ext cx="9217076" cy="3077766"/>
          </a:xfrm>
        </p:spPr>
        <p:txBody>
          <a:bodyPr/>
          <a:lstStyle/>
          <a:p>
            <a:r>
              <a:rPr lang="fr-FR" sz="2800" b="1" dirty="0">
                <a:latin typeface="Helvetica Neue" panose="02000503000000020004" pitchFamily="2" charset="0"/>
              </a:rPr>
              <a:t>GANIL – SPIRAL2 </a:t>
            </a:r>
          </a:p>
          <a:p>
            <a:r>
              <a:rPr lang="fr-FR" sz="2800" b="1" dirty="0" err="1">
                <a:latin typeface="Helvetica Neue" panose="02000503000000020004" pitchFamily="2" charset="0"/>
              </a:rPr>
              <a:t>Several</a:t>
            </a:r>
            <a:r>
              <a:rPr lang="fr-FR" sz="2800" b="1" dirty="0">
                <a:latin typeface="Helvetica Neue" panose="02000503000000020004" pitchFamily="2" charset="0"/>
              </a:rPr>
              <a:t> </a:t>
            </a:r>
            <a:r>
              <a:rPr lang="fr-FR" sz="2800" b="1" dirty="0" err="1">
                <a:latin typeface="Helvetica Neue" panose="02000503000000020004" pitchFamily="2" charset="0"/>
              </a:rPr>
              <a:t>Opportunities</a:t>
            </a:r>
            <a:endParaRPr lang="fr-FR" sz="2800" b="1" dirty="0">
              <a:latin typeface="Helvetica Neue" panose="02000503000000020004" pitchFamily="2" charset="0"/>
            </a:endParaRPr>
          </a:p>
          <a:p>
            <a:endParaRPr lang="fr-FR" sz="2800" dirty="0">
              <a:effectLst/>
              <a:latin typeface="Helvetica Neue" panose="02000503000000020004" pitchFamily="2" charset="0"/>
            </a:endParaRPr>
          </a:p>
          <a:p>
            <a:r>
              <a:rPr lang="fr-FR" sz="2800" b="1" dirty="0" err="1">
                <a:effectLst/>
                <a:latin typeface="Helvetica Neue" panose="02000503000000020004" pitchFamily="2" charset="0"/>
              </a:rPr>
              <a:t>Visiting</a:t>
            </a:r>
            <a:r>
              <a:rPr lang="fr-FR" sz="2800" b="1" dirty="0">
                <a:effectLst/>
                <a:latin typeface="Helvetica Neue" panose="02000503000000020004" pitchFamily="2" charset="0"/>
              </a:rPr>
              <a:t> </a:t>
            </a:r>
            <a:r>
              <a:rPr lang="fr-FR" sz="2800" b="1" dirty="0" err="1">
                <a:effectLst/>
                <a:latin typeface="Helvetica Neue" panose="02000503000000020004" pitchFamily="2" charset="0"/>
              </a:rPr>
              <a:t>Scientist</a:t>
            </a:r>
            <a:r>
              <a:rPr lang="fr-FR" sz="2800" b="1" dirty="0">
                <a:effectLst/>
                <a:latin typeface="Helvetica Neue" panose="02000503000000020004" pitchFamily="2" charset="0"/>
              </a:rPr>
              <a:t> Program </a:t>
            </a:r>
            <a:r>
              <a:rPr lang="fr-FR" sz="2800" b="1" dirty="0" err="1">
                <a:effectLst/>
                <a:latin typeface="Helvetica Neue" panose="02000503000000020004" pitchFamily="2" charset="0"/>
              </a:rPr>
              <a:t>every</a:t>
            </a:r>
            <a:r>
              <a:rPr lang="fr-FR" sz="2800" b="1" dirty="0">
                <a:effectLst/>
                <a:latin typeface="Helvetica Neue" panose="02000503000000020004" pitchFamily="2" charset="0"/>
              </a:rPr>
              <a:t> </a:t>
            </a:r>
            <a:r>
              <a:rPr lang="fr-FR" sz="2800" b="1" dirty="0" err="1">
                <a:effectLst/>
                <a:latin typeface="Helvetica Neue" panose="02000503000000020004" pitchFamily="2" charset="0"/>
              </a:rPr>
              <a:t>year</a:t>
            </a:r>
            <a:endParaRPr lang="fr-FR" sz="2800" b="1" dirty="0">
              <a:effectLst/>
              <a:latin typeface="Helvetica Neue" panose="02000503000000020004" pitchFamily="2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3139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A930B14C-CE04-65AE-EE28-8586F0B9EB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4" r="2907"/>
          <a:stretch/>
        </p:blipFill>
        <p:spPr>
          <a:xfrm>
            <a:off x="516671" y="492870"/>
            <a:ext cx="10726609" cy="628556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3205102-B802-690A-3D0F-DE3E65C1A256}"/>
              </a:ext>
            </a:extLst>
          </p:cNvPr>
          <p:cNvSpPr/>
          <p:nvPr/>
        </p:nvSpPr>
        <p:spPr>
          <a:xfrm>
            <a:off x="432214" y="318711"/>
            <a:ext cx="4192621" cy="1670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4D381D-CBD7-2F66-3AA6-A71FFCCFDDA4}"/>
              </a:ext>
            </a:extLst>
          </p:cNvPr>
          <p:cNvSpPr/>
          <p:nvPr/>
        </p:nvSpPr>
        <p:spPr>
          <a:xfrm>
            <a:off x="7147266" y="568675"/>
            <a:ext cx="4192621" cy="14621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F10918A-3EDC-25FF-DB8B-20585DEF4E13}"/>
              </a:ext>
            </a:extLst>
          </p:cNvPr>
          <p:cNvSpPr txBox="1"/>
          <p:nvPr/>
        </p:nvSpPr>
        <p:spPr>
          <a:xfrm>
            <a:off x="2275154" y="5661310"/>
            <a:ext cx="3820846" cy="369332"/>
          </a:xfrm>
          <a:prstGeom prst="rect">
            <a:avLst/>
          </a:prstGeom>
          <a:solidFill>
            <a:srgbClr val="FBFDE4"/>
          </a:solidFill>
          <a:ln w="254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Recently commissioned LINAC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0F63FE9-12A9-CADE-98D0-97328FEB1265}"/>
              </a:ext>
            </a:extLst>
          </p:cNvPr>
          <p:cNvSpPr txBox="1"/>
          <p:nvPr/>
        </p:nvSpPr>
        <p:spPr>
          <a:xfrm>
            <a:off x="6503738" y="4859956"/>
            <a:ext cx="5368222" cy="646331"/>
          </a:xfrm>
          <a:prstGeom prst="rect">
            <a:avLst/>
          </a:prstGeom>
          <a:solidFill>
            <a:srgbClr val="FBFDE4"/>
          </a:solidFill>
          <a:ln w="254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Refurbishment of the cyclotrons,  </a:t>
            </a:r>
          </a:p>
          <a:p>
            <a:r>
              <a:rPr lang="en-US" b="1" dirty="0"/>
              <a:t>by the end of the decade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6B11E03-BAFB-F1EA-7406-4FBE1996764E}"/>
              </a:ext>
            </a:extLst>
          </p:cNvPr>
          <p:cNvSpPr txBox="1"/>
          <p:nvPr/>
        </p:nvSpPr>
        <p:spPr>
          <a:xfrm>
            <a:off x="136682" y="3982792"/>
            <a:ext cx="2598840" cy="1200329"/>
          </a:xfrm>
          <a:prstGeom prst="rect">
            <a:avLst/>
          </a:prstGeom>
          <a:solidFill>
            <a:srgbClr val="FBFDE4"/>
          </a:solidFill>
          <a:ln w="254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7030A0"/>
                </a:solidFill>
              </a:rPr>
              <a:t>NEWGAIN, </a:t>
            </a:r>
            <a:r>
              <a:rPr lang="fr-FR" b="1" dirty="0" err="1">
                <a:solidFill>
                  <a:srgbClr val="7030A0"/>
                </a:solidFill>
              </a:rPr>
              <a:t>Injector</a:t>
            </a:r>
            <a:r>
              <a:rPr lang="fr-FR" b="1" dirty="0">
                <a:solidFill>
                  <a:srgbClr val="7030A0"/>
                </a:solidFill>
              </a:rPr>
              <a:t> 2: A/Q =3-7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200" b="1" dirty="0" err="1"/>
              <a:t>Increasing</a:t>
            </a:r>
            <a:r>
              <a:rPr lang="fr-FR" sz="1200" b="1" dirty="0"/>
              <a:t> </a:t>
            </a:r>
            <a:r>
              <a:rPr lang="fr-FR" sz="1200" b="1" dirty="0" err="1"/>
              <a:t>beam</a:t>
            </a:r>
            <a:r>
              <a:rPr lang="fr-FR" sz="1200" b="1" dirty="0"/>
              <a:t> </a:t>
            </a:r>
            <a:r>
              <a:rPr lang="fr-FR" sz="1200" b="1" dirty="0" err="1"/>
              <a:t>intensities</a:t>
            </a:r>
            <a:r>
              <a:rPr lang="fr-FR" sz="1200" b="1" dirty="0"/>
              <a:t> of </a:t>
            </a:r>
            <a:r>
              <a:rPr lang="fr-FR" sz="1200" b="1" dirty="0" err="1"/>
              <a:t>heavy</a:t>
            </a:r>
            <a:r>
              <a:rPr lang="fr-FR" sz="1200" b="1" dirty="0"/>
              <a:t> (A &gt; 40) and </a:t>
            </a:r>
            <a:r>
              <a:rPr lang="fr-FR" sz="1200" b="1" dirty="0" err="1"/>
              <a:t>very</a:t>
            </a:r>
            <a:r>
              <a:rPr lang="fr-FR" sz="1200" b="1" dirty="0"/>
              <a:t> </a:t>
            </a:r>
            <a:r>
              <a:rPr lang="fr-FR" sz="1200" b="1" dirty="0" err="1"/>
              <a:t>heavy</a:t>
            </a:r>
            <a:r>
              <a:rPr lang="fr-FR" sz="1200" b="1" dirty="0"/>
              <a:t> (Xe, Pb, U) </a:t>
            </a:r>
            <a:r>
              <a:rPr lang="fr-FR" sz="1200" b="1" dirty="0" err="1"/>
              <a:t>nuclei</a:t>
            </a:r>
            <a:endParaRPr lang="fr-FR" sz="1200" b="1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9F87E05-53F3-6C40-B3E8-20B2F7F79284}"/>
              </a:ext>
            </a:extLst>
          </p:cNvPr>
          <p:cNvSpPr txBox="1"/>
          <p:nvPr/>
        </p:nvSpPr>
        <p:spPr>
          <a:xfrm>
            <a:off x="6738166" y="582920"/>
            <a:ext cx="5240474" cy="1600438"/>
          </a:xfrm>
          <a:prstGeom prst="rect">
            <a:avLst/>
          </a:prstGeom>
          <a:solidFill>
            <a:srgbClr val="FBFDE4"/>
          </a:solidFill>
          <a:ln w="254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DESIR (</a:t>
            </a:r>
            <a:r>
              <a:rPr lang="fr-FR" b="1" dirty="0" err="1">
                <a:solidFill>
                  <a:srgbClr val="7030A0"/>
                </a:solidFill>
              </a:rPr>
              <a:t>Decay</a:t>
            </a:r>
            <a:r>
              <a:rPr lang="fr-FR" b="1" dirty="0">
                <a:solidFill>
                  <a:srgbClr val="7030A0"/>
                </a:solidFill>
              </a:rPr>
              <a:t>, excitation and </a:t>
            </a:r>
            <a:r>
              <a:rPr lang="fr-FR" b="1" dirty="0" err="1">
                <a:solidFill>
                  <a:srgbClr val="7030A0"/>
                </a:solidFill>
              </a:rPr>
              <a:t>storage</a:t>
            </a:r>
            <a:r>
              <a:rPr lang="fr-FR" b="1" dirty="0">
                <a:solidFill>
                  <a:srgbClr val="7030A0"/>
                </a:solidFill>
              </a:rPr>
              <a:t> of radioactive ions)</a:t>
            </a:r>
            <a:r>
              <a:rPr lang="en-US" b="1" dirty="0">
                <a:solidFill>
                  <a:srgbClr val="7030A0"/>
                </a:solidFill>
              </a:rPr>
              <a:t> i</a:t>
            </a:r>
            <a:r>
              <a:rPr lang="en-US" b="1" dirty="0"/>
              <a:t>n 2027-2028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200" b="1" dirty="0"/>
              <a:t>unique </a:t>
            </a:r>
            <a:r>
              <a:rPr lang="fr-FR" sz="1200" b="1" dirty="0" err="1"/>
              <a:t>opportunities</a:t>
            </a:r>
            <a:r>
              <a:rPr lang="fr-FR" sz="1200" b="1" dirty="0"/>
              <a:t> in </a:t>
            </a:r>
            <a:r>
              <a:rPr lang="fr-FR" sz="1200" b="1" dirty="0" err="1"/>
              <a:t>terms</a:t>
            </a:r>
            <a:r>
              <a:rPr lang="fr-FR" sz="1200" b="1" dirty="0"/>
              <a:t> of </a:t>
            </a:r>
            <a:r>
              <a:rPr lang="fr-FR" sz="1200" b="1" dirty="0" err="1"/>
              <a:t>selection</a:t>
            </a:r>
            <a:r>
              <a:rPr lang="fr-FR" sz="1200" b="1" dirty="0"/>
              <a:t> of </a:t>
            </a:r>
            <a:r>
              <a:rPr lang="fr-FR" sz="1200" b="1" dirty="0" err="1"/>
              <a:t>exotic</a:t>
            </a:r>
            <a:r>
              <a:rPr lang="fr-FR" sz="1200" b="1" dirty="0"/>
              <a:t> </a:t>
            </a:r>
            <a:r>
              <a:rPr lang="fr-FR" sz="1200" b="1" dirty="0" err="1"/>
              <a:t>nuclei</a:t>
            </a:r>
            <a:r>
              <a:rPr lang="fr-FR" sz="1200" b="1" dirty="0"/>
              <a:t> and/or </a:t>
            </a:r>
            <a:r>
              <a:rPr lang="fr-FR" sz="1200" b="1" dirty="0" err="1"/>
              <a:t>beam</a:t>
            </a:r>
            <a:r>
              <a:rPr lang="fr-FR" sz="1200" b="1" dirty="0"/>
              <a:t> </a:t>
            </a:r>
            <a:r>
              <a:rPr lang="fr-FR" sz="1200" b="1" dirty="0" err="1"/>
              <a:t>purity</a:t>
            </a:r>
            <a:r>
              <a:rPr lang="fr-FR" sz="1200" b="1" dirty="0"/>
              <a:t>.</a:t>
            </a:r>
            <a:endParaRPr lang="en-US" sz="1200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sz="1200" b="1" dirty="0"/>
              <a:t>masses, laser spectroscopy, beta-decay spectroscopy, high-precision measurements… building construction started in 2023. </a:t>
            </a:r>
          </a:p>
          <a:p>
            <a:r>
              <a:rPr lang="en-US" sz="1400" b="1" u="sng" dirty="0"/>
              <a:t>First stone ceremony on November 10, 2023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06A4FF6-9D9B-FD3A-9468-F97A92118485}"/>
              </a:ext>
            </a:extLst>
          </p:cNvPr>
          <p:cNvSpPr/>
          <p:nvPr/>
        </p:nvSpPr>
        <p:spPr>
          <a:xfrm>
            <a:off x="852113" y="1998044"/>
            <a:ext cx="3107328" cy="292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85C1F27-938F-3D49-9BAC-369AC3BA2F20}"/>
              </a:ext>
            </a:extLst>
          </p:cNvPr>
          <p:cNvSpPr txBox="1"/>
          <p:nvPr/>
        </p:nvSpPr>
        <p:spPr>
          <a:xfrm>
            <a:off x="49114" y="428384"/>
            <a:ext cx="2598840" cy="2215991"/>
          </a:xfrm>
          <a:prstGeom prst="rect">
            <a:avLst/>
          </a:prstGeom>
          <a:solidFill>
            <a:srgbClr val="FBFDE4"/>
          </a:solidFill>
          <a:ln w="254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Neutrons for Science (NFS) </a:t>
            </a:r>
            <a:r>
              <a:rPr lang="en-US" b="1" dirty="0"/>
              <a:t>started to work in 2021 (first exp).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200" b="1" dirty="0"/>
              <a:t>Neutrons produced from the interaction of protons or deuterons accelerated from the LINAC with a converter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200" b="1" dirty="0"/>
              <a:t>Mainly fission, but also low-energy excitations with a PARIS experiment, …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88B74D8-0B89-0A40-BF4D-6163B733BEEF}"/>
              </a:ext>
            </a:extLst>
          </p:cNvPr>
          <p:cNvSpPr txBox="1"/>
          <p:nvPr/>
        </p:nvSpPr>
        <p:spPr>
          <a:xfrm>
            <a:off x="2744561" y="714255"/>
            <a:ext cx="2641031" cy="2400657"/>
          </a:xfrm>
          <a:prstGeom prst="rect">
            <a:avLst/>
          </a:prstGeom>
          <a:solidFill>
            <a:srgbClr val="FBFDE4"/>
          </a:solidFill>
          <a:ln w="254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Commissioning of the </a:t>
            </a:r>
            <a:r>
              <a:rPr lang="en-US" b="1" dirty="0">
                <a:solidFill>
                  <a:srgbClr val="7030A0"/>
                </a:solidFill>
              </a:rPr>
              <a:t>Super </a:t>
            </a:r>
          </a:p>
          <a:p>
            <a:r>
              <a:rPr lang="en-US" b="1" dirty="0">
                <a:solidFill>
                  <a:srgbClr val="7030A0"/>
                </a:solidFill>
              </a:rPr>
              <a:t>Separator Spectrometer (S3) </a:t>
            </a:r>
            <a:r>
              <a:rPr lang="en-US" b="1" dirty="0"/>
              <a:t>planned in 2025-2026</a:t>
            </a:r>
            <a:r>
              <a:rPr lang="en-US" sz="1200" b="1" dirty="0"/>
              <a:t>: </a:t>
            </a:r>
            <a:r>
              <a:rPr lang="fr-FR" sz="1200" b="1" i="1" dirty="0"/>
              <a:t> </a:t>
            </a:r>
            <a:r>
              <a:rPr lang="fr-FR" sz="1200" b="1" dirty="0" err="1"/>
              <a:t>nuclei</a:t>
            </a:r>
            <a:r>
              <a:rPr lang="fr-FR" sz="1200" b="1" dirty="0"/>
              <a:t> </a:t>
            </a:r>
            <a:r>
              <a:rPr lang="fr-FR" sz="1200" b="1" dirty="0" err="1"/>
              <a:t>with</a:t>
            </a:r>
            <a:r>
              <a:rPr lang="fr-FR" sz="1200" b="1" dirty="0"/>
              <a:t> </a:t>
            </a:r>
            <a:r>
              <a:rPr lang="fr-FR" sz="1200" b="1" dirty="0" err="1"/>
              <a:t>very</a:t>
            </a:r>
            <a:r>
              <a:rPr lang="fr-FR" sz="1200" b="1" dirty="0"/>
              <a:t> </a:t>
            </a:r>
            <a:r>
              <a:rPr lang="fr-FR" sz="1200" b="1" dirty="0" err="1"/>
              <a:t>low</a:t>
            </a:r>
            <a:r>
              <a:rPr lang="fr-FR" sz="1200" b="1" dirty="0"/>
              <a:t> cross sections, </a:t>
            </a:r>
            <a:r>
              <a:rPr lang="fr-FR" sz="1200" b="1" dirty="0" err="1"/>
              <a:t>such</a:t>
            </a:r>
            <a:r>
              <a:rPr lang="fr-FR" sz="1200" b="1" dirty="0"/>
              <a:t> as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200" b="1" dirty="0" err="1"/>
              <a:t>superheavy</a:t>
            </a:r>
            <a:r>
              <a:rPr lang="fr-FR" sz="1200" b="1" dirty="0"/>
              <a:t> </a:t>
            </a:r>
            <a:r>
              <a:rPr lang="fr-FR" sz="1200" b="1" dirty="0" err="1"/>
              <a:t>elements</a:t>
            </a:r>
            <a:r>
              <a:rPr lang="fr-FR" sz="1200" b="1" dirty="0"/>
              <a:t> 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200" b="1" dirty="0"/>
              <a:t>neutron </a:t>
            </a:r>
            <a:r>
              <a:rPr lang="fr-FR" sz="1200" b="1" dirty="0" err="1"/>
              <a:t>deficient</a:t>
            </a:r>
            <a:r>
              <a:rPr lang="fr-FR" sz="1200" b="1" dirty="0"/>
              <a:t> </a:t>
            </a:r>
            <a:r>
              <a:rPr lang="fr-FR" sz="1200" b="1" dirty="0" err="1"/>
              <a:t>nuclei</a:t>
            </a:r>
            <a:r>
              <a:rPr lang="fr-FR" sz="1200" b="1" dirty="0"/>
              <a:t> close to the </a:t>
            </a:r>
            <a:r>
              <a:rPr lang="fr-FR" sz="1200" b="1" dirty="0" err="1"/>
              <a:t>limit</a:t>
            </a:r>
            <a:r>
              <a:rPr lang="fr-FR" sz="1200" b="1" dirty="0"/>
              <a:t> of </a:t>
            </a:r>
            <a:r>
              <a:rPr lang="fr-FR" sz="1200" b="1" dirty="0" err="1"/>
              <a:t>stability</a:t>
            </a:r>
            <a:endParaRPr lang="en-US" sz="1200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CF53D21-0CBD-D9A5-2A98-2669FE90C8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7807" y="2136338"/>
            <a:ext cx="1731881" cy="129266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A50DFE7-9298-994B-8D2A-C367FBF39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953" y="116540"/>
            <a:ext cx="9555048" cy="34605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GANIL in the present decade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AAE5477-89F4-8B50-E208-1A6ACC5CA7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0215" y="2191598"/>
            <a:ext cx="2297592" cy="129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56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1" grpId="0" animBg="1"/>
      <p:bldP spid="9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50DFE7-9298-994B-8D2A-C367FBF39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592" y="149362"/>
            <a:ext cx="6912768" cy="346050"/>
          </a:xfrm>
        </p:spPr>
        <p:txBody>
          <a:bodyPr>
            <a:noAutofit/>
          </a:bodyPr>
          <a:lstStyle/>
          <a:p>
            <a:pPr algn="ctr"/>
            <a:r>
              <a:rPr lang="fr-FR" sz="3200" b="1" dirty="0"/>
              <a:t>GANIL - </a:t>
            </a:r>
            <a:r>
              <a:rPr lang="fr-FR" sz="3200" b="1" dirty="0" err="1"/>
              <a:t>beyond</a:t>
            </a:r>
            <a:r>
              <a:rPr lang="fr-FR" sz="3200" b="1" dirty="0"/>
              <a:t> 2030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930B14C-CE04-65AE-EE28-8586F0B9EB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4" r="2907"/>
          <a:stretch/>
        </p:blipFill>
        <p:spPr>
          <a:xfrm>
            <a:off x="516672" y="3040380"/>
            <a:ext cx="6379165" cy="373805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3205102-B802-690A-3D0F-DE3E65C1A256}"/>
              </a:ext>
            </a:extLst>
          </p:cNvPr>
          <p:cNvSpPr/>
          <p:nvPr/>
        </p:nvSpPr>
        <p:spPr>
          <a:xfrm>
            <a:off x="339980" y="2552502"/>
            <a:ext cx="3107329" cy="11376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4D381D-CBD7-2F66-3AA6-A71FFCCFDDA4}"/>
              </a:ext>
            </a:extLst>
          </p:cNvPr>
          <p:cNvSpPr/>
          <p:nvPr/>
        </p:nvSpPr>
        <p:spPr>
          <a:xfrm>
            <a:off x="4668824" y="2544250"/>
            <a:ext cx="4192621" cy="14621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06A4FF6-9D9B-FD3A-9468-F97A92118485}"/>
              </a:ext>
            </a:extLst>
          </p:cNvPr>
          <p:cNvSpPr/>
          <p:nvPr/>
        </p:nvSpPr>
        <p:spPr>
          <a:xfrm>
            <a:off x="339980" y="3577901"/>
            <a:ext cx="2211127" cy="55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D592888-DAA5-6C5F-2B6E-0A34A441D91B}"/>
              </a:ext>
            </a:extLst>
          </p:cNvPr>
          <p:cNvSpPr txBox="1"/>
          <p:nvPr/>
        </p:nvSpPr>
        <p:spPr>
          <a:xfrm>
            <a:off x="516672" y="590415"/>
            <a:ext cx="11158656" cy="3170099"/>
          </a:xfrm>
          <a:prstGeom prst="rect">
            <a:avLst/>
          </a:prstGeom>
          <a:solidFill>
            <a:srgbClr val="FBFDE4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b="1" dirty="0"/>
              <a:t>International expert committee, chaired by Michel Spiro:  vision for the future of GANIL (report provided to CNRS and CEA in December 2021)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000" b="1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b="1" dirty="0"/>
              <a:t>Strategy to be defined based on different recommendations and options suggested by the expert committee: 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b="1" dirty="0"/>
              <a:t>new building for production of neutron-rich exotic nuclei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b="1" dirty="0"/>
              <a:t>new reacceleration system -&gt; from Coulomb barrier up to 100 MeV/nucleon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b="1" dirty="0"/>
              <a:t>production of radioisotopes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b="1" dirty="0"/>
              <a:t>……</a:t>
            </a:r>
          </a:p>
          <a:p>
            <a:endParaRPr lang="en-US" sz="2000" b="1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EC1FEC2-5391-2C09-E1EB-AC971F70982E}"/>
              </a:ext>
            </a:extLst>
          </p:cNvPr>
          <p:cNvSpPr txBox="1"/>
          <p:nvPr/>
        </p:nvSpPr>
        <p:spPr>
          <a:xfrm>
            <a:off x="6895837" y="3630647"/>
            <a:ext cx="4779491" cy="3139321"/>
          </a:xfrm>
          <a:prstGeom prst="rect">
            <a:avLst/>
          </a:prstGeom>
          <a:solidFill>
            <a:srgbClr val="FBFDE4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b="1" dirty="0"/>
              <a:t>Hanna </a:t>
            </a:r>
            <a:r>
              <a:rPr lang="en-US" b="1" dirty="0" err="1"/>
              <a:t>Franberg</a:t>
            </a:r>
            <a:r>
              <a:rPr lang="en-US" b="1" dirty="0"/>
              <a:t> and Stéphane </a:t>
            </a:r>
            <a:r>
              <a:rPr lang="en-US" b="1" dirty="0" err="1"/>
              <a:t>Grevy</a:t>
            </a:r>
            <a:r>
              <a:rPr lang="en-US" b="1" dirty="0"/>
              <a:t> are preparing a document (summer 2024) where </a:t>
            </a:r>
            <a:r>
              <a:rPr lang="en-US" sz="1800" b="1" dirty="0"/>
              <a:t>a few possible scenarios and timelines are identified, with: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/>
              <a:t>the </a:t>
            </a:r>
            <a:r>
              <a:rPr lang="en-US" sz="1800" b="1" dirty="0"/>
              <a:t>description of the physics cases associated with each step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/>
              <a:t>a</a:t>
            </a:r>
            <a:r>
              <a:rPr lang="en-US" sz="1800" b="1" dirty="0"/>
              <a:t> budget estimation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/>
              <a:t>CEA and IN2P3 will  use this document to establish a strategy, together with the Ministry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4022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C32AD9E-F805-ADB1-7E24-44DD4756C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089" y="548600"/>
            <a:ext cx="10833821" cy="331246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7FB184D-4069-1A95-D144-558166390194}"/>
              </a:ext>
            </a:extLst>
          </p:cNvPr>
          <p:cNvSpPr txBox="1"/>
          <p:nvPr/>
        </p:nvSpPr>
        <p:spPr>
          <a:xfrm>
            <a:off x="983289" y="3963366"/>
            <a:ext cx="10225420" cy="23083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/>
              <a:t>In the program, </a:t>
            </a:r>
            <a:r>
              <a:rPr lang="fr-FR" b="1" dirty="0" err="1"/>
              <a:t>several</a:t>
            </a:r>
            <a:r>
              <a:rPr lang="fr-FR" b="1" dirty="0"/>
              <a:t> </a:t>
            </a:r>
            <a:r>
              <a:rPr lang="fr-FR" b="1" dirty="0" err="1"/>
              <a:t>common</a:t>
            </a:r>
            <a:r>
              <a:rPr lang="fr-FR" b="1" dirty="0"/>
              <a:t> </a:t>
            </a:r>
            <a:r>
              <a:rPr lang="fr-FR" b="1" dirty="0" err="1"/>
              <a:t>projects</a:t>
            </a:r>
            <a:r>
              <a:rPr lang="fr-FR" b="1" dirty="0"/>
              <a:t>: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b="1" dirty="0"/>
              <a:t>Detectors: MUGAST (</a:t>
            </a:r>
            <a:r>
              <a:rPr lang="fr-FR" b="1" dirty="0" err="1"/>
              <a:t>campaigns</a:t>
            </a:r>
            <a:r>
              <a:rPr lang="fr-FR" b="1" dirty="0"/>
              <a:t> at GANIL in 2025), GRIT (new </a:t>
            </a:r>
            <a:r>
              <a:rPr lang="fr-FR" b="1" dirty="0" err="1"/>
              <a:t>MoU</a:t>
            </a:r>
            <a:r>
              <a:rPr lang="fr-FR" b="1" dirty="0"/>
              <a:t> </a:t>
            </a:r>
            <a:r>
              <a:rPr lang="fr-FR" b="1" dirty="0" err="1"/>
              <a:t>soon</a:t>
            </a:r>
            <a:r>
              <a:rPr lang="fr-FR" b="1" dirty="0"/>
              <a:t>), ACTAR (</a:t>
            </a:r>
            <a:r>
              <a:rPr lang="fr-FR" b="1" dirty="0" err="1"/>
              <a:t>campaign</a:t>
            </a:r>
            <a:r>
              <a:rPr lang="fr-FR" b="1" dirty="0"/>
              <a:t> at TRIUMF in 2025), </a:t>
            </a:r>
            <a:r>
              <a:rPr lang="en-US" b="1" dirty="0"/>
              <a:t>Neutrinos, Applications and Nuclear Astrophysics with a Segmented Total Absorption with higher Resolution Spectrometer</a:t>
            </a:r>
            <a:r>
              <a:rPr lang="fr-FR" b="1" dirty="0"/>
              <a:t> (NA2STARS) (</a:t>
            </a:r>
            <a:r>
              <a:rPr lang="fr-FR" b="1" dirty="0" err="1"/>
              <a:t>MoU</a:t>
            </a:r>
            <a:r>
              <a:rPr lang="fr-FR" b="1" dirty="0"/>
              <a:t> </a:t>
            </a:r>
            <a:r>
              <a:rPr lang="fr-FR" b="1" dirty="0" err="1"/>
              <a:t>soon</a:t>
            </a:r>
            <a:r>
              <a:rPr lang="fr-FR" b="1" dirty="0"/>
              <a:t>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b="1" dirty="0"/>
              <a:t>Fission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b="1" dirty="0" err="1"/>
              <a:t>Nuclear</a:t>
            </a:r>
            <a:r>
              <a:rPr lang="fr-FR" b="1" dirty="0"/>
              <a:t> </a:t>
            </a:r>
            <a:r>
              <a:rPr lang="fr-FR" b="1" dirty="0" err="1"/>
              <a:t>Astrophysics</a:t>
            </a:r>
            <a:endParaRPr lang="fr-FR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b="1" dirty="0" err="1"/>
              <a:t>Nuclear</a:t>
            </a:r>
            <a:r>
              <a:rPr lang="fr-FR" b="1" dirty="0"/>
              <a:t> </a:t>
            </a:r>
            <a:r>
              <a:rPr lang="fr-FR" b="1" dirty="0" err="1"/>
              <a:t>theory</a:t>
            </a:r>
            <a:r>
              <a:rPr lang="fr-FR" b="1" dirty="0"/>
              <a:t> (</a:t>
            </a:r>
            <a:r>
              <a:rPr lang="fr-FR" b="1" dirty="0" err="1"/>
              <a:t>there</a:t>
            </a:r>
            <a:r>
              <a:rPr lang="fr-FR" b="1" dirty="0"/>
              <a:t> </a:t>
            </a:r>
            <a:r>
              <a:rPr lang="fr-FR" b="1" dirty="0" err="1"/>
              <a:t>is</a:t>
            </a:r>
            <a:r>
              <a:rPr lang="fr-FR" b="1" dirty="0"/>
              <a:t> a talk on quantum </a:t>
            </a:r>
            <a:r>
              <a:rPr lang="fr-FR" b="1" dirty="0" err="1"/>
              <a:t>computing</a:t>
            </a:r>
            <a:r>
              <a:rPr lang="fr-FR" b="1" dirty="0"/>
              <a:t>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08FA01B-E467-5C99-B0DB-23CD1BE13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764630"/>
            <a:ext cx="5232400" cy="6858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4F001D0-0788-4DEF-3688-35E8546D68AA}"/>
              </a:ext>
            </a:extLst>
          </p:cNvPr>
          <p:cNvSpPr txBox="1"/>
          <p:nvPr/>
        </p:nvSpPr>
        <p:spPr>
          <a:xfrm>
            <a:off x="2783540" y="6373996"/>
            <a:ext cx="10345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The IRN </a:t>
            </a:r>
            <a:r>
              <a:rPr lang="fr-FR" b="1" dirty="0" err="1">
                <a:solidFill>
                  <a:schemeClr val="accent2">
                    <a:lumMod val="75000"/>
                  </a:schemeClr>
                </a:solidFill>
              </a:rPr>
              <a:t>will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 end in </a:t>
            </a:r>
            <a:r>
              <a:rPr lang="fr-FR" b="1" dirty="0" err="1">
                <a:solidFill>
                  <a:schemeClr val="accent2">
                    <a:lumMod val="75000"/>
                  </a:schemeClr>
                </a:solidFill>
              </a:rPr>
              <a:t>December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 2025. Future ?</a:t>
            </a:r>
          </a:p>
        </p:txBody>
      </p:sp>
    </p:spTree>
    <p:extLst>
      <p:ext uri="{BB962C8B-B14F-4D97-AF65-F5344CB8AC3E}">
        <p14:creationId xmlns:p14="http://schemas.microsoft.com/office/powerpoint/2010/main" val="2346223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75FC55BC-73BA-7241-D377-BFEC23A87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340" y="2636890"/>
            <a:ext cx="5616575" cy="1296180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/>
          <a:lstStyle/>
          <a:p>
            <a:r>
              <a:rPr lang="fr-FR" dirty="0" err="1">
                <a:latin typeface="IBM Plex Sans Light" panose="020B0403050203000203" pitchFamily="34" charset="0"/>
              </a:rPr>
              <a:t>Thank</a:t>
            </a:r>
            <a:r>
              <a:rPr lang="fr-FR" dirty="0">
                <a:latin typeface="IBM Plex Sans Light" panose="020B0403050203000203" pitchFamily="34" charset="0"/>
              </a:rPr>
              <a:t> </a:t>
            </a:r>
            <a:r>
              <a:rPr lang="fr-FR" dirty="0" err="1">
                <a:latin typeface="IBM Plex Sans Light" panose="020B0403050203000203" pitchFamily="34" charset="0"/>
              </a:rPr>
              <a:t>you</a:t>
            </a:r>
            <a:r>
              <a:rPr lang="fr-FR" dirty="0">
                <a:latin typeface="IBM Plex Sans Light" panose="020B0403050203000203" pitchFamily="34" charset="0"/>
              </a:rPr>
              <a:t> </a:t>
            </a:r>
            <a:br>
              <a:rPr lang="fr-FR" dirty="0">
                <a:latin typeface="IBM Plex Sans Light" panose="020B0403050203000203" pitchFamily="34" charset="0"/>
              </a:rPr>
            </a:br>
            <a:r>
              <a:rPr lang="fr-FR" dirty="0">
                <a:latin typeface="IBM Plex Sans Light" panose="020B0403050203000203" pitchFamily="34" charset="0"/>
              </a:rPr>
              <a:t>for </a:t>
            </a:r>
            <a:r>
              <a:rPr lang="fr-FR" dirty="0" err="1">
                <a:latin typeface="IBM Plex Sans Light" panose="020B0403050203000203" pitchFamily="34" charset="0"/>
              </a:rPr>
              <a:t>your</a:t>
            </a:r>
            <a:r>
              <a:rPr lang="fr-FR" dirty="0">
                <a:latin typeface="IBM Plex Sans Light" panose="020B0403050203000203" pitchFamily="34" charset="0"/>
              </a:rPr>
              <a:t> </a:t>
            </a:r>
            <a:br>
              <a:rPr lang="fr-FR" dirty="0">
                <a:latin typeface="IBM Plex Sans Light" panose="020B0403050203000203" pitchFamily="34" charset="0"/>
              </a:rPr>
            </a:br>
            <a:r>
              <a:rPr lang="fr-FR" dirty="0">
                <a:latin typeface="IBM Plex Sans Light" panose="020B0403050203000203" pitchFamily="34" charset="0"/>
              </a:rPr>
              <a:t>attention</a:t>
            </a:r>
            <a:br>
              <a:rPr lang="fr-FR" dirty="0">
                <a:latin typeface="IBM Plex Sans Medium" panose="020B0503050203000203" pitchFamily="34" charset="0"/>
              </a:rPr>
            </a:br>
            <a:endParaRPr lang="fr-FR" sz="2400" dirty="0">
              <a:latin typeface="IBM Plex Sans Light" panose="020B04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067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D2322ED-91C4-C38D-65EA-434B8E1A0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220" y="2132820"/>
            <a:ext cx="6840745" cy="1296180"/>
          </a:xfrm>
        </p:spPr>
        <p:txBody>
          <a:bodyPr/>
          <a:lstStyle/>
          <a:p>
            <a:r>
              <a:rPr lang="fr-FR" sz="2800" b="1" dirty="0"/>
              <a:t>IN2P3</a:t>
            </a:r>
            <a:br>
              <a:rPr lang="fr-FR" sz="2800" b="1" dirty="0"/>
            </a:br>
            <a:r>
              <a:rPr lang="fr-FR" sz="2800" b="1" dirty="0"/>
              <a:t>Institut National de Physique Nucléaire et de Physique des Particules</a:t>
            </a:r>
            <a:br>
              <a:rPr lang="fr-FR" sz="2800" b="1" dirty="0"/>
            </a:br>
            <a:r>
              <a:rPr lang="fr-FR" sz="1800" b="1" i="1" dirty="0"/>
              <a:t>One of the 10 Institutes of CNRS, </a:t>
            </a:r>
            <a:r>
              <a:rPr lang="fr-FR" sz="1800" b="1" i="1" dirty="0" err="1"/>
              <a:t>with</a:t>
            </a:r>
            <a:r>
              <a:rPr lang="fr-FR" sz="1800" b="1" i="1" dirty="0"/>
              <a:t> a national mission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42B87D0-2883-3363-1957-E3E884FE4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6250" y="1484730"/>
            <a:ext cx="3672510" cy="367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30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85877" y="315315"/>
            <a:ext cx="7956550" cy="633412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ea typeface="ＭＳ Ｐゴシック" charset="0"/>
              </a:rPr>
              <a:t>IN2P3: a national institute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6531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9" t="28196" b="43608"/>
          <a:stretch/>
        </p:blipFill>
        <p:spPr>
          <a:xfrm>
            <a:off x="1523362" y="3130973"/>
            <a:ext cx="7609780" cy="231458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5" b="9067"/>
          <a:stretch/>
        </p:blipFill>
        <p:spPr>
          <a:xfrm>
            <a:off x="6240016" y="3137193"/>
            <a:ext cx="4441448" cy="230245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487CCE91-A2A8-1F4D-8BB5-3BFAE1B691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4" t="20256" r="4392" b="10691"/>
          <a:stretch/>
        </p:blipFill>
        <p:spPr>
          <a:xfrm>
            <a:off x="3746865" y="1800698"/>
            <a:ext cx="5476817" cy="4599788"/>
          </a:xfrm>
          <a:prstGeom prst="ellipse">
            <a:avLst/>
          </a:prstGeom>
          <a:noFill/>
          <a:ln w="63500" cap="rnd">
            <a:noFill/>
          </a:ln>
          <a:effectLst/>
        </p:spPr>
      </p:pic>
      <p:sp>
        <p:nvSpPr>
          <p:cNvPr id="10" name="Ellipse 9"/>
          <p:cNvSpPr>
            <a:spLocks noChangeArrowheads="1"/>
          </p:cNvSpPr>
          <p:nvPr/>
        </p:nvSpPr>
        <p:spPr bwMode="auto">
          <a:xfrm>
            <a:off x="7313364" y="764704"/>
            <a:ext cx="3031108" cy="2880320"/>
          </a:xfrm>
          <a:prstGeom prst="ellipse">
            <a:avLst/>
          </a:prstGeom>
          <a:solidFill>
            <a:schemeClr val="bg1"/>
          </a:solidFill>
          <a:ln w="6350">
            <a:solidFill>
              <a:srgbClr val="31859C"/>
            </a:solidFill>
            <a:round/>
            <a:headEnd/>
            <a:tailEnd/>
          </a:ln>
          <a:effectLst>
            <a:outerShdw blurRad="50800" dist="38100" dir="5400000" rotWithShape="0">
              <a:srgbClr val="000000">
                <a:alpha val="42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al</a:t>
            </a:r>
          </a:p>
        </p:txBody>
      </p:sp>
      <p:sp>
        <p:nvSpPr>
          <p:cNvPr id="11" name="Ellipse 10"/>
          <p:cNvSpPr>
            <a:spLocks noChangeArrowheads="1"/>
          </p:cNvSpPr>
          <p:nvPr/>
        </p:nvSpPr>
        <p:spPr bwMode="auto">
          <a:xfrm>
            <a:off x="7464152" y="3121496"/>
            <a:ext cx="3203848" cy="2971800"/>
          </a:xfrm>
          <a:prstGeom prst="ellipse">
            <a:avLst/>
          </a:prstGeom>
          <a:solidFill>
            <a:schemeClr val="bg1"/>
          </a:solidFill>
          <a:ln w="6350">
            <a:solidFill>
              <a:srgbClr val="31859C"/>
            </a:solidFill>
            <a:round/>
            <a:headEnd/>
            <a:tailEnd/>
          </a:ln>
          <a:effectLst>
            <a:outerShdw blurRad="50800" dist="38100" dir="5400000" rotWithShape="0">
              <a:srgbClr val="000000">
                <a:alpha val="42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156" name="ZoneTexte 16"/>
          <p:cNvSpPr txBox="1">
            <a:spLocks noChangeArrowheads="1"/>
          </p:cNvSpPr>
          <p:nvPr/>
        </p:nvSpPr>
        <p:spPr bwMode="auto">
          <a:xfrm>
            <a:off x="7536160" y="3958605"/>
            <a:ext cx="297217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1pPr>
            <a:lvl2pPr>
              <a:defRPr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2pPr>
            <a:lvl3pPr>
              <a:defRPr sz="16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3pPr>
            <a:lvl4pPr>
              <a:defRPr sz="14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4pPr>
            <a:lvl5pPr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5pPr>
            <a:lvl6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6pPr>
            <a:lvl7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7pPr>
            <a:lvl8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8pPr>
            <a:lvl9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9pPr>
          </a:lstStyle>
          <a:p>
            <a:pPr algn="ctr"/>
            <a:r>
              <a:rPr lang="en-GB" b="0" dirty="0">
                <a:solidFill>
                  <a:srgbClr val="222268"/>
                </a:solidFill>
                <a:latin typeface="Arial Narrow" charset="0"/>
              </a:rPr>
              <a:t>technologies, applications </a:t>
            </a:r>
          </a:p>
          <a:p>
            <a:pPr algn="ctr"/>
            <a:r>
              <a:rPr lang="en-GB" b="0" dirty="0">
                <a:solidFill>
                  <a:srgbClr val="222268"/>
                </a:solidFill>
                <a:latin typeface="Arial Narrow" charset="0"/>
              </a:rPr>
              <a:t>of societal interest </a:t>
            </a:r>
          </a:p>
          <a:p>
            <a:pPr algn="ctr">
              <a:lnSpc>
                <a:spcPct val="50000"/>
              </a:lnSpc>
            </a:pPr>
            <a:endParaRPr lang="en-GB" b="0" dirty="0">
              <a:solidFill>
                <a:srgbClr val="222268"/>
              </a:solidFill>
              <a:latin typeface="Arial Narrow" charset="0"/>
            </a:endParaRPr>
          </a:p>
          <a:p>
            <a:pPr algn="ctr"/>
            <a:r>
              <a:rPr lang="en-GB" b="0" dirty="0">
                <a:solidFill>
                  <a:srgbClr val="222268"/>
                </a:solidFill>
                <a:latin typeface="Arial Narrow" charset="0"/>
              </a:rPr>
              <a:t>                   expertise,</a:t>
            </a:r>
          </a:p>
          <a:p>
            <a:pPr algn="ctr"/>
            <a:r>
              <a:rPr lang="en-GB" b="0" dirty="0">
                <a:solidFill>
                  <a:srgbClr val="222268"/>
                </a:solidFill>
                <a:latin typeface="Arial Narrow" charset="0"/>
              </a:rPr>
              <a:t> teaching, training</a:t>
            </a:r>
          </a:p>
        </p:txBody>
      </p:sp>
      <p:sp>
        <p:nvSpPr>
          <p:cNvPr id="6161" name="ZoneTexte 16"/>
          <p:cNvSpPr txBox="1">
            <a:spLocks noChangeArrowheads="1"/>
          </p:cNvSpPr>
          <p:nvPr/>
        </p:nvSpPr>
        <p:spPr bwMode="auto">
          <a:xfrm>
            <a:off x="7320137" y="1628801"/>
            <a:ext cx="307181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1pPr>
            <a:lvl2pPr>
              <a:defRPr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2pPr>
            <a:lvl3pPr>
              <a:defRPr sz="16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3pPr>
            <a:lvl4pPr>
              <a:defRPr sz="14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4pPr>
            <a:lvl5pPr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5pPr>
            <a:lvl6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6pPr>
            <a:lvl7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7pPr>
            <a:lvl8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8pPr>
            <a:lvl9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9pPr>
          </a:lstStyle>
          <a:p>
            <a:pPr algn="ctr"/>
            <a:r>
              <a:rPr lang="fr-FR" b="0" dirty="0">
                <a:solidFill>
                  <a:srgbClr val="222268"/>
                </a:solidFill>
              </a:rPr>
              <a:t>the </a:t>
            </a:r>
            <a:r>
              <a:rPr lang="en-GB" b="0" dirty="0">
                <a:solidFill>
                  <a:srgbClr val="222268"/>
                </a:solidFill>
              </a:rPr>
              <a:t>physics of the </a:t>
            </a:r>
            <a:r>
              <a:rPr lang="en-GB" b="0" i="1" dirty="0">
                <a:solidFill>
                  <a:srgbClr val="222268"/>
                </a:solidFill>
              </a:rPr>
              <a:t>two infinities: </a:t>
            </a:r>
            <a:r>
              <a:rPr lang="en-GB" b="0" dirty="0">
                <a:solidFill>
                  <a:srgbClr val="222268"/>
                </a:solidFill>
              </a:rPr>
              <a:t>from elementary particles to cosmology  </a:t>
            </a:r>
          </a:p>
        </p:txBody>
      </p:sp>
      <p:sp>
        <p:nvSpPr>
          <p:cNvPr id="6162" name="Titre 1"/>
          <p:cNvSpPr txBox="1">
            <a:spLocks/>
          </p:cNvSpPr>
          <p:nvPr/>
        </p:nvSpPr>
        <p:spPr bwMode="auto">
          <a:xfrm>
            <a:off x="7896200" y="1124744"/>
            <a:ext cx="1722438" cy="533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 b="1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1pPr>
            <a:lvl2pPr>
              <a:defRPr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2pPr>
            <a:lvl3pPr>
              <a:defRPr sz="16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3pPr>
            <a:lvl4pPr>
              <a:defRPr sz="14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4pPr>
            <a:lvl5pPr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5pPr>
            <a:lvl6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6pPr>
            <a:lvl7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7pPr>
            <a:lvl8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8pPr>
            <a:lvl9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9pPr>
          </a:lstStyle>
          <a:p>
            <a:pPr algn="ctr"/>
            <a:r>
              <a:rPr lang="fr-FR" sz="2200" dirty="0">
                <a:solidFill>
                  <a:srgbClr val="FF750B"/>
                </a:solidFill>
                <a:latin typeface="Arial Narrow" charset="0"/>
              </a:rPr>
              <a:t>EXPLORES</a:t>
            </a:r>
          </a:p>
        </p:txBody>
      </p:sp>
      <p:sp>
        <p:nvSpPr>
          <p:cNvPr id="6163" name="Titre 1"/>
          <p:cNvSpPr txBox="1">
            <a:spLocks/>
          </p:cNvSpPr>
          <p:nvPr/>
        </p:nvSpPr>
        <p:spPr bwMode="auto">
          <a:xfrm>
            <a:off x="7680177" y="4730726"/>
            <a:ext cx="1368153" cy="42646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 b="1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1pPr>
            <a:lvl2pPr>
              <a:defRPr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2pPr>
            <a:lvl3pPr>
              <a:defRPr sz="16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3pPr>
            <a:lvl4pPr>
              <a:defRPr sz="14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4pPr>
            <a:lvl5pPr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5pPr>
            <a:lvl6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6pPr>
            <a:lvl7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7pPr>
            <a:lvl8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8pPr>
            <a:lvl9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fr-FR" sz="2200" dirty="0">
                <a:solidFill>
                  <a:srgbClr val="FF750B"/>
                </a:solidFill>
                <a:latin typeface="Arial Narrow" charset="0"/>
              </a:rPr>
              <a:t>PROVIDES</a:t>
            </a:r>
          </a:p>
        </p:txBody>
      </p:sp>
      <p:sp>
        <p:nvSpPr>
          <p:cNvPr id="24" name="ZoneTexte 23"/>
          <p:cNvSpPr txBox="1"/>
          <p:nvPr/>
        </p:nvSpPr>
        <p:spPr>
          <a:xfrm rot="8705393">
            <a:off x="8335997" y="3318909"/>
            <a:ext cx="2047245" cy="2310742"/>
          </a:xfrm>
          <a:prstGeom prst="rect">
            <a:avLst/>
          </a:prstGeom>
          <a:noFill/>
        </p:spPr>
        <p:txBody>
          <a:bodyPr spcFirstLastPara="1">
            <a:prstTxWarp prst="textCircle">
              <a:avLst>
                <a:gd name="adj" fmla="val 6382954"/>
              </a:avLst>
            </a:prstTxWarp>
            <a:spAutoFit/>
          </a:bodyPr>
          <a:lstStyle/>
          <a:p>
            <a:pPr algn="ctr">
              <a:defRPr/>
            </a:pPr>
            <a:r>
              <a:rPr lang="fr-FR" b="1" dirty="0">
                <a:solidFill>
                  <a:srgbClr val="FF840C">
                    <a:alpha val="70000"/>
                  </a:srgbClr>
                </a:solidFill>
                <a:latin typeface="Arial Narrow" pitchFamily="34" charset="0"/>
                <a:ea typeface="ＭＳ Ｐゴシック" charset="0"/>
                <a:cs typeface="ＭＳ Ｐゴシック" charset="0"/>
              </a:rPr>
              <a:t>LINKS WITH SOCIETY</a:t>
            </a:r>
            <a:endParaRPr lang="fr-FR" b="1" dirty="0">
              <a:solidFill>
                <a:srgbClr val="31859C"/>
              </a:solidFill>
              <a:latin typeface="Arial Narrow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1703512" y="1117194"/>
            <a:ext cx="58326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000" dirty="0">
                <a:latin typeface="Helvetica Neue"/>
                <a:ea typeface="ＭＳ Ｐゴシック" charset="0"/>
                <a:cs typeface="Helvetica Neue"/>
              </a:rPr>
              <a:t>MISSION: COORDINATING RESEARCH IN THE FIELDS OF </a:t>
            </a:r>
            <a:r>
              <a:rPr lang="fr-FR" sz="2000" dirty="0">
                <a:solidFill>
                  <a:srgbClr val="FF0000"/>
                </a:solidFill>
                <a:latin typeface="Helvetica Neue"/>
                <a:ea typeface="ＭＳ Ｐゴシック" charset="0"/>
                <a:cs typeface="Helvetica Neue"/>
              </a:rPr>
              <a:t>NUCLEAR, PARTICLE and ASTROPARTICLE PHYSICS</a:t>
            </a:r>
          </a:p>
        </p:txBody>
      </p:sp>
      <p:sp>
        <p:nvSpPr>
          <p:cNvPr id="20" name="Ellipse 19"/>
          <p:cNvSpPr>
            <a:spLocks noChangeArrowheads="1"/>
          </p:cNvSpPr>
          <p:nvPr/>
        </p:nvSpPr>
        <p:spPr bwMode="auto">
          <a:xfrm>
            <a:off x="4367808" y="2996952"/>
            <a:ext cx="3096344" cy="2952328"/>
          </a:xfrm>
          <a:prstGeom prst="ellipse">
            <a:avLst/>
          </a:prstGeom>
          <a:solidFill>
            <a:schemeClr val="bg1"/>
          </a:solidFill>
          <a:ln w="6350">
            <a:solidFill>
              <a:srgbClr val="31859C"/>
            </a:solidFill>
            <a:round/>
            <a:headEnd/>
            <a:tailEnd/>
          </a:ln>
          <a:effectLst>
            <a:outerShdw blurRad="50800" dist="38100" dir="5400000" rotWithShape="0">
              <a:srgbClr val="000000">
                <a:alpha val="42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159" name="Titre 1"/>
          <p:cNvSpPr txBox="1">
            <a:spLocks/>
          </p:cNvSpPr>
          <p:nvPr/>
        </p:nvSpPr>
        <p:spPr bwMode="auto">
          <a:xfrm>
            <a:off x="5087890" y="3284984"/>
            <a:ext cx="1728191" cy="50405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 b="1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1pPr>
            <a:lvl2pPr>
              <a:defRPr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2pPr>
            <a:lvl3pPr>
              <a:defRPr sz="16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3pPr>
            <a:lvl4pPr>
              <a:defRPr sz="14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4pPr>
            <a:lvl5pPr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5pPr>
            <a:lvl6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6pPr>
            <a:lvl7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7pPr>
            <a:lvl8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8pPr>
            <a:lvl9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9pPr>
          </a:lstStyle>
          <a:p>
            <a:pPr algn="ctr"/>
            <a:r>
              <a:rPr lang="fr-FR" sz="2200" dirty="0">
                <a:solidFill>
                  <a:srgbClr val="FF750B"/>
                </a:solidFill>
                <a:latin typeface="Arial Narrow" charset="0"/>
              </a:rPr>
              <a:t>RUNS and OVERSEES </a:t>
            </a:r>
          </a:p>
        </p:txBody>
      </p:sp>
      <p:sp>
        <p:nvSpPr>
          <p:cNvPr id="6157" name="ZoneTexte 15"/>
          <p:cNvSpPr txBox="1">
            <a:spLocks noChangeArrowheads="1"/>
          </p:cNvSpPr>
          <p:nvPr/>
        </p:nvSpPr>
        <p:spPr bwMode="auto">
          <a:xfrm>
            <a:off x="4583584" y="3861049"/>
            <a:ext cx="273655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1pPr>
            <a:lvl2pPr>
              <a:defRPr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2pPr>
            <a:lvl3pPr>
              <a:defRPr sz="16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3pPr>
            <a:lvl4pPr>
              <a:defRPr sz="14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4pPr>
            <a:lvl5pPr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5pPr>
            <a:lvl6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6pPr>
            <a:lvl7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7pPr>
            <a:lvl8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8pPr>
            <a:lvl9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9pPr>
          </a:lstStyle>
          <a:p>
            <a:pPr algn="ctr"/>
            <a:r>
              <a:rPr lang="en-GB" b="0" dirty="0">
                <a:solidFill>
                  <a:srgbClr val="222268"/>
                </a:solidFill>
              </a:rPr>
              <a:t>research laboratories in connection with universities and </a:t>
            </a:r>
          </a:p>
          <a:p>
            <a:pPr algn="ctr"/>
            <a:r>
              <a:rPr lang="en-GB" b="0" dirty="0">
                <a:solidFill>
                  <a:srgbClr val="222268"/>
                </a:solidFill>
              </a:rPr>
              <a:t>other finding agencies</a:t>
            </a:r>
          </a:p>
        </p:txBody>
      </p:sp>
      <p:sp>
        <p:nvSpPr>
          <p:cNvPr id="29" name="Ellipse 28"/>
          <p:cNvSpPr>
            <a:spLocks noChangeArrowheads="1"/>
          </p:cNvSpPr>
          <p:nvPr/>
        </p:nvSpPr>
        <p:spPr bwMode="auto">
          <a:xfrm>
            <a:off x="1535336" y="2420888"/>
            <a:ext cx="2904480" cy="2880320"/>
          </a:xfrm>
          <a:prstGeom prst="ellipse">
            <a:avLst/>
          </a:prstGeom>
          <a:solidFill>
            <a:schemeClr val="bg1"/>
          </a:solidFill>
          <a:ln w="6350">
            <a:solidFill>
              <a:srgbClr val="31859C"/>
            </a:solidFill>
            <a:round/>
            <a:headEnd/>
            <a:tailEnd/>
          </a:ln>
          <a:effectLst>
            <a:outerShdw blurRad="50800" dist="38100" dir="5400000" rotWithShape="0">
              <a:srgbClr val="000000">
                <a:alpha val="42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7" name="Titre 1"/>
          <p:cNvSpPr txBox="1">
            <a:spLocks/>
          </p:cNvSpPr>
          <p:nvPr/>
        </p:nvSpPr>
        <p:spPr bwMode="auto">
          <a:xfrm>
            <a:off x="1994248" y="2780928"/>
            <a:ext cx="1941513" cy="50405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 b="1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1pPr>
            <a:lvl2pPr>
              <a:defRPr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2pPr>
            <a:lvl3pPr>
              <a:defRPr sz="16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3pPr>
            <a:lvl4pPr>
              <a:defRPr sz="14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4pPr>
            <a:lvl5pPr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5pPr>
            <a:lvl6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6pPr>
            <a:lvl7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7pPr>
            <a:lvl8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8pPr>
            <a:lvl9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9pPr>
          </a:lstStyle>
          <a:p>
            <a:pPr algn="ctr"/>
            <a:r>
              <a:rPr lang="fr-FR" sz="2200" dirty="0">
                <a:solidFill>
                  <a:srgbClr val="FF750B"/>
                </a:solidFill>
                <a:latin typeface="Arial Narrow" charset="0"/>
              </a:rPr>
              <a:t>COORDINATES </a:t>
            </a:r>
            <a:r>
              <a:rPr lang="fr-FR" sz="2200" b="0" dirty="0">
                <a:solidFill>
                  <a:srgbClr val="FF750B"/>
                </a:solidFill>
                <a:latin typeface="Calibri" charset="0"/>
              </a:rPr>
              <a:t> </a:t>
            </a:r>
          </a:p>
        </p:txBody>
      </p:sp>
      <p:sp>
        <p:nvSpPr>
          <p:cNvPr id="28" name="ZoneTexte 15"/>
          <p:cNvSpPr txBox="1">
            <a:spLocks noChangeArrowheads="1"/>
          </p:cNvSpPr>
          <p:nvPr/>
        </p:nvSpPr>
        <p:spPr bwMode="auto">
          <a:xfrm>
            <a:off x="1631504" y="3284984"/>
            <a:ext cx="2736552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1pPr>
            <a:lvl2pPr>
              <a:defRPr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2pPr>
            <a:lvl3pPr>
              <a:defRPr sz="16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3pPr>
            <a:lvl4pPr>
              <a:defRPr sz="14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4pPr>
            <a:lvl5pPr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5pPr>
            <a:lvl6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6pPr>
            <a:lvl7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7pPr>
            <a:lvl8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8pPr>
            <a:lvl9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9pPr>
          </a:lstStyle>
          <a:p>
            <a:pPr algn="ctr"/>
            <a:r>
              <a:rPr lang="en-GB" b="0" dirty="0">
                <a:solidFill>
                  <a:srgbClr val="222268"/>
                </a:solidFill>
              </a:rPr>
              <a:t>research programs, </a:t>
            </a:r>
          </a:p>
          <a:p>
            <a:pPr algn="ctr"/>
            <a:r>
              <a:rPr lang="en-GB" b="0" dirty="0" err="1">
                <a:solidFill>
                  <a:srgbClr val="222268"/>
                </a:solidFill>
              </a:rPr>
              <a:t>french</a:t>
            </a:r>
            <a:r>
              <a:rPr lang="en-GB" b="0" dirty="0">
                <a:solidFill>
                  <a:srgbClr val="222268"/>
                </a:solidFill>
              </a:rPr>
              <a:t> involvement in facilities, projects and </a:t>
            </a:r>
          </a:p>
          <a:p>
            <a:pPr algn="ctr"/>
            <a:r>
              <a:rPr lang="en-GB" b="0" dirty="0">
                <a:solidFill>
                  <a:srgbClr val="222268"/>
                </a:solidFill>
              </a:rPr>
              <a:t>international </a:t>
            </a:r>
          </a:p>
          <a:p>
            <a:pPr algn="ctr"/>
            <a:r>
              <a:rPr lang="en-GB" b="0" dirty="0">
                <a:solidFill>
                  <a:srgbClr val="222268"/>
                </a:solidFill>
              </a:rPr>
              <a:t>collaborations</a:t>
            </a:r>
          </a:p>
        </p:txBody>
      </p:sp>
      <p:sp>
        <p:nvSpPr>
          <p:cNvPr id="30" name="Titre 1"/>
          <p:cNvSpPr txBox="1">
            <a:spLocks/>
          </p:cNvSpPr>
          <p:nvPr/>
        </p:nvSpPr>
        <p:spPr bwMode="auto">
          <a:xfrm>
            <a:off x="7896200" y="3573017"/>
            <a:ext cx="1596981" cy="42646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 b="1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1pPr>
            <a:lvl2pPr>
              <a:defRPr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2pPr>
            <a:lvl3pPr>
              <a:defRPr sz="16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3pPr>
            <a:lvl4pPr>
              <a:defRPr sz="14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4pPr>
            <a:lvl5pPr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5pPr>
            <a:lvl6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6pPr>
            <a:lvl7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7pPr>
            <a:lvl8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8pPr>
            <a:lvl9pPr eaLnBrk="0" hangingPunct="0">
              <a:defRPr sz="1000">
                <a:solidFill>
                  <a:srgbClr val="000066"/>
                </a:solidFill>
                <a:latin typeface="Helvetica Neue" charset="0"/>
                <a:ea typeface="MS PGothic" charset="0"/>
                <a:cs typeface="Helvetica Neue" charset="0"/>
              </a:defRPr>
            </a:lvl9pPr>
          </a:lstStyle>
          <a:p>
            <a:pPr algn="ctr"/>
            <a:r>
              <a:rPr lang="fr-FR" sz="2200" dirty="0">
                <a:solidFill>
                  <a:srgbClr val="FF750B"/>
                </a:solidFill>
                <a:latin typeface="Arial Narrow" charset="0"/>
              </a:rPr>
              <a:t>DEVELOPS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82DEF71-1C4E-1920-BDCA-61278058DFA5}"/>
              </a:ext>
            </a:extLst>
          </p:cNvPr>
          <p:cNvSpPr txBox="1"/>
          <p:nvPr/>
        </p:nvSpPr>
        <p:spPr>
          <a:xfrm>
            <a:off x="213615" y="5627372"/>
            <a:ext cx="5745761" cy="8617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>
                <a:latin typeface="Arial Narrow" charset="0"/>
              </a:rPr>
              <a:t>15 laboratories, 9 national science &amp; technology platforms</a:t>
            </a:r>
          </a:p>
          <a:p>
            <a:r>
              <a:rPr lang="en-US" sz="1600" b="1" dirty="0">
                <a:latin typeface="Arial Narrow" charset="0"/>
              </a:rPr>
              <a:t>1000 physicists, 1500 engineers, technicians and administration staff. About 300 post-doc and 450 PhD students </a:t>
            </a:r>
          </a:p>
        </p:txBody>
      </p:sp>
    </p:spTree>
    <p:extLst>
      <p:ext uri="{BB962C8B-B14F-4D97-AF65-F5344CB8AC3E}">
        <p14:creationId xmlns:p14="http://schemas.microsoft.com/office/powerpoint/2010/main" val="249224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8256" y="114416"/>
            <a:ext cx="12192000" cy="692696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200" dirty="0">
                <a:ea typeface="ＭＳ Ｐゴシック" charset="0"/>
              </a:rPr>
              <a:t>IN2P3 today, a distributed laboratory</a:t>
            </a:r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836796"/>
            <a:ext cx="9180512" cy="5616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Image 3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701" y="1076367"/>
            <a:ext cx="6120000" cy="5220000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36" name="Ellipse 35"/>
          <p:cNvSpPr/>
          <p:nvPr/>
        </p:nvSpPr>
        <p:spPr>
          <a:xfrm>
            <a:off x="5891407" y="2050478"/>
            <a:ext cx="229727" cy="230075"/>
          </a:xfrm>
          <a:prstGeom prst="ellipse">
            <a:avLst/>
          </a:prstGeom>
          <a:solidFill>
            <a:srgbClr val="FF512D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46" name="ZoneTexte 45"/>
          <p:cNvSpPr txBox="1"/>
          <p:nvPr/>
        </p:nvSpPr>
        <p:spPr>
          <a:xfrm>
            <a:off x="5256763" y="2032537"/>
            <a:ext cx="720080" cy="307777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400" b="1" dirty="0">
                <a:solidFill>
                  <a:schemeClr val="bg1"/>
                </a:solidFill>
                <a:latin typeface="Arial Narrow" pitchFamily="34" charset="0"/>
              </a:rPr>
              <a:t>GANIL 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6413898" y="1570201"/>
            <a:ext cx="1110123" cy="523220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fr-FR" sz="1400" b="1" dirty="0">
                <a:solidFill>
                  <a:schemeClr val="bg1"/>
                </a:solidFill>
                <a:latin typeface="Arial Narrow" charset="0"/>
              </a:rPr>
              <a:t>APC, LPNHE,</a:t>
            </a:r>
          </a:p>
          <a:p>
            <a:pPr algn="ctr" eaLnBrk="1" hangingPunct="1"/>
            <a:r>
              <a:rPr lang="fr-FR" sz="1400" b="1" dirty="0">
                <a:solidFill>
                  <a:schemeClr val="bg1"/>
                </a:solidFill>
                <a:latin typeface="Arial Narrow" charset="0"/>
              </a:rPr>
              <a:t>Musée Curie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4907101" y="3103048"/>
            <a:ext cx="1092909" cy="307777"/>
          </a:xfrm>
          <a:prstGeom prst="rect">
            <a:avLst/>
          </a:prstGeom>
          <a:noFill/>
          <a:ln>
            <a:solidFill>
              <a:srgbClr val="FF512D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fr-FR" sz="1400" b="1" dirty="0">
                <a:solidFill>
                  <a:schemeClr val="bg1"/>
                </a:solidFill>
                <a:latin typeface="Arial Narrow" pitchFamily="34" charset="0"/>
              </a:rPr>
              <a:t>SUBATECH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5222626" y="4120455"/>
            <a:ext cx="863131" cy="307777"/>
          </a:xfrm>
          <a:prstGeom prst="rect">
            <a:avLst/>
          </a:prstGeom>
          <a:noFill/>
          <a:ln>
            <a:solidFill>
              <a:srgbClr val="FF512D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fr-FR" sz="1400" b="1" dirty="0">
                <a:solidFill>
                  <a:schemeClr val="bg1"/>
                </a:solidFill>
                <a:latin typeface="Arial Narrow" pitchFamily="34" charset="0"/>
              </a:rPr>
              <a:t>CENBG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6312025" y="3625280"/>
            <a:ext cx="647107" cy="307777"/>
          </a:xfrm>
          <a:prstGeom prst="rect">
            <a:avLst/>
          </a:prstGeom>
          <a:noFill/>
          <a:ln>
            <a:solidFill>
              <a:srgbClr val="FF512D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>
              <a:defRPr/>
            </a:pPr>
            <a:r>
              <a:rPr lang="fr-FR" sz="1400" b="1" dirty="0">
                <a:solidFill>
                  <a:schemeClr val="bg1"/>
                </a:solidFill>
                <a:latin typeface="Arial Narrow" pitchFamily="34" charset="0"/>
              </a:rPr>
              <a:t>LPC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7280343" y="3154293"/>
            <a:ext cx="1008112" cy="523220"/>
          </a:xfrm>
          <a:prstGeom prst="rect">
            <a:avLst/>
          </a:prstGeom>
          <a:noFill/>
          <a:ln>
            <a:solidFill>
              <a:srgbClr val="FF512D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400" b="1" dirty="0">
                <a:solidFill>
                  <a:schemeClr val="bg1"/>
                </a:solidFill>
                <a:latin typeface="Arial Narrow" pitchFamily="34" charset="0"/>
              </a:rPr>
              <a:t>IP2I, LMA</a:t>
            </a:r>
          </a:p>
          <a:p>
            <a:pPr algn="ctr">
              <a:defRPr/>
            </a:pPr>
            <a:r>
              <a:rPr lang="fr-FR" sz="1400" b="1" dirty="0">
                <a:solidFill>
                  <a:schemeClr val="bg1"/>
                </a:solidFill>
                <a:latin typeface="Arial Narrow" pitchFamily="34" charset="0"/>
              </a:rPr>
              <a:t>CC-IN2P3</a:t>
            </a:r>
          </a:p>
        </p:txBody>
      </p:sp>
      <p:sp>
        <p:nvSpPr>
          <p:cNvPr id="54" name="ZoneTexte 53"/>
          <p:cNvSpPr txBox="1"/>
          <p:nvPr/>
        </p:nvSpPr>
        <p:spPr>
          <a:xfrm>
            <a:off x="8301193" y="3537126"/>
            <a:ext cx="575424" cy="307777"/>
          </a:xfrm>
          <a:prstGeom prst="rect">
            <a:avLst/>
          </a:prstGeom>
          <a:noFill/>
          <a:ln>
            <a:solidFill>
              <a:srgbClr val="FF512D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fr-FR" sz="1400" b="1" dirty="0">
                <a:solidFill>
                  <a:schemeClr val="bg1"/>
                </a:solidFill>
                <a:latin typeface="Arial Narrow" pitchFamily="34" charset="0"/>
              </a:rPr>
              <a:t>LAPP </a:t>
            </a:r>
          </a:p>
        </p:txBody>
      </p:sp>
      <p:sp>
        <p:nvSpPr>
          <p:cNvPr id="55" name="ZoneTexte 54"/>
          <p:cNvSpPr txBox="1"/>
          <p:nvPr/>
        </p:nvSpPr>
        <p:spPr>
          <a:xfrm>
            <a:off x="7536160" y="4293097"/>
            <a:ext cx="1224136" cy="307777"/>
          </a:xfrm>
          <a:prstGeom prst="rect">
            <a:avLst/>
          </a:prstGeom>
          <a:noFill/>
          <a:ln>
            <a:solidFill>
              <a:srgbClr val="FF512D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fr-FR" sz="1400" b="1" dirty="0">
                <a:solidFill>
                  <a:schemeClr val="bg1"/>
                </a:solidFill>
                <a:latin typeface="Arial Narrow" pitchFamily="34" charset="0"/>
              </a:rPr>
              <a:t>LPSC, LSM</a:t>
            </a:r>
          </a:p>
        </p:txBody>
      </p:sp>
      <p:sp>
        <p:nvSpPr>
          <p:cNvPr id="56" name="ZoneTexte 55"/>
          <p:cNvSpPr txBox="1"/>
          <p:nvPr/>
        </p:nvSpPr>
        <p:spPr>
          <a:xfrm>
            <a:off x="6944988" y="5038750"/>
            <a:ext cx="641373" cy="307777"/>
          </a:xfrm>
          <a:prstGeom prst="rect">
            <a:avLst/>
          </a:prstGeom>
          <a:noFill/>
          <a:ln>
            <a:solidFill>
              <a:srgbClr val="FF512D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fr-FR" sz="1400" b="1" dirty="0">
                <a:solidFill>
                  <a:schemeClr val="bg1"/>
                </a:solidFill>
                <a:latin typeface="Arial Narrow" pitchFamily="34" charset="0"/>
              </a:rPr>
              <a:t>LUPM</a:t>
            </a:r>
          </a:p>
        </p:txBody>
      </p:sp>
      <p:sp>
        <p:nvSpPr>
          <p:cNvPr id="57" name="ZoneTexte 56"/>
          <p:cNvSpPr txBox="1"/>
          <p:nvPr/>
        </p:nvSpPr>
        <p:spPr>
          <a:xfrm>
            <a:off x="7890507" y="4956556"/>
            <a:ext cx="641373" cy="307777"/>
          </a:xfrm>
          <a:prstGeom prst="rect">
            <a:avLst/>
          </a:prstGeom>
          <a:noFill/>
          <a:ln>
            <a:solidFill>
              <a:srgbClr val="FF512D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fr-FR" sz="1400" b="1" dirty="0">
                <a:solidFill>
                  <a:schemeClr val="bg1"/>
                </a:solidFill>
                <a:latin typeface="Arial Narrow" pitchFamily="34" charset="0"/>
              </a:rPr>
              <a:t>CPPM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8040217" y="1753072"/>
            <a:ext cx="641373" cy="307777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fr-FR" sz="1400" b="1" dirty="0">
                <a:solidFill>
                  <a:schemeClr val="bg1"/>
                </a:solidFill>
                <a:latin typeface="Arial Narrow" pitchFamily="34" charset="0"/>
              </a:rPr>
              <a:t>LNCA</a:t>
            </a:r>
          </a:p>
        </p:txBody>
      </p:sp>
      <p:sp>
        <p:nvSpPr>
          <p:cNvPr id="59" name="ZoneTexte 58"/>
          <p:cNvSpPr txBox="1"/>
          <p:nvPr/>
        </p:nvSpPr>
        <p:spPr>
          <a:xfrm>
            <a:off x="8646062" y="2569078"/>
            <a:ext cx="641373" cy="307777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fr-FR" sz="1400" b="1" dirty="0">
                <a:solidFill>
                  <a:schemeClr val="bg1"/>
                </a:solidFill>
                <a:latin typeface="Arial Narrow" pitchFamily="34" charset="0"/>
              </a:rPr>
              <a:t>IPHC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/>
              <a:t>Institut National de Physique Nucléaire et de Physique des Particules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032362" y="2232194"/>
            <a:ext cx="11079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fr-FR" sz="1400" b="1" dirty="0">
                <a:solidFill>
                  <a:srgbClr val="FFFFFF"/>
                </a:solidFill>
                <a:latin typeface="Arial Narrow" pitchFamily="34" charset="0"/>
              </a:rPr>
              <a:t>LLR, OMEGA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3FB7213C-9097-1C4C-8E20-135835D3DD3C}"/>
              </a:ext>
            </a:extLst>
          </p:cNvPr>
          <p:cNvSpPr txBox="1"/>
          <p:nvPr/>
        </p:nvSpPr>
        <p:spPr>
          <a:xfrm>
            <a:off x="5447928" y="2224822"/>
            <a:ext cx="720080" cy="307777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400" b="1" dirty="0">
                <a:solidFill>
                  <a:schemeClr val="bg1"/>
                </a:solidFill>
                <a:latin typeface="Arial Narrow" pitchFamily="34" charset="0"/>
              </a:rPr>
              <a:t>LPCC </a:t>
            </a: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E5BF5FEE-B706-D04B-92F3-BB460E7328D2}"/>
              </a:ext>
            </a:extLst>
          </p:cNvPr>
          <p:cNvSpPr/>
          <p:nvPr/>
        </p:nvSpPr>
        <p:spPr>
          <a:xfrm>
            <a:off x="6774519" y="2150264"/>
            <a:ext cx="72000" cy="72000"/>
          </a:xfrm>
          <a:prstGeom prst="ellipse">
            <a:avLst/>
          </a:prstGeom>
          <a:solidFill>
            <a:srgbClr val="FF512D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F30712C7-0F69-954C-91A5-7E4062511E38}"/>
              </a:ext>
            </a:extLst>
          </p:cNvPr>
          <p:cNvSpPr/>
          <p:nvPr/>
        </p:nvSpPr>
        <p:spPr>
          <a:xfrm>
            <a:off x="6744072" y="2348896"/>
            <a:ext cx="144000" cy="144000"/>
          </a:xfrm>
          <a:prstGeom prst="ellipse">
            <a:avLst/>
          </a:prstGeom>
          <a:solidFill>
            <a:srgbClr val="FF512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1E72BDFB-5D53-AC4F-A296-7E296EDA470C}"/>
              </a:ext>
            </a:extLst>
          </p:cNvPr>
          <p:cNvSpPr/>
          <p:nvPr/>
        </p:nvSpPr>
        <p:spPr>
          <a:xfrm>
            <a:off x="6888088" y="2348888"/>
            <a:ext cx="72000" cy="72000"/>
          </a:xfrm>
          <a:prstGeom prst="ellipse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9384828D-7677-5941-ABE2-685E7AC9258A}"/>
              </a:ext>
            </a:extLst>
          </p:cNvPr>
          <p:cNvSpPr/>
          <p:nvPr/>
        </p:nvSpPr>
        <p:spPr>
          <a:xfrm>
            <a:off x="6588334" y="2492536"/>
            <a:ext cx="371746" cy="366228"/>
          </a:xfrm>
          <a:prstGeom prst="ellipse">
            <a:avLst/>
          </a:prstGeom>
          <a:solidFill>
            <a:srgbClr val="FF512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B130E75F-9ED1-A64F-AC20-C7A58ABB7433}"/>
              </a:ext>
            </a:extLst>
          </p:cNvPr>
          <p:cNvSpPr txBox="1"/>
          <p:nvPr/>
        </p:nvSpPr>
        <p:spPr>
          <a:xfrm>
            <a:off x="6178022" y="2754707"/>
            <a:ext cx="733988" cy="307777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400" b="1" dirty="0" err="1">
                <a:solidFill>
                  <a:schemeClr val="bg1"/>
                </a:solidFill>
                <a:latin typeface="Arial Narrow" pitchFamily="34" charset="0"/>
              </a:rPr>
              <a:t>IJCLab</a:t>
            </a:r>
            <a:r>
              <a:rPr lang="fr-FR" sz="1400" b="1" dirty="0">
                <a:solidFill>
                  <a:schemeClr val="bg1"/>
                </a:solidFill>
                <a:latin typeface="Arial Narrow" pitchFamily="34" charset="0"/>
              </a:rPr>
              <a:t> </a:t>
            </a: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B4B32983-2D69-664F-9E1E-995DD24979F2}"/>
              </a:ext>
            </a:extLst>
          </p:cNvPr>
          <p:cNvSpPr/>
          <p:nvPr/>
        </p:nvSpPr>
        <p:spPr>
          <a:xfrm>
            <a:off x="9066387" y="2465722"/>
            <a:ext cx="216000" cy="216000"/>
          </a:xfrm>
          <a:prstGeom prst="ellipse">
            <a:avLst/>
          </a:prstGeom>
          <a:solidFill>
            <a:srgbClr val="FF512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2640B294-FECA-7F4E-A5E8-DEAB094BCF63}"/>
              </a:ext>
            </a:extLst>
          </p:cNvPr>
          <p:cNvSpPr/>
          <p:nvPr/>
        </p:nvSpPr>
        <p:spPr>
          <a:xfrm>
            <a:off x="7968216" y="1750100"/>
            <a:ext cx="72000" cy="72000"/>
          </a:xfrm>
          <a:prstGeom prst="ellipse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CFAE59D3-272D-D742-B08D-2260E3D97A4E}"/>
              </a:ext>
            </a:extLst>
          </p:cNvPr>
          <p:cNvSpPr/>
          <p:nvPr/>
        </p:nvSpPr>
        <p:spPr>
          <a:xfrm>
            <a:off x="5206959" y="3387883"/>
            <a:ext cx="144000" cy="144000"/>
          </a:xfrm>
          <a:prstGeom prst="ellipse">
            <a:avLst/>
          </a:prstGeom>
          <a:solidFill>
            <a:srgbClr val="FF512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7AE1C199-40B9-FA4D-AB0C-2266F9EA73DE}"/>
              </a:ext>
            </a:extLst>
          </p:cNvPr>
          <p:cNvSpPr/>
          <p:nvPr/>
        </p:nvSpPr>
        <p:spPr>
          <a:xfrm>
            <a:off x="5640682" y="4469278"/>
            <a:ext cx="144000" cy="144000"/>
          </a:xfrm>
          <a:prstGeom prst="ellipse">
            <a:avLst/>
          </a:prstGeom>
          <a:solidFill>
            <a:srgbClr val="FF512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9EB657B7-A9EC-484C-812F-2C2ECEBBC49C}"/>
              </a:ext>
            </a:extLst>
          </p:cNvPr>
          <p:cNvSpPr/>
          <p:nvPr/>
        </p:nvSpPr>
        <p:spPr>
          <a:xfrm>
            <a:off x="6888072" y="3879080"/>
            <a:ext cx="180000" cy="180000"/>
          </a:xfrm>
          <a:prstGeom prst="ellipse">
            <a:avLst/>
          </a:prstGeom>
          <a:solidFill>
            <a:srgbClr val="FF512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F69CD7FD-83A6-9B45-B045-FD5266A74F42}"/>
              </a:ext>
            </a:extLst>
          </p:cNvPr>
          <p:cNvSpPr/>
          <p:nvPr/>
        </p:nvSpPr>
        <p:spPr>
          <a:xfrm>
            <a:off x="7752208" y="3645048"/>
            <a:ext cx="216000" cy="216000"/>
          </a:xfrm>
          <a:prstGeom prst="ellipse">
            <a:avLst/>
          </a:prstGeom>
          <a:solidFill>
            <a:srgbClr val="FF512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FF6EC112-A355-B244-9A45-997EF7DB3694}"/>
              </a:ext>
            </a:extLst>
          </p:cNvPr>
          <p:cNvSpPr/>
          <p:nvPr/>
        </p:nvSpPr>
        <p:spPr>
          <a:xfrm>
            <a:off x="7980000" y="3679600"/>
            <a:ext cx="72000" cy="72000"/>
          </a:xfrm>
          <a:prstGeom prst="ellipse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B56D7A85-F306-9046-B028-C88AC57CE34B}"/>
              </a:ext>
            </a:extLst>
          </p:cNvPr>
          <p:cNvSpPr/>
          <p:nvPr/>
        </p:nvSpPr>
        <p:spPr>
          <a:xfrm>
            <a:off x="7753410" y="3792929"/>
            <a:ext cx="144000" cy="144000"/>
          </a:xfrm>
          <a:prstGeom prst="ellipse">
            <a:avLst/>
          </a:prstGeom>
          <a:solidFill>
            <a:srgbClr val="FF512D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CFB593BD-5A7B-D64D-9AD1-06DD7786BCBA}"/>
              </a:ext>
            </a:extLst>
          </p:cNvPr>
          <p:cNvSpPr/>
          <p:nvPr/>
        </p:nvSpPr>
        <p:spPr>
          <a:xfrm>
            <a:off x="8506838" y="4066158"/>
            <a:ext cx="144000" cy="144000"/>
          </a:xfrm>
          <a:prstGeom prst="ellipse">
            <a:avLst/>
          </a:prstGeom>
          <a:solidFill>
            <a:srgbClr val="FF512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D1189F3B-1429-DE45-85DB-E50F620EADF4}"/>
              </a:ext>
            </a:extLst>
          </p:cNvPr>
          <p:cNvSpPr/>
          <p:nvPr/>
        </p:nvSpPr>
        <p:spPr>
          <a:xfrm>
            <a:off x="8040216" y="4149104"/>
            <a:ext cx="216000" cy="216000"/>
          </a:xfrm>
          <a:prstGeom prst="ellipse">
            <a:avLst/>
          </a:prstGeom>
          <a:solidFill>
            <a:srgbClr val="FF512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b="1" dirty="0"/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129C9CF9-6AE2-DF48-A820-C39780F6DBE2}"/>
              </a:ext>
            </a:extLst>
          </p:cNvPr>
          <p:cNvSpPr/>
          <p:nvPr/>
        </p:nvSpPr>
        <p:spPr>
          <a:xfrm>
            <a:off x="8466061" y="4351283"/>
            <a:ext cx="72000" cy="72000"/>
          </a:xfrm>
          <a:prstGeom prst="ellipse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b="1" dirty="0"/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152BFC63-E688-834F-8AD0-974D8775E4F9}"/>
              </a:ext>
            </a:extLst>
          </p:cNvPr>
          <p:cNvSpPr/>
          <p:nvPr/>
        </p:nvSpPr>
        <p:spPr>
          <a:xfrm>
            <a:off x="7524020" y="5148924"/>
            <a:ext cx="78454" cy="67532"/>
          </a:xfrm>
          <a:prstGeom prst="ellipse">
            <a:avLst/>
          </a:prstGeom>
          <a:solidFill>
            <a:srgbClr val="FF512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b="1" dirty="0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7C19CEB7-6281-564C-8ADB-694644111590}"/>
              </a:ext>
            </a:extLst>
          </p:cNvPr>
          <p:cNvSpPr/>
          <p:nvPr/>
        </p:nvSpPr>
        <p:spPr>
          <a:xfrm flipV="1">
            <a:off x="1812000" y="3924000"/>
            <a:ext cx="72000" cy="72000"/>
          </a:xfrm>
          <a:prstGeom prst="ellipse">
            <a:avLst/>
          </a:prstGeom>
          <a:solidFill>
            <a:srgbClr val="FF512D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56E10A5-022D-9544-AC50-2EAC65835185}"/>
              </a:ext>
            </a:extLst>
          </p:cNvPr>
          <p:cNvSpPr txBox="1"/>
          <p:nvPr/>
        </p:nvSpPr>
        <p:spPr>
          <a:xfrm>
            <a:off x="1956001" y="3780001"/>
            <a:ext cx="1003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&lt; 50 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E3580767-A646-C245-9DAC-7BB0720EA0CA}"/>
              </a:ext>
            </a:extLst>
          </p:cNvPr>
          <p:cNvSpPr/>
          <p:nvPr/>
        </p:nvSpPr>
        <p:spPr>
          <a:xfrm flipV="1">
            <a:off x="1776000" y="4212000"/>
            <a:ext cx="144000" cy="144000"/>
          </a:xfrm>
          <a:prstGeom prst="ellipse">
            <a:avLst/>
          </a:prstGeom>
          <a:solidFill>
            <a:srgbClr val="FF512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ACFB7389-C95C-FA46-B18F-38E7A8D6F774}"/>
              </a:ext>
            </a:extLst>
          </p:cNvPr>
          <p:cNvSpPr txBox="1"/>
          <p:nvPr/>
        </p:nvSpPr>
        <p:spPr>
          <a:xfrm>
            <a:off x="1956001" y="4140001"/>
            <a:ext cx="1003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50 - 150 </a:t>
            </a: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229B18F5-8B00-C146-8369-0E6B7F20B286}"/>
              </a:ext>
            </a:extLst>
          </p:cNvPr>
          <p:cNvSpPr/>
          <p:nvPr/>
        </p:nvSpPr>
        <p:spPr>
          <a:xfrm flipV="1">
            <a:off x="1740000" y="4572000"/>
            <a:ext cx="216000" cy="216000"/>
          </a:xfrm>
          <a:prstGeom prst="ellipse">
            <a:avLst/>
          </a:prstGeom>
          <a:solidFill>
            <a:srgbClr val="FF512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0750533D-AE24-B04E-952F-FEA23ED0F4EA}"/>
              </a:ext>
            </a:extLst>
          </p:cNvPr>
          <p:cNvSpPr txBox="1"/>
          <p:nvPr/>
        </p:nvSpPr>
        <p:spPr>
          <a:xfrm>
            <a:off x="1956001" y="4500001"/>
            <a:ext cx="1003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150 - 300 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5B270AE1-AE6A-0E4A-945D-384C8DB872B8}"/>
              </a:ext>
            </a:extLst>
          </p:cNvPr>
          <p:cNvSpPr/>
          <p:nvPr/>
        </p:nvSpPr>
        <p:spPr>
          <a:xfrm flipV="1">
            <a:off x="1704000" y="4896000"/>
            <a:ext cx="288000" cy="288000"/>
          </a:xfrm>
          <a:prstGeom prst="ellipse">
            <a:avLst/>
          </a:prstGeom>
          <a:solidFill>
            <a:srgbClr val="FF512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6A3AF09F-1A80-E947-84EE-B968F9D321D0}"/>
              </a:ext>
            </a:extLst>
          </p:cNvPr>
          <p:cNvSpPr txBox="1"/>
          <p:nvPr/>
        </p:nvSpPr>
        <p:spPr>
          <a:xfrm>
            <a:off x="1956001" y="4860001"/>
            <a:ext cx="1003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 300 - 600 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6EBBAEB6-7717-CE4C-BE94-DB966945C731}"/>
              </a:ext>
            </a:extLst>
          </p:cNvPr>
          <p:cNvSpPr/>
          <p:nvPr/>
        </p:nvSpPr>
        <p:spPr>
          <a:xfrm>
            <a:off x="6528056" y="5085192"/>
            <a:ext cx="72000" cy="72000"/>
          </a:xfrm>
          <a:prstGeom prst="ellipse">
            <a:avLst/>
          </a:prstGeom>
          <a:solidFill>
            <a:srgbClr val="FF512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CC136C96-5D61-1144-8B1E-A79BA8122599}"/>
              </a:ext>
            </a:extLst>
          </p:cNvPr>
          <p:cNvSpPr txBox="1"/>
          <p:nvPr/>
        </p:nvSpPr>
        <p:spPr>
          <a:xfrm>
            <a:off x="6024958" y="5013177"/>
            <a:ext cx="863131" cy="307777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fr-FR" sz="1400" b="1" dirty="0">
                <a:solidFill>
                  <a:schemeClr val="bg1"/>
                </a:solidFill>
                <a:latin typeface="Arial Narrow" pitchFamily="34" charset="0"/>
              </a:rPr>
              <a:t>L2IT</a:t>
            </a: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5E224581-AB08-3F48-ABC4-4135D0321303}"/>
              </a:ext>
            </a:extLst>
          </p:cNvPr>
          <p:cNvSpPr/>
          <p:nvPr/>
        </p:nvSpPr>
        <p:spPr>
          <a:xfrm>
            <a:off x="6096000" y="2204880"/>
            <a:ext cx="144000" cy="144000"/>
          </a:xfrm>
          <a:prstGeom prst="ellipse">
            <a:avLst/>
          </a:prstGeom>
          <a:solidFill>
            <a:srgbClr val="FF512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BB60C5D8-5C98-7547-9DA9-9CA9BAC970B0}"/>
              </a:ext>
            </a:extLst>
          </p:cNvPr>
          <p:cNvSpPr txBox="1"/>
          <p:nvPr/>
        </p:nvSpPr>
        <p:spPr>
          <a:xfrm>
            <a:off x="1596834" y="3418224"/>
            <a:ext cx="21318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</a:rPr>
              <a:t> Personnels permanents </a:t>
            </a: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62DE6226-74B9-5640-B163-4D957AFCD27B}"/>
              </a:ext>
            </a:extLst>
          </p:cNvPr>
          <p:cNvSpPr/>
          <p:nvPr/>
        </p:nvSpPr>
        <p:spPr>
          <a:xfrm>
            <a:off x="8157193" y="5304620"/>
            <a:ext cx="144000" cy="144000"/>
          </a:xfrm>
          <a:prstGeom prst="ellipse">
            <a:avLst/>
          </a:prstGeom>
          <a:solidFill>
            <a:srgbClr val="FF512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D1C7A476-F64E-884F-8B3D-2A3E7FDE42FA}"/>
              </a:ext>
            </a:extLst>
          </p:cNvPr>
          <p:cNvSpPr/>
          <p:nvPr/>
        </p:nvSpPr>
        <p:spPr>
          <a:xfrm>
            <a:off x="6816080" y="2060848"/>
            <a:ext cx="144000" cy="144000"/>
          </a:xfrm>
          <a:prstGeom prst="ellipse">
            <a:avLst/>
          </a:prstGeom>
          <a:solidFill>
            <a:srgbClr val="FF512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29F48BC0-50DE-084F-A9BD-3C35D58151E3}"/>
              </a:ext>
            </a:extLst>
          </p:cNvPr>
          <p:cNvSpPr/>
          <p:nvPr/>
        </p:nvSpPr>
        <p:spPr>
          <a:xfrm>
            <a:off x="6672064" y="2060848"/>
            <a:ext cx="144000" cy="144000"/>
          </a:xfrm>
          <a:prstGeom prst="ellipse">
            <a:avLst/>
          </a:prstGeom>
          <a:solidFill>
            <a:srgbClr val="FF512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2DB1D291-1217-AE49-A551-BCE45435A77A}"/>
              </a:ext>
            </a:extLst>
          </p:cNvPr>
          <p:cNvSpPr/>
          <p:nvPr/>
        </p:nvSpPr>
        <p:spPr>
          <a:xfrm flipV="1">
            <a:off x="8618462" y="5589241"/>
            <a:ext cx="6953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b="1" dirty="0"/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id="{AE714FC8-8754-B846-BEE8-C12AE969F1FA}"/>
              </a:ext>
            </a:extLst>
          </p:cNvPr>
          <p:cNvSpPr txBox="1"/>
          <p:nvPr/>
        </p:nvSpPr>
        <p:spPr>
          <a:xfrm>
            <a:off x="8503834" y="5287259"/>
            <a:ext cx="641373" cy="307777"/>
          </a:xfrm>
          <a:prstGeom prst="rect">
            <a:avLst/>
          </a:prstGeom>
          <a:noFill/>
          <a:ln>
            <a:solidFill>
              <a:srgbClr val="FF512D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fr-FR" sz="1400" b="1" dirty="0">
                <a:solidFill>
                  <a:schemeClr val="bg1"/>
                </a:solidFill>
                <a:latin typeface="Arial Narrow" pitchFamily="34" charset="0"/>
              </a:rPr>
              <a:t>LSPM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D304D9CC-DE22-3F4A-A45E-E9677EEFF26F}"/>
              </a:ext>
            </a:extLst>
          </p:cNvPr>
          <p:cNvSpPr/>
          <p:nvPr/>
        </p:nvSpPr>
        <p:spPr>
          <a:xfrm>
            <a:off x="5375920" y="3429008"/>
            <a:ext cx="72000" cy="72000"/>
          </a:xfrm>
          <a:prstGeom prst="ellipse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35305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1853ECB-46F6-34A2-63CA-8F4713232DE9}"/>
              </a:ext>
            </a:extLst>
          </p:cNvPr>
          <p:cNvSpPr/>
          <p:nvPr/>
        </p:nvSpPr>
        <p:spPr>
          <a:xfrm>
            <a:off x="5740786" y="1340710"/>
            <a:ext cx="5982149" cy="2041300"/>
          </a:xfrm>
          <a:prstGeom prst="roundRect">
            <a:avLst/>
          </a:prstGeom>
          <a:solidFill>
            <a:srgbClr val="FBFD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lll</a:t>
            </a:r>
            <a:endParaRPr lang="fr-FR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4DEDE2C-12E9-CF54-DE66-6612A8D2D174}"/>
              </a:ext>
            </a:extLst>
          </p:cNvPr>
          <p:cNvSpPr/>
          <p:nvPr/>
        </p:nvSpPr>
        <p:spPr>
          <a:xfrm>
            <a:off x="469064" y="1339875"/>
            <a:ext cx="5050856" cy="2017115"/>
          </a:xfrm>
          <a:prstGeom prst="roundRect">
            <a:avLst/>
          </a:prstGeom>
          <a:solidFill>
            <a:srgbClr val="FBFD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EE778F9-986E-297B-09E5-E485706EE59D}"/>
              </a:ext>
            </a:extLst>
          </p:cNvPr>
          <p:cNvSpPr txBox="1"/>
          <p:nvPr/>
        </p:nvSpPr>
        <p:spPr>
          <a:xfrm>
            <a:off x="713950" y="2628195"/>
            <a:ext cx="5050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200 physicists (about 30 theorists)</a:t>
            </a:r>
          </a:p>
          <a:p>
            <a:pPr marL="285750" indent="-285750"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70 PhD, 50 post-doc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B6A6688-038F-111E-0A57-C370D9339895}"/>
              </a:ext>
            </a:extLst>
          </p:cNvPr>
          <p:cNvSpPr/>
          <p:nvPr/>
        </p:nvSpPr>
        <p:spPr>
          <a:xfrm>
            <a:off x="495349" y="3765402"/>
            <a:ext cx="4995835" cy="1895908"/>
          </a:xfrm>
          <a:prstGeom prst="roundRect">
            <a:avLst/>
          </a:prstGeom>
          <a:solidFill>
            <a:srgbClr val="FBFD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ll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92EE766-B8DD-1BDC-9F92-859289048FD7}"/>
              </a:ext>
            </a:extLst>
          </p:cNvPr>
          <p:cNvSpPr txBox="1"/>
          <p:nvPr/>
        </p:nvSpPr>
        <p:spPr>
          <a:xfrm>
            <a:off x="767643" y="4860505"/>
            <a:ext cx="5050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Wingdings" pitchFamily="2" charset="2"/>
              <a:buChar char="Ø"/>
            </a:pPr>
            <a:r>
              <a:rPr lang="fr-FR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physicists (experimentalists)</a:t>
            </a:r>
          </a:p>
          <a:p>
            <a:pPr marL="285750" indent="-285750">
              <a:buClr>
                <a:schemeClr val="tx1"/>
              </a:buClr>
              <a:buFont typeface="Wingdings" pitchFamily="2" charset="2"/>
              <a:buChar char="Ø"/>
            </a:pPr>
            <a:r>
              <a:rPr lang="fr-FR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PhD, 5 post-doc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9677FD1-AF08-F111-CD62-98DE99844237}"/>
              </a:ext>
            </a:extLst>
          </p:cNvPr>
          <p:cNvSpPr txBox="1"/>
          <p:nvPr/>
        </p:nvSpPr>
        <p:spPr>
          <a:xfrm>
            <a:off x="6060027" y="2628195"/>
            <a:ext cx="5739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Wingdings" pitchFamily="2" charset="2"/>
              <a:buChar char="Ø"/>
            </a:pPr>
            <a:r>
              <a:rPr lang="fr-FR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physicists </a:t>
            </a:r>
          </a:p>
          <a:p>
            <a:pPr marL="285750" indent="-285750"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PhD, 2 post-doc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635676F-D728-C823-B3B0-6433387C22B0}"/>
              </a:ext>
            </a:extLst>
          </p:cNvPr>
          <p:cNvSpPr txBox="1"/>
          <p:nvPr/>
        </p:nvSpPr>
        <p:spPr>
          <a:xfrm>
            <a:off x="589248" y="1471316"/>
            <a:ext cx="47866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Nuclear physics and nuclear astrophysics (structure and reactions) (exp and theory) – GANIL is the national large facility in nuclear physics (with CEA)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74398FE-9F8B-C5A5-2746-8E7986CB25F2}"/>
              </a:ext>
            </a:extLst>
          </p:cNvPr>
          <p:cNvSpPr txBox="1"/>
          <p:nvPr/>
        </p:nvSpPr>
        <p:spPr>
          <a:xfrm>
            <a:off x="5897989" y="1484730"/>
            <a:ext cx="57047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Double beta decay (</a:t>
            </a:r>
            <a:r>
              <a:rPr lang="en-US" b="1" dirty="0" err="1"/>
              <a:t>neutrinoless</a:t>
            </a:r>
            <a:r>
              <a:rPr lang="en-US" b="1" dirty="0"/>
              <a:t>) – CUPID – </a:t>
            </a:r>
          </a:p>
          <a:p>
            <a:r>
              <a:rPr lang="en-US" b="1" baseline="30000" dirty="0"/>
              <a:t>100</a:t>
            </a:r>
            <a:r>
              <a:rPr lang="en-US" b="1" dirty="0"/>
              <a:t>Mo 0𝜈𝛽𝛽 decay with scintillating bolometers, under construction, planned at Gran </a:t>
            </a:r>
            <a:r>
              <a:rPr lang="en-US" b="1" dirty="0" err="1"/>
              <a:t>Sasso</a:t>
            </a:r>
            <a:endParaRPr lang="en-US" b="1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8BA186B-13AC-C7BA-850C-00EFB2E3DCDC}"/>
              </a:ext>
            </a:extLst>
          </p:cNvPr>
          <p:cNvSpPr txBox="1"/>
          <p:nvPr/>
        </p:nvSpPr>
        <p:spPr>
          <a:xfrm>
            <a:off x="749907" y="3945870"/>
            <a:ext cx="4496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Structure of the nucleon (today Jefferson Lab, EIC under construction)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97A3420A-6D16-FDD0-3463-30BE38D3EFBB}"/>
              </a:ext>
            </a:extLst>
          </p:cNvPr>
          <p:cNvSpPr/>
          <p:nvPr/>
        </p:nvSpPr>
        <p:spPr>
          <a:xfrm>
            <a:off x="5738988" y="3714801"/>
            <a:ext cx="6332044" cy="1910239"/>
          </a:xfrm>
          <a:prstGeom prst="roundRect">
            <a:avLst/>
          </a:prstGeom>
          <a:solidFill>
            <a:srgbClr val="FBFD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ll</a:t>
            </a:r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2713367-4F28-0B60-EE9E-48F252CA3F31}"/>
              </a:ext>
            </a:extLst>
          </p:cNvPr>
          <p:cNvSpPr txBox="1"/>
          <p:nvPr/>
        </p:nvSpPr>
        <p:spPr>
          <a:xfrm>
            <a:off x="5901993" y="3862819"/>
            <a:ext cx="5954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Heavy-ion physics – recent modification –&gt; presently in the domain of nuclear physics at IN2P3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B5EC820-687D-4006-FB91-44774E6FF318}"/>
              </a:ext>
            </a:extLst>
          </p:cNvPr>
          <p:cNvSpPr txBox="1"/>
          <p:nvPr/>
        </p:nvSpPr>
        <p:spPr>
          <a:xfrm>
            <a:off x="5818499" y="4265861"/>
            <a:ext cx="31579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1"/>
              </a:buClr>
            </a:pPr>
            <a:r>
              <a:rPr lang="fr-FR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Clr>
                <a:schemeClr val="tx1"/>
              </a:buClr>
              <a:buFont typeface="Wingdings" pitchFamily="2" charset="2"/>
              <a:buChar char="Ø"/>
            </a:pPr>
            <a:r>
              <a:rPr lang="fr-FR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ALICE, </a:t>
            </a:r>
          </a:p>
          <a:p>
            <a:pPr marL="285750" indent="-285750">
              <a:buClr>
                <a:schemeClr val="tx1"/>
              </a:buClr>
              <a:buFont typeface="Wingdings" pitchFamily="2" charset="2"/>
              <a:buChar char="Ø"/>
            </a:pPr>
            <a:r>
              <a:rPr lang="fr-FR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CMS, </a:t>
            </a:r>
          </a:p>
          <a:p>
            <a:pPr marL="285750" indent="-285750">
              <a:buClr>
                <a:schemeClr val="tx1"/>
              </a:buClr>
              <a:buFont typeface="Wingdings" pitchFamily="2" charset="2"/>
              <a:buChar char="Ø"/>
            </a:pPr>
            <a:r>
              <a:rPr lang="fr-FR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fr-FR" sz="1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LHCb</a:t>
            </a:r>
            <a:endParaRPr lang="fr-FR" sz="16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tx1"/>
              </a:buClr>
              <a:buFont typeface="Wingdings" pitchFamily="2" charset="2"/>
              <a:buChar char="Ø"/>
            </a:pPr>
            <a:r>
              <a:rPr lang="fr-FR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15 PhD, 5 post-doc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8D7783E-F004-94F3-B575-D1A97D81CBD0}"/>
              </a:ext>
            </a:extLst>
          </p:cNvPr>
          <p:cNvSpPr txBox="1"/>
          <p:nvPr/>
        </p:nvSpPr>
        <p:spPr>
          <a:xfrm>
            <a:off x="983290" y="457191"/>
            <a:ext cx="1180964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Nuclear and Hadronic Physics Portfolio. How it is composed today </a:t>
            </a:r>
          </a:p>
          <a:p>
            <a:r>
              <a:rPr lang="en-US" sz="2000" b="1" dirty="0"/>
              <a:t>General view of scientific communities at IN2P3 (plus engineers and technicians)</a:t>
            </a:r>
          </a:p>
          <a:p>
            <a:endParaRPr lang="fr-FR" dirty="0"/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AEAC78D5-BEB0-A4BB-A76A-71F6B840340C}"/>
              </a:ext>
            </a:extLst>
          </p:cNvPr>
          <p:cNvSpPr/>
          <p:nvPr/>
        </p:nvSpPr>
        <p:spPr>
          <a:xfrm>
            <a:off x="3163946" y="5684110"/>
            <a:ext cx="4711947" cy="814807"/>
          </a:xfrm>
          <a:prstGeom prst="roundRect">
            <a:avLst/>
          </a:prstGeom>
          <a:solidFill>
            <a:srgbClr val="FBFD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ll</a:t>
            </a:r>
            <a:endParaRPr lang="fr-FR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8A2E19A5-22A5-A5D2-C475-43E6687ED389}"/>
              </a:ext>
            </a:extLst>
          </p:cNvPr>
          <p:cNvSpPr txBox="1"/>
          <p:nvPr/>
        </p:nvSpPr>
        <p:spPr>
          <a:xfrm>
            <a:off x="3239378" y="5724625"/>
            <a:ext cx="5050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Wingdings" pitchFamily="2" charset="2"/>
              <a:buChar char="Ø"/>
            </a:pPr>
            <a:r>
              <a:rPr lang="fr-FR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10 </a:t>
            </a:r>
            <a:r>
              <a:rPr lang="fr-FR" sz="1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theorists</a:t>
            </a:r>
            <a:r>
              <a:rPr lang="fr-FR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FR" sz="1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hadronic</a:t>
            </a:r>
            <a:r>
              <a:rPr lang="fr-FR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tx1"/>
              </a:buClr>
              <a:buFont typeface="Wingdings" pitchFamily="2" charset="2"/>
              <a:buChar char="Ø"/>
            </a:pPr>
            <a:r>
              <a:rPr lang="fr-FR" sz="1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several</a:t>
            </a:r>
            <a:r>
              <a:rPr lang="fr-FR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PhD and post-doc</a:t>
            </a:r>
          </a:p>
        </p:txBody>
      </p:sp>
    </p:spTree>
    <p:extLst>
      <p:ext uri="{BB962C8B-B14F-4D97-AF65-F5344CB8AC3E}">
        <p14:creationId xmlns:p14="http://schemas.microsoft.com/office/powerpoint/2010/main" val="4045294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1FDD6CC-7521-9577-90F0-B51B6058614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40205" y="1052670"/>
            <a:ext cx="9217076" cy="1846659"/>
          </a:xfrm>
        </p:spPr>
        <p:txBody>
          <a:bodyPr/>
          <a:lstStyle/>
          <a:p>
            <a:r>
              <a:rPr lang="fr-FR" sz="2800" b="1" dirty="0">
                <a:latin typeface="Helvetica Neue" panose="02000503000000020004" pitchFamily="2" charset="0"/>
              </a:rPr>
              <a:t>International actions </a:t>
            </a:r>
            <a:r>
              <a:rPr lang="fr-FR" sz="2800" b="1" dirty="0" err="1">
                <a:latin typeface="Helvetica Neue" panose="02000503000000020004" pitchFamily="2" charset="0"/>
              </a:rPr>
              <a:t>using</a:t>
            </a:r>
            <a:r>
              <a:rPr lang="fr-FR" sz="2800" b="1" dirty="0">
                <a:latin typeface="Helvetica Neue" panose="02000503000000020004" pitchFamily="2" charset="0"/>
              </a:rPr>
              <a:t> </a:t>
            </a:r>
            <a:r>
              <a:rPr lang="fr-FR" sz="2800" b="1" dirty="0" err="1">
                <a:latin typeface="Helvetica Neue" panose="02000503000000020004" pitchFamily="2" charset="0"/>
              </a:rPr>
              <a:t>specific</a:t>
            </a:r>
            <a:r>
              <a:rPr lang="fr-FR" sz="2800" b="1" dirty="0">
                <a:latin typeface="Helvetica Neue" panose="02000503000000020004" pitchFamily="2" charset="0"/>
              </a:rPr>
              <a:t> CNRS </a:t>
            </a:r>
            <a:r>
              <a:rPr lang="fr-FR" sz="2800" b="1" dirty="0" err="1">
                <a:latin typeface="Helvetica Neue" panose="02000503000000020004" pitchFamily="2" charset="0"/>
              </a:rPr>
              <a:t>tools</a:t>
            </a:r>
            <a:r>
              <a:rPr lang="fr-FR" sz="2800" b="1" dirty="0">
                <a:latin typeface="Helvetica Neue" panose="02000503000000020004" pitchFamily="2" charset="0"/>
              </a:rPr>
              <a:t> (in addition to </a:t>
            </a:r>
            <a:r>
              <a:rPr lang="fr-FR" sz="2800" b="1" dirty="0" err="1">
                <a:latin typeface="Helvetica Neue" panose="02000503000000020004" pitchFamily="2" charset="0"/>
              </a:rPr>
              <a:t>MoUs</a:t>
            </a:r>
            <a:r>
              <a:rPr lang="fr-FR" sz="2800" b="1" dirty="0">
                <a:latin typeface="Helvetica Neue" panose="02000503000000020004" pitchFamily="2" charset="0"/>
              </a:rPr>
              <a:t>)</a:t>
            </a:r>
          </a:p>
          <a:p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8BF9867-F835-E8A9-1498-6BA6CE09411B}"/>
              </a:ext>
            </a:extLst>
          </p:cNvPr>
          <p:cNvSpPr txBox="1"/>
          <p:nvPr/>
        </p:nvSpPr>
        <p:spPr>
          <a:xfrm>
            <a:off x="2974924" y="2492870"/>
            <a:ext cx="8425170" cy="28623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ea typeface="ＭＳ Ｐゴシック" charset="0"/>
              </a:rPr>
              <a:t>Several specific CNRS international agreements exist, for example, in nuclear physics: </a:t>
            </a:r>
          </a:p>
          <a:p>
            <a:endParaRPr lang="en-US" sz="2000" b="1" dirty="0">
              <a:ea typeface="ＭＳ Ｐゴシック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b="1" dirty="0">
                <a:ea typeface="ＭＳ Ｐゴシック" charset="0"/>
              </a:rPr>
              <a:t>International Research Networks with Italy, Spain, US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2000" b="1" dirty="0">
              <a:ea typeface="ＭＳ Ｐゴシック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b="1" dirty="0">
                <a:ea typeface="ＭＳ Ｐゴシック" charset="0"/>
              </a:rPr>
              <a:t>International Research laboratories (small CNRS laboratories in other countries) at Michigan State University and TRIUMF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2000" b="1" dirty="0">
              <a:ea typeface="ＭＳ Ｐゴシック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b="1" dirty="0">
                <a:ea typeface="ＭＳ Ｐゴシック" charset="0"/>
              </a:rPr>
              <a:t>…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227289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2" descr="C:\Users\jeremy.lescene@cnrs-dir.fr\Desktop\Sans titre-2.jpg">
            <a:extLst>
              <a:ext uri="{FF2B5EF4-FFF2-40B4-BE49-F238E27FC236}">
                <a16:creationId xmlns:a16="http://schemas.microsoft.com/office/drawing/2014/main" id="{7CD41DF3-AE1B-374D-AF75-74CEBF52EA2D}"/>
              </a:ext>
            </a:extLst>
          </p:cNvPr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9" b="14014"/>
          <a:stretch/>
        </p:blipFill>
        <p:spPr bwMode="auto">
          <a:xfrm>
            <a:off x="1487549" y="720430"/>
            <a:ext cx="9216903" cy="55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" name="Espace réservé du numéro de diapositive 2">
            <a:extLst>
              <a:ext uri="{FF2B5EF4-FFF2-40B4-BE49-F238E27FC236}">
                <a16:creationId xmlns:a16="http://schemas.microsoft.com/office/drawing/2014/main" id="{339A7807-79D8-994E-B6E7-7BC17E704162}"/>
              </a:ext>
            </a:extLst>
          </p:cNvPr>
          <p:cNvSpPr txBox="1">
            <a:spLocks/>
          </p:cNvSpPr>
          <p:nvPr/>
        </p:nvSpPr>
        <p:spPr>
          <a:xfrm>
            <a:off x="9840913" y="6459539"/>
            <a:ext cx="792162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220E41A-B92D-B54E-84B6-091C3549598E}" type="slidenum">
              <a:rPr lang="fr-FR"/>
              <a:pPr>
                <a:defRPr/>
              </a:pPr>
              <a:t>7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590477D-A357-CB45-B62F-F8656903C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97185D85-6DF9-0244-8F7C-21C31857C7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2311" y="296168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E2C50F80-C77D-D441-A516-A4D8D0239C7C}"/>
              </a:ext>
            </a:extLst>
          </p:cNvPr>
          <p:cNvSpPr txBox="1"/>
          <p:nvPr/>
        </p:nvSpPr>
        <p:spPr>
          <a:xfrm>
            <a:off x="1559370" y="2365296"/>
            <a:ext cx="1582945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NPAT</a:t>
            </a:r>
          </a:p>
          <a:p>
            <a:pPr algn="ctr"/>
            <a:r>
              <a:rPr lang="fr-FR" sz="1400" dirty="0"/>
              <a:t>(CNRS-TRIUMF)</a:t>
            </a:r>
          </a:p>
        </p:txBody>
      </p:sp>
      <p:sp>
        <p:nvSpPr>
          <p:cNvPr id="61" name="Titre 1">
            <a:extLst>
              <a:ext uri="{FF2B5EF4-FFF2-40B4-BE49-F238E27FC236}">
                <a16:creationId xmlns:a16="http://schemas.microsoft.com/office/drawing/2014/main" id="{40D6305F-CF0D-734F-8A54-8EA030874B6B}"/>
              </a:ext>
            </a:extLst>
          </p:cNvPr>
          <p:cNvSpPr txBox="1">
            <a:spLocks/>
          </p:cNvSpPr>
          <p:nvPr/>
        </p:nvSpPr>
        <p:spPr>
          <a:xfrm>
            <a:off x="2228104" y="143828"/>
            <a:ext cx="8167839" cy="6066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International – nuclear physics and nuclear astrophysics networks</a:t>
            </a:r>
            <a:endParaRPr lang="fr-FR" sz="2400" dirty="0"/>
          </a:p>
        </p:txBody>
      </p:sp>
      <p:sp>
        <p:nvSpPr>
          <p:cNvPr id="62" name="Espace réservé du texte 3">
            <a:extLst>
              <a:ext uri="{FF2B5EF4-FFF2-40B4-BE49-F238E27FC236}">
                <a16:creationId xmlns:a16="http://schemas.microsoft.com/office/drawing/2014/main" id="{0EAE68FA-EC78-B440-8704-65E548B1AB07}"/>
              </a:ext>
            </a:extLst>
          </p:cNvPr>
          <p:cNvSpPr txBox="1">
            <a:spLocks/>
          </p:cNvSpPr>
          <p:nvPr/>
        </p:nvSpPr>
        <p:spPr bwMode="gray">
          <a:xfrm>
            <a:off x="5882835" y="4608931"/>
            <a:ext cx="4840774" cy="1340419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fr-FR" sz="1800" b="1" dirty="0">
                <a:solidFill>
                  <a:srgbClr val="FFFF00"/>
                </a:solidFill>
                <a:latin typeface="Arial Narrow" panose="020B0606020202030204" pitchFamily="34" charset="0"/>
              </a:rPr>
              <a:t>NPA,</a:t>
            </a:r>
            <a:r>
              <a:rPr lang="fr-FR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fr-FR" sz="18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Nuclear</a:t>
            </a:r>
            <a:r>
              <a:rPr lang="fr-FR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fr-FR" sz="18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Physics</a:t>
            </a:r>
            <a:r>
              <a:rPr lang="fr-FR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 and </a:t>
            </a:r>
            <a:r>
              <a:rPr lang="fr-FR" sz="18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Nuclear</a:t>
            </a:r>
            <a:r>
              <a:rPr lang="fr-FR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fr-FR" sz="18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Astrophysics</a:t>
            </a:r>
            <a:r>
              <a:rPr lang="fr-FR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, Michigan State </a:t>
            </a:r>
            <a:r>
              <a:rPr lang="fr-FR" sz="18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University</a:t>
            </a:r>
            <a:endParaRPr lang="fr-FR" sz="1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114300" indent="0">
              <a:buNone/>
            </a:pPr>
            <a:r>
              <a:rPr lang="fr-FR" sz="1800" b="1" dirty="0">
                <a:solidFill>
                  <a:srgbClr val="FFFF00"/>
                </a:solidFill>
                <a:latin typeface="Arial Narrow" panose="020B0606020202030204" pitchFamily="34" charset="0"/>
              </a:rPr>
              <a:t>NPAT,</a:t>
            </a:r>
            <a:r>
              <a:rPr lang="fr-FR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fr-FR" sz="18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Nuclear</a:t>
            </a:r>
            <a:r>
              <a:rPr lang="fr-FR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fr-FR" sz="18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Physics</a:t>
            </a:r>
            <a:r>
              <a:rPr lang="fr-FR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, </a:t>
            </a:r>
            <a:r>
              <a:rPr lang="fr-FR" sz="18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Nuclear</a:t>
            </a:r>
            <a:r>
              <a:rPr lang="fr-FR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fr-FR" sz="18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Astrophysics</a:t>
            </a:r>
            <a:r>
              <a:rPr lang="fr-FR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 and Accelerator Technologies, TRIUMF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5DC6749-EC67-E604-CD1E-D9729F724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4011" y="3069183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63EA1D4-03D9-F052-CAE7-62C726033738}"/>
              </a:ext>
            </a:extLst>
          </p:cNvPr>
          <p:cNvSpPr txBox="1"/>
          <p:nvPr/>
        </p:nvSpPr>
        <p:spPr>
          <a:xfrm>
            <a:off x="3142315" y="2473720"/>
            <a:ext cx="1339369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NPA</a:t>
            </a:r>
          </a:p>
          <a:p>
            <a:pPr algn="ctr"/>
            <a:r>
              <a:rPr lang="fr-FR" sz="1400" dirty="0"/>
              <a:t>(CNRS-MSU)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563AA18-9474-586A-1814-E9BFCEC33C80}"/>
              </a:ext>
            </a:extLst>
          </p:cNvPr>
          <p:cNvSpPr txBox="1"/>
          <p:nvPr/>
        </p:nvSpPr>
        <p:spPr>
          <a:xfrm>
            <a:off x="1092644" y="191430"/>
            <a:ext cx="99223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International – nuclear physics and nuclear astrophysics international laboratories (IRL) 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13E3DB9-BCA3-1E14-C74B-39D82B0A5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282" y="1287544"/>
            <a:ext cx="1696734" cy="113196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4D248A8-1C82-E992-8BD4-9C4931A3225A}"/>
              </a:ext>
            </a:extLst>
          </p:cNvPr>
          <p:cNvSpPr txBox="1"/>
          <p:nvPr/>
        </p:nvSpPr>
        <p:spPr>
          <a:xfrm>
            <a:off x="6101521" y="1394743"/>
            <a:ext cx="1696734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b="1" i="1" dirty="0"/>
              <a:t>NPA</a:t>
            </a:r>
          </a:p>
          <a:p>
            <a:r>
              <a:rPr lang="fr-FR" sz="1400" b="1" i="1" dirty="0"/>
              <a:t>Inauguration </a:t>
            </a:r>
            <a:r>
              <a:rPr lang="fr-FR" sz="1400" b="1" i="1" dirty="0" err="1"/>
              <a:t>ceremony</a:t>
            </a:r>
            <a:r>
              <a:rPr lang="fr-FR" sz="1400" b="1" i="1" dirty="0"/>
              <a:t>, </a:t>
            </a:r>
          </a:p>
          <a:p>
            <a:r>
              <a:rPr lang="fr-FR" sz="1400" b="1" i="1" dirty="0"/>
              <a:t>July 2023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3DF71C9-F0EC-1EAE-FA81-44357B4BC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7291" y="3429000"/>
            <a:ext cx="1800250" cy="119941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B6ACF93-BFD1-A9A7-5C90-F1021E0C65EE}"/>
              </a:ext>
            </a:extLst>
          </p:cNvPr>
          <p:cNvSpPr txBox="1"/>
          <p:nvPr/>
        </p:nvSpPr>
        <p:spPr>
          <a:xfrm>
            <a:off x="1720807" y="4628417"/>
            <a:ext cx="1696734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b="1" i="1" dirty="0"/>
              <a:t>NPAT</a:t>
            </a:r>
          </a:p>
          <a:p>
            <a:r>
              <a:rPr lang="fr-FR" sz="1400" b="1" i="1" dirty="0"/>
              <a:t>Inauguration </a:t>
            </a:r>
            <a:r>
              <a:rPr lang="fr-FR" sz="1400" b="1" i="1" dirty="0" err="1"/>
              <a:t>ceremony</a:t>
            </a:r>
            <a:r>
              <a:rPr lang="fr-FR" sz="1400" b="1" i="1" dirty="0"/>
              <a:t>, </a:t>
            </a:r>
            <a:r>
              <a:rPr lang="fr-FR" sz="1400" b="1" i="1" dirty="0" err="1"/>
              <a:t>November</a:t>
            </a:r>
            <a:r>
              <a:rPr lang="fr-FR" sz="1400" b="1" i="1" dirty="0"/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3302881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50DFE7-9298-994B-8D2A-C367FBF39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21" y="222034"/>
            <a:ext cx="12034157" cy="554457"/>
          </a:xfrm>
        </p:spPr>
        <p:txBody>
          <a:bodyPr>
            <a:noAutofit/>
          </a:bodyPr>
          <a:lstStyle/>
          <a:p>
            <a:pPr algn="ctr"/>
            <a:b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International – nuclear physics and nuclear astrophysics networks (IRN)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06A4FF6-9D9B-FD3A-9468-F97A92118485}"/>
              </a:ext>
            </a:extLst>
          </p:cNvPr>
          <p:cNvSpPr/>
          <p:nvPr/>
        </p:nvSpPr>
        <p:spPr>
          <a:xfrm>
            <a:off x="339980" y="3577901"/>
            <a:ext cx="2211127" cy="55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5950440-0101-07DA-39E9-07CEE67FE738}"/>
              </a:ext>
            </a:extLst>
          </p:cNvPr>
          <p:cNvSpPr/>
          <p:nvPr/>
        </p:nvSpPr>
        <p:spPr>
          <a:xfrm>
            <a:off x="339980" y="1587265"/>
            <a:ext cx="11716228" cy="3600500"/>
          </a:xfrm>
          <a:prstGeom prst="roundRect">
            <a:avLst/>
          </a:prstGeom>
          <a:solidFill>
            <a:srgbClr val="FBFD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lll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97B8A8B-6642-C63C-D016-29F0B1D32CD0}"/>
              </a:ext>
            </a:extLst>
          </p:cNvPr>
          <p:cNvSpPr txBox="1"/>
          <p:nvPr/>
        </p:nvSpPr>
        <p:spPr>
          <a:xfrm>
            <a:off x="911796" y="1956354"/>
            <a:ext cx="109402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Research Network (France, Spain)</a:t>
            </a:r>
          </a:p>
          <a:p>
            <a:pPr>
              <a:buClr>
                <a:schemeClr val="tx1"/>
              </a:buClr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ASTRANUCAP: Astrophysics,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Reactions, and Analysis with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beams and Applications, January 2021, 5 years, ending in December 2025</a:t>
            </a:r>
            <a:r>
              <a:rPr lang="fr-FR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chemeClr val="tx1"/>
              </a:buClr>
            </a:pPr>
            <a:endParaRPr lang="en-US" b="1" u="sng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Research Network (France, Italy)</a:t>
            </a:r>
          </a:p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FENMTO: Frontiers in Exotic Nuclei, Multidisciplinary research and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January 2024, 5 years </a:t>
            </a:r>
          </a:p>
          <a:p>
            <a:endParaRPr lang="en-US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Research Network (France, US)</a:t>
            </a:r>
          </a:p>
          <a:p>
            <a:pPr>
              <a:buClr>
                <a:schemeClr val="tx1"/>
              </a:buClr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FANPEN: France North-America Network on the Physics of Exotic Nuclei, January 2024, 5 years</a:t>
            </a:r>
          </a:p>
          <a:p>
            <a:pPr>
              <a:buClr>
                <a:schemeClr val="tx1"/>
              </a:buClr>
            </a:pPr>
            <a:endParaRPr lang="en-US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562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62A046E-A632-EDAD-6B33-EB9E36E1F201}"/>
              </a:ext>
            </a:extLst>
          </p:cNvPr>
          <p:cNvSpPr/>
          <p:nvPr/>
        </p:nvSpPr>
        <p:spPr>
          <a:xfrm>
            <a:off x="2567510" y="2204830"/>
            <a:ext cx="1440200" cy="36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E7B38F-9614-D9A6-F7D1-645ED525CEBC}"/>
              </a:ext>
            </a:extLst>
          </p:cNvPr>
          <p:cNvSpPr/>
          <p:nvPr/>
        </p:nvSpPr>
        <p:spPr>
          <a:xfrm>
            <a:off x="2567510" y="2204830"/>
            <a:ext cx="1440200" cy="36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675DDD1-0EA0-EEFD-1B05-80617AC77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00" y="232761"/>
            <a:ext cx="11587572" cy="63924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BA07477-AA36-2172-D466-83564072FF65}"/>
              </a:ext>
            </a:extLst>
          </p:cNvPr>
          <p:cNvSpPr/>
          <p:nvPr/>
        </p:nvSpPr>
        <p:spPr>
          <a:xfrm>
            <a:off x="983290" y="3429000"/>
            <a:ext cx="10081400" cy="50407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519E7AD-B0B8-14C9-0774-DB9C0BC0DC3A}"/>
              </a:ext>
            </a:extLst>
          </p:cNvPr>
          <p:cNvSpPr txBox="1"/>
          <p:nvPr/>
        </p:nvSpPr>
        <p:spPr>
          <a:xfrm>
            <a:off x="587235" y="6165380"/>
            <a:ext cx="10873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/>
              <a:t>Courtesy</a:t>
            </a:r>
            <a:r>
              <a:rPr lang="fr-FR" sz="1400" b="1" dirty="0"/>
              <a:t> of N. De </a:t>
            </a:r>
            <a:r>
              <a:rPr lang="fr-FR" sz="1400" b="1" dirty="0" err="1"/>
              <a:t>Séréville</a:t>
            </a:r>
            <a:r>
              <a:rPr lang="fr-FR" sz="1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760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Personnalisé 1">
      <a:dk1>
        <a:srgbClr val="000000"/>
      </a:dk1>
      <a:lt1>
        <a:srgbClr val="FFFFFF"/>
      </a:lt1>
      <a:dk2>
        <a:srgbClr val="CDD7DC"/>
      </a:dk2>
      <a:lt2>
        <a:srgbClr val="EBF0F5"/>
      </a:lt2>
      <a:accent1>
        <a:srgbClr val="00284B"/>
      </a:accent1>
      <a:accent2>
        <a:srgbClr val="6941EB"/>
      </a:accent2>
      <a:accent3>
        <a:srgbClr val="FFEB6E"/>
      </a:accent3>
      <a:accent4>
        <a:srgbClr val="8296A5"/>
      </a:accent4>
      <a:accent5>
        <a:srgbClr val="FFBC75"/>
      </a:accent5>
      <a:accent6>
        <a:srgbClr val="B0EE89"/>
      </a:accent6>
      <a:hlink>
        <a:srgbClr val="6941EB"/>
      </a:hlink>
      <a:folHlink>
        <a:srgbClr val="6941E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15927</TotalTime>
  <Words>1020</Words>
  <Application>Microsoft Macintosh PowerPoint</Application>
  <PresentationFormat>Grand écran</PresentationFormat>
  <Paragraphs>160</Paragraphs>
  <Slides>17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17</vt:i4>
      </vt:variant>
    </vt:vector>
  </HeadingPairs>
  <TitlesOfParts>
    <vt:vector size="30" baseType="lpstr">
      <vt:lpstr>Arial</vt:lpstr>
      <vt:lpstr>Arial Narrow</vt:lpstr>
      <vt:lpstr>Calibri</vt:lpstr>
      <vt:lpstr>Helvetica Neue</vt:lpstr>
      <vt:lpstr>IBM Plex Sans</vt:lpstr>
      <vt:lpstr>IBM Plex Sans Light</vt:lpstr>
      <vt:lpstr>IBM Plex Sans Medium</vt:lpstr>
      <vt:lpstr>IBM Plex Sans SemiBold</vt:lpstr>
      <vt:lpstr>Satoshi</vt:lpstr>
      <vt:lpstr>Satoshi Light</vt:lpstr>
      <vt:lpstr>Wingdings</vt:lpstr>
      <vt:lpstr>Thème Office</vt:lpstr>
      <vt:lpstr>Conception personnalisée</vt:lpstr>
      <vt:lpstr>ASTRANUCAP Workshop Madrid, November 2024</vt:lpstr>
      <vt:lpstr>IN2P3 Institut National de Physique Nucléaire et de Physique des Particules One of the 10 Institutes of CNRS, with a national mission</vt:lpstr>
      <vt:lpstr>IN2P3: a national institute</vt:lpstr>
      <vt:lpstr>IN2P3 today, a distributed laboratory</vt:lpstr>
      <vt:lpstr>Présentation PowerPoint</vt:lpstr>
      <vt:lpstr>Présentation PowerPoint</vt:lpstr>
      <vt:lpstr>Présentation PowerPoint</vt:lpstr>
      <vt:lpstr> International – nuclear physics and nuclear astrophysics networks (IRN)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GANIL in the present decade</vt:lpstr>
      <vt:lpstr>GANIL - beyond 2030 </vt:lpstr>
      <vt:lpstr>Présentation PowerPoint</vt:lpstr>
      <vt:lpstr>Thank you  for your  attention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HORTALA Thomas</dc:creator>
  <cp:keywords/>
  <dc:description/>
  <cp:lastModifiedBy>Marcella Grasso</cp:lastModifiedBy>
  <cp:revision>774</cp:revision>
  <dcterms:created xsi:type="dcterms:W3CDTF">2023-11-07T22:06:45Z</dcterms:created>
  <dcterms:modified xsi:type="dcterms:W3CDTF">2024-11-17T16:33:43Z</dcterms:modified>
  <cp:category/>
</cp:coreProperties>
</file>