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2"/>
  </p:notesMasterIdLst>
  <p:sldIdLst>
    <p:sldId id="256" r:id="rId2"/>
    <p:sldId id="257" r:id="rId3"/>
    <p:sldId id="259" r:id="rId4"/>
    <p:sldId id="261" r:id="rId5"/>
    <p:sldId id="258" r:id="rId6"/>
    <p:sldId id="289" r:id="rId7"/>
    <p:sldId id="267" r:id="rId8"/>
    <p:sldId id="263" r:id="rId9"/>
    <p:sldId id="266" r:id="rId10"/>
    <p:sldId id="268" r:id="rId11"/>
    <p:sldId id="278" r:id="rId12"/>
    <p:sldId id="287" r:id="rId13"/>
    <p:sldId id="288" r:id="rId14"/>
    <p:sldId id="290" r:id="rId15"/>
    <p:sldId id="300" r:id="rId16"/>
    <p:sldId id="294" r:id="rId17"/>
    <p:sldId id="301" r:id="rId18"/>
    <p:sldId id="302" r:id="rId19"/>
    <p:sldId id="303" r:id="rId20"/>
    <p:sldId id="304" r:id="rId21"/>
    <p:sldId id="305" r:id="rId22"/>
    <p:sldId id="309" r:id="rId23"/>
    <p:sldId id="291" r:id="rId24"/>
    <p:sldId id="295" r:id="rId25"/>
    <p:sldId id="296" r:id="rId26"/>
    <p:sldId id="318" r:id="rId27"/>
    <p:sldId id="311" r:id="rId28"/>
    <p:sldId id="317" r:id="rId29"/>
    <p:sldId id="314" r:id="rId30"/>
    <p:sldId id="292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2"/>
  </p:normalViewPr>
  <p:slideViewPr>
    <p:cSldViewPr snapToGrid="0" snapToObjects="1">
      <p:cViewPr>
        <p:scale>
          <a:sx n="131" d="100"/>
          <a:sy n="131" d="100"/>
        </p:scale>
        <p:origin x="13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13EF-FD33-B143-B8CD-E0D8A40D1F85}" type="datetimeFigureOut">
              <a:rPr lang="fr-FR" smtClean="0"/>
              <a:t>09/11/2024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60B4-8436-644D-927B-C343609232F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C60B4-8436-644D-927B-C343609232F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4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C60B4-8436-644D-927B-C343609232F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4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C60B4-8436-644D-927B-C343609232F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9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6A2-CAFF-3549-B3DD-28D998AFE193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9" y="313230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004D-7C81-484E-9F58-1B8644574A92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31" y="731532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6BF2-D688-7F49-8A14-D7A6A2EF74D6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F52A-249A-BA49-808E-E0591807B501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422F-EBEC-0D43-AD17-587674682A20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0E1-2357-4342-92DF-706C518916CB}" type="datetime1">
              <a:rPr lang="fr-FR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3D1A-19BC-9B4C-A435-4CA8567D2006}" type="datetime1">
              <a:rPr lang="fr-FR" smtClean="0"/>
              <a:t>14/11/2024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AF31-4F41-9547-932F-6B8AB10FF1BA}" type="datetime1">
              <a:rPr lang="fr-FR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2218-62EE-B44E-AD8F-BE4001D7D6FA}" type="datetime1">
              <a:rPr lang="fr-FR" smtClean="0"/>
              <a:t>14/11/2024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13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33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13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146D-DF35-5D4C-BA41-4B8521ED03A4}" type="datetime1">
              <a:rPr lang="fr-FR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11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1A5-CA22-A44C-B1A8-BCCA4FFF012F}" type="datetime1">
              <a:rPr lang="fr-FR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727800-7495-3D43-889F-C5AC60A49DDE}" type="datetime1">
              <a:rPr lang="fr-FR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17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3E4251-E257-D347-984D-306D2A62445B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7599" y="5067598"/>
            <a:ext cx="5637010" cy="882119"/>
          </a:xfrm>
        </p:spPr>
        <p:txBody>
          <a:bodyPr/>
          <a:lstStyle/>
          <a:p>
            <a:r>
              <a:rPr lang="en-GB" dirty="0" err="1"/>
              <a:t>I.Laktineh</a:t>
            </a:r>
            <a:r>
              <a:rPr lang="en-GB" dirty="0"/>
              <a:t>, </a:t>
            </a:r>
            <a:r>
              <a:rPr lang="en-GB" sz="1600" dirty="0"/>
              <a:t>UCBL-IP2I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4002" y="908283"/>
            <a:ext cx="7175351" cy="1793167"/>
          </a:xfrm>
        </p:spPr>
        <p:txBody>
          <a:bodyPr/>
          <a:lstStyle/>
          <a:p>
            <a:pPr marL="182880" indent="0">
              <a:buNone/>
            </a:pPr>
            <a:br>
              <a:rPr lang="en-GB" dirty="0"/>
            </a:br>
            <a:r>
              <a:rPr lang="en-GB" dirty="0"/>
              <a:t>Higgs @ ILC</a:t>
            </a:r>
            <a:br>
              <a:rPr lang="en-GB" dirty="0"/>
            </a:br>
            <a:br>
              <a:rPr lang="en-GB" sz="1200" dirty="0"/>
            </a:b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73DF8F-FB7B-30FD-F699-4A412308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2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2285" y="291056"/>
            <a:ext cx="8611562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Luminosity upgrade scenario: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1312 BC/train </a:t>
            </a:r>
            <a:r>
              <a:rPr lang="en-US" dirty="0">
                <a:sym typeface="Wingdings"/>
              </a:rPr>
              <a:t> 2624/train</a:t>
            </a:r>
          </a:p>
          <a:p>
            <a:pPr marL="285750" indent="-285750">
              <a:buFont typeface="Wingdings" charset="2"/>
              <a:buChar char="q"/>
            </a:pPr>
            <a:endParaRPr lang="en-US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ym typeface="Wingdings"/>
              </a:rPr>
              <a:t> 5 Hz 10 Hz 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This will increase the luminosity </a:t>
            </a:r>
          </a:p>
          <a:p>
            <a:r>
              <a:rPr lang="en-US" dirty="0">
                <a:sym typeface="Wingdings"/>
              </a:rPr>
              <a:t>by a factor of 4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A possible increase to 15 Hz is </a:t>
            </a:r>
          </a:p>
          <a:p>
            <a:r>
              <a:rPr lang="en-US" dirty="0">
                <a:sym typeface="Wingdings"/>
              </a:rPr>
              <a:t>under study to get an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increase</a:t>
            </a:r>
            <a:r>
              <a:rPr lang="en-US" dirty="0">
                <a:sym typeface="Wingdings"/>
              </a:rPr>
              <a:t> of a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factor 6</a:t>
            </a:r>
            <a:r>
              <a:rPr lang="en-US" dirty="0">
                <a:sym typeface="Wingdings"/>
              </a:rPr>
              <a:t>.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The ILC  luminosity increases by a factor of 6 has a moderate cost increase</a:t>
            </a:r>
          </a:p>
          <a:p>
            <a:r>
              <a:rPr lang="en-US" b="1" dirty="0">
                <a:solidFill>
                  <a:srgbClr val="FF0000"/>
                </a:solidFill>
                <a:sym typeface="Wingdings"/>
              </a:rPr>
              <a:t>5.5 B 5.5+1.9 B€$</a:t>
            </a:r>
          </a:p>
          <a:p>
            <a:r>
              <a:rPr lang="en-US" dirty="0">
                <a:sym typeface="Wingdings"/>
              </a:rPr>
              <a:t>Cost increase is due to additional klystrons and </a:t>
            </a:r>
            <a:r>
              <a:rPr lang="en-US" dirty="0" err="1">
                <a:sym typeface="Wingdings"/>
              </a:rPr>
              <a:t>cryo</a:t>
            </a:r>
            <a:r>
              <a:rPr lang="en-US" dirty="0">
                <a:sym typeface="Wingdings"/>
              </a:rPr>
              <a:t> modules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By using more cavities (3000) with improved Q= 2 x 10</a:t>
            </a:r>
            <a:r>
              <a:rPr lang="en-US" baseline="30000" dirty="0">
                <a:sym typeface="Wingdings"/>
              </a:rPr>
              <a:t>10</a:t>
            </a:r>
          </a:p>
          <a:p>
            <a:r>
              <a:rPr lang="en-US" b="1" dirty="0">
                <a:solidFill>
                  <a:srgbClr val="FF0000"/>
                </a:solidFill>
                <a:sym typeface="Wingdings"/>
              </a:rPr>
              <a:t>380 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GeV</a:t>
            </a:r>
            <a:r>
              <a:rPr lang="en-US" dirty="0">
                <a:sym typeface="Wingdings"/>
              </a:rPr>
              <a:t> scenario is possible with additional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1.5 B$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lumi_vs_logE.pdf">
            <a:extLst>
              <a:ext uri="{FF2B5EF4-FFF2-40B4-BE49-F238E27FC236}">
                <a16:creationId xmlns:a16="http://schemas.microsoft.com/office/drawing/2014/main" id="{8010E682-7CB1-F60A-BE3A-C1C258314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B13ADE-32A8-0692-59C3-0CB05744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08802" y="-53795"/>
            <a:ext cx="3059656" cy="421074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F67D2F-E9DC-A05C-09B0-08305472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0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519" y="257084"/>
            <a:ext cx="3436078" cy="36933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Philosophy of the ILC detectors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368300" y="2692401"/>
            <a:ext cx="5207000" cy="4131732"/>
            <a:chOff x="444500" y="1581150"/>
            <a:chExt cx="5355198" cy="3409949"/>
          </a:xfrm>
        </p:grpSpPr>
        <p:pic>
          <p:nvPicPr>
            <p:cNvPr id="10" name="Image 9" descr="Capture d’écran 2018-01-17 à 15.40.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" y="2063404"/>
              <a:ext cx="5355198" cy="2927695"/>
            </a:xfrm>
            <a:prstGeom prst="rect">
              <a:avLst/>
            </a:prstGeom>
          </p:spPr>
        </p:pic>
        <p:pic>
          <p:nvPicPr>
            <p:cNvPr id="11" name="Image 10" descr="Capture d’écran 2018-01-17 à 15.42.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" y="1581150"/>
              <a:ext cx="5355198" cy="520700"/>
            </a:xfrm>
            <a:prstGeom prst="rect">
              <a:avLst/>
            </a:prstGeom>
          </p:spPr>
        </p:pic>
      </p:grpSp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53673"/>
            <a:ext cx="2190750" cy="191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apture d’écran 2018-01-17 à 15.58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4470400"/>
            <a:ext cx="2279650" cy="20828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68241" y="997689"/>
            <a:ext cx="880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>
                <a:latin typeface="Arial"/>
                <a:cs typeface="Arial"/>
              </a:rPr>
              <a:t>Detectors should be a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precision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discovery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600" dirty="0">
                <a:latin typeface="Arial"/>
                <a:cs typeface="Arial"/>
              </a:rPr>
              <a:t> tool beyond the LHC scope.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600" dirty="0">
                <a:latin typeface="Arial"/>
                <a:cs typeface="Arial"/>
              </a:rPr>
              <a:t>Relevant Physics phenomena in the </a:t>
            </a:r>
            <a:r>
              <a:rPr lang="en-US" sz="1600" dirty="0" err="1">
                <a:latin typeface="Arial"/>
                <a:cs typeface="Arial"/>
              </a:rPr>
              <a:t>TeV</a:t>
            </a:r>
            <a:r>
              <a:rPr lang="en-US" sz="1600" dirty="0">
                <a:latin typeface="Arial"/>
                <a:cs typeface="Arial"/>
              </a:rPr>
              <a:t> energy range </a:t>
            </a:r>
          </a:p>
          <a:p>
            <a:r>
              <a:rPr lang="en-US" sz="1600" dirty="0">
                <a:latin typeface="Arial"/>
                <a:cs typeface="Arial"/>
              </a:rPr>
              <a:t>     are associated to multi jet final states </a:t>
            </a:r>
          </a:p>
          <a:p>
            <a:r>
              <a:rPr lang="en-US" sz="1600" dirty="0">
                <a:latin typeface="Arial"/>
                <a:cs typeface="Arial"/>
                <a:sym typeface="Wingdings"/>
              </a:rPr>
              <a:t>     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Jet </a:t>
            </a:r>
            <a:r>
              <a:rPr lang="en-US" sz="1600" b="1" dirty="0" err="1">
                <a:solidFill>
                  <a:srgbClr val="FF0000"/>
                </a:solidFill>
                <a:latin typeface="Arial"/>
                <a:cs typeface="Arial"/>
              </a:rPr>
              <a:t>flavour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 &amp; 4-momentum measurements are of prime importance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7" name="Image 16" descr="Capture d’écran 2018-01-18 à 12.53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2349650"/>
            <a:ext cx="2190750" cy="194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FB2174-46F8-1358-EE01-B404D6A9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4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62" y="542422"/>
            <a:ext cx="858510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Decoupling theorem: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>
                <a:solidFill>
                  <a:srgbClr val="FF0000"/>
                </a:solidFill>
              </a:rPr>
              <a:t>new particles </a:t>
            </a:r>
            <a:r>
              <a:rPr lang="en-US" dirty="0"/>
              <a:t>are present beyond the SM with masse</a:t>
            </a:r>
            <a:r>
              <a:rPr lang="en-US" b="1" dirty="0">
                <a:solidFill>
                  <a:srgbClr val="FF0000"/>
                </a:solidFill>
              </a:rPr>
              <a:t> M </a:t>
            </a:r>
            <a:r>
              <a:rPr lang="en-US" dirty="0"/>
              <a:t>then their impact on the </a:t>
            </a:r>
            <a:r>
              <a:rPr lang="en-US" b="1" dirty="0">
                <a:solidFill>
                  <a:srgbClr val="FF0000"/>
                </a:solidFill>
              </a:rPr>
              <a:t>Higgs coupling </a:t>
            </a:r>
            <a:r>
              <a:rPr lang="en-US" dirty="0"/>
              <a:t>will be of the order of</a:t>
            </a:r>
          </a:p>
          <a:p>
            <a:endParaRPr lang="en-US" dirty="0"/>
          </a:p>
          <a:p>
            <a:r>
              <a:rPr lang="en-US" dirty="0"/>
              <a:t>                      </a:t>
            </a:r>
            <a:r>
              <a:rPr lang="en-US" sz="2400" b="1" dirty="0">
                <a:solidFill>
                  <a:srgbClr val="5968B0"/>
                </a:solidFill>
              </a:rPr>
              <a:t> F = a m</a:t>
            </a:r>
            <a:r>
              <a:rPr lang="en-US" sz="2400" b="1" baseline="30000" dirty="0">
                <a:solidFill>
                  <a:srgbClr val="5968B0"/>
                </a:solidFill>
              </a:rPr>
              <a:t>2</a:t>
            </a:r>
            <a:r>
              <a:rPr lang="en-US" sz="2400" b="1" baseline="-25000" dirty="0">
                <a:solidFill>
                  <a:srgbClr val="5968B0"/>
                </a:solidFill>
              </a:rPr>
              <a:t>H</a:t>
            </a:r>
            <a:r>
              <a:rPr lang="en-US" sz="2400" b="1" dirty="0">
                <a:solidFill>
                  <a:srgbClr val="5968B0"/>
                </a:solidFill>
              </a:rPr>
              <a:t>/M</a:t>
            </a:r>
            <a:r>
              <a:rPr lang="en-US" sz="2400" b="1" baseline="30000" dirty="0">
                <a:solidFill>
                  <a:srgbClr val="5968B0"/>
                </a:solidFill>
              </a:rPr>
              <a:t>2</a:t>
            </a:r>
            <a:r>
              <a:rPr lang="en-US" sz="2400" b="1" dirty="0">
                <a:solidFill>
                  <a:srgbClr val="5968B0"/>
                </a:solidFill>
              </a:rPr>
              <a:t> </a:t>
            </a:r>
          </a:p>
          <a:p>
            <a:r>
              <a:rPr lang="en-US" dirty="0"/>
              <a:t>with a of the order of 1.</a:t>
            </a:r>
          </a:p>
          <a:p>
            <a:endParaRPr lang="en-US" dirty="0"/>
          </a:p>
          <a:p>
            <a:r>
              <a:rPr lang="en-US" dirty="0"/>
              <a:t>For instance models with first-order electroweak phase transition predict a mixing between the Higgs and a heavy scalar particle S. The model predicts </a:t>
            </a:r>
          </a:p>
          <a:p>
            <a:endParaRPr lang="en-US" dirty="0"/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g(HWW) ≈2m</a:t>
            </a:r>
            <a:r>
              <a:rPr lang="en-US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/v (1-1/2 m</a:t>
            </a:r>
            <a:r>
              <a:rPr lang="en-US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/m</a:t>
            </a:r>
            <a:r>
              <a:rPr lang="en-US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Since the new particles are not seen at LHC in the mass range up to 1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 is of a few % at most</a:t>
            </a:r>
            <a:r>
              <a:rPr lang="en-US" dirty="0"/>
              <a:t>.   Testing the SM requires measuring the Higgs coupling constants with a precision of the order of 1% to test  the BSM.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E7C16D-FB99-D408-1080-C1C894F6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3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871" y="216232"/>
            <a:ext cx="8320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Kappa framework:</a:t>
            </a:r>
          </a:p>
          <a:p>
            <a:endParaRPr lang="en-US" dirty="0"/>
          </a:p>
        </p:txBody>
      </p:sp>
      <p:grpSp>
        <p:nvGrpSpPr>
          <p:cNvPr id="7" name="Grouper 6"/>
          <p:cNvGrpSpPr/>
          <p:nvPr/>
        </p:nvGrpSpPr>
        <p:grpSpPr>
          <a:xfrm>
            <a:off x="840397" y="1139109"/>
            <a:ext cx="7387821" cy="1083087"/>
            <a:chOff x="329796" y="1543558"/>
            <a:chExt cx="7770683" cy="869438"/>
          </a:xfrm>
        </p:grpSpPr>
        <p:pic>
          <p:nvPicPr>
            <p:cNvPr id="4" name="Image 3" descr="Capture d’écran 2019-09-08 à 16.02.5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179" y="1543558"/>
              <a:ext cx="1384300" cy="869438"/>
            </a:xfrm>
            <a:prstGeom prst="rect">
              <a:avLst/>
            </a:prstGeom>
          </p:spPr>
        </p:pic>
        <p:pic>
          <p:nvPicPr>
            <p:cNvPr id="5" name="Image 4" descr="Capture d’écran 2019-09-08 à 16.02.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96" y="1553527"/>
              <a:ext cx="6045200" cy="859468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155432" y="2526249"/>
            <a:ext cx="86545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Study deviation of Higgs coupling constants through Br with respect to the expected SM.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Allow the extension to invisible Higgs decay (</a:t>
            </a:r>
            <a:r>
              <a:rPr lang="en-US" dirty="0" err="1"/>
              <a:t>Br</a:t>
            </a:r>
            <a:r>
              <a:rPr lang="en-US" baseline="-25000" dirty="0" err="1"/>
              <a:t>inv</a:t>
            </a:r>
            <a:r>
              <a:rPr lang="en-US" dirty="0"/>
              <a:t>) as well as untagged process (Br</a:t>
            </a:r>
            <a:r>
              <a:rPr lang="en-US" baseline="-25000" dirty="0"/>
              <a:t>unt</a:t>
            </a:r>
            <a:r>
              <a:rPr lang="en-US" dirty="0"/>
              <a:t>).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Higgs boson total width is determined in this framework from: </a:t>
            </a:r>
          </a:p>
        </p:txBody>
      </p:sp>
      <p:pic>
        <p:nvPicPr>
          <p:cNvPr id="12" name="Image 11" descr="Capture d’écran 2019-09-14 à 11.3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1" y="4584629"/>
            <a:ext cx="6297879" cy="57419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A04B6D-E441-C5CE-3677-B27F491C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2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3571" y="915236"/>
            <a:ext cx="591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Higgs couplings study: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3571" y="1899608"/>
            <a:ext cx="83027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err="1"/>
              <a:t>Hbb</a:t>
            </a:r>
            <a:r>
              <a:rPr lang="en-US" sz="2000" dirty="0"/>
              <a:t>,  H𝜏𝜏 are sensitive to models with two-Higgs-doublets (SUSY,..) </a:t>
            </a:r>
          </a:p>
          <a:p>
            <a:endParaRPr lang="en-US" sz="2000" dirty="0"/>
          </a:p>
          <a:p>
            <a:pPr marL="285750" indent="-285750">
              <a:buFont typeface="Wingdings" charset="2"/>
              <a:buChar char="q"/>
            </a:pPr>
            <a:r>
              <a:rPr lang="en-US" sz="2000" dirty="0" err="1"/>
              <a:t>Hbb</a:t>
            </a:r>
            <a:r>
              <a:rPr lang="en-US" sz="2000" dirty="0"/>
              <a:t>  sensitive to the presence of  heavy SUSY particles</a:t>
            </a:r>
          </a:p>
          <a:p>
            <a:pPr marL="285750" indent="-285750">
              <a:buFont typeface="Wingdings" charset="2"/>
              <a:buChar char="q"/>
            </a:pPr>
            <a:endParaRPr lang="en-US" sz="2000" dirty="0"/>
          </a:p>
          <a:p>
            <a:pPr marL="285750" indent="-285750">
              <a:buFont typeface="Wingdings" charset="2"/>
              <a:buChar char="q"/>
            </a:pPr>
            <a:r>
              <a:rPr lang="en-US" sz="2000" dirty="0"/>
              <a:t>HWW, HZZ are sensitive to composite Higgs or mixing with a singlet</a:t>
            </a:r>
          </a:p>
          <a:p>
            <a:pPr marL="285750" indent="-285750">
              <a:buFont typeface="Wingdings" charset="2"/>
              <a:buChar char="q"/>
            </a:pPr>
            <a:endParaRPr lang="en-US" sz="2000" dirty="0"/>
          </a:p>
          <a:p>
            <a:pPr marL="285750" indent="-285750">
              <a:buFont typeface="Wingdings" charset="2"/>
              <a:buChar char="q"/>
            </a:pPr>
            <a:r>
              <a:rPr lang="en-US" sz="2000" dirty="0" err="1"/>
              <a:t>Hgg</a:t>
            </a:r>
            <a:r>
              <a:rPr lang="en-US" sz="2000" dirty="0"/>
              <a:t>, H𝛾𝛾   are sensitive to models with vector-like fermions (« Little Higgs »,..)</a:t>
            </a:r>
          </a:p>
          <a:p>
            <a:pPr marL="285750" indent="-285750">
              <a:buFont typeface="Wingdings" charset="2"/>
              <a:buChar char="q"/>
            </a:pPr>
            <a:endParaRPr lang="en-US" sz="2000" dirty="0"/>
          </a:p>
          <a:p>
            <a:pPr marL="285750" indent="-285750">
              <a:buFont typeface="Wingdings" charset="2"/>
              <a:buChar char="q"/>
            </a:pPr>
            <a:r>
              <a:rPr lang="en-US" sz="2000" dirty="0" err="1"/>
              <a:t>Htt</a:t>
            </a:r>
            <a:r>
              <a:rPr lang="en-US" sz="2000" dirty="0"/>
              <a:t> is sensitive to composite Higgs and top quarks</a:t>
            </a:r>
          </a:p>
          <a:p>
            <a:pPr marL="285750" indent="-285750">
              <a:buFont typeface="Wingdings" charset="2"/>
              <a:buChar char="q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5C2A5-4ED7-F51E-8922-763D12F8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4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09-15 à 14.1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8" y="1335273"/>
            <a:ext cx="6426292" cy="47746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8848" y="461851"/>
            <a:ext cx="44637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Higgs </a:t>
            </a:r>
            <a:r>
              <a:rPr lang="en-GB" sz="3200" b="1" dirty="0" err="1">
                <a:solidFill>
                  <a:srgbClr val="FF0000"/>
                </a:solidFill>
              </a:rPr>
              <a:t>study@ILC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BB9EF8-1623-504F-8C20-EA79A1D9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269" y="561489"/>
            <a:ext cx="71387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e e 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 Z H</a:t>
            </a:r>
          </a:p>
          <a:p>
            <a:endParaRPr lang="en-GB" b="1" dirty="0">
              <a:solidFill>
                <a:srgbClr val="FF0000"/>
              </a:solidFill>
              <a:sym typeface="Wingdings"/>
            </a:endParaRPr>
          </a:p>
          <a:p>
            <a:endParaRPr lang="en-GB" b="1" dirty="0">
              <a:solidFill>
                <a:srgbClr val="FF0000"/>
              </a:solidFill>
              <a:sym typeface="Wingdings"/>
            </a:endParaRPr>
          </a:p>
          <a:p>
            <a:endParaRPr lang="en-GB" b="1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This is the principle process. Using the recoil mass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technique. One can measure the Higgs mass 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ym typeface="Wingdings"/>
            </a:endParaRPr>
          </a:p>
        </p:txBody>
      </p:sp>
      <p:pic>
        <p:nvPicPr>
          <p:cNvPr id="5" name="Image 4" descr="Capture d’écran 2019-09-14 à 16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11" y="407539"/>
            <a:ext cx="2489200" cy="11714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8687"/>
            <a:ext cx="4965700" cy="482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7268" y="3423812"/>
            <a:ext cx="891673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 </a:t>
            </a:r>
            <a:r>
              <a:rPr lang="en-GB" dirty="0">
                <a:sym typeface="Wingdings"/>
              </a:rPr>
              <a:t> µ µ/ e e: 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golden channels </a:t>
            </a:r>
            <a:r>
              <a:rPr lang="en-GB" dirty="0">
                <a:sym typeface="Wingdings"/>
              </a:rPr>
              <a:t>allowing </a:t>
            </a:r>
          </a:p>
          <a:p>
            <a:r>
              <a:rPr lang="en-GB" dirty="0">
                <a:sym typeface="Wingdings"/>
              </a:rPr>
              <a:t>studying Higgs branching rations in </a:t>
            </a:r>
          </a:p>
          <a:p>
            <a:r>
              <a:rPr lang="en-GB" sz="2400" b="1" dirty="0">
                <a:solidFill>
                  <a:srgbClr val="FF0000"/>
                </a:solidFill>
                <a:sym typeface="Wingdings"/>
              </a:rPr>
              <a:t>model independent </a:t>
            </a:r>
            <a:r>
              <a:rPr lang="en-GB" dirty="0">
                <a:sym typeface="Wingdings"/>
              </a:rPr>
              <a:t>ways.</a:t>
            </a:r>
          </a:p>
          <a:p>
            <a:r>
              <a:rPr lang="fr-FR" dirty="0">
                <a:sym typeface="Wingdings"/>
              </a:rPr>
              <a:t> </a:t>
            </a:r>
            <a:r>
              <a:rPr lang="fr-FR" sz="2000" dirty="0" err="1">
                <a:solidFill>
                  <a:srgbClr val="FF0000"/>
                </a:solidFill>
                <a:sym typeface="Wingdings"/>
              </a:rPr>
              <a:t>σ</a:t>
            </a:r>
            <a:r>
              <a:rPr lang="fr-FR" sz="2000" baseline="-25000" dirty="0" err="1">
                <a:solidFill>
                  <a:srgbClr val="FF0000"/>
                </a:solidFill>
                <a:sym typeface="Wingdings"/>
              </a:rPr>
              <a:t>tot</a:t>
            </a:r>
            <a:r>
              <a:rPr lang="fr-FR" sz="2000" baseline="-25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000" dirty="0">
                <a:solidFill>
                  <a:srgbClr val="FF0000"/>
                </a:solidFill>
                <a:sym typeface="Wingdings"/>
              </a:rPr>
              <a:t>= </a:t>
            </a:r>
            <a:r>
              <a:rPr lang="fr-FR" sz="2000" dirty="0" err="1">
                <a:solidFill>
                  <a:srgbClr val="FF0000"/>
                </a:solidFill>
                <a:sym typeface="Wingdings"/>
              </a:rPr>
              <a:t>σ</a:t>
            </a:r>
            <a:r>
              <a:rPr lang="fr-FR" sz="2000" baseline="-25000" dirty="0" err="1">
                <a:solidFill>
                  <a:srgbClr val="FF0000"/>
                </a:solidFill>
                <a:sym typeface="Wingdings"/>
              </a:rPr>
              <a:t>vis</a:t>
            </a:r>
            <a:r>
              <a:rPr lang="fr-FR" sz="2000" dirty="0">
                <a:solidFill>
                  <a:srgbClr val="FF0000"/>
                </a:solidFill>
                <a:sym typeface="Wingdings"/>
              </a:rPr>
              <a:t> + </a:t>
            </a:r>
            <a:r>
              <a:rPr lang="fr-FR" sz="2000" dirty="0" err="1">
                <a:solidFill>
                  <a:srgbClr val="FF0000"/>
                </a:solidFill>
                <a:sym typeface="Wingdings"/>
              </a:rPr>
              <a:t>σ</a:t>
            </a:r>
            <a:r>
              <a:rPr lang="fr-FR" sz="2000" baseline="-25000" dirty="0" err="1">
                <a:solidFill>
                  <a:srgbClr val="FF0000"/>
                </a:solidFill>
                <a:sym typeface="Wingdings"/>
              </a:rPr>
              <a:t>inv</a:t>
            </a:r>
            <a:endParaRPr lang="en-GB" sz="2000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ym typeface="Wingdings"/>
              </a:rPr>
              <a:t>The background ( e e  Z Z, W W, </a:t>
            </a:r>
            <a:r>
              <a:rPr lang="en-GB" dirty="0" err="1">
                <a:sym typeface="Wingdings"/>
              </a:rPr>
              <a:t>ϒ</a:t>
            </a:r>
            <a:r>
              <a:rPr lang="en-GB" dirty="0">
                <a:sym typeface="Wingdings"/>
              </a:rPr>
              <a:t> Z)  can be reduced to less than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0.1% (0.2%)</a:t>
            </a:r>
          </a:p>
          <a:p>
            <a:r>
              <a:rPr lang="en-GB" dirty="0">
                <a:sym typeface="Wingdings"/>
              </a:rPr>
              <a:t>At ILC250 by requiring 2 isolated </a:t>
            </a:r>
            <a:r>
              <a:rPr lang="en-GB" dirty="0" err="1">
                <a:sym typeface="Wingdings"/>
              </a:rPr>
              <a:t>muons</a:t>
            </a:r>
            <a:r>
              <a:rPr lang="en-GB" dirty="0">
                <a:sym typeface="Wingdings"/>
              </a:rPr>
              <a:t> (electrons) with opposite charge with invariant mass compatible with Z mass with additional cuts on </a:t>
            </a:r>
            <a:r>
              <a:rPr lang="en-GB" dirty="0" err="1">
                <a:sym typeface="Wingdings"/>
              </a:rPr>
              <a:t>E</a:t>
            </a:r>
            <a:r>
              <a:rPr lang="en-GB" baseline="-25000" dirty="0" err="1">
                <a:sym typeface="Wingdings"/>
              </a:rPr>
              <a:t>vis</a:t>
            </a:r>
            <a:r>
              <a:rPr lang="en-GB" dirty="0">
                <a:sym typeface="Wingdings"/>
              </a:rPr>
              <a:t> and </a:t>
            </a:r>
            <a:r>
              <a:rPr lang="en-GB" dirty="0" err="1">
                <a:sym typeface="Wingdings"/>
              </a:rPr>
              <a:t>P</a:t>
            </a:r>
            <a:r>
              <a:rPr lang="en-GB" baseline="30000" dirty="0" err="1">
                <a:sym typeface="Wingdings"/>
              </a:rPr>
              <a:t>ll</a:t>
            </a:r>
            <a:r>
              <a:rPr lang="en-GB" baseline="-25000" dirty="0" err="1">
                <a:sym typeface="Wingdings"/>
              </a:rPr>
              <a:t>T</a:t>
            </a:r>
            <a:r>
              <a:rPr lang="en-GB" baseline="-25000" dirty="0">
                <a:sym typeface="Wingdings"/>
              </a:rPr>
              <a:t> </a:t>
            </a:r>
            <a:r>
              <a:rPr lang="en-GB" dirty="0">
                <a:sym typeface="Wingdings"/>
              </a:rPr>
              <a:t> and using</a:t>
            </a:r>
            <a:endParaRPr lang="en-GB" dirty="0"/>
          </a:p>
        </p:txBody>
      </p:sp>
      <p:pic>
        <p:nvPicPr>
          <p:cNvPr id="8" name="Image 7" descr="Capture d’écran 2019-09-15 à 14.11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" y="5485915"/>
            <a:ext cx="3429000" cy="705545"/>
          </a:xfrm>
          <a:prstGeom prst="rect">
            <a:avLst/>
          </a:prstGeom>
        </p:spPr>
      </p:pic>
      <p:pic>
        <p:nvPicPr>
          <p:cNvPr id="9" name="Image 8" descr="Capture d’écran 2019-09-15 à 14.15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4" y="75482"/>
            <a:ext cx="3433236" cy="22900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7268" y="6168146"/>
            <a:ext cx="86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dirty="0">
                <a:sym typeface="Wingdings"/>
              </a:rPr>
              <a:t> </a:t>
            </a:r>
            <a:r>
              <a:rPr lang="en-GB" dirty="0" err="1">
                <a:sym typeface="Wingdings"/>
              </a:rPr>
              <a:t>qq,ττ</a:t>
            </a:r>
            <a:r>
              <a:rPr lang="en-GB" dirty="0">
                <a:sym typeface="Wingdings"/>
              </a:rPr>
              <a:t> is more challenging due to jets confusion but better at ILC500 </a:t>
            </a:r>
            <a:endParaRPr lang="en-GB" dirty="0"/>
          </a:p>
        </p:txBody>
      </p:sp>
      <p:pic>
        <p:nvPicPr>
          <p:cNvPr id="11" name="Image 10" descr="Capture d’écran 2019-09-15 à 14.19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4" y="2327003"/>
            <a:ext cx="3433236" cy="224424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9E8D4-3B8F-D80D-E335-7C60FDF5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0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791" y="167737"/>
            <a:ext cx="9319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e e 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ν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ν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 H, e e H</a:t>
            </a:r>
          </a:p>
          <a:p>
            <a:endParaRPr lang="en-GB" b="1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ym typeface="Wingdings"/>
              </a:rPr>
              <a:t>Small cross sections (14, 0.7 </a:t>
            </a:r>
            <a:r>
              <a:rPr lang="en-GB" dirty="0" err="1">
                <a:sym typeface="Wingdings"/>
              </a:rPr>
              <a:t>fb</a:t>
            </a:r>
            <a:r>
              <a:rPr lang="en-GB" dirty="0">
                <a:sym typeface="Wingdings"/>
              </a:rPr>
              <a:t> resp.)</a:t>
            </a:r>
          </a:p>
          <a:p>
            <a:r>
              <a:rPr lang="en-GB" dirty="0">
                <a:sym typeface="Wingdings"/>
              </a:rPr>
              <a:t>but provide precious and direct</a:t>
            </a:r>
          </a:p>
          <a:p>
            <a:r>
              <a:rPr lang="en-GB" dirty="0">
                <a:sym typeface="Wingdings"/>
              </a:rPr>
              <a:t>information on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HWW, HZZ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coupling constants.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For the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ν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ν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H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, selection is based on looking for two b-tagged jets (H b b) and 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missing mass &gt; 20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GeV</a:t>
            </a:r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Remaining background are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Z and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ϒ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Z with Z bb but also Z H. 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MVA techniques: the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dijet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polar angle + the angle  between the two jets</a:t>
            </a:r>
          </a:p>
          <a:p>
            <a:r>
              <a:rPr lang="en-GB" dirty="0">
                <a:solidFill>
                  <a:srgbClr val="404040"/>
                </a:solidFill>
                <a:sym typeface="Wingdings"/>
              </a:rPr>
              <a:t>Efficiency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of the selection is around </a:t>
            </a:r>
            <a:r>
              <a:rPr lang="en-GB" b="1" dirty="0">
                <a:solidFill>
                  <a:srgbClr val="404040"/>
                </a:solidFill>
                <a:sym typeface="Wingdings"/>
              </a:rPr>
              <a:t>36% and S/B≈ ¼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 resolution on </a:t>
            </a:r>
            <a:r>
              <a:rPr lang="en-GB" b="1" dirty="0" err="1">
                <a:solidFill>
                  <a:srgbClr val="404040"/>
                </a:solidFill>
                <a:sym typeface="Wingdings"/>
              </a:rPr>
              <a:t>σ</a:t>
            </a:r>
            <a:r>
              <a:rPr lang="en-GB" b="1" dirty="0">
                <a:solidFill>
                  <a:srgbClr val="404040"/>
                </a:solidFill>
                <a:sym typeface="Wingdings"/>
              </a:rPr>
              <a:t> . Br(bb) is 8.1% </a:t>
            </a:r>
          </a:p>
        </p:txBody>
      </p:sp>
      <p:pic>
        <p:nvPicPr>
          <p:cNvPr id="8" name="Image 7" descr="Capture d’écran 2019-09-15 à 10.0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87" y="226098"/>
            <a:ext cx="3848080" cy="1511300"/>
          </a:xfrm>
          <a:prstGeom prst="rect">
            <a:avLst/>
          </a:prstGeom>
        </p:spPr>
      </p:pic>
      <p:pic>
        <p:nvPicPr>
          <p:cNvPr id="3" name="Image 2" descr="Capture d’écran 2019-09-15 à 14.3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7" y="3419102"/>
            <a:ext cx="3351445" cy="2332354"/>
          </a:xfrm>
          <a:prstGeom prst="rect">
            <a:avLst/>
          </a:prstGeom>
        </p:spPr>
      </p:pic>
      <p:pic>
        <p:nvPicPr>
          <p:cNvPr id="10" name="Image 9" descr="Capture d’écran 2019-09-15 à 14.38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93" y="3437776"/>
            <a:ext cx="3246542" cy="23323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990" y="5957706"/>
            <a:ext cx="8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sym typeface="Wingdings"/>
              </a:rPr>
              <a:t>For the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e e H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even with a ridiculous cross section one expects at least a significance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of 9  at ILC250 and 60 at ILC500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913378" y="3641416"/>
            <a:ext cx="93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250 </a:t>
            </a:r>
            <a:r>
              <a:rPr lang="en-GB" sz="1000" dirty="0" err="1"/>
              <a:t>GeV</a:t>
            </a:r>
            <a:endParaRPr lang="en-GB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C0D0F-7B3B-9AA9-93AF-A585E5C1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4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08" y="365632"/>
            <a:ext cx="8311853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 e </a:t>
            </a:r>
            <a:r>
              <a:rPr lang="en-GB" dirty="0">
                <a:sym typeface="Wingdings"/>
              </a:rPr>
              <a:t> Z H with Z </a:t>
            </a:r>
            <a:r>
              <a:rPr lang="en-GB" dirty="0" err="1">
                <a:sym typeface="Wingdings"/>
              </a:rPr>
              <a:t>ll</a:t>
            </a:r>
            <a:r>
              <a:rPr lang="en-GB" dirty="0">
                <a:sym typeface="Wingdings"/>
              </a:rPr>
              <a:t>, </a:t>
            </a:r>
            <a:r>
              <a:rPr lang="en-GB" dirty="0" err="1">
                <a:sym typeface="Wingdings"/>
              </a:rPr>
              <a:t>qq</a:t>
            </a:r>
            <a:r>
              <a:rPr lang="en-GB" dirty="0">
                <a:sym typeface="Wingdings"/>
              </a:rPr>
              <a:t> and </a:t>
            </a:r>
            <a:r>
              <a:rPr lang="en-GB" dirty="0" err="1">
                <a:sym typeface="Wingdings"/>
              </a:rPr>
              <a:t>νν</a:t>
            </a:r>
            <a:r>
              <a:rPr lang="en-GB" dirty="0">
                <a:sym typeface="Wingdings"/>
              </a:rPr>
              <a:t>, the different H decay modes are then determined:</a:t>
            </a:r>
          </a:p>
          <a:p>
            <a:endParaRPr lang="en-GB" dirty="0">
              <a:sym typeface="Wingdings"/>
            </a:endParaRPr>
          </a:p>
          <a:p>
            <a:pPr marL="342900" indent="-342900">
              <a:buAutoNum type="alphaUcParenR"/>
            </a:pPr>
            <a:r>
              <a:rPr lang="en-GB" sz="2400" b="1" dirty="0">
                <a:solidFill>
                  <a:srgbClr val="FF0000"/>
                </a:solidFill>
                <a:sym typeface="Wingdings"/>
              </a:rPr>
              <a:t> H   bb/ cc/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gg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For Z µµ, </a:t>
            </a:r>
            <a:r>
              <a:rPr lang="en-GB" dirty="0" err="1">
                <a:sym typeface="Wingdings"/>
              </a:rPr>
              <a:t>ee</a:t>
            </a:r>
            <a:endParaRPr lang="en-GB" dirty="0">
              <a:sym typeface="Wingdings"/>
            </a:endParaRPr>
          </a:p>
          <a:p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H bb  and  H cc will benefit from the excellent precision provided by the ILC detectors to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tag b and c quarks </a:t>
            </a:r>
            <a:r>
              <a:rPr lang="en-GB" dirty="0">
                <a:sym typeface="Wingdings"/>
              </a:rPr>
              <a:t> </a:t>
            </a:r>
            <a:r>
              <a:rPr lang="en-GB" dirty="0" err="1">
                <a:solidFill>
                  <a:srgbClr val="FF0000"/>
                </a:solidFill>
                <a:sym typeface="Wingdings"/>
              </a:rPr>
              <a:t>g</a:t>
            </a:r>
            <a:r>
              <a:rPr lang="en-GB" baseline="-25000" dirty="0" err="1">
                <a:solidFill>
                  <a:srgbClr val="FF0000"/>
                </a:solidFill>
                <a:sym typeface="Wingdings"/>
              </a:rPr>
              <a:t>Hbb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GB" dirty="0" err="1">
                <a:solidFill>
                  <a:srgbClr val="FF0000"/>
                </a:solidFill>
                <a:sym typeface="Wingdings"/>
              </a:rPr>
              <a:t>g</a:t>
            </a:r>
            <a:r>
              <a:rPr lang="en-GB" baseline="-25000" dirty="0" err="1">
                <a:solidFill>
                  <a:srgbClr val="FF0000"/>
                </a:solidFill>
                <a:sym typeface="Wingdings"/>
              </a:rPr>
              <a:t>Hcc</a:t>
            </a:r>
            <a:endParaRPr lang="en-GB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olidFill>
                  <a:srgbClr val="FF0000"/>
                </a:solidFill>
                <a:sym typeface="Wingdings"/>
              </a:rPr>
              <a:t>H </a:t>
            </a:r>
            <a:r>
              <a:rPr lang="en-GB" dirty="0" err="1">
                <a:solidFill>
                  <a:srgbClr val="FF0000"/>
                </a:solidFill>
                <a:sym typeface="Wingdings"/>
              </a:rPr>
              <a:t>gg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ym typeface="Wingdings"/>
              </a:rPr>
              <a:t>is complementary to LHC </a:t>
            </a:r>
          </a:p>
          <a:p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For the </a:t>
            </a:r>
            <a:r>
              <a:rPr lang="en-GB" b="1" dirty="0" err="1">
                <a:solidFill>
                  <a:srgbClr val="FF0000"/>
                </a:solidFill>
                <a:sym typeface="Wingdings"/>
              </a:rPr>
              <a:t>Zqq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ym typeface="Wingdings"/>
              </a:rPr>
              <a:t>the dominating background is the </a:t>
            </a:r>
            <a:r>
              <a:rPr lang="en-GB" dirty="0" err="1">
                <a:sym typeface="Wingdings"/>
              </a:rPr>
              <a:t>qqqq</a:t>
            </a:r>
            <a:r>
              <a:rPr lang="en-GB" dirty="0">
                <a:sym typeface="Wingdings"/>
              </a:rPr>
              <a:t> from WW, ZZ.  A  </a:t>
            </a:r>
            <a:r>
              <a:rPr lang="en-GB" dirty="0">
                <a:latin typeface="Symbol" pitchFamily="2" charset="2"/>
                <a:sym typeface="Wingdings"/>
              </a:rPr>
              <a:t>c</a:t>
            </a:r>
            <a:r>
              <a:rPr lang="en-GB" baseline="30000" dirty="0">
                <a:latin typeface="Symbol" pitchFamily="2" charset="2"/>
                <a:sym typeface="Wingdings"/>
              </a:rPr>
              <a:t>2</a:t>
            </a:r>
            <a:r>
              <a:rPr lang="en-GB" dirty="0">
                <a:latin typeface="Symbol" pitchFamily="2" charset="2"/>
                <a:sym typeface="Wingdings"/>
              </a:rPr>
              <a:t> </a:t>
            </a:r>
            <a:r>
              <a:rPr lang="en-GB" dirty="0">
                <a:sym typeface="Wingdings"/>
              </a:rPr>
              <a:t> is used to select one configuration after applying angular cuts.</a:t>
            </a:r>
          </a:p>
          <a:p>
            <a:r>
              <a:rPr lang="en-GB" dirty="0">
                <a:sym typeface="Wingdings"/>
              </a:rPr>
              <a:t>   </a:t>
            </a:r>
          </a:p>
          <a:p>
            <a:endParaRPr lang="en-GB" dirty="0">
              <a:sym typeface="Wingdings"/>
            </a:endParaRPr>
          </a:p>
          <a:p>
            <a:endParaRPr lang="en-GB" dirty="0">
              <a:sym typeface="Wingdings"/>
            </a:endParaRP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Z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GB" b="1" dirty="0" err="1">
                <a:solidFill>
                  <a:srgbClr val="FF0000"/>
                </a:solidFill>
                <a:sym typeface="Wingdings"/>
              </a:rPr>
              <a:t>νν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ym typeface="Wingdings"/>
              </a:rPr>
              <a:t>sensitivity is much higher than Z </a:t>
            </a:r>
            <a:r>
              <a:rPr lang="en-GB" dirty="0" err="1">
                <a:sym typeface="Wingdings"/>
              </a:rPr>
              <a:t>qq</a:t>
            </a:r>
            <a:r>
              <a:rPr lang="en-GB" dirty="0">
                <a:sym typeface="Wingdings"/>
              </a:rPr>
              <a:t> even though its BR is 3 times less</a:t>
            </a:r>
            <a:endParaRPr lang="en-GB" dirty="0"/>
          </a:p>
        </p:txBody>
      </p:sp>
      <p:pic>
        <p:nvPicPr>
          <p:cNvPr id="3" name="Image 2" descr="Capture d’écran 2019-09-15 à 15.1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0" y="4121244"/>
            <a:ext cx="3378200" cy="82413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7DEDF8-D6F8-96E7-F2A8-693D2A99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1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08" y="365632"/>
            <a:ext cx="83118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 e </a:t>
            </a:r>
            <a:r>
              <a:rPr lang="en-GB" dirty="0">
                <a:sym typeface="Wingdings"/>
              </a:rPr>
              <a:t> Z H with Z </a:t>
            </a:r>
            <a:r>
              <a:rPr lang="en-GB" dirty="0" err="1">
                <a:sym typeface="Wingdings"/>
              </a:rPr>
              <a:t>ll</a:t>
            </a:r>
            <a:r>
              <a:rPr lang="en-GB" dirty="0">
                <a:sym typeface="Wingdings"/>
              </a:rPr>
              <a:t>, </a:t>
            </a:r>
            <a:r>
              <a:rPr lang="en-GB" dirty="0" err="1">
                <a:sym typeface="Wingdings"/>
              </a:rPr>
              <a:t>qq</a:t>
            </a:r>
            <a:r>
              <a:rPr lang="en-GB" dirty="0">
                <a:sym typeface="Wingdings"/>
              </a:rPr>
              <a:t> and </a:t>
            </a:r>
            <a:r>
              <a:rPr lang="en-GB" dirty="0" err="1">
                <a:sym typeface="Wingdings"/>
              </a:rPr>
              <a:t>νν</a:t>
            </a:r>
            <a:r>
              <a:rPr lang="en-GB" dirty="0">
                <a:sym typeface="Wingdings"/>
              </a:rPr>
              <a:t>, the different H decay modes are then determined:</a:t>
            </a:r>
          </a:p>
          <a:p>
            <a:endParaRPr lang="en-GB" dirty="0">
              <a:sym typeface="Wingdings"/>
            </a:endParaRPr>
          </a:p>
          <a:p>
            <a:r>
              <a:rPr lang="en-GB" sz="2400" b="1" dirty="0">
                <a:solidFill>
                  <a:srgbClr val="FF0000"/>
                </a:solidFill>
                <a:sym typeface="Wingdings"/>
              </a:rPr>
              <a:t>B) H 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τ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τ</a:t>
            </a:r>
            <a:endParaRPr lang="en-GB" sz="2400" b="1" dirty="0">
              <a:solidFill>
                <a:srgbClr val="FF0000"/>
              </a:solidFill>
              <a:sym typeface="Wingdings"/>
            </a:endParaRPr>
          </a:p>
          <a:p>
            <a:endParaRPr lang="en-GB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This channel is expected to be the most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precise thanks to its relatively large Br and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limited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Bkg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(e e  Z Z q q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τ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τ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). 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Efficiency of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36%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and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S/B around 2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are expected.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This channel is also interesting to study the Higgs CP proprieties.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ym typeface="Wingdings"/>
            </a:endParaRPr>
          </a:p>
        </p:txBody>
      </p:sp>
      <p:pic>
        <p:nvPicPr>
          <p:cNvPr id="5" name="Image 4" descr="Capture d’écran 2019-09-15 à 15.2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76" y="750719"/>
            <a:ext cx="3545044" cy="2746649"/>
          </a:xfrm>
          <a:prstGeom prst="rect">
            <a:avLst/>
          </a:prstGeom>
        </p:spPr>
      </p:pic>
      <p:pic>
        <p:nvPicPr>
          <p:cNvPr id="6" name="Image 5" descr="Capture d’écran 2019-09-15 à 15.2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3842974"/>
            <a:ext cx="5560477" cy="7370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0885" y="4945650"/>
            <a:ext cx="5945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τ</a:t>
            </a:r>
            <a:r>
              <a:rPr lang="en-GB" dirty="0"/>
              <a:t> polarization could be determined,</a:t>
            </a:r>
          </a:p>
          <a:p>
            <a:r>
              <a:rPr lang="en-GB" dirty="0"/>
              <a:t>in </a:t>
            </a:r>
            <a:r>
              <a:rPr lang="en-GB" dirty="0" err="1"/>
              <a:t>τ</a:t>
            </a:r>
            <a:r>
              <a:rPr lang="en-GB" dirty="0">
                <a:sym typeface="Wingdings"/>
              </a:rPr>
              <a:t> leptons and π</a:t>
            </a:r>
            <a:r>
              <a:rPr lang="en-GB" dirty="0" err="1">
                <a:sym typeface="Wingdings"/>
              </a:rPr>
              <a:t>ν</a:t>
            </a:r>
            <a:r>
              <a:rPr lang="en-GB" dirty="0">
                <a:sym typeface="Wingdings"/>
              </a:rPr>
              <a:t>/</a:t>
            </a:r>
            <a:r>
              <a:rPr lang="en-GB" dirty="0" err="1">
                <a:sym typeface="Wingdings"/>
              </a:rPr>
              <a:t>ρν</a:t>
            </a:r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The angle between the transvers spin of the</a:t>
            </a:r>
          </a:p>
          <a:p>
            <a:r>
              <a:rPr lang="en-GB" dirty="0">
                <a:sym typeface="Wingdings"/>
              </a:rPr>
              <a:t>two </a:t>
            </a:r>
            <a:r>
              <a:rPr lang="en-GB" dirty="0" err="1">
                <a:sym typeface="Wingdings"/>
              </a:rPr>
              <a:t>τ</a:t>
            </a:r>
            <a:r>
              <a:rPr lang="en-GB" dirty="0"/>
              <a:t> will indicate if the Higgs is a pure CP-even </a:t>
            </a:r>
          </a:p>
          <a:p>
            <a:r>
              <a:rPr lang="en-GB" dirty="0"/>
              <a:t>or a mixed with a resolution on </a:t>
            </a:r>
            <a:r>
              <a:rPr lang="en-GB" b="1" dirty="0">
                <a:solidFill>
                  <a:srgbClr val="FF0000"/>
                </a:solidFill>
              </a:rPr>
              <a:t>Ψ</a:t>
            </a:r>
            <a:r>
              <a:rPr lang="en-GB" b="1" baseline="-25000" dirty="0">
                <a:solidFill>
                  <a:srgbClr val="FF0000"/>
                </a:solidFill>
              </a:rPr>
              <a:t>CP</a:t>
            </a:r>
            <a:r>
              <a:rPr lang="en-GB" dirty="0"/>
              <a:t> down to</a:t>
            </a:r>
            <a:r>
              <a:rPr lang="en-GB" b="1" dirty="0">
                <a:solidFill>
                  <a:srgbClr val="FF0000"/>
                </a:solidFill>
              </a:rPr>
              <a:t> 4.3°</a:t>
            </a:r>
          </a:p>
        </p:txBody>
      </p:sp>
      <p:pic>
        <p:nvPicPr>
          <p:cNvPr id="8" name="Image 7" descr="Capture d’écran 2019-09-15 à 15.30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76" y="4335950"/>
            <a:ext cx="3583524" cy="23844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4EA2E1-C70E-3842-2712-4096F953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0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7332" y="649111"/>
            <a:ext cx="821221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Outline</a:t>
            </a:r>
          </a:p>
          <a:p>
            <a:endParaRPr lang="en-US" dirty="0"/>
          </a:p>
          <a:p>
            <a:endParaRPr lang="en-US" sz="2400" dirty="0"/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ILC machine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Higgs studies and performances @ ILC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Higgs studies in the framework of ILC in France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Conclusion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CC5A0D-1DD3-EF63-7743-1DBE6000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9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4808" y="365632"/>
            <a:ext cx="83118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 e </a:t>
            </a:r>
            <a:r>
              <a:rPr lang="en-GB" dirty="0">
                <a:sym typeface="Wingdings"/>
              </a:rPr>
              <a:t> Z H with Z </a:t>
            </a:r>
            <a:r>
              <a:rPr lang="en-GB" dirty="0" err="1">
                <a:sym typeface="Wingdings"/>
              </a:rPr>
              <a:t>ll</a:t>
            </a:r>
            <a:r>
              <a:rPr lang="en-GB" dirty="0">
                <a:sym typeface="Wingdings"/>
              </a:rPr>
              <a:t>, </a:t>
            </a:r>
            <a:r>
              <a:rPr lang="en-GB" dirty="0" err="1">
                <a:sym typeface="Wingdings"/>
              </a:rPr>
              <a:t>qq</a:t>
            </a:r>
            <a:r>
              <a:rPr lang="en-GB" dirty="0">
                <a:sym typeface="Wingdings"/>
              </a:rPr>
              <a:t> and </a:t>
            </a:r>
            <a:r>
              <a:rPr lang="en-GB" dirty="0" err="1">
                <a:sym typeface="Wingdings"/>
              </a:rPr>
              <a:t>νν</a:t>
            </a:r>
            <a:r>
              <a:rPr lang="en-GB" dirty="0">
                <a:sym typeface="Wingdings"/>
              </a:rPr>
              <a:t>, the different H decay modes are then determined:</a:t>
            </a:r>
          </a:p>
          <a:p>
            <a:endParaRPr lang="en-GB" dirty="0">
              <a:sym typeface="Wingdings"/>
            </a:endParaRPr>
          </a:p>
          <a:p>
            <a:r>
              <a:rPr lang="en-GB" sz="2400" b="1" dirty="0">
                <a:solidFill>
                  <a:srgbClr val="FF0000"/>
                </a:solidFill>
                <a:sym typeface="Wingdings"/>
              </a:rPr>
              <a:t>C) H  WW* , ZZ*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These decays can also be studied from the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H and e e H production modes.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For the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W W*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mode with many possible configurations the major background contribution comes from e e  W W in both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H and  Z H (Z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)</a:t>
            </a:r>
          </a:p>
          <a:p>
            <a:r>
              <a:rPr lang="en-GB" b="1" dirty="0">
                <a:solidFill>
                  <a:srgbClr val="FF0000"/>
                </a:solidFill>
                <a:sym typeface="Wingdings"/>
              </a:rPr>
              <a:t>Using right-handed beams reduces significantly this contribution.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ILC500 provides better measurement than ILC250 thanks to the e e 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H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4" name="Image 3" descr="Capture d’écran 2019-09-15 à 15.5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44" y="3111448"/>
            <a:ext cx="4152900" cy="24684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4808" y="5730944"/>
            <a:ext cx="860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 </a:t>
            </a:r>
            <a:r>
              <a:rPr lang="en-GB" b="1" dirty="0">
                <a:solidFill>
                  <a:srgbClr val="FF0000"/>
                </a:solidFill>
              </a:rPr>
              <a:t>Z Z* </a:t>
            </a:r>
            <a:r>
              <a:rPr lang="en-GB" dirty="0"/>
              <a:t>the same strategy of combining many analyses will be used but the small cross section of e e </a:t>
            </a:r>
            <a:r>
              <a:rPr lang="en-GB" dirty="0">
                <a:sym typeface="Wingdings"/>
              </a:rPr>
              <a:t> </a:t>
            </a:r>
            <a:r>
              <a:rPr lang="en-GB" dirty="0" err="1">
                <a:sym typeface="Wingdings"/>
              </a:rPr>
              <a:t>ee</a:t>
            </a:r>
            <a:r>
              <a:rPr lang="en-GB" dirty="0">
                <a:sym typeface="Wingdings"/>
              </a:rPr>
              <a:t> H and the small </a:t>
            </a:r>
            <a:r>
              <a:rPr lang="en-GB" dirty="0"/>
              <a:t>branching ratio of H</a:t>
            </a:r>
            <a:r>
              <a:rPr lang="en-GB" dirty="0">
                <a:sym typeface="Wingdings"/>
              </a:rPr>
              <a:t> Z Z* makes it difficult to have a good resolution at 250 and 500 </a:t>
            </a:r>
            <a:r>
              <a:rPr lang="en-GB" dirty="0" err="1">
                <a:sym typeface="Wingdings"/>
              </a:rPr>
              <a:t>GeV</a:t>
            </a:r>
            <a:r>
              <a:rPr lang="en-GB" dirty="0">
                <a:sym typeface="Wingdings"/>
              </a:rPr>
              <a:t>.</a:t>
            </a:r>
            <a:endParaRPr lang="en-GB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3F46D7-BB58-D3F4-2AD4-1483D720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327" y="365632"/>
            <a:ext cx="8311853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 e </a:t>
            </a:r>
            <a:r>
              <a:rPr lang="en-GB" dirty="0">
                <a:sym typeface="Wingdings"/>
              </a:rPr>
              <a:t> Z H with Z </a:t>
            </a:r>
            <a:r>
              <a:rPr lang="en-GB" dirty="0" err="1">
                <a:sym typeface="Wingdings"/>
              </a:rPr>
              <a:t>ll</a:t>
            </a:r>
            <a:r>
              <a:rPr lang="en-GB" dirty="0">
                <a:sym typeface="Wingdings"/>
              </a:rPr>
              <a:t>, </a:t>
            </a:r>
            <a:r>
              <a:rPr lang="en-GB" dirty="0" err="1">
                <a:sym typeface="Wingdings"/>
              </a:rPr>
              <a:t>qq</a:t>
            </a:r>
            <a:r>
              <a:rPr lang="en-GB" dirty="0">
                <a:sym typeface="Wingdings"/>
              </a:rPr>
              <a:t> and </a:t>
            </a:r>
            <a:r>
              <a:rPr lang="en-GB" dirty="0" err="1">
                <a:sym typeface="Wingdings"/>
              </a:rPr>
              <a:t>νν</a:t>
            </a:r>
            <a:r>
              <a:rPr lang="en-GB" dirty="0">
                <a:sym typeface="Wingdings"/>
              </a:rPr>
              <a:t>, the different H decay modes are then determined:</a:t>
            </a:r>
          </a:p>
          <a:p>
            <a:endParaRPr lang="en-GB" dirty="0">
              <a:sym typeface="Wingdings"/>
            </a:endParaRPr>
          </a:p>
          <a:p>
            <a:r>
              <a:rPr lang="en-GB" sz="2400" b="1" dirty="0">
                <a:solidFill>
                  <a:srgbClr val="FF0000"/>
                </a:solidFill>
                <a:sym typeface="Wingdings"/>
              </a:rPr>
              <a:t>D) H µ µ, ϒϒ, </a:t>
            </a:r>
            <a:r>
              <a:rPr lang="en-GB" sz="2400" b="1" dirty="0" err="1">
                <a:solidFill>
                  <a:srgbClr val="FF0000"/>
                </a:solidFill>
                <a:sym typeface="Wingdings"/>
              </a:rPr>
              <a:t>ϒ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 Z</a:t>
            </a:r>
          </a:p>
          <a:p>
            <a:endParaRPr lang="en-GB" b="1" dirty="0">
              <a:solidFill>
                <a:srgbClr val="FF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ILC measurements of the associated coupling constants is not competitive with the expected measurements from HL-LHC.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sz="2400" b="1" dirty="0">
                <a:solidFill>
                  <a:srgbClr val="FF0000"/>
                </a:solidFill>
                <a:sym typeface="Wingdings"/>
              </a:rPr>
              <a:t>E) H  invisible/exotic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This study is possible thanks to the recoil technique used in e e  Z H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The main backgrounds are from ZZ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νν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 q q and WW  </a:t>
            </a:r>
            <a:r>
              <a:rPr lang="en-GB" dirty="0" err="1">
                <a:solidFill>
                  <a:srgbClr val="000000"/>
                </a:solidFill>
                <a:sym typeface="Wingdings"/>
              </a:rPr>
              <a:t>qqlν</a:t>
            </a:r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Using right-handed beams could 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improve the sensitivity to this mode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by a a factor of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1.4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Other exotic decays could also be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studied using the excellent </a:t>
            </a:r>
          </a:p>
          <a:p>
            <a:r>
              <a:rPr lang="en-GB" dirty="0">
                <a:solidFill>
                  <a:srgbClr val="000000"/>
                </a:solidFill>
                <a:sym typeface="Wingdings"/>
              </a:rPr>
              <a:t>Performance of the ILC detectors</a:t>
            </a:r>
          </a:p>
          <a:p>
            <a:endParaRPr lang="en-GB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3" name="Image 2" descr="Capture d’écran 2019-09-15 à 16.1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0" y="3665275"/>
            <a:ext cx="4203700" cy="30226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34563A-ED23-C9C4-2C2A-F270FE85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9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7707" y="423305"/>
            <a:ext cx="603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Trilinear</a:t>
            </a:r>
            <a:r>
              <a:rPr lang="en-GB" sz="2400" b="1" dirty="0">
                <a:solidFill>
                  <a:srgbClr val="FF0000"/>
                </a:solidFill>
              </a:rPr>
              <a:t> Higgs coupling</a:t>
            </a:r>
          </a:p>
        </p:txBody>
      </p:sp>
      <p:pic>
        <p:nvPicPr>
          <p:cNvPr id="4" name="Image 3" descr="Capture d’écran 2019-09-15 à 22.0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9" y="1840454"/>
            <a:ext cx="2742740" cy="2483725"/>
          </a:xfrm>
          <a:prstGeom prst="rect">
            <a:avLst/>
          </a:prstGeom>
        </p:spPr>
      </p:pic>
      <p:pic>
        <p:nvPicPr>
          <p:cNvPr id="5" name="Image 4" descr="Capture d’écran 2019-09-15 à 22.0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1" y="1895669"/>
            <a:ext cx="4527972" cy="21901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7706" y="1085869"/>
            <a:ext cx="846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Measurement of the </a:t>
            </a:r>
            <a:r>
              <a:rPr lang="en-GB" dirty="0" err="1"/>
              <a:t>trilinear</a:t>
            </a:r>
            <a:r>
              <a:rPr lang="en-GB" dirty="0"/>
              <a:t> Higgs coupling is important to determine the shape of the Higgs potential and thus to provide a clue on its origin</a:t>
            </a:r>
          </a:p>
        </p:txBody>
      </p:sp>
      <p:pic>
        <p:nvPicPr>
          <p:cNvPr id="8" name="Image 7" descr="Capture d’écran 2019-09-15 à 22.07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5" y="4393324"/>
            <a:ext cx="8483925" cy="235424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CF8D79-D843-0BB3-F7E5-46F9791F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5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8211" y="374316"/>
            <a:ext cx="581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Beam polarization  impact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8000" y="1522953"/>
            <a:ext cx="812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sz="2000" dirty="0"/>
              <a:t>Polarized beam is of interest only for lepton beams</a:t>
            </a:r>
          </a:p>
          <a:p>
            <a:endParaRPr lang="en-GB" sz="2000" dirty="0"/>
          </a:p>
          <a:p>
            <a:pPr marL="285750" indent="-285750">
              <a:buFont typeface="Wingdings" charset="2"/>
              <a:buChar char="q"/>
            </a:pPr>
            <a:r>
              <a:rPr lang="en-GB" sz="2000" dirty="0"/>
              <a:t>Only linear e</a:t>
            </a:r>
            <a:r>
              <a:rPr lang="en-GB" sz="2000" baseline="30000" dirty="0"/>
              <a:t>+</a:t>
            </a:r>
            <a:r>
              <a:rPr lang="en-GB" sz="2000" dirty="0"/>
              <a:t> e</a:t>
            </a:r>
            <a:r>
              <a:rPr lang="en-GB" sz="2000" baseline="30000" dirty="0"/>
              <a:t>-</a:t>
            </a:r>
            <a:r>
              <a:rPr lang="en-GB" sz="2000" dirty="0"/>
              <a:t> colliders could provide adequate longitudinal polarization</a:t>
            </a:r>
          </a:p>
          <a:p>
            <a:r>
              <a:rPr lang="en-GB" sz="2000" dirty="0"/>
              <a:t>  </a:t>
            </a:r>
          </a:p>
          <a:p>
            <a:pPr marL="285750" indent="-285750">
              <a:buFont typeface="Wingdings" charset="2"/>
              <a:buChar char="q"/>
            </a:pPr>
            <a:r>
              <a:rPr lang="en-GB" sz="2000" dirty="0"/>
              <a:t> Using polarized beams brings substantial improvement in:</a:t>
            </a:r>
          </a:p>
          <a:p>
            <a:r>
              <a:rPr lang="en-GB" dirty="0"/>
              <a:t>      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6034" y="3759605"/>
            <a:ext cx="7980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/>
              <a:t> Measurement of </a:t>
            </a:r>
            <a:r>
              <a:rPr lang="en-GB" sz="2000" dirty="0" err="1"/>
              <a:t>helicity</a:t>
            </a:r>
            <a:r>
              <a:rPr lang="en-GB" sz="2000" dirty="0"/>
              <a:t>-dependent constants</a:t>
            </a:r>
          </a:p>
          <a:p>
            <a:endParaRPr lang="en-GB" sz="2000" dirty="0"/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 Suppression of backgrounds</a:t>
            </a:r>
          </a:p>
          <a:p>
            <a:endParaRPr lang="en-GB" sz="2000" dirty="0"/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 Systematic studies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2316" y="4879474"/>
            <a:ext cx="12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882316" y="5672667"/>
            <a:ext cx="36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08616-798B-BED2-EFD7-AFE61F7B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1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228" y="374316"/>
            <a:ext cx="581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Beam polarization impact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2228" y="1163590"/>
            <a:ext cx="707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P</a:t>
            </a:r>
            <a:r>
              <a:rPr lang="en-GB" sz="2000" baseline="-25000" dirty="0" err="1"/>
              <a:t>e</a:t>
            </a:r>
            <a:r>
              <a:rPr lang="en-GB" sz="2000" baseline="-25000" dirty="0"/>
              <a:t>-</a:t>
            </a:r>
            <a:r>
              <a:rPr lang="en-GB" sz="2000" dirty="0"/>
              <a:t>, </a:t>
            </a:r>
            <a:r>
              <a:rPr lang="en-GB" sz="2000" dirty="0" err="1"/>
              <a:t>P</a:t>
            </a:r>
            <a:r>
              <a:rPr lang="en-GB" sz="2000" baseline="-25000" dirty="0" err="1"/>
              <a:t>e</a:t>
            </a:r>
            <a:r>
              <a:rPr lang="en-GB" sz="2000" baseline="-25000" dirty="0"/>
              <a:t>+ </a:t>
            </a:r>
            <a:r>
              <a:rPr lang="en-GB" sz="2000" dirty="0"/>
              <a:t> being the electron and positron polarization with </a:t>
            </a:r>
          </a:p>
          <a:p>
            <a:r>
              <a:rPr lang="en-GB" sz="2000" dirty="0" err="1"/>
              <a:t>P</a:t>
            </a:r>
            <a:r>
              <a:rPr lang="en-GB" sz="2000" baseline="-25000" dirty="0" err="1"/>
              <a:t>e</a:t>
            </a:r>
            <a:r>
              <a:rPr lang="en-GB" sz="2000" dirty="0"/>
              <a:t> = -1 for left handed and 1 for right-handed beam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374690" y="1991303"/>
            <a:ext cx="8394620" cy="3523397"/>
            <a:chOff x="373806" y="2251075"/>
            <a:chExt cx="9378124" cy="3790924"/>
          </a:xfrm>
        </p:grpSpPr>
        <p:sp>
          <p:nvSpPr>
            <p:cNvPr id="6" name="ZoneTexte 5"/>
            <p:cNvSpPr txBox="1"/>
            <p:nvPr/>
          </p:nvSpPr>
          <p:spPr>
            <a:xfrm>
              <a:off x="882316" y="4879474"/>
              <a:ext cx="1229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82316" y="5672667"/>
              <a:ext cx="368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7616022"/>
                </p:ext>
              </p:extLst>
            </p:nvPr>
          </p:nvGraphicFramePr>
          <p:xfrm>
            <a:off x="382227" y="2251075"/>
            <a:ext cx="5763931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3" imgW="3136900" imgH="406400" progId="Equation.3">
                    <p:embed/>
                  </p:oleObj>
                </mc:Choice>
                <mc:Fallback>
                  <p:oleObj name="…quation" r:id="rId3" imgW="31369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2227" y="2251075"/>
                          <a:ext cx="5763931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534568"/>
                </p:ext>
              </p:extLst>
            </p:nvPr>
          </p:nvGraphicFramePr>
          <p:xfrm>
            <a:off x="451481" y="4443877"/>
            <a:ext cx="1660729" cy="91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5" imgW="952500" imgH="469900" progId="Equation.3">
                    <p:embed/>
                  </p:oleObj>
                </mc:Choice>
                <mc:Fallback>
                  <p:oleObj name="…quation" r:id="rId5" imgW="9525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481" y="4443877"/>
                          <a:ext cx="1660729" cy="916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584700"/>
                </p:ext>
              </p:extLst>
            </p:nvPr>
          </p:nvGraphicFramePr>
          <p:xfrm>
            <a:off x="2985014" y="4405095"/>
            <a:ext cx="2374065" cy="91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244600" imgH="406400" progId="Equation.3">
                    <p:embed/>
                  </p:oleObj>
                </mc:Choice>
                <mc:Fallback>
                  <p:oleObj name="…quation" r:id="rId7" imgW="12446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5014" y="4405095"/>
                          <a:ext cx="2374065" cy="916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983928"/>
                </p:ext>
              </p:extLst>
            </p:nvPr>
          </p:nvGraphicFramePr>
          <p:xfrm>
            <a:off x="1578300" y="2953952"/>
            <a:ext cx="4670683" cy="49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2628900" imgH="241300" progId="Equation.3">
                    <p:embed/>
                  </p:oleObj>
                </mc:Choice>
                <mc:Fallback>
                  <p:oleObj name="…quation" r:id="rId9" imgW="2628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8300" y="2953952"/>
                          <a:ext cx="4670683" cy="49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493648"/>
                </p:ext>
              </p:extLst>
            </p:nvPr>
          </p:nvGraphicFramePr>
          <p:xfrm>
            <a:off x="6146158" y="4423016"/>
            <a:ext cx="1925514" cy="901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003300" imgH="469900" progId="Equation.3">
                    <p:embed/>
                  </p:oleObj>
                </mc:Choice>
                <mc:Fallback>
                  <p:oleObj name="…quation" r:id="rId11" imgW="10033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46158" y="4423016"/>
                          <a:ext cx="1925514" cy="901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125834"/>
                </p:ext>
              </p:extLst>
            </p:nvPr>
          </p:nvGraphicFramePr>
          <p:xfrm>
            <a:off x="373806" y="3569792"/>
            <a:ext cx="4198195" cy="595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3" imgW="1968500" imgH="279400" progId="Equation.3">
                    <p:embed/>
                  </p:oleObj>
                </mc:Choice>
                <mc:Fallback>
                  <p:oleObj name="…quation" r:id="rId13" imgW="19685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3806" y="3569792"/>
                          <a:ext cx="4198195" cy="595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ZoneTexte 9"/>
            <p:cNvSpPr txBox="1"/>
            <p:nvPr/>
          </p:nvSpPr>
          <p:spPr>
            <a:xfrm>
              <a:off x="4781170" y="3550744"/>
              <a:ext cx="4970760" cy="43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σ</a:t>
              </a:r>
              <a:r>
                <a:rPr lang="en-GB" sz="2000" baseline="-25000" dirty="0" err="1"/>
                <a:t>O</a:t>
              </a:r>
              <a:r>
                <a:rPr lang="en-GB" sz="2000" baseline="-25000" dirty="0"/>
                <a:t> </a:t>
              </a:r>
              <a:r>
                <a:rPr lang="en-GB" sz="2000" dirty="0"/>
                <a:t>is the </a:t>
              </a:r>
              <a:r>
                <a:rPr lang="en-GB" sz="2000" dirty="0" err="1"/>
                <a:t>unpolarized</a:t>
              </a:r>
              <a:r>
                <a:rPr lang="en-GB" sz="2000" dirty="0"/>
                <a:t> cross-section</a:t>
              </a: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FC4191-F820-01F2-4B8C-603D6E54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0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5414" y="900486"/>
            <a:ext cx="74735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endParaRPr lang="en-GB" dirty="0"/>
          </a:p>
          <a:p>
            <a:pPr marL="285750" indent="-285750">
              <a:buFont typeface="Wingdings" charset="2"/>
              <a:buChar char="v"/>
            </a:pP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 e e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 H Z</a:t>
            </a:r>
          </a:p>
          <a:p>
            <a:endParaRPr lang="en-GB" dirty="0"/>
          </a:p>
          <a:p>
            <a:r>
              <a:rPr lang="en-GB" dirty="0"/>
              <a:t>For P</a:t>
            </a:r>
            <a:r>
              <a:rPr lang="en-GB" baseline="-25000" dirty="0"/>
              <a:t>e- </a:t>
            </a:r>
            <a:r>
              <a:rPr lang="en-GB" dirty="0"/>
              <a:t>=-80% and P</a:t>
            </a:r>
            <a:r>
              <a:rPr lang="en-GB" baseline="-25000" dirty="0"/>
              <a:t>e+</a:t>
            </a:r>
            <a:r>
              <a:rPr lang="en-GB" dirty="0"/>
              <a:t>= + 30% and using  A</a:t>
            </a:r>
            <a:r>
              <a:rPr lang="en-GB" baseline="-25000" dirty="0"/>
              <a:t>LR</a:t>
            </a:r>
            <a:r>
              <a:rPr lang="en-GB" dirty="0"/>
              <a:t>=-0.151 (asymmetry of the interaction)</a:t>
            </a:r>
            <a:endParaRPr lang="en-GB" dirty="0">
              <a:sym typeface="Wingdings"/>
            </a:endParaRPr>
          </a:p>
          <a:p>
            <a:r>
              <a:rPr lang="en-GB" b="1" dirty="0" err="1">
                <a:solidFill>
                  <a:srgbClr val="404040"/>
                </a:solidFill>
                <a:sym typeface="Wingdings"/>
              </a:rPr>
              <a:t>P</a:t>
            </a:r>
            <a:r>
              <a:rPr lang="en-GB" b="1" baseline="-25000" dirty="0" err="1">
                <a:solidFill>
                  <a:srgbClr val="404040"/>
                </a:solidFill>
                <a:sym typeface="Wingdings"/>
              </a:rPr>
              <a:t>eff</a:t>
            </a:r>
            <a:r>
              <a:rPr lang="en-GB" b="1" baseline="-25000" dirty="0">
                <a:solidFill>
                  <a:srgbClr val="404040"/>
                </a:solidFill>
                <a:sym typeface="Wingdings"/>
              </a:rPr>
              <a:t> </a:t>
            </a:r>
            <a:r>
              <a:rPr lang="en-GB" b="1" dirty="0">
                <a:solidFill>
                  <a:srgbClr val="404040"/>
                </a:solidFill>
                <a:sym typeface="Wingdings"/>
              </a:rPr>
              <a:t>= 90%  </a:t>
            </a:r>
            <a:r>
              <a:rPr lang="en-GB" sz="2000" b="1" dirty="0" err="1">
                <a:solidFill>
                  <a:srgbClr val="404040"/>
                </a:solidFill>
                <a:sym typeface="Wingdings"/>
              </a:rPr>
              <a:t>L</a:t>
            </a:r>
            <a:r>
              <a:rPr lang="en-GB" sz="2000" b="1" baseline="-25000" dirty="0" err="1">
                <a:solidFill>
                  <a:srgbClr val="404040"/>
                </a:solidFill>
                <a:sym typeface="Wingdings"/>
              </a:rPr>
              <a:t>eff</a:t>
            </a:r>
            <a:r>
              <a:rPr lang="en-GB" sz="2000" b="1" dirty="0">
                <a:solidFill>
                  <a:srgbClr val="404040"/>
                </a:solidFill>
                <a:sym typeface="Wingdings"/>
              </a:rPr>
              <a:t>/L</a:t>
            </a:r>
            <a:r>
              <a:rPr lang="en-GB" sz="2000" b="1" baseline="-25000" dirty="0">
                <a:solidFill>
                  <a:srgbClr val="404040"/>
                </a:solidFill>
                <a:sym typeface="Wingdings"/>
              </a:rPr>
              <a:t>eff0</a:t>
            </a:r>
            <a:r>
              <a:rPr lang="en-GB" sz="2000" b="1" dirty="0">
                <a:solidFill>
                  <a:srgbClr val="404040"/>
                </a:solidFill>
                <a:sym typeface="Wingdings"/>
              </a:rPr>
              <a:t> ≈ 1.4</a:t>
            </a:r>
          </a:p>
          <a:p>
            <a:endParaRPr lang="en-GB" dirty="0">
              <a:sym typeface="Wingdings"/>
            </a:endParaRPr>
          </a:p>
          <a:p>
            <a:pPr marL="342900" indent="-342900">
              <a:buFont typeface="Wingdings" charset="2"/>
              <a:buChar char="v"/>
            </a:pPr>
            <a:r>
              <a:rPr lang="en-GB" dirty="0">
                <a:solidFill>
                  <a:srgbClr val="FF0000"/>
                </a:solidFill>
                <a:sym typeface="Wingdings"/>
              </a:rPr>
              <a:t> e e  f f </a:t>
            </a:r>
          </a:p>
          <a:p>
            <a:r>
              <a:rPr lang="en-GB" dirty="0">
                <a:sym typeface="Wingdings"/>
              </a:rPr>
              <a:t>By using different beam polarization configurations one  can separate   </a:t>
            </a:r>
            <a:r>
              <a:rPr lang="en-GB" dirty="0" err="1">
                <a:sym typeface="Wingdings"/>
              </a:rPr>
              <a:t>ϒ</a:t>
            </a:r>
            <a:r>
              <a:rPr lang="en-GB" dirty="0">
                <a:sym typeface="Wingdings"/>
              </a:rPr>
              <a:t> and Z s-channel contributions and then measure the different couplings more efficiently.</a:t>
            </a:r>
          </a:p>
          <a:p>
            <a:endParaRPr lang="en-GB" dirty="0">
              <a:sym typeface="Wingdings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e e  WW</a:t>
            </a:r>
          </a:p>
          <a:p>
            <a:r>
              <a:rPr lang="en-GB" dirty="0">
                <a:sym typeface="Wingdings"/>
              </a:rPr>
              <a:t> is a background for several process but for this process</a:t>
            </a:r>
          </a:p>
          <a:p>
            <a:r>
              <a:rPr lang="en-GB" dirty="0">
                <a:sym typeface="Wingdings"/>
              </a:rPr>
              <a:t> </a:t>
            </a:r>
            <a:r>
              <a:rPr lang="en-GB" sz="2000" b="1" dirty="0" err="1">
                <a:sym typeface="Wingdings"/>
              </a:rPr>
              <a:t>σ</a:t>
            </a:r>
            <a:r>
              <a:rPr lang="en-GB" sz="2000" b="1" baseline="-25000" dirty="0" err="1">
                <a:sym typeface="Wingdings"/>
              </a:rPr>
              <a:t>LR</a:t>
            </a:r>
            <a:r>
              <a:rPr lang="en-GB" sz="2000" b="1" dirty="0">
                <a:sym typeface="Wingdings"/>
              </a:rPr>
              <a:t>/</a:t>
            </a:r>
            <a:r>
              <a:rPr lang="en-GB" sz="2000" b="1" dirty="0" err="1">
                <a:sym typeface="Wingdings"/>
              </a:rPr>
              <a:t>σ</a:t>
            </a:r>
            <a:r>
              <a:rPr lang="en-GB" sz="2000" b="1" baseline="-25000" dirty="0" err="1">
                <a:sym typeface="Wingdings"/>
              </a:rPr>
              <a:t>RL</a:t>
            </a:r>
            <a:r>
              <a:rPr lang="en-GB" sz="2000" b="1" dirty="0">
                <a:sym typeface="Wingdings"/>
              </a:rPr>
              <a:t> ≈ 30 </a:t>
            </a:r>
            <a:r>
              <a:rPr lang="en-GB" dirty="0">
                <a:sym typeface="Wingdings"/>
              </a:rPr>
              <a:t>By using (</a:t>
            </a:r>
            <a:r>
              <a:rPr lang="en-GB" dirty="0" err="1">
                <a:sym typeface="Wingdings"/>
              </a:rPr>
              <a:t>e</a:t>
            </a:r>
            <a:r>
              <a:rPr lang="en-GB" baseline="30000" dirty="0" err="1">
                <a:sym typeface="Wingdings"/>
              </a:rPr>
              <a:t>-</a:t>
            </a:r>
            <a:r>
              <a:rPr lang="en-GB" baseline="-25000" dirty="0" err="1">
                <a:sym typeface="Wingdings"/>
              </a:rPr>
              <a:t>R</a:t>
            </a:r>
            <a:r>
              <a:rPr lang="en-GB" dirty="0" err="1">
                <a:sym typeface="Wingdings"/>
              </a:rPr>
              <a:t>,e</a:t>
            </a:r>
            <a:r>
              <a:rPr lang="en-GB" baseline="30000" dirty="0" err="1">
                <a:sym typeface="Wingdings"/>
              </a:rPr>
              <a:t>+</a:t>
            </a:r>
            <a:r>
              <a:rPr lang="en-GB" baseline="-25000" dirty="0" err="1">
                <a:sym typeface="Wingdings"/>
              </a:rPr>
              <a:t>L</a:t>
            </a:r>
            <a:r>
              <a:rPr lang="en-GB" dirty="0">
                <a:sym typeface="Wingdings"/>
              </a:rPr>
              <a:t>) beam configuration this </a:t>
            </a:r>
            <a:r>
              <a:rPr lang="en-GB" b="1" dirty="0">
                <a:sym typeface="Wingdings"/>
              </a:rPr>
              <a:t>background  </a:t>
            </a:r>
          </a:p>
          <a:p>
            <a:r>
              <a:rPr lang="en-GB" b="1" dirty="0">
                <a:sym typeface="Wingdings"/>
              </a:rPr>
              <a:t>  is almost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turned off</a:t>
            </a:r>
          </a:p>
          <a:p>
            <a:endParaRPr lang="en-GB" b="1" dirty="0">
              <a:sym typeface="Wingdings"/>
            </a:endParaRPr>
          </a:p>
          <a:p>
            <a:r>
              <a:rPr lang="en-GB" b="1" dirty="0">
                <a:solidFill>
                  <a:srgbClr val="FF0000"/>
                </a:solidFill>
                <a:sym typeface="Wingdings"/>
              </a:rPr>
              <a:t>Systematic uncertainties could be reduced by measuring the same quantity with independent configurations</a:t>
            </a:r>
          </a:p>
          <a:p>
            <a:endParaRPr lang="en-GB" dirty="0">
              <a:sym typeface="Wingding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8211" y="374316"/>
            <a:ext cx="581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Beam polarization  impact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7F23B-0830-844A-35C4-034184CE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7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99D76F-AB38-E386-96E1-7D2A637FF56F}"/>
              </a:ext>
            </a:extLst>
          </p:cNvPr>
          <p:cNvSpPr txBox="1"/>
          <p:nvPr/>
        </p:nvSpPr>
        <p:spPr>
          <a:xfrm>
            <a:off x="477983" y="335845"/>
            <a:ext cx="77827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Higgs studies in the framework of ILC in France: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Two studies were conducted at IP2I with full simulation. Both were intended to exploit the Semi-Digital Hadronic Calorimeter (SDHCAL) developed in CALICE under Lyon leadership. </a:t>
            </a:r>
          </a:p>
          <a:p>
            <a:endParaRPr lang="en-GB" dirty="0"/>
          </a:p>
          <a:p>
            <a:r>
              <a:rPr lang="en-GB" dirty="0"/>
              <a:t>PhD thesis of G. </a:t>
            </a:r>
            <a:r>
              <a:rPr lang="en-GB" dirty="0" err="1"/>
              <a:t>Garillot</a:t>
            </a:r>
            <a:r>
              <a:rPr lang="en-GB" dirty="0"/>
              <a:t>: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- Production of  e</a:t>
            </a:r>
            <a:r>
              <a:rPr lang="en-GB" baseline="30000" dirty="0"/>
              <a:t>+</a:t>
            </a:r>
            <a:r>
              <a:rPr lang="en-GB" dirty="0"/>
              <a:t> e</a:t>
            </a:r>
            <a:r>
              <a:rPr lang="en-GB" baseline="30000" dirty="0"/>
              <a:t>-</a:t>
            </a:r>
            <a:r>
              <a:rPr lang="en-GB" dirty="0"/>
              <a:t>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ZH </a:t>
            </a:r>
            <a:r>
              <a:rPr lang="en-GB" dirty="0">
                <a:sym typeface="Wingdings" pitchFamily="2" charset="2"/>
              </a:rPr>
              <a:t> q q q q </a:t>
            </a:r>
            <a:r>
              <a:rPr lang="en-GB" dirty="0"/>
              <a:t> and measurement of  </a:t>
            </a:r>
            <a:r>
              <a:rPr lang="en-GB" dirty="0" err="1">
                <a:solidFill>
                  <a:srgbClr val="FF0000"/>
                </a:solidFill>
              </a:rPr>
              <a:t>g</a:t>
            </a:r>
            <a:r>
              <a:rPr lang="en-GB" baseline="-25000" dirty="0" err="1">
                <a:solidFill>
                  <a:srgbClr val="FF0000"/>
                </a:solidFill>
              </a:rPr>
              <a:t>HZZ</a:t>
            </a:r>
            <a:r>
              <a:rPr lang="en-GB" dirty="0"/>
              <a:t> </a:t>
            </a:r>
          </a:p>
          <a:p>
            <a:r>
              <a:rPr lang="en-GB" dirty="0"/>
              <a:t>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PhD thesis of Bing Liu:</a:t>
            </a:r>
          </a:p>
          <a:p>
            <a:r>
              <a:rPr lang="en-GB" dirty="0"/>
              <a:t>- Production of of  e</a:t>
            </a:r>
            <a:r>
              <a:rPr lang="en-GB" baseline="30000" dirty="0"/>
              <a:t>+</a:t>
            </a:r>
            <a:r>
              <a:rPr lang="en-GB" dirty="0"/>
              <a:t> e</a:t>
            </a:r>
            <a:r>
              <a:rPr lang="en-GB" baseline="30000" dirty="0"/>
              <a:t>-</a:t>
            </a:r>
            <a:r>
              <a:rPr lang="en-GB" dirty="0"/>
              <a:t>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n n </a:t>
            </a:r>
            <a:r>
              <a:rPr lang="en-GB" dirty="0"/>
              <a:t>H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>
                <a:latin typeface="Symbol" pitchFamily="2" charset="2"/>
              </a:rPr>
              <a:t>n n </a:t>
            </a:r>
            <a:r>
              <a:rPr lang="en-GB" dirty="0"/>
              <a:t>W W</a:t>
            </a:r>
            <a:r>
              <a:rPr lang="en-GB" baseline="30000" dirty="0"/>
              <a:t>* 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>
                <a:latin typeface="Symbol" pitchFamily="2" charset="2"/>
              </a:rPr>
              <a:t>n n </a:t>
            </a:r>
            <a:r>
              <a:rPr lang="en-GB" dirty="0" err="1"/>
              <a:t>qqqq</a:t>
            </a:r>
            <a:r>
              <a:rPr lang="en-GB" dirty="0"/>
              <a:t> and measurement of </a:t>
            </a:r>
            <a:r>
              <a:rPr lang="en-GB" dirty="0" err="1">
                <a:solidFill>
                  <a:srgbClr val="FF0000"/>
                </a:solidFill>
              </a:rPr>
              <a:t>g</a:t>
            </a:r>
            <a:r>
              <a:rPr lang="en-GB" baseline="-25000" dirty="0" err="1">
                <a:solidFill>
                  <a:srgbClr val="FF0000"/>
                </a:solidFill>
              </a:rPr>
              <a:t>HWW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696212-67CF-C202-90E6-1B723E2F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19" y="2977219"/>
            <a:ext cx="4191000" cy="13325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2C8E12-F7F2-7C00-B1AE-C5C37636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0" y="5590309"/>
            <a:ext cx="5227608" cy="109335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360793-1AC9-A0C9-375D-E80BF0CA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1975" y="371769"/>
            <a:ext cx="677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4808" y="1039164"/>
            <a:ext cx="8004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ILC is a mature project</a:t>
            </a:r>
          </a:p>
          <a:p>
            <a:endParaRPr lang="en-GB" dirty="0"/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Well-known acceleration technology with expertise in large scale cavities production</a:t>
            </a:r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All of the detectors proposed for ILC have their prototypes and many their technological/engineering ones</a:t>
            </a:r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The physics case is clear. First to test the SM and then to investigate beyond it. With the H20 its performance is similar to the most ambitious project.</a:t>
            </a:r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The luminosity can be enhanced in a cost-effective way.  An increase of up to a factor of 4-6 is feasible at affordable cost so its performance should outperform the other projects at lower cost.</a:t>
            </a:r>
          </a:p>
          <a:p>
            <a:endParaRPr lang="en-GB" dirty="0"/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Having  polarized beam is a big asset not only to increase  the effective luminosity (≈2) but to reduce the systematics substantially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07812-5DE3-74D5-4D6C-EA4BAE12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743" y="1064413"/>
            <a:ext cx="8478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HL-LHC</a:t>
            </a:r>
            <a:r>
              <a:rPr lang="en-GB" b="1" dirty="0"/>
              <a:t> </a:t>
            </a:r>
            <a:r>
              <a:rPr lang="en-GB" dirty="0"/>
              <a:t>may be not have been the best choice for HEP but it is very useful and its input is very important. </a:t>
            </a:r>
          </a:p>
          <a:p>
            <a:pPr marL="285750" indent="-285750">
              <a:buFont typeface="Wingdings" charset="2"/>
              <a:buChar char="q"/>
            </a:pPr>
            <a:endParaRPr lang="en-GB" dirty="0"/>
          </a:p>
          <a:p>
            <a:pPr marL="285750" indent="-285750">
              <a:buFont typeface="Wingdings" charset="2"/>
              <a:buChar char="q"/>
            </a:pPr>
            <a:r>
              <a:rPr lang="en-GB" dirty="0"/>
              <a:t>For the future, three possible scenarios should be envisaged:</a:t>
            </a:r>
          </a:p>
          <a:p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ILC</a:t>
            </a:r>
            <a:r>
              <a:rPr lang="en-GB" dirty="0"/>
              <a:t> followed by </a:t>
            </a:r>
            <a:r>
              <a:rPr lang="en-GB" b="1" dirty="0" err="1">
                <a:solidFill>
                  <a:srgbClr val="FF0000"/>
                </a:solidFill>
              </a:rPr>
              <a:t>FCChh</a:t>
            </a:r>
            <a:r>
              <a:rPr lang="en-GB" b="1" dirty="0">
                <a:solidFill>
                  <a:srgbClr val="FF0000"/>
                </a:solidFill>
              </a:rPr>
              <a:t>. </a:t>
            </a:r>
            <a:r>
              <a:rPr lang="en-GB" dirty="0"/>
              <a:t>This scenario is the optimal one. It  gets benefit from the readiness of ILC. It exploits the results from HL-LHC. It keeps CERN as the reference lab for at least 30 years ahead.</a:t>
            </a:r>
          </a:p>
          <a:p>
            <a:pPr marL="285750" indent="-285750">
              <a:buFont typeface="Wingdings" charset="2"/>
              <a:buChar char="Ø"/>
            </a:pP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b="1" dirty="0" err="1">
                <a:solidFill>
                  <a:srgbClr val="FF0000"/>
                </a:solidFill>
              </a:rPr>
              <a:t>FCCee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followed by </a:t>
            </a:r>
            <a:r>
              <a:rPr lang="en-GB" b="1" dirty="0" err="1">
                <a:solidFill>
                  <a:srgbClr val="FF0000"/>
                </a:solidFill>
              </a:rPr>
              <a:t>FCChh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: </a:t>
            </a:r>
            <a:r>
              <a:rPr lang="en-GB" dirty="0"/>
              <a:t>CERN will continue to be the HEP world leader but a decision needs to be taken soon and construction to start immediately but be aware the  CEPC may start before.</a:t>
            </a:r>
          </a:p>
          <a:p>
            <a:r>
              <a:rPr lang="en-GB" dirty="0"/>
              <a:t>     </a:t>
            </a:r>
          </a:p>
          <a:p>
            <a:pPr marL="285750" indent="-285750">
              <a:buFont typeface="Wingdings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CEPC</a:t>
            </a:r>
            <a:r>
              <a:rPr lang="en-GB" dirty="0"/>
              <a:t> followed by </a:t>
            </a:r>
            <a:r>
              <a:rPr lang="en-GB" b="1" dirty="0">
                <a:solidFill>
                  <a:srgbClr val="FF0000"/>
                </a:solidFill>
              </a:rPr>
              <a:t>SPPC </a:t>
            </a:r>
            <a:r>
              <a:rPr lang="en-GB" b="1" dirty="0"/>
              <a:t>: </a:t>
            </a:r>
            <a:r>
              <a:rPr lang="en-GB" dirty="0"/>
              <a:t>This may be the most realistic scenario and we should continue to collaborate with our Chinese partners.</a:t>
            </a:r>
          </a:p>
          <a:p>
            <a:pPr marL="285750" indent="-285750">
              <a:buFont typeface="Wingdings" charset="2"/>
              <a:buChar char="Ø"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034846" y="193398"/>
            <a:ext cx="765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Personal point of view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1275A6-21CC-0803-2DAA-16F96715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9-16 à 16.4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240"/>
            <a:ext cx="9144000" cy="2651698"/>
          </a:xfrm>
          <a:prstGeom prst="rect">
            <a:avLst/>
          </a:prstGeom>
        </p:spPr>
      </p:pic>
      <p:pic>
        <p:nvPicPr>
          <p:cNvPr id="3" name="Image 2" descr="Capture d’écran 2019-09-16 à 16.45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75" y="95872"/>
            <a:ext cx="4610100" cy="1323346"/>
          </a:xfrm>
          <a:prstGeom prst="rect">
            <a:avLst/>
          </a:prstGeom>
        </p:spPr>
      </p:pic>
      <p:pic>
        <p:nvPicPr>
          <p:cNvPr id="4" name="Image 3" descr="Capture d’écran 2019-09-16 à 16.46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" y="4126938"/>
            <a:ext cx="9144000" cy="26750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806685" y="4196891"/>
            <a:ext cx="740780" cy="26937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142399" y="4106456"/>
            <a:ext cx="740780" cy="2693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595407" y="1655503"/>
            <a:ext cx="740780" cy="26937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364410" y="1412668"/>
            <a:ext cx="740780" cy="2693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F0341-6ADD-5C95-E8BB-712924AE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4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403850" y="1731956"/>
            <a:ext cx="8329300" cy="3585607"/>
            <a:chOff x="515906" y="1433172"/>
            <a:chExt cx="8329300" cy="35856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98CD5E-4F7F-49F0-9018-A1160026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906" y="1433172"/>
              <a:ext cx="8310624" cy="3569187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368033" y="2631149"/>
              <a:ext cx="5473700" cy="965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4582" y="4631186"/>
              <a:ext cx="8310624" cy="387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15906" y="5517356"/>
            <a:ext cx="815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/>
              <a:t>To reduce the project cost a scenario with 250 GeV could be considered as the starting point.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BDS and main dumps are designed to allow running up to 1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5696" y="392152"/>
            <a:ext cx="707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ILC machine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3850" y="1158484"/>
            <a:ext cx="456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Several staging options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8B471C-5FFE-0762-E968-25EA7D7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89871" y="423995"/>
            <a:ext cx="832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Effective Field Theory (EFT):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2924" y="1070326"/>
            <a:ext cx="86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Lagrangian</a:t>
            </a:r>
            <a:r>
              <a:rPr lang="en-US" dirty="0"/>
              <a:t> with all the terms respecting the 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baseline="-25000" dirty="0" err="1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(3)x SU</a:t>
            </a:r>
            <a:r>
              <a:rPr lang="en-US" b="1" baseline="-25000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(2) X U(1) symmetry</a:t>
            </a:r>
          </a:p>
        </p:txBody>
      </p:sp>
      <p:pic>
        <p:nvPicPr>
          <p:cNvPr id="10" name="Image 9" descr="Capture d’écran 2019-09-08 à 17.2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" y="1573827"/>
            <a:ext cx="6235700" cy="7057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2924" y="2641870"/>
            <a:ext cx="86545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Only even terms </a:t>
            </a:r>
            <a:r>
              <a:rPr lang="en-US" dirty="0"/>
              <a:t>remain when baryonic and </a:t>
            </a:r>
            <a:r>
              <a:rPr lang="en-US" dirty="0" err="1"/>
              <a:t>leptonic</a:t>
            </a:r>
            <a:r>
              <a:rPr lang="en-US" dirty="0"/>
              <a:t> numbers are conserved independently. </a:t>
            </a:r>
          </a:p>
          <a:p>
            <a:endParaRPr lang="en-US" dirty="0"/>
          </a:p>
          <a:p>
            <a:r>
              <a:rPr lang="en-US" dirty="0"/>
              <a:t>The advantage of such framework is the possibility to: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 Go beyond the decay rate measurements and use additional variables such as </a:t>
            </a:r>
          </a:p>
          <a:p>
            <a:r>
              <a:rPr lang="en-US" dirty="0"/>
              <a:t>     the angular distribution and polarization asymmetry in e e </a:t>
            </a:r>
            <a:r>
              <a:rPr lang="en-US" dirty="0">
                <a:sym typeface="Wingdings"/>
              </a:rPr>
              <a:t> Z H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 Associate deviation of Higgs couplings in e e </a:t>
            </a:r>
            <a:r>
              <a:rPr lang="en-US" dirty="0">
                <a:sym typeface="Wingdings"/>
              </a:rPr>
              <a:t> Z H</a:t>
            </a:r>
            <a:r>
              <a:rPr lang="en-US" dirty="0"/>
              <a:t> and other processes such</a:t>
            </a:r>
          </a:p>
          <a:p>
            <a:r>
              <a:rPr lang="en-US" dirty="0"/>
              <a:t>     e e </a:t>
            </a:r>
            <a:r>
              <a:rPr lang="en-US" dirty="0">
                <a:sym typeface="Wingdings"/>
              </a:rPr>
              <a:t> WW, ZZ</a:t>
            </a:r>
            <a:r>
              <a:rPr lang="en-US" dirty="0"/>
              <a:t> to the nature of the associated operators and thus to the BSM   </a:t>
            </a:r>
          </a:p>
          <a:p>
            <a:r>
              <a:rPr lang="en-US" dirty="0"/>
              <a:t>     physics models.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 Operator contributions have different energy-dependence. Some increase substantially with energy. Runs at different energy is very useful.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EE9EA2-E168-5445-3062-C48A0F43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8CD5E-4F7F-49F0-9018-A1160026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1" y="177509"/>
            <a:ext cx="8310624" cy="356918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68033" y="1425953"/>
            <a:ext cx="5473700" cy="96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161" y="3415074"/>
            <a:ext cx="8310624" cy="387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Capture d’écran 2019-09-03 à 21.3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1" y="3415061"/>
            <a:ext cx="8310624" cy="3442939"/>
          </a:xfrm>
          <a:prstGeom prst="rect">
            <a:avLst/>
          </a:prstGeom>
        </p:spPr>
      </p:pic>
      <p:sp>
        <p:nvSpPr>
          <p:cNvPr id="7" name="Oval 1"/>
          <p:cNvSpPr/>
          <p:nvPr/>
        </p:nvSpPr>
        <p:spPr>
          <a:xfrm rot="5400000">
            <a:off x="2540835" y="4511981"/>
            <a:ext cx="3901463" cy="965200"/>
          </a:xfrm>
          <a:prstGeom prst="ellipse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BC616C-3C1F-AB31-7381-0C242BAE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4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9-03 à 12.3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26" y="432917"/>
            <a:ext cx="4953000" cy="3505200"/>
          </a:xfrm>
          <a:prstGeom prst="rect">
            <a:avLst/>
          </a:prstGeom>
        </p:spPr>
      </p:pic>
      <p:pic>
        <p:nvPicPr>
          <p:cNvPr id="3" name="Image 2" descr="Capture d’écran 2019-09-03 à 12.4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90" y="6105207"/>
            <a:ext cx="5067300" cy="711200"/>
          </a:xfrm>
          <a:prstGeom prst="rect">
            <a:avLst/>
          </a:prstGeom>
        </p:spPr>
      </p:pic>
      <p:pic>
        <p:nvPicPr>
          <p:cNvPr id="4" name="Image 3" descr="Capture d’écran 2019-09-03 à 12.44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4" y="4004267"/>
            <a:ext cx="4966228" cy="14097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822952" y="3823413"/>
            <a:ext cx="740780" cy="206385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8CEC3-C869-66FB-EF07-BAC15E38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7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8831" y="476274"/>
            <a:ext cx="84584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Electron &amp; positron beam @ILC</a:t>
            </a:r>
          </a:p>
          <a:p>
            <a:endParaRPr lang="en-US" dirty="0"/>
          </a:p>
          <a:p>
            <a:r>
              <a:rPr lang="en-US" dirty="0"/>
              <a:t>Electron source is based on the SLC polarized source  scheme.</a:t>
            </a:r>
          </a:p>
          <a:p>
            <a:r>
              <a:rPr lang="en-US" dirty="0" err="1"/>
              <a:t>TI:saphhire</a:t>
            </a:r>
            <a:r>
              <a:rPr lang="en-US" dirty="0"/>
              <a:t> laser impinging on photocathode made of </a:t>
            </a:r>
            <a:r>
              <a:rPr lang="en-US" dirty="0" err="1"/>
              <a:t>GaAa</a:t>
            </a:r>
            <a:r>
              <a:rPr lang="en-US" dirty="0"/>
              <a:t>/</a:t>
            </a:r>
            <a:r>
              <a:rPr lang="en-US" dirty="0" err="1"/>
              <a:t>GaAsP</a:t>
            </a:r>
            <a:r>
              <a:rPr lang="en-US" dirty="0"/>
              <a:t> strains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85% </a:t>
            </a:r>
            <a:r>
              <a:rPr lang="en-US" dirty="0">
                <a:sym typeface="Wingdings"/>
              </a:rPr>
              <a:t>polarized electrons</a:t>
            </a:r>
          </a:p>
          <a:p>
            <a:pPr marL="285750" indent="-285750">
              <a:buFont typeface="Wingdings" charset="0"/>
              <a:buChar char="à"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Positron source:</a:t>
            </a:r>
          </a:p>
          <a:p>
            <a:endParaRPr lang="en-US" dirty="0">
              <a:sym typeface="Wingdings"/>
            </a:endParaRPr>
          </a:p>
          <a:p>
            <a:pPr marL="342900" indent="-342900">
              <a:buAutoNum type="arabicParenR"/>
            </a:pPr>
            <a:r>
              <a:rPr lang="en-US" dirty="0">
                <a:sym typeface="Wingdings"/>
              </a:rPr>
              <a:t>baseline: Hard circularly polarized photons are produced by the electron beam of the main </a:t>
            </a:r>
            <a:r>
              <a:rPr lang="en-US" dirty="0" err="1">
                <a:sym typeface="Wingdings"/>
              </a:rPr>
              <a:t>Linac</a:t>
            </a:r>
            <a:r>
              <a:rPr lang="en-US" dirty="0">
                <a:sym typeface="Wingdings"/>
              </a:rPr>
              <a:t> in a helical </a:t>
            </a:r>
            <a:r>
              <a:rPr lang="en-US" dirty="0" err="1">
                <a:sym typeface="Wingdings"/>
              </a:rPr>
              <a:t>undulators</a:t>
            </a:r>
            <a:r>
              <a:rPr lang="en-US" dirty="0">
                <a:sym typeface="Wingdings"/>
              </a:rPr>
              <a:t>. They are converted into electrons-positrons on a rotating target. Positrons are at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30%</a:t>
            </a:r>
            <a:r>
              <a:rPr lang="en-US" dirty="0">
                <a:sym typeface="Wingdings"/>
              </a:rPr>
              <a:t> longitudinally polarized. </a:t>
            </a:r>
          </a:p>
          <a:p>
            <a:r>
              <a:rPr lang="en-US" dirty="0">
                <a:sym typeface="Wingdings"/>
              </a:rPr>
              <a:t>     cons: Target heating, photon dumping.. </a:t>
            </a:r>
          </a:p>
          <a:p>
            <a:r>
              <a:rPr lang="en-US" dirty="0">
                <a:sym typeface="Wingdings"/>
              </a:rPr>
              <a:t>     pros:  up to 10 Hz (determined by the damping time)</a:t>
            </a:r>
          </a:p>
          <a:p>
            <a:pPr marL="342900" indent="-342900">
              <a:buAutoNum type="arabicParenR"/>
            </a:pPr>
            <a:endParaRPr lang="en-US" dirty="0">
              <a:sym typeface="Wingdings"/>
            </a:endParaRPr>
          </a:p>
          <a:p>
            <a:pPr marL="342900" indent="-342900">
              <a:buAutoNum type="arabicParenR" startAt="2"/>
            </a:pPr>
            <a:r>
              <a:rPr lang="en-US" dirty="0">
                <a:sym typeface="Wingdings"/>
              </a:rPr>
              <a:t>Electron driven scheme. An </a:t>
            </a:r>
            <a:r>
              <a:rPr lang="en-US" b="1" dirty="0">
                <a:sym typeface="Wingdings"/>
              </a:rPr>
              <a:t>independent</a:t>
            </a:r>
            <a:r>
              <a:rPr lang="en-US" dirty="0">
                <a:sym typeface="Wingdings"/>
              </a:rPr>
              <a:t> electron beam of 3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 is </a:t>
            </a:r>
          </a:p>
          <a:p>
            <a:r>
              <a:rPr lang="en-US" dirty="0">
                <a:sym typeface="Wingdings"/>
              </a:rPr>
              <a:t>     used on rotating target to produce the positrons. </a:t>
            </a:r>
          </a:p>
          <a:p>
            <a:r>
              <a:rPr lang="en-US" dirty="0">
                <a:sym typeface="Wingdings"/>
              </a:rPr>
              <a:t>     cons: limited to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5 Hz </a:t>
            </a:r>
            <a:r>
              <a:rPr lang="en-US" dirty="0">
                <a:sym typeface="Wingdings"/>
              </a:rPr>
              <a:t>(positron time production)</a:t>
            </a:r>
          </a:p>
          <a:p>
            <a:r>
              <a:rPr lang="en-US" dirty="0"/>
              <a:t>     pros:  limited target heating, less risky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30% positron polarization is reachable at 250 GeV and up to “60%” at 500 GeV.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0E997B-572E-7366-331F-E18E2C95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4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6" y="1461462"/>
            <a:ext cx="8337079" cy="23672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8816" y="3828742"/>
            <a:ext cx="7209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Train of 1ms  duration every 200 </a:t>
            </a:r>
            <a:r>
              <a:rPr lang="en-GB" dirty="0" err="1"/>
              <a:t>ms</a:t>
            </a:r>
            <a:r>
              <a:rPr lang="en-GB" dirty="0"/>
              <a:t> (</a:t>
            </a:r>
            <a:r>
              <a:rPr lang="en-GB" b="1" dirty="0">
                <a:solidFill>
                  <a:srgbClr val="FF0000"/>
                </a:solidFill>
              </a:rPr>
              <a:t>5 Hz</a:t>
            </a:r>
            <a:r>
              <a:rPr lang="en-GB" dirty="0"/>
              <a:t>), </a:t>
            </a:r>
            <a:r>
              <a:rPr lang="en-GB" b="1" dirty="0"/>
              <a:t>1312 BC/train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>
                <a:sym typeface="Wingdings"/>
              </a:rPr>
              <a:t>Readout electronics is conceived to read out all the events (</a:t>
            </a:r>
            <a:r>
              <a:rPr lang="en-GB" dirty="0" err="1">
                <a:sym typeface="Wingdings"/>
              </a:rPr>
              <a:t>triggerless</a:t>
            </a:r>
            <a:r>
              <a:rPr lang="en-GB" dirty="0">
                <a:sym typeface="Wingdings"/>
              </a:rPr>
              <a:t> mode) during the bunch crossings, store them and then transfer them just after.</a:t>
            </a:r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Electronics is switched off </a:t>
            </a:r>
            <a:r>
              <a:rPr lang="en-GB" dirty="0" err="1"/>
              <a:t>inbetween</a:t>
            </a:r>
            <a:r>
              <a:rPr lang="en-GB" dirty="0"/>
              <a:t> trains</a:t>
            </a:r>
          </a:p>
          <a:p>
            <a:r>
              <a:rPr lang="en-GB" dirty="0"/>
              <a:t>    (</a:t>
            </a:r>
            <a:r>
              <a:rPr lang="en-GB" dirty="0">
                <a:solidFill>
                  <a:srgbClr val="FF0000"/>
                </a:solidFill>
              </a:rPr>
              <a:t>a factor 100 of power reduction</a:t>
            </a:r>
            <a:r>
              <a:rPr lang="en-GB" dirty="0"/>
              <a:t>) </a:t>
            </a:r>
          </a:p>
          <a:p>
            <a:r>
              <a:rPr lang="en-GB" dirty="0">
                <a:sym typeface="Wingdings"/>
              </a:rPr>
              <a:t>    almost no cooling </a:t>
            </a:r>
            <a:r>
              <a:rPr lang="en-GB" dirty="0"/>
              <a:t>low material budget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8815" y="581560"/>
            <a:ext cx="536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Bunch Crossing structure @ </a:t>
            </a:r>
            <a:r>
              <a:rPr lang="en-GB" sz="2400" b="1" dirty="0" err="1">
                <a:solidFill>
                  <a:srgbClr val="FF0000"/>
                </a:solidFill>
              </a:rPr>
              <a:t>iLC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422C4D-977A-B209-061E-FFDAAB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96864" y="663654"/>
            <a:ext cx="80030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</a:t>
            </a:r>
            <a:r>
              <a:rPr lang="en-US" dirty="0" err="1"/>
              <a:t>Linac</a:t>
            </a:r>
            <a:r>
              <a:rPr lang="en-US" dirty="0"/>
              <a:t> is made of X </a:t>
            </a:r>
            <a:r>
              <a:rPr lang="en-US" dirty="0" err="1"/>
              <a:t>cryomodules</a:t>
            </a:r>
            <a:r>
              <a:rPr lang="en-US" dirty="0"/>
              <a:t> equipped with RF Klystrons: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Each </a:t>
            </a:r>
            <a:r>
              <a:rPr lang="en-US" dirty="0" err="1"/>
              <a:t>cryomodules</a:t>
            </a:r>
            <a:r>
              <a:rPr lang="en-US" dirty="0"/>
              <a:t> is made of 9 cavities or 8 cavities+ QP/corrector.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Each cavity is a 1.3 GHz nine-cell niobium one operated at 2 K (</a:t>
            </a:r>
            <a:r>
              <a:rPr lang="en-US" dirty="0">
                <a:solidFill>
                  <a:srgbClr val="FF0000"/>
                </a:solidFill>
              </a:rPr>
              <a:t>&gt;31.5 MV/m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10" y="3462629"/>
            <a:ext cx="3928778" cy="22011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9" y="3450394"/>
            <a:ext cx="3934431" cy="217664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57AB4E-72A0-48E4-6293-498F7406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1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9-09-07 à 10.4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37" y="1785985"/>
            <a:ext cx="4497592" cy="28179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41411" y="4603972"/>
            <a:ext cx="3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performance for XFEL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1651" y="4971387"/>
            <a:ext cx="76855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XFEL best value is </a:t>
            </a:r>
            <a:r>
              <a:rPr lang="en-US" dirty="0">
                <a:solidFill>
                  <a:srgbClr val="FF0000"/>
                </a:solidFill>
              </a:rPr>
              <a:t>44.6 MV/m </a:t>
            </a:r>
            <a:r>
              <a:rPr lang="en-US" dirty="0"/>
              <a:t>(not far from the expected theoretical value of 48).</a:t>
            </a:r>
          </a:p>
          <a:p>
            <a:r>
              <a:rPr lang="en-US" dirty="0"/>
              <a:t> Ongoing improvement on </a:t>
            </a:r>
            <a:r>
              <a:rPr lang="en-US" dirty="0" err="1"/>
              <a:t>cavities:Nitrogen</a:t>
            </a:r>
            <a:r>
              <a:rPr lang="en-US" dirty="0"/>
              <a:t> infusion at 120°C could </a:t>
            </a:r>
          </a:p>
          <a:p>
            <a:pPr marL="342900" indent="-342900">
              <a:buAutoNum type="arabicParenR"/>
            </a:pPr>
            <a:r>
              <a:rPr lang="en-US" dirty="0"/>
              <a:t>Improve Q0</a:t>
            </a:r>
          </a:p>
          <a:p>
            <a:pPr marL="342900" indent="-342900">
              <a:buAutoNum type="arabicParenR"/>
            </a:pPr>
            <a:r>
              <a:rPr lang="en-US" dirty="0"/>
              <a:t>Reach ILC required value</a:t>
            </a:r>
          </a:p>
          <a:p>
            <a:pPr marL="342900" indent="-342900">
              <a:buAutoNum type="arabicParenR"/>
            </a:pPr>
            <a:r>
              <a:rPr lang="en-US" dirty="0"/>
              <a:t>Simplify the cavity production and reduce the cost.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6864" y="522555"/>
            <a:ext cx="80030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="1" dirty="0"/>
              <a:t>ain </a:t>
            </a:r>
            <a:r>
              <a:rPr lang="en-US" b="1" dirty="0" err="1"/>
              <a:t>Linac</a:t>
            </a:r>
            <a:r>
              <a:rPr lang="en-US" b="1" dirty="0"/>
              <a:t> </a:t>
            </a:r>
            <a:r>
              <a:rPr lang="en-US" dirty="0"/>
              <a:t>is made of </a:t>
            </a:r>
            <a:r>
              <a:rPr lang="en-US" dirty="0" err="1"/>
              <a:t>cryomodules</a:t>
            </a:r>
            <a:r>
              <a:rPr lang="en-US" dirty="0"/>
              <a:t> equipped with RF Klystrons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Each </a:t>
            </a:r>
            <a:r>
              <a:rPr lang="en-US" dirty="0" err="1"/>
              <a:t>cryomodules</a:t>
            </a:r>
            <a:r>
              <a:rPr lang="en-US" dirty="0"/>
              <a:t> is made of 9 cavities or 8 cavities+ QP/corrector.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Each cavity is a 1.3 GHz nine-cell niobium one operated at 2 K (</a:t>
            </a:r>
            <a:r>
              <a:rPr lang="en-US" dirty="0">
                <a:solidFill>
                  <a:srgbClr val="FF0000"/>
                </a:solidFill>
              </a:rPr>
              <a:t>&gt;31.5 MV/m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A1C45E-F5AD-8F02-6924-951789EB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251-E257-D347-984D-306D2A6244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26835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51972</TotalTime>
  <Words>2400</Words>
  <Application>Microsoft Macintosh PowerPoint</Application>
  <PresentationFormat>Affichage à l'écran (4:3)</PresentationFormat>
  <Paragraphs>316</Paragraphs>
  <Slides>30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Symbol</vt:lpstr>
      <vt:lpstr>Trebuchet MS</vt:lpstr>
      <vt:lpstr>Wingdings</vt:lpstr>
      <vt:lpstr>Sillage</vt:lpstr>
      <vt:lpstr>…quation</vt:lpstr>
      <vt:lpstr> Higgs @ ILC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 admin</dc:creator>
  <cp:lastModifiedBy>laktineh imad</cp:lastModifiedBy>
  <cp:revision>160</cp:revision>
  <dcterms:created xsi:type="dcterms:W3CDTF">2019-09-01T16:45:06Z</dcterms:created>
  <dcterms:modified xsi:type="dcterms:W3CDTF">2024-11-14T16:33:34Z</dcterms:modified>
</cp:coreProperties>
</file>