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Jean Orloff, LPClermont-Auvergne, IRN Terascale Lyon, 13 November 202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Jean Orloff, LPClermont-Auvergne, IRN Terascale Lyon, 13 November 2024</a:t>
            </a:r>
          </a:p>
        </p:txBody>
      </p:sp>
      <p:sp>
        <p:nvSpPr>
          <p:cNvPr id="172" name="Ulrich Ellwanger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Ulrich Ellwanger</a:t>
            </a:r>
          </a:p>
        </p:txBody>
      </p:sp>
      <p:sp>
        <p:nvSpPr>
          <p:cNvPr id="173" name="Universally gifted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Universally gifted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1_UEllwanger-Summary-Theory-v1 (dragged) (dragged).pdf" descr="1_UEllwanger-Summary-Theory-v1 (dragged)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300481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9612.jpeg" descr="IMG_96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400" y="2323588"/>
            <a:ext cx="4791456" cy="359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" y="0"/>
            <a:ext cx="1300481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1_UEllwanger-Summary-Theory-v1 (dragged) (dragged).pdf" descr="1_UEllwanger-Summary-Theory-v1 (dragged)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1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1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1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13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==========="/>
          <p:cNvSpPr txBox="1"/>
          <p:nvPr/>
        </p:nvSpPr>
        <p:spPr>
          <a:xfrm>
            <a:off x="7077896" y="8381896"/>
            <a:ext cx="562578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/>
          </a:lstStyle>
          <a:p>
            <a:r>
              <a:t>===========</a:t>
            </a:r>
          </a:p>
        </p:txBody>
      </p:sp>
      <p:sp>
        <p:nvSpPr>
          <p:cNvPr id="220" name="ESPPU discussion"/>
          <p:cNvSpPr txBox="1"/>
          <p:nvPr/>
        </p:nvSpPr>
        <p:spPr>
          <a:xfrm>
            <a:off x="9421360" y="8930028"/>
            <a:ext cx="3282316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ESPPU discussion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  <p:bldP spid="220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An incredibly broad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000" spc="-140"/>
            </a:pPr>
            <a:r>
              <a:t>An incredibly broad </a:t>
            </a:r>
          </a:p>
          <a:p>
            <a:pPr>
              <a:defRPr sz="7000" spc="-140"/>
            </a:pPr>
            <a:r>
              <a:t>scientific expertise </a:t>
            </a:r>
          </a:p>
          <a:p>
            <a:pPr>
              <a:defRPr sz="7000" spc="-140"/>
            </a:pPr>
            <a:r>
              <a:t>with many facets</a:t>
            </a:r>
          </a:p>
        </p:txBody>
      </p:sp>
      <p:sp>
        <p:nvSpPr>
          <p:cNvPr id="177" name="159 papers, 63 single-authored, &gt;17.000 citation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t>159 papers, 63 single-authored, &gt;17.000 citations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1978: 1st paper (alone!) in Heidelberg: Baryon Mass Splitting by the Strong Hyperfine Interaction and SU(3) Breaking;  cites and is cited by his PhD advisor, D. Gromes, a specialist in quark potential models ( and that’s all ! )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98499" y="2084778"/>
                <a:ext cx="11607801" cy="6970322"/>
              </a:xfrm>
              <a:prstGeom prst="rect">
                <a:avLst/>
              </a:prstGeom>
            </p:spPr>
            <p:txBody>
              <a:bodyPr/>
              <a:lstStyle/>
              <a:p>
                <a:pPr marL="220979" indent="-220979" defTabSz="1005679">
                  <a:spcBef>
                    <a:spcPts val="1800"/>
                  </a:spcBef>
                  <a:defRPr sz="2088"/>
                </a:pPr>
                <a:r>
                  <a:t>1978: 1st paper (alone!) in Heidelberg: </a:t>
                </a:r>
                <a:r>
                  <a:rPr i="1"/>
                  <a:t>Baryon Mass Splitting by the Strong Hyperfine Interaction and SU(3) Breaking</a:t>
                </a:r>
                <a:r>
                  <a:t>;  cites and is cited by his PhD advisor, D. Gromes, a specialist in </a:t>
                </a:r>
                <a:r>
                  <a:rPr b="1"/>
                  <a:t>quark potential models</a:t>
                </a:r>
                <a:r>
                  <a:t> ( and that’s all ! )</a:t>
                </a:r>
              </a:p>
              <a:p>
                <a:pPr marL="220979" indent="-220979" defTabSz="1005679">
                  <a:spcBef>
                    <a:spcPts val="1800"/>
                  </a:spcBef>
                  <a:defRPr sz="2088"/>
                </a:pPr>
                <a:r>
                  <a:t>1979-81: PhD Heidelberg. 4 papers (alone!), on </a:t>
                </a:r>
                <a:r>
                  <a:rPr b="1"/>
                  <a:t>partons &amp; jets </a:t>
                </a:r>
                <a:r>
                  <a:t>transverse spread</a:t>
                </a:r>
              </a:p>
              <a:p>
                <a:pPr marL="220979" indent="-220979" defTabSz="1005679">
                  <a:spcBef>
                    <a:spcPts val="1800"/>
                  </a:spcBef>
                  <a:defRPr sz="2088"/>
                </a:pPr>
                <a:r>
                  <a:t>1981-83: Postdoc Oxford. 6 papers (alone!) on composite field condensation, </a:t>
                </a:r>
                <a:r>
                  <a:rPr b="1"/>
                  <a:t>Sugra &amp; Susy breaking</a:t>
                </a:r>
                <a:r>
                  <a:t>, renormalisation group (RG)</a:t>
                </a:r>
              </a:p>
              <a:p>
                <a:pPr marL="220979" indent="-220979" defTabSz="1005679">
                  <a:spcBef>
                    <a:spcPts val="1800"/>
                  </a:spcBef>
                  <a:defRPr sz="2088"/>
                </a:pPr>
                <a:r>
                  <a:t>1983-86: Postdoc CERN. 11 papers with W.Buchmueller, N.Dragon, M. Schmidt, on </a:t>
                </a:r>
                <a:r>
                  <a:rPr b="1"/>
                  <a:t>Susy </a:t>
                </a:r>
                <a14:m>
                  <m:oMath xmlns:m="http://schemas.openxmlformats.org/officeDocument/2006/math">
                    <m: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b="1"/>
                  <a:t>-models</a:t>
                </a:r>
                <a:r>
                  <a:t> and radiative emerging scales in mSugra</a:t>
                </a:r>
              </a:p>
              <a:p>
                <a:pPr marL="220979" indent="-220979" defTabSz="1005679">
                  <a:spcBef>
                    <a:spcPts val="1800"/>
                  </a:spcBef>
                  <a:defRPr sz="2088"/>
                </a:pPr>
                <a:r>
                  <a:t>1986-90: Assistant PR Heidelberg. Supergravity from </a:t>
                </a:r>
                <a:r>
                  <a:rPr b="1"/>
                  <a:t>superstrings</a:t>
                </a:r>
                <a:r>
                  <a:t>, string field theory from beta functions and RG-flows</a:t>
                </a:r>
              </a:p>
              <a:p>
                <a:pPr marL="220979" indent="-220979" defTabSz="1005679">
                  <a:spcBef>
                    <a:spcPts val="1800"/>
                  </a:spcBef>
                  <a:defRPr sz="2088"/>
                </a:pPr>
                <a:r>
                  <a:t>1990-94: Professor Heidelberg. Major papers on </a:t>
                </a:r>
                <a:r>
                  <a:rPr b="1"/>
                  <a:t>Exact RG-flows</a:t>
                </a:r>
                <a:r>
                  <a:t> for bound states and condensates, for Yang-Mills; and on </a:t>
                </a:r>
                <a:r>
                  <a:rPr b="1"/>
                  <a:t>Susy with a gauge singlet</a:t>
                </a:r>
                <a:r>
                  <a:t> (with M. Rausch, and C. Savoy)</a:t>
                </a:r>
              </a:p>
              <a:p>
                <a:pPr marL="220979" indent="-220979" defTabSz="1005679">
                  <a:spcBef>
                    <a:spcPts val="1800"/>
                  </a:spcBef>
                  <a:defRPr sz="2088"/>
                </a:pPr>
                <a:r>
                  <a:t>1994-2019: Professor Orsay. (→ </a:t>
                </a:r>
                <a:r>
                  <a:rPr b="1"/>
                  <a:t>NMSSM</a:t>
                </a:r>
                <a:r>
                  <a:t> see C. Hugonie) </a:t>
                </a:r>
              </a:p>
              <a:p>
                <a:pPr marL="441959" lvl="1" indent="-220979" defTabSz="1005679">
                  <a:spcBef>
                    <a:spcPts val="700"/>
                  </a:spcBef>
                  <a:defRPr sz="2088"/>
                </a:pPr>
                <a:r>
                  <a:rPr b="1"/>
                  <a:t>Cosmological constant and branes </a:t>
                </a:r>
                <a:r>
                  <a:t>in extra dimensions</a:t>
                </a:r>
              </a:p>
              <a:p>
                <a:pPr marL="441959" lvl="1" indent="-220979" defTabSz="1005679">
                  <a:spcBef>
                    <a:spcPts val="700"/>
                  </a:spcBef>
                  <a:defRPr sz="2088"/>
                </a:pPr>
                <a:r>
                  <a:t>Quark-hadron transition with RG-flows</a:t>
                </a:r>
              </a:p>
              <a:p>
                <a:pPr marL="441959" lvl="1" indent="-220979" defTabSz="1005679">
                  <a:spcBef>
                    <a:spcPts val="700"/>
                  </a:spcBef>
                  <a:defRPr sz="2088"/>
                </a:pPr>
                <a:r>
                  <a:t>Confinement, mass gap and monopole condensation</a:t>
                </a:r>
              </a:p>
            </p:txBody>
          </p:sp>
        </mc:Choice>
        <mc:Fallback>
          <p:sp>
            <p:nvSpPr>
              <p:cNvPr id="179" name="1978: 1st paper (alone!) in Heidelberg: Baryon Mass Splitting by the Strong Hyperfine Interaction and SU(3) Breaking;  cites and is cited by his PhD advisor, D. Gromes, a specialist in quark potential models ( and that’s all ! )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499" y="2084778"/>
                <a:ext cx="11607801" cy="6970322"/>
              </a:xfrm>
              <a:prstGeom prst="rect">
                <a:avLst/>
              </a:prstGeom>
              <a:blipFill>
                <a:blip r:embed="rId2"/>
                <a:stretch>
                  <a:fillRect l="-1208" t="-1662" r="-14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The insatiable theory explor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The insatiable theory explorer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3" name="1987: The Production of Charginos of the SU(N,1) mSUGRA Model in e+e− Annihilation and pp Collider Experiments  (with H. Konig &amp; M. Schmidt)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98499" y="2473245"/>
                <a:ext cx="11607801" cy="6581855"/>
              </a:xfrm>
              <a:prstGeom prst="rect">
                <a:avLst/>
              </a:prstGeom>
            </p:spPr>
            <p:txBody>
              <a:bodyPr/>
              <a:lstStyle/>
              <a:p>
                <a:pPr marL="297179" indent="-297179" defTabSz="1352465">
                  <a:spcBef>
                    <a:spcPts val="2400"/>
                  </a:spcBef>
                  <a:defRPr sz="2340"/>
                </a:pPr>
                <a:r>
                  <a:t>1987: </a:t>
                </a:r>
                <a:r>
                  <a:rPr i="1"/>
                  <a:t>The Production of Charginos of the SU(N,1) mSUGRA Model in e+e− Annihilation and pp Collider Experiments </a:t>
                </a:r>
                <a:r>
                  <a:t> (with H. Konig &amp; M. Schmidt)</a:t>
                </a:r>
              </a:p>
              <a:p>
                <a:pPr marL="297179" indent="-297179" defTabSz="1352465">
                  <a:spcBef>
                    <a:spcPts val="2400"/>
                  </a:spcBef>
                  <a:defRPr sz="2340" i="1"/>
                </a:pPr>
                <a:r>
                  <a:rPr i="0"/>
                  <a:t>1990: </a:t>
                </a:r>
                <a:r>
                  <a:t>The Spin Structure of the Proton and the Axial U(1) Current </a:t>
                </a:r>
                <a:r>
                  <a:rPr i="0"/>
                  <a:t>(with B. Stech)</a:t>
                </a:r>
              </a:p>
              <a:p>
                <a:pPr marL="297179" indent="-297179" defTabSz="1352465">
                  <a:spcBef>
                    <a:spcPts val="2400"/>
                  </a:spcBef>
                  <a:defRPr sz="2340" i="1"/>
                </a:pPr>
                <a:r>
                  <a:rPr i="0"/>
                  <a:t>1992:</a:t>
                </a:r>
                <a:r>
                  <a:t> Constraints on new physics from the Higgs and top masses </a:t>
                </a:r>
                <a:r>
                  <a:rPr i="0"/>
                  <a:t>(with M. Lindner)</a:t>
                </a:r>
              </a:p>
              <a:p>
                <a:pPr marL="297179" indent="-297179" defTabSz="1352465">
                  <a:spcBef>
                    <a:spcPts val="2400"/>
                  </a:spcBef>
                  <a:defRPr sz="2340" i="1"/>
                </a:pPr>
                <a:r>
                  <a:rPr i="0"/>
                  <a:t>2009: </a:t>
                </a:r>
                <a:r>
                  <a:t>Bottomoniom spectroscopy with mixing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t> states and a light CP-odd Higgs </a:t>
                </a:r>
                <a:br/>
                <a:r>
                  <a:rPr i="0"/>
                  <a:t>(with F. Domingo &amp; M.A. Sanchis-Lozano)</a:t>
                </a:r>
              </a:p>
              <a:p>
                <a:pPr marL="297179" indent="-297179" defTabSz="1352465">
                  <a:spcBef>
                    <a:spcPts val="2400"/>
                  </a:spcBef>
                  <a:defRPr sz="2340" i="1"/>
                </a:pPr>
                <a:r>
                  <a:rPr i="0"/>
                  <a:t>Many other with NMSSM, eg: </a:t>
                </a:r>
              </a:p>
              <a:p>
                <a:pPr marL="297179" indent="-297179" defTabSz="1352465">
                  <a:spcBef>
                    <a:spcPts val="2400"/>
                  </a:spcBef>
                  <a:defRPr sz="2340" i="1"/>
                </a:pPr>
                <a:r>
                  <a:rPr i="0"/>
                  <a:t>2010:</a:t>
                </a:r>
                <a:r>
                  <a:t> Light dark matter in the NMSSM: upper bounds on direct detection cross sections </a:t>
                </a:r>
                <a:r>
                  <a:rPr i="0"/>
                  <a:t>(with D. Das)</a:t>
                </a:r>
              </a:p>
              <a:p>
                <a:pPr marL="297179" indent="-297179" defTabSz="1352465">
                  <a:spcBef>
                    <a:spcPts val="2400"/>
                  </a:spcBef>
                  <a:defRPr sz="2340" i="1"/>
                </a:pPr>
                <a:r>
                  <a:rPr i="0"/>
                  <a:t>2013: </a:t>
                </a:r>
                <a:r>
                  <a:t>Testing the higgsino-singlino sector of the NMSSM with trileptons at the LHC</a:t>
                </a:r>
              </a:p>
              <a:p>
                <a:pPr marL="297179" indent="-297179" defTabSz="1352465">
                  <a:spcBef>
                    <a:spcPts val="2400"/>
                  </a:spcBef>
                  <a:defRPr sz="2340" i="1"/>
                </a:pPr>
                <a:r>
                  <a:rPr i="0"/>
                  <a:t>2015: </a:t>
                </a:r>
                <a:r>
                  <a:t>Excessive Higgs pair production with little MET from squarks and gluinos in the NMSSM </a:t>
                </a:r>
                <a:r>
                  <a:rPr i="0"/>
                  <a:t>(with A. Teixeira)</a:t>
                </a:r>
              </a:p>
            </p:txBody>
          </p:sp>
        </mc:Choice>
        <mc:Fallback>
          <p:sp>
            <p:nvSpPr>
              <p:cNvPr id="183" name="1987: The Production of Charginos of the SU(N,1) mSUGRA Model in e+e− Annihilation and pp Collider Experiments  (with H. Konig &amp; M. Schmidt)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499" y="2473245"/>
                <a:ext cx="11607801" cy="6581855"/>
              </a:xfrm>
              <a:prstGeom prst="rect">
                <a:avLst/>
              </a:prstGeom>
              <a:blipFill>
                <a:blip r:embed="rId2"/>
                <a:stretch>
                  <a:fillRect l="-1366" t="-1946" r="-18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The (BSM) phenomenologi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The (BSM) phenomenologist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7" name="2009: CDF Multi-Muon Events and Singlet Extensions of the MSSM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 marL="365759" indent="-365759" defTabSz="1664572">
                  <a:spcBef>
                    <a:spcPts val="3000"/>
                  </a:spcBef>
                  <a:defRPr sz="2880" i="1"/>
                </a:pPr>
                <a:r>
                  <a:rPr i="0"/>
                  <a:t>2009: </a:t>
                </a:r>
                <a:r>
                  <a:rPr b="1"/>
                  <a:t>CDF Multi-Muon Events</a:t>
                </a:r>
                <a:r>
                  <a:t> and Singlet Extensions of the MSSM</a:t>
                </a:r>
              </a:p>
              <a:p>
                <a:pPr marL="365759" indent="-365759" defTabSz="1664572">
                  <a:spcBef>
                    <a:spcPts val="3000"/>
                  </a:spcBef>
                  <a:defRPr sz="2880" i="1"/>
                </a:pPr>
                <a:r>
                  <a:rPr i="0"/>
                  <a:t>2013:</a:t>
                </a:r>
                <a:r>
                  <a:rPr b="1" i="0"/>
                  <a:t> </a:t>
                </a:r>
                <a:r>
                  <a:rPr b="1"/>
                  <a:t>Higgs Bosons at 98</a:t>
                </a:r>
                <a:r>
                  <a:t> and 125 GeV at LEP and the LHC </a:t>
                </a:r>
              </a:p>
              <a:p>
                <a:pPr marL="365759" indent="-365759" defTabSz="1664572">
                  <a:spcBef>
                    <a:spcPts val="3000"/>
                  </a:spcBef>
                  <a:defRPr sz="2880" i="1"/>
                </a:pPr>
                <a:r>
                  <a:rPr i="0"/>
                  <a:t>2015: </a:t>
                </a:r>
                <a:r>
                  <a:t>Possible explanation of </a:t>
                </a:r>
                <a:r>
                  <a:rPr b="1"/>
                  <a:t>excess events in the search for jets, missing transverse momentum and a Z boson</a:t>
                </a:r>
                <a:r>
                  <a:t> in pp collisions</a:t>
                </a:r>
              </a:p>
              <a:p>
                <a:pPr marL="365759" indent="-365759" defTabSz="1664572">
                  <a:spcBef>
                    <a:spcPts val="3000"/>
                  </a:spcBef>
                  <a:defRPr sz="2880" i="1"/>
                </a:pPr>
                <a:r>
                  <a:rPr i="0"/>
                  <a:t>2016: </a:t>
                </a:r>
                <a:r>
                  <a:t>Possible Explanation of the Electron Positron Anomaly at 17 MeV in </a:t>
                </a:r>
                <a:r>
                  <a:rPr b="1" baseline="31999"/>
                  <a:t>8</a:t>
                </a:r>
                <a:r>
                  <a:rPr b="1"/>
                  <a:t>Be Transitions</a:t>
                </a:r>
                <a:r>
                  <a:t> Through a Light Pseudoscalar </a:t>
                </a:r>
                <a:r>
                  <a:rPr i="0"/>
                  <a:t>(with S. Moretti)</a:t>
                </a:r>
              </a:p>
              <a:p>
                <a:pPr marL="365759" indent="-365759" defTabSz="1664572">
                  <a:spcBef>
                    <a:spcPts val="3000"/>
                  </a:spcBef>
                  <a:defRPr sz="2880"/>
                </a:pPr>
                <a:r>
                  <a:t>2022: </a:t>
                </a:r>
                <a:r>
                  <a:rPr b="1" i="1"/>
                  <a:t>M</a:t>
                </a:r>
                <a:r>
                  <a:rPr b="1" i="1" baseline="-5999"/>
                  <a:t>W</a:t>
                </a:r>
                <a:r>
                  <a:rPr i="1"/>
                  <a:t>, dark matter </a:t>
                </a:r>
                <a:r>
                  <a:rPr b="1" i="1"/>
                  <a:t>and 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3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i="1"/>
                  <a:t> in the NMSSM </a:t>
                </a:r>
                <a:r>
                  <a:t>(with F. Domingo &amp; C. Hugonie)</a:t>
                </a:r>
                <a:endParaRPr sz="3000"/>
              </a:p>
            </p:txBody>
          </p:sp>
        </mc:Choice>
        <mc:Fallback>
          <p:sp>
            <p:nvSpPr>
              <p:cNvPr id="187" name="2009: CDF Multi-Muon Events and Singlet Extensions of the MSS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786" t="-2800" r="-23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The careful data listen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The careful data listener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The gifted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900" spc="-138"/>
            </a:pPr>
            <a:r>
              <a:t>The gifted </a:t>
            </a:r>
          </a:p>
          <a:p>
            <a:pPr>
              <a:defRPr sz="6900" spc="-138"/>
            </a:pPr>
            <a:r>
              <a:t>and playful musician</a:t>
            </a:r>
          </a:p>
        </p:txBody>
      </p:sp>
      <p:sp>
        <p:nvSpPr>
          <p:cNvPr id="19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usical experiments: Moriond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Musical experiments: Moriond22</a:t>
            </a:r>
          </a:p>
        </p:txBody>
      </p:sp>
      <p:sp>
        <p:nvSpPr>
          <p:cNvPr id="196" name="Discovering the viola (while preparing the summary…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563541">
              <a:defRPr sz="3648"/>
            </a:pPr>
            <a:r>
              <a:t>Discovering the viola</a:t>
            </a:r>
            <a:r>
              <a:rPr b="0"/>
              <a:t> </a:t>
            </a:r>
            <a:r>
              <a:rPr b="0" i="1"/>
              <a:t>(while preparing the summary…)</a:t>
            </a:r>
          </a:p>
        </p:txBody>
      </p:sp>
      <p:pic>
        <p:nvPicPr>
          <p:cNvPr id="197" name="IMG_9611.MOV" descr="IMG_961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81137" y="2221707"/>
            <a:ext cx="10042526" cy="7531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Musical experiment: GdR Susy 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99251">
              <a:defRPr sz="5880" spc="-117"/>
            </a:lvl1pPr>
          </a:lstStyle>
          <a:p>
            <a:r>
              <a:t>Musical experiment: GdR Susy 07</a:t>
            </a:r>
          </a:p>
        </p:txBody>
      </p:sp>
      <p:sp>
        <p:nvSpPr>
          <p:cNvPr id="200" name="The violin leader, ahead of the band… (J.-L. Kneur &amp; J.O.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522449">
              <a:defRPr sz="3382"/>
            </a:pPr>
            <a:r>
              <a:t>The violin leader, ahead of the band… </a:t>
            </a:r>
            <a:r>
              <a:rPr b="0"/>
              <a:t>(J.-L. Kneur &amp; J.O.)</a:t>
            </a:r>
          </a:p>
        </p:txBody>
      </p:sp>
      <p:pic>
        <p:nvPicPr>
          <p:cNvPr id="201" name="Laschamps.mp4" descr="Laschamp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82932" y="2659798"/>
            <a:ext cx="8438936" cy="632920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289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27 years later, this meeting in Lyon is our first IRN/GdR one without Ulrich… we will mis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27 years later, this meeting in Lyon is our first IRN/GdR one without Ulrich… we will miss</a:t>
            </a:r>
          </a:p>
          <a:p>
            <a:r>
              <a:t>his musical talents </a:t>
            </a:r>
          </a:p>
          <a:p>
            <a:r>
              <a:t>an incredibly rich scientific expertise</a:t>
            </a:r>
          </a:p>
          <a:p>
            <a:r>
              <a:t>a respected and incredibly productive colleague, till the end</a:t>
            </a:r>
          </a:p>
          <a:p>
            <a:r>
              <a:t>cheerful and creative interactions</a:t>
            </a:r>
          </a:p>
          <a:p>
            <a:r>
              <a:t>a sharp critical and constructive look</a:t>
            </a:r>
          </a:p>
          <a:p>
            <a:pPr marL="0" indent="0">
              <a:buSzTx/>
              <a:buNone/>
            </a:pPr>
            <a:r>
              <a:t>But we have to move  on… so to introduce this afternoon session:</a:t>
            </a:r>
          </a:p>
        </p:txBody>
      </p:sp>
      <p:sp>
        <p:nvSpPr>
          <p:cNvPr id="20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We are missing Ulri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We are missing Ulrich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</Words>
  <Application>Microsoft Office PowerPoint</Application>
  <PresentationFormat>Personnalisé</PresentationFormat>
  <Paragraphs>49</Paragraphs>
  <Slides>15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Cambria Math</vt:lpstr>
      <vt:lpstr>Helvetica Neue</vt:lpstr>
      <vt:lpstr>Helvetica Neue Medium</vt:lpstr>
      <vt:lpstr>21_BasicWhite</vt:lpstr>
      <vt:lpstr>Ulrich Ellwanger</vt:lpstr>
      <vt:lpstr>An incredibly broad  scientific expertise  with many facets</vt:lpstr>
      <vt:lpstr>The insatiable theory explorer</vt:lpstr>
      <vt:lpstr>The (BSM) phenomenologist</vt:lpstr>
      <vt:lpstr>The careful data listener</vt:lpstr>
      <vt:lpstr>The gifted  and playful musician</vt:lpstr>
      <vt:lpstr>Musical experiments: Moriond22</vt:lpstr>
      <vt:lpstr>Musical experiment: GdR Susy 07</vt:lpstr>
      <vt:lpstr>We are missing Ulrich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Ulrich Ellwanger</dc:title>
  <dc:creator>Susan Gascon</dc:creator>
  <cp:lastModifiedBy>Susan Gascon</cp:lastModifiedBy>
  <cp:revision>1</cp:revision>
  <dcterms:modified xsi:type="dcterms:W3CDTF">2024-11-13T12:35:15Z</dcterms:modified>
</cp:coreProperties>
</file>