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Pct val="100000"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942E4D"/>
        </a:solidFill>
        <a:effectLst/>
        <a:uFillTx/>
        <a:latin typeface="+mn-lt"/>
        <a:ea typeface="+mn-ea"/>
        <a:cs typeface="+mn-cs"/>
        <a:sym typeface="Times New Roman"/>
      </a:defRPr>
    </a:lvl1pPr>
    <a:lvl2pPr marL="0" marR="0" indent="3175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942E4D"/>
        </a:solidFill>
        <a:effectLst/>
        <a:uFillTx/>
        <a:latin typeface="+mn-lt"/>
        <a:ea typeface="+mn-ea"/>
        <a:cs typeface="+mn-cs"/>
        <a:sym typeface="Times New Roman"/>
      </a:defRPr>
    </a:lvl2pPr>
    <a:lvl3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942E4D"/>
        </a:solidFill>
        <a:effectLst/>
        <a:uFillTx/>
        <a:latin typeface="+mn-lt"/>
        <a:ea typeface="+mn-ea"/>
        <a:cs typeface="+mn-cs"/>
        <a:sym typeface="Times New Roman"/>
      </a:defRPr>
    </a:lvl3pPr>
    <a:lvl4pPr marL="0" marR="0" indent="12065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942E4D"/>
        </a:solidFill>
        <a:effectLst/>
        <a:uFillTx/>
        <a:latin typeface="+mn-lt"/>
        <a:ea typeface="+mn-ea"/>
        <a:cs typeface="+mn-cs"/>
        <a:sym typeface="Times New Roman"/>
      </a:defRPr>
    </a:lvl4pPr>
    <a:lvl5pPr marL="0" marR="0" indent="16510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942E4D"/>
        </a:solidFill>
        <a:effectLst/>
        <a:uFillTx/>
        <a:latin typeface="+mn-lt"/>
        <a:ea typeface="+mn-ea"/>
        <a:cs typeface="+mn-cs"/>
        <a:sym typeface="Times New Roman"/>
      </a:defRPr>
    </a:lvl5pPr>
    <a:lvl6pPr marL="0" marR="0" indent="20955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942E4D"/>
        </a:solidFill>
        <a:effectLst/>
        <a:uFillTx/>
        <a:latin typeface="+mn-lt"/>
        <a:ea typeface="+mn-ea"/>
        <a:cs typeface="+mn-cs"/>
        <a:sym typeface="Times New Roman"/>
      </a:defRPr>
    </a:lvl6pPr>
    <a:lvl7pPr marL="0" marR="0" indent="24511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942E4D"/>
        </a:solidFill>
        <a:effectLst/>
        <a:uFillTx/>
        <a:latin typeface="+mn-lt"/>
        <a:ea typeface="+mn-ea"/>
        <a:cs typeface="+mn-cs"/>
        <a:sym typeface="Times New Roman"/>
      </a:defRPr>
    </a:lvl7pPr>
    <a:lvl8pPr marL="0" marR="0" indent="28067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942E4D"/>
        </a:solidFill>
        <a:effectLst/>
        <a:uFillTx/>
        <a:latin typeface="+mn-lt"/>
        <a:ea typeface="+mn-ea"/>
        <a:cs typeface="+mn-cs"/>
        <a:sym typeface="Times New Roman"/>
      </a:defRPr>
    </a:lvl8pPr>
    <a:lvl9pPr marL="0" marR="0" indent="31623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942E4D"/>
        </a:solidFill>
        <a:effectLst/>
        <a:uFillTx/>
        <a:latin typeface="+mn-lt"/>
        <a:ea typeface="+mn-ea"/>
        <a:cs typeface="+mn-cs"/>
        <a:sym typeface="Times New Roman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9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Refle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mage"/>
          <p:cNvSpPr>
            <a:spLocks noGrp="1"/>
          </p:cNvSpPr>
          <p:nvPr>
            <p:ph type="pic" sz="half" idx="21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 algn="ctr">
              <a:defRPr sz="84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age"/>
          <p:cNvSpPr>
            <a:spLocks noGrp="1"/>
          </p:cNvSpPr>
          <p:nvPr>
            <p:ph type="pic" sz="half" idx="21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 algn="ctr">
              <a:defRPr sz="70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Refle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>
            <a:spLocks noGrp="1"/>
          </p:cNvSpPr>
          <p:nvPr>
            <p:ph type="pic" sz="half" idx="21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 algn="ctr">
              <a:defRPr sz="70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Image"/>
          <p:cNvSpPr>
            <a:spLocks noGrp="1"/>
          </p:cNvSpPr>
          <p:nvPr>
            <p:ph type="pic" sz="quarter" idx="21"/>
          </p:nvPr>
        </p:nvSpPr>
        <p:spPr>
          <a:xfrm>
            <a:off x="7175500" y="2540000"/>
            <a:ext cx="4102100" cy="61571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 algn="ctr">
              <a:defRPr sz="84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812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uces -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 algn="ctr">
              <a:defRPr sz="84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812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uces -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 algn="ctr">
              <a:defRPr sz="84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812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 algn="ctr">
              <a:defRPr sz="84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 algn="ctr">
              <a:defRPr sz="84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59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889000" indent="-571500">
              <a:buSzPct val="171000"/>
              <a:buChar char="•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333500" indent="-571500">
              <a:buSzPct val="171000"/>
              <a:buChar char="•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78000" indent="-571500">
              <a:buSzPct val="171000"/>
              <a:buChar char="•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222500" indent="-571500">
              <a:buSzPct val="171000"/>
              <a:buChar char="•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667000" indent="-571500">
              <a:buSzPct val="171000"/>
              <a:buChar char="•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uces sur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 algn="ctr">
              <a:defRPr sz="84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68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50800" tIns="50800" rIns="50800" bIns="50800" numCol="2" spcCol="523240" anchor="t">
            <a:noAutofit/>
          </a:bodyPr>
          <a:lstStyle>
            <a:lvl1pPr marL="812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889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èle n°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0_Normal_(130x64,_4Ko).png" descr="20_Normal_(130x64,_4Ko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3700" y="177800"/>
            <a:ext cx="1651000" cy="812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Line Line" descr="Line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250" y="1085816"/>
            <a:ext cx="11544300" cy="139734"/>
          </a:xfrm>
          <a:prstGeom prst="rect">
            <a:avLst/>
          </a:prstGeom>
        </p:spPr>
      </p:pic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D38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889000" indent="-571500">
              <a:buSzPct val="100000"/>
              <a:buBlip>
                <a:blip r:embed="rId4"/>
              </a:buBlip>
              <a:defRPr>
                <a:solidFill>
                  <a:srgbClr val="004881"/>
                </a:solidFill>
              </a:defRPr>
            </a:lvl1pPr>
            <a:lvl2pPr marL="1333500" indent="-571500">
              <a:buSzPct val="80000"/>
              <a:buBlip>
                <a:blip r:embed="rId4"/>
              </a:buBlip>
              <a:defRPr>
                <a:solidFill>
                  <a:srgbClr val="004881"/>
                </a:solidFill>
              </a:defRPr>
            </a:lvl2pPr>
            <a:lvl3pPr marL="1778000" indent="-571500">
              <a:buSzPct val="60000"/>
              <a:buBlip>
                <a:blip r:embed="rId4"/>
              </a:buBlip>
              <a:defRPr>
                <a:solidFill>
                  <a:srgbClr val="004881"/>
                </a:solidFill>
              </a:defRPr>
            </a:lvl3pPr>
            <a:lvl4pPr marL="2222500" indent="-571500">
              <a:buSzPct val="40000"/>
              <a:buBlip>
                <a:blip r:embed="rId4"/>
              </a:buBlip>
              <a:defRPr>
                <a:solidFill>
                  <a:srgbClr val="004881"/>
                </a:solidFill>
              </a:defRPr>
            </a:lvl4pPr>
            <a:lvl5pPr marL="2667000" indent="-571500">
              <a:buSzPct val="25000"/>
              <a:buBlip>
                <a:blip r:embed="rId4"/>
              </a:buBlip>
              <a:defRPr>
                <a:solidFill>
                  <a:srgbClr val="00488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 algn="ctr">
              <a:defRPr sz="84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 Text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>
            <a:lvl1pPr algn="ctr">
              <a:defRPr sz="84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Image"/>
          <p:cNvSpPr>
            <a:spLocks noGrp="1"/>
          </p:cNvSpPr>
          <p:nvPr>
            <p:ph type="pic" sz="half" idx="21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08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 algn="ctr">
              <a:defRPr sz="84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Refle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Image"/>
          <p:cNvSpPr>
            <a:spLocks noGrp="1"/>
          </p:cNvSpPr>
          <p:nvPr>
            <p:ph type="pic" sz="half" idx="21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7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 algn="ctr">
              <a:defRPr sz="84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Image"/>
          <p:cNvSpPr>
            <a:spLocks noGrp="1"/>
          </p:cNvSpPr>
          <p:nvPr>
            <p:ph type="pic" sz="half" idx="21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6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 algn="ctr">
              <a:defRPr sz="70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Refle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Image"/>
          <p:cNvSpPr>
            <a:spLocks noGrp="1"/>
          </p:cNvSpPr>
          <p:nvPr>
            <p:ph type="pic" sz="half" idx="21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6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 algn="ctr">
              <a:defRPr sz="70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Image"/>
          <p:cNvSpPr>
            <a:spLocks noGrp="1"/>
          </p:cNvSpPr>
          <p:nvPr>
            <p:ph type="pic" sz="quarter" idx="21"/>
          </p:nvPr>
        </p:nvSpPr>
        <p:spPr>
          <a:xfrm>
            <a:off x="7175500" y="2540000"/>
            <a:ext cx="4102100" cy="61571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6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 algn="ctr">
              <a:defRPr sz="84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812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uces -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 algn="ctr">
              <a:defRPr sz="84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5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812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uces -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 algn="ctr">
              <a:defRPr sz="84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812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1270000" y="393700"/>
            <a:ext cx="10464800" cy="2781300"/>
          </a:xfrm>
          <a:prstGeom prst="rect">
            <a:avLst/>
          </a:prstGeom>
        </p:spPr>
        <p:txBody>
          <a:bodyPr anchor="b"/>
          <a:lstStyle>
            <a:lvl1pPr algn="ctr">
              <a:defRPr sz="8400" b="0"/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3467100"/>
            <a:ext cx="10464800" cy="5880100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>
            <a:lvl1pPr marL="0" indent="0">
              <a:buSzTx/>
              <a:buNone/>
              <a:defRPr>
                <a:solidFill>
                  <a:srgbClr val="004881"/>
                </a:solidFill>
              </a:defRPr>
            </a:lvl1pPr>
            <a:lvl2pPr marL="0" indent="0">
              <a:buSzTx/>
              <a:buNone/>
              <a:defRPr>
                <a:solidFill>
                  <a:srgbClr val="004881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uces sur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 algn="ctr">
              <a:defRPr sz="84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50800" tIns="50800" rIns="50800" bIns="50800" numCol="2" spcCol="523240" anchor="t">
            <a:noAutofit/>
          </a:bodyPr>
          <a:lstStyle>
            <a:lvl1pPr marL="812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889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 algn="ctr">
              <a:defRPr sz="84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>
            <a:lvl1pPr algn="ctr">
              <a:defRPr sz="84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21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 algn="ctr">
              <a:defRPr sz="8400" b="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6050" y="9258300"/>
            <a:ext cx="342900" cy="358589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e Line" descr="Line Line"/>
          <p:cNvPicPr>
            <a:picLocks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730250" y="1085816"/>
            <a:ext cx="11544300" cy="139734"/>
          </a:xfrm>
          <a:prstGeom prst="rect">
            <a:avLst/>
          </a:prstGeom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800100" y="177800"/>
            <a:ext cx="114046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800100" y="1219200"/>
            <a:ext cx="11404600" cy="797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32"/>
              </a:buBlip>
            </a:lvl1pPr>
            <a:lvl2pPr>
              <a:buSzPct val="50000"/>
              <a:buBlip>
                <a:blip r:embed="rId33"/>
              </a:buBlip>
            </a:lvl2pPr>
            <a:lvl3pPr>
              <a:buSzPct val="38281"/>
              <a:buBlip>
                <a:blip r:embed="rId34"/>
              </a:buBlip>
            </a:lvl3pPr>
            <a:lvl4pPr>
              <a:buSzPct val="38281"/>
              <a:buBlip>
                <a:blip r:embed="rId34"/>
              </a:buBlip>
            </a:lvl4pPr>
            <a:lvl5pPr>
              <a:buSzPct val="38281"/>
              <a:buBlip>
                <a:blip r:embed="rId34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 rot="21463193">
            <a:off x="11595939" y="9309082"/>
            <a:ext cx="317501" cy="3215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buSzTx/>
              <a:defRPr sz="16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ransition spd="med"/>
  <p:txStyles>
    <p:title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titleStyle>
    <p:bodyStyle>
      <a:lvl1pPr marL="317500" marR="0" indent="-3175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50000"/>
        <a:buFontTx/>
        <a:buBlip>
          <a:blip r:embed="rId32"/>
        </a:buBlip>
        <a:tabLst/>
        <a:defRPr sz="3200" b="0" i="0" u="none" strike="noStrike" cap="none" spc="0" baseline="0">
          <a:solidFill>
            <a:srgbClr val="53585F"/>
          </a:solidFill>
          <a:uFillTx/>
          <a:latin typeface="+mn-lt"/>
          <a:ea typeface="+mn-ea"/>
          <a:cs typeface="+mn-cs"/>
          <a:sym typeface="Times New Roman"/>
        </a:defRPr>
      </a:lvl1pPr>
      <a:lvl2pPr marL="635000" marR="0" indent="-3175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212500"/>
        <a:buFontTx/>
        <a:buBlip>
          <a:blip r:embed="rId32"/>
        </a:buBlip>
        <a:tabLst/>
        <a:defRPr sz="3200" b="0" i="0" u="none" strike="noStrike" cap="none" spc="0" baseline="0">
          <a:solidFill>
            <a:srgbClr val="53585F"/>
          </a:solidFill>
          <a:uFillTx/>
          <a:latin typeface="+mn-lt"/>
          <a:ea typeface="+mn-ea"/>
          <a:cs typeface="+mn-cs"/>
          <a:sym typeface="Times New Roman"/>
        </a:defRPr>
      </a:lvl2pPr>
      <a:lvl3pPr marL="952500" marR="0" indent="-3175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212500"/>
        <a:buFontTx/>
        <a:buBlip>
          <a:blip r:embed="rId32"/>
        </a:buBlip>
        <a:tabLst/>
        <a:defRPr sz="3200" b="0" i="0" u="none" strike="noStrike" cap="none" spc="0" baseline="0">
          <a:solidFill>
            <a:srgbClr val="53585F"/>
          </a:solidFill>
          <a:uFillTx/>
          <a:latin typeface="+mn-lt"/>
          <a:ea typeface="+mn-ea"/>
          <a:cs typeface="+mn-cs"/>
          <a:sym typeface="Times New Roman"/>
        </a:defRPr>
      </a:lvl3pPr>
      <a:lvl4pPr marL="1270000" marR="0" indent="-3175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212500"/>
        <a:buFontTx/>
        <a:buBlip>
          <a:blip r:embed="rId32"/>
        </a:buBlip>
        <a:tabLst/>
        <a:defRPr sz="3200" b="0" i="0" u="none" strike="noStrike" cap="none" spc="0" baseline="0">
          <a:solidFill>
            <a:srgbClr val="53585F"/>
          </a:solidFill>
          <a:uFillTx/>
          <a:latin typeface="+mn-lt"/>
          <a:ea typeface="+mn-ea"/>
          <a:cs typeface="+mn-cs"/>
          <a:sym typeface="Times New Roman"/>
        </a:defRPr>
      </a:lvl4pPr>
      <a:lvl5pPr marL="1587500" marR="0" indent="-3175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212500"/>
        <a:buFontTx/>
        <a:buBlip>
          <a:blip r:embed="rId32"/>
        </a:buBlip>
        <a:tabLst/>
        <a:defRPr sz="3200" b="0" i="0" u="none" strike="noStrike" cap="none" spc="0" baseline="0">
          <a:solidFill>
            <a:srgbClr val="53585F"/>
          </a:solidFill>
          <a:uFillTx/>
          <a:latin typeface="+mn-lt"/>
          <a:ea typeface="+mn-ea"/>
          <a:cs typeface="+mn-cs"/>
          <a:sym typeface="Times New Roman"/>
        </a:defRPr>
      </a:lvl5pPr>
      <a:lvl6pPr marL="1905000" marR="0" indent="-3175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212500"/>
        <a:buFontTx/>
        <a:buBlip>
          <a:blip r:embed="rId32"/>
        </a:buBlip>
        <a:tabLst/>
        <a:defRPr sz="3200" b="0" i="0" u="none" strike="noStrike" cap="none" spc="0" baseline="0">
          <a:solidFill>
            <a:srgbClr val="53585F"/>
          </a:solidFill>
          <a:uFillTx/>
          <a:latin typeface="+mn-lt"/>
          <a:ea typeface="+mn-ea"/>
          <a:cs typeface="+mn-cs"/>
          <a:sym typeface="Times New Roman"/>
        </a:defRPr>
      </a:lvl6pPr>
      <a:lvl7pPr marL="2222500" marR="0" indent="-3175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212500"/>
        <a:buFontTx/>
        <a:buBlip>
          <a:blip r:embed="rId32"/>
        </a:buBlip>
        <a:tabLst/>
        <a:defRPr sz="3200" b="0" i="0" u="none" strike="noStrike" cap="none" spc="0" baseline="0">
          <a:solidFill>
            <a:srgbClr val="53585F"/>
          </a:solidFill>
          <a:uFillTx/>
          <a:latin typeface="+mn-lt"/>
          <a:ea typeface="+mn-ea"/>
          <a:cs typeface="+mn-cs"/>
          <a:sym typeface="Times New Roman"/>
        </a:defRPr>
      </a:lvl7pPr>
      <a:lvl8pPr marL="2540000" marR="0" indent="-3175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212500"/>
        <a:buFontTx/>
        <a:buBlip>
          <a:blip r:embed="rId32"/>
        </a:buBlip>
        <a:tabLst/>
        <a:defRPr sz="3200" b="0" i="0" u="none" strike="noStrike" cap="none" spc="0" baseline="0">
          <a:solidFill>
            <a:srgbClr val="53585F"/>
          </a:solidFill>
          <a:uFillTx/>
          <a:latin typeface="+mn-lt"/>
          <a:ea typeface="+mn-ea"/>
          <a:cs typeface="+mn-cs"/>
          <a:sym typeface="Times New Roman"/>
        </a:defRPr>
      </a:lvl8pPr>
      <a:lvl9pPr marL="2857500" marR="0" indent="-3175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212500"/>
        <a:buFontTx/>
        <a:buBlip>
          <a:blip r:embed="rId32"/>
        </a:buBlip>
        <a:tabLst/>
        <a:defRPr sz="3200" b="0" i="0" u="none" strike="noStrike" cap="none" spc="0" baseline="0">
          <a:solidFill>
            <a:srgbClr val="53585F"/>
          </a:solidFill>
          <a:uFillTx/>
          <a:latin typeface="+mn-lt"/>
          <a:ea typeface="+mn-ea"/>
          <a:cs typeface="+mn-cs"/>
          <a:sym typeface="Times New Roman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228600" algn="r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457200" algn="r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685800" algn="r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914400" algn="r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1143000" algn="r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1371600" algn="r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1600200" algn="r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1828800" algn="r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In memoriam Ulrich Ellwanger"/>
          <p:cNvSpPr txBox="1">
            <a:spLocks noGrp="1"/>
          </p:cNvSpPr>
          <p:nvPr>
            <p:ph type="title"/>
          </p:nvPr>
        </p:nvSpPr>
        <p:spPr>
          <a:xfrm>
            <a:off x="209550" y="496959"/>
            <a:ext cx="12585700" cy="1153629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6800" b="1">
                <a:solidFill>
                  <a:srgbClr val="FFFFFF"/>
                </a:solidFill>
              </a:defRPr>
            </a:lvl1pPr>
          </a:lstStyle>
          <a:p>
            <a:r>
              <a:t>In memoriam Ulrich Ellwanger</a:t>
            </a:r>
          </a:p>
        </p:txBody>
      </p:sp>
      <p:sp>
        <p:nvSpPr>
          <p:cNvPr id="276" name="Cyril Hugonie, LUPM Montpellier"/>
          <p:cNvSpPr txBox="1"/>
          <p:nvPr/>
        </p:nvSpPr>
        <p:spPr>
          <a:xfrm>
            <a:off x="436002" y="7842401"/>
            <a:ext cx="12132796" cy="638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/>
          <a:lstStyle>
            <a:lvl1pPr algn="ctr">
              <a:buSzTx/>
              <a:defRPr sz="4000" b="0">
                <a:solidFill>
                  <a:srgbClr val="FFFFFF"/>
                </a:solidFill>
              </a:defRPr>
            </a:lvl1pPr>
          </a:lstStyle>
          <a:p>
            <a:r>
              <a:t>Cyril Hugonie, LUPM Montpellier</a:t>
            </a:r>
          </a:p>
        </p:txBody>
      </p:sp>
      <p:sp>
        <p:nvSpPr>
          <p:cNvPr id="277" name="IRN Terascale, Lyon 13/11/2024"/>
          <p:cNvSpPr txBox="1"/>
          <p:nvPr/>
        </p:nvSpPr>
        <p:spPr>
          <a:xfrm>
            <a:off x="1038473" y="8565594"/>
            <a:ext cx="10927855" cy="638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/>
          <a:lstStyle>
            <a:lvl1pPr algn="ctr">
              <a:buSzTx/>
              <a:defRPr sz="4000" b="0">
                <a:solidFill>
                  <a:srgbClr val="FFFFFF"/>
                </a:solidFill>
              </a:defRPr>
            </a:lvl1pPr>
          </a:lstStyle>
          <a:p>
            <a:r>
              <a:t>IRN Terascale, Lyon 13/11/2024</a:t>
            </a:r>
          </a:p>
        </p:txBody>
      </p:sp>
      <p:grpSp>
        <p:nvGrpSpPr>
          <p:cNvPr id="280" name="Uli.jpg"/>
          <p:cNvGrpSpPr/>
          <p:nvPr/>
        </p:nvGrpSpPr>
        <p:grpSpPr>
          <a:xfrm>
            <a:off x="4470400" y="1671524"/>
            <a:ext cx="4064000" cy="5410201"/>
            <a:chOff x="0" y="0"/>
            <a:chExt cx="4064000" cy="5410200"/>
          </a:xfrm>
        </p:grpSpPr>
        <p:pic>
          <p:nvPicPr>
            <p:cNvPr id="279" name="Uli.jpg" descr="Uli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3810000" cy="508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8" name="Uli.jpg" descr="Uli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64000" cy="5410200"/>
            </a:xfrm>
            <a:prstGeom prst="rect">
              <a:avLst/>
            </a:prstGeom>
            <a:effectLst/>
          </p:spPr>
        </p:pic>
      </p:grpSp>
      <p:sp>
        <p:nvSpPr>
          <p:cNvPr id="281" name="*8.4.1953 - †7.8.2024"/>
          <p:cNvSpPr txBox="1"/>
          <p:nvPr/>
        </p:nvSpPr>
        <p:spPr>
          <a:xfrm>
            <a:off x="4762562" y="6971053"/>
            <a:ext cx="3479677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spcBef>
                <a:spcPts val="1800"/>
              </a:spcBef>
              <a:buSzTx/>
              <a:defRPr>
                <a:solidFill>
                  <a:srgbClr val="FFFFFF"/>
                </a:solidFill>
              </a:defRPr>
            </a:lvl1pPr>
          </a:lstStyle>
          <a:p>
            <a:r>
              <a:t>*8.4.1953 - †7.8.2024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In memoriam Ulrich Ellwang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memoriam Ulrich Ellwanger</a:t>
            </a:r>
          </a:p>
        </p:txBody>
      </p:sp>
      <p:sp>
        <p:nvSpPr>
          <p:cNvPr id="312" name="https://traueranzeigeonline.de/verzeichnis/baden-wuerttemberg/prof-dr-ulrich-ellwanger/"/>
          <p:cNvSpPr txBox="1"/>
          <p:nvPr/>
        </p:nvSpPr>
        <p:spPr>
          <a:xfrm>
            <a:off x="892910" y="8733399"/>
            <a:ext cx="11544299" cy="419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defRPr sz="2300">
                <a:solidFill>
                  <a:srgbClr val="000000"/>
                </a:solidFill>
              </a:defRPr>
            </a:lvl1pPr>
          </a:lstStyle>
          <a:p>
            <a:r>
              <a:t>https://traueranzeigeonline.de/verzeichnis/baden-wuerttemberg/prof-dr-ulrich-ellwanger/</a:t>
            </a:r>
          </a:p>
        </p:txBody>
      </p:sp>
      <p:pic>
        <p:nvPicPr>
          <p:cNvPr id="313" name="prof-dr-ulrich-ellwanger.pdf" descr="prof-dr-ulrich-ellwange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509" y="1367317"/>
            <a:ext cx="6023793" cy="7000455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Ulrich had an encyclopaedic knowledge of physics, covering a large spectrum from particle physics to cosmology, with a marked interest in phenomenology at colliders.…"/>
          <p:cNvSpPr txBox="1"/>
          <p:nvPr/>
        </p:nvSpPr>
        <p:spPr>
          <a:xfrm>
            <a:off x="7007387" y="1374393"/>
            <a:ext cx="5503597" cy="7000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defTabSz="457200">
              <a:lnSpc>
                <a:spcPct val="110000"/>
              </a:lnSpc>
              <a:spcBef>
                <a:spcPts val="1200"/>
              </a:spcBef>
              <a:buSzTx/>
              <a:defRPr sz="2600" b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Ulrich had an encyclopaedic knowledge of physics, covering a large spectrum from particle physics to cosmology, with a marked interest in phenomenology at colliders.</a:t>
            </a:r>
          </a:p>
          <a:p>
            <a:pPr defTabSz="457200">
              <a:lnSpc>
                <a:spcPct val="110000"/>
              </a:lnSpc>
              <a:spcBef>
                <a:spcPts val="1200"/>
              </a:spcBef>
              <a:buSzTx/>
              <a:defRPr sz="2600" b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He played an essential role in various working groups joining theoretical physicists with experimentalists.</a:t>
            </a:r>
          </a:p>
          <a:p>
            <a:pPr>
              <a:lnSpc>
                <a:spcPct val="110000"/>
              </a:lnSpc>
              <a:spcBef>
                <a:spcPts val="1200"/>
              </a:spcBef>
              <a:buSzTx/>
              <a:defRPr sz="2600" b="0">
                <a:solidFill>
                  <a:srgbClr val="000000"/>
                </a:solidFill>
              </a:defRPr>
            </a:pPr>
            <a:r>
              <a:t>But Ulrich was not only a great physicist,   he was also an exceptional human being, always open for discussion, always with a smile.</a:t>
            </a:r>
          </a:p>
          <a:p>
            <a:pPr defTabSz="457200">
              <a:lnSpc>
                <a:spcPct val="110000"/>
              </a:lnSpc>
              <a:spcBef>
                <a:spcPts val="1200"/>
              </a:spcBef>
              <a:buSzTx/>
              <a:defRPr sz="2600" b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He will be deeply missed by his friends and family and by the whole community of physicists.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Ulrich and musi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Ulrich and music</a:t>
            </a:r>
          </a:p>
        </p:txBody>
      </p:sp>
      <p:sp>
        <p:nvSpPr>
          <p:cNvPr id="317" name="Ulrich was playing guitar, banjo, violin (or fiddle) and singing. He played in various groups in France and Germany (Folk and Celtic music, bluegrass…)    and gave concerts in pubs.…"/>
          <p:cNvSpPr txBox="1"/>
          <p:nvPr/>
        </p:nvSpPr>
        <p:spPr>
          <a:xfrm>
            <a:off x="787400" y="1376572"/>
            <a:ext cx="6928812" cy="3721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marL="257968" indent="-257968" defTabSz="457200">
              <a:lnSpc>
                <a:spcPct val="130000"/>
              </a:lnSpc>
              <a:spcBef>
                <a:spcPts val="200"/>
              </a:spcBef>
              <a:buSzPct val="50000"/>
              <a:buBlip>
                <a:blip r:embed="rId4"/>
              </a:buBlip>
              <a:defRPr sz="2500" b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Ulrich was playing guitar, banjo, violin (or fiddle) and singing. He played in various groups in France and Germany (Folk and Celtic music, bluegrass…)    and gave concerts in pubs.</a:t>
            </a:r>
          </a:p>
          <a:p>
            <a:pPr marL="257968" indent="-257968" defTabSz="457200">
              <a:lnSpc>
                <a:spcPct val="130000"/>
              </a:lnSpc>
              <a:spcBef>
                <a:spcPts val="1200"/>
              </a:spcBef>
              <a:buSzPct val="50000"/>
              <a:buBlip>
                <a:blip r:embed="rId4"/>
              </a:buBlip>
              <a:defRPr sz="2500" b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His son Gunnar is a renowned musician: </a:t>
            </a:r>
          </a:p>
          <a:p>
            <a:pPr marL="595312" lvl="1" indent="-277812" defTabSz="457200">
              <a:lnSpc>
                <a:spcPct val="130000"/>
              </a:lnSpc>
              <a:spcBef>
                <a:spcPts val="200"/>
              </a:spcBef>
              <a:buSzPct val="50000"/>
              <a:buBlip>
                <a:blip r:embed="rId5"/>
              </a:buBlip>
              <a:defRPr sz="2500" b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Four albums with his group Gunwood</a:t>
            </a:r>
          </a:p>
          <a:p>
            <a:pPr marL="595312" lvl="1" indent="-277812" defTabSz="457200">
              <a:lnSpc>
                <a:spcPct val="130000"/>
              </a:lnSpc>
              <a:spcBef>
                <a:spcPts val="200"/>
              </a:spcBef>
              <a:buSzPct val="50000"/>
              <a:buBlip>
                <a:blip r:embed="rId5"/>
              </a:buBlip>
              <a:defRPr sz="2500" b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A collaboration with Ben L’Oncle Soul</a:t>
            </a:r>
          </a:p>
        </p:txBody>
      </p:sp>
      <p:grpSp>
        <p:nvGrpSpPr>
          <p:cNvPr id="320" name="Gunnar.jpeg"/>
          <p:cNvGrpSpPr/>
          <p:nvPr/>
        </p:nvGrpSpPr>
        <p:grpSpPr>
          <a:xfrm>
            <a:off x="7617759" y="1309519"/>
            <a:ext cx="4633262" cy="3611429"/>
            <a:chOff x="0" y="0"/>
            <a:chExt cx="4633261" cy="3611428"/>
          </a:xfrm>
        </p:grpSpPr>
        <p:pic>
          <p:nvPicPr>
            <p:cNvPr id="319" name="Gunnar.jpeg" descr="Gunnar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8238" r="6688"/>
            <a:stretch>
              <a:fillRect/>
            </a:stretch>
          </p:blipFill>
          <p:spPr>
            <a:xfrm>
              <a:off x="127000" y="88900"/>
              <a:ext cx="4379262" cy="32812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8" name="Gunnar.jpeg" descr="Gunnar.jpeg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4633263" cy="3611429"/>
            </a:xfrm>
            <a:prstGeom prst="rect">
              <a:avLst/>
            </a:prstGeom>
            <a:effectLst/>
          </p:spPr>
        </p:pic>
      </p:grpSp>
      <p:pic>
        <p:nvPicPr>
          <p:cNvPr id="321" name="Uli.mp4" descr="Uli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4897217" y="5093934"/>
            <a:ext cx="7246217" cy="4075997"/>
          </a:xfrm>
          <a:prstGeom prst="rect">
            <a:avLst/>
          </a:prstGeom>
        </p:spPr>
      </p:pic>
      <p:sp>
        <p:nvSpPr>
          <p:cNvPr id="322" name="They played together for Ulrich’s 70th birthday a bluegrass classic called Orange Blossom that I suggest we listen to now as a last tribute to Ulrich:…"/>
          <p:cNvSpPr txBox="1"/>
          <p:nvPr/>
        </p:nvSpPr>
        <p:spPr>
          <a:xfrm>
            <a:off x="787400" y="5369575"/>
            <a:ext cx="3608315" cy="3865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marL="257968" indent="-257968" defTabSz="457200">
              <a:lnSpc>
                <a:spcPct val="130000"/>
              </a:lnSpc>
              <a:spcBef>
                <a:spcPts val="1200"/>
              </a:spcBef>
              <a:buSzPct val="50000"/>
              <a:buBlip>
                <a:blip r:embed="rId4"/>
              </a:buBlip>
              <a:defRPr sz="2500" b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They played together for Ulrich’s 70th birthday a bluegrass classic called Orange Blossom that I suggest we listen to now as a last tribute to Ulrich:</a:t>
            </a:r>
          </a:p>
          <a:p>
            <a:pPr marL="257968" indent="-257968" defTabSz="457200">
              <a:lnSpc>
                <a:spcPct val="130000"/>
              </a:lnSpc>
              <a:buSzPct val="50000"/>
              <a:buBlip>
                <a:blip r:embed="rId4"/>
              </a:buBlip>
              <a:defRPr sz="2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We will miss you Uli!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9649" fill="hold"/>
                                        <p:tgtEl>
                                          <p:spTgt spid="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9" fill="hold" display="0">
                  <p:stCondLst>
                    <p:cond delay="indefinite"/>
                  </p:stCondLst>
                </p:cTn>
                <p:tgtEl>
                  <p:spTgt spid="321"/>
                </p:tgtEl>
              </p:cMediaNode>
            </p:video>
            <p:seq concurrent="1" prevAc="none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</p:childTnLst>
        </p:cTn>
      </p:par>
    </p:tnLst>
    <p:bldLst>
      <p:bldP spid="317" grpId="1" build="p" animBg="1" advAuto="0"/>
      <p:bldP spid="320" grpId="2" animBg="1" advAuto="0"/>
      <p:bldP spid="321" grpId="4" animBg="1" advAuto="0"/>
      <p:bldP spid="322" grpId="3" build="p" bldLvl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Ulrich’s care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Ulrich’s career</a:t>
            </a:r>
          </a:p>
        </p:txBody>
      </p:sp>
      <p:sp>
        <p:nvSpPr>
          <p:cNvPr id="284" name="1978-1981: PhD Heidelberg (supervisor: D. Gromes)…"/>
          <p:cNvSpPr txBox="1">
            <a:spLocks noGrp="1"/>
          </p:cNvSpPr>
          <p:nvPr>
            <p:ph type="body" idx="1"/>
          </p:nvPr>
        </p:nvSpPr>
        <p:spPr>
          <a:xfrm>
            <a:off x="800100" y="1376140"/>
            <a:ext cx="10942144" cy="6243225"/>
          </a:xfrm>
          <a:prstGeom prst="rect">
            <a:avLst/>
          </a:prstGeom>
        </p:spPr>
        <p:txBody>
          <a:bodyPr anchor="t"/>
          <a:lstStyle/>
          <a:p>
            <a:pPr marL="342900" indent="-342900">
              <a:buBlip>
                <a:blip r:embed="rId2"/>
              </a:buBlip>
              <a:defRPr sz="3900">
                <a:solidFill>
                  <a:srgbClr val="212121"/>
                </a:solidFill>
              </a:defRPr>
            </a:pPr>
            <a:r>
              <a:t>1978-1981: PhD Heidelberg (supervisor: D. Gromes)</a:t>
            </a:r>
          </a:p>
          <a:p>
            <a:pPr marL="342900" lvl="1" indent="-342900">
              <a:buBlip>
                <a:blip r:embed="rId2"/>
              </a:buBlip>
              <a:defRPr sz="3900">
                <a:solidFill>
                  <a:srgbClr val="212121"/>
                </a:solidFill>
              </a:defRPr>
            </a:pPr>
            <a:r>
              <a:t>1981-1983: Postdoc in Oxford</a:t>
            </a:r>
          </a:p>
          <a:p>
            <a:pPr marL="342900" lvl="1" indent="-342900">
              <a:buBlip>
                <a:blip r:embed="rId2"/>
              </a:buBlip>
              <a:defRPr sz="3900">
                <a:solidFill>
                  <a:srgbClr val="212121"/>
                </a:solidFill>
              </a:defRPr>
            </a:pPr>
            <a:r>
              <a:t>1983-1986: Fellow at CERN</a:t>
            </a:r>
          </a:p>
          <a:p>
            <a:pPr marL="342900" lvl="1" indent="-342900">
              <a:buBlip>
                <a:blip r:embed="rId2"/>
              </a:buBlip>
              <a:defRPr sz="3900">
                <a:solidFill>
                  <a:srgbClr val="212121"/>
                </a:solidFill>
              </a:defRPr>
            </a:pPr>
            <a:r>
              <a:t>1986-1990: Assistant Professor, Heidelberg</a:t>
            </a:r>
          </a:p>
          <a:p>
            <a:pPr marL="342900" lvl="1" indent="-342900">
              <a:buBlip>
                <a:blip r:embed="rId2"/>
              </a:buBlip>
              <a:defRPr sz="3900">
                <a:solidFill>
                  <a:srgbClr val="212121"/>
                </a:solidFill>
              </a:defRPr>
            </a:pPr>
            <a:r>
              <a:t>1990-1994: Full Professor, Heidelberg</a:t>
            </a:r>
          </a:p>
          <a:p>
            <a:pPr marL="342900" lvl="1" indent="-342900">
              <a:buBlip>
                <a:blip r:embed="rId2"/>
              </a:buBlip>
              <a:defRPr sz="3900">
                <a:solidFill>
                  <a:srgbClr val="212121"/>
                </a:solidFill>
              </a:defRPr>
            </a:pPr>
            <a:r>
              <a:t>1994-2019: Full Professor, Orsay</a:t>
            </a:r>
          </a:p>
          <a:p>
            <a:pPr marL="342900" lvl="1" indent="-342900">
              <a:buBlip>
                <a:blip r:embed="rId2"/>
              </a:buBlip>
              <a:defRPr sz="3900">
                <a:solidFill>
                  <a:srgbClr val="212121"/>
                </a:solidFill>
              </a:defRPr>
            </a:pPr>
            <a:r>
              <a:t>2019-2024: Emeritus Professor</a:t>
            </a:r>
          </a:p>
        </p:txBody>
      </p:sp>
      <p:pic>
        <p:nvPicPr>
          <p:cNvPr id="285" name="IMG_8684.jpeg" descr="IMG_868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95993" y="4667939"/>
            <a:ext cx="3524757" cy="4699676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1974-2024: Owner of a house in Pailhès, in the Cévennes region (south of France):"/>
          <p:cNvSpPr txBox="1"/>
          <p:nvPr/>
        </p:nvSpPr>
        <p:spPr>
          <a:xfrm>
            <a:off x="795804" y="7497435"/>
            <a:ext cx="7969573" cy="1404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318896" indent="-318896" defTabSz="543305">
              <a:lnSpc>
                <a:spcPct val="120000"/>
              </a:lnSpc>
              <a:spcBef>
                <a:spcPts val="2200"/>
              </a:spcBef>
              <a:buSzPct val="52000"/>
              <a:buBlip>
                <a:blip r:embed="rId2"/>
              </a:buBlip>
              <a:defRPr sz="3627" b="0">
                <a:solidFill>
                  <a:srgbClr val="212121"/>
                </a:solidFill>
              </a:defRPr>
            </a:lvl1pPr>
          </a:lstStyle>
          <a:p>
            <a:r>
              <a:t>1974-2024: Owner of a house in Pailhès, in the Cévennes region (south of France):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1" animBg="1" advAuto="0"/>
      <p:bldP spid="285" grpId="3" animBg="1" advAuto="0"/>
      <p:bldP spid="286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Ulrich’s stud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Ulrich’s students</a:t>
            </a:r>
          </a:p>
        </p:txBody>
      </p:sp>
      <p:sp>
        <p:nvSpPr>
          <p:cNvPr id="289" name="Teaching at all levels, from undergraduate to Master students…"/>
          <p:cNvSpPr txBox="1">
            <a:spLocks noGrp="1"/>
          </p:cNvSpPr>
          <p:nvPr>
            <p:ph type="body" idx="1"/>
          </p:nvPr>
        </p:nvSpPr>
        <p:spPr>
          <a:xfrm>
            <a:off x="800100" y="1376140"/>
            <a:ext cx="11404600" cy="7734902"/>
          </a:xfrm>
          <a:prstGeom prst="rect">
            <a:avLst/>
          </a:prstGeom>
        </p:spPr>
        <p:txBody>
          <a:bodyPr anchor="t"/>
          <a:lstStyle/>
          <a:p>
            <a:pPr marL="342900" indent="-342900">
              <a:spcBef>
                <a:spcPts val="1000"/>
              </a:spcBef>
              <a:buBlip>
                <a:blip r:embed="rId2"/>
              </a:buBlip>
              <a:defRPr sz="3500">
                <a:solidFill>
                  <a:srgbClr val="212121"/>
                </a:solidFill>
              </a:defRPr>
            </a:pPr>
            <a:r>
              <a:t>Teaching at all levels, from undergraduate to Master students</a:t>
            </a:r>
          </a:p>
          <a:p>
            <a:pPr marL="698500" lvl="1" indent="-381000">
              <a:spcBef>
                <a:spcPts val="1000"/>
              </a:spcBef>
              <a:buSzPct val="40000"/>
              <a:buBlip>
                <a:blip r:embed="rId3"/>
              </a:buBlip>
              <a:defRPr sz="3000">
                <a:solidFill>
                  <a:srgbClr val="212121"/>
                </a:solidFill>
              </a:defRPr>
            </a:pPr>
            <a:r>
              <a:t>Introductory book for undergraduate students from his lectures:</a:t>
            </a:r>
          </a:p>
          <a:p>
            <a:pPr marL="347265" indent="-347265">
              <a:spcBef>
                <a:spcPts val="2000"/>
              </a:spcBef>
              <a:buBlip>
                <a:blip r:embed="rId2"/>
              </a:buBlip>
              <a:defRPr sz="3500">
                <a:solidFill>
                  <a:srgbClr val="212121"/>
                </a:solidFill>
              </a:defRPr>
            </a:pPr>
            <a:r>
              <a:t>Many PhD students:</a:t>
            </a:r>
          </a:p>
          <a:p>
            <a:pPr marL="664765" lvl="1" indent="-347265">
              <a:spcBef>
                <a:spcPts val="1000"/>
              </a:spcBef>
              <a:buBlip>
                <a:blip r:embed="rId3"/>
              </a:buBlip>
              <a:defRPr sz="2500">
                <a:solidFill>
                  <a:srgbClr val="212121"/>
                </a:solidFill>
              </a:defRPr>
            </a:pPr>
            <a:r>
              <a:t>Mariano Cadoni (Cagliari University, Italy)</a:t>
            </a:r>
          </a:p>
          <a:p>
            <a:pPr marL="664765" lvl="1" indent="-347265">
              <a:spcBef>
                <a:spcPts val="1000"/>
              </a:spcBef>
              <a:buBlip>
                <a:blip r:embed="rId3"/>
              </a:buBlip>
              <a:defRPr sz="2500">
                <a:solidFill>
                  <a:srgbClr val="212121"/>
                </a:solidFill>
              </a:defRPr>
            </a:pPr>
            <a:r>
              <a:t>Lautaro Vergara (Santiago University, Chile)</a:t>
            </a:r>
          </a:p>
          <a:p>
            <a:pPr marL="664765" lvl="1" indent="-347265">
              <a:spcBef>
                <a:spcPts val="1000"/>
              </a:spcBef>
              <a:buBlip>
                <a:blip r:embed="rId3"/>
              </a:buBlip>
              <a:defRPr sz="2500">
                <a:solidFill>
                  <a:srgbClr val="212121"/>
                </a:solidFill>
              </a:defRPr>
            </a:pPr>
            <a:r>
              <a:t>Axel Weber (Michoacan University, Mexico)</a:t>
            </a:r>
          </a:p>
          <a:p>
            <a:pPr marL="664765" lvl="1" indent="-347265">
              <a:spcBef>
                <a:spcPts val="1000"/>
              </a:spcBef>
              <a:buBlip>
                <a:blip r:embed="rId3"/>
              </a:buBlip>
              <a:defRPr sz="2500">
                <a:solidFill>
                  <a:srgbClr val="212121"/>
                </a:solidFill>
              </a:defRPr>
            </a:pPr>
            <a:r>
              <a:t>Manfred Hirsch (left physics)</a:t>
            </a:r>
          </a:p>
          <a:p>
            <a:pPr marL="664765" lvl="1" indent="-347265">
              <a:spcBef>
                <a:spcPts val="1000"/>
              </a:spcBef>
              <a:buBlip>
                <a:blip r:embed="rId3"/>
              </a:buBlip>
              <a:defRPr sz="2500">
                <a:solidFill>
                  <a:srgbClr val="212121"/>
                </a:solidFill>
              </a:defRPr>
            </a:pPr>
            <a:r>
              <a:t>Cyril Hugonie (Montpellier University)</a:t>
            </a:r>
          </a:p>
          <a:p>
            <a:pPr marL="664765" lvl="1" indent="-347265">
              <a:spcBef>
                <a:spcPts val="1000"/>
              </a:spcBef>
              <a:buBlip>
                <a:blip r:embed="rId3"/>
              </a:buBlip>
              <a:defRPr sz="2500">
                <a:solidFill>
                  <a:srgbClr val="212121"/>
                </a:solidFill>
              </a:defRPr>
            </a:pPr>
            <a:r>
              <a:t>Nicolas Wschebor (Montevideo University, Uruguay)</a:t>
            </a:r>
          </a:p>
          <a:p>
            <a:pPr marL="664765" lvl="1" indent="-347265">
              <a:spcBef>
                <a:spcPts val="1000"/>
              </a:spcBef>
              <a:buBlip>
                <a:blip r:embed="rId3"/>
              </a:buBlip>
              <a:defRPr sz="2500">
                <a:solidFill>
                  <a:srgbClr val="212121"/>
                </a:solidFill>
              </a:defRPr>
            </a:pPr>
            <a:r>
              <a:t>Florian Domingo (Bonn, left physics)</a:t>
            </a:r>
          </a:p>
          <a:p>
            <a:pPr marL="664765" lvl="1" indent="-347265">
              <a:spcBef>
                <a:spcPts val="1000"/>
              </a:spcBef>
              <a:buBlip>
                <a:blip r:embed="rId3"/>
              </a:buBlip>
              <a:defRPr sz="2500">
                <a:solidFill>
                  <a:srgbClr val="212121"/>
                </a:solidFill>
              </a:defRPr>
            </a:pPr>
            <a:r>
              <a:t>Christian-Charles Jean-Louis (Antilles, left physics)</a:t>
            </a:r>
          </a:p>
          <a:p>
            <a:pPr marL="664765" lvl="1" indent="-347265">
              <a:spcBef>
                <a:spcPts val="1000"/>
              </a:spcBef>
              <a:buBlip>
                <a:blip r:embed="rId3"/>
              </a:buBlip>
              <a:defRPr sz="2500">
                <a:solidFill>
                  <a:srgbClr val="212121"/>
                </a:solidFill>
              </a:defRPr>
            </a:pPr>
            <a:r>
              <a:t>Pantelis Mitropoulos (left physics)</a:t>
            </a:r>
          </a:p>
          <a:p>
            <a:pPr marL="664765" lvl="1" indent="-347265">
              <a:spcBef>
                <a:spcPts val="1000"/>
              </a:spcBef>
              <a:buBlip>
                <a:blip r:embed="rId3"/>
              </a:buBlip>
              <a:defRPr sz="2500">
                <a:solidFill>
                  <a:srgbClr val="212121"/>
                </a:solidFill>
              </a:defRPr>
            </a:pPr>
            <a:r>
              <a:t>Florian Nortier (IP2I, Lyon)</a:t>
            </a:r>
          </a:p>
          <a:p>
            <a:pPr marL="664765" lvl="1" indent="-347265">
              <a:spcBef>
                <a:spcPts val="1000"/>
              </a:spcBef>
              <a:buBlip>
                <a:blip r:embed="rId3"/>
              </a:buBlip>
              <a:defRPr sz="2500">
                <a:solidFill>
                  <a:srgbClr val="212121"/>
                </a:solidFill>
              </a:defRPr>
            </a:pPr>
            <a:r>
              <a:t>Matias Rodriguez-Vazquez (left physics)</a:t>
            </a:r>
          </a:p>
          <a:p>
            <a:pPr marL="664765" lvl="1" indent="-347265">
              <a:spcBef>
                <a:spcPts val="1000"/>
              </a:spcBef>
              <a:buBlip>
                <a:blip r:embed="rId3"/>
              </a:buBlip>
              <a:defRPr sz="2500">
                <a:solidFill>
                  <a:srgbClr val="212121"/>
                </a:solidFill>
              </a:defRPr>
            </a:pPr>
            <a:r>
              <a:t>…</a:t>
            </a:r>
          </a:p>
        </p:txBody>
      </p:sp>
      <p:pic>
        <p:nvPicPr>
          <p:cNvPr id="290" name="61wO7WKAN6L._SL1311_.jpg" descr="61wO7WKAN6L._SL1311_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46131" y="2951960"/>
            <a:ext cx="3649933" cy="5786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8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8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8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8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1" build="p" animBg="1" advAuto="0"/>
      <p:bldP spid="290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Ulrich’s scientific produ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Ulrich’s scientific production</a:t>
            </a:r>
          </a:p>
        </p:txBody>
      </p:sp>
      <p:sp>
        <p:nvSpPr>
          <p:cNvPr id="293" name="Citesummary: 159 papers published on many topics, 17600 citations…"/>
          <p:cNvSpPr txBox="1">
            <a:spLocks noGrp="1"/>
          </p:cNvSpPr>
          <p:nvPr>
            <p:ph type="body" idx="1"/>
          </p:nvPr>
        </p:nvSpPr>
        <p:spPr>
          <a:xfrm>
            <a:off x="774700" y="1376140"/>
            <a:ext cx="11629235" cy="7823859"/>
          </a:xfrm>
          <a:prstGeom prst="rect">
            <a:avLst/>
          </a:prstGeom>
        </p:spPr>
        <p:txBody>
          <a:bodyPr anchor="t"/>
          <a:lstStyle/>
          <a:p>
            <a:pPr marL="314325" indent="-314325" defTabSz="578358">
              <a:lnSpc>
                <a:spcPct val="110000"/>
              </a:lnSpc>
              <a:spcBef>
                <a:spcPts val="300"/>
              </a:spcBef>
              <a:buBlip>
                <a:blip r:embed="rId2"/>
              </a:buBlip>
              <a:defRPr sz="2970" b="1">
                <a:solidFill>
                  <a:srgbClr val="212121"/>
                </a:solidFill>
              </a:defRPr>
            </a:pPr>
            <a:r>
              <a:rPr u="sng"/>
              <a:t>Citesummary:</a:t>
            </a:r>
            <a:r>
              <a:t> 159 papers published on many topics, 17600 citations</a:t>
            </a:r>
          </a:p>
          <a:p>
            <a:pPr marL="314325" indent="-314325" defTabSz="578358">
              <a:lnSpc>
                <a:spcPct val="110000"/>
              </a:lnSpc>
              <a:spcBef>
                <a:spcPts val="700"/>
              </a:spcBef>
              <a:buBlip>
                <a:blip r:embed="rId2"/>
              </a:buBlip>
              <a:defRPr sz="2970">
                <a:solidFill>
                  <a:srgbClr val="212121"/>
                </a:solidFill>
              </a:defRPr>
            </a:pPr>
            <a:r>
              <a:rPr u="sng"/>
              <a:t>First paper:</a:t>
            </a:r>
            <a:r>
              <a:t> </a:t>
            </a:r>
          </a:p>
          <a:p>
            <a:pPr marL="628650" lvl="2" indent="-314325" defTabSz="578358">
              <a:lnSpc>
                <a:spcPct val="110000"/>
              </a:lnSpc>
              <a:spcBef>
                <a:spcPts val="300"/>
              </a:spcBef>
              <a:buSzPct val="50000"/>
              <a:buBlip>
                <a:blip r:embed="rId3"/>
              </a:buBlip>
              <a:defRPr sz="2970">
                <a:solidFill>
                  <a:srgbClr val="212121"/>
                </a:solidFill>
              </a:defRPr>
            </a:pPr>
            <a:r>
              <a:rPr i="1"/>
              <a:t>Baryon mass splitting by the strong hyperfine interaction and SU(3) breaking, </a:t>
            </a:r>
            <a:r>
              <a:t>Nucl. Phys. B, 1978 (Heidelberg)</a:t>
            </a:r>
            <a:endParaRPr i="1"/>
          </a:p>
          <a:p>
            <a:pPr marL="314325" indent="-314325" defTabSz="578358">
              <a:lnSpc>
                <a:spcPct val="110000"/>
              </a:lnSpc>
              <a:spcBef>
                <a:spcPts val="700"/>
              </a:spcBef>
              <a:buBlip>
                <a:blip r:embed="rId2"/>
              </a:buBlip>
              <a:defRPr sz="2970">
                <a:solidFill>
                  <a:srgbClr val="212121"/>
                </a:solidFill>
              </a:defRPr>
            </a:pPr>
            <a:r>
              <a:rPr u="sng"/>
              <a:t>First paper on the Renormalisation Group:</a:t>
            </a:r>
          </a:p>
          <a:p>
            <a:pPr marL="628650" lvl="2" indent="-314325" defTabSz="578358">
              <a:lnSpc>
                <a:spcPct val="110000"/>
              </a:lnSpc>
              <a:spcBef>
                <a:spcPts val="300"/>
              </a:spcBef>
              <a:buSzPct val="50000"/>
              <a:buBlip>
                <a:blip r:embed="rId3"/>
              </a:buBlip>
              <a:defRPr sz="2970">
                <a:solidFill>
                  <a:srgbClr val="212121"/>
                </a:solidFill>
              </a:defRPr>
            </a:pPr>
            <a:r>
              <a:rPr i="1"/>
              <a:t>Composite field condensation and the RG</a:t>
            </a:r>
            <a:r>
              <a:t>, Nucl. Phys. B, 1982 (Oxford)</a:t>
            </a:r>
          </a:p>
          <a:p>
            <a:pPr marL="314325" indent="-314325" defTabSz="578358">
              <a:lnSpc>
                <a:spcPct val="110000"/>
              </a:lnSpc>
              <a:spcBef>
                <a:spcPts val="700"/>
              </a:spcBef>
              <a:buBlip>
                <a:blip r:embed="rId2"/>
              </a:buBlip>
              <a:defRPr sz="2970">
                <a:solidFill>
                  <a:srgbClr val="212121"/>
                </a:solidFill>
              </a:defRPr>
            </a:pPr>
            <a:r>
              <a:rPr u="sng"/>
              <a:t>First paper on supersymmetry:</a:t>
            </a:r>
          </a:p>
          <a:p>
            <a:pPr marL="628650" lvl="2" indent="-314325" defTabSz="578358">
              <a:lnSpc>
                <a:spcPct val="110000"/>
              </a:lnSpc>
              <a:spcBef>
                <a:spcPts val="300"/>
              </a:spcBef>
              <a:buSzPct val="50000"/>
              <a:buBlip>
                <a:blip r:embed="rId3"/>
              </a:buBlip>
              <a:defRPr sz="2970">
                <a:solidFill>
                  <a:srgbClr val="212121"/>
                </a:solidFill>
              </a:defRPr>
            </a:pPr>
            <a:r>
              <a:rPr i="1"/>
              <a:t>On negative norm states in SUSY theories</a:t>
            </a:r>
            <a:r>
              <a:t>,  Z. Phys. C, 1983 (Oxford)</a:t>
            </a:r>
          </a:p>
          <a:p>
            <a:pPr marL="314325" lvl="1" indent="-314325" defTabSz="578358">
              <a:lnSpc>
                <a:spcPct val="110000"/>
              </a:lnSpc>
              <a:spcBef>
                <a:spcPts val="700"/>
              </a:spcBef>
              <a:buBlip>
                <a:blip r:embed="rId2"/>
              </a:buBlip>
              <a:defRPr sz="2970">
                <a:solidFill>
                  <a:srgbClr val="212121"/>
                </a:solidFill>
              </a:defRPr>
            </a:pPr>
            <a:r>
              <a:rPr u="sng"/>
              <a:t>First collaborative papers:</a:t>
            </a:r>
            <a:r>
              <a:t> </a:t>
            </a:r>
          </a:p>
          <a:p>
            <a:pPr marL="628650" lvl="2" indent="-314325" defTabSz="578358">
              <a:lnSpc>
                <a:spcPct val="110000"/>
              </a:lnSpc>
              <a:spcBef>
                <a:spcPts val="300"/>
              </a:spcBef>
              <a:buSzPct val="50000"/>
              <a:buBlip>
                <a:blip r:embed="rId3"/>
              </a:buBlip>
              <a:defRPr sz="2970">
                <a:solidFill>
                  <a:srgbClr val="212121"/>
                </a:solidFill>
              </a:defRPr>
            </a:pPr>
            <a:r>
              <a:rPr i="1"/>
              <a:t>On the Structure of Composite Goldstone Supermultiplets</a:t>
            </a:r>
            <a:r>
              <a:t>, with           W. Buchmuller, Nucl. Phys. B, 1984 (CERN)</a:t>
            </a:r>
          </a:p>
          <a:p>
            <a:pPr marL="628650" lvl="2" indent="-314325" defTabSz="578358">
              <a:lnSpc>
                <a:spcPct val="110000"/>
              </a:lnSpc>
              <a:spcBef>
                <a:spcPts val="300"/>
              </a:spcBef>
              <a:buSzPct val="50000"/>
              <a:buBlip>
                <a:blip r:embed="rId3"/>
              </a:buBlip>
              <a:defRPr sz="2970">
                <a:solidFill>
                  <a:srgbClr val="212121"/>
                </a:solidFill>
              </a:defRPr>
            </a:pPr>
            <a:r>
              <a:rPr i="1"/>
              <a:t>Sliding scales in Minimal SUGRA</a:t>
            </a:r>
            <a:r>
              <a:t>, with N. Dragon and M. Schmidt,  Phys. Lett. B, 1984 (CERN)</a:t>
            </a:r>
          </a:p>
          <a:p>
            <a:pPr marL="314325" indent="-314325" defTabSz="578358">
              <a:lnSpc>
                <a:spcPct val="110000"/>
              </a:lnSpc>
              <a:spcBef>
                <a:spcPts val="700"/>
              </a:spcBef>
              <a:buBlip>
                <a:blip r:embed="rId2"/>
              </a:buBlip>
              <a:defRPr sz="2970">
                <a:solidFill>
                  <a:srgbClr val="212121"/>
                </a:solidFill>
              </a:defRPr>
            </a:pPr>
            <a:r>
              <a:rPr u="sng"/>
              <a:t>First collider paper:</a:t>
            </a:r>
          </a:p>
          <a:p>
            <a:pPr marL="628650" lvl="2" indent="-314325" defTabSz="578358">
              <a:lnSpc>
                <a:spcPct val="110000"/>
              </a:lnSpc>
              <a:spcBef>
                <a:spcPts val="300"/>
              </a:spcBef>
              <a:buSzPct val="50000"/>
              <a:buBlip>
                <a:blip r:embed="rId3"/>
              </a:buBlip>
              <a:defRPr sz="2970">
                <a:solidFill>
                  <a:srgbClr val="212121"/>
                </a:solidFill>
              </a:defRPr>
            </a:pPr>
            <a:r>
              <a:rPr i="1"/>
              <a:t>Constraints on SUSY models from LEP</a:t>
            </a:r>
            <a:r>
              <a:t>, Z. Phys. C, 1990 (Heidelberg)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1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Ulrich and the NMSS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Ulrich and the NMSSM</a:t>
            </a:r>
          </a:p>
        </p:txBody>
      </p:sp>
      <p:sp>
        <p:nvSpPr>
          <p:cNvPr id="296" name="Natural range of Higgs masses in supersymmetry, with M. Rausch,      Z. Phys. C, 1991 (Heidelberg)…"/>
          <p:cNvSpPr txBox="1">
            <a:spLocks noGrp="1"/>
          </p:cNvSpPr>
          <p:nvPr>
            <p:ph type="body" idx="1"/>
          </p:nvPr>
        </p:nvSpPr>
        <p:spPr>
          <a:xfrm>
            <a:off x="774700" y="1376140"/>
            <a:ext cx="11404600" cy="7683075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20000"/>
              </a:lnSpc>
              <a:spcBef>
                <a:spcPts val="1200"/>
              </a:spcBef>
              <a:buBlip>
                <a:blip r:embed="rId2"/>
              </a:buBlip>
              <a:defRPr sz="3000">
                <a:solidFill>
                  <a:srgbClr val="212121"/>
                </a:solidFill>
              </a:defRPr>
            </a:pPr>
            <a:r>
              <a:rPr i="1"/>
              <a:t>Natural range of Higgs masses in supersymmetry</a:t>
            </a:r>
            <a:r>
              <a:t>, with M. Rausch,      Z. Phys. C, 1991 (Heidelberg)</a:t>
            </a:r>
          </a:p>
          <a:p>
            <a:pPr>
              <a:lnSpc>
                <a:spcPct val="120000"/>
              </a:lnSpc>
              <a:spcBef>
                <a:spcPts val="1200"/>
              </a:spcBef>
              <a:buBlip>
                <a:blip r:embed="rId2"/>
              </a:buBlip>
              <a:defRPr sz="3000">
                <a:solidFill>
                  <a:srgbClr val="212121"/>
                </a:solidFill>
              </a:defRPr>
            </a:pPr>
            <a:r>
              <a:rPr i="1"/>
              <a:t>Radiative corrections to the neutral Higgs spectrum in supersymmetry with a gauge singlet</a:t>
            </a:r>
            <a:r>
              <a:t>, Phys. Lett. B, 1993 (Heidelberg)</a:t>
            </a:r>
          </a:p>
          <a:p>
            <a:pPr>
              <a:lnSpc>
                <a:spcPct val="120000"/>
              </a:lnSpc>
              <a:spcBef>
                <a:spcPts val="1200"/>
              </a:spcBef>
              <a:buBlip>
                <a:blip r:embed="rId2"/>
              </a:buBlip>
              <a:defRPr sz="3000">
                <a:solidFill>
                  <a:srgbClr val="212121"/>
                </a:solidFill>
              </a:defRPr>
            </a:pPr>
            <a:r>
              <a:rPr i="1"/>
              <a:t>Particle spectrum in supersymmetric models with a gauge singlet</a:t>
            </a:r>
            <a:r>
              <a:t>, with  M. Rausch and C. Savoy, Phys. Lett. B, 1993 (Heidelberg)</a:t>
            </a:r>
          </a:p>
          <a:p>
            <a:pPr>
              <a:lnSpc>
                <a:spcPct val="120000"/>
              </a:lnSpc>
              <a:spcBef>
                <a:spcPts val="1200"/>
              </a:spcBef>
              <a:buBlip>
                <a:blip r:embed="rId2"/>
              </a:buBlip>
              <a:defRPr sz="3000">
                <a:solidFill>
                  <a:srgbClr val="212121"/>
                </a:solidFill>
              </a:defRPr>
            </a:pPr>
            <a:r>
              <a:rPr i="1"/>
              <a:t>Higgs phenomenology of the supersymmetric model with a gauge singlet</a:t>
            </a:r>
            <a:r>
              <a:t>, with M. Rausch &amp; C. Savoy, Z. Phys. C, 1995 (Orsay)</a:t>
            </a:r>
          </a:p>
          <a:p>
            <a:pPr>
              <a:lnSpc>
                <a:spcPct val="120000"/>
              </a:lnSpc>
              <a:spcBef>
                <a:spcPts val="1200"/>
              </a:spcBef>
              <a:buBlip>
                <a:blip r:embed="rId2"/>
              </a:buBlip>
              <a:defRPr sz="3000">
                <a:solidFill>
                  <a:srgbClr val="212121"/>
                </a:solidFill>
              </a:defRPr>
            </a:pPr>
            <a:r>
              <a:rPr i="1"/>
              <a:t>Neutralino cascades in the (M+1)SSM</a:t>
            </a:r>
            <a:r>
              <a:t>, with C. H., Eur. Phys. J. C, 1997</a:t>
            </a:r>
          </a:p>
          <a:p>
            <a:pPr>
              <a:lnSpc>
                <a:spcPct val="120000"/>
              </a:lnSpc>
              <a:spcBef>
                <a:spcPts val="1200"/>
              </a:spcBef>
              <a:buBlip>
                <a:blip r:embed="rId2"/>
              </a:buBlip>
              <a:defRPr sz="3000">
                <a:solidFill>
                  <a:srgbClr val="212121"/>
                </a:solidFill>
              </a:defRPr>
            </a:pPr>
            <a:r>
              <a:rPr i="1"/>
              <a:t>Constraints from charge and color breaking minima in the (M+1)SSM</a:t>
            </a:r>
            <a:r>
              <a:t>, with C. H., Phys. Lett. B, 1999</a:t>
            </a:r>
          </a:p>
          <a:p>
            <a:pPr>
              <a:lnSpc>
                <a:spcPct val="120000"/>
              </a:lnSpc>
              <a:spcBef>
                <a:spcPts val="1200"/>
              </a:spcBef>
              <a:buBlip>
                <a:blip r:embed="rId2"/>
              </a:buBlip>
              <a:defRPr sz="3000">
                <a:solidFill>
                  <a:srgbClr val="212121"/>
                </a:solidFill>
              </a:defRPr>
            </a:pPr>
            <a:r>
              <a:rPr i="1"/>
              <a:t>Masses and couplings of the lightest Higgs bosons in the (M+1) SSM</a:t>
            </a:r>
            <a:r>
              <a:t>,  with C. H., Eur. Phys. J. C, 1999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1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Ulrich and NMSSMToo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Ulrich and NMSSMTools</a:t>
            </a:r>
          </a:p>
        </p:txBody>
      </p:sp>
      <p:sp>
        <p:nvSpPr>
          <p:cNvPr id="299" name="Establishing a no-lose theorem for NMSSM Higgs discovery at the LHC, with J. Gunion &amp; C. H., Les Houches, 2001…"/>
          <p:cNvSpPr txBox="1">
            <a:spLocks noGrp="1"/>
          </p:cNvSpPr>
          <p:nvPr>
            <p:ph type="body" idx="1"/>
          </p:nvPr>
        </p:nvSpPr>
        <p:spPr>
          <a:xfrm>
            <a:off x="774700" y="1376140"/>
            <a:ext cx="11544300" cy="7653676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20000"/>
              </a:lnSpc>
              <a:spcBef>
                <a:spcPts val="1400"/>
              </a:spcBef>
              <a:buBlip>
                <a:blip r:embed="rId2"/>
              </a:buBlip>
              <a:defRPr sz="3000">
                <a:solidFill>
                  <a:srgbClr val="212121"/>
                </a:solidFill>
              </a:defRPr>
            </a:pPr>
            <a:r>
              <a:rPr i="1"/>
              <a:t>Establishing a no-lose theorem for NMSSM Higgs discovery at the LHC</a:t>
            </a:r>
            <a:r>
              <a:t>, with J. Gunion &amp; C. H., Les Houches, 2001</a:t>
            </a:r>
          </a:p>
          <a:p>
            <a:pPr>
              <a:lnSpc>
                <a:spcPct val="120000"/>
              </a:lnSpc>
              <a:spcBef>
                <a:spcPts val="1400"/>
              </a:spcBef>
              <a:buBlip>
                <a:blip r:embed="rId2"/>
              </a:buBlip>
              <a:defRPr sz="3000">
                <a:solidFill>
                  <a:srgbClr val="212121"/>
                </a:solidFill>
              </a:defRPr>
            </a:pPr>
            <a:r>
              <a:rPr i="1"/>
              <a:t>NMHDECAY: A Fortran code for the Higgs masses, couplings and decay widths in the NMSSM</a:t>
            </a:r>
            <a:r>
              <a:t>, with J. Gunion &amp; C. H., JHEP, 2004</a:t>
            </a:r>
          </a:p>
          <a:p>
            <a:pPr>
              <a:lnSpc>
                <a:spcPct val="120000"/>
              </a:lnSpc>
              <a:spcBef>
                <a:spcPts val="1400"/>
              </a:spcBef>
              <a:buBlip>
                <a:blip r:embed="rId2"/>
              </a:buBlip>
              <a:defRPr sz="3000">
                <a:solidFill>
                  <a:srgbClr val="212121"/>
                </a:solidFill>
              </a:defRPr>
            </a:pPr>
            <a:r>
              <a:rPr i="1"/>
              <a:t>NMSPEC: A Fortran code for the sparticle and Higgs masses in the NMSSM with GUT scale boundary conditions</a:t>
            </a:r>
            <a:r>
              <a:t>, with C. H., CPC, 2006</a:t>
            </a:r>
          </a:p>
          <a:p>
            <a:pPr>
              <a:lnSpc>
                <a:spcPct val="120000"/>
              </a:lnSpc>
              <a:spcBef>
                <a:spcPts val="1400"/>
              </a:spcBef>
              <a:buBlip>
                <a:blip r:embed="rId2"/>
              </a:buBlip>
              <a:defRPr sz="3000">
                <a:solidFill>
                  <a:srgbClr val="212121"/>
                </a:solidFill>
              </a:defRPr>
            </a:pPr>
            <a:r>
              <a:t>Since 12/2006: NMSSMTools public code which also contains</a:t>
            </a:r>
          </a:p>
          <a:p>
            <a:pPr marL="635000" lvl="2">
              <a:lnSpc>
                <a:spcPct val="120000"/>
              </a:lnSpc>
              <a:spcBef>
                <a:spcPts val="1400"/>
              </a:spcBef>
              <a:buSzPct val="50000"/>
              <a:buBlip>
                <a:blip r:embed="rId3"/>
              </a:buBlip>
              <a:defRPr sz="3000">
                <a:solidFill>
                  <a:srgbClr val="212121"/>
                </a:solidFill>
              </a:defRPr>
            </a:pPr>
            <a:r>
              <a:t>NMGMSB: for GMSB models, with C.C. Jean-Louis</a:t>
            </a:r>
          </a:p>
          <a:p>
            <a:pPr marL="635000" lvl="2">
              <a:lnSpc>
                <a:spcPct val="120000"/>
              </a:lnSpc>
              <a:spcBef>
                <a:spcPts val="1400"/>
              </a:spcBef>
              <a:buSzPct val="50000"/>
              <a:buBlip>
                <a:blip r:embed="rId3"/>
              </a:buBlip>
              <a:defRPr sz="3000">
                <a:solidFill>
                  <a:srgbClr val="212121"/>
                </a:solidFill>
              </a:defRPr>
            </a:pPr>
            <a:r>
              <a:t>NMHDECAY_CPV: for CP violating Higgs sector, with F. Domingo</a:t>
            </a:r>
          </a:p>
          <a:p>
            <a:pPr marL="635000" lvl="2">
              <a:lnSpc>
                <a:spcPct val="120000"/>
              </a:lnSpc>
              <a:spcBef>
                <a:spcPts val="1400"/>
              </a:spcBef>
              <a:buSzPct val="50000"/>
              <a:buBlip>
                <a:blip r:embed="rId3"/>
              </a:buBlip>
              <a:defRPr sz="3000">
                <a:solidFill>
                  <a:srgbClr val="212121"/>
                </a:solidFill>
              </a:defRPr>
            </a:pPr>
            <a:r>
              <a:t>NMSDECAY: for sparticle decays, with A. Teixeira and D. Das</a:t>
            </a:r>
          </a:p>
          <a:p>
            <a:pPr marL="635000" lvl="2">
              <a:lnSpc>
                <a:spcPct val="120000"/>
              </a:lnSpc>
              <a:spcBef>
                <a:spcPts val="1400"/>
              </a:spcBef>
              <a:buSzPct val="50000"/>
              <a:buBlip>
                <a:blip r:embed="rId3"/>
              </a:buBlip>
              <a:defRPr sz="3000">
                <a:solidFill>
                  <a:srgbClr val="212121"/>
                </a:solidFill>
              </a:defRPr>
            </a:pPr>
            <a:r>
              <a:t>Adapted version of micrOMEGAs, with G. Bélanger and A. Pukhov</a:t>
            </a:r>
          </a:p>
          <a:p>
            <a:pPr marL="635000" lvl="2">
              <a:lnSpc>
                <a:spcPct val="120000"/>
              </a:lnSpc>
              <a:spcBef>
                <a:spcPts val="1400"/>
              </a:spcBef>
              <a:buSzPct val="50000"/>
              <a:buBlip>
                <a:blip r:embed="rId3"/>
              </a:buBlip>
              <a:defRPr sz="3000">
                <a:solidFill>
                  <a:srgbClr val="212121"/>
                </a:solidFill>
              </a:defRPr>
            </a:pPr>
            <a:r>
              <a:t>Adapted version of SmodelS for LHC constraints, with S. Kraml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1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Ulrich and NMSSMToo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Ulrich and NMSSMTools</a:t>
            </a:r>
          </a:p>
        </p:txBody>
      </p:sp>
      <p:pic>
        <p:nvPicPr>
          <p:cNvPr id="302" name="Screenshot 2024-11-12 at 14.53.38.png" descr="Screenshot 2024-11-12 at 14.53.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8929" y="1203226"/>
            <a:ext cx="10706942" cy="79750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His most cited and last pap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1100"/>
              </a:spcBef>
            </a:lvl1pPr>
          </a:lstStyle>
          <a:p>
            <a:r>
              <a:t>His most cited and last papers</a:t>
            </a:r>
          </a:p>
        </p:txBody>
      </p:sp>
      <p:sp>
        <p:nvSpPr>
          <p:cNvPr id="305" name="The most cited papers:…"/>
          <p:cNvSpPr txBox="1">
            <a:spLocks noGrp="1"/>
          </p:cNvSpPr>
          <p:nvPr>
            <p:ph type="body" idx="1"/>
          </p:nvPr>
        </p:nvSpPr>
        <p:spPr>
          <a:xfrm>
            <a:off x="800100" y="1371600"/>
            <a:ext cx="11404600" cy="7697104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10000"/>
              </a:lnSpc>
              <a:spcBef>
                <a:spcPts val="1200"/>
              </a:spcBef>
              <a:buBlip>
                <a:blip r:embed="rId2"/>
              </a:buBlip>
              <a:defRPr sz="3000" u="sng">
                <a:solidFill>
                  <a:srgbClr val="212121"/>
                </a:solidFill>
              </a:defRPr>
            </a:pPr>
            <a:r>
              <a:t>The most cited papers:</a:t>
            </a:r>
          </a:p>
          <a:p>
            <a:pPr marL="635000" lvl="2">
              <a:lnSpc>
                <a:spcPct val="110000"/>
              </a:lnSpc>
              <a:spcBef>
                <a:spcPts val="1200"/>
              </a:spcBef>
              <a:buSzPct val="50000"/>
              <a:buBlip>
                <a:blip r:embed="rId3"/>
              </a:buBlip>
              <a:defRPr sz="3000">
                <a:solidFill>
                  <a:srgbClr val="212121"/>
                </a:solidFill>
              </a:defRPr>
            </a:pPr>
            <a:r>
              <a:rPr i="1"/>
              <a:t>The Next-to-Minimal Supersymmetric Standard Model</a:t>
            </a:r>
            <a:r>
              <a:t>, with C. H.      &amp; A. Teixeira, Phys. Rev. 2009 → </a:t>
            </a:r>
            <a:r>
              <a:rPr b="1"/>
              <a:t>1232 citations</a:t>
            </a:r>
          </a:p>
          <a:p>
            <a:pPr marL="635000" lvl="2">
              <a:lnSpc>
                <a:spcPct val="110000"/>
              </a:lnSpc>
              <a:spcBef>
                <a:spcPts val="1200"/>
              </a:spcBef>
              <a:buSzPct val="50000"/>
              <a:buBlip>
                <a:blip r:embed="rId3"/>
              </a:buBlip>
              <a:defRPr sz="3000">
                <a:solidFill>
                  <a:srgbClr val="212121"/>
                </a:solidFill>
              </a:defRPr>
            </a:pPr>
            <a:r>
              <a:rPr i="1"/>
              <a:t>Brane cosmological evolution in a bulk with cosmological constant</a:t>
            </a:r>
            <a:r>
              <a:t>, with P. Binetruy, C. Deffayet &amp; D. Langlois, Phys. Lett. B, 1999        → </a:t>
            </a:r>
            <a:r>
              <a:rPr b="1"/>
              <a:t>1121 citations</a:t>
            </a:r>
          </a:p>
          <a:p>
            <a:pPr>
              <a:lnSpc>
                <a:spcPct val="110000"/>
              </a:lnSpc>
              <a:spcBef>
                <a:spcPts val="1600"/>
              </a:spcBef>
              <a:buBlip>
                <a:blip r:embed="rId2"/>
              </a:buBlip>
              <a:defRPr sz="3000" u="sng">
                <a:solidFill>
                  <a:srgbClr val="212121"/>
                </a:solidFill>
              </a:defRPr>
            </a:pPr>
            <a:r>
              <a:t>The last papers:</a:t>
            </a:r>
          </a:p>
          <a:p>
            <a:pPr marL="635000" lvl="2">
              <a:lnSpc>
                <a:spcPct val="110000"/>
              </a:lnSpc>
              <a:spcBef>
                <a:spcPts val="1200"/>
              </a:spcBef>
              <a:buSzPct val="50000"/>
              <a:buBlip>
                <a:blip r:embed="rId3"/>
              </a:buBlip>
              <a:defRPr sz="3000">
                <a:solidFill>
                  <a:srgbClr val="212121"/>
                </a:solidFill>
              </a:defRPr>
            </a:pPr>
            <a:r>
              <a:rPr i="1"/>
              <a:t>Benchmark Lines and Planes for Higgs-to-Higgs Decays in the NMSSM</a:t>
            </a:r>
            <a:r>
              <a:t>, with M. Muehlleitner &amp; al, March 2024</a:t>
            </a:r>
          </a:p>
          <a:p>
            <a:pPr marL="635000" lvl="2">
              <a:lnSpc>
                <a:spcPct val="110000"/>
              </a:lnSpc>
              <a:spcBef>
                <a:spcPts val="1200"/>
              </a:spcBef>
              <a:buSzPct val="50000"/>
              <a:buBlip>
                <a:blip r:embed="rId3"/>
              </a:buBlip>
              <a:defRPr sz="3000">
                <a:solidFill>
                  <a:srgbClr val="212121"/>
                </a:solidFill>
              </a:defRPr>
            </a:pPr>
            <a:r>
              <a:rPr i="1"/>
              <a:t>NMSSM with correct relic density and an additional 95 GeV Higgs boson</a:t>
            </a:r>
            <a:r>
              <a:t>, with C. H., March 2024</a:t>
            </a:r>
          </a:p>
          <a:p>
            <a:pPr marL="635000" lvl="2">
              <a:lnSpc>
                <a:spcPct val="110000"/>
              </a:lnSpc>
              <a:spcBef>
                <a:spcPts val="1200"/>
              </a:spcBef>
              <a:buSzPct val="50000"/>
              <a:buBlip>
                <a:blip r:embed="rId3"/>
              </a:buBlip>
              <a:defRPr sz="3000">
                <a:solidFill>
                  <a:srgbClr val="212121"/>
                </a:solidFill>
              </a:defRPr>
            </a:pPr>
            <a:r>
              <a:rPr i="1"/>
              <a:t>NMSSM explanation for excesses in the search for neutralinos and charginos and a 95 GeV Higgs boson</a:t>
            </a:r>
            <a:r>
              <a:t>, with C. H., S. Moretti and       S. King, April 2024 (accepted for publication on August, 6</a:t>
            </a:r>
            <a:r>
              <a:rPr baseline="31999"/>
              <a:t>th</a:t>
            </a:r>
            <a: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1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089620" y="1226888"/>
            <a:ext cx="10825528" cy="811913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308" name="His last tal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 last talk</a:t>
            </a:r>
          </a:p>
        </p:txBody>
      </p:sp>
      <p:pic>
        <p:nvPicPr>
          <p:cNvPr id="30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07397" y="6948094"/>
            <a:ext cx="4224937" cy="23998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942E4D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Times New Roman"/>
        <a:ea typeface="Times New Roman"/>
        <a:cs typeface="Times New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Pct val="100000"/>
          <a:buFontTx/>
          <a:buBlip>
            <a:blip xmlns:r="http://schemas.openxmlformats.org/officeDocument/2006/relationships" r:embed="rId2"/>
          </a:buBlip>
          <a:tabLst/>
          <a:defRPr kumimoji="0" sz="3000" b="1" i="0" u="none" strike="noStrike" cap="none" spc="0" normalizeH="0" baseline="0">
            <a:ln>
              <a:noFill/>
            </a:ln>
            <a:solidFill>
              <a:srgbClr val="942E4D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Times New Roman"/>
        <a:ea typeface="Times New Roman"/>
        <a:cs typeface="Times New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Pct val="100000"/>
          <a:buFontTx/>
          <a:buBlip>
            <a:blip xmlns:r="http://schemas.openxmlformats.org/officeDocument/2006/relationships" r:embed="rId2"/>
          </a:buBlip>
          <a:tabLst/>
          <a:defRPr kumimoji="0" sz="3000" b="1" i="0" u="none" strike="noStrike" cap="none" spc="0" normalizeH="0" baseline="0">
            <a:ln>
              <a:noFill/>
            </a:ln>
            <a:solidFill>
              <a:srgbClr val="942E4D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1037</Words>
  <Application>Microsoft Office PowerPoint</Application>
  <PresentationFormat>Personnalisé</PresentationFormat>
  <Paragraphs>83</Paragraphs>
  <Slides>11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Gill Sans</vt:lpstr>
      <vt:lpstr>Lucida Grande</vt:lpstr>
      <vt:lpstr>Times New Roman</vt:lpstr>
      <vt:lpstr>Times Roman</vt:lpstr>
      <vt:lpstr>White</vt:lpstr>
      <vt:lpstr>In memoriam Ulrich Ellwanger</vt:lpstr>
      <vt:lpstr>Ulrich’s career</vt:lpstr>
      <vt:lpstr>Ulrich’s students</vt:lpstr>
      <vt:lpstr>Ulrich’s scientific production</vt:lpstr>
      <vt:lpstr>Ulrich and the NMSSM</vt:lpstr>
      <vt:lpstr>Ulrich and NMSSMTools</vt:lpstr>
      <vt:lpstr>Ulrich and NMSSMTools</vt:lpstr>
      <vt:lpstr>His most cited and last papers</vt:lpstr>
      <vt:lpstr>His last talk</vt:lpstr>
      <vt:lpstr>In memoriam Ulrich Ellwanger</vt:lpstr>
      <vt:lpstr>Ulrich and music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memoriam Ulrich Ellwanger</dc:title>
  <dc:creator>Susan Gascon</dc:creator>
  <cp:lastModifiedBy>Susan Gascon</cp:lastModifiedBy>
  <cp:revision>1</cp:revision>
  <dcterms:modified xsi:type="dcterms:W3CDTF">2024-11-13T12:31:30Z</dcterms:modified>
</cp:coreProperties>
</file>