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370" r:id="rId2"/>
    <p:sldId id="381" r:id="rId3"/>
    <p:sldId id="382" r:id="rId4"/>
    <p:sldId id="383" r:id="rId5"/>
    <p:sldId id="384" r:id="rId6"/>
    <p:sldId id="393" r:id="rId7"/>
    <p:sldId id="399" r:id="rId8"/>
    <p:sldId id="400" r:id="rId9"/>
    <p:sldId id="389" r:id="rId10"/>
    <p:sldId id="391" r:id="rId11"/>
    <p:sldId id="390" r:id="rId12"/>
    <p:sldId id="392" r:id="rId13"/>
    <p:sldId id="386" r:id="rId1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00"/>
    <a:srgbClr val="FF9800"/>
    <a:srgbClr val="8F368A"/>
    <a:srgbClr val="0432FF"/>
    <a:srgbClr val="EE1A22"/>
    <a:srgbClr val="FFF207"/>
    <a:srgbClr val="050137"/>
    <a:srgbClr val="EF8E4B"/>
    <a:srgbClr val="3836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Style moye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Style clair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Style clair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13" autoAdjust="0"/>
    <p:restoredTop sz="93123" autoAdjust="0"/>
  </p:normalViewPr>
  <p:slideViewPr>
    <p:cSldViewPr snapToGrid="0">
      <p:cViewPr varScale="1">
        <p:scale>
          <a:sx n="145" d="100"/>
          <a:sy n="145" d="100"/>
        </p:scale>
        <p:origin x="189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3568"/>
    </p:cViewPr>
  </p:outlineViewPr>
  <p:notesTextViewPr>
    <p:cViewPr>
      <p:scale>
        <a:sx n="65" d="100"/>
        <a:sy n="6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89" d="100"/>
          <a:sy n="89" d="100"/>
        </p:scale>
        <p:origin x="-2880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C401A5-89A2-DE4E-A7E8-76F7DF4076D7}" type="datetimeFigureOut">
              <a:rPr lang="fr-FR" smtClean="0"/>
              <a:pPr/>
              <a:t>30/06/2025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40C4CC-ED56-4745-8441-14A833FB22A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565490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70FCED-F223-4B31-93DD-9846C9826285}" type="datetimeFigureOut">
              <a:rPr lang="fr-FR" smtClean="0"/>
              <a:pPr/>
              <a:t>30/06/2025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727C41-B970-468B-A18C-4A18AA2426A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18994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27C41-B970-468B-A18C-4A18AA2426AB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1637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27C41-B970-468B-A18C-4A18AA2426AB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0743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27C41-B970-468B-A18C-4A18AA2426AB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8018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2492896"/>
            <a:ext cx="8229600" cy="1143000"/>
          </a:xfrm>
        </p:spPr>
        <p:txBody>
          <a:bodyPr/>
          <a:lstStyle/>
          <a:p>
            <a:r>
              <a:rPr lang="fr-FR" dirty="0"/>
              <a:t>Cliquez pour modifier le style du titre</a:t>
            </a:r>
            <a:endParaRPr lang="fr-BE" dirty="0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028384" y="6453336"/>
            <a:ext cx="1080120" cy="365125"/>
          </a:xfrm>
        </p:spPr>
        <p:txBody>
          <a:bodyPr/>
          <a:lstStyle>
            <a:lvl1pPr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C666AFE7-C1C7-DBCF-9584-D8F787BFFE3B}"/>
              </a:ext>
            </a:extLst>
          </p:cNvPr>
          <p:cNvCxnSpPr>
            <a:cxnSpLocks/>
          </p:cNvCxnSpPr>
          <p:nvPr userDrawn="1"/>
        </p:nvCxnSpPr>
        <p:spPr bwMode="auto">
          <a:xfrm flipH="1">
            <a:off x="1259632" y="6381328"/>
            <a:ext cx="7812360" cy="0"/>
          </a:xfrm>
          <a:prstGeom prst="line">
            <a:avLst/>
          </a:prstGeom>
          <a:ln w="57150" cmpd="sng">
            <a:solidFill>
              <a:srgbClr val="FF9800"/>
            </a:solidFill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E9D4F9D5-53DB-D87A-23D3-24C0EAD774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760" y="88462"/>
            <a:ext cx="1097280" cy="750570"/>
          </a:xfrm>
          <a:prstGeom prst="rect">
            <a:avLst/>
          </a:prstGeom>
        </p:spPr>
      </p:pic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76659D83-220A-441C-A09C-369319610514}"/>
              </a:ext>
            </a:extLst>
          </p:cNvPr>
          <p:cNvSpPr txBox="1">
            <a:spLocks/>
          </p:cNvSpPr>
          <p:nvPr userDrawn="1"/>
        </p:nvSpPr>
        <p:spPr>
          <a:xfrm>
            <a:off x="2184256" y="6457746"/>
            <a:ext cx="66400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600" i="1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noProof="0" dirty="0">
                <a:solidFill>
                  <a:schemeClr val="tx1"/>
                </a:solidFill>
              </a:rPr>
              <a:t>Prospectives LPC Caen, 1-2 Juillet 2025, Saint-Valéry-en-Caux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496" y="116632"/>
            <a:ext cx="7416824" cy="576064"/>
          </a:xfrm>
        </p:spPr>
        <p:txBody>
          <a:bodyPr>
            <a:noAutofit/>
          </a:bodyPr>
          <a:lstStyle>
            <a:lvl1pPr algn="l">
              <a:defRPr sz="2800"/>
            </a:lvl1pPr>
          </a:lstStyle>
          <a:p>
            <a:r>
              <a:rPr lang="fr-FR" dirty="0"/>
              <a:t>Cliquez pour modifier le style du titre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932329"/>
            <a:ext cx="8856984" cy="5376991"/>
          </a:xfrm>
          <a:effectLst/>
        </p:spPr>
        <p:txBody>
          <a:bodyPr>
            <a:normAutofit/>
          </a:bodyPr>
          <a:lstStyle>
            <a:lvl1pPr marL="342900" indent="-342900">
              <a:buClr>
                <a:srgbClr val="FF9800"/>
              </a:buClr>
              <a:buSzPct val="100000"/>
              <a:buFont typeface="Wingdings" charset="2"/>
              <a:buChar char="q"/>
              <a:defRPr sz="2400"/>
            </a:lvl1pPr>
            <a:lvl2pPr marL="742950" indent="-285750">
              <a:buClr>
                <a:srgbClr val="FF9800"/>
              </a:buClr>
              <a:buFont typeface="Wingdings" charset="2"/>
              <a:buChar char="Ø"/>
              <a:defRPr sz="2000"/>
            </a:lvl2pPr>
            <a:lvl3pPr marL="1143000" indent="-228600">
              <a:buClr>
                <a:srgbClr val="FF9800"/>
              </a:buClr>
              <a:buFont typeface="Wingdings" charset="2"/>
              <a:buChar char="ü"/>
              <a:defRPr sz="1800"/>
            </a:lvl3pPr>
            <a:lvl4pPr>
              <a:buClr>
                <a:srgbClr val="FF9800"/>
              </a:buClr>
              <a:defRPr sz="1600"/>
            </a:lvl4pPr>
            <a:lvl5pPr>
              <a:buClr>
                <a:srgbClr val="FF9900"/>
              </a:buClr>
              <a:defRPr sz="1600"/>
            </a:lvl5pPr>
            <a:lvl6pPr>
              <a:buClr>
                <a:srgbClr val="FF9800"/>
              </a:buClr>
              <a:defRPr sz="1400"/>
            </a:lvl6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  <a:p>
            <a:pPr lvl="5"/>
            <a:r>
              <a:rPr lang="fr-BE" dirty="0"/>
              <a:t>Cinquième niveau</a:t>
            </a:r>
          </a:p>
          <a:p>
            <a:pPr lvl="5"/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028384" y="6453336"/>
            <a:ext cx="1080120" cy="365125"/>
          </a:xfrm>
        </p:spPr>
        <p:txBody>
          <a:bodyPr/>
          <a:lstStyle>
            <a:lvl1pPr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  <p:sp>
        <p:nvSpPr>
          <p:cNvPr id="7" name="Espace réservé du pied de page 4"/>
          <p:cNvSpPr txBox="1">
            <a:spLocks/>
          </p:cNvSpPr>
          <p:nvPr userDrawn="1"/>
        </p:nvSpPr>
        <p:spPr>
          <a:xfrm>
            <a:off x="2184256" y="6457746"/>
            <a:ext cx="66400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600" i="1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noProof="0" dirty="0">
                <a:solidFill>
                  <a:schemeClr val="tx1"/>
                </a:solidFill>
              </a:rPr>
              <a:t>Prospectives LPC Caen, 1-2 Juillet 2025, Saint-Valéry-en-Caux</a:t>
            </a:r>
          </a:p>
        </p:txBody>
      </p:sp>
      <p:cxnSp>
        <p:nvCxnSpPr>
          <p:cNvPr id="11" name="Connecteur droit 10"/>
          <p:cNvCxnSpPr>
            <a:cxnSpLocks/>
          </p:cNvCxnSpPr>
          <p:nvPr userDrawn="1"/>
        </p:nvCxnSpPr>
        <p:spPr bwMode="auto">
          <a:xfrm flipH="1">
            <a:off x="1259632" y="6381328"/>
            <a:ext cx="7812360" cy="0"/>
          </a:xfrm>
          <a:prstGeom prst="line">
            <a:avLst/>
          </a:prstGeom>
          <a:ln w="57150" cmpd="sng">
            <a:solidFill>
              <a:srgbClr val="FF9800"/>
            </a:solidFill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75C81D15-7EFC-B82B-4B5E-A04E702753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760" y="88462"/>
            <a:ext cx="1097280" cy="750570"/>
          </a:xfrm>
          <a:prstGeom prst="rect">
            <a:avLst/>
          </a:prstGeom>
        </p:spPr>
      </p:pic>
      <p:sp>
        <p:nvSpPr>
          <p:cNvPr id="8" name="Forme libre 7">
            <a:extLst>
              <a:ext uri="{FF2B5EF4-FFF2-40B4-BE49-F238E27FC236}">
                <a16:creationId xmlns:a16="http://schemas.microsoft.com/office/drawing/2014/main" id="{7B293A8D-DDE5-8F1F-43F7-A2D5318C568C}"/>
              </a:ext>
            </a:extLst>
          </p:cNvPr>
          <p:cNvSpPr/>
          <p:nvPr userDrawn="1"/>
        </p:nvSpPr>
        <p:spPr>
          <a:xfrm>
            <a:off x="83974" y="80682"/>
            <a:ext cx="7787037" cy="769322"/>
          </a:xfrm>
          <a:custGeom>
            <a:avLst/>
            <a:gdLst>
              <a:gd name="connsiteX0" fmla="*/ 0 w 6152511"/>
              <a:gd name="connsiteY0" fmla="*/ 776745 h 830338"/>
              <a:gd name="connsiteX1" fmla="*/ 3883849 w 6152511"/>
              <a:gd name="connsiteY1" fmla="*/ 764416 h 830338"/>
              <a:gd name="connsiteX2" fmla="*/ 5720972 w 6152511"/>
              <a:gd name="connsiteY2" fmla="*/ 776745 h 830338"/>
              <a:gd name="connsiteX3" fmla="*/ 6090862 w 6152511"/>
              <a:gd name="connsiteY3" fmla="*/ 19 h 830338"/>
              <a:gd name="connsiteX4" fmla="*/ 6152511 w 6152511"/>
              <a:gd name="connsiteY4" fmla="*/ 801403 h 830338"/>
              <a:gd name="connsiteX5" fmla="*/ 6152511 w 6152511"/>
              <a:gd name="connsiteY5" fmla="*/ 801403 h 830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52511" h="830338">
                <a:moveTo>
                  <a:pt x="0" y="776745"/>
                </a:moveTo>
                <a:lnTo>
                  <a:pt x="3883849" y="764416"/>
                </a:lnTo>
                <a:cubicBezTo>
                  <a:pt x="4837344" y="764416"/>
                  <a:pt x="5353136" y="904145"/>
                  <a:pt x="5720972" y="776745"/>
                </a:cubicBezTo>
                <a:cubicBezTo>
                  <a:pt x="6088808" y="649345"/>
                  <a:pt x="6018939" y="-4091"/>
                  <a:pt x="6090862" y="19"/>
                </a:cubicBezTo>
                <a:cubicBezTo>
                  <a:pt x="6162785" y="4129"/>
                  <a:pt x="6142236" y="667839"/>
                  <a:pt x="6152511" y="801403"/>
                </a:cubicBezTo>
                <a:lnTo>
                  <a:pt x="6152511" y="801403"/>
                </a:lnTo>
              </a:path>
            </a:pathLst>
          </a:custGeom>
          <a:ln w="57150" cmpd="sng">
            <a:solidFill>
              <a:srgbClr val="FF98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0" r:id="rId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B8B64B4-BE43-0567-3D37-663354DEB1D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6092" y="1958010"/>
            <a:ext cx="6653985" cy="392941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0AF1986-E05B-F37C-BD00-A25BA46F7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483576"/>
            <a:ext cx="8229600" cy="1756683"/>
          </a:xfrm>
        </p:spPr>
        <p:txBody>
          <a:bodyPr>
            <a:normAutofit/>
          </a:bodyPr>
          <a:lstStyle/>
          <a:p>
            <a:r>
              <a:rPr lang="fr-FR" sz="3600" dirty="0" err="1"/>
              <a:t>Cyclhad</a:t>
            </a:r>
            <a:r>
              <a:rPr lang="fr-FR" sz="3600" dirty="0"/>
              <a:t> </a:t>
            </a:r>
            <a:br>
              <a:rPr lang="fr-FR" sz="3600" dirty="0"/>
            </a:br>
            <a:r>
              <a:rPr lang="fr-FR" sz="2400" dirty="0"/>
              <a:t>Plateformes d’irradiation précliniques a Caen   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8832B1A-CDA1-7A59-84C7-65A5951D2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94134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FDCFAC-1693-D93E-0591-9A41686DA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Comment techniquement?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10B415-797B-0B3C-C296-D6211CBA1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932329"/>
            <a:ext cx="8825481" cy="5376991"/>
          </a:xfrm>
        </p:spPr>
        <p:txBody>
          <a:bodyPr>
            <a:normAutofit/>
          </a:bodyPr>
          <a:lstStyle/>
          <a:p>
            <a:r>
              <a:rPr lang="fr-FR" dirty="0">
                <a:effectLst/>
              </a:rPr>
              <a:t>Expertises nécessaires (ITA et Chercheurs) </a:t>
            </a:r>
          </a:p>
          <a:p>
            <a:pPr lvl="1"/>
            <a:r>
              <a:rPr lang="fr-FR" dirty="0"/>
              <a:t>Au niveau local et national</a:t>
            </a:r>
            <a:endParaRPr lang="fr-FR" dirty="0">
              <a:effectLst/>
            </a:endParaRPr>
          </a:p>
          <a:p>
            <a:pPr marL="1371600" lvl="3" indent="0">
              <a:buNone/>
            </a:pPr>
            <a:r>
              <a:rPr lang="fr-FR" sz="1200" dirty="0">
                <a:effectLst/>
              </a:rPr>
              <a:t> </a:t>
            </a:r>
          </a:p>
          <a:p>
            <a:pPr lvl="1"/>
            <a:r>
              <a:rPr lang="fr-FR" dirty="0"/>
              <a:t>Groupe de travail pluridisciplinaire pour la définition du Cahier des charges</a:t>
            </a:r>
          </a:p>
          <a:p>
            <a:pPr lvl="4"/>
            <a:endParaRPr lang="fr-FR" sz="1200" dirty="0"/>
          </a:p>
          <a:p>
            <a:pPr lvl="1"/>
            <a:r>
              <a:rPr lang="fr-FR" dirty="0"/>
              <a:t>Manipulation faisceau (opticien)</a:t>
            </a:r>
          </a:p>
          <a:p>
            <a:pPr lvl="1"/>
            <a:r>
              <a:rPr lang="fr-FR" dirty="0"/>
              <a:t>Mécanique</a:t>
            </a:r>
          </a:p>
          <a:p>
            <a:pPr lvl="1"/>
            <a:r>
              <a:rPr lang="fr-FR" dirty="0"/>
              <a:t>Commande/Contrôle, IHM,…</a:t>
            </a:r>
          </a:p>
          <a:p>
            <a:pPr lvl="1"/>
            <a:r>
              <a:rPr lang="fr-FR" dirty="0"/>
              <a:t>Instrumentation/métrologie</a:t>
            </a:r>
          </a:p>
          <a:p>
            <a:pPr lvl="1"/>
            <a:r>
              <a:rPr lang="fr-FR" dirty="0"/>
              <a:t>Simulation</a:t>
            </a:r>
          </a:p>
          <a:p>
            <a:pPr lvl="1"/>
            <a:r>
              <a:rPr lang="fr-FR" dirty="0"/>
              <a:t>Administration</a:t>
            </a:r>
          </a:p>
          <a:p>
            <a:pPr lvl="3"/>
            <a:endParaRPr lang="fr-FR" dirty="0"/>
          </a:p>
          <a:p>
            <a:pPr marL="0" indent="0" algn="ctr">
              <a:buNone/>
            </a:pPr>
            <a:r>
              <a:rPr lang="fr-FR" dirty="0"/>
              <a:t>… Toutes les compétences IT et A quoi!</a:t>
            </a:r>
          </a:p>
          <a:p>
            <a:pPr lvl="1"/>
            <a:endParaRPr lang="fr-FR" dirty="0"/>
          </a:p>
          <a:p>
            <a:pPr lvl="2"/>
            <a:endParaRPr lang="fr-FR" dirty="0">
              <a:effectLst/>
            </a:endParaRPr>
          </a:p>
          <a:p>
            <a:pPr lvl="1"/>
            <a:endParaRPr lang="fr-FR" dirty="0">
              <a:effectLst/>
            </a:endParaRPr>
          </a:p>
          <a:p>
            <a:pPr marL="0" indent="0">
              <a:buNone/>
            </a:pPr>
            <a:endParaRPr lang="fr-FR" dirty="0">
              <a:effectLst/>
            </a:endParaRPr>
          </a:p>
          <a:p>
            <a:endParaRPr lang="fr-FR" dirty="0"/>
          </a:p>
          <a:p>
            <a:endParaRPr lang="fr-FR" dirty="0">
              <a:effectLst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131830-8715-A2C0-E337-608203ACD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10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73571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FDCFAC-1693-D93E-0591-9A41686DA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effectLst/>
              </a:rPr>
              <a:t>Comment « politiquement/financièrement » ?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10B415-797B-0B3C-C296-D6211CBA1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932329"/>
            <a:ext cx="8825481" cy="5376991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Besoin du soutien des tutelles (CNRS, Université,… )</a:t>
            </a:r>
          </a:p>
          <a:p>
            <a:pPr lvl="1"/>
            <a:r>
              <a:rPr lang="fr-FR" dirty="0"/>
              <a:t>Ouverture CPJ Rhodos (IN2P3/INSB)</a:t>
            </a:r>
          </a:p>
          <a:p>
            <a:pPr lvl="1"/>
            <a:r>
              <a:rPr lang="fr-FR" dirty="0"/>
              <a:t>Discussion en cours pour la création d’un MP C400 en 2026 (IN2P3)</a:t>
            </a:r>
          </a:p>
          <a:p>
            <a:pPr lvl="5"/>
            <a:endParaRPr lang="fr-FR" dirty="0"/>
          </a:p>
          <a:p>
            <a:r>
              <a:rPr lang="fr-FR" dirty="0"/>
              <a:t>Contractualisation avec </a:t>
            </a:r>
            <a:r>
              <a:rPr lang="fr-FR" dirty="0" err="1"/>
              <a:t>Cyclhad</a:t>
            </a:r>
            <a:endParaRPr lang="fr-FR" dirty="0"/>
          </a:p>
          <a:p>
            <a:pPr lvl="1"/>
            <a:r>
              <a:rPr lang="fr-FR" dirty="0"/>
              <a:t>Discussions débutées entre </a:t>
            </a:r>
            <a:r>
              <a:rPr lang="fr-FR" dirty="0" err="1"/>
              <a:t>Cyclhad</a:t>
            </a:r>
            <a:r>
              <a:rPr lang="fr-FR" dirty="0"/>
              <a:t> et DAS application IN2P3</a:t>
            </a:r>
          </a:p>
          <a:p>
            <a:pPr lvl="1"/>
            <a:r>
              <a:rPr lang="fr-FR" dirty="0"/>
              <a:t>Quid de l’université? </a:t>
            </a:r>
          </a:p>
          <a:p>
            <a:pPr lvl="2"/>
            <a:r>
              <a:rPr lang="fr-FR" dirty="0"/>
              <a:t>Rendez-vous avec le VP 08 Juillet</a:t>
            </a:r>
          </a:p>
          <a:p>
            <a:pPr lvl="5"/>
            <a:endParaRPr lang="fr-FR" dirty="0"/>
          </a:p>
          <a:p>
            <a:r>
              <a:rPr lang="fr-FR" dirty="0"/>
              <a:t>Réponse a AAP européens ?</a:t>
            </a:r>
          </a:p>
          <a:p>
            <a:pPr lvl="1"/>
            <a:r>
              <a:rPr lang="fr-FR" dirty="0"/>
              <a:t>Budget à la louche entre 1 et 3 M€ </a:t>
            </a:r>
          </a:p>
          <a:p>
            <a:pPr lvl="2"/>
            <a:r>
              <a:rPr lang="fr-FR" dirty="0"/>
              <a:t>Dépend de nos ambitions</a:t>
            </a:r>
          </a:p>
          <a:p>
            <a:pPr lvl="5"/>
            <a:endParaRPr lang="fr-FR" dirty="0"/>
          </a:p>
          <a:p>
            <a:r>
              <a:rPr lang="fr-FR" dirty="0"/>
              <a:t>Contraintes métrologiques dimensionnées par la biologie</a:t>
            </a:r>
          </a:p>
          <a:p>
            <a:pPr lvl="1"/>
            <a:r>
              <a:rPr lang="fr-FR" dirty="0"/>
              <a:t>Utilisation de ces développements pour les autres domaines de recherche </a:t>
            </a:r>
          </a:p>
          <a:p>
            <a:pPr lvl="1"/>
            <a:r>
              <a:rPr lang="fr-FR" dirty="0"/>
              <a:t>et pour des irradiations de type industriel (CNES, Normandie accélérateur,…)</a:t>
            </a:r>
          </a:p>
          <a:p>
            <a:pPr lvl="2"/>
            <a:r>
              <a:rPr lang="fr-FR" dirty="0"/>
              <a:t>Modèle gagnant/gagnant !</a:t>
            </a:r>
          </a:p>
          <a:p>
            <a:pPr lvl="3"/>
            <a:r>
              <a:rPr lang="fr-FR" dirty="0"/>
              <a:t>Apport « In </a:t>
            </a:r>
            <a:r>
              <a:rPr lang="fr-FR" dirty="0" err="1"/>
              <a:t>kind</a:t>
            </a:r>
            <a:r>
              <a:rPr lang="fr-FR" dirty="0"/>
              <a:t> » des tutelles vs. accès des équipes de recherche ?</a:t>
            </a:r>
          </a:p>
          <a:p>
            <a:pPr lvl="3"/>
            <a:r>
              <a:rPr lang="fr-FR" dirty="0"/>
              <a:t>Possibilité donné à </a:t>
            </a:r>
            <a:r>
              <a:rPr lang="fr-FR" dirty="0" err="1"/>
              <a:t>Cyclhad</a:t>
            </a:r>
            <a:r>
              <a:rPr lang="fr-FR" dirty="0"/>
              <a:t> d’utiliser commercialement les équipements ?</a:t>
            </a:r>
          </a:p>
          <a:p>
            <a:pPr lvl="2"/>
            <a:endParaRPr lang="fr-FR" dirty="0"/>
          </a:p>
          <a:p>
            <a:pPr lvl="3"/>
            <a:endParaRPr lang="fr-FR" dirty="0">
              <a:effectLst/>
            </a:endParaRPr>
          </a:p>
          <a:p>
            <a:pPr lvl="1"/>
            <a:endParaRPr lang="fr-FR" dirty="0">
              <a:effectLst/>
            </a:endParaRPr>
          </a:p>
          <a:p>
            <a:pPr marL="0" indent="0">
              <a:buNone/>
            </a:pPr>
            <a:endParaRPr lang="fr-FR" dirty="0">
              <a:effectLst/>
            </a:endParaRPr>
          </a:p>
          <a:p>
            <a:endParaRPr lang="fr-FR" dirty="0"/>
          </a:p>
          <a:p>
            <a:endParaRPr lang="fr-FR" dirty="0">
              <a:effectLst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131830-8715-A2C0-E337-608203ACD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11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01488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FDCFAC-1693-D93E-0591-9A41686DA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effectLst/>
              </a:rPr>
              <a:t>Comment « Pratiquement » 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10B415-797B-0B3C-C296-D6211CBA1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932329"/>
            <a:ext cx="8825481" cy="5376991"/>
          </a:xfrm>
        </p:spPr>
        <p:txBody>
          <a:bodyPr>
            <a:normAutofit/>
          </a:bodyPr>
          <a:lstStyle/>
          <a:p>
            <a:r>
              <a:rPr lang="fr-FR" dirty="0"/>
              <a:t>La </a:t>
            </a:r>
            <a:r>
              <a:rPr lang="fr-FR" dirty="0" err="1"/>
              <a:t>CEREINHad</a:t>
            </a:r>
            <a:r>
              <a:rPr lang="fr-FR" dirty="0"/>
              <a:t> de Daniel</a:t>
            </a:r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r>
              <a:rPr lang="fr-FR" dirty="0"/>
              <a:t>Métrologie, maintenance à la charge du LPC ?</a:t>
            </a:r>
          </a:p>
          <a:p>
            <a:pPr lvl="1"/>
            <a:endParaRPr lang="fr-FR" dirty="0"/>
          </a:p>
          <a:p>
            <a:pPr lvl="2"/>
            <a:endParaRPr lang="fr-FR" dirty="0"/>
          </a:p>
          <a:p>
            <a:pPr lvl="3"/>
            <a:endParaRPr lang="fr-FR" dirty="0">
              <a:effectLst/>
            </a:endParaRPr>
          </a:p>
          <a:p>
            <a:pPr lvl="1"/>
            <a:endParaRPr lang="fr-FR" dirty="0">
              <a:effectLst/>
            </a:endParaRPr>
          </a:p>
          <a:p>
            <a:pPr marL="0" indent="0">
              <a:buNone/>
            </a:pPr>
            <a:endParaRPr lang="fr-FR" dirty="0">
              <a:effectLst/>
            </a:endParaRPr>
          </a:p>
          <a:p>
            <a:endParaRPr lang="fr-FR" dirty="0"/>
          </a:p>
          <a:p>
            <a:endParaRPr lang="fr-FR" dirty="0">
              <a:effectLst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131830-8715-A2C0-E337-608203ACD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12</a:t>
            </a:fld>
            <a:endParaRPr lang="fr-BE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B913F6B-7B56-5265-E63F-8933BC3E3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160" y="1524502"/>
            <a:ext cx="5924650" cy="401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87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FDCFAC-1693-D93E-0591-9A41686DA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10B415-797B-0B3C-C296-D6211CBA1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932329"/>
            <a:ext cx="8799104" cy="5376991"/>
          </a:xfrm>
        </p:spPr>
        <p:txBody>
          <a:bodyPr>
            <a:normAutofit fontScale="92500" lnSpcReduction="20000"/>
          </a:bodyPr>
          <a:lstStyle/>
          <a:p>
            <a:r>
              <a:rPr lang="fr-FR" dirty="0">
                <a:effectLst/>
              </a:rPr>
              <a:t>Accès à </a:t>
            </a:r>
            <a:r>
              <a:rPr lang="fr-FR" dirty="0" err="1">
                <a:effectLst/>
              </a:rPr>
              <a:t>Cyclhad</a:t>
            </a:r>
            <a:r>
              <a:rPr lang="fr-FR" dirty="0">
                <a:effectLst/>
              </a:rPr>
              <a:t> dépendant des accords trouvés</a:t>
            </a:r>
          </a:p>
          <a:p>
            <a:pPr lvl="4"/>
            <a:endParaRPr lang="fr-FR" dirty="0"/>
          </a:p>
          <a:p>
            <a:r>
              <a:rPr lang="fr-FR" dirty="0">
                <a:effectLst/>
              </a:rPr>
              <a:t>Plan B:</a:t>
            </a:r>
          </a:p>
          <a:p>
            <a:pPr lvl="1"/>
            <a:r>
              <a:rPr lang="fr-FR" dirty="0"/>
              <a:t>Création d’une plateforme pour la radiobiologie des alpha à Spiral 2</a:t>
            </a:r>
          </a:p>
          <a:p>
            <a:pPr lvl="2"/>
            <a:r>
              <a:rPr lang="fr-FR" dirty="0"/>
              <a:t>Développement d’un Programme National sur la Radiobiologie des </a:t>
            </a:r>
            <a:r>
              <a:rPr lang="el-GR" dirty="0"/>
              <a:t>α?</a:t>
            </a:r>
          </a:p>
          <a:p>
            <a:pPr lvl="3"/>
            <a:r>
              <a:rPr lang="el-GR" dirty="0"/>
              <a:t> </a:t>
            </a:r>
            <a:r>
              <a:rPr lang="fr-FR" dirty="0"/>
              <a:t>Radiothérapie Interne Vectorisé alpha, alphathérapie externe</a:t>
            </a:r>
          </a:p>
          <a:p>
            <a:pPr lvl="4"/>
            <a:r>
              <a:rPr lang="fr-FR" dirty="0"/>
              <a:t>Complémentaire de la production d’</a:t>
            </a:r>
            <a:r>
              <a:rPr lang="fr-FR" baseline="30000" dirty="0"/>
              <a:t> 211</a:t>
            </a:r>
            <a:r>
              <a:rPr lang="fr-FR" dirty="0"/>
              <a:t>At à GANIL</a:t>
            </a:r>
          </a:p>
          <a:p>
            <a:pPr lvl="3"/>
            <a:r>
              <a:rPr lang="fr-FR" dirty="0"/>
              <a:t>Alphathérapie externe</a:t>
            </a:r>
          </a:p>
          <a:p>
            <a:pPr lvl="3"/>
            <a:endParaRPr lang="fr-FR" dirty="0"/>
          </a:p>
          <a:p>
            <a:pPr lvl="3"/>
            <a:endParaRPr lang="fr-FR" dirty="0"/>
          </a:p>
          <a:p>
            <a:pPr lvl="3"/>
            <a:endParaRPr lang="fr-FR" dirty="0"/>
          </a:p>
          <a:p>
            <a:pPr lvl="3"/>
            <a:endParaRPr lang="fr-FR" dirty="0"/>
          </a:p>
          <a:p>
            <a:pPr lvl="3"/>
            <a:endParaRPr lang="fr-FR" dirty="0"/>
          </a:p>
          <a:p>
            <a:pPr lvl="3"/>
            <a:endParaRPr lang="fr-FR" dirty="0"/>
          </a:p>
          <a:p>
            <a:pPr lvl="3"/>
            <a:endParaRPr lang="fr-FR" dirty="0"/>
          </a:p>
          <a:p>
            <a:pPr lvl="3"/>
            <a:endParaRPr lang="fr-FR" dirty="0"/>
          </a:p>
          <a:p>
            <a:pPr lvl="3"/>
            <a:endParaRPr lang="fr-FR" dirty="0"/>
          </a:p>
          <a:p>
            <a:pPr lvl="3"/>
            <a:endParaRPr lang="fr-FR" dirty="0"/>
          </a:p>
          <a:p>
            <a:pPr lvl="3"/>
            <a:endParaRPr lang="fr-FR" dirty="0"/>
          </a:p>
          <a:p>
            <a:pPr lvl="3"/>
            <a:endParaRPr lang="fr-FR" dirty="0"/>
          </a:p>
          <a:p>
            <a:r>
              <a:rPr lang="fr-FR" dirty="0"/>
              <a:t>Quid de la chambre à vide ?</a:t>
            </a:r>
          </a:p>
          <a:p>
            <a:pPr lvl="1"/>
            <a:endParaRPr lang="fr-FR" dirty="0">
              <a:effectLst/>
            </a:endParaRPr>
          </a:p>
          <a:p>
            <a:pPr lvl="1"/>
            <a:endParaRPr lang="fr-FR" dirty="0">
              <a:effectLst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131830-8715-A2C0-E337-608203ACD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13</a:t>
            </a:fld>
            <a:endParaRPr lang="fr-BE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21804C3-271A-7775-E69F-3D153A8CE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8504" y="4063223"/>
            <a:ext cx="2955686" cy="221448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523686A-D433-5721-7991-81A50A4FE4A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421" y="3293303"/>
            <a:ext cx="4109472" cy="2312525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15102DFA-4456-21F2-DE1E-DE2C6BD06105}"/>
              </a:ext>
            </a:extLst>
          </p:cNvPr>
          <p:cNvSpPr/>
          <p:nvPr/>
        </p:nvSpPr>
        <p:spPr>
          <a:xfrm>
            <a:off x="2014347" y="4181758"/>
            <a:ext cx="353837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981615D6-E852-97D3-429D-9060D8B67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746" y="2821922"/>
            <a:ext cx="1927708" cy="115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6502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FDCFAC-1693-D93E-0591-9A41686DA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effectLst/>
              </a:rPr>
              <a:t>Cyclhad</a:t>
            </a:r>
            <a:r>
              <a:rPr lang="fr-FR" dirty="0">
                <a:effectLst/>
              </a:rPr>
              <a:t> c’est quoi?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10B415-797B-0B3C-C296-D6211CBA1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932330"/>
            <a:ext cx="8856984" cy="2737381"/>
          </a:xfrm>
        </p:spPr>
        <p:txBody>
          <a:bodyPr>
            <a:normAutofit fontScale="92500" lnSpcReduction="10000"/>
          </a:bodyPr>
          <a:lstStyle/>
          <a:p>
            <a:r>
              <a:rPr lang="fr-FR" dirty="0">
                <a:effectLst/>
              </a:rPr>
              <a:t>Une société privée </a:t>
            </a:r>
          </a:p>
          <a:p>
            <a:pPr lvl="1"/>
            <a:r>
              <a:rPr lang="fr-FR" dirty="0">
                <a:effectLst/>
              </a:rPr>
              <a:t>qui délivre du faisceau de proton à 220 MeV avec le </a:t>
            </a:r>
            <a:r>
              <a:rPr lang="fr-FR" dirty="0"/>
              <a:t>P</a:t>
            </a:r>
            <a:r>
              <a:rPr lang="fr-FR" dirty="0">
                <a:effectLst/>
              </a:rPr>
              <a:t>roteus One pour le traitement</a:t>
            </a:r>
          </a:p>
          <a:p>
            <a:pPr lvl="2"/>
            <a:r>
              <a:rPr lang="fr-FR" dirty="0"/>
              <a:t>1</a:t>
            </a:r>
            <a:r>
              <a:rPr lang="fr-FR" baseline="30000" dirty="0"/>
              <a:t>er</a:t>
            </a:r>
            <a:r>
              <a:rPr lang="fr-FR" dirty="0"/>
              <a:t> patient 2018 (Client principal Baclesse)</a:t>
            </a:r>
          </a:p>
          <a:p>
            <a:pPr lvl="2"/>
            <a:r>
              <a:rPr lang="fr-FR" dirty="0">
                <a:effectLst/>
              </a:rPr>
              <a:t>Possibilité d’accéder au faisceau en dehors des horaires cliniques et </a:t>
            </a:r>
            <a:r>
              <a:rPr lang="fr-FR" dirty="0"/>
              <a:t>de maintenance </a:t>
            </a:r>
            <a:r>
              <a:rPr lang="fr-FR" u="sng" dirty="0"/>
              <a:t>dans la salle de traitement</a:t>
            </a:r>
            <a:r>
              <a:rPr lang="fr-FR" dirty="0"/>
              <a:t> (payant) </a:t>
            </a:r>
            <a:endParaRPr lang="fr-FR" dirty="0">
              <a:effectLst/>
            </a:endParaRPr>
          </a:p>
          <a:p>
            <a:pPr lvl="1"/>
            <a:r>
              <a:rPr lang="fr-FR" dirty="0"/>
              <a:t>q</a:t>
            </a:r>
            <a:r>
              <a:rPr lang="fr-FR" dirty="0">
                <a:effectLst/>
              </a:rPr>
              <a:t>ui délivrera (2028?) des faisceaux de qualité clinique de proton à 250 MeV et alpha, carbone à 400 MeV/n avec le C400.</a:t>
            </a:r>
          </a:p>
          <a:p>
            <a:pPr lvl="2"/>
            <a:r>
              <a:rPr lang="fr-FR" dirty="0"/>
              <a:t>Conditions d’accès ?????</a:t>
            </a:r>
            <a:endParaRPr lang="fr-FR" dirty="0">
              <a:effectLst/>
            </a:endParaRPr>
          </a:p>
          <a:p>
            <a:pPr lvl="4"/>
            <a:endParaRPr lang="fr-FR" dirty="0">
              <a:effectLst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131830-8715-A2C0-E337-608203ACD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</a:t>
            </a:fld>
            <a:endParaRPr lang="fr-BE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56B61F2-3860-6AB4-860D-C9776FE5C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3529" y="3129610"/>
            <a:ext cx="2122317" cy="146251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B9318A0-BC5B-F72D-8B85-BE1953F381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2433"/>
          <a:stretch/>
        </p:blipFill>
        <p:spPr>
          <a:xfrm>
            <a:off x="4812278" y="4651133"/>
            <a:ext cx="4331722" cy="159140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6575AF6-7D7B-1C64-8A58-29BE2ABAEE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282" y="3739739"/>
            <a:ext cx="4359874" cy="2353329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46A181DB-4A31-8FD9-67B9-8E1202DEDDC6}"/>
              </a:ext>
            </a:extLst>
          </p:cNvPr>
          <p:cNvSpPr/>
          <p:nvPr/>
        </p:nvSpPr>
        <p:spPr>
          <a:xfrm>
            <a:off x="1125776" y="4366885"/>
            <a:ext cx="729762" cy="782515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6072AB5B-22E3-577A-6EB5-87CA0249CD9B}"/>
              </a:ext>
            </a:extLst>
          </p:cNvPr>
          <p:cNvSpPr/>
          <p:nvPr/>
        </p:nvSpPr>
        <p:spPr>
          <a:xfrm>
            <a:off x="5234354" y="5076091"/>
            <a:ext cx="1342292" cy="885094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05A2778-2192-93B6-A46B-92CE460B729D}"/>
              </a:ext>
            </a:extLst>
          </p:cNvPr>
          <p:cNvSpPr/>
          <p:nvPr/>
        </p:nvSpPr>
        <p:spPr>
          <a:xfrm>
            <a:off x="243575" y="3700959"/>
            <a:ext cx="3223846" cy="1248508"/>
          </a:xfrm>
          <a:prstGeom prst="ellipse">
            <a:avLst/>
          </a:prstGeom>
          <a:noFill/>
          <a:ln w="38100">
            <a:solidFill>
              <a:srgbClr val="FF98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242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animBg="1"/>
      <p:bldP spid="8" grpId="1" animBg="1"/>
      <p:bldP spid="9" grpId="0" animBg="1"/>
      <p:bldP spid="9" grpId="1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FDCFAC-1693-D93E-0591-9A41686DA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Contexte et particularité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10B415-797B-0B3C-C296-D6211CBA17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>
                <a:effectLst/>
              </a:rPr>
              <a:t>Actuellement 17 centres de Carbonethérapie dans le monde en fonctionnement</a:t>
            </a:r>
          </a:p>
          <a:p>
            <a:pPr lvl="1"/>
            <a:r>
              <a:rPr lang="fr-FR" dirty="0">
                <a:effectLst/>
              </a:rPr>
              <a:t>Japon (7), Chine (4), Corée du sud (1), Taiwan (1), Europe(4)</a:t>
            </a:r>
          </a:p>
          <a:p>
            <a:pPr lvl="5"/>
            <a:endParaRPr lang="fr-FR" dirty="0">
              <a:effectLst/>
            </a:endParaRPr>
          </a:p>
          <a:p>
            <a:r>
              <a:rPr lang="fr-FR" dirty="0"/>
              <a:t>Le C400 un accélérateur unique au monde.</a:t>
            </a:r>
          </a:p>
          <a:p>
            <a:pPr lvl="1"/>
            <a:r>
              <a:rPr lang="fr-FR" dirty="0"/>
              <a:t>Seul centre de thérapie basé sur un cyclotron cryogénique (faisceau continue)</a:t>
            </a:r>
          </a:p>
          <a:p>
            <a:pPr lvl="2"/>
            <a:r>
              <a:rPr lang="fr-FR" dirty="0"/>
              <a:t>Construit par Nha</a:t>
            </a:r>
          </a:p>
          <a:p>
            <a:pPr lvl="2"/>
            <a:endParaRPr lang="fr-FR" dirty="0"/>
          </a:p>
          <a:p>
            <a:pPr lvl="2"/>
            <a:endParaRPr lang="fr-FR" dirty="0"/>
          </a:p>
          <a:p>
            <a:pPr lvl="2"/>
            <a:endParaRPr lang="fr-FR" dirty="0"/>
          </a:p>
          <a:p>
            <a:pPr lvl="2"/>
            <a:endParaRPr lang="fr-FR" dirty="0"/>
          </a:p>
          <a:p>
            <a:pPr lvl="2"/>
            <a:endParaRPr lang="fr-FR" dirty="0"/>
          </a:p>
          <a:p>
            <a:pPr lvl="2"/>
            <a:endParaRPr lang="fr-FR" dirty="0"/>
          </a:p>
          <a:p>
            <a:pPr lvl="1"/>
            <a:r>
              <a:rPr lang="fr-FR" dirty="0"/>
              <a:t>Structure faisceau permet des irradiations Flash</a:t>
            </a:r>
          </a:p>
          <a:p>
            <a:pPr lvl="2"/>
            <a:r>
              <a:rPr lang="fr-FR" dirty="0"/>
              <a:t>« </a:t>
            </a:r>
            <a:r>
              <a:rPr lang="fr-FR" dirty="0" err="1"/>
              <a:t>Sparing</a:t>
            </a:r>
            <a:r>
              <a:rPr lang="fr-FR" dirty="0"/>
              <a:t> </a:t>
            </a:r>
            <a:r>
              <a:rPr lang="fr-FR" dirty="0" err="1"/>
              <a:t>effect</a:t>
            </a:r>
            <a:r>
              <a:rPr lang="fr-FR" dirty="0"/>
              <a:t> »: protection des tissus sains, ouverture de la fenêtre thérapeutique 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131830-8715-A2C0-E337-608203ACD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</a:t>
            </a:fld>
            <a:endParaRPr lang="fr-BE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A3C9D3B-5449-168D-8BD9-E6CD72684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077" y="3526076"/>
            <a:ext cx="2411910" cy="162520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C5D0394-F716-BBA6-2255-DF8B882C8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5068" y="3235398"/>
            <a:ext cx="2356898" cy="1818853"/>
          </a:xfrm>
          <a:prstGeom prst="rec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CEA20BE8-04C4-8862-7612-3A8F08CEFD97}"/>
              </a:ext>
            </a:extLst>
          </p:cNvPr>
          <p:cNvGrpSpPr/>
          <p:nvPr/>
        </p:nvGrpSpPr>
        <p:grpSpPr>
          <a:xfrm>
            <a:off x="6062596" y="3160660"/>
            <a:ext cx="3081404" cy="2145298"/>
            <a:chOff x="6062596" y="3160660"/>
            <a:chExt cx="3081404" cy="2145298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43C29338-C7F7-D651-22BB-A11906CEB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62596" y="3160660"/>
              <a:ext cx="3081404" cy="205814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ZoneTexte 8">
                  <a:extLst>
                    <a:ext uri="{FF2B5EF4-FFF2-40B4-BE49-F238E27FC236}">
                      <a16:creationId xmlns:a16="http://schemas.microsoft.com/office/drawing/2014/main" id="{271AB114-2274-E6E4-D6C4-2900F327BEBE}"/>
                    </a:ext>
                  </a:extLst>
                </p:cNvPr>
                <p:cNvSpPr txBox="1"/>
                <p:nvPr/>
              </p:nvSpPr>
              <p:spPr>
                <a:xfrm>
                  <a:off x="6355635" y="5028959"/>
                  <a:ext cx="2442464" cy="2769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FF000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200" dirty="0" err="1"/>
                    <a:t>B</a:t>
                  </a:r>
                  <a:r>
                    <a:rPr lang="en-GB" sz="1200" baseline="-25000" dirty="0" err="1"/>
                    <a:t>max</a:t>
                  </a:r>
                  <a:r>
                    <a:rPr lang="en-GB" sz="1200" dirty="0"/>
                    <a:t>=3,5 T – 700 tonnes – </a:t>
                  </a:r>
                  <a14:m>
                    <m:oMath xmlns:m="http://schemas.openxmlformats.org/officeDocument/2006/math">
                      <m:r>
                        <a:rPr lang="en-GB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⊘</m:t>
                      </m:r>
                    </m:oMath>
                  </a14:m>
                  <a:r>
                    <a:rPr lang="en-GB" sz="1200" dirty="0"/>
                    <a:t>=6,6 m </a:t>
                  </a:r>
                </a:p>
              </p:txBody>
            </p:sp>
          </mc:Choice>
          <mc:Fallback xmlns="">
            <p:sp>
              <p:nvSpPr>
                <p:cNvPr id="9" name="ZoneTexte 8">
                  <a:extLst>
                    <a:ext uri="{FF2B5EF4-FFF2-40B4-BE49-F238E27FC236}">
                      <a16:creationId xmlns:a16="http://schemas.microsoft.com/office/drawing/2014/main" id="{271AB114-2274-E6E4-D6C4-2900F327BE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5635" y="5028959"/>
                  <a:ext cx="2442464" cy="276999"/>
                </a:xfrm>
                <a:prstGeom prst="rect">
                  <a:avLst/>
                </a:prstGeom>
                <a:blipFill>
                  <a:blip r:embed="rId5"/>
                  <a:stretch>
                    <a:fillRect b="-8333"/>
                  </a:stretch>
                </a:blipFill>
                <a:ln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47815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FDCFAC-1693-D93E-0591-9A41686DA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Non le C400 n’est pas l’Arlésienne de Caen!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10B415-797B-0B3C-C296-D6211CBA1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932329"/>
            <a:ext cx="6328465" cy="5376991"/>
          </a:xfrm>
        </p:spPr>
        <p:txBody>
          <a:bodyPr>
            <a:normAutofit fontScale="85000" lnSpcReduction="20000"/>
          </a:bodyPr>
          <a:lstStyle/>
          <a:p>
            <a:r>
              <a:rPr lang="fr-FR" dirty="0">
                <a:effectLst/>
              </a:rPr>
              <a:t>En cours d’installation</a:t>
            </a:r>
          </a:p>
          <a:p>
            <a:pPr lvl="1"/>
            <a:r>
              <a:rPr lang="fr-FR" dirty="0"/>
              <a:t>Mise en froid d’ici la fin d’année</a:t>
            </a:r>
          </a:p>
          <a:p>
            <a:pPr lvl="1"/>
            <a:r>
              <a:rPr lang="fr-FR" dirty="0">
                <a:effectLst/>
              </a:rPr>
              <a:t>Carte de champs</a:t>
            </a:r>
          </a:p>
          <a:p>
            <a:pPr lvl="1"/>
            <a:r>
              <a:rPr lang="fr-FR" dirty="0">
                <a:effectLst/>
              </a:rPr>
              <a:t>Reprise mécanique des aimants</a:t>
            </a:r>
          </a:p>
          <a:p>
            <a:pPr lvl="2"/>
            <a:endParaRPr lang="fr-FR" dirty="0">
              <a:effectLst/>
            </a:endParaRPr>
          </a:p>
          <a:p>
            <a:pPr lvl="2"/>
            <a:endParaRPr lang="fr-FR" dirty="0"/>
          </a:p>
          <a:p>
            <a:pPr lvl="2"/>
            <a:endParaRPr lang="fr-FR" dirty="0">
              <a:effectLst/>
            </a:endParaRPr>
          </a:p>
          <a:p>
            <a:pPr lvl="2"/>
            <a:endParaRPr lang="fr-FR" dirty="0">
              <a:effectLst/>
            </a:endParaRPr>
          </a:p>
          <a:p>
            <a:pPr lvl="2"/>
            <a:endParaRPr lang="fr-FR" dirty="0">
              <a:effectLst/>
            </a:endParaRPr>
          </a:p>
          <a:p>
            <a:r>
              <a:rPr lang="fr-FR" dirty="0">
                <a:effectLst/>
              </a:rPr>
              <a:t> 1</a:t>
            </a:r>
            <a:r>
              <a:rPr lang="fr-FR" baseline="30000" dirty="0">
                <a:effectLst/>
              </a:rPr>
              <a:t>ére</a:t>
            </a:r>
            <a:r>
              <a:rPr lang="fr-FR" dirty="0">
                <a:effectLst/>
              </a:rPr>
              <a:t> extraction du faisceau carbone prévue au printemps 2026</a:t>
            </a:r>
          </a:p>
          <a:p>
            <a:pPr lvl="1"/>
            <a:r>
              <a:rPr lang="fr-FR" dirty="0" err="1">
                <a:effectLst/>
              </a:rPr>
              <a:t>Ptcog</a:t>
            </a:r>
            <a:r>
              <a:rPr lang="fr-FR" dirty="0">
                <a:effectLst/>
              </a:rPr>
              <a:t> 2026 à Deauville</a:t>
            </a:r>
          </a:p>
          <a:p>
            <a:pPr lvl="2"/>
            <a:endParaRPr lang="fr-FR" dirty="0">
              <a:effectLst/>
            </a:endParaRPr>
          </a:p>
          <a:p>
            <a:r>
              <a:rPr lang="fr-FR" dirty="0"/>
              <a:t>Livraison finale à </a:t>
            </a:r>
            <a:r>
              <a:rPr lang="fr-FR" dirty="0" err="1"/>
              <a:t>Cyclhad</a:t>
            </a:r>
            <a:r>
              <a:rPr lang="fr-FR" dirty="0"/>
              <a:t> en 2028</a:t>
            </a:r>
          </a:p>
          <a:p>
            <a:pPr lvl="1"/>
            <a:r>
              <a:rPr lang="fr-FR" dirty="0"/>
              <a:t>Faisceaux cliniques p, C </a:t>
            </a:r>
          </a:p>
          <a:p>
            <a:pPr lvl="2"/>
            <a:endParaRPr lang="fr-FR" dirty="0"/>
          </a:p>
          <a:p>
            <a:r>
              <a:rPr lang="fr-FR" dirty="0"/>
              <a:t>Implication du LPC à moyen terme </a:t>
            </a:r>
          </a:p>
          <a:p>
            <a:pPr lvl="1"/>
            <a:r>
              <a:rPr lang="fr-FR" dirty="0"/>
              <a:t>Mesure de la pureté du faisceau pour </a:t>
            </a:r>
            <a:r>
              <a:rPr lang="fr-FR" dirty="0" err="1"/>
              <a:t>NHa</a:t>
            </a:r>
            <a:r>
              <a:rPr lang="fr-FR" dirty="0"/>
              <a:t>  </a:t>
            </a:r>
          </a:p>
          <a:p>
            <a:pPr lvl="1"/>
            <a:r>
              <a:rPr lang="fr-FR" dirty="0">
                <a:effectLst/>
              </a:rPr>
              <a:t>Collaboration envisagée à plus long terme avec Nha sur l’imagerie alpha</a:t>
            </a:r>
          </a:p>
          <a:p>
            <a:endParaRPr lang="fr-FR" dirty="0"/>
          </a:p>
          <a:p>
            <a:endParaRPr lang="fr-FR" dirty="0">
              <a:effectLst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131830-8715-A2C0-E337-608203ACD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</a:t>
            </a:fld>
            <a:endParaRPr lang="fr-BE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45496B6-2DD5-A70C-4B75-277D454C37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33441" y="1232389"/>
            <a:ext cx="2473569" cy="185517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A74D2AC-E70A-23D2-452C-3B7A85729B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00" y="3833446"/>
            <a:ext cx="3086100" cy="231457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5B780448-C991-F4BE-EF91-C04FA13A6F01}"/>
              </a:ext>
            </a:extLst>
          </p:cNvPr>
          <p:cNvSpPr txBox="1"/>
          <p:nvPr/>
        </p:nvSpPr>
        <p:spPr>
          <a:xfrm>
            <a:off x="7587761" y="2831123"/>
            <a:ext cx="13551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Février 2024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E2258B2-1940-7E0A-4252-C1B679DF3FA4}"/>
              </a:ext>
            </a:extLst>
          </p:cNvPr>
          <p:cNvSpPr txBox="1"/>
          <p:nvPr/>
        </p:nvSpPr>
        <p:spPr>
          <a:xfrm>
            <a:off x="7696200" y="5603632"/>
            <a:ext cx="112453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Avril 2025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FA8A80A-2C96-DF0C-D4A8-1BF89D58C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888" y="989554"/>
            <a:ext cx="2629194" cy="2092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F7AFE8CA-EB76-C3A9-7386-91AA23643C90}"/>
              </a:ext>
            </a:extLst>
          </p:cNvPr>
          <p:cNvSpPr txBox="1"/>
          <p:nvPr/>
        </p:nvSpPr>
        <p:spPr>
          <a:xfrm>
            <a:off x="5353953" y="2664109"/>
            <a:ext cx="13551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Février 2025</a:t>
            </a:r>
          </a:p>
        </p:txBody>
      </p:sp>
    </p:spTree>
    <p:extLst>
      <p:ext uri="{BB962C8B-B14F-4D97-AF65-F5344CB8AC3E}">
        <p14:creationId xmlns:p14="http://schemas.microsoft.com/office/powerpoint/2010/main" val="288801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FDCFAC-1693-D93E-0591-9A41686DA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L’infrastructure autour du C400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10B415-797B-0B3C-C296-D6211CBA1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932329"/>
            <a:ext cx="8825481" cy="5376991"/>
          </a:xfrm>
        </p:spPr>
        <p:txBody>
          <a:bodyPr>
            <a:normAutofit/>
          </a:bodyPr>
          <a:lstStyle/>
          <a:p>
            <a:r>
              <a:rPr lang="fr-FR" dirty="0"/>
              <a:t>Les faisceaux autres que protons sont dédiés à la recherche</a:t>
            </a:r>
          </a:p>
          <a:p>
            <a:pPr lvl="1"/>
            <a:r>
              <a:rPr lang="fr-FR" dirty="0"/>
              <a:t>Salles de radiobiologique et cliniques dans des conditions cliniques</a:t>
            </a:r>
          </a:p>
          <a:p>
            <a:pPr lvl="1"/>
            <a:r>
              <a:rPr lang="fr-FR" dirty="0"/>
              <a:t>A terme, ces deux salles seront certainement utilisées pour le traitement</a:t>
            </a:r>
          </a:p>
          <a:p>
            <a:pPr lvl="1"/>
            <a:r>
              <a:rPr lang="fr-FR" dirty="0"/>
              <a:t>Salle B10 vide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pPr lvl="2"/>
            <a:endParaRPr lang="fr-FR" dirty="0"/>
          </a:p>
          <a:p>
            <a:pPr lvl="3"/>
            <a:endParaRPr lang="fr-FR" dirty="0">
              <a:effectLst/>
            </a:endParaRPr>
          </a:p>
          <a:p>
            <a:pPr lvl="1"/>
            <a:endParaRPr lang="fr-FR" dirty="0">
              <a:effectLst/>
            </a:endParaRPr>
          </a:p>
          <a:p>
            <a:pPr marL="0" indent="0">
              <a:buNone/>
            </a:pPr>
            <a:endParaRPr lang="fr-FR" dirty="0">
              <a:effectLst/>
            </a:endParaRPr>
          </a:p>
          <a:p>
            <a:endParaRPr lang="fr-FR" dirty="0"/>
          </a:p>
          <a:p>
            <a:endParaRPr lang="fr-FR" dirty="0">
              <a:effectLst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131830-8715-A2C0-E337-608203ACD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</a:t>
            </a:fld>
            <a:endParaRPr lang="fr-BE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652C4C0-1697-2827-EC5C-14398B4082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68"/>
          <a:stretch/>
        </p:blipFill>
        <p:spPr>
          <a:xfrm>
            <a:off x="526095" y="2658768"/>
            <a:ext cx="5486400" cy="349454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537BDD3-DC87-F914-3953-034EAF573C63}"/>
              </a:ext>
            </a:extLst>
          </p:cNvPr>
          <p:cNvSpPr/>
          <p:nvPr/>
        </p:nvSpPr>
        <p:spPr>
          <a:xfrm>
            <a:off x="3170050" y="3695178"/>
            <a:ext cx="681704" cy="1014608"/>
          </a:xfrm>
          <a:prstGeom prst="rect">
            <a:avLst/>
          </a:prstGeom>
          <a:solidFill>
            <a:srgbClr val="7030A0">
              <a:alpha val="50071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4F0B32-4138-7F3B-E1D4-B73FF985EFCA}"/>
              </a:ext>
            </a:extLst>
          </p:cNvPr>
          <p:cNvSpPr/>
          <p:nvPr/>
        </p:nvSpPr>
        <p:spPr>
          <a:xfrm>
            <a:off x="2404997" y="3701441"/>
            <a:ext cx="670143" cy="986706"/>
          </a:xfrm>
          <a:prstGeom prst="rect">
            <a:avLst/>
          </a:prstGeom>
          <a:solidFill>
            <a:srgbClr val="FF9800">
              <a:alpha val="5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CC9697F-658C-EC34-61A9-A62D05D6B60E}"/>
              </a:ext>
            </a:extLst>
          </p:cNvPr>
          <p:cNvSpPr txBox="1"/>
          <p:nvPr/>
        </p:nvSpPr>
        <p:spPr>
          <a:xfrm>
            <a:off x="6454277" y="2743802"/>
            <a:ext cx="2145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9800"/>
                </a:solidFill>
              </a:rPr>
              <a:t>Salle “Radiobiologie”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E5D9269-F981-00DB-DCF6-DCE08D1D9053}"/>
              </a:ext>
            </a:extLst>
          </p:cNvPr>
          <p:cNvSpPr txBox="1"/>
          <p:nvPr/>
        </p:nvSpPr>
        <p:spPr>
          <a:xfrm>
            <a:off x="6465999" y="3133594"/>
            <a:ext cx="1630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7030A0"/>
                </a:solidFill>
              </a:rPr>
              <a:t>Salle “Clinique”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C6F94A3-83D6-7019-94EB-0EADB9178D5C}"/>
              </a:ext>
            </a:extLst>
          </p:cNvPr>
          <p:cNvSpPr txBox="1"/>
          <p:nvPr/>
        </p:nvSpPr>
        <p:spPr>
          <a:xfrm>
            <a:off x="6451345" y="3523387"/>
            <a:ext cx="2119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B050"/>
                </a:solidFill>
              </a:rPr>
              <a:t>Salle “Physique” B10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161F729-1930-9460-E60A-C5D5B8DF5396}"/>
              </a:ext>
            </a:extLst>
          </p:cNvPr>
          <p:cNvSpPr/>
          <p:nvPr/>
        </p:nvSpPr>
        <p:spPr>
          <a:xfrm>
            <a:off x="3923698" y="4932164"/>
            <a:ext cx="1656647" cy="704548"/>
          </a:xfrm>
          <a:prstGeom prst="rect">
            <a:avLst/>
          </a:prstGeom>
          <a:solidFill>
            <a:srgbClr val="33CC00">
              <a:alpha val="5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B050"/>
              </a:solidFill>
            </a:endParaRP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918A2FF4-A5BC-D86F-4474-96AE01416F9C}"/>
              </a:ext>
            </a:extLst>
          </p:cNvPr>
          <p:cNvGrpSpPr/>
          <p:nvPr/>
        </p:nvGrpSpPr>
        <p:grpSpPr>
          <a:xfrm rot="2719357">
            <a:off x="3324541" y="4995894"/>
            <a:ext cx="540000" cy="540000"/>
            <a:chOff x="8181155" y="2040747"/>
            <a:chExt cx="540000" cy="540000"/>
          </a:xfrm>
        </p:grpSpPr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D9856267-B64D-644C-386F-4EEAE994D715}"/>
                </a:ext>
              </a:extLst>
            </p:cNvPr>
            <p:cNvCxnSpPr>
              <a:cxnSpLocks/>
            </p:cNvCxnSpPr>
            <p:nvPr/>
          </p:nvCxnSpPr>
          <p:spPr>
            <a:xfrm>
              <a:off x="8181155" y="2310747"/>
              <a:ext cx="5400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ECF8258A-E3E4-EA80-277D-E7872E899F6A}"/>
                </a:ext>
              </a:extLst>
            </p:cNvPr>
            <p:cNvCxnSpPr>
              <a:cxnSpLocks/>
            </p:cNvCxnSpPr>
            <p:nvPr/>
          </p:nvCxnSpPr>
          <p:spPr>
            <a:xfrm>
              <a:off x="8451155" y="2040747"/>
              <a:ext cx="0" cy="540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3799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 animBg="1"/>
      <p:bldP spid="10" grpId="0" animBg="1"/>
      <p:bldP spid="11" grpId="0"/>
      <p:bldP spid="15" grpId="0"/>
      <p:bldP spid="16" grpId="0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FDCFAC-1693-D93E-0591-9A41686DA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Proposition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10B415-797B-0B3C-C296-D6211CBA1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932329"/>
            <a:ext cx="8825481" cy="5376991"/>
          </a:xfrm>
        </p:spPr>
        <p:txBody>
          <a:bodyPr>
            <a:noAutofit/>
          </a:bodyPr>
          <a:lstStyle/>
          <a:p>
            <a:r>
              <a:rPr lang="fr-FR" sz="2200" dirty="0">
                <a:effectLst/>
              </a:rPr>
              <a:t>Développer une plateforme d’irradiation modulaire dans la salle B10</a:t>
            </a:r>
          </a:p>
          <a:p>
            <a:pPr lvl="3"/>
            <a:endParaRPr lang="fr-FR" sz="1100" dirty="0">
              <a:effectLst/>
            </a:endParaRPr>
          </a:p>
          <a:p>
            <a:r>
              <a:rPr lang="fr-FR" sz="2200" dirty="0">
                <a:effectLst/>
              </a:rPr>
              <a:t> Pourquoi? </a:t>
            </a:r>
          </a:p>
          <a:p>
            <a:pPr lvl="1"/>
            <a:r>
              <a:rPr lang="fr-FR" sz="1900" dirty="0"/>
              <a:t>Indépendance par rapport aux conditions cliniques</a:t>
            </a:r>
          </a:p>
          <a:p>
            <a:pPr lvl="2"/>
            <a:r>
              <a:rPr lang="fr-FR" dirty="0"/>
              <a:t>Energie, intensité, taille de champ,… et « accessibilité »?</a:t>
            </a:r>
          </a:p>
          <a:p>
            <a:pPr lvl="3"/>
            <a:endParaRPr lang="fr-FR" sz="1100" dirty="0"/>
          </a:p>
          <a:p>
            <a:r>
              <a:rPr lang="fr-FR" sz="2200" dirty="0"/>
              <a:t>Pour qui?</a:t>
            </a:r>
          </a:p>
          <a:p>
            <a:pPr lvl="3"/>
            <a:endParaRPr lang="fr-FR" sz="1100" dirty="0"/>
          </a:p>
          <a:p>
            <a:pPr lvl="1"/>
            <a:r>
              <a:rPr lang="fr-FR" sz="1900" dirty="0"/>
              <a:t> La physique (IN2P3 et autres)</a:t>
            </a:r>
          </a:p>
          <a:p>
            <a:pPr lvl="2"/>
            <a:r>
              <a:rPr lang="fr-FR" sz="1700" dirty="0"/>
              <a:t>Mesures fondamentales pour la hadronthérapie (particules chargées, </a:t>
            </a:r>
            <a:r>
              <a:rPr lang="el-GR" sz="1700" dirty="0"/>
              <a:t>γ, β+, </a:t>
            </a:r>
            <a:r>
              <a:rPr lang="fr-FR" sz="1700" dirty="0"/>
              <a:t>neutrons)</a:t>
            </a:r>
          </a:p>
          <a:p>
            <a:pPr lvl="2"/>
            <a:r>
              <a:rPr lang="fr-FR" sz="1700" u="sng" dirty="0"/>
              <a:t>Instruments de contrôles de l’irradiation </a:t>
            </a:r>
            <a:r>
              <a:rPr lang="fr-FR" sz="1700" dirty="0"/>
              <a:t>(moniteurs faisceaux, contrôles balistiques, dosimétriques,...)</a:t>
            </a:r>
          </a:p>
          <a:p>
            <a:pPr lvl="3"/>
            <a:r>
              <a:rPr lang="fr-FR" sz="1500" dirty="0"/>
              <a:t>Hypo-fractionnement</a:t>
            </a:r>
          </a:p>
          <a:p>
            <a:pPr lvl="2"/>
            <a:r>
              <a:rPr lang="fr-FR" sz="1700" dirty="0"/>
              <a:t>Synthèse de radioéléments à usage théranostiques (radiothérapie vectorisée alpha)</a:t>
            </a:r>
          </a:p>
          <a:p>
            <a:pPr lvl="2"/>
            <a:r>
              <a:rPr lang="fr-FR" sz="1700" dirty="0"/>
              <a:t>Modulations spatiales et temporelles du faisceau</a:t>
            </a:r>
          </a:p>
          <a:p>
            <a:pPr lvl="2"/>
            <a:r>
              <a:rPr lang="fr-FR" sz="1700" dirty="0"/>
              <a:t>Interactions ions-matière</a:t>
            </a:r>
          </a:p>
          <a:p>
            <a:pPr lvl="2"/>
            <a:r>
              <a:rPr lang="fr-FR" sz="1700" dirty="0"/>
              <a:t>…</a:t>
            </a:r>
          </a:p>
          <a:p>
            <a:pPr lvl="2"/>
            <a:endParaRPr lang="fr-FR" dirty="0"/>
          </a:p>
          <a:p>
            <a:pPr lvl="3"/>
            <a:endParaRPr lang="fr-FR" dirty="0">
              <a:effectLst/>
            </a:endParaRPr>
          </a:p>
          <a:p>
            <a:pPr lvl="1"/>
            <a:endParaRPr lang="fr-FR" dirty="0">
              <a:effectLst/>
            </a:endParaRPr>
          </a:p>
          <a:p>
            <a:pPr marL="0" indent="0">
              <a:buNone/>
            </a:pPr>
            <a:endParaRPr lang="fr-FR" dirty="0">
              <a:effectLst/>
            </a:endParaRPr>
          </a:p>
          <a:p>
            <a:endParaRPr lang="fr-FR" dirty="0"/>
          </a:p>
          <a:p>
            <a:endParaRPr lang="fr-FR" dirty="0">
              <a:effectLst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131830-8715-A2C0-E337-608203ACD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6</a:t>
            </a:fld>
            <a:endParaRPr lang="fr-BE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18E129A-7BF8-36A6-0476-CC8DE0B85A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546" y="2001332"/>
            <a:ext cx="2326482" cy="1466695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9E0C4C6A-3254-F2D5-55A9-CB5108CFD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752" y="1838310"/>
            <a:ext cx="776248" cy="75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864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FDCFAC-1693-D93E-0591-9A41686DA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Proposition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10B415-797B-0B3C-C296-D6211CBA1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932329"/>
            <a:ext cx="8825481" cy="5376991"/>
          </a:xfrm>
        </p:spPr>
        <p:txBody>
          <a:bodyPr>
            <a:noAutofit/>
          </a:bodyPr>
          <a:lstStyle/>
          <a:p>
            <a:r>
              <a:rPr lang="fr-FR" sz="2200" dirty="0">
                <a:effectLst/>
              </a:rPr>
              <a:t>Développer une plateforme d’irradiation modulaire dans la salle B10</a:t>
            </a:r>
          </a:p>
          <a:p>
            <a:pPr lvl="3"/>
            <a:endParaRPr lang="fr-FR" sz="1100" dirty="0">
              <a:effectLst/>
            </a:endParaRPr>
          </a:p>
          <a:p>
            <a:r>
              <a:rPr lang="fr-FR" sz="2200" dirty="0">
                <a:effectLst/>
              </a:rPr>
              <a:t> Pourquoi? </a:t>
            </a:r>
          </a:p>
          <a:p>
            <a:pPr lvl="1"/>
            <a:r>
              <a:rPr lang="fr-FR" sz="1900" dirty="0"/>
              <a:t>Indépendance par rapport aux conditions cliniques</a:t>
            </a:r>
          </a:p>
          <a:p>
            <a:pPr lvl="2"/>
            <a:r>
              <a:rPr lang="fr-FR" dirty="0"/>
              <a:t>Energie, intensité, taille de champ,… et « accessibilité »?</a:t>
            </a:r>
          </a:p>
          <a:p>
            <a:pPr lvl="3"/>
            <a:endParaRPr lang="fr-FR" sz="1100" dirty="0"/>
          </a:p>
          <a:p>
            <a:r>
              <a:rPr lang="fr-FR" sz="2200" dirty="0"/>
              <a:t>Pour qui?</a:t>
            </a:r>
          </a:p>
          <a:p>
            <a:pPr lvl="3"/>
            <a:endParaRPr lang="fr-FR" sz="1100" dirty="0"/>
          </a:p>
          <a:p>
            <a:pPr lvl="1"/>
            <a:r>
              <a:rPr lang="fr-FR" sz="1900" dirty="0"/>
              <a:t> La chimie sous rayonnements</a:t>
            </a:r>
            <a:endParaRPr lang="fr-FR" dirty="0"/>
          </a:p>
          <a:p>
            <a:pPr lvl="2"/>
            <a:r>
              <a:rPr lang="fr-FR" sz="1700" dirty="0"/>
              <a:t>Radiolyse de l’eau et des biomolécules</a:t>
            </a:r>
          </a:p>
          <a:p>
            <a:pPr lvl="3"/>
            <a:r>
              <a:rPr lang="fr-FR" sz="1500" dirty="0"/>
              <a:t>Débit de dose, LET</a:t>
            </a:r>
          </a:p>
          <a:p>
            <a:pPr lvl="2"/>
            <a:r>
              <a:rPr lang="fr-FR" sz="1700" dirty="0"/>
              <a:t>Dégâts sur l’ADN (phase sèche, phase aqueuse)</a:t>
            </a:r>
          </a:p>
          <a:p>
            <a:pPr lvl="2"/>
            <a:r>
              <a:rPr lang="fr-FR" sz="1700" dirty="0"/>
              <a:t>Dégâts structurels sur la cellule (collagènes, membranes cellulaires)</a:t>
            </a:r>
          </a:p>
          <a:p>
            <a:pPr lvl="2"/>
            <a:r>
              <a:rPr lang="fr-FR" sz="1700" dirty="0"/>
              <a:t>Synthèse d’espèces toxiques/bénéfiques</a:t>
            </a:r>
          </a:p>
          <a:p>
            <a:pPr lvl="2"/>
            <a:r>
              <a:rPr lang="fr-FR" sz="1700" dirty="0"/>
              <a:t>…</a:t>
            </a:r>
          </a:p>
          <a:p>
            <a:pPr lvl="2"/>
            <a:endParaRPr lang="fr-FR" dirty="0"/>
          </a:p>
          <a:p>
            <a:pPr lvl="3"/>
            <a:endParaRPr lang="fr-FR" dirty="0">
              <a:effectLst/>
            </a:endParaRPr>
          </a:p>
          <a:p>
            <a:pPr lvl="1"/>
            <a:endParaRPr lang="fr-FR" dirty="0">
              <a:effectLst/>
            </a:endParaRPr>
          </a:p>
          <a:p>
            <a:pPr marL="0" indent="0">
              <a:buNone/>
            </a:pPr>
            <a:endParaRPr lang="fr-FR" dirty="0">
              <a:effectLst/>
            </a:endParaRPr>
          </a:p>
          <a:p>
            <a:endParaRPr lang="fr-FR" dirty="0"/>
          </a:p>
          <a:p>
            <a:endParaRPr lang="fr-FR" dirty="0">
              <a:effectLst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131830-8715-A2C0-E337-608203ACD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7</a:t>
            </a:fld>
            <a:endParaRPr lang="fr-BE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5C17879-B880-3F78-1E17-495E5B62E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991" y="2765504"/>
            <a:ext cx="2541009" cy="1835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45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FDCFAC-1693-D93E-0591-9A41686DA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Proposition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10B415-797B-0B3C-C296-D6211CBA1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932329"/>
            <a:ext cx="8825481" cy="5376991"/>
          </a:xfrm>
        </p:spPr>
        <p:txBody>
          <a:bodyPr>
            <a:noAutofit/>
          </a:bodyPr>
          <a:lstStyle/>
          <a:p>
            <a:r>
              <a:rPr lang="fr-FR" sz="2200" dirty="0">
                <a:effectLst/>
              </a:rPr>
              <a:t>Développer une plateforme d’irradiation modulaire dans la salle B10</a:t>
            </a:r>
          </a:p>
          <a:p>
            <a:pPr lvl="3"/>
            <a:endParaRPr lang="fr-FR" sz="1100" dirty="0">
              <a:effectLst/>
            </a:endParaRPr>
          </a:p>
          <a:p>
            <a:r>
              <a:rPr lang="fr-FR" sz="2200" dirty="0">
                <a:effectLst/>
              </a:rPr>
              <a:t> Pourquoi? </a:t>
            </a:r>
          </a:p>
          <a:p>
            <a:pPr lvl="1"/>
            <a:r>
              <a:rPr lang="fr-FR" sz="1900" dirty="0"/>
              <a:t>Indépendance par rapport aux conditions cliniques</a:t>
            </a:r>
          </a:p>
          <a:p>
            <a:pPr lvl="2"/>
            <a:r>
              <a:rPr lang="fr-FR" dirty="0"/>
              <a:t>Energie, intensité, taille de champ,… et « accessibilité »?</a:t>
            </a:r>
          </a:p>
          <a:p>
            <a:pPr lvl="3"/>
            <a:endParaRPr lang="fr-FR" sz="1100" dirty="0"/>
          </a:p>
          <a:p>
            <a:r>
              <a:rPr lang="fr-FR" sz="2200" dirty="0"/>
              <a:t>Pour qui?</a:t>
            </a:r>
          </a:p>
          <a:p>
            <a:pPr lvl="3"/>
            <a:endParaRPr lang="fr-FR" sz="1100" dirty="0"/>
          </a:p>
          <a:p>
            <a:pPr lvl="1"/>
            <a:r>
              <a:rPr lang="fr-FR" sz="1900" dirty="0"/>
              <a:t> La radiobiologie</a:t>
            </a:r>
          </a:p>
          <a:p>
            <a:pPr lvl="2"/>
            <a:r>
              <a:rPr lang="fr-FR" sz="1700" dirty="0"/>
              <a:t>Etudes in vitro et in vivo</a:t>
            </a:r>
          </a:p>
          <a:p>
            <a:pPr lvl="3"/>
            <a:r>
              <a:rPr lang="fr-FR" sz="1500" dirty="0"/>
              <a:t>Cellules, organoïdes, petit animal</a:t>
            </a:r>
          </a:p>
          <a:p>
            <a:pPr lvl="2"/>
            <a:r>
              <a:rPr lang="fr-FR" sz="1700" dirty="0"/>
              <a:t>Biologie cellulaire (Survie, toxicités, modifications fonctionnelles, réparations)</a:t>
            </a:r>
          </a:p>
          <a:p>
            <a:pPr lvl="2"/>
            <a:r>
              <a:rPr lang="fr-FR" sz="1700" dirty="0"/>
              <a:t>Effets temporels (Flash, Fractionnement ...)</a:t>
            </a:r>
          </a:p>
          <a:p>
            <a:pPr lvl="2"/>
            <a:r>
              <a:rPr lang="fr-FR" sz="1700" dirty="0"/>
              <a:t>Effets spatiaux (</a:t>
            </a:r>
            <a:r>
              <a:rPr lang="fr-FR" sz="1700" dirty="0" err="1"/>
              <a:t>micro-faisceaux</a:t>
            </a:r>
            <a:r>
              <a:rPr lang="fr-FR" sz="1700" dirty="0"/>
              <a:t>,…)</a:t>
            </a:r>
          </a:p>
          <a:p>
            <a:pPr lvl="2"/>
            <a:r>
              <a:rPr lang="fr-FR" sz="1700" dirty="0"/>
              <a:t>Effets </a:t>
            </a:r>
            <a:r>
              <a:rPr lang="fr-FR" sz="1700" dirty="0" err="1"/>
              <a:t>bystander</a:t>
            </a:r>
            <a:r>
              <a:rPr lang="fr-FR" sz="1700" dirty="0"/>
              <a:t>/abscopal</a:t>
            </a:r>
          </a:p>
          <a:p>
            <a:pPr lvl="2"/>
            <a:r>
              <a:rPr lang="fr-FR" sz="1700" u="sng" dirty="0"/>
              <a:t>Modèles exotiques</a:t>
            </a:r>
          </a:p>
          <a:p>
            <a:pPr lvl="2"/>
            <a:r>
              <a:rPr lang="fr-FR" sz="1700" dirty="0"/>
              <a:t>…</a:t>
            </a:r>
          </a:p>
          <a:p>
            <a:pPr lvl="2"/>
            <a:endParaRPr lang="fr-FR" dirty="0"/>
          </a:p>
          <a:p>
            <a:pPr lvl="3"/>
            <a:endParaRPr lang="fr-FR" dirty="0">
              <a:effectLst/>
            </a:endParaRPr>
          </a:p>
          <a:p>
            <a:pPr lvl="1"/>
            <a:endParaRPr lang="fr-FR" dirty="0">
              <a:effectLst/>
            </a:endParaRPr>
          </a:p>
          <a:p>
            <a:pPr marL="0" indent="0">
              <a:buNone/>
            </a:pPr>
            <a:endParaRPr lang="fr-FR" dirty="0">
              <a:effectLst/>
            </a:endParaRPr>
          </a:p>
          <a:p>
            <a:endParaRPr lang="fr-FR" dirty="0"/>
          </a:p>
          <a:p>
            <a:endParaRPr lang="fr-FR" dirty="0">
              <a:effectLst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131830-8715-A2C0-E337-608203ACD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8</a:t>
            </a:fld>
            <a:endParaRPr lang="fr-BE" dirty="0"/>
          </a:p>
        </p:txBody>
      </p:sp>
      <p:pic>
        <p:nvPicPr>
          <p:cNvPr id="3074" name="Picture 2" descr="img1WP3">
            <a:extLst>
              <a:ext uri="{FF2B5EF4-FFF2-40B4-BE49-F238E27FC236}">
                <a16:creationId xmlns:a16="http://schemas.microsoft.com/office/drawing/2014/main" id="{F9FD4EE4-7AC8-13BB-51E0-87E3E5E3D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489" y="2564780"/>
            <a:ext cx="2005183" cy="1526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'étude de la cellule animale - digiSchool">
            <a:extLst>
              <a:ext uri="{FF2B5EF4-FFF2-40B4-BE49-F238E27FC236}">
                <a16:creationId xmlns:a16="http://schemas.microsoft.com/office/drawing/2014/main" id="{26B51928-5E71-F64E-AE5A-D723C0FD7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496" y="4839630"/>
            <a:ext cx="1554665" cy="135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83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FDCFAC-1693-D93E-0591-9A41686DA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effectLst/>
              </a:rPr>
              <a:t>Comment techniquement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10B415-797B-0B3C-C296-D6211CBA1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5" y="932329"/>
            <a:ext cx="6638466" cy="5376991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fr-FR" dirty="0"/>
              <a:t>Ligne d’irradiation passive (DeD constant)</a:t>
            </a:r>
          </a:p>
          <a:p>
            <a:pPr lvl="4" algn="just"/>
            <a:endParaRPr lang="fr-FR" dirty="0"/>
          </a:p>
          <a:p>
            <a:pPr lvl="1" algn="just"/>
            <a:r>
              <a:rPr lang="fr-FR" dirty="0"/>
              <a:t>Développement de systèmes de mise en forme du faisceau</a:t>
            </a:r>
          </a:p>
          <a:p>
            <a:pPr lvl="2" algn="just"/>
            <a:r>
              <a:rPr lang="fr-FR" dirty="0"/>
              <a:t>Diffuseurs, collimateurs, optique?,…</a:t>
            </a:r>
          </a:p>
          <a:p>
            <a:pPr lvl="2" algn="just"/>
            <a:r>
              <a:rPr lang="fr-FR" dirty="0"/>
              <a:t>Dégradeurs en énergie « roue » et « Ridge </a:t>
            </a:r>
            <a:r>
              <a:rPr lang="fr-FR" dirty="0" err="1"/>
              <a:t>Filter</a:t>
            </a:r>
            <a:r>
              <a:rPr lang="fr-FR" dirty="0"/>
              <a:t> »</a:t>
            </a:r>
          </a:p>
          <a:p>
            <a:pPr lvl="3" algn="just"/>
            <a:r>
              <a:rPr lang="fr-FR" dirty="0"/>
              <a:t>SOBP conventionnels (in vivo)</a:t>
            </a:r>
          </a:p>
          <a:p>
            <a:pPr lvl="3" algn="just"/>
            <a:r>
              <a:rPr lang="fr-FR" dirty="0"/>
              <a:t>Flash conformationnel (in vivo)</a:t>
            </a:r>
          </a:p>
          <a:p>
            <a:pPr lvl="3" algn="just"/>
            <a:r>
              <a:rPr lang="fr-FR" dirty="0"/>
              <a:t>Modulation du LET (in vitro)</a:t>
            </a:r>
          </a:p>
          <a:p>
            <a:pPr lvl="3" algn="just"/>
            <a:endParaRPr lang="fr-FR" dirty="0"/>
          </a:p>
          <a:p>
            <a:pPr lvl="1" algn="just"/>
            <a:r>
              <a:rPr lang="fr-FR" dirty="0"/>
              <a:t>Développement de systèmes de modulation temporel</a:t>
            </a:r>
          </a:p>
          <a:p>
            <a:pPr lvl="2" algn="just"/>
            <a:r>
              <a:rPr lang="fr-FR" dirty="0"/>
              <a:t>Flash</a:t>
            </a:r>
          </a:p>
          <a:p>
            <a:pPr lvl="4" algn="just"/>
            <a:endParaRPr lang="fr-FR" dirty="0"/>
          </a:p>
          <a:p>
            <a:pPr lvl="1" algn="just"/>
            <a:r>
              <a:rPr lang="fr-FR" dirty="0"/>
              <a:t>Développements de systèmes de modulation spatial</a:t>
            </a:r>
          </a:p>
          <a:p>
            <a:pPr lvl="2" algn="just"/>
            <a:r>
              <a:rPr lang="fr-FR" dirty="0"/>
              <a:t>Microfaisceaux</a:t>
            </a:r>
          </a:p>
          <a:p>
            <a:pPr lvl="3" algn="just"/>
            <a:endParaRPr lang="fr-FR" dirty="0"/>
          </a:p>
          <a:p>
            <a:pPr lvl="1" algn="just"/>
            <a:r>
              <a:rPr lang="fr-FR" dirty="0"/>
              <a:t>Développement des équipements de </a:t>
            </a:r>
            <a:r>
              <a:rPr lang="fr-FR" u="sng" dirty="0"/>
              <a:t>dosimétrie et de métrologie</a:t>
            </a:r>
          </a:p>
          <a:p>
            <a:pPr lvl="3" algn="just"/>
            <a:endParaRPr lang="fr-FR" dirty="0"/>
          </a:p>
          <a:p>
            <a:pPr lvl="1" algn="just"/>
            <a:r>
              <a:rPr lang="fr-FR" dirty="0"/>
              <a:t>Systèmes de contentions</a:t>
            </a:r>
          </a:p>
          <a:p>
            <a:pPr lvl="1" algn="just"/>
            <a:r>
              <a:rPr lang="fr-FR" dirty="0"/>
              <a:t>...</a:t>
            </a:r>
          </a:p>
          <a:p>
            <a:pPr lvl="4" algn="just"/>
            <a:endParaRPr lang="fr-FR" dirty="0"/>
          </a:p>
          <a:p>
            <a:pPr algn="just"/>
            <a:r>
              <a:rPr lang="fr-FR" dirty="0"/>
              <a:t>Ligne d’irradiation active (irradiation grands champs)</a:t>
            </a:r>
          </a:p>
          <a:p>
            <a:pPr lvl="1" algn="just"/>
            <a:r>
              <a:rPr lang="fr-FR" dirty="0"/>
              <a:t>Balayage</a:t>
            </a:r>
          </a:p>
          <a:p>
            <a:pPr lvl="3" algn="just"/>
            <a:endParaRPr lang="fr-FR" dirty="0">
              <a:effectLst/>
            </a:endParaRPr>
          </a:p>
          <a:p>
            <a:pPr lvl="1" algn="just"/>
            <a:endParaRPr lang="fr-FR" dirty="0">
              <a:effectLst/>
            </a:endParaRPr>
          </a:p>
          <a:p>
            <a:pPr marL="0" indent="0" algn="just">
              <a:buNone/>
            </a:pPr>
            <a:endParaRPr lang="fr-FR" dirty="0">
              <a:effectLst/>
            </a:endParaRPr>
          </a:p>
          <a:p>
            <a:pPr algn="just"/>
            <a:endParaRPr lang="fr-FR" dirty="0"/>
          </a:p>
          <a:p>
            <a:pPr algn="just"/>
            <a:endParaRPr lang="fr-FR" dirty="0">
              <a:effectLst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131830-8715-A2C0-E337-608203ACD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9</a:t>
            </a:fld>
            <a:endParaRPr lang="fr-BE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4DDC1436-D645-1989-B12A-5E289AA1F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693" y="4209426"/>
            <a:ext cx="2254266" cy="193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8E178EC-BF54-408D-935A-A0012A74B3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2946" y="1715045"/>
            <a:ext cx="3691054" cy="172994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16A717B-2FBD-7E1F-39A7-E44DC30335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219"/>
          <a:stretch/>
        </p:blipFill>
        <p:spPr>
          <a:xfrm>
            <a:off x="5783126" y="3466534"/>
            <a:ext cx="3318485" cy="535309"/>
          </a:xfrm>
          <a:prstGeom prst="rect">
            <a:avLst/>
          </a:prstGeom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2A34173D-6726-8D87-753A-81D60B54BF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"/>
          <a:stretch/>
        </p:blipFill>
        <p:spPr bwMode="auto">
          <a:xfrm>
            <a:off x="6346299" y="906495"/>
            <a:ext cx="2683525" cy="79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992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412064</TotalTime>
  <Words>935</Words>
  <Application>Microsoft Macintosh PowerPoint</Application>
  <PresentationFormat>Affichage à l'écran (4:3)</PresentationFormat>
  <Paragraphs>257</Paragraphs>
  <Slides>13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Cambria Math</vt:lpstr>
      <vt:lpstr>Wingdings</vt:lpstr>
      <vt:lpstr>Thème Office</vt:lpstr>
      <vt:lpstr>Cyclhad  Plateformes d’irradiation précliniques a Caen   </vt:lpstr>
      <vt:lpstr>Cyclhad c’est quoi?</vt:lpstr>
      <vt:lpstr>Contexte et particularité</vt:lpstr>
      <vt:lpstr>Non le C400 n’est pas l’Arlésienne de Caen!</vt:lpstr>
      <vt:lpstr>L’infrastructure autour du C400</vt:lpstr>
      <vt:lpstr>Proposition</vt:lpstr>
      <vt:lpstr>Proposition</vt:lpstr>
      <vt:lpstr>Proposition</vt:lpstr>
      <vt:lpstr>Comment techniquement ?</vt:lpstr>
      <vt:lpstr>Comment techniquement? </vt:lpstr>
      <vt:lpstr>Comment « politiquement/financièrement » ? </vt:lpstr>
      <vt:lpstr>Comment « Pratiquement »  ?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EquipeAERES</dc:title>
  <dc:subject>Trame de présentation des Equipes</dc:subject>
  <dc:creator>Christelle Roy</dc:creator>
  <cp:lastModifiedBy>Microsoft Office User</cp:lastModifiedBy>
  <cp:revision>2264</cp:revision>
  <cp:lastPrinted>2025-03-07T08:00:04Z</cp:lastPrinted>
  <dcterms:created xsi:type="dcterms:W3CDTF">2012-01-21T15:00:52Z</dcterms:created>
  <dcterms:modified xsi:type="dcterms:W3CDTF">2025-06-30T12:50:52Z</dcterms:modified>
</cp:coreProperties>
</file>