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5" r:id="rId2"/>
  </p:sldMasterIdLst>
  <p:sldIdLst>
    <p:sldId id="256" r:id="rId3"/>
    <p:sldId id="267" r:id="rId4"/>
    <p:sldId id="268" r:id="rId5"/>
    <p:sldId id="257" r:id="rId6"/>
    <p:sldId id="269" r:id="rId7"/>
    <p:sldId id="275" r:id="rId8"/>
    <p:sldId id="270" r:id="rId9"/>
    <p:sldId id="266" r:id="rId10"/>
    <p:sldId id="271" r:id="rId11"/>
    <p:sldId id="264" r:id="rId12"/>
    <p:sldId id="274" r:id="rId13"/>
  </p:sldIdLst>
  <p:sldSz cx="9144000" cy="5143500" type="screen16x9"/>
  <p:notesSz cx="6858000" cy="9144000"/>
  <p:embeddedFontLst>
    <p:embeddedFont>
      <p:font typeface="Allerta Stencil" pitchFamily="2" charset="0"/>
      <p:regular r:id="rId14"/>
    </p:embeddedFont>
    <p:embeddedFont>
      <p:font typeface="Exo 2" pitchFamily="2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21">
            <a:extLst>
              <a:ext uri="{FF2B5EF4-FFF2-40B4-BE49-F238E27FC236}">
                <a16:creationId xmlns:a16="http://schemas.microsoft.com/office/drawing/2014/main" id="{A9CFFEE8-E3F7-406C-A436-2F503560A807}"/>
              </a:ext>
            </a:extLst>
          </p:cNvPr>
          <p:cNvSpPr/>
          <p:nvPr/>
        </p:nvSpPr>
        <p:spPr>
          <a:xfrm rot="16200000" flipV="1">
            <a:off x="5364958" y="1364457"/>
            <a:ext cx="5143498" cy="241458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599462-67B2-482E-9381-0AE63048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00763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9FC2AC-7741-4FEE-9252-A6BFA52D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18" y="2724591"/>
            <a:ext cx="2126015" cy="2126015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58A21BA-0FC8-4C8D-8BA3-ADFFF29F79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7963"/>
            <a:ext cx="5157788" cy="1586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9" name="Google Shape;202;p34">
            <a:extLst>
              <a:ext uri="{FF2B5EF4-FFF2-40B4-BE49-F238E27FC236}">
                <a16:creationId xmlns:a16="http://schemas.microsoft.com/office/drawing/2014/main" id="{EAE03BDF-4DB4-4444-B4D3-FECF4DFCA01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0" y="3767334"/>
            <a:ext cx="611505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203;p34">
            <a:extLst>
              <a:ext uri="{FF2B5EF4-FFF2-40B4-BE49-F238E27FC236}">
                <a16:creationId xmlns:a16="http://schemas.microsoft.com/office/drawing/2014/main" id="{3BE7183F-D14C-4880-9ABE-BBC6C79AF6B1}"/>
              </a:ext>
            </a:extLst>
          </p:cNvPr>
          <p:cNvSpPr/>
          <p:nvPr/>
        </p:nvSpPr>
        <p:spPr>
          <a:xfrm>
            <a:off x="6115050" y="3543534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918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D1824-C556-4AFF-A868-439943CB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CC8762-BCC3-4908-9F9B-D2DF993BC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693AF-41FB-41B8-8584-7E2820009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738" y="2366963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F300F232-6E61-4E85-B33C-C574C65A38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6306" y="2366962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F6C409E-2678-4B67-8C89-60DE8CDB3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5" y="2366961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452279-1DEB-4954-954E-153A61DA7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35B68A8-6A0C-40EF-87D5-6E655BD2CA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6305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BBD9C974-159C-4E6E-98F4-9CE9C5E31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0260D3-1807-4C13-8497-3B60FE2C6F09}"/>
              </a:ext>
            </a:extLst>
          </p:cNvPr>
          <p:cNvSpPr/>
          <p:nvPr/>
        </p:nvSpPr>
        <p:spPr>
          <a:xfrm>
            <a:off x="132555" y="1449522"/>
            <a:ext cx="680936" cy="64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14BA823-D1D4-4786-ABC6-D44604533FA6}"/>
              </a:ext>
            </a:extLst>
          </p:cNvPr>
          <p:cNvSpPr/>
          <p:nvPr/>
        </p:nvSpPr>
        <p:spPr>
          <a:xfrm>
            <a:off x="2905122" y="1449522"/>
            <a:ext cx="680936" cy="64851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6A03985-F057-4287-B5A0-FD6D3FF9C3A5}"/>
              </a:ext>
            </a:extLst>
          </p:cNvPr>
          <p:cNvSpPr/>
          <p:nvPr/>
        </p:nvSpPr>
        <p:spPr>
          <a:xfrm>
            <a:off x="5675973" y="1454672"/>
            <a:ext cx="680936" cy="64851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oogle Shape;5198;p64">
            <a:extLst>
              <a:ext uri="{FF2B5EF4-FFF2-40B4-BE49-F238E27FC236}">
                <a16:creationId xmlns:a16="http://schemas.microsoft.com/office/drawing/2014/main" id="{9895FA27-9ABF-46FE-B9D9-71E5AEB9B82A}"/>
              </a:ext>
            </a:extLst>
          </p:cNvPr>
          <p:cNvSpPr/>
          <p:nvPr/>
        </p:nvSpPr>
        <p:spPr>
          <a:xfrm>
            <a:off x="231373" y="1630891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18" name="Google Shape;5319;p64">
            <a:extLst>
              <a:ext uri="{FF2B5EF4-FFF2-40B4-BE49-F238E27FC236}">
                <a16:creationId xmlns:a16="http://schemas.microsoft.com/office/drawing/2014/main" id="{9799440A-1F60-4C22-8FE6-A2E5F472C497}"/>
              </a:ext>
            </a:extLst>
          </p:cNvPr>
          <p:cNvGrpSpPr/>
          <p:nvPr/>
        </p:nvGrpSpPr>
        <p:grpSpPr>
          <a:xfrm>
            <a:off x="3002567" y="1631359"/>
            <a:ext cx="366293" cy="370441"/>
            <a:chOff x="-39647175" y="3972000"/>
            <a:chExt cx="313500" cy="317050"/>
          </a:xfrm>
          <a:solidFill>
            <a:schemeClr val="bg1"/>
          </a:solidFill>
        </p:grpSpPr>
        <p:sp>
          <p:nvSpPr>
            <p:cNvPr id="19" name="Google Shape;5320;p64">
              <a:extLst>
                <a:ext uri="{FF2B5EF4-FFF2-40B4-BE49-F238E27FC236}">
                  <a16:creationId xmlns:a16="http://schemas.microsoft.com/office/drawing/2014/main" id="{2430FB13-0D1B-4CB2-9E99-F22858612898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0" name="Google Shape;5321;p64">
              <a:extLst>
                <a:ext uri="{FF2B5EF4-FFF2-40B4-BE49-F238E27FC236}">
                  <a16:creationId xmlns:a16="http://schemas.microsoft.com/office/drawing/2014/main" id="{22364E56-BE89-48E6-9301-25DA1C000AB5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1" name="Google Shape;5322;p64">
              <a:extLst>
                <a:ext uri="{FF2B5EF4-FFF2-40B4-BE49-F238E27FC236}">
                  <a16:creationId xmlns:a16="http://schemas.microsoft.com/office/drawing/2014/main" id="{DF31D303-D175-4B22-BB5A-257D9FD260CD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22" name="Google Shape;5398;p64">
            <a:extLst>
              <a:ext uri="{FF2B5EF4-FFF2-40B4-BE49-F238E27FC236}">
                <a16:creationId xmlns:a16="http://schemas.microsoft.com/office/drawing/2014/main" id="{9BEA41B5-92CE-4128-8E04-5B689BAAE290}"/>
              </a:ext>
            </a:extLst>
          </p:cNvPr>
          <p:cNvGrpSpPr/>
          <p:nvPr/>
        </p:nvGrpSpPr>
        <p:grpSpPr>
          <a:xfrm>
            <a:off x="5795726" y="1629956"/>
            <a:ext cx="345328" cy="352833"/>
            <a:chOff x="-24353875" y="3147725"/>
            <a:chExt cx="289875" cy="296175"/>
          </a:xfrm>
          <a:solidFill>
            <a:schemeClr val="bg1"/>
          </a:solidFill>
        </p:grpSpPr>
        <p:sp>
          <p:nvSpPr>
            <p:cNvPr id="23" name="Google Shape;5399;p64">
              <a:extLst>
                <a:ext uri="{FF2B5EF4-FFF2-40B4-BE49-F238E27FC236}">
                  <a16:creationId xmlns:a16="http://schemas.microsoft.com/office/drawing/2014/main" id="{34121EED-2B4B-4A61-BD4C-BDB01F463CAC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4" name="Google Shape;5400;p64">
              <a:extLst>
                <a:ext uri="{FF2B5EF4-FFF2-40B4-BE49-F238E27FC236}">
                  <a16:creationId xmlns:a16="http://schemas.microsoft.com/office/drawing/2014/main" id="{757A2F42-36B9-48DE-841A-99034D2826D4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37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SOMMAIRE / INTERCALAIR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202;p34">
            <a:extLst>
              <a:ext uri="{FF2B5EF4-FFF2-40B4-BE49-F238E27FC236}">
                <a16:creationId xmlns:a16="http://schemas.microsoft.com/office/drawing/2014/main" id="{5949BDB1-4418-4B8E-DE27-BE8923FB2845}"/>
              </a:ext>
            </a:extLst>
          </p:cNvPr>
          <p:cNvCxnSpPr>
            <a:stCxn id="5" idx="2"/>
          </p:cNvCxnSpPr>
          <p:nvPr/>
        </p:nvCxnSpPr>
        <p:spPr>
          <a:xfrm rot="10800000">
            <a:off x="-91625" y="1345603"/>
            <a:ext cx="63294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3;p34">
            <a:extLst>
              <a:ext uri="{FF2B5EF4-FFF2-40B4-BE49-F238E27FC236}">
                <a16:creationId xmlns:a16="http://schemas.microsoft.com/office/drawing/2014/main" id="{E18BDA14-D583-438F-3625-2E76BA386C67}"/>
              </a:ext>
            </a:extLst>
          </p:cNvPr>
          <p:cNvSpPr/>
          <p:nvPr/>
        </p:nvSpPr>
        <p:spPr>
          <a:xfrm>
            <a:off x="6237775" y="1121803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F0C224-580B-4DC5-BE9E-3D3653A1DFA7}"/>
              </a:ext>
            </a:extLst>
          </p:cNvPr>
          <p:cNvSpPr txBox="1"/>
          <p:nvPr/>
        </p:nvSpPr>
        <p:spPr>
          <a:xfrm>
            <a:off x="8285888" y="4671260"/>
            <a:ext cx="447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089B432-CFF4-4346-8B9A-CFBD6C353490}" type="slidenum">
              <a:rPr lang="fr-FR" sz="1200" b="0" i="0" smtClean="0">
                <a:solidFill>
                  <a:schemeClr val="tx2">
                    <a:lumMod val="25000"/>
                    <a:lumOff val="75000"/>
                  </a:schemeClr>
                </a:solidFill>
                <a:latin typeface="Exo 2" pitchFamily="2" charset="77"/>
              </a:rPr>
              <a:pPr/>
              <a:t>‹N°›</a:t>
            </a:fld>
            <a:endParaRPr lang="fr-FR" sz="1200" dirty="0">
              <a:solidFill>
                <a:schemeClr val="tx2">
                  <a:lumMod val="25000"/>
                  <a:lumOff val="75000"/>
                </a:schemeClr>
              </a:solidFill>
              <a:latin typeface="Exo 2" pitchFamily="2" charset="77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296D28-FC99-D3C0-A6CD-F9E9E62F6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9987" y="916553"/>
            <a:ext cx="1735137" cy="85809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Exo 2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9" name="Image 8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5BA64B4-4B5D-464F-BB38-5FD1C20B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8" y="82017"/>
            <a:ext cx="720000" cy="72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038A1F-33AC-4446-A83E-855A79F89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077" y="3301009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 intercalaire</a:t>
            </a:r>
          </a:p>
        </p:txBody>
      </p:sp>
    </p:spTree>
    <p:extLst>
      <p:ext uri="{BB962C8B-B14F-4D97-AF65-F5344CB8AC3E}">
        <p14:creationId xmlns:p14="http://schemas.microsoft.com/office/powerpoint/2010/main" val="329457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A4C28-7996-4CCC-AEA9-F4F325CE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CFA40E-D3AA-4020-8994-894491E10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31981FC-5A98-436B-8EB5-34F8DA55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" y="4389812"/>
            <a:ext cx="720000" cy="7200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CAB201-0164-4922-931B-FAF45FADF4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98600"/>
            <a:ext cx="7886700" cy="27098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1pPr>
            <a:lvl2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2pPr>
            <a:lvl3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3pPr>
            <a:lvl4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4pPr>
            <a:lvl5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6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DCAE2-C564-4271-80F1-1168CCC9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94335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271D9-21F0-4F89-B28C-24E3EE5D0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D50BC6-C918-448D-9294-FC2640D9D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555750"/>
            <a:ext cx="3943350" cy="26860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3pPr>
            <a:lvl4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4pPr>
            <a:lvl5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32BC9021-8E88-449C-A1F9-F9A9F3E94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94275" y="512763"/>
            <a:ext cx="3521075" cy="37290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8" name="Image 7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8DC3524D-4453-4C85-8B25-613986A4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" y="43898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cument 21">
            <a:extLst>
              <a:ext uri="{FF2B5EF4-FFF2-40B4-BE49-F238E27FC236}">
                <a16:creationId xmlns:a16="http://schemas.microsoft.com/office/drawing/2014/main" id="{CCDB71DC-2A98-C6FA-3C5E-E7ED5F895469}"/>
              </a:ext>
            </a:extLst>
          </p:cNvPr>
          <p:cNvSpPr/>
          <p:nvPr/>
        </p:nvSpPr>
        <p:spPr>
          <a:xfrm flipV="1">
            <a:off x="0" y="3623582"/>
            <a:ext cx="9215336" cy="155372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D35FA-CA9C-46B8-B770-D5577245D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8706" y="1414463"/>
            <a:ext cx="5206832" cy="139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ajouter vos coordonnées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529BCC-3E78-4319-B9CD-0B181CF7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756595"/>
            <a:ext cx="2385031" cy="2385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F67E1B-DA1D-45D5-BC7A-14E2814C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8" y="4223061"/>
            <a:ext cx="4037476" cy="654880"/>
          </a:xfrm>
          <a:prstGeom prst="rect">
            <a:avLst/>
          </a:prstGeom>
        </p:spPr>
      </p:pic>
      <p:cxnSp>
        <p:nvCxnSpPr>
          <p:cNvPr id="13" name="Google Shape;155;p30">
            <a:extLst>
              <a:ext uri="{FF2B5EF4-FFF2-40B4-BE49-F238E27FC236}">
                <a16:creationId xmlns:a16="http://schemas.microsoft.com/office/drawing/2014/main" id="{CE30C33E-616A-46AB-83B0-097915C29F5E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0" y="756595"/>
            <a:ext cx="1078417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56;p30">
            <a:extLst>
              <a:ext uri="{FF2B5EF4-FFF2-40B4-BE49-F238E27FC236}">
                <a16:creationId xmlns:a16="http://schemas.microsoft.com/office/drawing/2014/main" id="{18150DA5-4E29-4644-BA99-5A39F45AEB15}"/>
              </a:ext>
            </a:extLst>
          </p:cNvPr>
          <p:cNvSpPr/>
          <p:nvPr/>
        </p:nvSpPr>
        <p:spPr>
          <a:xfrm>
            <a:off x="1078417" y="532795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E58E18-0E49-43EE-9480-6E59281E0333}"/>
              </a:ext>
            </a:extLst>
          </p:cNvPr>
          <p:cNvSpPr txBox="1"/>
          <p:nvPr/>
        </p:nvSpPr>
        <p:spPr>
          <a:xfrm>
            <a:off x="6559925" y="3488986"/>
            <a:ext cx="1773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llerta Stencil" pitchFamily="2" charset="0"/>
              </a:rPr>
              <a:t>www.lpc-caen.in2p3.fr</a:t>
            </a:r>
          </a:p>
        </p:txBody>
      </p:sp>
      <p:pic>
        <p:nvPicPr>
          <p:cNvPr id="17" name="Image 16" descr="Une image contenant motif, Graphique, conception, pixel&#10;&#10;Description générée automatiquement">
            <a:extLst>
              <a:ext uri="{FF2B5EF4-FFF2-40B4-BE49-F238E27FC236}">
                <a16:creationId xmlns:a16="http://schemas.microsoft.com/office/drawing/2014/main" id="{2E2AE0D2-5000-4808-A594-8AD075B1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3" y="3958463"/>
            <a:ext cx="1111494" cy="11114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AC9005-2585-4226-96B3-0E587330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5" y="4459850"/>
            <a:ext cx="1514705" cy="4166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3535E2-F3F8-4947-8445-97A3BEB954B0}"/>
              </a:ext>
            </a:extLst>
          </p:cNvPr>
          <p:cNvSpPr txBox="1"/>
          <p:nvPr/>
        </p:nvSpPr>
        <p:spPr>
          <a:xfrm>
            <a:off x="1763949" y="466927"/>
            <a:ext cx="399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+mj-lt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21143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REMERCIEMENT | MESS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0314475-DCA6-2E4D-C95E-EA7AD798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11" y="1638641"/>
            <a:ext cx="1866217" cy="1866217"/>
          </a:xfrm>
          <a:prstGeom prst="rect">
            <a:avLst/>
          </a:prstGeom>
        </p:spPr>
      </p:pic>
      <p:cxnSp>
        <p:nvCxnSpPr>
          <p:cNvPr id="2" name="Google Shape;155;p30">
            <a:extLst>
              <a:ext uri="{FF2B5EF4-FFF2-40B4-BE49-F238E27FC236}">
                <a16:creationId xmlns:a16="http://schemas.microsoft.com/office/drawing/2014/main" id="{439A2C08-D885-48DB-517F-C658DE9BFC8E}"/>
              </a:ext>
            </a:extLst>
          </p:cNvPr>
          <p:cNvCxnSpPr>
            <a:stCxn id="3" idx="2"/>
          </p:cNvCxnSpPr>
          <p:nvPr/>
        </p:nvCxnSpPr>
        <p:spPr>
          <a:xfrm rot="10800000">
            <a:off x="0" y="2571750"/>
            <a:ext cx="6136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56;p30">
            <a:extLst>
              <a:ext uri="{FF2B5EF4-FFF2-40B4-BE49-F238E27FC236}">
                <a16:creationId xmlns:a16="http://schemas.microsoft.com/office/drawing/2014/main" id="{D8774E1D-8400-3FE9-BB63-67F01BE378EA}"/>
              </a:ext>
            </a:extLst>
          </p:cNvPr>
          <p:cNvSpPr/>
          <p:nvPr/>
        </p:nvSpPr>
        <p:spPr>
          <a:xfrm>
            <a:off x="6136800" y="2347950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70DCD7-5375-4BB5-82CD-BC2385796F85}"/>
              </a:ext>
            </a:extLst>
          </p:cNvPr>
          <p:cNvSpPr txBox="1"/>
          <p:nvPr/>
        </p:nvSpPr>
        <p:spPr>
          <a:xfrm>
            <a:off x="616085" y="3806757"/>
            <a:ext cx="710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b="1" i="1" dirty="0">
                <a:solidFill>
                  <a:schemeClr val="bg1"/>
                </a:solidFill>
                <a:effectLst/>
                <a:latin typeface="+mj-lt"/>
              </a:rPr>
              <a:t>De la recherche fondamentale, aux applications nucléaires pour la société</a:t>
            </a:r>
          </a:p>
        </p:txBody>
      </p:sp>
    </p:spTree>
    <p:extLst>
      <p:ext uri="{BB962C8B-B14F-4D97-AF65-F5344CB8AC3E}">
        <p14:creationId xmlns:p14="http://schemas.microsoft.com/office/powerpoint/2010/main" val="219951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480181-E6A4-47F7-8F1A-002A6E72C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6B3D737-8B57-4F0C-8EDF-1410F39540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65263"/>
            <a:ext cx="7886700" cy="269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273B49-6F02-44B6-B53E-C173D377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6" y="155040"/>
            <a:ext cx="7886700" cy="5634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356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1E229-112B-4B12-B0F8-FFA0A7A4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6" y="155040"/>
            <a:ext cx="7886700" cy="5634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B14A58-D37B-41B6-BDF9-F6F9E7E4E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F905F2-18D4-4D8E-9ED9-8F8C43C613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3865563" cy="2820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D831CC8-3821-45A2-BD26-72CBA1919E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1" y="1471612"/>
            <a:ext cx="3943350" cy="282098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930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645258-21D6-43EC-AEB0-11BBA1E4A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CC9CB2C-7422-450F-B5FF-CAB8CF1CB2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65263"/>
            <a:ext cx="7886700" cy="2736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69F3A2E-2112-470A-A22F-38D14A38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6" y="155040"/>
            <a:ext cx="7886700" cy="56341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9382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9278FC-EFB2-4DA2-BF2F-D7B7DEDD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25000"/>
                    <a:lumOff val="75000"/>
                  </a:schemeClr>
                </a:solidFill>
                <a:latin typeface="Allerta Stencil" pitchFamily="2" charset="0"/>
              </a:defRPr>
            </a:lvl1pPr>
          </a:lstStyle>
          <a:p>
            <a:r>
              <a:rPr lang="fr-FR"/>
              <a:t>PIED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77" r:id="rId2"/>
    <p:sldLayoutId id="2147483739" r:id="rId3"/>
    <p:sldLayoutId id="2147483740" r:id="rId4"/>
    <p:sldLayoutId id="2147483684" r:id="rId5"/>
    <p:sldLayoutId id="2147483676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xo 2" pitchFamily="2" charset="77"/>
          <a:ea typeface="Exo 2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D6D8F8A-387D-4642-A0E7-B33149A71057}"/>
              </a:ext>
            </a:extLst>
          </p:cNvPr>
          <p:cNvSpPr txBox="1"/>
          <p:nvPr/>
        </p:nvSpPr>
        <p:spPr>
          <a:xfrm>
            <a:off x="8285888" y="4671260"/>
            <a:ext cx="447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089B432-CFF4-4346-8B9A-CFBD6C353490}" type="slidenum">
              <a:rPr lang="fr-FR" sz="1200" b="0" i="0" smtClean="0">
                <a:solidFill>
                  <a:schemeClr val="tx2">
                    <a:lumMod val="25000"/>
                    <a:lumOff val="75000"/>
                  </a:schemeClr>
                </a:solidFill>
                <a:latin typeface="Exo 2" pitchFamily="2" charset="77"/>
              </a:rPr>
              <a:pPr/>
              <a:t>‹N°›</a:t>
            </a:fld>
            <a:endParaRPr lang="fr-FR" sz="1200" dirty="0">
              <a:solidFill>
                <a:schemeClr val="tx2">
                  <a:lumMod val="25000"/>
                  <a:lumOff val="75000"/>
                </a:schemeClr>
              </a:solidFill>
              <a:latin typeface="Exo 2" pitchFamily="2" charset="77"/>
            </a:endParaRPr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FBD4453A-B84D-4FBB-BDA9-D8F80955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911E68-3454-4D4F-AB21-6C653F71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16A262-E8C3-4B2A-9031-CD7E625F0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13" y="4215216"/>
            <a:ext cx="859073" cy="859073"/>
          </a:xfrm>
          <a:prstGeom prst="rect">
            <a:avLst/>
          </a:prstGeom>
        </p:spPr>
      </p:pic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814EF60-A9EE-41ED-9871-4EADB9DB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25000"/>
                    <a:lumOff val="75000"/>
                  </a:schemeClr>
                </a:solidFill>
                <a:latin typeface="Allerta Stencil" pitchFamily="2" charset="0"/>
              </a:defRPr>
            </a:lvl1pPr>
          </a:lstStyle>
          <a:p>
            <a:r>
              <a:rPr lang="fr-FR"/>
              <a:t>PIED</a:t>
            </a:r>
          </a:p>
        </p:txBody>
      </p:sp>
    </p:spTree>
    <p:extLst>
      <p:ext uri="{BB962C8B-B14F-4D97-AF65-F5344CB8AC3E}">
        <p14:creationId xmlns:p14="http://schemas.microsoft.com/office/powerpoint/2010/main" val="1136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7" r:id="rId3"/>
    <p:sldLayoutId id="2147483741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024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D6341-40D8-4F89-8F23-88B73C91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Nouveaux locaux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F0341-5EBA-40DB-8500-4D78453502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F36"/>
              </a:rPr>
              <a:t>LPC Caen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latin typeface="F36"/>
              </a:rPr>
              <a:t>Halle de formation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800" dirty="0">
              <a:latin typeface="F36"/>
            </a:endParaRP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sz="1800" b="0" i="0" u="none" strike="noStrike" baseline="0" dirty="0">
              <a:latin typeface="F36"/>
            </a:endParaRPr>
          </a:p>
          <a:p>
            <a:pPr algn="l">
              <a:buClr>
                <a:schemeClr val="bg1"/>
              </a:buClr>
            </a:pPr>
            <a:r>
              <a:rPr lang="fr-FR" sz="1800" dirty="0">
                <a:latin typeface="F36"/>
              </a:rPr>
              <a:t>François Mauger et Antoine de Roubin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3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9C018-ECE5-4F97-AF36-67639926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0286AF-E7A2-4D8E-80E2-C333E3D4C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4F7CB3-34BF-4AFC-B52E-D81B4326F8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E9D857-5CDC-47B9-8201-517B5D2C9E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775B5F-9BD3-456C-8535-AF8A77AE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39" y="0"/>
            <a:ext cx="76271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9242B5-8459-4E9A-9738-CA9BBE3B4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364743-1B7C-4733-BB59-09A55BA429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720249"/>
            <a:ext cx="7886700" cy="3397682"/>
          </a:xfrm>
        </p:spPr>
        <p:txBody>
          <a:bodyPr/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b="1" i="0" u="none" strike="noStrike" baseline="0" dirty="0">
                <a:latin typeface="+mn-lt"/>
              </a:rPr>
              <a:t>06/2025</a:t>
            </a:r>
            <a:r>
              <a:rPr lang="fr-FR" sz="1200" b="0" i="0" u="none" strike="noStrike" baseline="0" dirty="0">
                <a:latin typeface="+mn-lt"/>
              </a:rPr>
              <a:t> : Restitution et transfert de maîtrise d'ouvrage à la Région Normandie</a:t>
            </a: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200" b="1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b="1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b="1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200" b="1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latin typeface="+mn-lt"/>
              </a:rPr>
              <a:t>2025 - 2031 </a:t>
            </a:r>
            <a:r>
              <a:rPr lang="fr-FR" sz="1200" dirty="0">
                <a:latin typeface="+mn-lt"/>
              </a:rPr>
              <a:t>: Prochains jalons du projet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Appel d’offre marché de conception/réalisation (2026)</a:t>
            </a:r>
          </a:p>
          <a:p>
            <a:pPr marL="628650" lvl="3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Conception (2027)</a:t>
            </a:r>
          </a:p>
          <a:p>
            <a:pPr marL="628650" lvl="1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Travaux (2028 +)</a:t>
            </a: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accent1"/>
                </a:solidFill>
                <a:latin typeface="+mn-lt"/>
              </a:rPr>
              <a:t>Objectifs : </a:t>
            </a:r>
          </a:p>
          <a:p>
            <a:pPr marL="628650" lvl="1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Utilisation halle de formation au plus tard : 09/2031</a:t>
            </a:r>
          </a:p>
          <a:p>
            <a:pPr marL="628650" lvl="1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Utilisation des locaux de recherche au plus tard : début 2032</a:t>
            </a: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accent1"/>
                </a:solidFill>
                <a:latin typeface="+mn-lt"/>
              </a:rPr>
              <a:t>Actions : </a:t>
            </a:r>
          </a:p>
          <a:p>
            <a:pPr marL="628650" lvl="3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Participation des équipes université et LPC Caen aux côtés de la Région</a:t>
            </a:r>
          </a:p>
          <a:p>
            <a:pPr marL="628650" lvl="1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Intégration 3NC (acquisition matériels, développement formations)</a:t>
            </a:r>
          </a:p>
          <a:p>
            <a:pPr marL="628650" lvl="1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Mise en œuvre d'un comité d'utilisateurs </a:t>
            </a:r>
          </a:p>
          <a:p>
            <a:pPr marL="628650" lvl="1" indent="-171450">
              <a:buClr>
                <a:schemeClr val="accent1"/>
              </a:buClr>
            </a:pPr>
            <a:r>
              <a:rPr lang="fr-FR" dirty="0">
                <a:latin typeface="+mn-lt"/>
              </a:rPr>
              <a:t>Université de Caen Normandie &amp; partenaires académiques et industriels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4A9319D-7647-4BEA-A482-95B13511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venir</a:t>
            </a:r>
            <a:endParaRPr lang="en-US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4FC8847D-322C-4237-ADD6-05C535DDB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99347"/>
              </p:ext>
            </p:extLst>
          </p:nvPr>
        </p:nvGraphicFramePr>
        <p:xfrm>
          <a:off x="925282" y="1120571"/>
          <a:ext cx="7293435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3">
                  <a:extLst>
                    <a:ext uri="{9D8B030D-6E8A-4147-A177-3AD203B41FA5}">
                      <a16:colId xmlns:a16="http://schemas.microsoft.com/office/drawing/2014/main" val="2137086382"/>
                    </a:ext>
                  </a:extLst>
                </a:gridCol>
                <a:gridCol w="1727860">
                  <a:extLst>
                    <a:ext uri="{9D8B030D-6E8A-4147-A177-3AD203B41FA5}">
                      <a16:colId xmlns:a16="http://schemas.microsoft.com/office/drawing/2014/main" val="1311698802"/>
                    </a:ext>
                  </a:extLst>
                </a:gridCol>
                <a:gridCol w="825335">
                  <a:extLst>
                    <a:ext uri="{9D8B030D-6E8A-4147-A177-3AD203B41FA5}">
                      <a16:colId xmlns:a16="http://schemas.microsoft.com/office/drawing/2014/main" val="3511732999"/>
                    </a:ext>
                  </a:extLst>
                </a:gridCol>
                <a:gridCol w="1810987">
                  <a:extLst>
                    <a:ext uri="{9D8B030D-6E8A-4147-A177-3AD203B41FA5}">
                      <a16:colId xmlns:a16="http://schemas.microsoft.com/office/drawing/2014/main" val="2897185995"/>
                    </a:ext>
                  </a:extLst>
                </a:gridCol>
                <a:gridCol w="2167250">
                  <a:extLst>
                    <a:ext uri="{9D8B030D-6E8A-4147-A177-3AD203B41FA5}">
                      <a16:colId xmlns:a16="http://schemas.microsoft.com/office/drawing/2014/main" val="2155353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Coût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Région</a:t>
                      </a:r>
                      <a:r>
                        <a:rPr lang="en-US" sz="1200" dirty="0"/>
                        <a:t> Normandie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Département</a:t>
                      </a:r>
                      <a:r>
                        <a:rPr lang="en-US" sz="1200" dirty="0"/>
                        <a:t> du Calvados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Communauté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urbaine</a:t>
                      </a:r>
                      <a:r>
                        <a:rPr lang="en-US" sz="1200" dirty="0"/>
                        <a:t> Caen-la-Mer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77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6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98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0D757-43A5-48E4-8553-563D720F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AA861A-F3A3-4DED-9E7D-2F5F59F3AC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60C591-6EF8-4A9F-980E-39849FAD7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6794" y="997798"/>
            <a:ext cx="4957206" cy="282098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1" i="0" u="none" strike="noStrike" baseline="0" dirty="0">
                <a:solidFill>
                  <a:srgbClr val="000000"/>
                </a:solidFill>
              </a:rPr>
              <a:t>06/2023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: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Projet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3NC</a:t>
            </a:r>
          </a:p>
          <a:p>
            <a:pPr>
              <a:lnSpc>
                <a:spcPct val="100000"/>
              </a:lnSpc>
            </a:pPr>
            <a:r>
              <a:rPr lang="fr-FR" b="1" i="0" u="none" strike="noStrike" baseline="0" dirty="0">
                <a:solidFill>
                  <a:srgbClr val="000000"/>
                </a:solidFill>
              </a:rPr>
              <a:t>09/12/2023</a:t>
            </a:r>
            <a:r>
              <a:rPr lang="fr-FR" b="0" i="0" u="none" strike="noStrike" baseline="0" dirty="0">
                <a:solidFill>
                  <a:srgbClr val="000000"/>
                </a:solidFill>
              </a:rPr>
              <a:t> : Etude de préfaisabilité d'un bâtiment sur le Campus 2</a:t>
            </a:r>
          </a:p>
          <a:p>
            <a:pPr lvl="1">
              <a:lnSpc>
                <a:spcPct val="100000"/>
              </a:lnSpc>
            </a:pPr>
            <a:r>
              <a:rPr lang="fr-FR" b="0" i="0" u="none" strike="noStrike" baseline="0" dirty="0">
                <a:solidFill>
                  <a:srgbClr val="000000"/>
                </a:solidFill>
              </a:rPr>
              <a:t>Construction d'une halle de formation sciences et techniques nucléaires</a:t>
            </a:r>
          </a:p>
          <a:p>
            <a:pPr lvl="1">
              <a:lnSpc>
                <a:spcPct val="100000"/>
              </a:lnSpc>
            </a:pPr>
            <a:r>
              <a:rPr lang="fr-FR" b="0" i="0" u="none" strike="noStrike" baseline="0" dirty="0">
                <a:solidFill>
                  <a:srgbClr val="000000"/>
                </a:solidFill>
              </a:rPr>
              <a:t>Reconstruction LPC Caen (CNRS/IN2P3  Université de Caen Normandie  ENSICAEN)</a:t>
            </a:r>
          </a:p>
          <a:p>
            <a:pPr algn="l">
              <a:lnSpc>
                <a:spcPct val="100000"/>
              </a:lnSpc>
            </a:pPr>
            <a:r>
              <a:rPr lang="fr-FR" b="0" i="0" u="none" strike="noStrike" baseline="0" dirty="0">
                <a:solidFill>
                  <a:srgbClr val="000000"/>
                </a:solidFill>
              </a:rPr>
              <a:t>Objectifs fixés par 3NC - EPOPEA - Université de Caen Normandie - </a:t>
            </a:r>
            <a:r>
              <a:rPr lang="es-ES" b="0" i="0" u="none" strike="noStrike" baseline="0" dirty="0">
                <a:solidFill>
                  <a:srgbClr val="000000"/>
                </a:solidFill>
              </a:rPr>
              <a:t>LPC Caen - ENSICAEN - GANIL :</a:t>
            </a:r>
          </a:p>
          <a:p>
            <a:pPr algn="l">
              <a:lnSpc>
                <a:spcPct val="100000"/>
              </a:lnSpc>
            </a:pPr>
            <a:r>
              <a:rPr lang="fr-FR" b="0" i="0" u="none" strike="noStrike" baseline="0" dirty="0">
                <a:solidFill>
                  <a:schemeClr val="accent1"/>
                </a:solidFill>
              </a:rPr>
              <a:t>Développement formation (FI, FC, FA), recherche, innovation, partenariat dans le domaine nucléaire, attractivité et vie étudiante.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986822-50CB-4F50-B011-C30D5110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168"/>
            <a:ext cx="4293746" cy="28389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698EE7-4F5D-4C00-84A6-49EB31368F78}"/>
              </a:ext>
            </a:extLst>
          </p:cNvPr>
          <p:cNvSpPr txBox="1"/>
          <p:nvPr/>
        </p:nvSpPr>
        <p:spPr>
          <a:xfrm>
            <a:off x="1270660" y="3973398"/>
            <a:ext cx="3301340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Matériels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 de pointe</a:t>
            </a: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Mutualisation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accueil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Rationalisation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évolutivité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Nouvelles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modalités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pédagogiques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Support tech./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+mn-lt"/>
              </a:rPr>
              <a:t>sécurité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757184-7829-440A-B7EA-B8865EAB2477}"/>
              </a:ext>
            </a:extLst>
          </p:cNvPr>
          <p:cNvSpPr txBox="1"/>
          <p:nvPr/>
        </p:nvSpPr>
        <p:spPr>
          <a:xfrm>
            <a:off x="5172520" y="4081119"/>
            <a:ext cx="2606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accent1"/>
                </a:solidFill>
                <a:latin typeface="+mn-lt"/>
              </a:rPr>
              <a:t>Début 2024 :</a:t>
            </a:r>
          </a:p>
          <a:p>
            <a:pPr algn="l"/>
            <a:r>
              <a:rPr lang="en-US" sz="1200" dirty="0" err="1">
                <a:solidFill>
                  <a:schemeClr val="tx1"/>
                </a:solidFill>
                <a:latin typeface="+mn-lt"/>
              </a:rPr>
              <a:t>E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+mn-lt"/>
              </a:rPr>
              <a:t>pure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+mn-lt"/>
              </a:rPr>
              <a:t>bâtimentaire</a:t>
            </a:r>
            <a:endParaRPr lang="en-US" sz="12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200" dirty="0" err="1">
                <a:solidFill>
                  <a:schemeClr val="tx1"/>
                </a:solidFill>
                <a:latin typeface="+mn-lt"/>
              </a:rPr>
              <a:t>L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+mn-lt"/>
              </a:rPr>
              <a:t>ocalisation</a:t>
            </a:r>
            <a:endParaRPr lang="en-US" sz="12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+mn-lt"/>
              </a:rPr>
              <a:t>stimation 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+mn-lt"/>
              </a:rPr>
              <a:t>budgétaire</a:t>
            </a:r>
            <a:endParaRPr lang="en-US" sz="7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89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BAB701-1E40-418A-8B37-B1EEF0740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334FB9-F2CD-4BBD-ABB3-8191E7579D52}"/>
              </a:ext>
            </a:extLst>
          </p:cNvPr>
          <p:cNvSpPr txBox="1"/>
          <p:nvPr/>
        </p:nvSpPr>
        <p:spPr>
          <a:xfrm>
            <a:off x="344382" y="718458"/>
            <a:ext cx="84552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Printemps 2024 : Présentation du projet et stratégie de lancement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10/2024 - 06/2025 : Etude de faisabilité et programmation</a:t>
            </a:r>
          </a:p>
          <a:p>
            <a:endParaRPr lang="fr-FR" sz="1200" dirty="0">
              <a:latin typeface="+mn-lt"/>
            </a:endParaRPr>
          </a:p>
          <a:p>
            <a:r>
              <a:rPr lang="fr-FR" sz="1200" b="1" dirty="0">
                <a:solidFill>
                  <a:schemeClr val="accent1"/>
                </a:solidFill>
                <a:latin typeface="+mn-lt"/>
              </a:rPr>
              <a:t>Objectif : </a:t>
            </a:r>
            <a:r>
              <a:rPr lang="fr-FR" sz="1200" dirty="0">
                <a:latin typeface="+mn-lt"/>
              </a:rPr>
              <a:t>Cahier des charges fonctionnel, technique et environnemental base du programme de conception réalisation à venir</a:t>
            </a:r>
            <a:endParaRPr lang="en-US" sz="1200" dirty="0"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883A8A-295F-4956-98E2-3D285B4D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68" y="1824815"/>
            <a:ext cx="6032660" cy="3318434"/>
          </a:xfrm>
          <a:prstGeom prst="rect">
            <a:avLst/>
          </a:prstGeom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id="{CF747A81-D045-463F-8EA9-0D8AE033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Schéma de fonctionnement d’ensemble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6737A-0253-4315-B62E-81BCF957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46C98E-EDA1-4836-8C77-48B7D098F9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1F9319-F743-430E-A4AD-5B3A350F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27" y="0"/>
            <a:ext cx="73957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BAB701-1E40-418A-8B37-B1EEF0740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334FB9-F2CD-4BBD-ABB3-8191E7579D52}"/>
              </a:ext>
            </a:extLst>
          </p:cNvPr>
          <p:cNvSpPr txBox="1"/>
          <p:nvPr/>
        </p:nvSpPr>
        <p:spPr>
          <a:xfrm>
            <a:off x="344382" y="718458"/>
            <a:ext cx="84552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Printemps 2024 : Présentation du projet et stratégie de lancement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10/202406/2025 : Etude de faisabilité et programmation</a:t>
            </a:r>
          </a:p>
          <a:p>
            <a:endParaRPr lang="fr-FR" sz="1200" dirty="0">
              <a:latin typeface="+mn-lt"/>
            </a:endParaRPr>
          </a:p>
          <a:p>
            <a:r>
              <a:rPr lang="fr-FR" sz="1200" b="1" dirty="0">
                <a:solidFill>
                  <a:schemeClr val="accent1"/>
                </a:solidFill>
                <a:latin typeface="+mn-lt"/>
              </a:rPr>
              <a:t>Objectif : </a:t>
            </a:r>
            <a:r>
              <a:rPr lang="fr-FR" sz="1200" dirty="0">
                <a:latin typeface="+mn-lt"/>
              </a:rPr>
              <a:t>Cahier des charges fonctionnel, technique et environnemental base du programme de conception réalisation à venir</a:t>
            </a:r>
            <a:endParaRPr lang="en-US" sz="1200" dirty="0">
              <a:latin typeface="+mn-lt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CF747A81-D045-463F-8EA9-0D8AE033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Laboratoire de Physique Corpusculaire 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C0B7A4-239E-46CC-9737-ECDD7468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5" y="1866902"/>
            <a:ext cx="5617026" cy="3276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702B39-EDC5-40B1-8CA9-0A9A61276A15}"/>
              </a:ext>
            </a:extLst>
          </p:cNvPr>
          <p:cNvSpPr/>
          <p:nvPr/>
        </p:nvSpPr>
        <p:spPr>
          <a:xfrm>
            <a:off x="5579269" y="5072063"/>
            <a:ext cx="198596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9B4D416-FBDD-4D53-BE54-B39C998D4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1BF72-2E0F-4B78-9381-1952C836962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CE101EA-5E4A-436D-9BF7-90056905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38B2F4-263F-4DEA-BB9A-23087258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74" y="0"/>
            <a:ext cx="72870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BAB701-1E40-418A-8B37-B1EEF0740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CF747A81-D045-463F-8EA9-0D8AE033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halle technologique nucléaire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2B39-EDC5-40B1-8CA9-0A9A61276A15}"/>
              </a:ext>
            </a:extLst>
          </p:cNvPr>
          <p:cNvSpPr/>
          <p:nvPr/>
        </p:nvSpPr>
        <p:spPr>
          <a:xfrm>
            <a:off x="5579269" y="5072063"/>
            <a:ext cx="198596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952742-C3A4-4BA3-BEE3-2DFBDA27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24" y="1948950"/>
            <a:ext cx="5919324" cy="31807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243716-5409-4189-A65B-1B9EDF9054FE}"/>
              </a:ext>
            </a:extLst>
          </p:cNvPr>
          <p:cNvSpPr txBox="1"/>
          <p:nvPr/>
        </p:nvSpPr>
        <p:spPr>
          <a:xfrm>
            <a:off x="344382" y="718458"/>
            <a:ext cx="84552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Printemps 2024 : Présentation du projet et stratégie de lancement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10/202406/2025 : Etude de faisabilité et programmation</a:t>
            </a:r>
          </a:p>
          <a:p>
            <a:endParaRPr lang="fr-FR" sz="1200" dirty="0">
              <a:latin typeface="+mn-lt"/>
            </a:endParaRPr>
          </a:p>
          <a:p>
            <a:r>
              <a:rPr lang="fr-FR" sz="1200" b="1" dirty="0">
                <a:solidFill>
                  <a:schemeClr val="accent1"/>
                </a:solidFill>
                <a:latin typeface="+mn-lt"/>
              </a:rPr>
              <a:t>Objectif : </a:t>
            </a:r>
            <a:r>
              <a:rPr lang="fr-FR" sz="1200" dirty="0">
                <a:latin typeface="+mn-lt"/>
              </a:rPr>
              <a:t>Cahier des charges fonctionnel, technique et environnemental base du programme de conception réalisation à venir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85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77DFE-925E-4AB5-BD8F-07CD15DF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052457-7BBF-4F43-AB0B-7777D6080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A7F95C-8675-46FC-BE98-2EE81BE6D7C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3EEDD09-BDE0-4800-BD54-FC9CAAE7F9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EFEB2F-F01D-4A38-A52C-FE6BC6D4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84" y="0"/>
            <a:ext cx="53608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BAB701-1E40-418A-8B37-B1EEF0740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5334FB9-F2CD-4BBD-ABB3-8191E7579D52}"/>
              </a:ext>
            </a:extLst>
          </p:cNvPr>
          <p:cNvSpPr txBox="1"/>
          <p:nvPr/>
        </p:nvSpPr>
        <p:spPr>
          <a:xfrm>
            <a:off x="344382" y="718458"/>
            <a:ext cx="84552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Printemps 2024 : Présentation du projet et stratégie de lancement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FR" sz="1200" dirty="0">
              <a:latin typeface="+mn-lt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200" dirty="0">
                <a:latin typeface="+mn-lt"/>
              </a:rPr>
              <a:t>10/202406/2025 : Etude de faisabilité et programmation</a:t>
            </a:r>
          </a:p>
          <a:p>
            <a:endParaRPr lang="fr-FR" sz="1200" dirty="0">
              <a:latin typeface="+mn-lt"/>
            </a:endParaRPr>
          </a:p>
          <a:p>
            <a:r>
              <a:rPr lang="fr-FR" sz="1200" b="1" dirty="0">
                <a:solidFill>
                  <a:schemeClr val="accent1"/>
                </a:solidFill>
                <a:latin typeface="+mn-lt"/>
              </a:rPr>
              <a:t>Objectif : </a:t>
            </a:r>
            <a:r>
              <a:rPr lang="fr-FR" sz="1200" dirty="0">
                <a:latin typeface="+mn-lt"/>
              </a:rPr>
              <a:t>Cahier des charges fonctionnel, technique et environnemental base du programme de conception réalisation à venir</a:t>
            </a:r>
            <a:endParaRPr lang="en-US" sz="1200" dirty="0">
              <a:latin typeface="+mn-lt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CF747A81-D045-463F-8EA9-0D8AE033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espaces ERP mutualisés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2B39-EDC5-40B1-8CA9-0A9A61276A15}"/>
              </a:ext>
            </a:extLst>
          </p:cNvPr>
          <p:cNvSpPr/>
          <p:nvPr/>
        </p:nvSpPr>
        <p:spPr>
          <a:xfrm>
            <a:off x="5579269" y="5072063"/>
            <a:ext cx="198596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18252F-BB81-49A8-9E11-7A9B6C66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6" y="1905755"/>
            <a:ext cx="6175164" cy="31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6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LPC Caen_20241128">
  <a:themeElements>
    <a:clrScheme name="LPCCAEN2025">
      <a:dk1>
        <a:srgbClr val="000000"/>
      </a:dk1>
      <a:lt1>
        <a:srgbClr val="FFFFFF"/>
      </a:lt1>
      <a:dk2>
        <a:srgbClr val="112438"/>
      </a:dk2>
      <a:lt2>
        <a:srgbClr val="FFFFFF"/>
      </a:lt2>
      <a:accent1>
        <a:srgbClr val="EB660C"/>
      </a:accent1>
      <a:accent2>
        <a:srgbClr val="D2D8EF"/>
      </a:accent2>
      <a:accent3>
        <a:srgbClr val="1E3E62"/>
      </a:accent3>
      <a:accent4>
        <a:srgbClr val="18396E"/>
      </a:accent4>
      <a:accent5>
        <a:srgbClr val="2C599D"/>
      </a:accent5>
      <a:accent6>
        <a:srgbClr val="5C83C4"/>
      </a:accent6>
      <a:hlink>
        <a:srgbClr val="FB9B51"/>
      </a:hlink>
      <a:folHlink>
        <a:srgbClr val="F1D9AE"/>
      </a:folHlink>
    </a:clrScheme>
    <a:fontScheme name="Personnalisé 1">
      <a:majorFont>
        <a:latin typeface="Exo 2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LPC Caen_20241128" id="{04A84A7B-46D8-42CE-B4A1-DBEDF05C7D69}" vid="{69AEF9BC-7C7A-4F2E-BF51-5BD43033636A}"/>
    </a:ext>
  </a:extLst>
</a:theme>
</file>

<file path=ppt/theme/theme2.xml><?xml version="1.0" encoding="utf-8"?>
<a:theme xmlns:a="http://schemas.openxmlformats.org/drawingml/2006/main" name="TEXTE">
  <a:themeElements>
    <a:clrScheme name="LPCCAEN2025">
      <a:dk1>
        <a:srgbClr val="000000"/>
      </a:dk1>
      <a:lt1>
        <a:srgbClr val="FFFFFF"/>
      </a:lt1>
      <a:dk2>
        <a:srgbClr val="112438"/>
      </a:dk2>
      <a:lt2>
        <a:srgbClr val="FFFFFF"/>
      </a:lt2>
      <a:accent1>
        <a:srgbClr val="EB660C"/>
      </a:accent1>
      <a:accent2>
        <a:srgbClr val="D2D8EF"/>
      </a:accent2>
      <a:accent3>
        <a:srgbClr val="1E3E62"/>
      </a:accent3>
      <a:accent4>
        <a:srgbClr val="18396E"/>
      </a:accent4>
      <a:accent5>
        <a:srgbClr val="2C599D"/>
      </a:accent5>
      <a:accent6>
        <a:srgbClr val="5C83C4"/>
      </a:accent6>
      <a:hlink>
        <a:srgbClr val="FB9B51"/>
      </a:hlink>
      <a:folHlink>
        <a:srgbClr val="F1D9AE"/>
      </a:folHlink>
    </a:clrScheme>
    <a:fontScheme name="Personnalisé 1">
      <a:majorFont>
        <a:latin typeface="Exo 2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LPC Caen_20241128</Template>
  <TotalTime>209</TotalTime>
  <Words>408</Words>
  <Application>Microsoft Office PowerPoint</Application>
  <PresentationFormat>Affichage à l'écran (16:9)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F36</vt:lpstr>
      <vt:lpstr>Montserrat</vt:lpstr>
      <vt:lpstr>Lato</vt:lpstr>
      <vt:lpstr>Wingdings</vt:lpstr>
      <vt:lpstr>Exo 2</vt:lpstr>
      <vt:lpstr>Allerta Stencil</vt:lpstr>
      <vt:lpstr>Arial</vt:lpstr>
      <vt:lpstr>Thème LPC Caen_20241128</vt:lpstr>
      <vt:lpstr>TEXTE</vt:lpstr>
      <vt:lpstr>Nouveaux locaux</vt:lpstr>
      <vt:lpstr>Historique</vt:lpstr>
      <vt:lpstr>Schéma de fonctionnement d’ensemble </vt:lpstr>
      <vt:lpstr>Présentation PowerPoint</vt:lpstr>
      <vt:lpstr>Le Laboratoire de Physique Corpusculaire </vt:lpstr>
      <vt:lpstr>Présentation PowerPoint</vt:lpstr>
      <vt:lpstr>La halle technologique nucléaire </vt:lpstr>
      <vt:lpstr>Présentation PowerPoint</vt:lpstr>
      <vt:lpstr>Les espaces ERP mutualisés </vt:lpstr>
      <vt:lpstr>Présentation PowerPoint</vt:lpstr>
      <vt:lpstr>A venir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guesnon</dc:creator>
  <cp:lastModifiedBy>antoine de roubin</cp:lastModifiedBy>
  <cp:revision>14</cp:revision>
  <dcterms:created xsi:type="dcterms:W3CDTF">2024-12-19T14:07:37Z</dcterms:created>
  <dcterms:modified xsi:type="dcterms:W3CDTF">2025-06-30T10:36:03Z</dcterms:modified>
</cp:coreProperties>
</file>