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d91b6b150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d91b6b150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6c0f585efc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6c0f585ef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6c0f585ef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6c0f585ef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ed42a14ac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ed42a14ac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ed42a14ac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ed42a14ac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6c0f585efc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6c0f585ef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6c30fcd54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6c30fcd54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6c0f585efc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6c0f585efc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5ed42a14ac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5ed42a14ac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5d91b6b150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5d91b6b150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ed42a14a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ed42a14a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6c0f585efc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6c0f585efc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5ed42a14ac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5ed42a14ac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5ed42a14a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5ed42a14a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5ed42a14ac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5ed42a14ac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5ed42a14ac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5ed42a14ac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6c0f585efc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6c0f585efc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6c0f585efc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6c0f585efc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c0f585efc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c0f585efc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ed42a14ac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ed42a14ac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5d91b6b150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5d91b6b150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d91b6b150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d91b6b150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d91b6b150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d91b6b150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5d91b6b150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5d91b6b150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jpg"/><Relationship Id="rId4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Relationship Id="rId4" Type="http://schemas.openxmlformats.org/officeDocument/2006/relationships/image" Target="../media/image40.png"/><Relationship Id="rId5" Type="http://schemas.openxmlformats.org/officeDocument/2006/relationships/image" Target="../media/image38.png"/><Relationship Id="rId6" Type="http://schemas.openxmlformats.org/officeDocument/2006/relationships/image" Target="../media/image28.png"/><Relationship Id="rId7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Relationship Id="rId4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png"/><Relationship Id="rId4" Type="http://schemas.openxmlformats.org/officeDocument/2006/relationships/image" Target="../media/image41.png"/><Relationship Id="rId5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47.png"/><Relationship Id="rId7" Type="http://schemas.openxmlformats.org/officeDocument/2006/relationships/image" Target="../media/image16.png"/><Relationship Id="rId8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4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976350" y="2974550"/>
            <a:ext cx="7191300" cy="1303500"/>
          </a:xfrm>
          <a:prstGeom prst="rect">
            <a:avLst/>
          </a:prstGeom>
          <a:effectLst>
            <a:outerShdw blurRad="57150" rotWithShape="0" algn="bl" dir="5700000" dist="19050">
              <a:srgbClr val="000000">
                <a:alpha val="86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4900">
                <a:solidFill>
                  <a:schemeClr val="lt1"/>
                </a:solidFill>
              </a:rPr>
              <a:t>Fundamental symmetries </a:t>
            </a:r>
            <a:endParaRPr sz="49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4900">
                <a:solidFill>
                  <a:schemeClr val="lt1"/>
                </a:solidFill>
              </a:rPr>
              <a:t>with novel technologies</a:t>
            </a:r>
            <a:endParaRPr sz="4900">
              <a:solidFill>
                <a:schemeClr val="lt1"/>
              </a:solidFill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0" y="4664125"/>
            <a:ext cx="3249300" cy="4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nl" sz="1950">
                <a:solidFill>
                  <a:schemeClr val="lt1"/>
                </a:solidFill>
              </a:rPr>
              <a:t>LPC Prospectives 2025</a:t>
            </a:r>
            <a:endParaRPr sz="1950">
              <a:solidFill>
                <a:schemeClr val="lt1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6688825" y="220375"/>
            <a:ext cx="27858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300">
                <a:solidFill>
                  <a:schemeClr val="lt2"/>
                </a:solidFill>
              </a:rPr>
              <a:t>Image by Sandbox Studios</a:t>
            </a:r>
            <a:endParaRPr sz="1300">
              <a:solidFill>
                <a:schemeClr val="lt2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7145275" y="4673275"/>
            <a:ext cx="2053800" cy="4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950">
                <a:solidFill>
                  <a:schemeClr val="lt1"/>
                </a:solidFill>
              </a:rPr>
              <a:t>Leendert Hayen</a:t>
            </a:r>
            <a:endParaRPr sz="195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SALER commissioning: First light April 2024</a:t>
            </a:r>
            <a:endParaRPr/>
          </a:p>
        </p:txBody>
      </p:sp>
      <p:sp>
        <p:nvSpPr>
          <p:cNvPr id="159" name="Google Shape;159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A group of men working on a machine&#10;&#10;AI-generated content may be incorrect." id="160" name="Google Shape;160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260" l="15093" r="12756" t="0"/>
          <a:stretch/>
        </p:blipFill>
        <p:spPr>
          <a:xfrm>
            <a:off x="5445475" y="1258700"/>
            <a:ext cx="3698700" cy="39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7825" y="1258700"/>
            <a:ext cx="5545775" cy="390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3" title="Screenshot 2025-05-06 at 16.21.5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9125" y="1525850"/>
            <a:ext cx="4185100" cy="3617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23"/>
          <p:cNvGrpSpPr/>
          <p:nvPr/>
        </p:nvGrpSpPr>
        <p:grpSpPr>
          <a:xfrm>
            <a:off x="9515123" y="1152470"/>
            <a:ext cx="5527892" cy="3518847"/>
            <a:chOff x="2307626" y="771175"/>
            <a:chExt cx="6836374" cy="4372325"/>
          </a:xfrm>
        </p:grpSpPr>
        <p:pic>
          <p:nvPicPr>
            <p:cNvPr id="168" name="Google Shape;168;p23" title="nuclear_chart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07626" y="771175"/>
              <a:ext cx="6836374" cy="4372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" name="Google Shape;169;p23"/>
            <p:cNvSpPr/>
            <p:nvPr/>
          </p:nvSpPr>
          <p:spPr>
            <a:xfrm>
              <a:off x="2620450" y="897100"/>
              <a:ext cx="1125300" cy="1613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3"/>
            <p:cNvSpPr/>
            <p:nvPr/>
          </p:nvSpPr>
          <p:spPr>
            <a:xfrm>
              <a:off x="6691700" y="3150575"/>
              <a:ext cx="2224200" cy="16890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1" name="Google Shape;17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Recoil spectroscopy: broader scope</a:t>
            </a:r>
            <a:endParaRPr/>
          </a:p>
        </p:txBody>
      </p:sp>
      <p:cxnSp>
        <p:nvCxnSpPr>
          <p:cNvPr id="172" name="Google Shape;172;p23"/>
          <p:cNvCxnSpPr/>
          <p:nvPr/>
        </p:nvCxnSpPr>
        <p:spPr>
          <a:xfrm>
            <a:off x="1035425" y="3096875"/>
            <a:ext cx="317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73" name="Google Shape;173;p23" title="Screenshot 2025-05-06 at 16.28.5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9200" y="1589911"/>
            <a:ext cx="4765026" cy="348954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175" name="Google Shape;175;p23"/>
          <p:cNvSpPr txBox="1"/>
          <p:nvPr/>
        </p:nvSpPr>
        <p:spPr>
          <a:xfrm>
            <a:off x="7703225" y="2635550"/>
            <a:ext cx="146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6" name="Google Shape;176;p23"/>
          <p:cNvSpPr txBox="1"/>
          <p:nvPr/>
        </p:nvSpPr>
        <p:spPr>
          <a:xfrm>
            <a:off x="311700" y="3778525"/>
            <a:ext cx="4087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Recoil: Access to </a:t>
            </a:r>
            <a:r>
              <a:rPr lang="nl" sz="1800">
                <a:solidFill>
                  <a:schemeClr val="accent4"/>
                </a:solidFill>
              </a:rPr>
              <a:t>electron capture</a:t>
            </a:r>
            <a:r>
              <a:rPr lang="nl" sz="1800">
                <a:solidFill>
                  <a:schemeClr val="dk2"/>
                </a:solidFill>
              </a:rPr>
              <a:t> &amp;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 sz="1800">
                <a:solidFill>
                  <a:schemeClr val="accent4"/>
                </a:solidFill>
              </a:rPr>
              <a:t>electronic environment</a:t>
            </a:r>
            <a:endParaRPr/>
          </a:p>
        </p:txBody>
      </p:sp>
      <p:sp>
        <p:nvSpPr>
          <p:cNvPr id="177" name="Google Shape;177;p23"/>
          <p:cNvSpPr txBox="1"/>
          <p:nvPr>
            <p:ph idx="1" type="body"/>
          </p:nvPr>
        </p:nvSpPr>
        <p:spPr>
          <a:xfrm>
            <a:off x="311700" y="1152475"/>
            <a:ext cx="5312100" cy="10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Out of </a:t>
            </a:r>
            <a:r>
              <a:rPr i="1" lang="nl"/>
              <a:t>thousands of known</a:t>
            </a:r>
            <a:r>
              <a:rPr lang="nl"/>
              <a:t> radioactive transitions,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nl"/>
              <a:t>only handful measured</a:t>
            </a:r>
            <a:r>
              <a:rPr lang="nl"/>
              <a:t> recoiling nucleus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178" name="Google Shape;178;p23"/>
          <p:cNvSpPr txBox="1"/>
          <p:nvPr/>
        </p:nvSpPr>
        <p:spPr>
          <a:xfrm>
            <a:off x="311700" y="2420000"/>
            <a:ext cx="54747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Coherent multi-scale framework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(QCD      Chemistry) is </a:t>
            </a:r>
            <a:r>
              <a:rPr b="1" lang="nl" sz="1800">
                <a:solidFill>
                  <a:schemeClr val="dk2"/>
                </a:solidFill>
              </a:rPr>
              <a:t>crucial</a:t>
            </a:r>
            <a:r>
              <a:rPr lang="nl" sz="1800">
                <a:solidFill>
                  <a:schemeClr val="dk2"/>
                </a:solidFill>
              </a:rPr>
              <a:t>, but </a:t>
            </a:r>
            <a:r>
              <a:rPr b="1" lang="nl" sz="1800">
                <a:solidFill>
                  <a:schemeClr val="dk2"/>
                </a:solidFill>
              </a:rPr>
              <a:t>missing</a:t>
            </a:r>
            <a:endParaRPr/>
          </a:p>
        </p:txBody>
      </p:sp>
      <p:pic>
        <p:nvPicPr>
          <p:cNvPr id="179" name="Google Shape;179;p23" title="chart_cropped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78400" y="663588"/>
            <a:ext cx="3653900" cy="335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 title="chart_cropped_recoil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78401" y="663588"/>
            <a:ext cx="3653900" cy="335708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3"/>
          <p:cNvSpPr txBox="1"/>
          <p:nvPr>
            <p:ph idx="1" type="body"/>
          </p:nvPr>
        </p:nvSpPr>
        <p:spPr>
          <a:xfrm>
            <a:off x="311700" y="1152475"/>
            <a:ext cx="5312100" cy="102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Out of </a:t>
            </a:r>
            <a:r>
              <a:rPr i="1" lang="nl"/>
              <a:t>thousands of known</a:t>
            </a:r>
            <a:r>
              <a:rPr lang="nl"/>
              <a:t> radioactive transitions,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nl"/>
              <a:t>only </a:t>
            </a:r>
            <a:r>
              <a:rPr b="1" lang="nl">
                <a:solidFill>
                  <a:srgbClr val="FF0000"/>
                </a:solidFill>
              </a:rPr>
              <a:t>handful</a:t>
            </a:r>
            <a:r>
              <a:rPr b="1" lang="nl"/>
              <a:t> measured</a:t>
            </a:r>
            <a:r>
              <a:rPr lang="nl"/>
              <a:t> recoiling nucleus</a:t>
            </a: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4" title="FINAL_header_102518_croppe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0875" y="3283175"/>
            <a:ext cx="5023923" cy="194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ASGARD: Tabletop experiment for particle physics</a:t>
            </a:r>
            <a:endParaRPr/>
          </a:p>
        </p:txBody>
      </p:sp>
      <p:sp>
        <p:nvSpPr>
          <p:cNvPr id="188" name="Google Shape;188;p24"/>
          <p:cNvSpPr txBox="1"/>
          <p:nvPr>
            <p:ph idx="1" type="body"/>
          </p:nvPr>
        </p:nvSpPr>
        <p:spPr>
          <a:xfrm>
            <a:off x="9144000" y="1233325"/>
            <a:ext cx="7656600" cy="11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Direct collider searches don’t see new physics, but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>
                <a:solidFill>
                  <a:schemeClr val="accent4"/>
                </a:solidFill>
              </a:rPr>
              <a:t>tabletop experiments probe wealth of operators and energy scales</a:t>
            </a:r>
            <a:endParaRPr b="1"/>
          </a:p>
        </p:txBody>
      </p:sp>
      <p:sp>
        <p:nvSpPr>
          <p:cNvPr id="189" name="Google Shape;189;p24"/>
          <p:cNvSpPr txBox="1"/>
          <p:nvPr/>
        </p:nvSpPr>
        <p:spPr>
          <a:xfrm>
            <a:off x="6497425" y="4749025"/>
            <a:ext cx="2446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800">
                <a:solidFill>
                  <a:schemeClr val="dk2"/>
                </a:solidFill>
              </a:rPr>
              <a:t>Artwork by Sandbox Studio, Chicago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90" name="Google Shape;19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191" name="Google Shape;191;p24"/>
          <p:cNvSpPr txBox="1"/>
          <p:nvPr>
            <p:ph idx="1" type="body"/>
          </p:nvPr>
        </p:nvSpPr>
        <p:spPr>
          <a:xfrm>
            <a:off x="327450" y="1348838"/>
            <a:ext cx="8520600" cy="8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ASGARD will perform precise </a:t>
            </a:r>
            <a:r>
              <a:rPr b="1" lang="nl"/>
              <a:t>eV-scale spectroscopy</a:t>
            </a:r>
            <a:r>
              <a:rPr lang="nl"/>
              <a:t> on </a:t>
            </a:r>
            <a:r>
              <a:rPr b="1" lang="nl"/>
              <a:t>short-lived isotopes</a:t>
            </a:r>
            <a:r>
              <a:rPr lang="nl"/>
              <a:t> with </a:t>
            </a:r>
            <a:r>
              <a:rPr b="1" lang="nl"/>
              <a:t>superconducting quantum sensors</a:t>
            </a:r>
            <a:endParaRPr b="1"/>
          </a:p>
        </p:txBody>
      </p:sp>
      <p:sp>
        <p:nvSpPr>
          <p:cNvPr id="192" name="Google Shape;192;p24"/>
          <p:cNvSpPr txBox="1"/>
          <p:nvPr>
            <p:ph idx="1" type="body"/>
          </p:nvPr>
        </p:nvSpPr>
        <p:spPr>
          <a:xfrm>
            <a:off x="311700" y="2080263"/>
            <a:ext cx="4818900" cy="8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Novel TeV-scale new physics searches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New directions in nuclear physics</a:t>
            </a:r>
            <a:endParaRPr/>
          </a:p>
        </p:txBody>
      </p:sp>
      <p:sp>
        <p:nvSpPr>
          <p:cNvPr id="193" name="Google Shape;193;p24"/>
          <p:cNvSpPr txBox="1"/>
          <p:nvPr>
            <p:ph idx="1" type="body"/>
          </p:nvPr>
        </p:nvSpPr>
        <p:spPr>
          <a:xfrm>
            <a:off x="327450" y="3283175"/>
            <a:ext cx="4787400" cy="8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ASGARD will be a </a:t>
            </a:r>
            <a:r>
              <a:rPr lang="nl">
                <a:solidFill>
                  <a:srgbClr val="FF0000"/>
                </a:solidFill>
              </a:rPr>
              <a:t>precision device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/>
              <a:t>at DESIR@GANIL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ASGARD: Principle</a:t>
            </a:r>
            <a:endParaRPr/>
          </a:p>
        </p:txBody>
      </p:sp>
      <p:sp>
        <p:nvSpPr>
          <p:cNvPr id="199" name="Google Shape;199;p25"/>
          <p:cNvSpPr txBox="1"/>
          <p:nvPr>
            <p:ph idx="1" type="body"/>
          </p:nvPr>
        </p:nvSpPr>
        <p:spPr>
          <a:xfrm>
            <a:off x="311700" y="1152475"/>
            <a:ext cx="3069000" cy="9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Perform full spectroscopy of </a:t>
            </a:r>
            <a:r>
              <a:rPr b="1" lang="nl"/>
              <a:t>short-lived isotopes</a:t>
            </a:r>
            <a:r>
              <a:rPr lang="nl"/>
              <a:t> with </a:t>
            </a:r>
            <a:r>
              <a:rPr b="1" lang="nl"/>
              <a:t>quantum sensors</a:t>
            </a:r>
            <a:endParaRPr b="1"/>
          </a:p>
        </p:txBody>
      </p:sp>
      <p:pic>
        <p:nvPicPr>
          <p:cNvPr id="200" name="Google Shape;200;p25" title="First_figure_v2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7375" y="1093925"/>
            <a:ext cx="5626624" cy="38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5"/>
          <p:cNvSpPr txBox="1"/>
          <p:nvPr>
            <p:ph idx="1" type="body"/>
          </p:nvPr>
        </p:nvSpPr>
        <p:spPr>
          <a:xfrm>
            <a:off x="311700" y="2149425"/>
            <a:ext cx="3273900" cy="170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Two novel measurement schemes: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I:  </a:t>
            </a:r>
            <a:r>
              <a:rPr lang="nl">
                <a:solidFill>
                  <a:schemeClr val="accent4"/>
                </a:solidFill>
              </a:rPr>
              <a:t>EC</a:t>
            </a:r>
            <a:r>
              <a:rPr lang="nl"/>
              <a:t>/</a:t>
            </a:r>
            <a:r>
              <a:rPr lang="nl">
                <a:solidFill>
                  <a:schemeClr val="accent5"/>
                </a:solidFill>
              </a:rPr>
              <a:t>B+</a:t>
            </a:r>
            <a:r>
              <a:rPr lang="nl"/>
              <a:t> Branching ratio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II: </a:t>
            </a:r>
            <a:r>
              <a:rPr lang="nl">
                <a:solidFill>
                  <a:schemeClr val="accent5"/>
                </a:solidFill>
              </a:rPr>
              <a:t>B+</a:t>
            </a:r>
            <a:r>
              <a:rPr lang="nl"/>
              <a:t> shape </a:t>
            </a:r>
            <a:endParaRPr/>
          </a:p>
        </p:txBody>
      </p:sp>
      <p:sp>
        <p:nvSpPr>
          <p:cNvPr id="202" name="Google Shape;202;p25"/>
          <p:cNvSpPr txBox="1"/>
          <p:nvPr>
            <p:ph idx="1" type="body"/>
          </p:nvPr>
        </p:nvSpPr>
        <p:spPr>
          <a:xfrm>
            <a:off x="311700" y="3966725"/>
            <a:ext cx="3205800" cy="9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probe new physics at tens of TeV in completely new way</a:t>
            </a:r>
            <a:endParaRPr/>
          </a:p>
        </p:txBody>
      </p:sp>
      <p:sp>
        <p:nvSpPr>
          <p:cNvPr id="203" name="Google Shape;20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204" name="Google Shape;204;p25" title="ASGARD_logo_simpl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3350" y="0"/>
            <a:ext cx="786900" cy="110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6" title="ASGARD_schematic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7200" y="1111227"/>
            <a:ext cx="6479073" cy="365714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ASGARD: Methodology</a:t>
            </a:r>
            <a:endParaRPr/>
          </a:p>
        </p:txBody>
      </p:sp>
      <p:sp>
        <p:nvSpPr>
          <p:cNvPr id="211" name="Google Shape;211;p26"/>
          <p:cNvSpPr txBox="1"/>
          <p:nvPr>
            <p:ph idx="1" type="body"/>
          </p:nvPr>
        </p:nvSpPr>
        <p:spPr>
          <a:xfrm>
            <a:off x="311700" y="1152475"/>
            <a:ext cx="2731200" cy="15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Combination of </a:t>
            </a:r>
            <a:r>
              <a:rPr b="1" lang="nl"/>
              <a:t>expertise</a:t>
            </a:r>
            <a:r>
              <a:rPr lang="nl"/>
              <a:t> in </a:t>
            </a:r>
            <a:r>
              <a:rPr lang="nl">
                <a:solidFill>
                  <a:schemeClr val="accent4"/>
                </a:solidFill>
              </a:rPr>
              <a:t>beta decay</a:t>
            </a:r>
            <a:r>
              <a:rPr lang="nl"/>
              <a:t> and </a:t>
            </a:r>
            <a:r>
              <a:rPr lang="nl">
                <a:solidFill>
                  <a:schemeClr val="accent4"/>
                </a:solidFill>
              </a:rPr>
              <a:t>technical innovations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212" name="Google Shape;212;p26"/>
          <p:cNvSpPr txBox="1"/>
          <p:nvPr/>
        </p:nvSpPr>
        <p:spPr>
          <a:xfrm>
            <a:off x="311700" y="2959900"/>
            <a:ext cx="30000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nl" sz="1800">
                <a:solidFill>
                  <a:schemeClr val="dk2"/>
                </a:solidFill>
              </a:rPr>
              <a:t>Orders of magnitude improvement</a:t>
            </a:r>
            <a:r>
              <a:rPr lang="nl" sz="1800">
                <a:solidFill>
                  <a:schemeClr val="dk2"/>
                </a:solidFill>
              </a:rPr>
              <a:t> in </a:t>
            </a:r>
            <a:r>
              <a:rPr lang="nl" sz="1800">
                <a:solidFill>
                  <a:schemeClr val="accent4"/>
                </a:solidFill>
              </a:rPr>
              <a:t>systematic effects</a:t>
            </a:r>
            <a:r>
              <a:rPr lang="nl" sz="1800">
                <a:solidFill>
                  <a:schemeClr val="dk2"/>
                </a:solidFill>
              </a:rPr>
              <a:t> and </a:t>
            </a:r>
            <a:r>
              <a:rPr lang="nl" sz="1800">
                <a:solidFill>
                  <a:schemeClr val="accent4"/>
                </a:solidFill>
              </a:rPr>
              <a:t>efficiency</a:t>
            </a:r>
            <a:endParaRPr/>
          </a:p>
        </p:txBody>
      </p:sp>
      <p:sp>
        <p:nvSpPr>
          <p:cNvPr id="213" name="Google Shape;21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214" name="Google Shape;214;p26" title="LogoGANI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125" y="4557825"/>
            <a:ext cx="1442874" cy="3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7" title="ASGARD_schematic (2).png"/>
          <p:cNvPicPr preferRelativeResize="0"/>
          <p:nvPr/>
        </p:nvPicPr>
        <p:blipFill rotWithShape="1">
          <a:blip r:embed="rId3">
            <a:alphaModFix/>
          </a:blip>
          <a:srcRect b="0" l="22342" r="0" t="0"/>
          <a:stretch/>
        </p:blipFill>
        <p:spPr>
          <a:xfrm>
            <a:off x="4244625" y="1111225"/>
            <a:ext cx="5031649" cy="3657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ASGARD: Methodology</a:t>
            </a:r>
            <a:endParaRPr/>
          </a:p>
        </p:txBody>
      </p:sp>
      <p:sp>
        <p:nvSpPr>
          <p:cNvPr id="221" name="Google Shape;22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grpSp>
        <p:nvGrpSpPr>
          <p:cNvPr id="222" name="Google Shape;222;p27"/>
          <p:cNvGrpSpPr/>
          <p:nvPr/>
        </p:nvGrpSpPr>
        <p:grpSpPr>
          <a:xfrm>
            <a:off x="4152150" y="1266925"/>
            <a:ext cx="4527600" cy="3396475"/>
            <a:chOff x="4152150" y="1266925"/>
            <a:chExt cx="4527600" cy="3396475"/>
          </a:xfrm>
        </p:grpSpPr>
        <p:sp>
          <p:nvSpPr>
            <p:cNvPr id="223" name="Google Shape;223;p27"/>
            <p:cNvSpPr/>
            <p:nvPr/>
          </p:nvSpPr>
          <p:spPr>
            <a:xfrm>
              <a:off x="4152150" y="1266925"/>
              <a:ext cx="2163900" cy="3396300"/>
            </a:xfrm>
            <a:prstGeom prst="rect">
              <a:avLst/>
            </a:prstGeom>
            <a:solidFill>
              <a:srgbClr val="939393">
                <a:alpha val="75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6316050" y="3911000"/>
              <a:ext cx="2363700" cy="752400"/>
            </a:xfrm>
            <a:prstGeom prst="rect">
              <a:avLst/>
            </a:prstGeom>
            <a:solidFill>
              <a:srgbClr val="939393">
                <a:alpha val="75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6316050" y="1266925"/>
              <a:ext cx="2363700" cy="165300"/>
            </a:xfrm>
            <a:prstGeom prst="rect">
              <a:avLst/>
            </a:prstGeom>
            <a:solidFill>
              <a:srgbClr val="939393">
                <a:alpha val="75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6" name="Google Shape;226;p27"/>
          <p:cNvGrpSpPr/>
          <p:nvPr/>
        </p:nvGrpSpPr>
        <p:grpSpPr>
          <a:xfrm>
            <a:off x="311700" y="1111225"/>
            <a:ext cx="3840600" cy="1015800"/>
            <a:chOff x="311700" y="1111225"/>
            <a:chExt cx="3840600" cy="1015800"/>
          </a:xfrm>
        </p:grpSpPr>
        <p:sp>
          <p:nvSpPr>
            <p:cNvPr id="227" name="Google Shape;227;p27"/>
            <p:cNvSpPr txBox="1"/>
            <p:nvPr/>
          </p:nvSpPr>
          <p:spPr>
            <a:xfrm>
              <a:off x="311700" y="1111225"/>
              <a:ext cx="38406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" sz="1800">
                  <a:solidFill>
                    <a:schemeClr val="dk2"/>
                  </a:solidFill>
                </a:rPr>
                <a:t>Key #1: </a:t>
              </a:r>
              <a:r>
                <a:rPr lang="nl" sz="1800">
                  <a:solidFill>
                    <a:schemeClr val="accent4"/>
                  </a:solidFill>
                </a:rPr>
                <a:t>Windowless dilution fridge</a:t>
              </a:r>
              <a:endParaRPr sz="1800">
                <a:solidFill>
                  <a:schemeClr val="accent4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4"/>
                </a:solidFill>
              </a:endParaRPr>
            </a:p>
            <a:p>
              <a:pPr indent="45720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800">
                  <a:solidFill>
                    <a:schemeClr val="dk2"/>
                  </a:solidFill>
                </a:rPr>
                <a:t>Full access to nuclear chart</a:t>
              </a:r>
              <a:endParaRPr sz="1800">
                <a:solidFill>
                  <a:schemeClr val="dk2"/>
                </a:solidFill>
              </a:endParaRPr>
            </a:p>
          </p:txBody>
        </p:sp>
        <p:cxnSp>
          <p:nvCxnSpPr>
            <p:cNvPr id="228" name="Google Shape;228;p27"/>
            <p:cNvCxnSpPr/>
            <p:nvPr/>
          </p:nvCxnSpPr>
          <p:spPr>
            <a:xfrm>
              <a:off x="456400" y="1896475"/>
              <a:ext cx="3540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229" name="Google Shape;229;p27"/>
          <p:cNvGrpSpPr/>
          <p:nvPr/>
        </p:nvGrpSpPr>
        <p:grpSpPr>
          <a:xfrm>
            <a:off x="311700" y="2261325"/>
            <a:ext cx="3840600" cy="1015800"/>
            <a:chOff x="311700" y="2977425"/>
            <a:chExt cx="3840600" cy="1015800"/>
          </a:xfrm>
        </p:grpSpPr>
        <p:sp>
          <p:nvSpPr>
            <p:cNvPr id="230" name="Google Shape;230;p27"/>
            <p:cNvSpPr txBox="1"/>
            <p:nvPr/>
          </p:nvSpPr>
          <p:spPr>
            <a:xfrm>
              <a:off x="311700" y="2977425"/>
              <a:ext cx="38406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" sz="1800">
                  <a:solidFill>
                    <a:schemeClr val="dk2"/>
                  </a:solidFill>
                </a:rPr>
                <a:t>Key #2: </a:t>
              </a:r>
              <a:r>
                <a:rPr lang="nl" sz="1800">
                  <a:solidFill>
                    <a:schemeClr val="accent4"/>
                  </a:solidFill>
                </a:rPr>
                <a:t>Ultrathin Al-STJs</a:t>
              </a:r>
              <a:endParaRPr sz="1800">
                <a:solidFill>
                  <a:schemeClr val="accent4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4"/>
                </a:solidFill>
              </a:endParaRPr>
            </a:p>
            <a:p>
              <a:pPr indent="45720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800">
                  <a:solidFill>
                    <a:schemeClr val="dk2"/>
                  </a:solidFill>
                </a:rPr>
                <a:t>x100 reduced scattering</a:t>
              </a:r>
              <a:endParaRPr sz="1800">
                <a:solidFill>
                  <a:schemeClr val="dk2"/>
                </a:solidFill>
              </a:endParaRPr>
            </a:p>
          </p:txBody>
        </p:sp>
        <p:cxnSp>
          <p:nvCxnSpPr>
            <p:cNvPr id="231" name="Google Shape;231;p27"/>
            <p:cNvCxnSpPr/>
            <p:nvPr/>
          </p:nvCxnSpPr>
          <p:spPr>
            <a:xfrm>
              <a:off x="456400" y="3772225"/>
              <a:ext cx="3540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232" name="Google Shape;232;p27"/>
          <p:cNvGrpSpPr/>
          <p:nvPr/>
        </p:nvGrpSpPr>
        <p:grpSpPr>
          <a:xfrm>
            <a:off x="311700" y="3239975"/>
            <a:ext cx="3840600" cy="1015800"/>
            <a:chOff x="311700" y="2977425"/>
            <a:chExt cx="3840600" cy="1015800"/>
          </a:xfrm>
        </p:grpSpPr>
        <p:sp>
          <p:nvSpPr>
            <p:cNvPr id="233" name="Google Shape;233;p27"/>
            <p:cNvSpPr txBox="1"/>
            <p:nvPr/>
          </p:nvSpPr>
          <p:spPr>
            <a:xfrm>
              <a:off x="311700" y="2977425"/>
              <a:ext cx="38406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" sz="1800">
                  <a:solidFill>
                    <a:schemeClr val="dk2"/>
                  </a:solidFill>
                </a:rPr>
                <a:t>Key #3: </a:t>
              </a:r>
              <a:r>
                <a:rPr lang="nl" sz="1800">
                  <a:solidFill>
                    <a:schemeClr val="accent4"/>
                  </a:solidFill>
                </a:rPr>
                <a:t>Injection beam line</a:t>
              </a:r>
              <a:endParaRPr sz="1800">
                <a:solidFill>
                  <a:schemeClr val="accent4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4"/>
                </a:solidFill>
              </a:endParaRPr>
            </a:p>
            <a:p>
              <a:pPr indent="45720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800">
                  <a:solidFill>
                    <a:schemeClr val="dk2"/>
                  </a:solidFill>
                </a:rPr>
                <a:t>Extremely precise implantation</a:t>
              </a:r>
              <a:endParaRPr sz="1800">
                <a:solidFill>
                  <a:schemeClr val="dk2"/>
                </a:solidFill>
              </a:endParaRPr>
            </a:p>
          </p:txBody>
        </p:sp>
        <p:cxnSp>
          <p:nvCxnSpPr>
            <p:cNvPr id="234" name="Google Shape;234;p27"/>
            <p:cNvCxnSpPr/>
            <p:nvPr/>
          </p:nvCxnSpPr>
          <p:spPr>
            <a:xfrm>
              <a:off x="456400" y="3772225"/>
              <a:ext cx="3540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235" name="Google Shape;235;p27"/>
          <p:cNvSpPr txBox="1"/>
          <p:nvPr/>
        </p:nvSpPr>
        <p:spPr>
          <a:xfrm>
            <a:off x="265500" y="4387375"/>
            <a:ext cx="3933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800">
                <a:solidFill>
                  <a:schemeClr val="dk2"/>
                </a:solidFill>
              </a:rPr>
              <a:t>Together</a:t>
            </a:r>
            <a:r>
              <a:rPr lang="nl" sz="1800">
                <a:solidFill>
                  <a:schemeClr val="dk2"/>
                </a:solidFill>
              </a:rPr>
              <a:t> world-first precision device</a:t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236" name="Google Shape;236;p27"/>
          <p:cNvGrpSpPr/>
          <p:nvPr/>
        </p:nvGrpSpPr>
        <p:grpSpPr>
          <a:xfrm>
            <a:off x="4152150" y="1266925"/>
            <a:ext cx="4527600" cy="3396388"/>
            <a:chOff x="4152150" y="1266925"/>
            <a:chExt cx="4527600" cy="3396388"/>
          </a:xfrm>
        </p:grpSpPr>
        <p:grpSp>
          <p:nvGrpSpPr>
            <p:cNvPr id="237" name="Google Shape;237;p27"/>
            <p:cNvGrpSpPr/>
            <p:nvPr/>
          </p:nvGrpSpPr>
          <p:grpSpPr>
            <a:xfrm>
              <a:off x="6316050" y="1266925"/>
              <a:ext cx="2363700" cy="2647250"/>
              <a:chOff x="6316050" y="1266925"/>
              <a:chExt cx="2363700" cy="2647250"/>
            </a:xfrm>
          </p:grpSpPr>
          <p:sp>
            <p:nvSpPr>
              <p:cNvPr id="238" name="Google Shape;238;p27"/>
              <p:cNvSpPr/>
              <p:nvPr/>
            </p:nvSpPr>
            <p:spPr>
              <a:xfrm>
                <a:off x="6316050" y="3341475"/>
                <a:ext cx="2363700" cy="572700"/>
              </a:xfrm>
              <a:prstGeom prst="rect">
                <a:avLst/>
              </a:prstGeom>
              <a:solidFill>
                <a:srgbClr val="939393">
                  <a:alpha val="75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" name="Google Shape;239;p27"/>
              <p:cNvSpPr/>
              <p:nvPr/>
            </p:nvSpPr>
            <p:spPr>
              <a:xfrm>
                <a:off x="6316050" y="1266925"/>
                <a:ext cx="2363700" cy="1118400"/>
              </a:xfrm>
              <a:prstGeom prst="rect">
                <a:avLst/>
              </a:prstGeom>
              <a:solidFill>
                <a:srgbClr val="939393">
                  <a:alpha val="75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p27"/>
              <p:cNvSpPr/>
              <p:nvPr/>
            </p:nvSpPr>
            <p:spPr>
              <a:xfrm>
                <a:off x="6316050" y="2385250"/>
                <a:ext cx="1491300" cy="956100"/>
              </a:xfrm>
              <a:prstGeom prst="rect">
                <a:avLst/>
              </a:prstGeom>
              <a:solidFill>
                <a:srgbClr val="939393">
                  <a:alpha val="75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41" name="Google Shape;241;p27"/>
            <p:cNvSpPr/>
            <p:nvPr/>
          </p:nvSpPr>
          <p:spPr>
            <a:xfrm>
              <a:off x="4152150" y="1267013"/>
              <a:ext cx="2163900" cy="3396300"/>
            </a:xfrm>
            <a:prstGeom prst="rect">
              <a:avLst/>
            </a:prstGeom>
            <a:solidFill>
              <a:srgbClr val="939393">
                <a:alpha val="75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2" name="Google Shape;242;p27"/>
          <p:cNvSpPr/>
          <p:nvPr/>
        </p:nvSpPr>
        <p:spPr>
          <a:xfrm>
            <a:off x="6308550" y="1267088"/>
            <a:ext cx="2712600" cy="3396300"/>
          </a:xfrm>
          <a:prstGeom prst="rect">
            <a:avLst/>
          </a:prstGeom>
          <a:solidFill>
            <a:srgbClr val="939393">
              <a:alpha val="7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Setup geometry</a:t>
            </a:r>
            <a:endParaRPr/>
          </a:p>
        </p:txBody>
      </p:sp>
      <p:sp>
        <p:nvSpPr>
          <p:cNvPr id="248" name="Google Shape;248;p28"/>
          <p:cNvSpPr txBox="1"/>
          <p:nvPr>
            <p:ph idx="1" type="body"/>
          </p:nvPr>
        </p:nvSpPr>
        <p:spPr>
          <a:xfrm>
            <a:off x="6287700" y="1174925"/>
            <a:ext cx="2856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Relatively compact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(~3m length, 2.5m height)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Closed cooling circuits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/>
              <a:t>Besides PDT, all at ground potential </a:t>
            </a:r>
            <a:endParaRPr/>
          </a:p>
        </p:txBody>
      </p:sp>
      <p:pic>
        <p:nvPicPr>
          <p:cNvPr id="249" name="Google Shape;2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600" y="1017725"/>
            <a:ext cx="6173650" cy="381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Timeline</a:t>
            </a:r>
            <a:endParaRPr/>
          </a:p>
        </p:txBody>
      </p:sp>
      <p:sp>
        <p:nvSpPr>
          <p:cNvPr id="255" name="Google Shape;255;p29"/>
          <p:cNvSpPr txBox="1"/>
          <p:nvPr>
            <p:ph idx="1" type="body"/>
          </p:nvPr>
        </p:nvSpPr>
        <p:spPr>
          <a:xfrm>
            <a:off x="311700" y="1152475"/>
            <a:ext cx="8520600" cy="39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ERC Starting Grant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submitted October 2024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Final Stage interview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May 2025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/>
              <a:t>Decision August</a:t>
            </a:r>
            <a:endParaRPr/>
          </a:p>
        </p:txBody>
      </p:sp>
      <p:pic>
        <p:nvPicPr>
          <p:cNvPr id="256" name="Google Shape;256;p29" title="Gantt_B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7800" y="321575"/>
            <a:ext cx="6003251" cy="482192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0" title="First_figure_B2_v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3870" y="1017725"/>
            <a:ext cx="5682053" cy="37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ASGARD: Reach</a:t>
            </a:r>
            <a:endParaRPr/>
          </a:p>
        </p:txBody>
      </p:sp>
      <p:sp>
        <p:nvSpPr>
          <p:cNvPr id="264" name="Google Shape;264;p30"/>
          <p:cNvSpPr txBox="1"/>
          <p:nvPr>
            <p:ph idx="1" type="body"/>
          </p:nvPr>
        </p:nvSpPr>
        <p:spPr>
          <a:xfrm>
            <a:off x="311700" y="1152475"/>
            <a:ext cx="3283200" cy="9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Complementary high-impact isotopes for BSM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265" name="Google Shape;26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266" name="Google Shape;266;p30"/>
          <p:cNvSpPr txBox="1"/>
          <p:nvPr/>
        </p:nvSpPr>
        <p:spPr>
          <a:xfrm>
            <a:off x="311700" y="4201525"/>
            <a:ext cx="3454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Completely </a:t>
            </a:r>
            <a:r>
              <a:rPr lang="nl" sz="1800">
                <a:solidFill>
                  <a:schemeClr val="accent4"/>
                </a:solidFill>
              </a:rPr>
              <a:t>unexplored variable</a:t>
            </a:r>
            <a:endParaRPr/>
          </a:p>
        </p:txBody>
      </p:sp>
      <p:sp>
        <p:nvSpPr>
          <p:cNvPr id="267" name="Google Shape;267;p30"/>
          <p:cNvSpPr txBox="1"/>
          <p:nvPr/>
        </p:nvSpPr>
        <p:spPr>
          <a:xfrm>
            <a:off x="311700" y="2291300"/>
            <a:ext cx="3000000" cy="1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Unlock </a:t>
            </a:r>
            <a:r>
              <a:rPr b="1" lang="nl" sz="1800">
                <a:solidFill>
                  <a:schemeClr val="dk2"/>
                </a:solidFill>
              </a:rPr>
              <a:t>hundreds of isotopes</a:t>
            </a:r>
            <a:r>
              <a:rPr lang="nl" sz="1800">
                <a:solidFill>
                  <a:schemeClr val="dk2"/>
                </a:solidFill>
              </a:rPr>
              <a:t> for study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Nuclear structure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Auger spectroscopy</a:t>
            </a:r>
            <a:endParaRPr/>
          </a:p>
        </p:txBody>
      </p:sp>
      <p:sp>
        <p:nvSpPr>
          <p:cNvPr id="268" name="Google Shape;268;p30"/>
          <p:cNvSpPr/>
          <p:nvPr/>
        </p:nvSpPr>
        <p:spPr>
          <a:xfrm>
            <a:off x="3712750" y="3097500"/>
            <a:ext cx="1601700" cy="572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0"/>
          <p:cNvSpPr/>
          <p:nvPr/>
        </p:nvSpPr>
        <p:spPr>
          <a:xfrm>
            <a:off x="6983875" y="4214125"/>
            <a:ext cx="1704000" cy="393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30" title="ASGARD_logo_simpl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4696" y="0"/>
            <a:ext cx="725553" cy="101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Backup</a:t>
            </a:r>
            <a:endParaRPr/>
          </a:p>
        </p:txBody>
      </p:sp>
      <p:sp>
        <p:nvSpPr>
          <p:cNvPr id="276" name="Google Shape;276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Standard Model tests and Beyond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52475"/>
            <a:ext cx="3528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Symmetry tests in the electroweak sector at </a:t>
            </a:r>
            <a:r>
              <a:rPr b="1" lang="nl"/>
              <a:t>low Energy</a:t>
            </a:r>
            <a:endParaRPr b="1"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nl"/>
              <a:t>Parity violation 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l"/>
              <a:t>CP violation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l"/>
              <a:t>Lorentz structure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l"/>
              <a:t>CKM &amp; PMNS unitarity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l"/>
              <a:t>Neutrino mass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l"/>
              <a:t>Sterile 𝜈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l"/>
              <a:t>…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/>
              <a:t>all can be probed with (nuclear) 𝛽 decay</a:t>
            </a:r>
            <a:endParaRPr/>
          </a:p>
        </p:txBody>
      </p:sp>
      <p:pic>
        <p:nvPicPr>
          <p:cNvPr id="65" name="Google Shape;65;p14" title="forces_trippy_white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1400" y="1170125"/>
            <a:ext cx="5290200" cy="358675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5534800" y="4788250"/>
            <a:ext cx="2445600" cy="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000">
                <a:solidFill>
                  <a:schemeClr val="dk2"/>
                </a:solidFill>
              </a:rPr>
              <a:t>Image by Sandbox Studio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Novel nuclear structure methods</a:t>
            </a:r>
            <a:endParaRPr/>
          </a:p>
        </p:txBody>
      </p:sp>
      <p:sp>
        <p:nvSpPr>
          <p:cNvPr id="282" name="Google Shape;282;p32"/>
          <p:cNvSpPr txBox="1"/>
          <p:nvPr>
            <p:ph idx="1" type="body"/>
          </p:nvPr>
        </p:nvSpPr>
        <p:spPr>
          <a:xfrm>
            <a:off x="311700" y="1152475"/>
            <a:ext cx="2457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Total absorption recoil spectroscopy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branching ratio measurements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Lifetimes?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/>
              <a:t>essentially tip of the iceberg</a:t>
            </a:r>
            <a:endParaRPr/>
          </a:p>
        </p:txBody>
      </p:sp>
      <p:sp>
        <p:nvSpPr>
          <p:cNvPr id="283" name="Google Shape;28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284" name="Google Shape;284;p32" title="Screenshot 2025-05-15 at 13.40.47.png"/>
          <p:cNvPicPr preferRelativeResize="0"/>
          <p:nvPr/>
        </p:nvPicPr>
        <p:blipFill rotWithShape="1">
          <a:blip r:embed="rId3">
            <a:alphaModFix/>
          </a:blip>
          <a:srcRect b="0" l="50000" r="0" t="0"/>
          <a:stretch/>
        </p:blipFill>
        <p:spPr>
          <a:xfrm>
            <a:off x="3140948" y="1152475"/>
            <a:ext cx="6003052" cy="391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Exotic current constraints</a:t>
            </a:r>
            <a:endParaRPr/>
          </a:p>
        </p:txBody>
      </p:sp>
      <p:sp>
        <p:nvSpPr>
          <p:cNvPr id="290" name="Google Shape;290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33" title="scalar_tensor_LHC_bet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843124" cy="350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3" title="limits_S_T_beta_18F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7880" y="1107325"/>
            <a:ext cx="4254572" cy="3506702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CKM unitarity in the Standard Model</a:t>
            </a:r>
            <a:endParaRPr/>
          </a:p>
        </p:txBody>
      </p:sp>
      <p:sp>
        <p:nvSpPr>
          <p:cNvPr id="299" name="Google Shape;299;p34"/>
          <p:cNvSpPr txBox="1"/>
          <p:nvPr/>
        </p:nvSpPr>
        <p:spPr>
          <a:xfrm>
            <a:off x="311700" y="1077600"/>
            <a:ext cx="3558300" cy="28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Quark mixing means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and unitarity requirement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is an independent probe for BSM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00" name="Google Shape;300;p34" title="Screenshot 2025-05-29 at 18.31.2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9998" y="1150000"/>
            <a:ext cx="5184852" cy="303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4" title="Screenshot 2025-05-29 at 18.30.5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625" y="1667825"/>
            <a:ext cx="3248802" cy="10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4" title="Screenshot 2025-05-29 at 18.32.3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3917300"/>
            <a:ext cx="3780801" cy="631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4"/>
          <p:cNvSpPr txBox="1"/>
          <p:nvPr/>
        </p:nvSpPr>
        <p:spPr>
          <a:xfrm>
            <a:off x="4256225" y="4239625"/>
            <a:ext cx="493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2"/>
                </a:solidFill>
              </a:rPr>
              <a:t>Situation right now is ‘complicated’: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2"/>
                </a:solidFill>
              </a:rPr>
              <a:t>talks by Alejandro Garcia, John Behr, Leah Broussard, …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04" name="Google Shape;304;p34"/>
          <p:cNvSpPr txBox="1"/>
          <p:nvPr/>
        </p:nvSpPr>
        <p:spPr>
          <a:xfrm>
            <a:off x="311700" y="4658400"/>
            <a:ext cx="3441000" cy="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100">
                <a:solidFill>
                  <a:schemeClr val="dk2"/>
                </a:solidFill>
              </a:rPr>
              <a:t>LH, </a:t>
            </a:r>
            <a:r>
              <a:rPr i="1" lang="nl" sz="1100">
                <a:solidFill>
                  <a:schemeClr val="dk2"/>
                </a:solidFill>
              </a:rPr>
              <a:t>ARNPS</a:t>
            </a:r>
            <a:r>
              <a:rPr lang="nl" sz="1100">
                <a:solidFill>
                  <a:schemeClr val="dk2"/>
                </a:solidFill>
              </a:rPr>
              <a:t> 74 (2024) 497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100">
                <a:solidFill>
                  <a:schemeClr val="dk2"/>
                </a:solidFill>
              </a:rPr>
              <a:t>LH et al., </a:t>
            </a:r>
            <a:r>
              <a:rPr i="1" lang="nl" sz="1100">
                <a:solidFill>
                  <a:schemeClr val="dk2"/>
                </a:solidFill>
              </a:rPr>
              <a:t>RMP</a:t>
            </a:r>
            <a:r>
              <a:rPr lang="nl" sz="1100">
                <a:solidFill>
                  <a:schemeClr val="dk2"/>
                </a:solidFill>
              </a:rPr>
              <a:t> 90 (2018) 015008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CKM unitarity in the Standard Model: Theory progress</a:t>
            </a:r>
            <a:endParaRPr/>
          </a:p>
        </p:txBody>
      </p:sp>
      <p:sp>
        <p:nvSpPr>
          <p:cNvPr id="310" name="Google Shape;310;p35"/>
          <p:cNvSpPr txBox="1"/>
          <p:nvPr>
            <p:ph idx="1" type="body"/>
          </p:nvPr>
        </p:nvSpPr>
        <p:spPr>
          <a:xfrm>
            <a:off x="311700" y="1460125"/>
            <a:ext cx="2268900" cy="14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Theory has </a:t>
            </a:r>
            <a:r>
              <a:rPr b="1" lang="nl"/>
              <a:t>undergone enormous change</a:t>
            </a:r>
            <a:r>
              <a:rPr lang="nl"/>
              <a:t> in last 10 years</a:t>
            </a:r>
            <a:endParaRPr/>
          </a:p>
        </p:txBody>
      </p:sp>
      <p:pic>
        <p:nvPicPr>
          <p:cNvPr id="311" name="Google Shape;311;p35" title="Screenshot 2025-05-29 at 18.33.0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0603" y="1370550"/>
            <a:ext cx="6563548" cy="3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5"/>
          <p:cNvSpPr txBox="1"/>
          <p:nvPr/>
        </p:nvSpPr>
        <p:spPr>
          <a:xfrm>
            <a:off x="7199525" y="470362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chemeClr val="dk2"/>
                </a:solidFill>
              </a:rPr>
              <a:t>LH, </a:t>
            </a:r>
            <a:r>
              <a:rPr i="1" lang="nl" sz="1100">
                <a:solidFill>
                  <a:schemeClr val="dk2"/>
                </a:solidFill>
              </a:rPr>
              <a:t>ARNPS</a:t>
            </a:r>
            <a:r>
              <a:rPr lang="nl" sz="1100">
                <a:solidFill>
                  <a:schemeClr val="dk2"/>
                </a:solidFill>
              </a:rPr>
              <a:t> 74 (2024) 497</a:t>
            </a:r>
            <a:endParaRPr/>
          </a:p>
        </p:txBody>
      </p:sp>
      <p:pic>
        <p:nvPicPr>
          <p:cNvPr id="313" name="Google Shape;313;p35" title="Screenshot 2025-05-29 at 18.43.1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9018" y="1017725"/>
            <a:ext cx="4572005" cy="46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5"/>
          <p:cNvSpPr/>
          <p:nvPr/>
        </p:nvSpPr>
        <p:spPr>
          <a:xfrm>
            <a:off x="5965025" y="1012025"/>
            <a:ext cx="583500" cy="4167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5"/>
          <p:cNvSpPr/>
          <p:nvPr/>
        </p:nvSpPr>
        <p:spPr>
          <a:xfrm>
            <a:off x="3714750" y="1023950"/>
            <a:ext cx="654900" cy="469800"/>
          </a:xfrm>
          <a:prstGeom prst="rect">
            <a:avLst/>
          </a:prstGeom>
          <a:noFill/>
          <a:ln cap="flat" cmpd="sng" w="28575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5"/>
          <p:cNvSpPr txBox="1"/>
          <p:nvPr/>
        </p:nvSpPr>
        <p:spPr>
          <a:xfrm>
            <a:off x="311700" y="3321825"/>
            <a:ext cx="25479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Much work to be done, but </a:t>
            </a:r>
            <a:r>
              <a:rPr i="1" lang="nl" sz="1800">
                <a:solidFill>
                  <a:schemeClr val="dk2"/>
                </a:solidFill>
              </a:rPr>
              <a:t>path forward on nuclear side</a:t>
            </a:r>
            <a:endParaRPr i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Vud constraints</a:t>
            </a:r>
            <a:endParaRPr/>
          </a:p>
        </p:txBody>
      </p:sp>
      <p:sp>
        <p:nvSpPr>
          <p:cNvPr id="322" name="Google Shape;322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324" name="Google Shape;324;p36" title="Screenshot 2025-05-21 at 18.16.2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65740"/>
            <a:ext cx="9143999" cy="2703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7" title="Systematics_overview.png"/>
          <p:cNvPicPr preferRelativeResize="0"/>
          <p:nvPr/>
        </p:nvPicPr>
        <p:blipFill rotWithShape="1">
          <a:blip r:embed="rId3">
            <a:alphaModFix/>
          </a:blip>
          <a:srcRect b="38953" l="0" r="0" t="0"/>
          <a:stretch/>
        </p:blipFill>
        <p:spPr>
          <a:xfrm>
            <a:off x="60848" y="1017713"/>
            <a:ext cx="9022326" cy="396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Systematics improvement</a:t>
            </a:r>
            <a:endParaRPr/>
          </a:p>
        </p:txBody>
      </p:sp>
      <p:sp>
        <p:nvSpPr>
          <p:cNvPr id="331" name="Google Shape;331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333" name="Google Shape;333;p37" title="Systematics_overview.png"/>
          <p:cNvPicPr preferRelativeResize="0"/>
          <p:nvPr/>
        </p:nvPicPr>
        <p:blipFill rotWithShape="1">
          <a:blip r:embed="rId3">
            <a:alphaModFix/>
          </a:blip>
          <a:srcRect b="0" l="0" r="0" t="60558"/>
          <a:stretch/>
        </p:blipFill>
        <p:spPr>
          <a:xfrm>
            <a:off x="0" y="1471488"/>
            <a:ext cx="9112801" cy="2585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4" name="Google Shape;334;p37"/>
          <p:cNvGrpSpPr/>
          <p:nvPr/>
        </p:nvGrpSpPr>
        <p:grpSpPr>
          <a:xfrm>
            <a:off x="60850" y="4510375"/>
            <a:ext cx="9022200" cy="738900"/>
            <a:chOff x="60850" y="4510375"/>
            <a:chExt cx="9022200" cy="738900"/>
          </a:xfrm>
        </p:grpSpPr>
        <p:sp>
          <p:nvSpPr>
            <p:cNvPr id="335" name="Google Shape;335;p37"/>
            <p:cNvSpPr txBox="1"/>
            <p:nvPr/>
          </p:nvSpPr>
          <p:spPr>
            <a:xfrm>
              <a:off x="60850" y="4510375"/>
              <a:ext cx="90222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800">
                  <a:solidFill>
                    <a:schemeClr val="dk2"/>
                  </a:solidFill>
                </a:rPr>
                <a:t>Anticipated systematic uncertainties on         at or below 0.01% due to scattering</a:t>
              </a:r>
              <a:endParaRPr sz="1800">
                <a:solidFill>
                  <a:schemeClr val="dk2"/>
                </a:solidFill>
              </a:endParaRPr>
            </a:p>
          </p:txBody>
        </p:sp>
        <p:pic>
          <p:nvPicPr>
            <p:cNvPr id="336" name="Google Shape;336;p37" title="[89,89,89,&quot;https://www.codecogs.com/eqnedit.php?latex=V_%7Bud%7D#0&quot;]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63250" y="4663225"/>
              <a:ext cx="308742" cy="190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MPBE Activities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152475"/>
            <a:ext cx="5236200" cy="6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World-leading experiments in all categories</a:t>
            </a:r>
            <a:endParaRPr/>
          </a:p>
        </p:txBody>
      </p:sp>
      <p:pic>
        <p:nvPicPr>
          <p:cNvPr id="73" name="Google Shape;73;p15" title="MORA_300px.png"/>
          <p:cNvPicPr preferRelativeResize="0"/>
          <p:nvPr/>
        </p:nvPicPr>
        <p:blipFill rotWithShape="1">
          <a:blip r:embed="rId3">
            <a:alphaModFix/>
          </a:blip>
          <a:srcRect b="14699" l="0" r="0" t="10912"/>
          <a:stretch/>
        </p:blipFill>
        <p:spPr>
          <a:xfrm>
            <a:off x="380825" y="1759300"/>
            <a:ext cx="1540025" cy="114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 title="Screenshot 2025-05-29 at 18.53.3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0925" y="1661475"/>
            <a:ext cx="1292586" cy="134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2650" y="1792400"/>
            <a:ext cx="1247700" cy="121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 title="saler_log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4925" y="1804001"/>
            <a:ext cx="1247698" cy="118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 title="ChatGPT Image Jun 30, 2025, 10_32_29 PM.png"/>
          <p:cNvPicPr preferRelativeResize="0"/>
          <p:nvPr/>
        </p:nvPicPr>
        <p:blipFill rotWithShape="1">
          <a:blip r:embed="rId7">
            <a:alphaModFix/>
          </a:blip>
          <a:srcRect b="27634" l="0" r="0" t="28151"/>
          <a:stretch/>
        </p:blipFill>
        <p:spPr>
          <a:xfrm>
            <a:off x="6653450" y="1956849"/>
            <a:ext cx="1993326" cy="88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09850" y="3171275"/>
            <a:ext cx="1456751" cy="9347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4391000" y="3289325"/>
            <a:ext cx="2998200" cy="12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&amp; logo-less experiments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nEDM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JYFLTRAP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380825" y="4532525"/>
            <a:ext cx="69486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several posters, but today focus on </a:t>
            </a:r>
            <a:r>
              <a:rPr b="1" lang="nl" sz="1800">
                <a:solidFill>
                  <a:schemeClr val="dk2"/>
                </a:solidFill>
              </a:rPr>
              <a:t>cryogenic quantum sensors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Why cryogenic quantum sensors</a:t>
            </a:r>
            <a:endParaRPr/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Semiconductor era is limited to &gt;keV radiation, but unexplored world below</a:t>
            </a:r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91200" y="1814550"/>
            <a:ext cx="5484825" cy="308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 title="particle_scop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6173" y="1957175"/>
            <a:ext cx="5484854" cy="308402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311700" y="1814550"/>
            <a:ext cx="3000000" cy="20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Dark matter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Foundations of quantum mechanics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Largely unexplored neutrino sector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…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472275" y="3869550"/>
            <a:ext cx="3123900" cy="11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800">
                <a:solidFill>
                  <a:schemeClr val="dk2"/>
                </a:solidFill>
              </a:rPr>
              <a:t>low temperature</a:t>
            </a:r>
            <a:r>
              <a:rPr lang="nl" sz="1800">
                <a:solidFill>
                  <a:schemeClr val="dk2"/>
                </a:solidFill>
              </a:rPr>
              <a:t> (mK)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France: Ricochet (ILL), LNHB, Edelweiss, Manoir, …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Superconducting Tunnel Junctions: BeEST</a:t>
            </a:r>
            <a:endParaRPr/>
          </a:p>
        </p:txBody>
      </p:sp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311700" y="1152475"/>
            <a:ext cx="4873800" cy="9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Josephson junction, measure tunneling current of broken cooper pairs (         1 meV)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98" name="Google Shape;98;p17" title="STJSchematic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5500" y="1132321"/>
            <a:ext cx="3716450" cy="341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 title="[89,89,89,&quot;https://www.codecogs.com/eqnedit.php?latex=%5CDelta%20%5Csim#0&quot;]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8550" y="1594225"/>
            <a:ext cx="474306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 title="Screenshot 2025-05-23 at 15.19.5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5850" y="992871"/>
            <a:ext cx="3716450" cy="369525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311700" y="2282275"/>
            <a:ext cx="4219800" cy="1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Unique properties: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High resolution (~ 2 eV)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Low threshold (~ 1 eV)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Fast (up to kHz)</a:t>
            </a:r>
            <a:endParaRPr/>
          </a:p>
        </p:txBody>
      </p:sp>
      <p:sp>
        <p:nvSpPr>
          <p:cNvPr id="102" name="Google Shape;102;p17"/>
          <p:cNvSpPr txBox="1"/>
          <p:nvPr/>
        </p:nvSpPr>
        <p:spPr>
          <a:xfrm>
            <a:off x="311700" y="3907825"/>
            <a:ext cx="43527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ideal for measurement of </a:t>
            </a:r>
            <a:r>
              <a:rPr b="1" lang="nl" sz="1800">
                <a:solidFill>
                  <a:schemeClr val="dk2"/>
                </a:solidFill>
              </a:rPr>
              <a:t>short-lived radioactivity</a:t>
            </a:r>
            <a:endParaRPr b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The BeEST experiment</a:t>
            </a:r>
            <a:endParaRPr/>
          </a:p>
        </p:txBody>
      </p:sp>
      <p:sp>
        <p:nvSpPr>
          <p:cNvPr id="108" name="Google Shape;108;p18"/>
          <p:cNvSpPr txBox="1"/>
          <p:nvPr>
            <p:ph idx="1" type="body"/>
          </p:nvPr>
        </p:nvSpPr>
        <p:spPr>
          <a:xfrm>
            <a:off x="6174850" y="1152475"/>
            <a:ext cx="2657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First spectroscopy of </a:t>
            </a:r>
            <a:r>
              <a:rPr baseline="30000" lang="nl"/>
              <a:t>7</a:t>
            </a:r>
            <a:r>
              <a:rPr lang="nl"/>
              <a:t>Be recoil + cascade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l"/>
              <a:t>Competitive sterile neutrino searches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nl"/>
              <a:t>Tests of quantum mechanics!</a:t>
            </a:r>
            <a:endParaRPr/>
          </a:p>
        </p:txBody>
      </p:sp>
      <p:sp>
        <p:nvSpPr>
          <p:cNvPr id="109" name="Google Shape;109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pic>
        <p:nvPicPr>
          <p:cNvPr id="110" name="Google Shape;110;p18" title="BeEST_Overview7Be_spectrum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63"/>
            <a:ext cx="5863148" cy="362502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579775" y="4659925"/>
            <a:ext cx="472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PRL 126 (2021) 021803; PRL 125 (2020), 032701</a:t>
            </a:r>
            <a:endParaRPr/>
          </a:p>
        </p:txBody>
      </p:sp>
      <p:sp>
        <p:nvSpPr>
          <p:cNvPr id="112" name="Google Shape;112;p18"/>
          <p:cNvSpPr txBox="1"/>
          <p:nvPr/>
        </p:nvSpPr>
        <p:spPr>
          <a:xfrm>
            <a:off x="6174850" y="4568875"/>
            <a:ext cx="284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2"/>
                </a:solidFill>
              </a:rPr>
              <a:t>Nature 638 (2025) 640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2025" y="0"/>
            <a:ext cx="1221975" cy="118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Immediate high impact: ‘low hanging fruit’ with BeEST</a:t>
            </a:r>
            <a:endParaRPr/>
          </a:p>
        </p:txBody>
      </p:sp>
      <p:sp>
        <p:nvSpPr>
          <p:cNvPr id="119" name="Google Shape;119;p19"/>
          <p:cNvSpPr txBox="1"/>
          <p:nvPr>
            <p:ph idx="1" type="body"/>
          </p:nvPr>
        </p:nvSpPr>
        <p:spPr>
          <a:xfrm>
            <a:off x="311700" y="1063763"/>
            <a:ext cx="8520600" cy="10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Recoil nucleus is broadened due to                            get</a:t>
            </a:r>
            <a:endParaRPr/>
          </a:p>
        </p:txBody>
      </p:sp>
      <p:pic>
        <p:nvPicPr>
          <p:cNvPr id="120" name="Google Shape;120;p19" title="Screenshot 2025-03-20 at 02.04.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350" y="1567800"/>
            <a:ext cx="8755302" cy="267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 title="[89,89,89,&quot;https://www.codecogs.com/eqnedit.php?latex=%5Csigma_x%5Csigma_p%20%5Cgeq%20%5Chbar%2F2#0&quot;]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6975" y="1202600"/>
            <a:ext cx="1204400" cy="25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 title="[89,89,89,&quot;https://www.codecogs.com/eqnedit.php?latex=%5Csigma_x%5E%5Cnu#0&quot;]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6275" y="1202599"/>
            <a:ext cx="266573" cy="25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/>
          <p:nvPr/>
        </p:nvSpPr>
        <p:spPr>
          <a:xfrm>
            <a:off x="243950" y="3029650"/>
            <a:ext cx="5170200" cy="1443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19" title="Screenshot 2025-03-20 at 02.27.3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4350" y="2958425"/>
            <a:ext cx="5294126" cy="165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cxnSp>
        <p:nvCxnSpPr>
          <p:cNvPr id="126" name="Google Shape;126;p19"/>
          <p:cNvCxnSpPr/>
          <p:nvPr/>
        </p:nvCxnSpPr>
        <p:spPr>
          <a:xfrm>
            <a:off x="5357100" y="1407063"/>
            <a:ext cx="295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7" name="Google Shape;127;p19"/>
          <p:cNvSpPr/>
          <p:nvPr/>
        </p:nvSpPr>
        <p:spPr>
          <a:xfrm>
            <a:off x="2015475" y="1962450"/>
            <a:ext cx="954600" cy="2565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9"/>
          <p:cNvSpPr txBox="1"/>
          <p:nvPr/>
        </p:nvSpPr>
        <p:spPr>
          <a:xfrm>
            <a:off x="301800" y="4735900"/>
            <a:ext cx="7221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dk2"/>
                </a:solidFill>
              </a:rPr>
              <a:t>See also PRD 111 (2025) 052010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Experimental opportunities with recoil spectroscopy</a:t>
            </a:r>
            <a:endParaRPr/>
          </a:p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311700" y="1104450"/>
            <a:ext cx="4727400" cy="23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/>
              <a:t>Competitive with LHC </a:t>
            </a:r>
            <a:r>
              <a:rPr lang="nl"/>
              <a:t>(             )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TeV-scale new currents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Extra flavour components</a:t>
            </a:r>
            <a:endParaRPr/>
          </a:p>
        </p:txBody>
      </p:sp>
      <p:grpSp>
        <p:nvGrpSpPr>
          <p:cNvPr id="135" name="Google Shape;135;p20"/>
          <p:cNvGrpSpPr/>
          <p:nvPr/>
        </p:nvGrpSpPr>
        <p:grpSpPr>
          <a:xfrm>
            <a:off x="5039100" y="1340550"/>
            <a:ext cx="4104800" cy="3193087"/>
            <a:chOff x="5039200" y="1216550"/>
            <a:chExt cx="4104800" cy="3193087"/>
          </a:xfrm>
        </p:grpSpPr>
        <p:pic>
          <p:nvPicPr>
            <p:cNvPr id="136" name="Google Shape;136;p20" title="Vud_ASGARD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39200" y="1311713"/>
              <a:ext cx="4104800" cy="3097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0"/>
            <p:cNvSpPr/>
            <p:nvPr/>
          </p:nvSpPr>
          <p:spPr>
            <a:xfrm>
              <a:off x="5040675" y="1216550"/>
              <a:ext cx="3975000" cy="607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8" name="Google Shape;138;p20"/>
          <p:cNvSpPr txBox="1"/>
          <p:nvPr>
            <p:ph idx="1" type="body"/>
          </p:nvPr>
        </p:nvSpPr>
        <p:spPr>
          <a:xfrm>
            <a:off x="311700" y="2444925"/>
            <a:ext cx="4260300" cy="4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but </a:t>
            </a:r>
            <a:r>
              <a:rPr b="1" lang="nl"/>
              <a:t>plateau</a:t>
            </a:r>
            <a:r>
              <a:rPr lang="nl"/>
              <a:t> due to </a:t>
            </a:r>
            <a:r>
              <a:rPr b="1" lang="nl"/>
              <a:t>systematics</a:t>
            </a:r>
            <a:endParaRPr b="1"/>
          </a:p>
        </p:txBody>
      </p:sp>
      <p:sp>
        <p:nvSpPr>
          <p:cNvPr id="139" name="Google Shape;139;p20"/>
          <p:cNvSpPr txBox="1"/>
          <p:nvPr>
            <p:ph idx="1" type="body"/>
          </p:nvPr>
        </p:nvSpPr>
        <p:spPr>
          <a:xfrm>
            <a:off x="311700" y="3294025"/>
            <a:ext cx="4755900" cy="13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nl">
                <a:solidFill>
                  <a:srgbClr val="FF9900"/>
                </a:solidFill>
              </a:rPr>
              <a:t>Recoiling ion has wealth of information,</a:t>
            </a:r>
            <a:r>
              <a:rPr lang="nl">
                <a:solidFill>
                  <a:schemeClr val="accent4"/>
                </a:solidFill>
              </a:rPr>
              <a:t> </a:t>
            </a:r>
            <a:r>
              <a:rPr lang="nl"/>
              <a:t>but </a:t>
            </a:r>
            <a:r>
              <a:rPr b="1" lang="nl"/>
              <a:t>technologically inaccessible</a:t>
            </a:r>
            <a:r>
              <a:rPr lang="nl"/>
              <a:t> and requires </a:t>
            </a:r>
            <a:r>
              <a:rPr b="1" lang="nl"/>
              <a:t>broad theory understanding</a:t>
            </a:r>
            <a:endParaRPr b="1"/>
          </a:p>
        </p:txBody>
      </p:sp>
      <p:sp>
        <p:nvSpPr>
          <p:cNvPr id="140" name="Google Shape;140;p20"/>
          <p:cNvSpPr txBox="1"/>
          <p:nvPr/>
        </p:nvSpPr>
        <p:spPr>
          <a:xfrm>
            <a:off x="5203125" y="4533625"/>
            <a:ext cx="3133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100">
                <a:solidFill>
                  <a:schemeClr val="dk2"/>
                </a:solidFill>
              </a:rPr>
              <a:t>LH, </a:t>
            </a:r>
            <a:r>
              <a:rPr i="1" lang="nl" sz="1100">
                <a:solidFill>
                  <a:schemeClr val="dk2"/>
                </a:solidFill>
              </a:rPr>
              <a:t>ARNPS</a:t>
            </a:r>
            <a:r>
              <a:rPr lang="nl" sz="1100">
                <a:solidFill>
                  <a:schemeClr val="dk2"/>
                </a:solidFill>
              </a:rPr>
              <a:t> 74 (2024) 497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>
                <a:solidFill>
                  <a:schemeClr val="dk2"/>
                </a:solidFill>
              </a:rPr>
              <a:t>LH et al., </a:t>
            </a:r>
            <a:r>
              <a:rPr i="1" lang="nl" sz="1100">
                <a:solidFill>
                  <a:schemeClr val="dk2"/>
                </a:solidFill>
              </a:rPr>
              <a:t>RMP</a:t>
            </a:r>
            <a:r>
              <a:rPr lang="nl" sz="1100">
                <a:solidFill>
                  <a:schemeClr val="dk2"/>
                </a:solidFill>
              </a:rPr>
              <a:t> 90 (2018) 015008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141" name="Google Shape;14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142" name="Google Shape;142;p20"/>
          <p:cNvSpPr txBox="1"/>
          <p:nvPr/>
        </p:nvSpPr>
        <p:spPr>
          <a:xfrm>
            <a:off x="5109525" y="1187500"/>
            <a:ext cx="33210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1500">
                <a:solidFill>
                  <a:srgbClr val="4A86E8"/>
                </a:solidFill>
              </a:rPr>
              <a:t>High precision</a:t>
            </a:r>
            <a:r>
              <a:rPr lang="nl" sz="1500">
                <a:solidFill>
                  <a:schemeClr val="dk2"/>
                </a:solidFill>
              </a:rPr>
              <a:t> at </a:t>
            </a:r>
            <a:r>
              <a:rPr i="1" lang="nl" sz="1500">
                <a:solidFill>
                  <a:schemeClr val="dk2"/>
                </a:solidFill>
              </a:rPr>
              <a:t>low energy</a:t>
            </a:r>
            <a:r>
              <a:rPr lang="nl" sz="1500">
                <a:solidFill>
                  <a:schemeClr val="dk2"/>
                </a:solidFill>
              </a:rPr>
              <a:t> probes </a:t>
            </a:r>
            <a:r>
              <a:rPr lang="nl" sz="1500">
                <a:solidFill>
                  <a:srgbClr val="CC0000"/>
                </a:solidFill>
              </a:rPr>
              <a:t>new physics</a:t>
            </a:r>
            <a:r>
              <a:rPr lang="nl" sz="1500">
                <a:solidFill>
                  <a:schemeClr val="dk2"/>
                </a:solidFill>
              </a:rPr>
              <a:t> at </a:t>
            </a:r>
            <a:r>
              <a:rPr i="1" lang="nl" sz="1500">
                <a:solidFill>
                  <a:schemeClr val="dk2"/>
                </a:solidFill>
              </a:rPr>
              <a:t>high energy</a:t>
            </a:r>
            <a:endParaRPr i="1" sz="1500">
              <a:solidFill>
                <a:schemeClr val="dk2"/>
              </a:solidFill>
            </a:endParaRPr>
          </a:p>
        </p:txBody>
      </p:sp>
      <p:pic>
        <p:nvPicPr>
          <p:cNvPr id="143" name="Google Shape;143;p20" title="[89,89,89,&quot;https://www.codecogs.com/eqnedit.php?latex=1%2F%5CLambda_%7BBSM%7D%5E2#0&quot;]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6875" y="1235850"/>
            <a:ext cx="810800" cy="26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SALER: First short-lived measurements at FRIB</a:t>
            </a:r>
            <a:endParaRPr/>
          </a:p>
        </p:txBody>
      </p:sp>
      <p:pic>
        <p:nvPicPr>
          <p:cNvPr id="149" name="Google Shape;149;p21" title="ImplantSchematic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950" y="1092263"/>
            <a:ext cx="6359802" cy="357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  <p:sp>
        <p:nvSpPr>
          <p:cNvPr id="151" name="Google Shape;151;p21"/>
          <p:cNvSpPr txBox="1"/>
          <p:nvPr/>
        </p:nvSpPr>
        <p:spPr>
          <a:xfrm>
            <a:off x="7158025" y="1072650"/>
            <a:ext cx="1986000" cy="8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First-of-its-kind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2" name="Google Shape;152;p21"/>
          <p:cNvSpPr txBox="1"/>
          <p:nvPr/>
        </p:nvSpPr>
        <p:spPr>
          <a:xfrm>
            <a:off x="7158025" y="1863575"/>
            <a:ext cx="1986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but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closed fridge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significant scattering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no precise implantation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nl" sz="1800">
                <a:solidFill>
                  <a:schemeClr val="dk2"/>
                </a:solidFill>
              </a:rPr>
              <a:t>limited isotopes</a:t>
            </a:r>
            <a:endParaRPr/>
          </a:p>
        </p:txBody>
      </p:sp>
      <p:sp>
        <p:nvSpPr>
          <p:cNvPr id="153" name="Google Shape;153;p21"/>
          <p:cNvSpPr txBox="1"/>
          <p:nvPr/>
        </p:nvSpPr>
        <p:spPr>
          <a:xfrm>
            <a:off x="311700" y="4669650"/>
            <a:ext cx="61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</a:rPr>
              <a:t>Commissioning underway + First data taking soon!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