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7" r:id="rId8"/>
    <p:sldId id="269" r:id="rId9"/>
    <p:sldId id="270" r:id="rId10"/>
    <p:sldId id="264" r:id="rId11"/>
    <p:sldId id="266" r:id="rId12"/>
    <p:sldId id="268" r:id="rId13"/>
    <p:sldId id="271" r:id="rId14"/>
    <p:sldId id="265" r:id="rId15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4CD"/>
    <a:srgbClr val="00B3CC"/>
    <a:srgbClr val="173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7" autoAdjust="0"/>
    <p:restoredTop sz="93664" autoAdjust="0"/>
  </p:normalViewPr>
  <p:slideViewPr>
    <p:cSldViewPr>
      <p:cViewPr varScale="1">
        <p:scale>
          <a:sx n="56" d="100"/>
          <a:sy n="56" d="100"/>
        </p:scale>
        <p:origin x="16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1570" y="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E8E6F8-C4D2-47F7-BB5D-E8AEFB83F14C}" type="datetime1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E56AA5-C0BB-45D4-9768-1A1DB9FAD968}" type="datetime1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351584" y="2276873"/>
            <a:ext cx="8827029" cy="1470025"/>
          </a:xfrm>
        </p:spPr>
        <p:txBody>
          <a:bodyPr/>
          <a:lstStyle>
            <a:lvl1pPr algn="l">
              <a:defRPr sz="3600" baseline="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err="1">
                <a:solidFill>
                  <a:srgbClr val="153449"/>
                </a:solidFill>
              </a:rPr>
              <a:t>Optics</a:t>
            </a:r>
            <a:r>
              <a:rPr lang="fr-FR" sz="3600" b="1" dirty="0">
                <a:solidFill>
                  <a:srgbClr val="153449"/>
                </a:solidFill>
              </a:rPr>
              <a:t> division</a:t>
            </a:r>
            <a:br>
              <a:rPr lang="fr-FR" sz="3600" b="1" dirty="0">
                <a:solidFill>
                  <a:srgbClr val="153449"/>
                </a:solidFill>
              </a:rPr>
            </a:br>
            <a:r>
              <a:rPr lang="fr-FR" sz="2300" dirty="0">
                <a:solidFill>
                  <a:srgbClr val="01B2CD"/>
                </a:solidFill>
              </a:rPr>
              <a:t>Stuart Reid and Edwige Tournefier</a:t>
            </a:r>
            <a:br>
              <a:rPr lang="fr-FR" sz="2300" dirty="0">
                <a:solidFill>
                  <a:srgbClr val="01B2CD"/>
                </a:solidFill>
              </a:rPr>
            </a:br>
            <a:r>
              <a:rPr lang="fr-FR" sz="1800" dirty="0">
                <a:solidFill>
                  <a:srgbClr val="153449"/>
                </a:solidFill>
              </a:rPr>
              <a:t>2 </a:t>
            </a:r>
            <a:r>
              <a:rPr lang="fr-FR" sz="1800" dirty="0" err="1">
                <a:solidFill>
                  <a:srgbClr val="153449"/>
                </a:solidFill>
              </a:rPr>
              <a:t>December</a:t>
            </a:r>
            <a:r>
              <a:rPr lang="fr-FR" sz="1800" dirty="0">
                <a:solidFill>
                  <a:srgbClr val="153449"/>
                </a:solidFill>
              </a:rPr>
              <a:t> 2020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136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25/02/22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1999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50568" y="6105092"/>
            <a:ext cx="1119033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136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25/02/22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36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1999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50568" y="6105092"/>
            <a:ext cx="1119033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136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25/02/22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2000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50568" y="6105092"/>
            <a:ext cx="1119033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073600" y="68400"/>
            <a:ext cx="68352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59721" y="980729"/>
            <a:ext cx="9867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583499" y="6454800"/>
            <a:ext cx="3511285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25/02/22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5725616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453336"/>
            <a:ext cx="1376571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483200" y="6472800"/>
            <a:ext cx="103104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960000" y="640800"/>
            <a:ext cx="86736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2419200" y="561600"/>
            <a:ext cx="82656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dico.gssi.it/e/xgcd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indico.in2p3.fr/event/31841/contributions/133835/attachments/83088/123525/Sapir@Lyon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5864" y="1901899"/>
            <a:ext cx="6620272" cy="3054201"/>
          </a:xfrm>
        </p:spPr>
        <p:txBody>
          <a:bodyPr/>
          <a:lstStyle/>
          <a:p>
            <a:r>
              <a:rPr lang="fr-FR" b="1" dirty="0">
                <a:solidFill>
                  <a:srgbClr val="153449"/>
                </a:solidFill>
              </a:rPr>
              <a:t>I</a:t>
            </a:r>
            <a:r>
              <a:rPr lang="en-001" b="1" dirty="0">
                <a:solidFill>
                  <a:srgbClr val="153449"/>
                </a:solidFill>
              </a:rPr>
              <a:t>S</a:t>
            </a:r>
            <a:r>
              <a:rPr lang="fr-FR" b="1" dirty="0">
                <a:solidFill>
                  <a:srgbClr val="153449"/>
                </a:solidFill>
              </a:rPr>
              <a:t>B</a:t>
            </a:r>
            <a:r>
              <a:rPr lang="en-001" b="1" dirty="0">
                <a:solidFill>
                  <a:srgbClr val="153449"/>
                </a:solidFill>
              </a:rPr>
              <a:t> </a:t>
            </a:r>
            <a:r>
              <a:rPr lang="fr-FR" b="1" dirty="0">
                <a:solidFill>
                  <a:srgbClr val="153449"/>
                </a:solidFill>
              </a:rPr>
              <a:t>a</a:t>
            </a:r>
            <a:r>
              <a:rPr lang="en-001" b="1" dirty="0">
                <a:solidFill>
                  <a:srgbClr val="153449"/>
                </a:solidFill>
              </a:rPr>
              <a:t>c</a:t>
            </a:r>
            <a:r>
              <a:rPr lang="fr-FR" b="1" dirty="0">
                <a:solidFill>
                  <a:srgbClr val="153449"/>
                </a:solidFill>
              </a:rPr>
              <a:t>t</a:t>
            </a:r>
            <a:r>
              <a:rPr lang="en-001" b="1" dirty="0" err="1">
                <a:solidFill>
                  <a:srgbClr val="153449"/>
                </a:solidFill>
              </a:rPr>
              <a:t>i</a:t>
            </a:r>
            <a:r>
              <a:rPr lang="fr-FR" b="1" dirty="0">
                <a:solidFill>
                  <a:srgbClr val="153449"/>
                </a:solidFill>
              </a:rPr>
              <a:t>v</a:t>
            </a:r>
            <a:r>
              <a:rPr lang="en-001" b="1" dirty="0" err="1">
                <a:solidFill>
                  <a:srgbClr val="153449"/>
                </a:solidFill>
              </a:rPr>
              <a:t>i</a:t>
            </a:r>
            <a:r>
              <a:rPr lang="fr-FR" b="1" dirty="0">
                <a:solidFill>
                  <a:srgbClr val="153449"/>
                </a:solidFill>
              </a:rPr>
              <a:t>t</a:t>
            </a:r>
            <a:r>
              <a:rPr lang="en-001" b="1" dirty="0" err="1">
                <a:solidFill>
                  <a:srgbClr val="153449"/>
                </a:solidFill>
              </a:rPr>
              <a:t>i</a:t>
            </a:r>
            <a:r>
              <a:rPr lang="fr-FR" b="1" dirty="0">
                <a:solidFill>
                  <a:srgbClr val="153449"/>
                </a:solidFill>
              </a:rPr>
              <a:t>e</a:t>
            </a:r>
            <a:r>
              <a:rPr lang="en-001" b="1" dirty="0">
                <a:solidFill>
                  <a:srgbClr val="153449"/>
                </a:solidFill>
              </a:rPr>
              <a:t>s</a:t>
            </a:r>
            <a:br>
              <a:rPr lang="fr-FR" sz="4800" b="1" dirty="0">
                <a:solidFill>
                  <a:srgbClr val="153449"/>
                </a:solidFill>
              </a:rPr>
            </a:br>
            <a:br>
              <a:rPr lang="fr-FR" dirty="0">
                <a:solidFill>
                  <a:srgbClr val="01B2CD"/>
                </a:solidFill>
              </a:rPr>
            </a:br>
            <a:r>
              <a:rPr lang="fr-FR" sz="2000" dirty="0">
                <a:solidFill>
                  <a:srgbClr val="01B2CD"/>
                </a:solidFill>
              </a:rPr>
              <a:t>Edwige Tournefier</a:t>
            </a:r>
            <a:br>
              <a:rPr lang="en-001" sz="2000" dirty="0">
                <a:solidFill>
                  <a:srgbClr val="01B2CD"/>
                </a:solidFill>
              </a:rPr>
            </a:br>
            <a:br>
              <a:rPr lang="en-001" sz="2000" dirty="0">
                <a:solidFill>
                  <a:srgbClr val="01B2CD"/>
                </a:solidFill>
              </a:rPr>
            </a:br>
            <a:r>
              <a:rPr lang="en-001" sz="2000" dirty="0">
                <a:solidFill>
                  <a:schemeClr val="tx1"/>
                </a:solidFill>
              </a:rPr>
              <a:t>ET France meeting</a:t>
            </a:r>
            <a:br>
              <a:rPr lang="fr-FR" sz="2000" dirty="0">
                <a:solidFill>
                  <a:srgbClr val="01B2CD"/>
                </a:solidFill>
              </a:rPr>
            </a:br>
            <a:r>
              <a:rPr lang="en-001" sz="1800" dirty="0">
                <a:solidFill>
                  <a:srgbClr val="153449"/>
                </a:solidFill>
              </a:rPr>
              <a:t>October 9th</a:t>
            </a:r>
            <a:r>
              <a:rPr lang="fr-FR" sz="1800" dirty="0">
                <a:solidFill>
                  <a:srgbClr val="153449"/>
                </a:solidFill>
              </a:rPr>
              <a:t>, 202</a:t>
            </a:r>
            <a:r>
              <a:rPr lang="en-001" sz="1800" dirty="0">
                <a:solidFill>
                  <a:srgbClr val="153449"/>
                </a:solidFill>
              </a:rPr>
              <a:t>4</a:t>
            </a:r>
            <a:br>
              <a:rPr lang="fr-FR" sz="2800" dirty="0">
                <a:solidFill>
                  <a:srgbClr val="153449"/>
                </a:solidFill>
              </a:rPr>
            </a:br>
            <a:endParaRPr lang="fr-FR" dirty="0"/>
          </a:p>
        </p:txBody>
      </p:sp>
      <p:pic>
        <p:nvPicPr>
          <p:cNvPr id="3" name="Espace réservé du contenu 3">
            <a:extLst>
              <a:ext uri="{FF2B5EF4-FFF2-40B4-BE49-F238E27FC236}">
                <a16:creationId xmlns:a16="http://schemas.microsoft.com/office/drawing/2014/main" id="{4A27DABC-618E-4F3C-8511-7CD9FBCD4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1" y="116632"/>
            <a:ext cx="173431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8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D51C3-F41B-4116-99CC-95506E46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A</a:t>
            </a:r>
            <a:r>
              <a:rPr lang="fr-FR" dirty="0"/>
              <a:t>c</a:t>
            </a:r>
            <a:r>
              <a:rPr lang="en-001" dirty="0"/>
              <a:t>t</a:t>
            </a:r>
            <a:r>
              <a:rPr lang="fr-FR" dirty="0"/>
              <a:t>i</a:t>
            </a:r>
            <a:r>
              <a:rPr lang="en-001" dirty="0"/>
              <a:t>v</a:t>
            </a:r>
            <a:r>
              <a:rPr lang="fr-FR" dirty="0"/>
              <a:t>i</a:t>
            </a:r>
            <a:r>
              <a:rPr lang="en-001" dirty="0"/>
              <a:t>t</a:t>
            </a:r>
            <a:r>
              <a:rPr lang="fr-FR" dirty="0"/>
              <a:t>é</a:t>
            </a:r>
            <a:r>
              <a:rPr lang="en-001" dirty="0"/>
              <a:t>s </a:t>
            </a:r>
            <a:r>
              <a:rPr lang="fr-FR" dirty="0"/>
              <a:t>e</a:t>
            </a:r>
            <a:r>
              <a:rPr lang="en-001" dirty="0"/>
              <a:t>n </a:t>
            </a:r>
            <a:r>
              <a:rPr lang="fr-FR" dirty="0"/>
              <a:t>F</a:t>
            </a:r>
            <a:r>
              <a:rPr lang="en-001" dirty="0"/>
              <a:t>r</a:t>
            </a:r>
            <a:r>
              <a:rPr lang="fr-FR" dirty="0"/>
              <a:t>a</a:t>
            </a:r>
            <a:r>
              <a:rPr lang="en-001" dirty="0"/>
              <a:t>n</a:t>
            </a:r>
            <a:r>
              <a:rPr lang="fr-FR" dirty="0"/>
              <a:t>c</a:t>
            </a:r>
            <a:r>
              <a:rPr lang="en-001" dirty="0"/>
              <a:t>e: R&amp;D pour les lasers</a:t>
            </a:r>
            <a:endParaRPr lang="fr-FR" dirty="0"/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01BCEB94-0357-47CC-AFC5-38BA34720D25}"/>
              </a:ext>
            </a:extLst>
          </p:cNvPr>
          <p:cNvSpPr txBox="1"/>
          <p:nvPr/>
        </p:nvSpPr>
        <p:spPr>
          <a:xfrm>
            <a:off x="448030" y="908720"/>
            <a:ext cx="453577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000" dirty="0"/>
              <a:t>Lasers</a:t>
            </a:r>
            <a:r>
              <a:rPr lang="fr-FR" dirty="0"/>
              <a:t>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High Power fibre Laser R&amp;D </a:t>
            </a:r>
          </a:p>
          <a:p>
            <a:r>
              <a:rPr lang="fr-FR" dirty="0"/>
              <a:t>	(</a:t>
            </a:r>
            <a:r>
              <a:rPr lang="fr-FR" dirty="0" err="1"/>
              <a:t>exploratory</a:t>
            </a:r>
            <a:r>
              <a:rPr lang="fr-FR" dirty="0"/>
              <a:t> program)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High power laser </a:t>
            </a:r>
            <a:r>
              <a:rPr lang="fr-FR" dirty="0" err="1"/>
              <a:t>stabilization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Member</a:t>
            </a:r>
            <a:r>
              <a:rPr lang="fr-FR" dirty="0"/>
              <a:t> of ET Laser  WP </a:t>
            </a:r>
            <a:r>
              <a:rPr lang="fr-FR" dirty="0" err="1"/>
              <a:t>inside</a:t>
            </a:r>
            <a:r>
              <a:rPr lang="fr-FR" dirty="0"/>
              <a:t> the ISB (as participants and </a:t>
            </a:r>
            <a:r>
              <a:rPr lang="fr-FR" dirty="0" err="1"/>
              <a:t>coordinator</a:t>
            </a:r>
            <a:r>
              <a:rPr lang="fr-FR" dirty="0"/>
              <a:t>)  </a:t>
            </a:r>
            <a:endParaRPr lang="en-GB" dirty="0"/>
          </a:p>
        </p:txBody>
      </p:sp>
      <p:sp>
        <p:nvSpPr>
          <p:cNvPr id="26" name="ZoneTexte 22">
            <a:extLst>
              <a:ext uri="{FF2B5EF4-FFF2-40B4-BE49-F238E27FC236}">
                <a16:creationId xmlns:a16="http://schemas.microsoft.com/office/drawing/2014/main" id="{70DA63B4-E991-424A-9C06-CA8028CF9602}"/>
              </a:ext>
            </a:extLst>
          </p:cNvPr>
          <p:cNvSpPr txBox="1"/>
          <p:nvPr/>
        </p:nvSpPr>
        <p:spPr>
          <a:xfrm>
            <a:off x="5124584" y="4435530"/>
            <a:ext cx="452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ET Lasers  Technical Design</a:t>
            </a:r>
          </a:p>
        </p:txBody>
      </p:sp>
      <p:pic>
        <p:nvPicPr>
          <p:cNvPr id="27" name="Image 24">
            <a:extLst>
              <a:ext uri="{FF2B5EF4-FFF2-40B4-BE49-F238E27FC236}">
                <a16:creationId xmlns:a16="http://schemas.microsoft.com/office/drawing/2014/main" id="{E39BDE2C-FF02-41A8-9BC3-F054DC291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18" y="2439093"/>
            <a:ext cx="4028873" cy="1794041"/>
          </a:xfrm>
          <a:prstGeom prst="rect">
            <a:avLst/>
          </a:prstGeom>
        </p:spPr>
      </p:pic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F08B8866-A56A-4AAF-83E2-7099F6F1E812}"/>
              </a:ext>
            </a:extLst>
          </p:cNvPr>
          <p:cNvSpPr/>
          <p:nvPr/>
        </p:nvSpPr>
        <p:spPr>
          <a:xfrm>
            <a:off x="4076288" y="3019157"/>
            <a:ext cx="289474" cy="5664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30">
            <a:extLst>
              <a:ext uri="{FF2B5EF4-FFF2-40B4-BE49-F238E27FC236}">
                <a16:creationId xmlns:a16="http://schemas.microsoft.com/office/drawing/2014/main" id="{22E48DF0-F395-4B08-A9E9-011B5156ED0E}"/>
              </a:ext>
            </a:extLst>
          </p:cNvPr>
          <p:cNvSpPr txBox="1"/>
          <p:nvPr/>
        </p:nvSpPr>
        <p:spPr>
          <a:xfrm>
            <a:off x="4446398" y="1779273"/>
            <a:ext cx="403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Tapered fibers + pump free injection</a:t>
            </a:r>
          </a:p>
        </p:txBody>
      </p:sp>
      <p:sp>
        <p:nvSpPr>
          <p:cNvPr id="30" name="Flèche : droite 34">
            <a:extLst>
              <a:ext uri="{FF2B5EF4-FFF2-40B4-BE49-F238E27FC236}">
                <a16:creationId xmlns:a16="http://schemas.microsoft.com/office/drawing/2014/main" id="{8E7937F2-2B44-49FD-9972-DF22055ACE72}"/>
              </a:ext>
            </a:extLst>
          </p:cNvPr>
          <p:cNvSpPr/>
          <p:nvPr/>
        </p:nvSpPr>
        <p:spPr>
          <a:xfrm>
            <a:off x="4076288" y="1680704"/>
            <a:ext cx="289474" cy="5664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èche : droite 27">
            <a:extLst>
              <a:ext uri="{FF2B5EF4-FFF2-40B4-BE49-F238E27FC236}">
                <a16:creationId xmlns:a16="http://schemas.microsoft.com/office/drawing/2014/main" id="{F7991D66-E806-4AF2-A8FB-9F098B877BED}"/>
              </a:ext>
            </a:extLst>
          </p:cNvPr>
          <p:cNvSpPr/>
          <p:nvPr/>
        </p:nvSpPr>
        <p:spPr>
          <a:xfrm>
            <a:off x="4789375" y="4403853"/>
            <a:ext cx="289474" cy="5664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ZoneTexte 22">
            <a:extLst>
              <a:ext uri="{FF2B5EF4-FFF2-40B4-BE49-F238E27FC236}">
                <a16:creationId xmlns:a16="http://schemas.microsoft.com/office/drawing/2014/main" id="{2CC6D25F-5989-4A13-92D1-77BE75FEF816}"/>
              </a:ext>
            </a:extLst>
          </p:cNvPr>
          <p:cNvSpPr txBox="1"/>
          <p:nvPr/>
        </p:nvSpPr>
        <p:spPr>
          <a:xfrm>
            <a:off x="4446398" y="3097342"/>
            <a:ext cx="276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finesse pre-mode- cleaner cavity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60391C1C-9601-4C7C-8CAB-434467C17E1F}"/>
              </a:ext>
            </a:extLst>
          </p:cNvPr>
          <p:cNvSpPr txBox="1"/>
          <p:nvPr/>
        </p:nvSpPr>
        <p:spPr>
          <a:xfrm>
            <a:off x="448030" y="4984664"/>
            <a:ext cx="45357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000" dirty="0" err="1"/>
              <a:t>Parametric</a:t>
            </a:r>
            <a:r>
              <a:rPr lang="fr-FR" sz="2000" dirty="0"/>
              <a:t> </a:t>
            </a:r>
            <a:r>
              <a:rPr lang="fr-FR" sz="2000" dirty="0" err="1"/>
              <a:t>Instability</a:t>
            </a:r>
            <a:r>
              <a:rPr lang="fr-FR" dirty="0"/>
              <a:t>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Development</a:t>
            </a:r>
            <a:r>
              <a:rPr lang="fr-FR" dirty="0"/>
              <a:t> of an active </a:t>
            </a:r>
            <a:r>
              <a:rPr lang="fr-FR" dirty="0" err="1"/>
              <a:t>damping</a:t>
            </a:r>
            <a:r>
              <a:rPr lang="fr-FR" dirty="0"/>
              <a:t> </a:t>
            </a:r>
            <a:r>
              <a:rPr lang="fr-FR" dirty="0" err="1"/>
              <a:t>device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radiation pressure  </a:t>
            </a:r>
            <a:endParaRPr lang="en-GB" dirty="0"/>
          </a:p>
        </p:txBody>
      </p:sp>
      <p:sp>
        <p:nvSpPr>
          <p:cNvPr id="34" name="Flèche : droite 27">
            <a:extLst>
              <a:ext uri="{FF2B5EF4-FFF2-40B4-BE49-F238E27FC236}">
                <a16:creationId xmlns:a16="http://schemas.microsoft.com/office/drawing/2014/main" id="{21C849B3-95F3-4ECB-9B43-5B86FC228D86}"/>
              </a:ext>
            </a:extLst>
          </p:cNvPr>
          <p:cNvSpPr/>
          <p:nvPr/>
        </p:nvSpPr>
        <p:spPr>
          <a:xfrm>
            <a:off x="4573525" y="5858552"/>
            <a:ext cx="289474" cy="56646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FAC0230E-AC7B-4F96-95DD-B62A590DD60E}"/>
              </a:ext>
            </a:extLst>
          </p:cNvPr>
          <p:cNvSpPr txBox="1"/>
          <p:nvPr/>
        </p:nvSpPr>
        <p:spPr>
          <a:xfrm>
            <a:off x="5232360" y="6344240"/>
            <a:ext cx="6180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T. Harder et al. Optics Express Vol. 31, Issue 2, pp. 1486-1500 (2023)</a:t>
            </a:r>
          </a:p>
        </p:txBody>
      </p:sp>
      <p:grpSp>
        <p:nvGrpSpPr>
          <p:cNvPr id="36" name="Groupe 34">
            <a:extLst>
              <a:ext uri="{FF2B5EF4-FFF2-40B4-BE49-F238E27FC236}">
                <a16:creationId xmlns:a16="http://schemas.microsoft.com/office/drawing/2014/main" id="{F96AD72A-B88D-4269-8DD0-B9D5A7804F3B}"/>
              </a:ext>
            </a:extLst>
          </p:cNvPr>
          <p:cNvGrpSpPr/>
          <p:nvPr/>
        </p:nvGrpSpPr>
        <p:grpSpPr>
          <a:xfrm>
            <a:off x="6224759" y="4924515"/>
            <a:ext cx="5671867" cy="1712172"/>
            <a:chOff x="521294" y="1309973"/>
            <a:chExt cx="5801418" cy="1761554"/>
          </a:xfrm>
        </p:grpSpPr>
        <p:pic>
          <p:nvPicPr>
            <p:cNvPr id="37" name="Image 7">
              <a:extLst>
                <a:ext uri="{FF2B5EF4-FFF2-40B4-BE49-F238E27FC236}">
                  <a16:creationId xmlns:a16="http://schemas.microsoft.com/office/drawing/2014/main" id="{58CDFFB0-FB2E-4236-A355-F9A9A6B5F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14" t="14261" r="24753" b="20146"/>
            <a:stretch/>
          </p:blipFill>
          <p:spPr>
            <a:xfrm>
              <a:off x="4554351" y="1309973"/>
              <a:ext cx="1768361" cy="1761554"/>
            </a:xfrm>
            <a:prstGeom prst="ellipse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0" lon="2400000" rev="0"/>
              </a:camera>
              <a:lightRig rig="threePt" dir="t"/>
            </a:scene3d>
            <a:sp3d>
              <a:bevelT w="152400" h="50800" prst="softRound"/>
            </a:sp3d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1ED2DF9-5614-48B9-887E-02BDD97141E1}"/>
                </a:ext>
              </a:extLst>
            </p:cNvPr>
            <p:cNvSpPr/>
            <p:nvPr/>
          </p:nvSpPr>
          <p:spPr>
            <a:xfrm>
              <a:off x="521294" y="1973581"/>
              <a:ext cx="937260" cy="468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Laser</a:t>
              </a:r>
              <a:endParaRPr lang="fr-FR" dirty="0"/>
            </a:p>
          </p:txBody>
        </p:sp>
        <p:cxnSp>
          <p:nvCxnSpPr>
            <p:cNvPr id="39" name="Connecteur droit 9">
              <a:extLst>
                <a:ext uri="{FF2B5EF4-FFF2-40B4-BE49-F238E27FC236}">
                  <a16:creationId xmlns:a16="http://schemas.microsoft.com/office/drawing/2014/main" id="{EF9CFD2C-9E42-4C9E-91C4-3BA6636906DB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 flipV="1">
              <a:off x="1458554" y="2190750"/>
              <a:ext cx="3796320" cy="17146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C8A137-3A6B-4B96-93D0-1400E2814A06}"/>
                </a:ext>
              </a:extLst>
            </p:cNvPr>
            <p:cNvSpPr/>
            <p:nvPr/>
          </p:nvSpPr>
          <p:spPr>
            <a:xfrm>
              <a:off x="2121494" y="2019300"/>
              <a:ext cx="685800" cy="42291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AOM</a:t>
              </a:r>
              <a:endParaRPr lang="fr-FR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9BB54F9-749B-4304-B363-22A4F7F0B652}"/>
                </a:ext>
              </a:extLst>
            </p:cNvPr>
            <p:cNvSpPr/>
            <p:nvPr/>
          </p:nvSpPr>
          <p:spPr>
            <a:xfrm>
              <a:off x="3357742" y="2019300"/>
              <a:ext cx="685800" cy="42291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AOM</a:t>
              </a:r>
              <a:endParaRPr lang="fr-FR" dirty="0"/>
            </a:p>
          </p:txBody>
        </p:sp>
        <p:sp>
          <p:nvSpPr>
            <p:cNvPr id="42" name="ZoneTexte 12">
              <a:extLst>
                <a:ext uri="{FF2B5EF4-FFF2-40B4-BE49-F238E27FC236}">
                  <a16:creationId xmlns:a16="http://schemas.microsoft.com/office/drawing/2014/main" id="{4E158EFC-E9B7-4525-AB76-9AC581F29826}"/>
                </a:ext>
              </a:extLst>
            </p:cNvPr>
            <p:cNvSpPr txBox="1"/>
            <p:nvPr/>
          </p:nvSpPr>
          <p:spPr>
            <a:xfrm>
              <a:off x="1852889" y="2501949"/>
              <a:ext cx="1504854" cy="37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Horizontal </a:t>
              </a:r>
              <a:endParaRPr lang="fr-FR" dirty="0"/>
            </a:p>
          </p:txBody>
        </p:sp>
        <p:sp>
          <p:nvSpPr>
            <p:cNvPr id="43" name="ZoneTexte 13">
              <a:extLst>
                <a:ext uri="{FF2B5EF4-FFF2-40B4-BE49-F238E27FC236}">
                  <a16:creationId xmlns:a16="http://schemas.microsoft.com/office/drawing/2014/main" id="{AB45A762-3EA8-4E44-A801-3850D1B1A381}"/>
                </a:ext>
              </a:extLst>
            </p:cNvPr>
            <p:cNvSpPr txBox="1"/>
            <p:nvPr/>
          </p:nvSpPr>
          <p:spPr>
            <a:xfrm>
              <a:off x="3207344" y="2504538"/>
              <a:ext cx="1223010" cy="37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Vertical</a:t>
              </a:r>
              <a:endParaRPr lang="fr-FR" dirty="0"/>
            </a:p>
          </p:txBody>
        </p:sp>
        <p:cxnSp>
          <p:nvCxnSpPr>
            <p:cNvPr id="44" name="Connecteur droit avec flèche 18">
              <a:extLst>
                <a:ext uri="{FF2B5EF4-FFF2-40B4-BE49-F238E27FC236}">
                  <a16:creationId xmlns:a16="http://schemas.microsoft.com/office/drawing/2014/main" id="{40E0484C-FB10-4C94-81EC-1A00C97690F5}"/>
                </a:ext>
              </a:extLst>
            </p:cNvPr>
            <p:cNvCxnSpPr/>
            <p:nvPr/>
          </p:nvCxnSpPr>
          <p:spPr>
            <a:xfrm>
              <a:off x="2987741" y="1985702"/>
              <a:ext cx="281843" cy="42291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19">
              <a:extLst>
                <a:ext uri="{FF2B5EF4-FFF2-40B4-BE49-F238E27FC236}">
                  <a16:creationId xmlns:a16="http://schemas.microsoft.com/office/drawing/2014/main" id="{6A9AB2FD-E9A0-43D3-B54E-1EF6EFCDCBAF}"/>
                </a:ext>
              </a:extLst>
            </p:cNvPr>
            <p:cNvCxnSpPr/>
            <p:nvPr/>
          </p:nvCxnSpPr>
          <p:spPr>
            <a:xfrm>
              <a:off x="4300122" y="1973581"/>
              <a:ext cx="281843" cy="42291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20">
              <a:extLst>
                <a:ext uri="{FF2B5EF4-FFF2-40B4-BE49-F238E27FC236}">
                  <a16:creationId xmlns:a16="http://schemas.microsoft.com/office/drawing/2014/main" id="{7FA754F1-2061-4823-8F61-BCAA44C049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18740" y="2044484"/>
              <a:ext cx="312747" cy="26955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9">
            <a:extLst>
              <a:ext uri="{FF2B5EF4-FFF2-40B4-BE49-F238E27FC236}">
                <a16:creationId xmlns:a16="http://schemas.microsoft.com/office/drawing/2014/main" id="{9F00E9EF-1D57-4E76-A683-BDE21B6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20" y="68329"/>
            <a:ext cx="1352233" cy="84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96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1AAA17-8EA4-4627-A84D-6E456203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474" y="68400"/>
            <a:ext cx="7267326" cy="552288"/>
          </a:xfrm>
        </p:spPr>
        <p:txBody>
          <a:bodyPr/>
          <a:lstStyle/>
          <a:p>
            <a:r>
              <a:rPr lang="en-001" dirty="0"/>
              <a:t>O</a:t>
            </a:r>
            <a:r>
              <a:rPr lang="fr-FR" dirty="0"/>
              <a:t>t</a:t>
            </a:r>
            <a:r>
              <a:rPr lang="en-001" dirty="0"/>
              <a:t>h</a:t>
            </a:r>
            <a:r>
              <a:rPr lang="fr-FR" dirty="0"/>
              <a:t>e</a:t>
            </a:r>
            <a:r>
              <a:rPr lang="en-001" dirty="0"/>
              <a:t>r </a:t>
            </a:r>
            <a:r>
              <a:rPr lang="fr-FR" dirty="0"/>
              <a:t>I</a:t>
            </a:r>
            <a:r>
              <a:rPr lang="en-001" dirty="0"/>
              <a:t>S</a:t>
            </a:r>
            <a:r>
              <a:rPr lang="fr-FR" dirty="0"/>
              <a:t>B</a:t>
            </a:r>
            <a:r>
              <a:rPr lang="en-001" dirty="0"/>
              <a:t> </a:t>
            </a:r>
            <a:r>
              <a:rPr lang="fr-FR" dirty="0"/>
              <a:t>a</a:t>
            </a:r>
            <a:r>
              <a:rPr lang="en-001" dirty="0"/>
              <a:t>c</a:t>
            </a:r>
            <a:r>
              <a:rPr lang="fr-FR" dirty="0"/>
              <a:t>t</a:t>
            </a:r>
            <a:r>
              <a:rPr lang="en-001" dirty="0" err="1"/>
              <a:t>i</a:t>
            </a:r>
            <a:r>
              <a:rPr lang="fr-FR" dirty="0"/>
              <a:t>v</a:t>
            </a:r>
            <a:r>
              <a:rPr lang="en-001" dirty="0" err="1"/>
              <a:t>i</a:t>
            </a:r>
            <a:r>
              <a:rPr lang="fr-FR" dirty="0"/>
              <a:t>t</a:t>
            </a:r>
            <a:r>
              <a:rPr lang="en-001" dirty="0" err="1"/>
              <a:t>i</a:t>
            </a:r>
            <a:r>
              <a:rPr lang="fr-FR" dirty="0"/>
              <a:t>e</a:t>
            </a:r>
            <a:r>
              <a:rPr lang="en-001" dirty="0"/>
              <a:t>s: </a:t>
            </a:r>
            <a:r>
              <a:rPr lang="fr-FR" dirty="0"/>
              <a:t>E</a:t>
            </a:r>
            <a:r>
              <a:rPr lang="en-001" dirty="0"/>
              <a:t>T_</a:t>
            </a:r>
            <a:r>
              <a:rPr lang="fr-FR" dirty="0"/>
              <a:t>L</a:t>
            </a:r>
            <a:r>
              <a:rPr lang="en-001" dirty="0"/>
              <a:t>F </a:t>
            </a:r>
            <a:r>
              <a:rPr lang="fr-FR" dirty="0"/>
              <a:t>t</a:t>
            </a:r>
            <a:r>
              <a:rPr lang="en-001" dirty="0"/>
              <a:t>o</a:t>
            </a:r>
            <a:r>
              <a:rPr lang="fr-FR" dirty="0"/>
              <a:t>w</a:t>
            </a:r>
            <a:r>
              <a:rPr lang="en-001" dirty="0"/>
              <a:t>e</a:t>
            </a:r>
            <a:r>
              <a:rPr lang="fr-FR" dirty="0"/>
              <a:t>r</a:t>
            </a:r>
            <a:r>
              <a:rPr lang="en-001" dirty="0"/>
              <a:t> </a:t>
            </a:r>
            <a:r>
              <a:rPr lang="fr-FR" dirty="0"/>
              <a:t>a</a:t>
            </a:r>
            <a:r>
              <a:rPr lang="en-001" dirty="0"/>
              <a:t>n</a:t>
            </a:r>
            <a:r>
              <a:rPr lang="fr-FR" dirty="0"/>
              <a:t>d</a:t>
            </a:r>
            <a:r>
              <a:rPr lang="en-001" dirty="0"/>
              <a:t> </a:t>
            </a:r>
            <a:r>
              <a:rPr lang="fr-FR" dirty="0"/>
              <a:t>s</a:t>
            </a:r>
            <a:r>
              <a:rPr lang="en-001" dirty="0"/>
              <a:t>u</a:t>
            </a:r>
            <a:r>
              <a:rPr lang="fr-FR" dirty="0"/>
              <a:t>s</a:t>
            </a:r>
            <a:r>
              <a:rPr lang="en-001" dirty="0"/>
              <a:t>p</a:t>
            </a:r>
            <a:r>
              <a:rPr lang="fr-FR" dirty="0"/>
              <a:t>e</a:t>
            </a:r>
            <a:r>
              <a:rPr lang="en-001" dirty="0"/>
              <a:t>n</a:t>
            </a:r>
            <a:r>
              <a:rPr lang="fr-FR" dirty="0"/>
              <a:t>s</a:t>
            </a:r>
            <a:r>
              <a:rPr lang="en-001" dirty="0" err="1"/>
              <a:t>i</a:t>
            </a:r>
            <a:r>
              <a:rPr lang="fr-FR" dirty="0"/>
              <a:t>o</a:t>
            </a:r>
            <a:r>
              <a:rPr lang="en-001" dirty="0"/>
              <a:t>n </a:t>
            </a:r>
            <a:r>
              <a:rPr lang="fr-FR" dirty="0"/>
              <a:t>d</a:t>
            </a:r>
            <a:r>
              <a:rPr lang="en-001" dirty="0"/>
              <a:t>e</a:t>
            </a:r>
            <a:r>
              <a:rPr lang="fr-FR" dirty="0"/>
              <a:t>s</a:t>
            </a:r>
            <a:r>
              <a:rPr lang="en-001" dirty="0" err="1"/>
              <a:t>i</a:t>
            </a:r>
            <a:r>
              <a:rPr lang="fr-FR" dirty="0"/>
              <a:t>g</a:t>
            </a:r>
            <a:r>
              <a:rPr lang="en-001" dirty="0"/>
              <a:t>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62095-DC5E-44B7-A4D6-36A467C20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20" y="980729"/>
            <a:ext cx="10764871" cy="525658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921AAF-AF88-446D-B1CA-DED9A6EA9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6" t="12201" r="9838" b="5901"/>
          <a:stretch/>
        </p:blipFill>
        <p:spPr>
          <a:xfrm>
            <a:off x="983432" y="836712"/>
            <a:ext cx="10009112" cy="561662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828681-6A91-432C-B10C-9DBFCF2B3A03}"/>
              </a:ext>
            </a:extLst>
          </p:cNvPr>
          <p:cNvSpPr txBox="1"/>
          <p:nvPr/>
        </p:nvSpPr>
        <p:spPr>
          <a:xfrm>
            <a:off x="263352" y="5507939"/>
            <a:ext cx="437812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Se</a:t>
            </a:r>
            <a:r>
              <a:rPr lang="en-001" dirty="0"/>
              <a:t>e </a:t>
            </a:r>
            <a:r>
              <a:rPr lang="fr-FR" dirty="0"/>
              <a:t>p</a:t>
            </a:r>
            <a:r>
              <a:rPr lang="en-001" dirty="0"/>
              <a:t>r</a:t>
            </a:r>
            <a:r>
              <a:rPr lang="fr-FR" dirty="0"/>
              <a:t>e</a:t>
            </a:r>
            <a:r>
              <a:rPr lang="en-001" dirty="0"/>
              <a:t>s</a:t>
            </a:r>
            <a:r>
              <a:rPr lang="fr-FR" dirty="0"/>
              <a:t>e</a:t>
            </a:r>
            <a:r>
              <a:rPr lang="en-001" dirty="0"/>
              <a:t>n</a:t>
            </a:r>
            <a:r>
              <a:rPr lang="fr-FR" dirty="0"/>
              <a:t>t</a:t>
            </a:r>
            <a:r>
              <a:rPr lang="en-001" dirty="0"/>
              <a:t>a</a:t>
            </a:r>
            <a:r>
              <a:rPr lang="fr-FR" dirty="0"/>
              <a:t>t</a:t>
            </a:r>
            <a:r>
              <a:rPr lang="en-001" dirty="0" err="1"/>
              <a:t>i</a:t>
            </a:r>
            <a:r>
              <a:rPr lang="fr-FR" dirty="0"/>
              <a:t>o</a:t>
            </a:r>
            <a:r>
              <a:rPr lang="en-001" dirty="0"/>
              <a:t>n </a:t>
            </a:r>
            <a:r>
              <a:rPr lang="fr-FR" dirty="0"/>
              <a:t>b</a:t>
            </a:r>
            <a:r>
              <a:rPr lang="en-001" dirty="0"/>
              <a:t>y </a:t>
            </a:r>
            <a:r>
              <a:rPr lang="fr-FR" dirty="0"/>
              <a:t>Grégory </a:t>
            </a:r>
            <a:r>
              <a:rPr lang="en-001" dirty="0"/>
              <a:t>L</a:t>
            </a:r>
            <a:r>
              <a:rPr lang="fr-FR" dirty="0" err="1"/>
              <a:t>aquaniello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95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81F9A8-11BF-4BFE-BEB1-9F219117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</a:t>
            </a:r>
            <a:r>
              <a:rPr lang="fr-FR" dirty="0"/>
              <a:t>o</a:t>
            </a:r>
            <a:r>
              <a:rPr lang="en-001" dirty="0"/>
              <a:t>r</a:t>
            </a:r>
            <a:r>
              <a:rPr lang="fr-FR" dirty="0"/>
              <a:t>k</a:t>
            </a:r>
            <a:r>
              <a:rPr lang="en-001" dirty="0"/>
              <a:t>f</a:t>
            </a:r>
            <a:r>
              <a:rPr lang="fr-FR" dirty="0"/>
              <a:t>o</a:t>
            </a:r>
            <a:r>
              <a:rPr lang="en-001" dirty="0"/>
              <a:t>r</a:t>
            </a:r>
            <a:r>
              <a:rPr lang="fr-FR" dirty="0"/>
              <a:t>c</a:t>
            </a:r>
            <a:r>
              <a:rPr lang="en-001" dirty="0"/>
              <a:t>e </a:t>
            </a:r>
            <a:r>
              <a:rPr lang="fr-FR" dirty="0"/>
              <a:t>i</a:t>
            </a:r>
            <a:r>
              <a:rPr lang="en-001" dirty="0"/>
              <a:t>s</a:t>
            </a:r>
            <a:r>
              <a:rPr lang="fr-FR" dirty="0"/>
              <a:t>s</a:t>
            </a:r>
            <a:r>
              <a:rPr lang="en-001" dirty="0"/>
              <a:t>u</a:t>
            </a:r>
            <a:r>
              <a:rPr lang="fr-FR" dirty="0"/>
              <a:t>e</a:t>
            </a:r>
            <a:r>
              <a:rPr lang="en-001" dirty="0"/>
              <a:t>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C295E5-57DA-45D7-B8C5-9584EB4FC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8109A8-A67D-47A2-90B9-A53A2F2B6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1" t="16401" r="8657" b="8001"/>
          <a:stretch/>
        </p:blipFill>
        <p:spPr>
          <a:xfrm>
            <a:off x="659721" y="1124744"/>
            <a:ext cx="1047684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1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A0859-62F9-4893-B403-E3E490DD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C</a:t>
            </a:r>
            <a:r>
              <a:rPr lang="fr-FR" dirty="0"/>
              <a:t>o</a:t>
            </a:r>
            <a:r>
              <a:rPr lang="en-001" dirty="0"/>
              <a:t>n</a:t>
            </a:r>
            <a:r>
              <a:rPr lang="fr-FR" dirty="0"/>
              <a:t>c</a:t>
            </a:r>
            <a:r>
              <a:rPr lang="en-001" dirty="0"/>
              <a:t>l</a:t>
            </a:r>
            <a:r>
              <a:rPr lang="fr-FR" dirty="0"/>
              <a:t>u</a:t>
            </a:r>
            <a:r>
              <a:rPr lang="en-001" dirty="0"/>
              <a:t>s</a:t>
            </a:r>
            <a:r>
              <a:rPr lang="fr-FR" dirty="0"/>
              <a:t>i</a:t>
            </a:r>
            <a:r>
              <a:rPr lang="en-001" dirty="0"/>
              <a:t>o</a:t>
            </a:r>
            <a:r>
              <a:rPr lang="fr-FR" dirty="0"/>
              <a:t>n</a:t>
            </a:r>
            <a:r>
              <a:rPr lang="en-001" dirty="0"/>
              <a:t>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76EFCB-D4BB-4EC8-92F0-B644FB20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20" y="980729"/>
            <a:ext cx="11412944" cy="5184575"/>
          </a:xfrm>
        </p:spPr>
        <p:txBody>
          <a:bodyPr/>
          <a:lstStyle/>
          <a:p>
            <a:r>
              <a:rPr lang="en-001" dirty="0"/>
              <a:t>I</a:t>
            </a:r>
            <a:r>
              <a:rPr lang="fr-FR" dirty="0"/>
              <a:t>S</a:t>
            </a:r>
            <a:r>
              <a:rPr lang="en-001" dirty="0"/>
              <a:t>B </a:t>
            </a:r>
            <a:r>
              <a:rPr lang="fr-FR" dirty="0"/>
              <a:t>i</a:t>
            </a:r>
            <a:r>
              <a:rPr lang="en-001" dirty="0"/>
              <a:t>n </a:t>
            </a:r>
            <a:r>
              <a:rPr lang="fr-FR" dirty="0"/>
              <a:t>c</a:t>
            </a:r>
            <a:r>
              <a:rPr lang="en-001" dirty="0"/>
              <a:t>h</a:t>
            </a:r>
            <a:r>
              <a:rPr lang="fr-FR" dirty="0"/>
              <a:t>a</a:t>
            </a:r>
            <a:r>
              <a:rPr lang="en-001" dirty="0"/>
              <a:t>r</a:t>
            </a:r>
            <a:r>
              <a:rPr lang="fr-FR" dirty="0"/>
              <a:t>g</a:t>
            </a:r>
            <a:r>
              <a:rPr lang="en-001" dirty="0"/>
              <a:t>e </a:t>
            </a:r>
            <a:r>
              <a:rPr lang="fr-FR" dirty="0"/>
              <a:t>o</a:t>
            </a:r>
            <a:r>
              <a:rPr lang="en-001" dirty="0"/>
              <a:t>f </a:t>
            </a:r>
            <a:r>
              <a:rPr lang="fr-FR" dirty="0"/>
              <a:t>t</a:t>
            </a:r>
            <a:r>
              <a:rPr lang="en-001" dirty="0"/>
              <a:t>h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d</a:t>
            </a:r>
            <a:r>
              <a:rPr lang="en-001" dirty="0"/>
              <a:t>e</a:t>
            </a:r>
            <a:r>
              <a:rPr lang="fr-FR" dirty="0"/>
              <a:t>s</a:t>
            </a:r>
            <a:r>
              <a:rPr lang="en-001" dirty="0" err="1"/>
              <a:t>i</a:t>
            </a:r>
            <a:r>
              <a:rPr lang="fr-FR" dirty="0"/>
              <a:t>g</a:t>
            </a:r>
            <a:r>
              <a:rPr lang="en-001" dirty="0"/>
              <a:t>n </a:t>
            </a:r>
            <a:r>
              <a:rPr lang="fr-FR" dirty="0"/>
              <a:t>o</a:t>
            </a:r>
            <a:r>
              <a:rPr lang="en-001" dirty="0"/>
              <a:t>f </a:t>
            </a:r>
            <a:r>
              <a:rPr lang="fr-FR" dirty="0"/>
              <a:t>t</a:t>
            </a:r>
            <a:r>
              <a:rPr lang="en-001" dirty="0"/>
              <a:t>h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d</a:t>
            </a:r>
            <a:r>
              <a:rPr lang="en-001" dirty="0"/>
              <a:t>e</a:t>
            </a:r>
            <a:r>
              <a:rPr lang="fr-FR" dirty="0"/>
              <a:t>t</a:t>
            </a:r>
            <a:r>
              <a:rPr lang="en-001" dirty="0"/>
              <a:t>e</a:t>
            </a:r>
            <a:r>
              <a:rPr lang="fr-FR" dirty="0"/>
              <a:t>c</a:t>
            </a:r>
            <a:r>
              <a:rPr lang="en-001" dirty="0"/>
              <a:t>t</a:t>
            </a:r>
            <a:r>
              <a:rPr lang="fr-FR" dirty="0"/>
              <a:t>o</a:t>
            </a:r>
            <a:r>
              <a:rPr lang="en-001" dirty="0"/>
              <a:t>r  (</a:t>
            </a:r>
            <a:r>
              <a:rPr lang="fr-FR" dirty="0"/>
              <a:t>T</a:t>
            </a:r>
            <a:r>
              <a:rPr lang="en-001" dirty="0"/>
              <a:t>D</a:t>
            </a:r>
            <a:r>
              <a:rPr lang="fr-FR" dirty="0"/>
              <a:t>R</a:t>
            </a:r>
            <a:r>
              <a:rPr lang="en-001" dirty="0"/>
              <a:t>)</a:t>
            </a:r>
          </a:p>
          <a:p>
            <a:endParaRPr lang="en-001" dirty="0"/>
          </a:p>
          <a:p>
            <a:r>
              <a:rPr lang="en-001" dirty="0"/>
              <a:t>Activity </a:t>
            </a:r>
            <a:r>
              <a:rPr lang="en-001" dirty="0" err="1"/>
              <a:t>st</a:t>
            </a:r>
            <a:r>
              <a:rPr lang="fr-FR" dirty="0"/>
              <a:t>a</a:t>
            </a:r>
            <a:r>
              <a:rPr lang="en-001" dirty="0"/>
              <a:t>r</a:t>
            </a:r>
            <a:r>
              <a:rPr lang="fr-FR" dirty="0"/>
              <a:t>t</a:t>
            </a:r>
            <a:r>
              <a:rPr lang="en-001" dirty="0"/>
              <a:t>e</a:t>
            </a:r>
            <a:r>
              <a:rPr lang="fr-FR" dirty="0"/>
              <a:t>d</a:t>
            </a:r>
            <a:r>
              <a:rPr lang="en-001" dirty="0"/>
              <a:t> wit</a:t>
            </a:r>
            <a:r>
              <a:rPr lang="fr-FR" dirty="0"/>
              <a:t>h</a:t>
            </a:r>
            <a:r>
              <a:rPr lang="en-001" dirty="0"/>
              <a:t> </a:t>
            </a:r>
            <a:r>
              <a:rPr lang="fr-FR" dirty="0"/>
              <a:t>t</a:t>
            </a:r>
            <a:r>
              <a:rPr lang="en-001" dirty="0"/>
              <a:t>h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p</a:t>
            </a:r>
            <a:r>
              <a:rPr lang="en-001" dirty="0"/>
              <a:t>r</a:t>
            </a:r>
            <a:r>
              <a:rPr lang="fr-FR" dirty="0"/>
              <a:t>o</a:t>
            </a:r>
            <a:r>
              <a:rPr lang="en-001" dirty="0"/>
              <a:t>d</a:t>
            </a:r>
            <a:r>
              <a:rPr lang="fr-FR" dirty="0"/>
              <a:t>u</a:t>
            </a:r>
            <a:r>
              <a:rPr lang="en-001" dirty="0"/>
              <a:t>c</a:t>
            </a:r>
            <a:r>
              <a:rPr lang="fr-FR" dirty="0"/>
              <a:t>t</a:t>
            </a:r>
            <a:r>
              <a:rPr lang="en-001" dirty="0" err="1"/>
              <a:t>i</a:t>
            </a:r>
            <a:r>
              <a:rPr lang="fr-FR" dirty="0"/>
              <a:t>o</a:t>
            </a:r>
            <a:r>
              <a:rPr lang="en-001" dirty="0"/>
              <a:t>n </a:t>
            </a:r>
            <a:r>
              <a:rPr lang="fr-FR" dirty="0"/>
              <a:t>o</a:t>
            </a:r>
            <a:r>
              <a:rPr lang="en-001" dirty="0"/>
              <a:t>f </a:t>
            </a:r>
            <a:r>
              <a:rPr lang="fr-FR" dirty="0"/>
              <a:t>t</a:t>
            </a:r>
            <a:r>
              <a:rPr lang="en-001" dirty="0"/>
              <a:t>h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P</a:t>
            </a:r>
            <a:r>
              <a:rPr lang="en-001" dirty="0"/>
              <a:t>B</a:t>
            </a:r>
            <a:r>
              <a:rPr lang="fr-FR" dirty="0"/>
              <a:t>S</a:t>
            </a:r>
            <a:r>
              <a:rPr lang="en-001" dirty="0"/>
              <a:t> </a:t>
            </a:r>
            <a:r>
              <a:rPr lang="fr-FR" dirty="0"/>
              <a:t>i</a:t>
            </a:r>
            <a:r>
              <a:rPr lang="en-001" dirty="0"/>
              <a:t>n </a:t>
            </a:r>
            <a:r>
              <a:rPr lang="fr-FR" dirty="0"/>
              <a:t>p</a:t>
            </a:r>
            <a:r>
              <a:rPr lang="en-001" dirty="0"/>
              <a:t>a</a:t>
            </a:r>
            <a:r>
              <a:rPr lang="fr-FR" dirty="0"/>
              <a:t>r</a:t>
            </a:r>
            <a:r>
              <a:rPr lang="en-001" dirty="0"/>
              <a:t>a</a:t>
            </a:r>
            <a:r>
              <a:rPr lang="fr-FR" dirty="0"/>
              <a:t>l</a:t>
            </a:r>
            <a:r>
              <a:rPr lang="en-001" dirty="0"/>
              <a:t>l</a:t>
            </a:r>
            <a:r>
              <a:rPr lang="fr-FR" dirty="0"/>
              <a:t>e</a:t>
            </a:r>
            <a:r>
              <a:rPr lang="en-001" dirty="0"/>
              <a:t>l </a:t>
            </a:r>
            <a:r>
              <a:rPr lang="fr-FR" dirty="0"/>
              <a:t>w</a:t>
            </a:r>
            <a:r>
              <a:rPr lang="en-001" dirty="0" err="1"/>
              <a:t>i</a:t>
            </a:r>
            <a:r>
              <a:rPr lang="fr-FR" dirty="0"/>
              <a:t>t</a:t>
            </a:r>
            <a:r>
              <a:rPr lang="en-001" dirty="0"/>
              <a:t>h </a:t>
            </a:r>
            <a:r>
              <a:rPr lang="fr-FR" dirty="0"/>
              <a:t>t</a:t>
            </a:r>
            <a:r>
              <a:rPr lang="en-001" dirty="0"/>
              <a:t>h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o</a:t>
            </a:r>
            <a:r>
              <a:rPr lang="en-001" dirty="0"/>
              <a:t>p</a:t>
            </a:r>
            <a:r>
              <a:rPr lang="fr-FR" dirty="0"/>
              <a:t>t</a:t>
            </a:r>
            <a:r>
              <a:rPr lang="en-001" dirty="0" err="1"/>
              <a:t>i</a:t>
            </a:r>
            <a:r>
              <a:rPr lang="fr-FR" dirty="0"/>
              <a:t>c</a:t>
            </a:r>
            <a:r>
              <a:rPr lang="en-001" dirty="0"/>
              <a:t>a</a:t>
            </a:r>
            <a:r>
              <a:rPr lang="fr-FR" dirty="0"/>
              <a:t>l</a:t>
            </a:r>
            <a:r>
              <a:rPr lang="en-001" dirty="0"/>
              <a:t> </a:t>
            </a:r>
            <a:r>
              <a:rPr lang="fr-FR" dirty="0"/>
              <a:t>d</a:t>
            </a:r>
            <a:r>
              <a:rPr lang="en-001" dirty="0"/>
              <a:t>e</a:t>
            </a:r>
            <a:r>
              <a:rPr lang="fr-FR" dirty="0"/>
              <a:t>s</a:t>
            </a:r>
            <a:r>
              <a:rPr lang="en-001" dirty="0" err="1"/>
              <a:t>i</a:t>
            </a:r>
            <a:r>
              <a:rPr lang="fr-FR" dirty="0"/>
              <a:t>g</a:t>
            </a:r>
            <a:r>
              <a:rPr lang="en-001" dirty="0"/>
              <a:t>n</a:t>
            </a:r>
          </a:p>
          <a:p>
            <a:endParaRPr lang="en-001" dirty="0"/>
          </a:p>
          <a:p>
            <a:r>
              <a:rPr lang="en-001" dirty="0"/>
              <a:t>Not clear what </a:t>
            </a:r>
            <a:r>
              <a:rPr lang="fr-FR" dirty="0"/>
              <a:t>w</a:t>
            </a:r>
            <a:r>
              <a:rPr lang="en-001" dirty="0" err="1"/>
              <a:t>i</a:t>
            </a:r>
            <a:r>
              <a:rPr lang="fr-FR" dirty="0"/>
              <a:t>l</a:t>
            </a:r>
            <a:r>
              <a:rPr lang="en-001" dirty="0"/>
              <a:t>l contain </a:t>
            </a:r>
            <a:r>
              <a:rPr lang="fr-FR" dirty="0"/>
              <a:t>t</a:t>
            </a:r>
            <a:r>
              <a:rPr lang="en-001" dirty="0"/>
              <a:t>h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p</a:t>
            </a:r>
            <a:r>
              <a:rPr lang="en-001" dirty="0"/>
              <a:t>r</a:t>
            </a:r>
            <a:r>
              <a:rPr lang="fr-FR" dirty="0"/>
              <a:t>e</a:t>
            </a:r>
            <a:r>
              <a:rPr lang="en-001" dirty="0"/>
              <a:t>l</a:t>
            </a:r>
            <a:r>
              <a:rPr lang="fr-FR" dirty="0"/>
              <a:t>i</a:t>
            </a:r>
            <a:r>
              <a:rPr lang="en-001" dirty="0"/>
              <a:t>m</a:t>
            </a:r>
            <a:r>
              <a:rPr lang="fr-FR" dirty="0"/>
              <a:t>i</a:t>
            </a:r>
            <a:r>
              <a:rPr lang="en-001" dirty="0"/>
              <a:t>n</a:t>
            </a:r>
            <a:r>
              <a:rPr lang="fr-FR" dirty="0"/>
              <a:t>a</a:t>
            </a:r>
            <a:r>
              <a:rPr lang="en-001" dirty="0"/>
              <a:t>r</a:t>
            </a:r>
            <a:r>
              <a:rPr lang="fr-FR" dirty="0"/>
              <a:t>y</a:t>
            </a:r>
            <a:r>
              <a:rPr lang="en-001" dirty="0"/>
              <a:t> </a:t>
            </a:r>
            <a:r>
              <a:rPr lang="fr-FR" dirty="0"/>
              <a:t>T</a:t>
            </a:r>
            <a:r>
              <a:rPr lang="en-001" dirty="0"/>
              <a:t>D</a:t>
            </a:r>
            <a:r>
              <a:rPr lang="fr-FR" dirty="0"/>
              <a:t>R</a:t>
            </a:r>
            <a:r>
              <a:rPr lang="en-001" dirty="0"/>
              <a:t>  / </a:t>
            </a:r>
            <a:r>
              <a:rPr lang="fr-FR" dirty="0"/>
              <a:t>w</a:t>
            </a:r>
            <a:r>
              <a:rPr lang="en-001" dirty="0"/>
              <a:t>h</a:t>
            </a:r>
            <a:r>
              <a:rPr lang="fr-FR" dirty="0"/>
              <a:t>e</a:t>
            </a:r>
            <a:r>
              <a:rPr lang="en-001" dirty="0"/>
              <a:t>n </a:t>
            </a:r>
            <a:r>
              <a:rPr lang="fr-FR" dirty="0"/>
              <a:t>i</a:t>
            </a:r>
            <a:r>
              <a:rPr lang="en-001" dirty="0"/>
              <a:t>t </a:t>
            </a:r>
            <a:r>
              <a:rPr lang="fr-FR" dirty="0"/>
              <a:t>h</a:t>
            </a:r>
            <a:r>
              <a:rPr lang="en-001" dirty="0"/>
              <a:t>a</a:t>
            </a:r>
            <a:r>
              <a:rPr lang="fr-FR" dirty="0"/>
              <a:t>s</a:t>
            </a:r>
            <a:r>
              <a:rPr lang="en-001" dirty="0"/>
              <a:t> </a:t>
            </a:r>
            <a:r>
              <a:rPr lang="fr-FR" dirty="0"/>
              <a:t>t</a:t>
            </a:r>
            <a:r>
              <a:rPr lang="en-001" dirty="0"/>
              <a:t>o </a:t>
            </a:r>
            <a:r>
              <a:rPr lang="fr-FR" dirty="0"/>
              <a:t>b</a:t>
            </a:r>
            <a:r>
              <a:rPr lang="en-001" dirty="0"/>
              <a:t>e </a:t>
            </a:r>
            <a:r>
              <a:rPr lang="fr-FR" dirty="0"/>
              <a:t>d</a:t>
            </a:r>
            <a:r>
              <a:rPr lang="en-001" dirty="0"/>
              <a:t>e</a:t>
            </a:r>
            <a:r>
              <a:rPr lang="fr-FR" dirty="0"/>
              <a:t>l</a:t>
            </a:r>
            <a:r>
              <a:rPr lang="en-001" dirty="0" err="1"/>
              <a:t>i</a:t>
            </a:r>
            <a:r>
              <a:rPr lang="fr-FR" dirty="0"/>
              <a:t>v</a:t>
            </a:r>
            <a:r>
              <a:rPr lang="en-001" dirty="0"/>
              <a:t>e</a:t>
            </a:r>
            <a:r>
              <a:rPr lang="fr-FR" dirty="0"/>
              <a:t>r</a:t>
            </a:r>
            <a:r>
              <a:rPr lang="en-001" dirty="0"/>
              <a:t>e</a:t>
            </a:r>
            <a:r>
              <a:rPr lang="fr-FR" dirty="0"/>
              <a:t>d</a:t>
            </a:r>
            <a:endParaRPr lang="en-001" dirty="0"/>
          </a:p>
          <a:p>
            <a:endParaRPr lang="en-001" dirty="0"/>
          </a:p>
          <a:p>
            <a:r>
              <a:rPr lang="en-001" dirty="0"/>
              <a:t>French ISB activities concentrated on Optics and Interferometer Divisions + </a:t>
            </a:r>
            <a:r>
              <a:rPr lang="fr-FR" dirty="0"/>
              <a:t>V</a:t>
            </a:r>
            <a:r>
              <a:rPr lang="en-001" dirty="0"/>
              <a:t>a</a:t>
            </a:r>
            <a:r>
              <a:rPr lang="fr-FR" dirty="0"/>
              <a:t>c</a:t>
            </a:r>
            <a:r>
              <a:rPr lang="en-001" dirty="0"/>
              <a:t>u</a:t>
            </a:r>
            <a:r>
              <a:rPr lang="fr-FR" dirty="0"/>
              <a:t>u</a:t>
            </a:r>
            <a:r>
              <a:rPr lang="en-001" dirty="0"/>
              <a:t>m – </a:t>
            </a:r>
            <a:r>
              <a:rPr lang="fr-FR" dirty="0"/>
              <a:t>R</a:t>
            </a:r>
            <a:r>
              <a:rPr lang="en-001" dirty="0"/>
              <a:t>&amp;</a:t>
            </a:r>
            <a:r>
              <a:rPr lang="fr-FR" dirty="0"/>
              <a:t>D</a:t>
            </a:r>
            <a:r>
              <a:rPr lang="en-001" dirty="0"/>
              <a:t>s started</a:t>
            </a:r>
          </a:p>
          <a:p>
            <a:endParaRPr lang="en-001" dirty="0"/>
          </a:p>
          <a:p>
            <a:r>
              <a:rPr lang="en-001" dirty="0"/>
              <a:t>Exchanges with CE colleagues (XGCD </a:t>
            </a:r>
            <a:r>
              <a:rPr lang="fr-FR" dirty="0"/>
              <a:t>m</a:t>
            </a:r>
            <a:r>
              <a:rPr lang="en-001" dirty="0"/>
              <a:t>e</a:t>
            </a:r>
            <a:r>
              <a:rPr lang="fr-FR" dirty="0"/>
              <a:t>e</a:t>
            </a:r>
            <a:r>
              <a:rPr lang="en-001" dirty="0"/>
              <a:t>t</a:t>
            </a:r>
            <a:r>
              <a:rPr lang="fr-FR" dirty="0"/>
              <a:t>i</a:t>
            </a:r>
            <a:r>
              <a:rPr lang="en-001" dirty="0"/>
              <a:t>n</a:t>
            </a:r>
            <a:r>
              <a:rPr lang="fr-FR" dirty="0"/>
              <a:t>g</a:t>
            </a:r>
            <a:r>
              <a:rPr lang="en-001" dirty="0"/>
              <a:t>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29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2BC19-4672-409C-B2F7-A26CE1AB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8" y="-27384"/>
            <a:ext cx="7540992" cy="696304"/>
          </a:xfrm>
        </p:spPr>
        <p:txBody>
          <a:bodyPr/>
          <a:lstStyle/>
          <a:p>
            <a:r>
              <a:rPr lang="en-001" dirty="0"/>
              <a:t>O</a:t>
            </a:r>
            <a:r>
              <a:rPr lang="fr-FR" dirty="0"/>
              <a:t>t</a:t>
            </a:r>
            <a:r>
              <a:rPr lang="en-001" dirty="0"/>
              <a:t>h</a:t>
            </a:r>
            <a:r>
              <a:rPr lang="fr-FR" dirty="0"/>
              <a:t>e</a:t>
            </a:r>
            <a:r>
              <a:rPr lang="en-001" dirty="0"/>
              <a:t>r </a:t>
            </a:r>
            <a:r>
              <a:rPr lang="fr-FR" dirty="0"/>
              <a:t>I</a:t>
            </a:r>
            <a:r>
              <a:rPr lang="en-001" dirty="0"/>
              <a:t>S</a:t>
            </a:r>
            <a:r>
              <a:rPr lang="fr-FR" dirty="0"/>
              <a:t>B</a:t>
            </a:r>
            <a:r>
              <a:rPr lang="en-001" dirty="0"/>
              <a:t> </a:t>
            </a:r>
            <a:r>
              <a:rPr lang="fr-FR" dirty="0"/>
              <a:t>a</a:t>
            </a:r>
            <a:r>
              <a:rPr lang="en-001" dirty="0"/>
              <a:t>c</a:t>
            </a:r>
            <a:r>
              <a:rPr lang="fr-FR" dirty="0"/>
              <a:t>t</a:t>
            </a:r>
            <a:r>
              <a:rPr lang="en-001" dirty="0" err="1"/>
              <a:t>i</a:t>
            </a:r>
            <a:r>
              <a:rPr lang="fr-FR" dirty="0"/>
              <a:t>v</a:t>
            </a:r>
            <a:r>
              <a:rPr lang="en-001" dirty="0" err="1"/>
              <a:t>i</a:t>
            </a:r>
            <a:r>
              <a:rPr lang="fr-FR" dirty="0"/>
              <a:t>t</a:t>
            </a:r>
            <a:r>
              <a:rPr lang="en-001" dirty="0" err="1"/>
              <a:t>i</a:t>
            </a:r>
            <a:r>
              <a:rPr lang="fr-FR" dirty="0"/>
              <a:t>e</a:t>
            </a:r>
            <a:r>
              <a:rPr lang="en-001" dirty="0"/>
              <a:t>s: </a:t>
            </a:r>
            <a:r>
              <a:rPr lang="fr-FR" dirty="0"/>
              <a:t>E</a:t>
            </a:r>
            <a:r>
              <a:rPr lang="en-001" dirty="0"/>
              <a:t>T_</a:t>
            </a:r>
            <a:r>
              <a:rPr lang="fr-FR" dirty="0"/>
              <a:t>L</a:t>
            </a:r>
            <a:r>
              <a:rPr lang="en-001" dirty="0"/>
              <a:t>F </a:t>
            </a:r>
            <a:r>
              <a:rPr lang="fr-FR" dirty="0"/>
              <a:t>t</a:t>
            </a:r>
            <a:r>
              <a:rPr lang="en-001" dirty="0"/>
              <a:t>o</a:t>
            </a:r>
            <a:r>
              <a:rPr lang="fr-FR" dirty="0"/>
              <a:t>w</a:t>
            </a:r>
            <a:r>
              <a:rPr lang="en-001" dirty="0"/>
              <a:t>e</a:t>
            </a:r>
            <a:r>
              <a:rPr lang="fr-FR" dirty="0"/>
              <a:t>r</a:t>
            </a:r>
            <a:r>
              <a:rPr lang="en-001" dirty="0"/>
              <a:t> </a:t>
            </a:r>
            <a:r>
              <a:rPr lang="fr-FR" dirty="0"/>
              <a:t>a</a:t>
            </a:r>
            <a:r>
              <a:rPr lang="en-001" dirty="0"/>
              <a:t>n</a:t>
            </a:r>
            <a:r>
              <a:rPr lang="fr-FR" dirty="0"/>
              <a:t>d</a:t>
            </a:r>
            <a:r>
              <a:rPr lang="en-001" dirty="0"/>
              <a:t> </a:t>
            </a:r>
            <a:r>
              <a:rPr lang="fr-FR" dirty="0"/>
              <a:t>s</a:t>
            </a:r>
            <a:r>
              <a:rPr lang="en-001" dirty="0"/>
              <a:t>u</a:t>
            </a:r>
            <a:r>
              <a:rPr lang="fr-FR" dirty="0"/>
              <a:t>s</a:t>
            </a:r>
            <a:r>
              <a:rPr lang="en-001" dirty="0"/>
              <a:t>p</a:t>
            </a:r>
            <a:r>
              <a:rPr lang="fr-FR" dirty="0"/>
              <a:t>e</a:t>
            </a:r>
            <a:r>
              <a:rPr lang="en-001" dirty="0"/>
              <a:t>n</a:t>
            </a:r>
            <a:r>
              <a:rPr lang="fr-FR" dirty="0"/>
              <a:t>s</a:t>
            </a:r>
            <a:r>
              <a:rPr lang="en-001" dirty="0" err="1"/>
              <a:t>i</a:t>
            </a:r>
            <a:r>
              <a:rPr lang="fr-FR" dirty="0"/>
              <a:t>o</a:t>
            </a:r>
            <a:r>
              <a:rPr lang="en-001" dirty="0"/>
              <a:t>n </a:t>
            </a:r>
            <a:r>
              <a:rPr lang="fr-FR" dirty="0"/>
              <a:t>d</a:t>
            </a:r>
            <a:r>
              <a:rPr lang="en-001" dirty="0"/>
              <a:t>e</a:t>
            </a:r>
            <a:r>
              <a:rPr lang="fr-FR" dirty="0"/>
              <a:t>s</a:t>
            </a:r>
            <a:r>
              <a:rPr lang="en-001" dirty="0" err="1"/>
              <a:t>i</a:t>
            </a:r>
            <a:r>
              <a:rPr lang="fr-FR" dirty="0"/>
              <a:t>g</a:t>
            </a:r>
            <a:r>
              <a:rPr lang="en-001" dirty="0"/>
              <a:t>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D7938A-C472-4AC3-AB56-4819BB6C3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20" y="980729"/>
            <a:ext cx="11052903" cy="511256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169C4F-6A1E-4DAD-994C-0AE7EB3D4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6" t="11151" r="9838" b="5900"/>
          <a:stretch/>
        </p:blipFill>
        <p:spPr>
          <a:xfrm>
            <a:off x="445439" y="692696"/>
            <a:ext cx="1000911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6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5C737-7B88-4366-8D3E-E8FD43D9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I</a:t>
            </a:r>
            <a:r>
              <a:rPr lang="fr-FR" dirty="0"/>
              <a:t>n</a:t>
            </a:r>
            <a:r>
              <a:rPr lang="en-001" dirty="0"/>
              <a:t>t</a:t>
            </a:r>
            <a:r>
              <a:rPr lang="fr-FR" dirty="0"/>
              <a:t>e</a:t>
            </a:r>
            <a:r>
              <a:rPr lang="en-001" dirty="0"/>
              <a:t>r</a:t>
            </a:r>
            <a:r>
              <a:rPr lang="fr-FR" dirty="0"/>
              <a:t>f</a:t>
            </a:r>
            <a:r>
              <a:rPr lang="en-001" dirty="0"/>
              <a:t>e</a:t>
            </a:r>
            <a:r>
              <a:rPr lang="fr-FR" dirty="0"/>
              <a:t>r</a:t>
            </a:r>
            <a:r>
              <a:rPr lang="en-001" dirty="0"/>
              <a:t>o</a:t>
            </a:r>
            <a:r>
              <a:rPr lang="fr-FR" dirty="0"/>
              <a:t>m</a:t>
            </a:r>
            <a:r>
              <a:rPr lang="en-001" dirty="0"/>
              <a:t>e</a:t>
            </a:r>
            <a:r>
              <a:rPr lang="fr-FR" dirty="0"/>
              <a:t>t</a:t>
            </a:r>
            <a:r>
              <a:rPr lang="en-001" dirty="0"/>
              <a:t>e</a:t>
            </a:r>
            <a:r>
              <a:rPr lang="fr-FR" dirty="0"/>
              <a:t>r</a:t>
            </a:r>
            <a:r>
              <a:rPr lang="en-001" dirty="0"/>
              <a:t> </a:t>
            </a:r>
            <a:r>
              <a:rPr lang="fr-FR" dirty="0"/>
              <a:t>S</a:t>
            </a:r>
            <a:r>
              <a:rPr lang="en-001" dirty="0"/>
              <a:t>c</a:t>
            </a:r>
            <a:r>
              <a:rPr lang="fr-FR" dirty="0"/>
              <a:t>i</a:t>
            </a:r>
            <a:r>
              <a:rPr lang="en-001" dirty="0"/>
              <a:t>e</a:t>
            </a:r>
            <a:r>
              <a:rPr lang="fr-FR" dirty="0"/>
              <a:t>n</a:t>
            </a:r>
            <a:r>
              <a:rPr lang="en-001" dirty="0"/>
              <a:t>c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B</a:t>
            </a:r>
            <a:r>
              <a:rPr lang="en-001" dirty="0"/>
              <a:t>o</a:t>
            </a:r>
            <a:r>
              <a:rPr lang="fr-FR" dirty="0"/>
              <a:t>a</a:t>
            </a:r>
            <a:r>
              <a:rPr lang="en-001" dirty="0"/>
              <a:t>r</a:t>
            </a:r>
            <a:r>
              <a:rPr lang="fr-FR" dirty="0"/>
              <a:t>d</a:t>
            </a:r>
            <a:r>
              <a:rPr lang="en-001" dirty="0"/>
              <a:t> (</a:t>
            </a:r>
            <a:r>
              <a:rPr lang="fr-FR" dirty="0"/>
              <a:t>I</a:t>
            </a:r>
            <a:r>
              <a:rPr lang="en-001" dirty="0"/>
              <a:t>S</a:t>
            </a:r>
            <a:r>
              <a:rPr lang="fr-FR" dirty="0"/>
              <a:t>B</a:t>
            </a:r>
            <a:r>
              <a:rPr lang="en-001" dirty="0"/>
              <a:t>) di</a:t>
            </a:r>
            <a:r>
              <a:rPr lang="fr-FR" dirty="0"/>
              <a:t>v</a:t>
            </a:r>
            <a:r>
              <a:rPr lang="en-001" dirty="0" err="1"/>
              <a:t>i</a:t>
            </a:r>
            <a:r>
              <a:rPr lang="fr-FR" dirty="0"/>
              <a:t>s</a:t>
            </a:r>
            <a:r>
              <a:rPr lang="en-001" dirty="0" err="1"/>
              <a:t>i</a:t>
            </a:r>
            <a:r>
              <a:rPr lang="fr-FR" dirty="0"/>
              <a:t>o</a:t>
            </a:r>
            <a:r>
              <a:rPr lang="en-001" dirty="0"/>
              <a:t>n</a:t>
            </a:r>
            <a:r>
              <a:rPr lang="fr-FR" dirty="0"/>
              <a:t>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E7BB29-1A9F-44EB-82D7-0A8F5BF5F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20" y="980729"/>
            <a:ext cx="11628967" cy="580887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Picture 8" descr="A white and blue grid with black text&#10;&#10;Description automatically generated">
            <a:extLst>
              <a:ext uri="{FF2B5EF4-FFF2-40B4-BE49-F238E27FC236}">
                <a16:creationId xmlns:a16="http://schemas.microsoft.com/office/drawing/2014/main" id="{904B6D00-B4BC-FFFB-28C5-465ED550F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980729"/>
            <a:ext cx="9721080" cy="565895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905CA63-32F9-4906-821C-EC383EB7BC72}"/>
              </a:ext>
            </a:extLst>
          </p:cNvPr>
          <p:cNvSpPr/>
          <p:nvPr/>
        </p:nvSpPr>
        <p:spPr>
          <a:xfrm>
            <a:off x="4799856" y="1484784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044CBEF-0549-4E8D-8CDB-152847C95447}"/>
              </a:ext>
            </a:extLst>
          </p:cNvPr>
          <p:cNvSpPr/>
          <p:nvPr/>
        </p:nvSpPr>
        <p:spPr>
          <a:xfrm>
            <a:off x="3359696" y="1484784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0BCAE8A-823A-4E5B-9EEF-90E0AF094FF4}"/>
              </a:ext>
            </a:extLst>
          </p:cNvPr>
          <p:cNvSpPr/>
          <p:nvPr/>
        </p:nvSpPr>
        <p:spPr>
          <a:xfrm>
            <a:off x="3359696" y="2996952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99ED6BC-4D63-4E0C-9D08-042441815638}"/>
              </a:ext>
            </a:extLst>
          </p:cNvPr>
          <p:cNvSpPr/>
          <p:nvPr/>
        </p:nvSpPr>
        <p:spPr>
          <a:xfrm>
            <a:off x="3359696" y="4293096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3BDEB4A-E7CF-447E-B8D7-E592A5A87C68}"/>
              </a:ext>
            </a:extLst>
          </p:cNvPr>
          <p:cNvSpPr/>
          <p:nvPr/>
        </p:nvSpPr>
        <p:spPr>
          <a:xfrm>
            <a:off x="3359696" y="3645024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3FB36A1-2CB6-466D-B307-3581E9092A6F}"/>
              </a:ext>
            </a:extLst>
          </p:cNvPr>
          <p:cNvSpPr/>
          <p:nvPr/>
        </p:nvSpPr>
        <p:spPr>
          <a:xfrm>
            <a:off x="4655840" y="4869160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EB43022-44B8-45EF-BCED-8A9A7D1D5DCF}"/>
              </a:ext>
            </a:extLst>
          </p:cNvPr>
          <p:cNvSpPr/>
          <p:nvPr/>
        </p:nvSpPr>
        <p:spPr>
          <a:xfrm>
            <a:off x="4655840" y="4365104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7DAC91C-79C9-4ADF-B94C-20034EAA583F}"/>
              </a:ext>
            </a:extLst>
          </p:cNvPr>
          <p:cNvSpPr/>
          <p:nvPr/>
        </p:nvSpPr>
        <p:spPr>
          <a:xfrm>
            <a:off x="4655840" y="5589240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C01F784-9D8D-4092-B601-B26B71CADB98}"/>
              </a:ext>
            </a:extLst>
          </p:cNvPr>
          <p:cNvSpPr/>
          <p:nvPr/>
        </p:nvSpPr>
        <p:spPr>
          <a:xfrm>
            <a:off x="6168008" y="2276872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8EEACD6-7DB5-453E-802B-5B32F5114B6F}"/>
              </a:ext>
            </a:extLst>
          </p:cNvPr>
          <p:cNvCxnSpPr>
            <a:cxnSpLocks/>
          </p:cNvCxnSpPr>
          <p:nvPr/>
        </p:nvCxnSpPr>
        <p:spPr>
          <a:xfrm>
            <a:off x="3503712" y="4437112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3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4C794-50B6-45B5-B7DA-B2CF4D1AB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E</a:t>
            </a:r>
            <a:r>
              <a:rPr lang="fr-FR" dirty="0"/>
              <a:t>T</a:t>
            </a:r>
            <a:r>
              <a:rPr lang="en-001" dirty="0"/>
              <a:t> </a:t>
            </a:r>
            <a:r>
              <a:rPr lang="fr-FR" dirty="0"/>
              <a:t>D</a:t>
            </a:r>
            <a:r>
              <a:rPr lang="en-001" dirty="0"/>
              <a:t>e</a:t>
            </a:r>
            <a:r>
              <a:rPr lang="fr-FR" dirty="0"/>
              <a:t>t</a:t>
            </a:r>
            <a:r>
              <a:rPr lang="en-001" dirty="0"/>
              <a:t>e</a:t>
            </a:r>
            <a:r>
              <a:rPr lang="fr-FR" dirty="0"/>
              <a:t>c</a:t>
            </a:r>
            <a:r>
              <a:rPr lang="en-001" dirty="0"/>
              <a:t>tor design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06B2A4-7413-4E74-8C07-A07697154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980728"/>
            <a:ext cx="10908887" cy="4896543"/>
          </a:xfrm>
        </p:spPr>
        <p:txBody>
          <a:bodyPr/>
          <a:lstStyle/>
          <a:p>
            <a:r>
              <a:rPr lang="en-001" dirty="0"/>
              <a:t>O</a:t>
            </a:r>
            <a:r>
              <a:rPr lang="fr-FR" dirty="0"/>
              <a:t>n</a:t>
            </a:r>
            <a:r>
              <a:rPr lang="en-001" dirty="0"/>
              <a:t>e </a:t>
            </a:r>
            <a:r>
              <a:rPr lang="fr-FR" dirty="0"/>
              <a:t>o</a:t>
            </a:r>
            <a:r>
              <a:rPr lang="en-001" dirty="0"/>
              <a:t>f </a:t>
            </a:r>
            <a:r>
              <a:rPr lang="fr-FR" dirty="0"/>
              <a:t>t</a:t>
            </a:r>
            <a:r>
              <a:rPr lang="en-001" dirty="0"/>
              <a:t>h</a:t>
            </a:r>
            <a:r>
              <a:rPr lang="fr-FR" dirty="0"/>
              <a:t>e</a:t>
            </a:r>
            <a:r>
              <a:rPr lang="en-001" dirty="0"/>
              <a:t> aims of the ISB is t</a:t>
            </a:r>
            <a:r>
              <a:rPr lang="fr-FR" dirty="0"/>
              <a:t>o</a:t>
            </a:r>
            <a:r>
              <a:rPr lang="en-001" dirty="0"/>
              <a:t> </a:t>
            </a:r>
            <a:r>
              <a:rPr lang="fr-FR" dirty="0"/>
              <a:t>p</a:t>
            </a:r>
            <a:r>
              <a:rPr lang="en-001" dirty="0"/>
              <a:t>r</a:t>
            </a:r>
            <a:r>
              <a:rPr lang="fr-FR" dirty="0"/>
              <a:t>o</a:t>
            </a:r>
            <a:r>
              <a:rPr lang="en-001" dirty="0"/>
              <a:t>v</a:t>
            </a:r>
            <a:r>
              <a:rPr lang="fr-FR" dirty="0"/>
              <a:t>i</a:t>
            </a:r>
            <a:r>
              <a:rPr lang="en-001" dirty="0"/>
              <a:t>d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t</a:t>
            </a:r>
            <a:r>
              <a:rPr lang="en-001" dirty="0"/>
              <a:t>h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E</a:t>
            </a:r>
            <a:r>
              <a:rPr lang="en-001" dirty="0"/>
              <a:t>T </a:t>
            </a:r>
            <a:r>
              <a:rPr lang="fr-FR" dirty="0"/>
              <a:t>d</a:t>
            </a:r>
            <a:r>
              <a:rPr lang="en-001" dirty="0"/>
              <a:t>e</a:t>
            </a:r>
            <a:r>
              <a:rPr lang="fr-FR" dirty="0"/>
              <a:t>t</a:t>
            </a:r>
            <a:r>
              <a:rPr lang="en-001" dirty="0"/>
              <a:t>e</a:t>
            </a:r>
            <a:r>
              <a:rPr lang="fr-FR" dirty="0"/>
              <a:t>c</a:t>
            </a:r>
            <a:r>
              <a:rPr lang="en-001" dirty="0"/>
              <a:t>t</a:t>
            </a:r>
            <a:r>
              <a:rPr lang="fr-FR" dirty="0"/>
              <a:t>o</a:t>
            </a:r>
            <a:r>
              <a:rPr lang="en-001" dirty="0"/>
              <a:t>r </a:t>
            </a:r>
            <a:r>
              <a:rPr lang="fr-FR" dirty="0"/>
              <a:t>d</a:t>
            </a:r>
            <a:r>
              <a:rPr lang="en-001" dirty="0" err="1"/>
              <a:t>esign</a:t>
            </a:r>
            <a:endParaRPr lang="en-001" dirty="0"/>
          </a:p>
          <a:p>
            <a:r>
              <a:rPr lang="en-001" dirty="0" err="1"/>
              <a:t>Origi</a:t>
            </a:r>
            <a:r>
              <a:rPr lang="fr-FR" dirty="0"/>
              <a:t>n</a:t>
            </a:r>
            <a:r>
              <a:rPr lang="en-001" dirty="0"/>
              <a:t>al plan from ET </a:t>
            </a:r>
            <a:r>
              <a:rPr lang="fr-FR" dirty="0"/>
              <a:t>p</a:t>
            </a:r>
            <a:r>
              <a:rPr lang="en-001" dirty="0"/>
              <a:t>r</a:t>
            </a:r>
            <a:r>
              <a:rPr lang="fr-FR" dirty="0"/>
              <a:t>e</a:t>
            </a:r>
            <a:r>
              <a:rPr lang="en-001" dirty="0"/>
              <a:t>p</a:t>
            </a:r>
            <a:r>
              <a:rPr lang="fr-FR" dirty="0"/>
              <a:t>a</a:t>
            </a:r>
            <a:r>
              <a:rPr lang="en-001" dirty="0"/>
              <a:t>r</a:t>
            </a:r>
            <a:r>
              <a:rPr lang="fr-FR" dirty="0"/>
              <a:t>a</a:t>
            </a:r>
            <a:r>
              <a:rPr lang="en-001" dirty="0"/>
              <a:t>t</a:t>
            </a:r>
            <a:r>
              <a:rPr lang="fr-FR" dirty="0"/>
              <a:t>o</a:t>
            </a:r>
            <a:r>
              <a:rPr lang="en-001" dirty="0"/>
              <a:t>r</a:t>
            </a:r>
            <a:r>
              <a:rPr lang="fr-FR" dirty="0"/>
              <a:t>y</a:t>
            </a:r>
            <a:r>
              <a:rPr lang="en-001" dirty="0"/>
              <a:t> </a:t>
            </a:r>
            <a:r>
              <a:rPr lang="fr-FR" dirty="0"/>
              <a:t>p</a:t>
            </a:r>
            <a:r>
              <a:rPr lang="en-001" dirty="0"/>
              <a:t>h</a:t>
            </a:r>
            <a:r>
              <a:rPr lang="fr-FR" dirty="0"/>
              <a:t>a</a:t>
            </a:r>
            <a:r>
              <a:rPr lang="en-001" dirty="0"/>
              <a:t>s</a:t>
            </a:r>
            <a:r>
              <a:rPr lang="fr-FR" dirty="0"/>
              <a:t>e</a:t>
            </a:r>
            <a:r>
              <a:rPr lang="en-001" dirty="0"/>
              <a:t> (</a:t>
            </a:r>
            <a:r>
              <a:rPr lang="fr-FR" dirty="0"/>
              <a:t>E</a:t>
            </a:r>
            <a:r>
              <a:rPr lang="en-001" dirty="0"/>
              <a:t>T-</a:t>
            </a:r>
            <a:r>
              <a:rPr lang="fr-FR" dirty="0"/>
              <a:t>P</a:t>
            </a:r>
            <a:r>
              <a:rPr lang="en-001" dirty="0"/>
              <a:t>P):  </a:t>
            </a:r>
            <a:r>
              <a:rPr lang="fr-FR" dirty="0"/>
              <a:t>p</a:t>
            </a:r>
            <a:r>
              <a:rPr lang="en-001" dirty="0"/>
              <a:t>r</a:t>
            </a:r>
            <a:r>
              <a:rPr lang="fr-FR" dirty="0"/>
              <a:t>e</a:t>
            </a:r>
            <a:r>
              <a:rPr lang="en-001" dirty="0"/>
              <a:t>l</a:t>
            </a:r>
            <a:r>
              <a:rPr lang="fr-FR" dirty="0"/>
              <a:t>i</a:t>
            </a:r>
            <a:r>
              <a:rPr lang="en-001" dirty="0"/>
              <a:t>m</a:t>
            </a:r>
            <a:r>
              <a:rPr lang="fr-FR" dirty="0"/>
              <a:t>i</a:t>
            </a:r>
            <a:r>
              <a:rPr lang="en-001" dirty="0"/>
              <a:t>n</a:t>
            </a:r>
            <a:r>
              <a:rPr lang="fr-FR" dirty="0"/>
              <a:t>a</a:t>
            </a:r>
            <a:r>
              <a:rPr lang="en-001" dirty="0"/>
              <a:t>r</a:t>
            </a:r>
            <a:r>
              <a:rPr lang="fr-FR" dirty="0"/>
              <a:t>y</a:t>
            </a:r>
            <a:r>
              <a:rPr lang="en-001" dirty="0"/>
              <a:t> </a:t>
            </a:r>
            <a:r>
              <a:rPr lang="fr-FR" dirty="0"/>
              <a:t>d</a:t>
            </a:r>
            <a:r>
              <a:rPr lang="en-001" dirty="0"/>
              <a:t>e</a:t>
            </a:r>
            <a:r>
              <a:rPr lang="fr-FR" dirty="0"/>
              <a:t>s</a:t>
            </a:r>
            <a:r>
              <a:rPr lang="en-001" dirty="0" err="1"/>
              <a:t>i</a:t>
            </a:r>
            <a:r>
              <a:rPr lang="fr-FR" dirty="0"/>
              <a:t>g</a:t>
            </a:r>
            <a:r>
              <a:rPr lang="en-001" dirty="0"/>
              <a:t>n </a:t>
            </a:r>
            <a:r>
              <a:rPr lang="fr-FR" dirty="0"/>
              <a:t>b</a:t>
            </a:r>
            <a:r>
              <a:rPr lang="en-001" dirty="0"/>
              <a:t>y </a:t>
            </a:r>
            <a:r>
              <a:rPr lang="fr-FR" dirty="0"/>
              <a:t>Q</a:t>
            </a:r>
            <a:r>
              <a:rPr lang="en-001" dirty="0"/>
              <a:t>3 2024</a:t>
            </a:r>
          </a:p>
          <a:p>
            <a:endParaRPr lang="en-001" dirty="0"/>
          </a:p>
          <a:p>
            <a:endParaRPr lang="en-001" dirty="0"/>
          </a:p>
          <a:p>
            <a:endParaRPr lang="en-001" dirty="0"/>
          </a:p>
          <a:p>
            <a:endParaRPr lang="en-001" dirty="0"/>
          </a:p>
          <a:p>
            <a:endParaRPr lang="en-001" dirty="0"/>
          </a:p>
          <a:p>
            <a:endParaRPr lang="en-001" dirty="0"/>
          </a:p>
          <a:p>
            <a:endParaRPr lang="en-001" dirty="0"/>
          </a:p>
          <a:p>
            <a:endParaRPr lang="en-001" dirty="0"/>
          </a:p>
          <a:p>
            <a:r>
              <a:rPr lang="en-001" dirty="0"/>
              <a:t>P</a:t>
            </a:r>
            <a:r>
              <a:rPr lang="fr-FR" dirty="0"/>
              <a:t>o</a:t>
            </a:r>
            <a:r>
              <a:rPr lang="en-001" dirty="0"/>
              <a:t>s</a:t>
            </a:r>
            <a:r>
              <a:rPr lang="fr-FR" dirty="0"/>
              <a:t>t</a:t>
            </a:r>
            <a:r>
              <a:rPr lang="en-001" dirty="0"/>
              <a:t>p</a:t>
            </a:r>
            <a:r>
              <a:rPr lang="fr-FR" dirty="0"/>
              <a:t>o</a:t>
            </a:r>
            <a:r>
              <a:rPr lang="en-001" dirty="0"/>
              <a:t>n</a:t>
            </a:r>
            <a:r>
              <a:rPr lang="fr-FR" dirty="0"/>
              <a:t>e</a:t>
            </a:r>
            <a:r>
              <a:rPr lang="en-001" dirty="0"/>
              <a:t>d </a:t>
            </a:r>
            <a:r>
              <a:rPr lang="fr-FR" dirty="0"/>
              <a:t>t</a:t>
            </a:r>
            <a:r>
              <a:rPr lang="en-001" dirty="0"/>
              <a:t>o  2025?</a:t>
            </a:r>
          </a:p>
          <a:p>
            <a:r>
              <a:rPr lang="en-001" dirty="0"/>
              <a:t>Will be based on </a:t>
            </a:r>
            <a:r>
              <a:rPr lang="fr-FR" dirty="0"/>
              <a:t>t</a:t>
            </a:r>
            <a:r>
              <a:rPr lang="en-001" dirty="0"/>
              <a:t>h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P</a:t>
            </a:r>
            <a:r>
              <a:rPr lang="en-001" dirty="0"/>
              <a:t>r</a:t>
            </a:r>
            <a:r>
              <a:rPr lang="fr-FR" dirty="0"/>
              <a:t>o</a:t>
            </a:r>
            <a:r>
              <a:rPr lang="en-001" dirty="0"/>
              <a:t>d</a:t>
            </a:r>
            <a:r>
              <a:rPr lang="fr-FR" dirty="0"/>
              <a:t>u</a:t>
            </a:r>
            <a:r>
              <a:rPr lang="en-001" dirty="0"/>
              <a:t>c</a:t>
            </a:r>
            <a:r>
              <a:rPr lang="fr-FR" dirty="0"/>
              <a:t>t</a:t>
            </a:r>
            <a:r>
              <a:rPr lang="en-001" dirty="0"/>
              <a:t> </a:t>
            </a:r>
            <a:r>
              <a:rPr lang="fr-FR" dirty="0"/>
              <a:t>B</a:t>
            </a:r>
            <a:r>
              <a:rPr lang="en-001" dirty="0"/>
              <a:t>r</a:t>
            </a:r>
            <a:r>
              <a:rPr lang="fr-FR" dirty="0"/>
              <a:t>e</a:t>
            </a:r>
            <a:r>
              <a:rPr lang="en-001" dirty="0"/>
              <a:t>a</a:t>
            </a:r>
            <a:r>
              <a:rPr lang="fr-FR" dirty="0"/>
              <a:t>k</a:t>
            </a:r>
            <a:r>
              <a:rPr lang="en-001" dirty="0"/>
              <a:t>d</a:t>
            </a:r>
            <a:r>
              <a:rPr lang="fr-FR" dirty="0"/>
              <a:t>o</a:t>
            </a:r>
            <a:r>
              <a:rPr lang="en-001" dirty="0"/>
              <a:t>w</a:t>
            </a:r>
            <a:r>
              <a:rPr lang="fr-FR" dirty="0"/>
              <a:t>n</a:t>
            </a:r>
            <a:r>
              <a:rPr lang="en-001" dirty="0"/>
              <a:t> </a:t>
            </a:r>
            <a:r>
              <a:rPr lang="fr-FR" dirty="0"/>
              <a:t>S</a:t>
            </a:r>
            <a:r>
              <a:rPr lang="en-001" dirty="0"/>
              <a:t>t</a:t>
            </a:r>
            <a:r>
              <a:rPr lang="fr-FR" dirty="0"/>
              <a:t>r</a:t>
            </a:r>
            <a:r>
              <a:rPr lang="en-001" dirty="0"/>
              <a:t>u</a:t>
            </a:r>
            <a:r>
              <a:rPr lang="fr-FR" dirty="0"/>
              <a:t>c</a:t>
            </a:r>
            <a:r>
              <a:rPr lang="en-001" dirty="0"/>
              <a:t>t</a:t>
            </a:r>
            <a:r>
              <a:rPr lang="fr-FR" dirty="0"/>
              <a:t>u</a:t>
            </a:r>
            <a:r>
              <a:rPr lang="en-001" dirty="0"/>
              <a:t>r</a:t>
            </a:r>
            <a:r>
              <a:rPr lang="fr-FR" dirty="0"/>
              <a:t>e</a:t>
            </a:r>
            <a:r>
              <a:rPr lang="en-001" dirty="0"/>
              <a:t> (PBS)?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63BAF4-4E77-42F1-9C59-4E011E415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5" t="39501" r="14271" b="23750"/>
          <a:stretch/>
        </p:blipFill>
        <p:spPr>
          <a:xfrm>
            <a:off x="2783632" y="1808820"/>
            <a:ext cx="9612744" cy="252028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8EA51BF2-0D0F-4442-B6BC-7FCE5B173B06}"/>
              </a:ext>
            </a:extLst>
          </p:cNvPr>
          <p:cNvSpPr/>
          <p:nvPr/>
        </p:nvSpPr>
        <p:spPr>
          <a:xfrm>
            <a:off x="9840416" y="3573016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71B030E-B5DB-4AE6-B4DD-F2272A7E5AD0}"/>
              </a:ext>
            </a:extLst>
          </p:cNvPr>
          <p:cNvSpPr txBox="1"/>
          <p:nvPr/>
        </p:nvSpPr>
        <p:spPr>
          <a:xfrm>
            <a:off x="9792882" y="4358826"/>
            <a:ext cx="2399118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Fr</a:t>
            </a:r>
            <a:r>
              <a:rPr lang="en-001" dirty="0"/>
              <a:t>o</a:t>
            </a:r>
            <a:r>
              <a:rPr lang="fr-FR" dirty="0"/>
              <a:t>m</a:t>
            </a:r>
            <a:r>
              <a:rPr lang="en-001" dirty="0"/>
              <a:t> </a:t>
            </a:r>
            <a:r>
              <a:rPr lang="fr-FR" dirty="0"/>
              <a:t>E</a:t>
            </a:r>
            <a:r>
              <a:rPr lang="en-001" dirty="0"/>
              <a:t>T-</a:t>
            </a:r>
            <a:r>
              <a:rPr lang="fr-FR" dirty="0"/>
              <a:t>P</a:t>
            </a:r>
            <a:r>
              <a:rPr lang="en-001" dirty="0"/>
              <a:t>P </a:t>
            </a:r>
            <a:r>
              <a:rPr lang="fr-FR" dirty="0"/>
              <a:t>p</a:t>
            </a:r>
            <a:r>
              <a:rPr lang="en-001" dirty="0"/>
              <a:t>r</a:t>
            </a:r>
            <a:r>
              <a:rPr lang="fr-FR" dirty="0"/>
              <a:t>o</a:t>
            </a:r>
            <a:r>
              <a:rPr lang="en-001" dirty="0"/>
              <a:t>p</a:t>
            </a:r>
            <a:r>
              <a:rPr lang="fr-FR" dirty="0"/>
              <a:t>o</a:t>
            </a:r>
            <a:r>
              <a:rPr lang="en-001" dirty="0"/>
              <a:t>s</a:t>
            </a:r>
            <a:r>
              <a:rPr lang="fr-FR" dirty="0"/>
              <a:t>a</a:t>
            </a:r>
            <a:r>
              <a:rPr lang="en-001" dirty="0"/>
              <a:t>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46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FB3F6-5B4C-4181-BF28-467D79A9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The </a:t>
            </a:r>
            <a:r>
              <a:rPr lang="fr-FR" dirty="0"/>
              <a:t>d</a:t>
            </a:r>
            <a:r>
              <a:rPr lang="en-001" dirty="0"/>
              <a:t>e</a:t>
            </a:r>
            <a:r>
              <a:rPr lang="fr-FR" dirty="0"/>
              <a:t>t</a:t>
            </a:r>
            <a:r>
              <a:rPr lang="en-001" dirty="0"/>
              <a:t>e</a:t>
            </a:r>
            <a:r>
              <a:rPr lang="fr-FR" dirty="0"/>
              <a:t>ct</a:t>
            </a:r>
            <a:r>
              <a:rPr lang="en-001" dirty="0"/>
              <a:t>o</a:t>
            </a:r>
            <a:r>
              <a:rPr lang="fr-FR" dirty="0"/>
              <a:t>r</a:t>
            </a:r>
            <a:r>
              <a:rPr lang="en-001" dirty="0"/>
              <a:t> PBS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EB8C8D-4086-47EF-A777-1A5527CE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20" y="980729"/>
            <a:ext cx="10908887" cy="4968551"/>
          </a:xfrm>
        </p:spPr>
        <p:txBody>
          <a:bodyPr/>
          <a:lstStyle/>
          <a:p>
            <a:pPr marL="0" indent="0">
              <a:buNone/>
            </a:pPr>
            <a:r>
              <a:rPr lang="en-001" dirty="0"/>
              <a:t>I</a:t>
            </a:r>
            <a:r>
              <a:rPr lang="fr-FR" dirty="0"/>
              <a:t>S</a:t>
            </a:r>
            <a:r>
              <a:rPr lang="en-001" dirty="0"/>
              <a:t>B 2024 </a:t>
            </a:r>
            <a:r>
              <a:rPr lang="fr-FR" dirty="0"/>
              <a:t>a</a:t>
            </a:r>
            <a:r>
              <a:rPr lang="en-001" dirty="0"/>
              <a:t>c</a:t>
            </a:r>
            <a:r>
              <a:rPr lang="fr-FR" dirty="0"/>
              <a:t>t</a:t>
            </a:r>
            <a:r>
              <a:rPr lang="en-001" dirty="0" err="1"/>
              <a:t>i</a:t>
            </a:r>
            <a:r>
              <a:rPr lang="fr-FR" dirty="0"/>
              <a:t>v</a:t>
            </a:r>
            <a:r>
              <a:rPr lang="en-001" dirty="0" err="1"/>
              <a:t>i</a:t>
            </a:r>
            <a:r>
              <a:rPr lang="fr-FR" dirty="0"/>
              <a:t>t</a:t>
            </a:r>
            <a:r>
              <a:rPr lang="en-001" dirty="0"/>
              <a:t>y </a:t>
            </a:r>
            <a:r>
              <a:rPr lang="fr-FR" dirty="0"/>
              <a:t>f</a:t>
            </a:r>
            <a:r>
              <a:rPr lang="en-001" dirty="0"/>
              <a:t>o</a:t>
            </a:r>
            <a:r>
              <a:rPr lang="fr-FR" dirty="0"/>
              <a:t>c</a:t>
            </a:r>
            <a:r>
              <a:rPr lang="en-001" dirty="0"/>
              <a:t>u</a:t>
            </a:r>
            <a:r>
              <a:rPr lang="fr-FR" dirty="0"/>
              <a:t>s</a:t>
            </a:r>
            <a:r>
              <a:rPr lang="en-001" dirty="0"/>
              <a:t>e</a:t>
            </a:r>
            <a:r>
              <a:rPr lang="fr-FR" dirty="0"/>
              <a:t>d</a:t>
            </a:r>
            <a:r>
              <a:rPr lang="en-001" dirty="0"/>
              <a:t> </a:t>
            </a:r>
            <a:r>
              <a:rPr lang="fr-FR" dirty="0"/>
              <a:t>o</a:t>
            </a:r>
            <a:r>
              <a:rPr lang="en-001" dirty="0"/>
              <a:t>n </a:t>
            </a:r>
            <a:r>
              <a:rPr lang="fr-FR" dirty="0"/>
              <a:t>t</a:t>
            </a:r>
            <a:r>
              <a:rPr lang="en-001" dirty="0"/>
              <a:t>h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p</a:t>
            </a:r>
            <a:r>
              <a:rPr lang="en-001" dirty="0"/>
              <a:t>r</a:t>
            </a:r>
            <a:r>
              <a:rPr lang="fr-FR" dirty="0"/>
              <a:t>o</a:t>
            </a:r>
            <a:r>
              <a:rPr lang="en-001" dirty="0"/>
              <a:t>d</a:t>
            </a:r>
            <a:r>
              <a:rPr lang="fr-FR" dirty="0"/>
              <a:t>u</a:t>
            </a:r>
            <a:r>
              <a:rPr lang="en-001" dirty="0"/>
              <a:t>c</a:t>
            </a:r>
            <a:r>
              <a:rPr lang="fr-FR" dirty="0"/>
              <a:t>t</a:t>
            </a:r>
            <a:r>
              <a:rPr lang="en-001" dirty="0" err="1"/>
              <a:t>i</a:t>
            </a:r>
            <a:r>
              <a:rPr lang="fr-FR" dirty="0"/>
              <a:t>o</a:t>
            </a:r>
            <a:r>
              <a:rPr lang="en-001" dirty="0"/>
              <a:t>n </a:t>
            </a:r>
            <a:r>
              <a:rPr lang="fr-FR" dirty="0"/>
              <a:t>a</a:t>
            </a:r>
            <a:r>
              <a:rPr lang="en-001" dirty="0"/>
              <a:t>n</a:t>
            </a:r>
            <a:r>
              <a:rPr lang="fr-FR" dirty="0"/>
              <a:t>d</a:t>
            </a:r>
            <a:r>
              <a:rPr lang="en-001" dirty="0"/>
              <a:t> </a:t>
            </a:r>
            <a:r>
              <a:rPr lang="fr-FR" dirty="0"/>
              <a:t>r</a:t>
            </a:r>
            <a:r>
              <a:rPr lang="en-001" dirty="0"/>
              <a:t>e</a:t>
            </a:r>
            <a:r>
              <a:rPr lang="fr-FR" dirty="0"/>
              <a:t>v</a:t>
            </a:r>
            <a:r>
              <a:rPr lang="en-001" dirty="0" err="1"/>
              <a:t>i</a:t>
            </a:r>
            <a:r>
              <a:rPr lang="fr-FR" dirty="0"/>
              <a:t>e</a:t>
            </a:r>
            <a:r>
              <a:rPr lang="en-001" dirty="0"/>
              <a:t>w </a:t>
            </a:r>
            <a:r>
              <a:rPr lang="fr-FR" dirty="0"/>
              <a:t>o</a:t>
            </a:r>
            <a:r>
              <a:rPr lang="en-001" dirty="0"/>
              <a:t>f </a:t>
            </a:r>
            <a:r>
              <a:rPr lang="fr-FR" dirty="0"/>
              <a:t>t</a:t>
            </a:r>
            <a:r>
              <a:rPr lang="en-001" dirty="0"/>
              <a:t>h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P</a:t>
            </a:r>
            <a:r>
              <a:rPr lang="en-001" dirty="0"/>
              <a:t>B</a:t>
            </a:r>
            <a:r>
              <a:rPr lang="fr-FR" dirty="0"/>
              <a:t>S</a:t>
            </a:r>
            <a:endParaRPr lang="en-001" dirty="0"/>
          </a:p>
          <a:p>
            <a:r>
              <a:rPr lang="en-001" dirty="0"/>
              <a:t>PBS contains all </a:t>
            </a:r>
            <a:r>
              <a:rPr lang="fr-FR" dirty="0"/>
              <a:t>t</a:t>
            </a:r>
            <a:r>
              <a:rPr lang="en-001" dirty="0"/>
              <a:t>h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d</a:t>
            </a:r>
            <a:r>
              <a:rPr lang="en-001" dirty="0"/>
              <a:t>e</a:t>
            </a:r>
            <a:r>
              <a:rPr lang="fr-FR" dirty="0"/>
              <a:t>t</a:t>
            </a:r>
            <a:r>
              <a:rPr lang="en-001" dirty="0"/>
              <a:t>e</a:t>
            </a:r>
            <a:r>
              <a:rPr lang="fr-FR" dirty="0"/>
              <a:t>c</a:t>
            </a:r>
            <a:r>
              <a:rPr lang="en-001" dirty="0"/>
              <a:t>tor elements to be produced </a:t>
            </a:r>
          </a:p>
          <a:p>
            <a:r>
              <a:rPr lang="en-001" dirty="0"/>
              <a:t>Each PBS element is des</a:t>
            </a:r>
            <a:r>
              <a:rPr lang="fr-FR" dirty="0"/>
              <a:t>c</a:t>
            </a:r>
            <a:r>
              <a:rPr lang="en-001" dirty="0" err="1"/>
              <a:t>ribed</a:t>
            </a:r>
            <a:r>
              <a:rPr lang="en-001" dirty="0"/>
              <a:t> by a p</a:t>
            </a:r>
            <a:r>
              <a:rPr lang="fr-FR" dirty="0"/>
              <a:t>a</a:t>
            </a:r>
            <a:r>
              <a:rPr lang="en-001" dirty="0"/>
              <a:t>r</a:t>
            </a:r>
            <a:r>
              <a:rPr lang="fr-FR" dirty="0"/>
              <a:t>a</a:t>
            </a:r>
            <a:r>
              <a:rPr lang="en-001" dirty="0"/>
              <a:t>m</a:t>
            </a:r>
            <a:r>
              <a:rPr lang="fr-FR" dirty="0"/>
              <a:t>e</a:t>
            </a:r>
            <a:r>
              <a:rPr lang="en-001" dirty="0"/>
              <a:t>t</a:t>
            </a:r>
            <a:r>
              <a:rPr lang="fr-FR" dirty="0"/>
              <a:t>e</a:t>
            </a:r>
            <a:r>
              <a:rPr lang="en-001" dirty="0"/>
              <a:t>r’</a:t>
            </a:r>
            <a:r>
              <a:rPr lang="fr-FR" dirty="0"/>
              <a:t>s</a:t>
            </a:r>
            <a:r>
              <a:rPr lang="en-001" dirty="0"/>
              <a:t> </a:t>
            </a:r>
            <a:r>
              <a:rPr lang="fr-FR" dirty="0"/>
              <a:t>f</a:t>
            </a:r>
            <a:r>
              <a:rPr lang="en-001" dirty="0" err="1"/>
              <a:t>i</a:t>
            </a:r>
            <a:r>
              <a:rPr lang="fr-FR" dirty="0"/>
              <a:t>l</a:t>
            </a:r>
            <a:r>
              <a:rPr lang="en-001" dirty="0"/>
              <a:t>e including specifications, interfaces, dimensions,...  </a:t>
            </a:r>
            <a:r>
              <a:rPr lang="en-001" dirty="0" err="1"/>
              <a:t>bu</a:t>
            </a:r>
            <a:r>
              <a:rPr lang="fr-FR" dirty="0"/>
              <a:t>t</a:t>
            </a:r>
            <a:r>
              <a:rPr lang="en-001" dirty="0"/>
              <a:t> </a:t>
            </a:r>
            <a:r>
              <a:rPr lang="fr-FR" dirty="0"/>
              <a:t>o</a:t>
            </a:r>
            <a:r>
              <a:rPr lang="en-001" dirty="0"/>
              <a:t>n</a:t>
            </a:r>
            <a:r>
              <a:rPr lang="fr-FR" dirty="0"/>
              <a:t>l</a:t>
            </a:r>
            <a:r>
              <a:rPr lang="en-001" dirty="0"/>
              <a:t>y </a:t>
            </a:r>
            <a:r>
              <a:rPr lang="fr-FR" dirty="0"/>
              <a:t>f</a:t>
            </a:r>
            <a:r>
              <a:rPr lang="en-001" dirty="0"/>
              <a:t>e</a:t>
            </a:r>
            <a:r>
              <a:rPr lang="fr-FR" dirty="0"/>
              <a:t>w</a:t>
            </a:r>
            <a:r>
              <a:rPr lang="en-001" dirty="0"/>
              <a:t> </a:t>
            </a:r>
            <a:r>
              <a:rPr lang="fr-FR" dirty="0"/>
              <a:t>n</a:t>
            </a:r>
            <a:r>
              <a:rPr lang="en-001" dirty="0"/>
              <a:t>u</a:t>
            </a:r>
            <a:r>
              <a:rPr lang="fr-FR" dirty="0"/>
              <a:t>m</a:t>
            </a:r>
            <a:r>
              <a:rPr lang="en-001" dirty="0"/>
              <a:t>b</a:t>
            </a:r>
            <a:r>
              <a:rPr lang="fr-FR" dirty="0"/>
              <a:t>e</a:t>
            </a:r>
            <a:r>
              <a:rPr lang="en-001" dirty="0"/>
              <a:t>r</a:t>
            </a:r>
            <a:r>
              <a:rPr lang="fr-FR" dirty="0"/>
              <a:t>s</a:t>
            </a:r>
            <a:r>
              <a:rPr lang="en-001" dirty="0"/>
              <a:t> </a:t>
            </a:r>
            <a:r>
              <a:rPr lang="fr-FR" dirty="0"/>
              <a:t>y</a:t>
            </a:r>
            <a:r>
              <a:rPr lang="en-001" dirty="0"/>
              <a:t>e</a:t>
            </a:r>
            <a:r>
              <a:rPr lang="fr-FR" dirty="0"/>
              <a:t>t</a:t>
            </a:r>
            <a:endParaRPr lang="en-001" dirty="0"/>
          </a:p>
          <a:p>
            <a:r>
              <a:rPr lang="en-001" dirty="0"/>
              <a:t>~1000 lines (elements) submitted </a:t>
            </a:r>
          </a:p>
          <a:p>
            <a:r>
              <a:rPr lang="en-001" dirty="0"/>
              <a:t>Reviews of the PBS lines going on </a:t>
            </a:r>
          </a:p>
          <a:p>
            <a:pPr marL="0" indent="0">
              <a:buNone/>
            </a:pPr>
            <a:r>
              <a:rPr lang="en-001" dirty="0"/>
              <a:t>(2-4 days meeting in Roma for each Division)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DA69E1-70EA-FE91-02B7-CB9F8C190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139" y="2276872"/>
            <a:ext cx="6174661" cy="411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3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311C87-F6B8-4272-A0C3-98190E08E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E</a:t>
            </a:r>
            <a:r>
              <a:rPr lang="fr-FR" dirty="0"/>
              <a:t>T</a:t>
            </a:r>
            <a:r>
              <a:rPr lang="en-001" dirty="0"/>
              <a:t> </a:t>
            </a:r>
            <a:r>
              <a:rPr lang="fr-FR" dirty="0"/>
              <a:t>o</a:t>
            </a:r>
            <a:r>
              <a:rPr lang="en-001" dirty="0"/>
              <a:t>p</a:t>
            </a:r>
            <a:r>
              <a:rPr lang="fr-FR" dirty="0"/>
              <a:t>t</a:t>
            </a:r>
            <a:r>
              <a:rPr lang="en-001" dirty="0" err="1"/>
              <a:t>i</a:t>
            </a:r>
            <a:r>
              <a:rPr lang="fr-FR" dirty="0"/>
              <a:t>c</a:t>
            </a:r>
            <a:r>
              <a:rPr lang="en-001" dirty="0"/>
              <a:t>a</a:t>
            </a:r>
            <a:r>
              <a:rPr lang="fr-FR" dirty="0"/>
              <a:t>l</a:t>
            </a:r>
            <a:r>
              <a:rPr lang="en-001" dirty="0"/>
              <a:t> </a:t>
            </a:r>
            <a:r>
              <a:rPr lang="fr-FR" dirty="0"/>
              <a:t>l</a:t>
            </a:r>
            <a:r>
              <a:rPr lang="en-001" dirty="0"/>
              <a:t>a</a:t>
            </a:r>
            <a:r>
              <a:rPr lang="fr-FR" dirty="0"/>
              <a:t>y</a:t>
            </a:r>
            <a:r>
              <a:rPr lang="en-001" dirty="0"/>
              <a:t>out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8C3F1E-B236-4E93-9AA1-07198A73A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20" y="980729"/>
            <a:ext cx="10836879" cy="5184575"/>
          </a:xfrm>
        </p:spPr>
        <p:txBody>
          <a:bodyPr/>
          <a:lstStyle/>
          <a:p>
            <a:r>
              <a:rPr lang="en-001" dirty="0"/>
              <a:t>The optical layout is the starting point for the design of the </a:t>
            </a:r>
            <a:r>
              <a:rPr lang="en-001" dirty="0" err="1"/>
              <a:t>detec</a:t>
            </a:r>
            <a:r>
              <a:rPr lang="fr-FR" dirty="0"/>
              <a:t>t</a:t>
            </a:r>
            <a:r>
              <a:rPr lang="en-001" dirty="0"/>
              <a:t>o</a:t>
            </a:r>
            <a:r>
              <a:rPr lang="fr-FR" dirty="0"/>
              <a:t>r</a:t>
            </a:r>
            <a:endParaRPr lang="en-001" dirty="0"/>
          </a:p>
          <a:p>
            <a:r>
              <a:rPr lang="en-001" dirty="0"/>
              <a:t>The is the other major activity of 2024: </a:t>
            </a:r>
            <a:r>
              <a:rPr lang="fr-FR" dirty="0"/>
              <a:t>t</a:t>
            </a:r>
            <a:r>
              <a:rPr lang="en-001" dirty="0"/>
              <a:t>r</a:t>
            </a:r>
            <a:r>
              <a:rPr lang="fr-FR" dirty="0"/>
              <a:t>i</a:t>
            </a:r>
            <a:r>
              <a:rPr lang="en-001" dirty="0"/>
              <a:t>a</a:t>
            </a:r>
            <a:r>
              <a:rPr lang="fr-FR" dirty="0"/>
              <a:t>n</a:t>
            </a:r>
            <a:r>
              <a:rPr lang="en-001" dirty="0"/>
              <a:t>g</a:t>
            </a:r>
            <a:r>
              <a:rPr lang="fr-FR" dirty="0"/>
              <a:t>u</a:t>
            </a:r>
            <a:r>
              <a:rPr lang="en-001" dirty="0"/>
              <a:t>l</a:t>
            </a:r>
            <a:r>
              <a:rPr lang="fr-FR" dirty="0"/>
              <a:t>a</a:t>
            </a:r>
            <a:r>
              <a:rPr lang="en-001" dirty="0"/>
              <a:t>r + 2</a:t>
            </a:r>
            <a:r>
              <a:rPr lang="fr-FR" dirty="0"/>
              <a:t>L</a:t>
            </a:r>
            <a:r>
              <a:rPr lang="en-001" dirty="0"/>
              <a:t> </a:t>
            </a:r>
            <a:r>
              <a:rPr lang="fr-FR" dirty="0"/>
              <a:t>c</a:t>
            </a:r>
            <a:r>
              <a:rPr lang="en-001" dirty="0"/>
              <a:t>o</a:t>
            </a:r>
            <a:r>
              <a:rPr lang="fr-FR" dirty="0"/>
              <a:t>n</a:t>
            </a:r>
            <a:r>
              <a:rPr lang="en-001" dirty="0"/>
              <a:t>f</a:t>
            </a:r>
            <a:r>
              <a:rPr lang="fr-FR" dirty="0"/>
              <a:t>i</a:t>
            </a:r>
            <a:r>
              <a:rPr lang="en-001" dirty="0"/>
              <a:t>g</a:t>
            </a:r>
            <a:r>
              <a:rPr lang="fr-FR" dirty="0"/>
              <a:t>u</a:t>
            </a:r>
            <a:r>
              <a:rPr lang="en-001" dirty="0"/>
              <a:t>r</a:t>
            </a:r>
            <a:r>
              <a:rPr lang="fr-FR" dirty="0"/>
              <a:t>a</a:t>
            </a:r>
            <a:r>
              <a:rPr lang="en-001" dirty="0" err="1"/>
              <a:t>tions</a:t>
            </a:r>
            <a:endParaRPr lang="en-00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00E963-312F-42BB-B4F6-ACCA0C94D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83"/>
          <a:stretch/>
        </p:blipFill>
        <p:spPr>
          <a:xfrm>
            <a:off x="549436" y="2132856"/>
            <a:ext cx="9048328" cy="414583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49E6CC5-511A-48A8-8780-9660137F39CF}"/>
              </a:ext>
            </a:extLst>
          </p:cNvPr>
          <p:cNvSpPr txBox="1"/>
          <p:nvPr/>
        </p:nvSpPr>
        <p:spPr>
          <a:xfrm>
            <a:off x="9065201" y="1763524"/>
            <a:ext cx="292484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001" dirty="0"/>
              <a:t>S</a:t>
            </a:r>
            <a:r>
              <a:rPr lang="fr-FR" dirty="0"/>
              <a:t>e</a:t>
            </a:r>
            <a:r>
              <a:rPr lang="en-001" dirty="0"/>
              <a:t>e </a:t>
            </a:r>
            <a:r>
              <a:rPr lang="fr-FR" dirty="0"/>
              <a:t>J</a:t>
            </a:r>
            <a:r>
              <a:rPr lang="en-001" dirty="0"/>
              <a:t>é</a:t>
            </a:r>
            <a:r>
              <a:rPr lang="fr-FR" dirty="0"/>
              <a:t>r</a:t>
            </a:r>
            <a:r>
              <a:rPr lang="en-001" dirty="0"/>
              <a:t>ô</a:t>
            </a:r>
            <a:r>
              <a:rPr lang="fr-FR" dirty="0"/>
              <a:t>m</a:t>
            </a:r>
            <a:r>
              <a:rPr lang="en-001" dirty="0"/>
              <a:t>e’</a:t>
            </a:r>
            <a:r>
              <a:rPr lang="fr-FR" dirty="0"/>
              <a:t>s</a:t>
            </a:r>
            <a:r>
              <a:rPr lang="en-001" dirty="0"/>
              <a:t> </a:t>
            </a:r>
            <a:r>
              <a:rPr lang="fr-FR" dirty="0"/>
              <a:t>p</a:t>
            </a:r>
            <a:r>
              <a:rPr lang="en-001" dirty="0"/>
              <a:t>r</a:t>
            </a:r>
            <a:r>
              <a:rPr lang="fr-FR" dirty="0"/>
              <a:t>e</a:t>
            </a:r>
            <a:r>
              <a:rPr lang="en-001" dirty="0"/>
              <a:t>s</a:t>
            </a:r>
            <a:r>
              <a:rPr lang="fr-FR" dirty="0"/>
              <a:t>en</a:t>
            </a:r>
            <a:r>
              <a:rPr lang="en-001" dirty="0"/>
              <a:t>t</a:t>
            </a:r>
            <a:r>
              <a:rPr lang="fr-FR" dirty="0"/>
              <a:t>a</a:t>
            </a:r>
            <a:r>
              <a:rPr lang="en-001" dirty="0"/>
              <a:t>t</a:t>
            </a:r>
            <a:r>
              <a:rPr lang="fr-FR" dirty="0"/>
              <a:t>i</a:t>
            </a:r>
            <a:r>
              <a:rPr lang="en-001" dirty="0"/>
              <a:t>o</a:t>
            </a:r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7290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93DA524-09C6-4DEB-99AC-A378F092F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613" y="1512801"/>
            <a:ext cx="5324561" cy="24202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90DBB74-8B60-4EA5-B6A8-DE3EC495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B</a:t>
            </a:r>
            <a:r>
              <a:rPr lang="fr-FR" dirty="0"/>
              <a:t>e</a:t>
            </a:r>
            <a:r>
              <a:rPr lang="en-001" dirty="0"/>
              <a:t>a</a:t>
            </a:r>
            <a:r>
              <a:rPr lang="fr-FR" dirty="0"/>
              <a:t>m</a:t>
            </a:r>
            <a:r>
              <a:rPr lang="en-001" dirty="0"/>
              <a:t> </a:t>
            </a:r>
            <a:r>
              <a:rPr lang="fr-FR" dirty="0"/>
              <a:t>p</a:t>
            </a:r>
            <a:r>
              <a:rPr lang="en-001" dirty="0" err="1"/>
              <a:t>i</a:t>
            </a:r>
            <a:r>
              <a:rPr lang="fr-FR" dirty="0"/>
              <a:t>p</a:t>
            </a:r>
            <a:r>
              <a:rPr lang="en-001" dirty="0"/>
              <a:t>e </a:t>
            </a:r>
            <a:r>
              <a:rPr lang="fr-FR" dirty="0"/>
              <a:t>r</a:t>
            </a:r>
            <a:r>
              <a:rPr lang="en-001" dirty="0"/>
              <a:t>e</a:t>
            </a:r>
            <a:r>
              <a:rPr lang="fr-FR" dirty="0"/>
              <a:t>q</a:t>
            </a:r>
            <a:r>
              <a:rPr lang="en-001" dirty="0"/>
              <a:t>u</a:t>
            </a:r>
            <a:r>
              <a:rPr lang="fr-FR" dirty="0"/>
              <a:t>i</a:t>
            </a:r>
            <a:r>
              <a:rPr lang="en-001" dirty="0"/>
              <a:t>r</a:t>
            </a:r>
            <a:r>
              <a:rPr lang="fr-FR" dirty="0"/>
              <a:t>e</a:t>
            </a:r>
            <a:r>
              <a:rPr lang="en-001" dirty="0"/>
              <a:t>m</a:t>
            </a:r>
            <a:r>
              <a:rPr lang="fr-FR" dirty="0"/>
              <a:t>e</a:t>
            </a:r>
            <a:r>
              <a:rPr lang="en-001" dirty="0"/>
              <a:t>n</a:t>
            </a:r>
            <a:r>
              <a:rPr lang="fr-FR" dirty="0"/>
              <a:t>t</a:t>
            </a:r>
            <a:r>
              <a:rPr lang="en-001" dirty="0"/>
              <a:t>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540182-059A-46F1-8B6F-5A8839F5C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84" y="872716"/>
            <a:ext cx="11501432" cy="5112567"/>
          </a:xfrm>
        </p:spPr>
        <p:txBody>
          <a:bodyPr/>
          <a:lstStyle/>
          <a:p>
            <a:r>
              <a:rPr lang="en-001" dirty="0"/>
              <a:t>CERN is coordinating the </a:t>
            </a:r>
            <a:r>
              <a:rPr lang="fr-FR" dirty="0"/>
              <a:t>w</a:t>
            </a:r>
            <a:r>
              <a:rPr lang="en-001" dirty="0"/>
              <a:t>r</a:t>
            </a:r>
            <a:r>
              <a:rPr lang="fr-FR" dirty="0"/>
              <a:t>i</a:t>
            </a:r>
            <a:r>
              <a:rPr lang="en-001" dirty="0"/>
              <a:t>t</a:t>
            </a:r>
            <a:r>
              <a:rPr lang="fr-FR" dirty="0"/>
              <a:t>i</a:t>
            </a:r>
            <a:r>
              <a:rPr lang="en-001" dirty="0"/>
              <a:t>n</a:t>
            </a:r>
            <a:r>
              <a:rPr lang="fr-FR" dirty="0"/>
              <a:t>g</a:t>
            </a:r>
            <a:r>
              <a:rPr lang="en-001" dirty="0"/>
              <a:t> of the </a:t>
            </a:r>
            <a:r>
              <a:rPr lang="fr-FR" dirty="0"/>
              <a:t>v</a:t>
            </a:r>
            <a:r>
              <a:rPr lang="en-001" dirty="0"/>
              <a:t>a</a:t>
            </a:r>
            <a:r>
              <a:rPr lang="fr-FR" dirty="0"/>
              <a:t>c</a:t>
            </a:r>
            <a:r>
              <a:rPr lang="en-001" dirty="0"/>
              <a:t>u</a:t>
            </a:r>
            <a:r>
              <a:rPr lang="fr-FR" dirty="0"/>
              <a:t>u</a:t>
            </a:r>
            <a:r>
              <a:rPr lang="en-001" dirty="0"/>
              <a:t>m beam pipe TDR (</a:t>
            </a:r>
            <a:r>
              <a:rPr lang="fr-FR" dirty="0">
                <a:solidFill>
                  <a:srgbClr val="0000FF"/>
                </a:solidFill>
              </a:rPr>
              <a:t>s</a:t>
            </a:r>
            <a:r>
              <a:rPr lang="en-001" dirty="0">
                <a:solidFill>
                  <a:srgbClr val="0000FF"/>
                </a:solidFill>
              </a:rPr>
              <a:t>e</a:t>
            </a:r>
            <a:r>
              <a:rPr lang="fr-FR" dirty="0">
                <a:solidFill>
                  <a:srgbClr val="0000FF"/>
                </a:solidFill>
              </a:rPr>
              <a:t>e</a:t>
            </a:r>
            <a:r>
              <a:rPr lang="en-001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p</a:t>
            </a:r>
            <a:r>
              <a:rPr lang="en-001" dirty="0">
                <a:solidFill>
                  <a:srgbClr val="0000FF"/>
                </a:solidFill>
              </a:rPr>
              <a:t>r</a:t>
            </a:r>
            <a:r>
              <a:rPr lang="fr-FR" dirty="0">
                <a:solidFill>
                  <a:srgbClr val="0000FF"/>
                </a:solidFill>
              </a:rPr>
              <a:t>e</a:t>
            </a:r>
            <a:r>
              <a:rPr lang="en-001" dirty="0">
                <a:solidFill>
                  <a:srgbClr val="0000FF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e</a:t>
            </a:r>
            <a:r>
              <a:rPr lang="en-001" dirty="0">
                <a:solidFill>
                  <a:srgbClr val="0000FF"/>
                </a:solidFill>
              </a:rPr>
              <a:t>n</a:t>
            </a:r>
            <a:r>
              <a:rPr lang="fr-FR" dirty="0">
                <a:solidFill>
                  <a:srgbClr val="0000FF"/>
                </a:solidFill>
              </a:rPr>
              <a:t>t</a:t>
            </a:r>
            <a:r>
              <a:rPr lang="en-001" dirty="0">
                <a:solidFill>
                  <a:srgbClr val="0000FF"/>
                </a:solidFill>
              </a:rPr>
              <a:t>a</a:t>
            </a:r>
            <a:r>
              <a:rPr lang="fr-FR" dirty="0">
                <a:solidFill>
                  <a:srgbClr val="0000FF"/>
                </a:solidFill>
              </a:rPr>
              <a:t>t</a:t>
            </a:r>
            <a:r>
              <a:rPr lang="en-001" dirty="0" err="1">
                <a:solidFill>
                  <a:srgbClr val="0000FF"/>
                </a:solidFill>
              </a:rPr>
              <a:t>i</a:t>
            </a:r>
            <a:r>
              <a:rPr lang="fr-FR" dirty="0">
                <a:solidFill>
                  <a:srgbClr val="0000FF"/>
                </a:solidFill>
              </a:rPr>
              <a:t>o</a:t>
            </a:r>
            <a:r>
              <a:rPr lang="en-001" dirty="0">
                <a:solidFill>
                  <a:srgbClr val="0000FF"/>
                </a:solidFill>
              </a:rPr>
              <a:t>n </a:t>
            </a:r>
            <a:r>
              <a:rPr lang="fr-FR" dirty="0">
                <a:solidFill>
                  <a:srgbClr val="0000FF"/>
                </a:solidFill>
              </a:rPr>
              <a:t>b</a:t>
            </a:r>
            <a:r>
              <a:rPr lang="en-001" dirty="0">
                <a:solidFill>
                  <a:srgbClr val="0000FF"/>
                </a:solidFill>
              </a:rPr>
              <a:t>y </a:t>
            </a:r>
            <a:r>
              <a:rPr lang="fr-FR" dirty="0">
                <a:solidFill>
                  <a:srgbClr val="0000FF"/>
                </a:solidFill>
              </a:rPr>
              <a:t>A</a:t>
            </a:r>
            <a:r>
              <a:rPr lang="en-001" dirty="0">
                <a:solidFill>
                  <a:srgbClr val="0000FF"/>
                </a:solidFill>
              </a:rPr>
              <a:t>l</a:t>
            </a:r>
            <a:r>
              <a:rPr lang="fr-FR" dirty="0">
                <a:solidFill>
                  <a:srgbClr val="0000FF"/>
                </a:solidFill>
              </a:rPr>
              <a:t>e</a:t>
            </a:r>
            <a:r>
              <a:rPr lang="en-001" dirty="0">
                <a:solidFill>
                  <a:srgbClr val="0000FF"/>
                </a:solidFill>
              </a:rPr>
              <a:t>x</a:t>
            </a:r>
            <a:r>
              <a:rPr lang="fr-FR" dirty="0">
                <a:solidFill>
                  <a:srgbClr val="0000FF"/>
                </a:solidFill>
              </a:rPr>
              <a:t>a</a:t>
            </a:r>
            <a:r>
              <a:rPr lang="en-001" dirty="0">
                <a:solidFill>
                  <a:srgbClr val="0000FF"/>
                </a:solidFill>
              </a:rPr>
              <a:t>n</a:t>
            </a:r>
            <a:r>
              <a:rPr lang="fr-FR" dirty="0">
                <a:solidFill>
                  <a:srgbClr val="0000FF"/>
                </a:solidFill>
              </a:rPr>
              <a:t>d</a:t>
            </a:r>
            <a:r>
              <a:rPr lang="en-001" dirty="0">
                <a:solidFill>
                  <a:srgbClr val="0000FF"/>
                </a:solidFill>
              </a:rPr>
              <a:t>r</a:t>
            </a:r>
            <a:r>
              <a:rPr lang="fr-FR" dirty="0">
                <a:solidFill>
                  <a:srgbClr val="0000FF"/>
                </a:solidFill>
              </a:rPr>
              <a:t>e</a:t>
            </a:r>
            <a:r>
              <a:rPr lang="en-001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L</a:t>
            </a:r>
            <a:r>
              <a:rPr lang="en-001" dirty="0">
                <a:solidFill>
                  <a:srgbClr val="0000FF"/>
                </a:solidFill>
              </a:rPr>
              <a:t>a</a:t>
            </a:r>
            <a:r>
              <a:rPr lang="fr-FR" dirty="0">
                <a:solidFill>
                  <a:srgbClr val="0000FF"/>
                </a:solidFill>
              </a:rPr>
              <a:t>c</a:t>
            </a:r>
            <a:r>
              <a:rPr lang="en-001" dirty="0">
                <a:solidFill>
                  <a:srgbClr val="0000FF"/>
                </a:solidFill>
              </a:rPr>
              <a:t>r</a:t>
            </a:r>
            <a:r>
              <a:rPr lang="fr-FR" dirty="0">
                <a:solidFill>
                  <a:srgbClr val="0000FF"/>
                </a:solidFill>
              </a:rPr>
              <a:t>o</a:t>
            </a:r>
            <a:r>
              <a:rPr lang="en-001" dirty="0" err="1">
                <a:solidFill>
                  <a:srgbClr val="0000FF"/>
                </a:solidFill>
              </a:rPr>
              <a:t>i</a:t>
            </a:r>
            <a:r>
              <a:rPr lang="fr-FR" dirty="0">
                <a:solidFill>
                  <a:srgbClr val="0000FF"/>
                </a:solidFill>
              </a:rPr>
              <a:t>x</a:t>
            </a:r>
            <a:r>
              <a:rPr lang="en-001" dirty="0"/>
              <a:t>) </a:t>
            </a:r>
          </a:p>
          <a:p>
            <a:r>
              <a:rPr lang="en-001" dirty="0"/>
              <a:t>ISB is defining the beam pipe requirements </a:t>
            </a:r>
            <a:r>
              <a:rPr lang="fr-FR" dirty="0"/>
              <a:t>f</a:t>
            </a:r>
            <a:r>
              <a:rPr lang="en-001" dirty="0"/>
              <a:t>r</a:t>
            </a:r>
            <a:r>
              <a:rPr lang="fr-FR" dirty="0"/>
              <a:t>o</a:t>
            </a:r>
            <a:r>
              <a:rPr lang="en-001" dirty="0"/>
              <a:t>m </a:t>
            </a:r>
            <a:r>
              <a:rPr lang="fr-FR" dirty="0"/>
              <a:t>n</a:t>
            </a:r>
            <a:r>
              <a:rPr lang="en-001" dirty="0"/>
              <a:t>o</a:t>
            </a:r>
            <a:r>
              <a:rPr lang="fr-FR" dirty="0"/>
              <a:t>i</a:t>
            </a:r>
            <a:r>
              <a:rPr lang="en-001" dirty="0"/>
              <a:t>se </a:t>
            </a:r>
            <a:r>
              <a:rPr lang="fr-FR" dirty="0"/>
              <a:t>s</a:t>
            </a:r>
            <a:r>
              <a:rPr lang="en-001" dirty="0"/>
              <a:t>t</a:t>
            </a:r>
            <a:r>
              <a:rPr lang="fr-FR" dirty="0"/>
              <a:t>u</a:t>
            </a:r>
            <a:r>
              <a:rPr lang="en-001" dirty="0"/>
              <a:t>d</a:t>
            </a:r>
            <a:r>
              <a:rPr lang="fr-FR" dirty="0"/>
              <a:t>i</a:t>
            </a:r>
            <a:r>
              <a:rPr lang="en-001" dirty="0"/>
              <a:t>e</a:t>
            </a:r>
            <a:r>
              <a:rPr lang="fr-FR" dirty="0"/>
              <a:t>s</a:t>
            </a:r>
            <a:r>
              <a:rPr lang="en-001" dirty="0"/>
              <a:t>:</a:t>
            </a:r>
          </a:p>
          <a:p>
            <a:pPr lvl="1"/>
            <a:r>
              <a:rPr lang="fr-FR" dirty="0"/>
              <a:t>S</a:t>
            </a:r>
            <a:r>
              <a:rPr lang="en-001" dirty="0" err="1"/>
              <a:t>cattered</a:t>
            </a:r>
            <a:r>
              <a:rPr lang="en-001" dirty="0"/>
              <a:t> light: </a:t>
            </a:r>
            <a:r>
              <a:rPr lang="fr-FR" dirty="0"/>
              <a:t>b</a:t>
            </a:r>
            <a:r>
              <a:rPr lang="en-001" dirty="0"/>
              <a:t>a</a:t>
            </a:r>
            <a:r>
              <a:rPr lang="fr-FR" dirty="0"/>
              <a:t>f</a:t>
            </a:r>
            <a:r>
              <a:rPr lang="en-001" dirty="0" err="1"/>
              <a:t>fles</a:t>
            </a:r>
            <a:r>
              <a:rPr lang="en-001" dirty="0"/>
              <a:t> and dust </a:t>
            </a:r>
            <a:r>
              <a:rPr lang="en-001" dirty="0" err="1"/>
              <a:t>particules</a:t>
            </a:r>
            <a:endParaRPr lang="en-001" dirty="0"/>
          </a:p>
          <a:p>
            <a:pPr lvl="1"/>
            <a:r>
              <a:rPr lang="fr-FR" dirty="0"/>
              <a:t>R</a:t>
            </a:r>
            <a:r>
              <a:rPr lang="en-001" dirty="0" err="1"/>
              <a:t>esidual</a:t>
            </a:r>
            <a:r>
              <a:rPr lang="en-001" dirty="0"/>
              <a:t> gas</a:t>
            </a:r>
          </a:p>
          <a:p>
            <a:pPr lvl="1"/>
            <a:r>
              <a:rPr lang="fr-FR" dirty="0"/>
              <a:t>M</a:t>
            </a:r>
            <a:r>
              <a:rPr lang="en-001" dirty="0" err="1"/>
              <a:t>agnetic</a:t>
            </a:r>
            <a:r>
              <a:rPr lang="en-001" dirty="0"/>
              <a:t> </a:t>
            </a:r>
            <a:r>
              <a:rPr lang="fr-FR" dirty="0"/>
              <a:t>n</a:t>
            </a:r>
            <a:r>
              <a:rPr lang="en-001" dirty="0"/>
              <a:t>o</a:t>
            </a:r>
            <a:r>
              <a:rPr lang="fr-FR" dirty="0"/>
              <a:t>i</a:t>
            </a:r>
            <a:r>
              <a:rPr lang="en-001" dirty="0"/>
              <a:t>s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d</a:t>
            </a:r>
            <a:r>
              <a:rPr lang="en-001" dirty="0"/>
              <a:t>u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t</a:t>
            </a:r>
            <a:r>
              <a:rPr lang="en-001" dirty="0"/>
              <a:t>o </a:t>
            </a:r>
            <a:r>
              <a:rPr lang="fr-FR" dirty="0"/>
              <a:t>m</a:t>
            </a:r>
            <a:r>
              <a:rPr lang="en-001" dirty="0"/>
              <a:t>a</a:t>
            </a:r>
            <a:r>
              <a:rPr lang="fr-FR" dirty="0"/>
              <a:t>g</a:t>
            </a:r>
            <a:r>
              <a:rPr lang="en-001" dirty="0"/>
              <a:t>n</a:t>
            </a:r>
            <a:r>
              <a:rPr lang="fr-FR" dirty="0"/>
              <a:t>e</a:t>
            </a:r>
            <a:r>
              <a:rPr lang="en-001" dirty="0"/>
              <a:t>t</a:t>
            </a:r>
            <a:r>
              <a:rPr lang="fr-FR" dirty="0"/>
              <a:t>i</a:t>
            </a:r>
            <a:r>
              <a:rPr lang="en-001" dirty="0"/>
              <a:t>c </a:t>
            </a:r>
            <a:r>
              <a:rPr lang="fr-FR" dirty="0"/>
              <a:t>p</a:t>
            </a:r>
            <a:r>
              <a:rPr lang="en-001" dirty="0"/>
              <a:t>r</a:t>
            </a:r>
            <a:r>
              <a:rPr lang="fr-FR" dirty="0"/>
              <a:t>o</a:t>
            </a:r>
            <a:r>
              <a:rPr lang="en-001" dirty="0"/>
              <a:t>p</a:t>
            </a:r>
            <a:r>
              <a:rPr lang="fr-FR" dirty="0"/>
              <a:t>e</a:t>
            </a:r>
            <a:r>
              <a:rPr lang="en-001" dirty="0"/>
              <a:t>r</a:t>
            </a:r>
            <a:r>
              <a:rPr lang="fr-FR" dirty="0"/>
              <a:t>t</a:t>
            </a:r>
            <a:r>
              <a:rPr lang="en-001" dirty="0" err="1"/>
              <a:t>i</a:t>
            </a:r>
            <a:r>
              <a:rPr lang="fr-FR" dirty="0"/>
              <a:t>e</a:t>
            </a:r>
            <a:r>
              <a:rPr lang="en-001" dirty="0"/>
              <a:t>s </a:t>
            </a:r>
            <a:r>
              <a:rPr lang="fr-FR" dirty="0"/>
              <a:t>o</a:t>
            </a:r>
            <a:r>
              <a:rPr lang="en-001" dirty="0"/>
              <a:t>f </a:t>
            </a:r>
            <a:r>
              <a:rPr lang="fr-FR" dirty="0"/>
              <a:t>t</a:t>
            </a:r>
            <a:r>
              <a:rPr lang="en-001" dirty="0"/>
              <a:t>h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t</a:t>
            </a:r>
            <a:r>
              <a:rPr lang="en-001" dirty="0"/>
              <a:t>u</a:t>
            </a:r>
            <a:r>
              <a:rPr lang="fr-FR" dirty="0"/>
              <a:t>b</a:t>
            </a:r>
            <a:r>
              <a:rPr lang="en-001" dirty="0"/>
              <a:t>e</a:t>
            </a:r>
          </a:p>
          <a:p>
            <a:pPr lvl="1"/>
            <a:r>
              <a:rPr lang="en-001" dirty="0"/>
              <a:t>...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B01490-8CFD-4F5E-8BCC-C1EC5EFE69FB}"/>
              </a:ext>
            </a:extLst>
          </p:cNvPr>
          <p:cNvSpPr txBox="1"/>
          <p:nvPr/>
        </p:nvSpPr>
        <p:spPr>
          <a:xfrm>
            <a:off x="4915993" y="2814398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solidFill>
                  <a:srgbClr val="0000FF"/>
                </a:solidFill>
              </a:rPr>
              <a:t>E</a:t>
            </a:r>
            <a:r>
              <a:rPr lang="fr-FR" dirty="0">
                <a:solidFill>
                  <a:srgbClr val="0000FF"/>
                </a:solidFill>
              </a:rPr>
              <a:t>T</a:t>
            </a:r>
            <a:r>
              <a:rPr lang="en-001" dirty="0">
                <a:solidFill>
                  <a:srgbClr val="0000FF"/>
                </a:solidFill>
              </a:rPr>
              <a:t>-0385</a:t>
            </a:r>
            <a:r>
              <a:rPr lang="fr-FR" dirty="0">
                <a:solidFill>
                  <a:srgbClr val="0000FF"/>
                </a:solidFill>
              </a:rPr>
              <a:t>A</a:t>
            </a:r>
            <a:r>
              <a:rPr lang="en-001" dirty="0">
                <a:solidFill>
                  <a:srgbClr val="0000FF"/>
                </a:solidFill>
              </a:rPr>
              <a:t>-24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33A297-A825-43F7-9137-2A8047B9E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4" t="23750" r="10429" b="41600"/>
          <a:stretch/>
        </p:blipFill>
        <p:spPr>
          <a:xfrm>
            <a:off x="-269507" y="3788723"/>
            <a:ext cx="7632848" cy="19990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F7C9B26-5F78-4FD2-947E-13FC51F828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75" t="22700" r="22241" b="46850"/>
          <a:stretch/>
        </p:blipFill>
        <p:spPr>
          <a:xfrm>
            <a:off x="6388545" y="4013036"/>
            <a:ext cx="626469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1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B8E92-0277-442F-A227-19E8DCD9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N</a:t>
            </a:r>
            <a:r>
              <a:rPr lang="fr-FR" dirty="0"/>
              <a:t>e</a:t>
            </a:r>
            <a:r>
              <a:rPr lang="en-001" dirty="0" err="1"/>
              <a:t>Xt</a:t>
            </a:r>
            <a:r>
              <a:rPr lang="en-001" dirty="0"/>
              <a:t> Generation Collaborative Design (XCGD)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CAEE35-0194-429C-A37B-8B35A5574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800708"/>
            <a:ext cx="11449272" cy="5256583"/>
          </a:xfrm>
        </p:spPr>
        <p:txBody>
          <a:bodyPr/>
          <a:lstStyle/>
          <a:p>
            <a:r>
              <a:rPr lang="en-001" dirty="0"/>
              <a:t>Regular </a:t>
            </a:r>
            <a:r>
              <a:rPr lang="fr-FR" dirty="0"/>
              <a:t>X</a:t>
            </a:r>
            <a:r>
              <a:rPr lang="en-001" dirty="0"/>
              <a:t>G</a:t>
            </a:r>
            <a:r>
              <a:rPr lang="fr-FR" dirty="0"/>
              <a:t>C</a:t>
            </a:r>
            <a:r>
              <a:rPr lang="en-001" dirty="0"/>
              <a:t>D m</a:t>
            </a:r>
            <a:r>
              <a:rPr lang="fr-FR" dirty="0"/>
              <a:t>e</a:t>
            </a:r>
            <a:r>
              <a:rPr lang="en-001" dirty="0"/>
              <a:t>e</a:t>
            </a:r>
            <a:r>
              <a:rPr lang="fr-FR" dirty="0"/>
              <a:t>t</a:t>
            </a:r>
            <a:r>
              <a:rPr lang="en-001" dirty="0" err="1"/>
              <a:t>i</a:t>
            </a:r>
            <a:r>
              <a:rPr lang="fr-FR" dirty="0"/>
              <a:t>n</a:t>
            </a:r>
            <a:r>
              <a:rPr lang="en-001" dirty="0"/>
              <a:t>g</a:t>
            </a:r>
            <a:r>
              <a:rPr lang="fr-FR" dirty="0"/>
              <a:t>s</a:t>
            </a:r>
            <a:r>
              <a:rPr lang="en-001" dirty="0"/>
              <a:t> (</a:t>
            </a:r>
            <a:r>
              <a:rPr lang="fr-FR" dirty="0"/>
              <a:t>f</a:t>
            </a:r>
            <a:r>
              <a:rPr lang="en-001" dirty="0"/>
              <a:t>o</a:t>
            </a:r>
            <a:r>
              <a:rPr lang="fr-FR" dirty="0"/>
              <a:t>r</a:t>
            </a:r>
            <a:r>
              <a:rPr lang="en-001" dirty="0"/>
              <a:t>u</a:t>
            </a:r>
            <a:r>
              <a:rPr lang="fr-FR" dirty="0"/>
              <a:t>m</a:t>
            </a:r>
            <a:r>
              <a:rPr lang="en-001" dirty="0"/>
              <a:t> </a:t>
            </a:r>
            <a:r>
              <a:rPr lang="fr-FR" dirty="0"/>
              <a:t>f</a:t>
            </a:r>
            <a:r>
              <a:rPr lang="en-001" dirty="0"/>
              <a:t>o</a:t>
            </a:r>
            <a:r>
              <a:rPr lang="fr-FR" dirty="0"/>
              <a:t>r</a:t>
            </a:r>
            <a:r>
              <a:rPr lang="en-001" dirty="0"/>
              <a:t> </a:t>
            </a:r>
            <a:r>
              <a:rPr lang="fr-FR" dirty="0"/>
              <a:t>d</a:t>
            </a:r>
            <a:r>
              <a:rPr lang="en-001" dirty="0" err="1"/>
              <a:t>i</a:t>
            </a:r>
            <a:r>
              <a:rPr lang="fr-FR" dirty="0"/>
              <a:t>s</a:t>
            </a:r>
            <a:r>
              <a:rPr lang="en-001" dirty="0"/>
              <a:t>c</a:t>
            </a:r>
            <a:r>
              <a:rPr lang="fr-FR" dirty="0"/>
              <a:t>u</a:t>
            </a:r>
            <a:r>
              <a:rPr lang="en-001" dirty="0"/>
              <a:t>s</a:t>
            </a:r>
            <a:r>
              <a:rPr lang="fr-FR" dirty="0"/>
              <a:t>s</a:t>
            </a:r>
            <a:r>
              <a:rPr lang="en-001" dirty="0" err="1"/>
              <a:t>i</a:t>
            </a:r>
            <a:r>
              <a:rPr lang="fr-FR" dirty="0"/>
              <a:t>o</a:t>
            </a:r>
            <a:r>
              <a:rPr lang="en-001" dirty="0"/>
              <a:t>n) </a:t>
            </a:r>
            <a:r>
              <a:rPr lang="fr-FR" dirty="0"/>
              <a:t>w</a:t>
            </a:r>
            <a:r>
              <a:rPr lang="en-001" dirty="0" err="1"/>
              <a:t>i</a:t>
            </a:r>
            <a:r>
              <a:rPr lang="fr-FR" dirty="0"/>
              <a:t>t</a:t>
            </a:r>
            <a:r>
              <a:rPr lang="en-001" dirty="0"/>
              <a:t>h </a:t>
            </a:r>
            <a:r>
              <a:rPr lang="fr-FR" dirty="0"/>
              <a:t>C</a:t>
            </a:r>
            <a:r>
              <a:rPr lang="en-001" dirty="0"/>
              <a:t>o</a:t>
            </a:r>
            <a:r>
              <a:rPr lang="fr-FR" dirty="0"/>
              <a:t>s</a:t>
            </a:r>
            <a:r>
              <a:rPr lang="en-001" dirty="0"/>
              <a:t>m</a:t>
            </a:r>
            <a:r>
              <a:rPr lang="fr-FR" dirty="0"/>
              <a:t>i</a:t>
            </a:r>
            <a:r>
              <a:rPr lang="en-001" dirty="0"/>
              <a:t>c </a:t>
            </a:r>
            <a:r>
              <a:rPr lang="fr-FR" dirty="0"/>
              <a:t>E</a:t>
            </a:r>
            <a:r>
              <a:rPr lang="en-001" dirty="0"/>
              <a:t>x</a:t>
            </a:r>
            <a:r>
              <a:rPr lang="fr-FR" dirty="0"/>
              <a:t>p</a:t>
            </a:r>
            <a:r>
              <a:rPr lang="en-001" dirty="0"/>
              <a:t>l</a:t>
            </a:r>
            <a:r>
              <a:rPr lang="fr-FR" dirty="0"/>
              <a:t>o</a:t>
            </a:r>
            <a:r>
              <a:rPr lang="en-001" dirty="0"/>
              <a:t>r</a:t>
            </a:r>
            <a:r>
              <a:rPr lang="fr-FR" dirty="0"/>
              <a:t>e</a:t>
            </a:r>
            <a:r>
              <a:rPr lang="en-001" dirty="0"/>
              <a:t>r (</a:t>
            </a:r>
            <a:r>
              <a:rPr lang="fr-FR" dirty="0"/>
              <a:t>C</a:t>
            </a:r>
            <a:r>
              <a:rPr lang="en-001" dirty="0"/>
              <a:t>E) </a:t>
            </a:r>
            <a:r>
              <a:rPr lang="fr-FR" dirty="0"/>
              <a:t>o</a:t>
            </a:r>
            <a:r>
              <a:rPr lang="en-001" dirty="0"/>
              <a:t>n </a:t>
            </a:r>
            <a:r>
              <a:rPr lang="fr-FR" dirty="0"/>
              <a:t>d</a:t>
            </a:r>
            <a:r>
              <a:rPr lang="en-001" dirty="0"/>
              <a:t>e</a:t>
            </a:r>
            <a:r>
              <a:rPr lang="fr-FR" dirty="0"/>
              <a:t>t</a:t>
            </a:r>
            <a:r>
              <a:rPr lang="en-001" dirty="0"/>
              <a:t>e</a:t>
            </a:r>
            <a:r>
              <a:rPr lang="fr-FR" dirty="0"/>
              <a:t>c</a:t>
            </a:r>
            <a:r>
              <a:rPr lang="en-001" dirty="0"/>
              <a:t>t</a:t>
            </a:r>
            <a:r>
              <a:rPr lang="fr-FR" dirty="0"/>
              <a:t>o</a:t>
            </a:r>
            <a:r>
              <a:rPr lang="en-001" dirty="0"/>
              <a:t>r </a:t>
            </a:r>
            <a:r>
              <a:rPr lang="fr-FR" dirty="0"/>
              <a:t>d</a:t>
            </a:r>
            <a:r>
              <a:rPr lang="en-001" dirty="0"/>
              <a:t>e</a:t>
            </a:r>
            <a:r>
              <a:rPr lang="fr-FR" dirty="0"/>
              <a:t>s</a:t>
            </a:r>
            <a:r>
              <a:rPr lang="en-001" dirty="0" err="1"/>
              <a:t>i</a:t>
            </a:r>
            <a:r>
              <a:rPr lang="fr-FR" dirty="0"/>
              <a:t>g</a:t>
            </a:r>
            <a:r>
              <a:rPr lang="en-001" dirty="0"/>
              <a:t>n topics: </a:t>
            </a:r>
            <a:r>
              <a:rPr lang="fr-FR" dirty="0">
                <a:hlinkClick r:id="rId2"/>
              </a:rPr>
              <a:t>https://indico.gssi.it/e/xgcd</a:t>
            </a:r>
            <a:endParaRPr lang="en-001" dirty="0"/>
          </a:p>
          <a:p>
            <a:pPr lvl="1"/>
            <a:r>
              <a:rPr lang="en-001" dirty="0"/>
              <a:t>January 2024: Optical design</a:t>
            </a:r>
          </a:p>
          <a:p>
            <a:pPr lvl="1"/>
            <a:r>
              <a:rPr lang="en-001" dirty="0"/>
              <a:t>March 2024: Stray light control (1)</a:t>
            </a:r>
          </a:p>
          <a:p>
            <a:pPr lvl="1"/>
            <a:r>
              <a:rPr lang="en-001" dirty="0"/>
              <a:t>April 2024: Sr</a:t>
            </a:r>
            <a:r>
              <a:rPr lang="fr-FR" dirty="0"/>
              <a:t>a</a:t>
            </a:r>
            <a:r>
              <a:rPr lang="en-001" dirty="0"/>
              <a:t>y </a:t>
            </a:r>
            <a:r>
              <a:rPr lang="fr-FR" dirty="0"/>
              <a:t>l</a:t>
            </a:r>
            <a:r>
              <a:rPr lang="en-001" dirty="0" err="1"/>
              <a:t>i</a:t>
            </a:r>
            <a:r>
              <a:rPr lang="fr-FR" dirty="0"/>
              <a:t>g</a:t>
            </a:r>
            <a:r>
              <a:rPr lang="en-001" dirty="0"/>
              <a:t>h</a:t>
            </a:r>
            <a:r>
              <a:rPr lang="fr-FR" dirty="0"/>
              <a:t>t</a:t>
            </a:r>
            <a:r>
              <a:rPr lang="en-001" dirty="0"/>
              <a:t> control (2)</a:t>
            </a:r>
          </a:p>
          <a:p>
            <a:pPr lvl="1"/>
            <a:r>
              <a:rPr lang="fr-FR" dirty="0"/>
              <a:t>J</a:t>
            </a:r>
            <a:r>
              <a:rPr lang="en-001" dirty="0"/>
              <a:t>u</a:t>
            </a:r>
            <a:r>
              <a:rPr lang="fr-FR" dirty="0"/>
              <a:t>n</a:t>
            </a:r>
            <a:r>
              <a:rPr lang="en-001" dirty="0"/>
              <a:t>e 2024: Laser </a:t>
            </a:r>
            <a:r>
              <a:rPr lang="fr-FR" dirty="0"/>
              <a:t>a</a:t>
            </a:r>
            <a:r>
              <a:rPr lang="en-001" dirty="0"/>
              <a:t>n</a:t>
            </a:r>
            <a:r>
              <a:rPr lang="fr-FR" dirty="0"/>
              <a:t>d</a:t>
            </a:r>
            <a:r>
              <a:rPr lang="en-001" dirty="0"/>
              <a:t> noise </a:t>
            </a:r>
            <a:r>
              <a:rPr lang="fr-FR" dirty="0"/>
              <a:t>c</a:t>
            </a:r>
            <a:r>
              <a:rPr lang="en-001" dirty="0"/>
              <a:t>o</a:t>
            </a:r>
            <a:r>
              <a:rPr lang="fr-FR" dirty="0"/>
              <a:t>u</a:t>
            </a:r>
            <a:r>
              <a:rPr lang="en-001" dirty="0"/>
              <a:t>p</a:t>
            </a:r>
            <a:r>
              <a:rPr lang="fr-FR" dirty="0"/>
              <a:t>l</a:t>
            </a:r>
            <a:r>
              <a:rPr lang="en-001" dirty="0" err="1"/>
              <a:t>i</a:t>
            </a:r>
            <a:r>
              <a:rPr lang="fr-FR" dirty="0"/>
              <a:t>n</a:t>
            </a:r>
            <a:r>
              <a:rPr lang="en-001" dirty="0"/>
              <a:t>g</a:t>
            </a:r>
            <a:r>
              <a:rPr lang="fr-FR" dirty="0"/>
              <a:t>s</a:t>
            </a:r>
            <a:endParaRPr lang="en-001" dirty="0"/>
          </a:p>
          <a:p>
            <a:pPr lvl="1"/>
            <a:r>
              <a:rPr lang="en-001" dirty="0"/>
              <a:t>October 28</a:t>
            </a:r>
            <a:r>
              <a:rPr lang="fr-FR" dirty="0"/>
              <a:t>t</a:t>
            </a:r>
            <a:r>
              <a:rPr lang="en-001" dirty="0"/>
              <a:t>h: </a:t>
            </a:r>
            <a:r>
              <a:rPr lang="fr-FR" dirty="0"/>
              <a:t>S</a:t>
            </a:r>
            <a:r>
              <a:rPr lang="en-001" dirty="0"/>
              <a:t>u</a:t>
            </a:r>
            <a:r>
              <a:rPr lang="fr-FR" dirty="0"/>
              <a:t>s</a:t>
            </a:r>
            <a:r>
              <a:rPr lang="en-001" dirty="0"/>
              <a:t>p</a:t>
            </a:r>
            <a:r>
              <a:rPr lang="fr-FR" dirty="0"/>
              <a:t>e</a:t>
            </a:r>
            <a:r>
              <a:rPr lang="en-001" dirty="0"/>
              <a:t>n</a:t>
            </a:r>
            <a:r>
              <a:rPr lang="fr-FR" dirty="0"/>
              <a:t>s</a:t>
            </a:r>
            <a:r>
              <a:rPr lang="en-001" dirty="0" err="1"/>
              <a:t>i</a:t>
            </a:r>
            <a:r>
              <a:rPr lang="fr-FR" dirty="0"/>
              <a:t>o</a:t>
            </a:r>
            <a:r>
              <a:rPr lang="en-001" dirty="0"/>
              <a:t>n</a:t>
            </a:r>
            <a:r>
              <a:rPr lang="fr-FR" dirty="0"/>
              <a:t>s</a:t>
            </a:r>
            <a:r>
              <a:rPr lang="en-001" dirty="0"/>
              <a:t> </a:t>
            </a:r>
            <a:r>
              <a:rPr lang="fr-FR" dirty="0"/>
              <a:t>d</a:t>
            </a:r>
            <a:r>
              <a:rPr lang="en-001" dirty="0"/>
              <a:t>e</a:t>
            </a:r>
            <a:r>
              <a:rPr lang="fr-FR" dirty="0"/>
              <a:t>s</a:t>
            </a:r>
            <a:r>
              <a:rPr lang="en-001" dirty="0" err="1"/>
              <a:t>i</a:t>
            </a:r>
            <a:r>
              <a:rPr lang="fr-FR" dirty="0"/>
              <a:t>g</a:t>
            </a:r>
            <a:r>
              <a:rPr lang="en-001" dirty="0"/>
              <a:t>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AB6AEF-6176-42BD-BE0B-FADD09B73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69" t="31098" r="29328" b="17452"/>
          <a:stretch/>
        </p:blipFill>
        <p:spPr>
          <a:xfrm>
            <a:off x="6403341" y="2811096"/>
            <a:ext cx="5562779" cy="32067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E83C519-5294-45F4-A061-4989717AF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97" t="33201" r="11610" b="10101"/>
          <a:stretch/>
        </p:blipFill>
        <p:spPr>
          <a:xfrm>
            <a:off x="2514909" y="3140968"/>
            <a:ext cx="3888432" cy="35585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BA3EC49-C2D1-4CD4-AAE9-B6E7BD22A9AA}"/>
              </a:ext>
            </a:extLst>
          </p:cNvPr>
          <p:cNvSpPr txBox="1"/>
          <p:nvPr/>
        </p:nvSpPr>
        <p:spPr>
          <a:xfrm>
            <a:off x="7212447" y="1743405"/>
            <a:ext cx="4068127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001" dirty="0"/>
              <a:t>M</a:t>
            </a:r>
            <a:r>
              <a:rPr lang="fr-FR" dirty="0"/>
              <a:t>i</a:t>
            </a:r>
            <a:r>
              <a:rPr lang="en-001" dirty="0"/>
              <a:t>c</a:t>
            </a:r>
            <a:r>
              <a:rPr lang="fr-FR" dirty="0"/>
              <a:t>h</a:t>
            </a:r>
            <a:r>
              <a:rPr lang="en-001" dirty="0"/>
              <a:t>a</a:t>
            </a:r>
            <a:r>
              <a:rPr lang="fr-FR" dirty="0"/>
              <a:t>l</a:t>
            </a:r>
            <a:r>
              <a:rPr lang="en-001" dirty="0"/>
              <a:t> </a:t>
            </a:r>
            <a:r>
              <a:rPr lang="fr-FR" dirty="0"/>
              <a:t>W</a:t>
            </a:r>
            <a:r>
              <a:rPr lang="en-001" dirty="0"/>
              <a:t>a</a:t>
            </a:r>
            <a:r>
              <a:rPr lang="fr-FR" dirty="0"/>
              <a:t>s</a:t>
            </a:r>
            <a:r>
              <a:rPr lang="en-001" dirty="0"/>
              <a:t> </a:t>
            </a:r>
            <a:r>
              <a:rPr lang="fr-FR" dirty="0"/>
              <a:t>a</a:t>
            </a:r>
            <a:r>
              <a:rPr lang="en-001" dirty="0"/>
              <a:t>n</a:t>
            </a:r>
            <a:r>
              <a:rPr lang="fr-FR" dirty="0"/>
              <a:t>d</a:t>
            </a:r>
            <a:r>
              <a:rPr lang="en-001" dirty="0"/>
              <a:t> </a:t>
            </a:r>
            <a:r>
              <a:rPr lang="fr-FR" dirty="0"/>
              <a:t>T</a:t>
            </a:r>
            <a:r>
              <a:rPr lang="en-001" dirty="0"/>
              <a:t>e</a:t>
            </a:r>
            <a:r>
              <a:rPr lang="fr-FR" dirty="0"/>
              <a:t>n</a:t>
            </a:r>
            <a:r>
              <a:rPr lang="en-001" dirty="0"/>
              <a:t>g </a:t>
            </a:r>
            <a:r>
              <a:rPr lang="fr-FR" dirty="0"/>
              <a:t>Zhang</a:t>
            </a:r>
            <a:r>
              <a:rPr lang="en-001" dirty="0"/>
              <a:t> </a:t>
            </a:r>
            <a:r>
              <a:rPr lang="fr-FR" dirty="0"/>
              <a:t>s</a:t>
            </a:r>
            <a:r>
              <a:rPr lang="en-001" dirty="0"/>
              <a:t>t</a:t>
            </a:r>
            <a:r>
              <a:rPr lang="fr-FR" dirty="0"/>
              <a:t>u</a:t>
            </a:r>
            <a:r>
              <a:rPr lang="en-001" dirty="0"/>
              <a:t>d</a:t>
            </a:r>
            <a:r>
              <a:rPr lang="fr-FR" dirty="0"/>
              <a:t>i</a:t>
            </a:r>
            <a:r>
              <a:rPr lang="en-001" dirty="0"/>
              <a:t>e</a:t>
            </a:r>
            <a:r>
              <a:rPr lang="fr-FR" dirty="0"/>
              <a:t>s</a:t>
            </a:r>
            <a:r>
              <a:rPr lang="en-001" dirty="0"/>
              <a:t> </a:t>
            </a:r>
            <a:r>
              <a:rPr lang="fr-FR" dirty="0"/>
              <a:t>o</a:t>
            </a:r>
            <a:r>
              <a:rPr lang="en-001" dirty="0"/>
              <a:t>n </a:t>
            </a:r>
            <a:r>
              <a:rPr lang="fr-FR" dirty="0"/>
              <a:t>l</a:t>
            </a:r>
            <a:r>
              <a:rPr lang="en-001" dirty="0"/>
              <a:t>a</a:t>
            </a:r>
            <a:r>
              <a:rPr lang="fr-FR" dirty="0"/>
              <a:t>s</a:t>
            </a:r>
            <a:r>
              <a:rPr lang="en-001" dirty="0"/>
              <a:t>e</a:t>
            </a:r>
            <a:r>
              <a:rPr lang="fr-FR" dirty="0"/>
              <a:t>r</a:t>
            </a:r>
            <a:r>
              <a:rPr lang="en-001" dirty="0"/>
              <a:t> </a:t>
            </a:r>
            <a:r>
              <a:rPr lang="fr-FR" dirty="0"/>
              <a:t>n</a:t>
            </a:r>
            <a:r>
              <a:rPr lang="en-001" dirty="0"/>
              <a:t>o</a:t>
            </a:r>
            <a:r>
              <a:rPr lang="fr-FR" dirty="0"/>
              <a:t>i</a:t>
            </a:r>
            <a:r>
              <a:rPr lang="en-001" dirty="0"/>
              <a:t>s</a:t>
            </a:r>
            <a:r>
              <a:rPr lang="fr-FR" dirty="0"/>
              <a:t>e</a:t>
            </a:r>
            <a:r>
              <a:rPr lang="en-001" dirty="0"/>
              <a:t> </a:t>
            </a:r>
            <a:r>
              <a:rPr lang="fr-FR" dirty="0"/>
              <a:t>r</a:t>
            </a:r>
            <a:r>
              <a:rPr lang="en-001" dirty="0"/>
              <a:t>e</a:t>
            </a:r>
            <a:r>
              <a:rPr lang="fr-FR" dirty="0"/>
              <a:t>q</a:t>
            </a:r>
            <a:r>
              <a:rPr lang="en-001" dirty="0"/>
              <a:t>u</a:t>
            </a:r>
            <a:r>
              <a:rPr lang="fr-FR" dirty="0"/>
              <a:t>i</a:t>
            </a:r>
            <a:r>
              <a:rPr lang="en-001" dirty="0"/>
              <a:t>r</a:t>
            </a:r>
            <a:r>
              <a:rPr lang="fr-FR" dirty="0"/>
              <a:t>e</a:t>
            </a:r>
            <a:r>
              <a:rPr lang="en-001" dirty="0"/>
              <a:t>m</a:t>
            </a:r>
            <a:r>
              <a:rPr lang="fr-FR" dirty="0"/>
              <a:t>e</a:t>
            </a:r>
            <a:r>
              <a:rPr lang="en-001" dirty="0"/>
              <a:t>n</a:t>
            </a:r>
            <a:r>
              <a:rPr lang="fr-FR" dirty="0"/>
              <a:t>t</a:t>
            </a:r>
            <a:r>
              <a:rPr lang="en-001" dirty="0"/>
              <a:t>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617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E52EFD-8F6A-434A-8275-40EDCF505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A</a:t>
            </a:r>
            <a:r>
              <a:rPr lang="fr-FR" dirty="0"/>
              <a:t>c</a:t>
            </a:r>
            <a:r>
              <a:rPr lang="en-001" dirty="0"/>
              <a:t>t</a:t>
            </a:r>
            <a:r>
              <a:rPr lang="fr-FR" dirty="0"/>
              <a:t>i</a:t>
            </a:r>
            <a:r>
              <a:rPr lang="en-001" dirty="0"/>
              <a:t>v</a:t>
            </a:r>
            <a:r>
              <a:rPr lang="fr-FR" dirty="0"/>
              <a:t>i</a:t>
            </a:r>
            <a:r>
              <a:rPr lang="en-001" dirty="0"/>
              <a:t>t</a:t>
            </a:r>
            <a:r>
              <a:rPr lang="fr-FR" dirty="0"/>
              <a:t>i</a:t>
            </a:r>
            <a:r>
              <a:rPr lang="en-001" dirty="0"/>
              <a:t>e</a:t>
            </a:r>
            <a:r>
              <a:rPr lang="fr-FR" dirty="0"/>
              <a:t>s</a:t>
            </a:r>
            <a:r>
              <a:rPr lang="en-001" dirty="0"/>
              <a:t> </a:t>
            </a:r>
            <a:r>
              <a:rPr lang="fr-FR" dirty="0"/>
              <a:t>i</a:t>
            </a:r>
            <a:r>
              <a:rPr lang="en-001" dirty="0"/>
              <a:t>n </a:t>
            </a:r>
            <a:r>
              <a:rPr lang="fr-FR" dirty="0"/>
              <a:t>F</a:t>
            </a:r>
            <a:r>
              <a:rPr lang="en-001" dirty="0"/>
              <a:t>r</a:t>
            </a:r>
            <a:r>
              <a:rPr lang="fr-FR" dirty="0"/>
              <a:t>a</a:t>
            </a:r>
            <a:r>
              <a:rPr lang="en-001" dirty="0"/>
              <a:t>n</a:t>
            </a:r>
            <a:r>
              <a:rPr lang="fr-FR" dirty="0"/>
              <a:t>c</a:t>
            </a:r>
            <a:r>
              <a:rPr lang="en-001" dirty="0"/>
              <a:t>e: </a:t>
            </a:r>
            <a:r>
              <a:rPr lang="fr-FR" dirty="0"/>
              <a:t>c</a:t>
            </a:r>
            <a:r>
              <a:rPr lang="en-001" dirty="0"/>
              <a:t>o</a:t>
            </a:r>
            <a:r>
              <a:rPr lang="fr-FR" dirty="0"/>
              <a:t>a</a:t>
            </a:r>
            <a:r>
              <a:rPr lang="en-001" dirty="0"/>
              <a:t>t</a:t>
            </a:r>
            <a:r>
              <a:rPr lang="fr-FR" dirty="0"/>
              <a:t>i</a:t>
            </a:r>
            <a:r>
              <a:rPr lang="en-001" dirty="0"/>
              <a:t>n</a:t>
            </a:r>
            <a:r>
              <a:rPr lang="fr-FR" dirty="0"/>
              <a:t>g</a:t>
            </a:r>
            <a:r>
              <a:rPr lang="en-001" dirty="0"/>
              <a:t>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8B94DD2B-D70F-4523-8977-9348892029BC}"/>
                  </a:ext>
                </a:extLst>
              </p:cNvPr>
              <p:cNvSpPr txBox="1"/>
              <p:nvPr/>
            </p:nvSpPr>
            <p:spPr>
              <a:xfrm>
                <a:off x="309930" y="293400"/>
                <a:ext cx="11762734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 </a:t>
                </a:r>
              </a:p>
              <a:p>
                <a:endParaRPr lang="fr-FR" dirty="0"/>
              </a:p>
              <a:p>
                <a:r>
                  <a:rPr lang="en-001" dirty="0">
                    <a:solidFill>
                      <a:srgbClr val="0070C0"/>
                    </a:solidFill>
                  </a:rPr>
                  <a:t>C</a:t>
                </a:r>
                <a:r>
                  <a:rPr lang="fr-FR" dirty="0" err="1">
                    <a:solidFill>
                      <a:srgbClr val="0070C0"/>
                    </a:solidFill>
                  </a:rPr>
                  <a:t>oatings</a:t>
                </a:r>
                <a:r>
                  <a:rPr lang="fr-FR" dirty="0">
                    <a:solidFill>
                      <a:srgbClr val="0070C0"/>
                    </a:solidFill>
                  </a:rPr>
                  <a:t> for HF and LF 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fr-FR" dirty="0"/>
                  <a:t>Crystalline </a:t>
                </a:r>
                <a:r>
                  <a:rPr lang="fr-FR" dirty="0" err="1"/>
                  <a:t>coatings</a:t>
                </a:r>
                <a:r>
                  <a:rPr lang="fr-FR" dirty="0"/>
                  <a:t> </a:t>
                </a:r>
                <a:r>
                  <a:rPr lang="en-001" dirty="0"/>
                  <a:t>w</a:t>
                </a:r>
                <a:r>
                  <a:rPr lang="fr-FR" dirty="0"/>
                  <a:t>i</a:t>
                </a:r>
                <a:r>
                  <a:rPr lang="en-001" dirty="0"/>
                  <a:t>t</a:t>
                </a:r>
                <a:r>
                  <a:rPr lang="fr-FR" dirty="0"/>
                  <a:t>h</a:t>
                </a:r>
                <a:r>
                  <a:rPr lang="en-001" dirty="0"/>
                  <a:t> </a:t>
                </a:r>
                <a:r>
                  <a:rPr lang="fr-FR" dirty="0"/>
                  <a:t>MICRONG (ANR)</a:t>
                </a:r>
                <a:r>
                  <a:rPr lang="en-001" dirty="0"/>
                  <a:t> </a:t>
                </a:r>
                <a:r>
                  <a:rPr lang="fr-FR" dirty="0"/>
                  <a:t>l</a:t>
                </a:r>
                <a:r>
                  <a:rPr lang="en-001" dirty="0"/>
                  <a:t>e</a:t>
                </a:r>
                <a:r>
                  <a:rPr lang="fr-FR" dirty="0"/>
                  <a:t>d</a:t>
                </a:r>
                <a:r>
                  <a:rPr lang="en-001" dirty="0"/>
                  <a:t> </a:t>
                </a:r>
                <a:r>
                  <a:rPr lang="fr-FR" dirty="0"/>
                  <a:t>b</a:t>
                </a:r>
                <a:r>
                  <a:rPr lang="en-001" dirty="0"/>
                  <a:t>y </a:t>
                </a:r>
                <a:r>
                  <a:rPr lang="fr-FR" dirty="0"/>
                  <a:t>L</a:t>
                </a:r>
                <a:r>
                  <a:rPr lang="en-001" dirty="0"/>
                  <a:t>A</a:t>
                </a:r>
                <a:r>
                  <a:rPr lang="fr-FR" dirty="0"/>
                  <a:t>P</a:t>
                </a:r>
                <a:r>
                  <a:rPr lang="en-001" dirty="0"/>
                  <a:t>P</a:t>
                </a:r>
                <a:endParaRPr lang="fr-FR" dirty="0"/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r>
                  <a:rPr lang="fr-FR" dirty="0"/>
                  <a:t>Consortium CNRS (LAPP, LMA), le CEA (LETI), le III-V </a:t>
                </a:r>
                <a:r>
                  <a:rPr lang="fr-FR" dirty="0" err="1"/>
                  <a:t>Lab</a:t>
                </a:r>
                <a:r>
                  <a:rPr lang="fr-FR" dirty="0"/>
                  <a:t> et RIBER</a:t>
                </a:r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r>
                  <a:rPr lang="fr-FR" dirty="0" err="1"/>
                  <a:t>AlGaAs</a:t>
                </a:r>
                <a:r>
                  <a:rPr lang="fr-FR" dirty="0"/>
                  <a:t> </a:t>
                </a:r>
                <a:r>
                  <a:rPr lang="fr-FR" dirty="0" err="1"/>
                  <a:t>technology</a:t>
                </a:r>
                <a:r>
                  <a:rPr lang="fr-FR" dirty="0"/>
                  <a:t> on Ø200 mm (</a:t>
                </a:r>
                <a:r>
                  <a:rPr lang="fr-FR" dirty="0" err="1"/>
                  <a:t>feasability</a:t>
                </a:r>
                <a:r>
                  <a:rPr lang="fr-FR" dirty="0"/>
                  <a:t> </a:t>
                </a:r>
                <a:r>
                  <a:rPr lang="fr-FR" dirty="0" err="1"/>
                  <a:t>study</a:t>
                </a:r>
                <a:r>
                  <a:rPr lang="fr-FR" dirty="0"/>
                  <a:t> for Ø300 mm).</a:t>
                </a:r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r>
                  <a:rPr lang="fr-FR" dirty="0"/>
                  <a:t>First </a:t>
                </a:r>
                <a:r>
                  <a:rPr lang="fr-FR" dirty="0" err="1"/>
                  <a:t>multilayers</a:t>
                </a:r>
                <a:r>
                  <a:rPr lang="fr-FR" dirty="0"/>
                  <a:t> </a:t>
                </a:r>
                <a:r>
                  <a:rPr lang="fr-FR" dirty="0" err="1"/>
                  <a:t>deposited</a:t>
                </a:r>
                <a:r>
                  <a:rPr lang="fr-FR" dirty="0"/>
                  <a:t> on </a:t>
                </a:r>
                <a:r>
                  <a:rPr lang="fr-FR" dirty="0" err="1"/>
                  <a:t>GaAs</a:t>
                </a:r>
                <a:r>
                  <a:rPr lang="fr-FR" dirty="0"/>
                  <a:t> Ø100 mm and Ø200 </a:t>
                </a:r>
                <a:r>
                  <a:rPr lang="fr-FR" dirty="0" err="1"/>
                  <a:t>mm.</a:t>
                </a:r>
                <a:endParaRPr lang="fr-FR" dirty="0"/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r>
                  <a:rPr lang="fr-FR" dirty="0"/>
                  <a:t>Optical </a:t>
                </a:r>
                <a:r>
                  <a:rPr lang="fr-FR" dirty="0" err="1"/>
                  <a:t>characterization</a:t>
                </a:r>
                <a:r>
                  <a:rPr lang="fr-FR" dirty="0"/>
                  <a:t>, </a:t>
                </a:r>
                <a:r>
                  <a:rPr lang="fr-FR" dirty="0" err="1"/>
                  <a:t>substrate</a:t>
                </a:r>
                <a:r>
                  <a:rPr lang="fr-FR" dirty="0"/>
                  <a:t> </a:t>
                </a:r>
                <a:r>
                  <a:rPr lang="fr-FR" dirty="0" err="1"/>
                  <a:t>transfer</a:t>
                </a:r>
                <a:r>
                  <a:rPr lang="fr-FR" dirty="0"/>
                  <a:t>, </a:t>
                </a:r>
                <a:r>
                  <a:rPr lang="fr-FR" dirty="0" err="1"/>
                  <a:t>growth</a:t>
                </a:r>
                <a:r>
                  <a:rPr lang="fr-FR" dirty="0"/>
                  <a:t> on Ge.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endParaRPr lang="fr-FR" dirty="0"/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fr-FR" dirty="0" err="1"/>
                  <a:t>Nitrides</a:t>
                </a:r>
                <a:r>
                  <a:rPr lang="fr-FR" dirty="0"/>
                  <a:t> and </a:t>
                </a:r>
                <a:r>
                  <a:rPr lang="fr-FR" dirty="0" err="1"/>
                  <a:t>multimaterial</a:t>
                </a:r>
                <a:r>
                  <a:rPr lang="fr-FR" dirty="0"/>
                  <a:t> @ LMA</a:t>
                </a:r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r>
                  <a:rPr lang="fr-FR" dirty="0" err="1"/>
                  <a:t>Amorphous</a:t>
                </a:r>
                <a:r>
                  <a:rPr lang="fr-FR" dirty="0"/>
                  <a:t> </a:t>
                </a:r>
                <a:r>
                  <a:rPr lang="fr-FR" dirty="0" err="1"/>
                  <a:t>coating</a:t>
                </a:r>
                <a:r>
                  <a:rPr lang="fr-FR" dirty="0"/>
                  <a:t>.</a:t>
                </a:r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r>
                  <a:rPr lang="fr-FR" dirty="0"/>
                  <a:t>Si</a:t>
                </a:r>
                <a:r>
                  <a:rPr lang="fr-FR" baseline="-25000" dirty="0"/>
                  <a:t>3</a:t>
                </a:r>
                <a:r>
                  <a:rPr lang="fr-FR" dirty="0"/>
                  <a:t>N</a:t>
                </a:r>
                <a:r>
                  <a:rPr lang="fr-FR" baseline="-25000" dirty="0"/>
                  <a:t>4</a:t>
                </a:r>
                <a:r>
                  <a:rPr lang="fr-FR" dirty="0"/>
                  <a:t> </a:t>
                </a:r>
                <a:r>
                  <a:rPr lang="fr-FR" dirty="0" err="1"/>
                  <a:t>optical</a:t>
                </a:r>
                <a:r>
                  <a:rPr lang="fr-FR" dirty="0"/>
                  <a:t> </a:t>
                </a:r>
                <a:r>
                  <a:rPr lang="fr-FR" dirty="0" err="1"/>
                  <a:t>quality</a:t>
                </a:r>
                <a:r>
                  <a:rPr lang="fr-FR" dirty="0"/>
                  <a:t> </a:t>
                </a:r>
                <a:r>
                  <a:rPr lang="fr-FR" dirty="0" err="1"/>
                  <a:t>improvement</a:t>
                </a:r>
                <a:r>
                  <a:rPr lang="fr-FR" dirty="0"/>
                  <a:t>.</a:t>
                </a:r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r>
                  <a:rPr lang="fr-FR" dirty="0"/>
                  <a:t>Si</a:t>
                </a:r>
                <a:r>
                  <a:rPr lang="fr-FR" baseline="-25000" dirty="0"/>
                  <a:t>3</a:t>
                </a:r>
                <a:r>
                  <a:rPr lang="fr-FR" dirty="0"/>
                  <a:t>N</a:t>
                </a:r>
                <a:r>
                  <a:rPr lang="fr-FR" baseline="-25000" dirty="0"/>
                  <a:t>4</a:t>
                </a:r>
                <a:r>
                  <a:rPr lang="fr-FR" dirty="0"/>
                  <a:t>/SiO</a:t>
                </a:r>
                <a:r>
                  <a:rPr lang="fr-FR" baseline="-25000" dirty="0"/>
                  <a:t>2</a:t>
                </a:r>
                <a:r>
                  <a:rPr lang="fr-FR" dirty="0"/>
                  <a:t>/Ti:Ta</a:t>
                </a:r>
                <a:r>
                  <a:rPr lang="fr-FR" baseline="-25000" dirty="0"/>
                  <a:t>2</a:t>
                </a:r>
                <a:r>
                  <a:rPr lang="fr-FR" dirty="0"/>
                  <a:t>O</a:t>
                </a:r>
                <a:r>
                  <a:rPr lang="fr-FR" baseline="-25000" dirty="0"/>
                  <a:t>5</a:t>
                </a:r>
                <a:r>
                  <a:rPr lang="fr-FR" dirty="0"/>
                  <a:t> </a:t>
                </a:r>
                <a:r>
                  <a:rPr lang="fr-FR" dirty="0" err="1"/>
                  <a:t>multimaterial</a:t>
                </a:r>
                <a:r>
                  <a:rPr lang="fr-FR" dirty="0"/>
                  <a:t> structure.</a:t>
                </a:r>
              </a:p>
              <a:p>
                <a:pPr marL="742950" lvl="3" indent="-285750">
                  <a:buFont typeface="Courier New" panose="02070309020205020404" pitchFamily="49" charset="0"/>
                  <a:buChar char="o"/>
                </a:pPr>
                <a:endParaRPr lang="fr-FR" dirty="0"/>
              </a:p>
              <a:p>
                <a:pPr marL="0" lvl="3"/>
                <a:r>
                  <a:rPr lang="fr-FR" dirty="0">
                    <a:solidFill>
                      <a:srgbClr val="0070C0"/>
                    </a:solidFill>
                  </a:rPr>
                  <a:t>In-situ </a:t>
                </a:r>
                <a:r>
                  <a:rPr lang="fr-FR" dirty="0" err="1">
                    <a:solidFill>
                      <a:srgbClr val="0070C0"/>
                    </a:solidFill>
                  </a:rPr>
                  <a:t>cleaning</a:t>
                </a:r>
                <a:r>
                  <a:rPr lang="fr-FR" dirty="0">
                    <a:solidFill>
                      <a:srgbClr val="0070C0"/>
                    </a:solidFill>
                  </a:rPr>
                  <a:t> of Test Masses</a:t>
                </a:r>
                <a:r>
                  <a:rPr lang="fr-FR" dirty="0"/>
                  <a:t> @ </a:t>
                </a:r>
                <a:r>
                  <a:rPr lang="fr-FR" dirty="0" err="1"/>
                  <a:t>IJCLab</a:t>
                </a:r>
                <a:endParaRPr lang="fr-FR" dirty="0"/>
              </a:p>
              <a:p>
                <a:pPr marL="742950" lvl="4" indent="-285750">
                  <a:buFont typeface="Courier New" panose="02070309020205020404" pitchFamily="49" charset="0"/>
                  <a:buChar char="o"/>
                </a:pPr>
                <a:r>
                  <a:rPr lang="fr-FR" dirty="0"/>
                  <a:t>Interface </a:t>
                </a:r>
                <a:r>
                  <a:rPr lang="fr-FR" dirty="0" err="1"/>
                  <a:t>between</a:t>
                </a:r>
                <a:r>
                  <a:rPr lang="fr-FR" dirty="0"/>
                  <a:t> </a:t>
                </a:r>
                <a:r>
                  <a:rPr lang="fr-FR" dirty="0" err="1"/>
                  <a:t>Core</a:t>
                </a:r>
                <a:r>
                  <a:rPr lang="fr-FR" dirty="0"/>
                  <a:t> </a:t>
                </a:r>
                <a:r>
                  <a:rPr lang="fr-FR" dirty="0" err="1"/>
                  <a:t>Optics</a:t>
                </a:r>
                <a:r>
                  <a:rPr lang="fr-FR" dirty="0"/>
                  <a:t> and Vacuum.</a:t>
                </a:r>
              </a:p>
              <a:p>
                <a:pPr marL="742950" lvl="4" indent="-285750">
                  <a:buFont typeface="Courier New" panose="02070309020205020404" pitchFamily="49" charset="0"/>
                  <a:buChar char="o"/>
                </a:pPr>
                <a:r>
                  <a:rPr lang="fr-FR" dirty="0" err="1"/>
                  <a:t>Development</a:t>
                </a:r>
                <a:r>
                  <a:rPr lang="fr-FR" dirty="0"/>
                  <a:t> for </a:t>
                </a:r>
                <a:r>
                  <a:rPr lang="fr-FR" dirty="0" err="1"/>
                  <a:t>both</a:t>
                </a:r>
                <a:r>
                  <a:rPr lang="fr-FR" dirty="0"/>
                  <a:t> HF and LF.</a:t>
                </a:r>
              </a:p>
              <a:p>
                <a:pPr marL="0" lvl="3"/>
                <a:endParaRPr lang="fr-FR" dirty="0"/>
              </a:p>
              <a:p>
                <a:pPr marL="0" lvl="3"/>
                <a:r>
                  <a:rPr lang="fr-FR" dirty="0" err="1">
                    <a:solidFill>
                      <a:srgbClr val="0070C0"/>
                    </a:solidFill>
                  </a:rPr>
                  <a:t>Development</a:t>
                </a:r>
                <a:r>
                  <a:rPr lang="fr-FR" dirty="0">
                    <a:solidFill>
                      <a:srgbClr val="0070C0"/>
                    </a:solidFill>
                  </a:rPr>
                  <a:t> of a new </a:t>
                </a:r>
                <a:r>
                  <a:rPr lang="fr-FR" dirty="0" err="1">
                    <a:solidFill>
                      <a:srgbClr val="0070C0"/>
                    </a:solidFill>
                  </a:rPr>
                  <a:t>facility</a:t>
                </a:r>
                <a:r>
                  <a:rPr lang="fr-FR" dirty="0">
                    <a:solidFill>
                      <a:srgbClr val="0070C0"/>
                    </a:solidFill>
                  </a:rPr>
                  <a:t> for the ET </a:t>
                </a:r>
                <a:r>
                  <a:rPr lang="fr-FR" dirty="0" err="1">
                    <a:solidFill>
                      <a:srgbClr val="0070C0"/>
                    </a:solidFill>
                  </a:rPr>
                  <a:t>Core</a:t>
                </a:r>
                <a:r>
                  <a:rPr lang="fr-FR" dirty="0">
                    <a:solidFill>
                      <a:srgbClr val="0070C0"/>
                    </a:solidFill>
                  </a:rPr>
                  <a:t> </a:t>
                </a:r>
                <a:r>
                  <a:rPr lang="fr-FR" dirty="0" err="1">
                    <a:solidFill>
                      <a:srgbClr val="0070C0"/>
                    </a:solidFill>
                  </a:rPr>
                  <a:t>Optics</a:t>
                </a:r>
                <a:r>
                  <a:rPr lang="fr-FR" dirty="0">
                    <a:solidFill>
                      <a:srgbClr val="0070C0"/>
                    </a:solidFill>
                  </a:rPr>
                  <a:t> production</a:t>
                </a:r>
                <a:r>
                  <a:rPr lang="en-001" dirty="0">
                    <a:solidFill>
                      <a:srgbClr val="0070C0"/>
                    </a:solidFill>
                  </a:rPr>
                  <a:t> </a:t>
                </a:r>
                <a:r>
                  <a:rPr lang="fr-FR" dirty="0"/>
                  <a:t>a</a:t>
                </a:r>
                <a:r>
                  <a:rPr lang="en-001" dirty="0"/>
                  <a:t>t </a:t>
                </a:r>
                <a:r>
                  <a:rPr lang="fr-FR" dirty="0"/>
                  <a:t>L</a:t>
                </a:r>
                <a:r>
                  <a:rPr lang="en-001" dirty="0"/>
                  <a:t>M</a:t>
                </a:r>
                <a:r>
                  <a:rPr lang="fr-FR" dirty="0"/>
                  <a:t>A</a:t>
                </a:r>
              </a:p>
              <a:p>
                <a:pPr marL="1200150" lvl="4" indent="-285750">
                  <a:buFont typeface="Wingdings" panose="05000000000000000000" pitchFamily="2" charset="2"/>
                  <a:buChar char="§"/>
                </a:pPr>
                <a:r>
                  <a:rPr lang="fr-FR" dirty="0"/>
                  <a:t>New ISO3 </a:t>
                </a:r>
                <a:r>
                  <a:rPr lang="fr-FR" dirty="0" err="1"/>
                  <a:t>cleanroom</a:t>
                </a:r>
                <a:r>
                  <a:rPr lang="fr-FR" dirty="0"/>
                  <a:t> (</a:t>
                </a:r>
                <a:r>
                  <a:rPr lang="fr-FR" dirty="0" err="1"/>
                  <a:t>funding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CPER, application to FEDER call).</a:t>
                </a:r>
              </a:p>
              <a:p>
                <a:pPr marL="1200150" lvl="4" indent="-285750">
                  <a:buFont typeface="Wingdings" panose="05000000000000000000" pitchFamily="2" charset="2"/>
                  <a:buChar char="§"/>
                </a:pPr>
                <a:r>
                  <a:rPr lang="fr-FR" dirty="0"/>
                  <a:t>Large </a:t>
                </a:r>
                <a:r>
                  <a:rPr lang="fr-FR" dirty="0" err="1"/>
                  <a:t>coating</a:t>
                </a:r>
                <a:r>
                  <a:rPr lang="fr-FR" dirty="0"/>
                  <a:t> machine able to </a:t>
                </a:r>
                <a:r>
                  <a:rPr lang="fr-FR" dirty="0" err="1"/>
                  <a:t>coat</a:t>
                </a:r>
                <a:r>
                  <a:rPr lang="fr-FR" dirty="0"/>
                  <a:t> 2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r-FR" dirty="0"/>
                  <a:t>800 mm (</a:t>
                </a:r>
                <a:r>
                  <a:rPr lang="fr-FR" dirty="0" err="1"/>
                  <a:t>funding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CPER, application to FEDER call).</a:t>
                </a:r>
              </a:p>
              <a:p>
                <a:pPr marL="1200150" lvl="4" indent="-285750">
                  <a:buFont typeface="Wingdings" panose="05000000000000000000" pitchFamily="2" charset="2"/>
                  <a:buChar char="§"/>
                </a:pPr>
                <a:r>
                  <a:rPr lang="fr-FR" dirty="0"/>
                  <a:t>New </a:t>
                </a:r>
                <a:r>
                  <a:rPr lang="fr-FR" dirty="0" err="1"/>
                  <a:t>cleaning</a:t>
                </a:r>
                <a:r>
                  <a:rPr lang="fr-FR" dirty="0"/>
                  <a:t> machine.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8B94DD2B-D70F-4523-8977-934889202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30" y="293400"/>
                <a:ext cx="11762734" cy="6186309"/>
              </a:xfrm>
              <a:prstGeom prst="rect">
                <a:avLst/>
              </a:prstGeom>
              <a:blipFill>
                <a:blip r:embed="rId2"/>
                <a:stretch>
                  <a:fillRect l="-467" b="-5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1A78392F-6A26-4073-BFFE-EEF94D863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122" y="1017431"/>
            <a:ext cx="3712786" cy="429195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BF6DE2B-1A0F-4083-AB7D-7F29EB35C11D}"/>
              </a:ext>
            </a:extLst>
          </p:cNvPr>
          <p:cNvSpPr txBox="1"/>
          <p:nvPr/>
        </p:nvSpPr>
        <p:spPr>
          <a:xfrm>
            <a:off x="8162770" y="1916832"/>
            <a:ext cx="371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Rendering of the new </a:t>
            </a:r>
            <a:r>
              <a:rPr lang="fr-FR" i="1" dirty="0" err="1"/>
              <a:t>coating</a:t>
            </a:r>
            <a:r>
              <a:rPr lang="fr-FR" i="1" dirty="0"/>
              <a:t> machine </a:t>
            </a:r>
            <a:r>
              <a:rPr lang="fr-FR" i="1" dirty="0" err="1"/>
              <a:t>under</a:t>
            </a:r>
            <a:r>
              <a:rPr lang="fr-FR" i="1" dirty="0"/>
              <a:t> design @ LMA. </a:t>
            </a:r>
          </a:p>
        </p:txBody>
      </p:sp>
    </p:spTree>
    <p:extLst>
      <p:ext uri="{BB962C8B-B14F-4D97-AF65-F5344CB8AC3E}">
        <p14:creationId xmlns:p14="http://schemas.microsoft.com/office/powerpoint/2010/main" val="404881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F7BBF-72FB-4F77-A2F8-0D51ED15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A</a:t>
            </a:r>
            <a:r>
              <a:rPr lang="fr-FR" dirty="0"/>
              <a:t>c</a:t>
            </a:r>
            <a:r>
              <a:rPr lang="en-001" dirty="0"/>
              <a:t>t</a:t>
            </a:r>
            <a:r>
              <a:rPr lang="fr-FR" dirty="0"/>
              <a:t>i</a:t>
            </a:r>
            <a:r>
              <a:rPr lang="en-001" dirty="0"/>
              <a:t>v</a:t>
            </a:r>
            <a:r>
              <a:rPr lang="fr-FR" dirty="0"/>
              <a:t>i</a:t>
            </a:r>
            <a:r>
              <a:rPr lang="en-001" dirty="0"/>
              <a:t>t</a:t>
            </a:r>
            <a:r>
              <a:rPr lang="fr-FR" dirty="0"/>
              <a:t>i</a:t>
            </a:r>
            <a:r>
              <a:rPr lang="en-001" dirty="0"/>
              <a:t>e</a:t>
            </a:r>
            <a:r>
              <a:rPr lang="fr-FR" dirty="0"/>
              <a:t>s</a:t>
            </a:r>
            <a:r>
              <a:rPr lang="en-001" dirty="0"/>
              <a:t> </a:t>
            </a:r>
            <a:r>
              <a:rPr lang="fr-FR" dirty="0"/>
              <a:t>i</a:t>
            </a:r>
            <a:r>
              <a:rPr lang="en-001" dirty="0"/>
              <a:t>n </a:t>
            </a:r>
            <a:r>
              <a:rPr lang="fr-FR" dirty="0"/>
              <a:t>F</a:t>
            </a:r>
            <a:r>
              <a:rPr lang="en-001" dirty="0"/>
              <a:t>r</a:t>
            </a:r>
            <a:r>
              <a:rPr lang="fr-FR" dirty="0"/>
              <a:t>a</a:t>
            </a:r>
            <a:r>
              <a:rPr lang="en-001" dirty="0"/>
              <a:t>n</a:t>
            </a:r>
            <a:r>
              <a:rPr lang="fr-FR" dirty="0"/>
              <a:t>c</a:t>
            </a:r>
            <a:r>
              <a:rPr lang="en-001" dirty="0"/>
              <a:t>e: </a:t>
            </a:r>
            <a:r>
              <a:rPr lang="fr-FR" dirty="0"/>
              <a:t>s</a:t>
            </a:r>
            <a:r>
              <a:rPr lang="en-001" dirty="0"/>
              <a:t>u</a:t>
            </a:r>
            <a:r>
              <a:rPr lang="fr-FR" dirty="0"/>
              <a:t>b</a:t>
            </a:r>
            <a:r>
              <a:rPr lang="en-001" dirty="0"/>
              <a:t>s</a:t>
            </a:r>
            <a:r>
              <a:rPr lang="fr-FR" dirty="0"/>
              <a:t>t</a:t>
            </a:r>
            <a:r>
              <a:rPr lang="en-001" dirty="0"/>
              <a:t>r</a:t>
            </a:r>
            <a:r>
              <a:rPr lang="fr-FR" dirty="0"/>
              <a:t>a</a:t>
            </a:r>
            <a:r>
              <a:rPr lang="en-001" dirty="0"/>
              <a:t>t</a:t>
            </a:r>
            <a:r>
              <a:rPr lang="fr-FR" dirty="0"/>
              <a:t>e</a:t>
            </a:r>
            <a:r>
              <a:rPr lang="en-001" dirty="0"/>
              <a:t>s </a:t>
            </a:r>
            <a:r>
              <a:rPr lang="fr-FR" dirty="0"/>
              <a:t>f</a:t>
            </a:r>
            <a:r>
              <a:rPr lang="en-001" dirty="0"/>
              <a:t>o</a:t>
            </a:r>
            <a:r>
              <a:rPr lang="fr-FR" dirty="0"/>
              <a:t>r</a:t>
            </a:r>
            <a:r>
              <a:rPr lang="en-001" dirty="0"/>
              <a:t> </a:t>
            </a:r>
            <a:r>
              <a:rPr lang="fr-FR" dirty="0"/>
              <a:t>E</a:t>
            </a:r>
            <a:r>
              <a:rPr lang="en-001" dirty="0"/>
              <a:t>T_</a:t>
            </a:r>
            <a:r>
              <a:rPr lang="fr-FR" dirty="0"/>
              <a:t>L</a:t>
            </a:r>
            <a:r>
              <a:rPr lang="en-001" dirty="0"/>
              <a:t>F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40CC3C-3B15-42EA-9716-C29C66C4DD5B}"/>
              </a:ext>
            </a:extLst>
          </p:cNvPr>
          <p:cNvSpPr txBox="1"/>
          <p:nvPr/>
        </p:nvSpPr>
        <p:spPr>
          <a:xfrm>
            <a:off x="609753" y="1544667"/>
            <a:ext cx="8405457" cy="3903255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hangingPunct="0">
              <a:spcBef>
                <a:spcPts val="2399"/>
              </a:spcBef>
              <a:defRPr lang="fr-FR"/>
            </a:pPr>
            <a:r>
              <a:rPr lang="fr-FR" dirty="0">
                <a:latin typeface="Calibri "/>
                <a:ea typeface="Microsoft YaHei" pitchFamily="2"/>
                <a:cs typeface="Arial" pitchFamily="2"/>
              </a:rPr>
              <a:t>Motivation and </a:t>
            </a:r>
            <a:r>
              <a:rPr lang="fr-FR" dirty="0" err="1">
                <a:latin typeface="Calibri "/>
                <a:ea typeface="Microsoft YaHei" pitchFamily="2"/>
                <a:cs typeface="Arial" pitchFamily="2"/>
              </a:rPr>
              <a:t>strategy</a:t>
            </a:r>
            <a:r>
              <a:rPr lang="fr-FR" dirty="0">
                <a:latin typeface="Calibri "/>
                <a:ea typeface="Microsoft YaHei" pitchFamily="2"/>
                <a:cs typeface="Arial" pitchFamily="2"/>
              </a:rPr>
              <a:t> </a:t>
            </a:r>
            <a:r>
              <a:rPr lang="fr-FR" dirty="0" err="1">
                <a:latin typeface="Calibri "/>
                <a:ea typeface="Microsoft YaHei" pitchFamily="2"/>
                <a:cs typeface="Arial" pitchFamily="2"/>
              </a:rPr>
              <a:t>detailed</a:t>
            </a:r>
            <a:r>
              <a:rPr lang="fr-FR" dirty="0">
                <a:latin typeface="Calibri "/>
                <a:ea typeface="Microsoft YaHei" pitchFamily="2"/>
                <a:cs typeface="Arial" pitchFamily="2"/>
              </a:rPr>
              <a:t> </a:t>
            </a:r>
            <a:r>
              <a:rPr lang="fr-FR" dirty="0" err="1">
                <a:latin typeface="Calibri "/>
                <a:ea typeface="Microsoft YaHei" pitchFamily="2"/>
                <a:cs typeface="Arial" pitchFamily="2"/>
              </a:rPr>
              <a:t>during</a:t>
            </a:r>
            <a:r>
              <a:rPr lang="fr-FR" dirty="0">
                <a:latin typeface="Calibri "/>
                <a:ea typeface="Microsoft YaHei" pitchFamily="2"/>
                <a:cs typeface="Arial" pitchFamily="2"/>
              </a:rPr>
              <a:t> the R&amp;D Workshop in Marseille (</a:t>
            </a:r>
            <a:r>
              <a:rPr lang="fr-FR" dirty="0" err="1">
                <a:latin typeface="Calibri "/>
                <a:ea typeface="Microsoft YaHei" pitchFamily="2"/>
                <a:cs typeface="Arial" pitchFamily="2"/>
                <a:hlinkClick r:id="rId2"/>
              </a:rPr>
              <a:t>link</a:t>
            </a:r>
            <a:r>
              <a:rPr lang="fr-FR" dirty="0">
                <a:latin typeface="Calibri "/>
                <a:ea typeface="Microsoft YaHei" pitchFamily="2"/>
                <a:cs typeface="Arial" pitchFamily="2"/>
              </a:rPr>
              <a:t>)</a:t>
            </a:r>
          </a:p>
          <a:p>
            <a:pPr hangingPunct="0">
              <a:spcBef>
                <a:spcPts val="2399"/>
              </a:spcBef>
              <a:defRPr lang="fr-FR"/>
            </a:pPr>
            <a:r>
              <a:rPr lang="fr-FR" dirty="0">
                <a:ea typeface="Microsoft YaHei" pitchFamily="2"/>
                <a:cs typeface="Arial" pitchFamily="2"/>
              </a:rPr>
              <a:t>Progress :</a:t>
            </a:r>
          </a:p>
          <a:p>
            <a:pPr marL="285750" indent="-285750" hangingPunct="0">
              <a:spcBef>
                <a:spcPts val="2399"/>
              </a:spcBef>
              <a:buSzPct val="100000"/>
              <a:buFont typeface="Courier New" panose="02070309020205020404" pitchFamily="49" charset="0"/>
              <a:buChar char="o"/>
              <a:defRPr lang="fr-FR"/>
            </a:pPr>
            <a:r>
              <a:rPr lang="fr-FR" dirty="0">
                <a:ea typeface="Microsoft YaHei" pitchFamily="2"/>
                <a:cs typeface="Arial" pitchFamily="2"/>
              </a:rPr>
              <a:t> </a:t>
            </a:r>
            <a:r>
              <a:rPr lang="fr-FR" dirty="0" err="1">
                <a:ea typeface="Microsoft YaHei" pitchFamily="2"/>
                <a:cs typeface="Arial" pitchFamily="2"/>
              </a:rPr>
              <a:t>Ingot</a:t>
            </a:r>
            <a:r>
              <a:rPr lang="fr-FR" dirty="0">
                <a:ea typeface="Microsoft YaHei" pitchFamily="2"/>
                <a:cs typeface="Arial" pitchFamily="2"/>
              </a:rPr>
              <a:t> of 150 kg, </a:t>
            </a:r>
            <a:r>
              <a:rPr lang="fr-FR" dirty="0">
                <a:ea typeface="Arial" pitchFamily="34"/>
                <a:cs typeface="Arial" pitchFamily="34"/>
              </a:rPr>
              <a:t>Ø </a:t>
            </a:r>
            <a:r>
              <a:rPr lang="fr-FR" dirty="0">
                <a:ea typeface="Microsoft YaHei" pitchFamily="2"/>
                <a:cs typeface="Arial" pitchFamily="2"/>
              </a:rPr>
              <a:t>320 mm </a:t>
            </a:r>
            <a:r>
              <a:rPr lang="fr-FR" dirty="0" err="1">
                <a:ea typeface="Microsoft YaHei" pitchFamily="2"/>
                <a:cs typeface="Arial" pitchFamily="2"/>
              </a:rPr>
              <a:t>produced</a:t>
            </a:r>
            <a:r>
              <a:rPr lang="fr-FR" dirty="0">
                <a:ea typeface="Microsoft YaHei" pitchFamily="2"/>
                <a:cs typeface="Arial" pitchFamily="2"/>
              </a:rPr>
              <a:t> at ILM. </a:t>
            </a:r>
            <a:r>
              <a:rPr lang="fr-FR" dirty="0" err="1">
                <a:ea typeface="Microsoft YaHei" pitchFamily="2"/>
                <a:cs typeface="Arial" pitchFamily="2"/>
              </a:rPr>
              <a:t>Still</a:t>
            </a:r>
            <a:r>
              <a:rPr lang="fr-FR" dirty="0">
                <a:ea typeface="Microsoft YaHei" pitchFamily="2"/>
                <a:cs typeface="Arial" pitchFamily="2"/>
              </a:rPr>
              <a:t> </a:t>
            </a:r>
            <a:r>
              <a:rPr lang="fr-FR" dirty="0" err="1">
                <a:ea typeface="Microsoft YaHei" pitchFamily="2"/>
                <a:cs typeface="Arial" pitchFamily="2"/>
              </a:rPr>
              <a:t>cutting</a:t>
            </a:r>
            <a:r>
              <a:rPr lang="fr-FR" dirty="0">
                <a:ea typeface="Microsoft YaHei" pitchFamily="2"/>
                <a:cs typeface="Arial" pitchFamily="2"/>
              </a:rPr>
              <a:t> issues to </a:t>
            </a:r>
            <a:r>
              <a:rPr lang="fr-FR" dirty="0" err="1">
                <a:ea typeface="Microsoft YaHei" pitchFamily="2"/>
                <a:cs typeface="Arial" pitchFamily="2"/>
              </a:rPr>
              <a:t>overcome</a:t>
            </a:r>
            <a:r>
              <a:rPr lang="fr-FR" dirty="0">
                <a:ea typeface="Microsoft YaHei" pitchFamily="2"/>
                <a:cs typeface="Arial" pitchFamily="2"/>
              </a:rPr>
              <a:t>. </a:t>
            </a:r>
          </a:p>
          <a:p>
            <a:pPr marL="285750" indent="-285750" hangingPunct="0">
              <a:spcBef>
                <a:spcPts val="2399"/>
              </a:spcBef>
              <a:buSzPct val="100000"/>
              <a:buFont typeface="Courier New" panose="02070309020205020404" pitchFamily="49" charset="0"/>
              <a:buChar char="o"/>
              <a:defRPr lang="fr-FR"/>
            </a:pPr>
            <a:r>
              <a:rPr lang="fr-FR" dirty="0">
                <a:ea typeface="Microsoft YaHei" pitchFamily="2"/>
                <a:cs typeface="Arial" pitchFamily="2"/>
              </a:rPr>
              <a:t> Optical absorption </a:t>
            </a:r>
            <a:r>
              <a:rPr lang="fr-FR" dirty="0" err="1">
                <a:ea typeface="Microsoft YaHei" pitchFamily="2"/>
                <a:cs typeface="Arial" pitchFamily="2"/>
              </a:rPr>
              <a:t>measurements</a:t>
            </a:r>
            <a:r>
              <a:rPr lang="fr-FR" dirty="0">
                <a:ea typeface="Microsoft YaHei" pitchFamily="2"/>
                <a:cs typeface="Arial" pitchFamily="2"/>
              </a:rPr>
              <a:t> to </a:t>
            </a:r>
            <a:r>
              <a:rPr lang="fr-FR" dirty="0" err="1">
                <a:ea typeface="Microsoft YaHei" pitchFamily="2"/>
                <a:cs typeface="Arial" pitchFamily="2"/>
              </a:rPr>
              <a:t>be</a:t>
            </a:r>
            <a:r>
              <a:rPr lang="fr-FR" dirty="0">
                <a:ea typeface="Microsoft YaHei" pitchFamily="2"/>
                <a:cs typeface="Arial" pitchFamily="2"/>
              </a:rPr>
              <a:t> </a:t>
            </a:r>
            <a:r>
              <a:rPr lang="fr-FR" dirty="0" err="1">
                <a:ea typeface="Microsoft YaHei" pitchFamily="2"/>
                <a:cs typeface="Arial" pitchFamily="2"/>
              </a:rPr>
              <a:t>done</a:t>
            </a:r>
            <a:r>
              <a:rPr lang="fr-FR" dirty="0">
                <a:ea typeface="Microsoft YaHei" pitchFamily="2"/>
                <a:cs typeface="Arial" pitchFamily="2"/>
              </a:rPr>
              <a:t> in the short </a:t>
            </a:r>
            <a:r>
              <a:rPr lang="fr-FR" dirty="0" err="1">
                <a:ea typeface="Microsoft YaHei" pitchFamily="2"/>
                <a:cs typeface="Arial" pitchFamily="2"/>
              </a:rPr>
              <a:t>term</a:t>
            </a:r>
            <a:r>
              <a:rPr lang="fr-FR" dirty="0">
                <a:ea typeface="Microsoft YaHei" pitchFamily="2"/>
                <a:cs typeface="Arial" pitchFamily="2"/>
              </a:rPr>
              <a:t>. </a:t>
            </a:r>
          </a:p>
          <a:p>
            <a:pPr marL="285750" indent="-285750" hangingPunct="0">
              <a:spcBef>
                <a:spcPts val="2399"/>
              </a:spcBef>
              <a:buSzPct val="100000"/>
              <a:buFont typeface="Courier New" panose="02070309020205020404" pitchFamily="49" charset="0"/>
              <a:buChar char="o"/>
              <a:defRPr lang="fr-FR"/>
            </a:pPr>
            <a:r>
              <a:rPr lang="fr-FR" dirty="0">
                <a:ea typeface="Microsoft YaHei" pitchFamily="2"/>
                <a:cs typeface="Arial" pitchFamily="2"/>
              </a:rPr>
              <a:t> </a:t>
            </a:r>
            <a:r>
              <a:rPr lang="fr-FR" dirty="0" err="1">
                <a:ea typeface="Microsoft YaHei" pitchFamily="2"/>
                <a:cs typeface="Arial" pitchFamily="2"/>
              </a:rPr>
              <a:t>Assembly</a:t>
            </a:r>
            <a:r>
              <a:rPr lang="fr-FR" dirty="0">
                <a:ea typeface="Microsoft YaHei" pitchFamily="2"/>
                <a:cs typeface="Arial" pitchFamily="2"/>
              </a:rPr>
              <a:t> of an </a:t>
            </a:r>
            <a:r>
              <a:rPr lang="fr-FR" dirty="0" err="1">
                <a:ea typeface="Microsoft YaHei" pitchFamily="2"/>
                <a:cs typeface="Arial" pitchFamily="2"/>
              </a:rPr>
              <a:t>optical</a:t>
            </a:r>
            <a:r>
              <a:rPr lang="fr-FR" dirty="0">
                <a:ea typeface="Microsoft YaHei" pitchFamily="2"/>
                <a:cs typeface="Arial" pitchFamily="2"/>
              </a:rPr>
              <a:t> </a:t>
            </a:r>
            <a:r>
              <a:rPr lang="fr-FR" dirty="0" err="1">
                <a:ea typeface="Microsoft YaHei" pitchFamily="2"/>
                <a:cs typeface="Arial" pitchFamily="2"/>
              </a:rPr>
              <a:t>bench</a:t>
            </a:r>
            <a:r>
              <a:rPr lang="fr-FR" dirty="0">
                <a:ea typeface="Microsoft YaHei" pitchFamily="2"/>
                <a:cs typeface="Arial" pitchFamily="2"/>
              </a:rPr>
              <a:t> to </a:t>
            </a:r>
            <a:r>
              <a:rPr lang="fr-FR" dirty="0" err="1">
                <a:ea typeface="Microsoft YaHei" pitchFamily="2"/>
                <a:cs typeface="Arial" pitchFamily="2"/>
              </a:rPr>
              <a:t>measure</a:t>
            </a:r>
            <a:r>
              <a:rPr lang="fr-FR" dirty="0">
                <a:ea typeface="Microsoft YaHei" pitchFamily="2"/>
                <a:cs typeface="Arial" pitchFamily="2"/>
              </a:rPr>
              <a:t> the bulk </a:t>
            </a:r>
            <a:r>
              <a:rPr lang="fr-FR" dirty="0" err="1">
                <a:ea typeface="Microsoft YaHei" pitchFamily="2"/>
                <a:cs typeface="Arial" pitchFamily="2"/>
              </a:rPr>
              <a:t>birefringence</a:t>
            </a:r>
            <a:r>
              <a:rPr lang="fr-FR" dirty="0">
                <a:ea typeface="Microsoft YaHei" pitchFamily="2"/>
                <a:cs typeface="Arial" pitchFamily="2"/>
              </a:rPr>
              <a:t> over a large </a:t>
            </a:r>
            <a:r>
              <a:rPr lang="fr-FR" dirty="0" err="1">
                <a:ea typeface="Microsoft YaHei" pitchFamily="2"/>
                <a:cs typeface="Arial" pitchFamily="2"/>
              </a:rPr>
              <a:t>diameter</a:t>
            </a:r>
            <a:r>
              <a:rPr lang="fr-FR" dirty="0">
                <a:ea typeface="Microsoft YaHei" pitchFamily="2"/>
                <a:cs typeface="Arial" pitchFamily="2"/>
              </a:rPr>
              <a:t>. </a:t>
            </a:r>
          </a:p>
          <a:p>
            <a:pPr marL="285750" indent="-285750" hangingPunct="0">
              <a:spcBef>
                <a:spcPts val="2399"/>
              </a:spcBef>
              <a:buSzPct val="100000"/>
              <a:buFont typeface="Courier New" panose="02070309020205020404" pitchFamily="49" charset="0"/>
              <a:buChar char="o"/>
              <a:defRPr lang="fr-FR"/>
            </a:pPr>
            <a:r>
              <a:rPr lang="fr-FR" dirty="0">
                <a:ea typeface="Microsoft YaHei" pitchFamily="2"/>
                <a:cs typeface="Arial" pitchFamily="2"/>
              </a:rPr>
              <a:t> </a:t>
            </a:r>
            <a:r>
              <a:rPr lang="fr-FR" dirty="0" err="1">
                <a:ea typeface="Microsoft YaHei" pitchFamily="2"/>
                <a:cs typeface="Arial" pitchFamily="2"/>
              </a:rPr>
              <a:t>Polishing</a:t>
            </a:r>
            <a:r>
              <a:rPr lang="fr-FR" dirty="0">
                <a:ea typeface="Microsoft YaHei" pitchFamily="2"/>
                <a:cs typeface="Arial" pitchFamily="2"/>
              </a:rPr>
              <a:t> machine </a:t>
            </a:r>
            <a:r>
              <a:rPr lang="fr-FR" dirty="0" err="1">
                <a:ea typeface="Microsoft YaHei" pitchFamily="2"/>
                <a:cs typeface="Arial" pitchFamily="2"/>
              </a:rPr>
              <a:t>delivered</a:t>
            </a:r>
            <a:r>
              <a:rPr lang="fr-FR" dirty="0">
                <a:ea typeface="Microsoft YaHei" pitchFamily="2"/>
                <a:cs typeface="Arial" pitchFamily="2"/>
              </a:rPr>
              <a:t> at LMA. Commissioning and process </a:t>
            </a:r>
            <a:r>
              <a:rPr lang="fr-FR" dirty="0" err="1">
                <a:ea typeface="Microsoft YaHei" pitchFamily="2"/>
                <a:cs typeface="Arial" pitchFamily="2"/>
              </a:rPr>
              <a:t>optimization</a:t>
            </a:r>
            <a:r>
              <a:rPr lang="fr-FR" dirty="0">
                <a:ea typeface="Microsoft YaHei" pitchFamily="2"/>
                <a:cs typeface="Arial" pitchFamily="2"/>
              </a:rPr>
              <a:t> </a:t>
            </a:r>
            <a:r>
              <a:rPr lang="fr-FR" dirty="0" err="1">
                <a:ea typeface="Microsoft YaHei" pitchFamily="2"/>
                <a:cs typeface="Arial" pitchFamily="2"/>
              </a:rPr>
              <a:t>should</a:t>
            </a:r>
            <a:r>
              <a:rPr lang="fr-FR" dirty="0">
                <a:ea typeface="Microsoft YaHei" pitchFamily="2"/>
                <a:cs typeface="Arial" pitchFamily="2"/>
              </a:rPr>
              <a:t> start </a:t>
            </a:r>
            <a:r>
              <a:rPr lang="fr-FR" dirty="0" err="1">
                <a:ea typeface="Microsoft YaHei" pitchFamily="2"/>
                <a:cs typeface="Arial" pitchFamily="2"/>
              </a:rPr>
              <a:t>shortly</a:t>
            </a:r>
            <a:r>
              <a:rPr lang="fr-FR" dirty="0">
                <a:ea typeface="Microsoft YaHei" pitchFamily="2"/>
                <a:cs typeface="Arial" pitchFamily="2"/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DE99A5-312D-4F48-A029-6855A4CCDF3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246513" y="4702173"/>
            <a:ext cx="2596209" cy="171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AA4D941-0379-4E18-BA6A-15A4840A5A9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16200000">
            <a:off x="8900579" y="1281104"/>
            <a:ext cx="3478404" cy="23188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0F5DB2F-2C8A-4A21-819F-02770C6DF2A7}"/>
              </a:ext>
            </a:extLst>
          </p:cNvPr>
          <p:cNvSpPr txBox="1"/>
          <p:nvPr/>
        </p:nvSpPr>
        <p:spPr>
          <a:xfrm>
            <a:off x="9321400" y="4136170"/>
            <a:ext cx="2477784" cy="430959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algn="ctr" hangingPunct="0">
              <a:defRPr i="1"/>
            </a:pPr>
            <a:r>
              <a:rPr lang="en-GB" sz="2177" i="1" dirty="0">
                <a:ea typeface="Microsoft YaHei" pitchFamily="2"/>
                <a:cs typeface="Arial" pitchFamily="2"/>
              </a:rPr>
              <a:t>Growth furnace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5B75E5-6E2F-458C-B38F-CB47A20AFBB7}"/>
              </a:ext>
            </a:extLst>
          </p:cNvPr>
          <p:cNvSpPr txBox="1"/>
          <p:nvPr/>
        </p:nvSpPr>
        <p:spPr>
          <a:xfrm>
            <a:off x="9333156" y="6392342"/>
            <a:ext cx="2585759" cy="430959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algn="ctr" hangingPunct="0">
              <a:defRPr i="1"/>
            </a:pPr>
            <a:r>
              <a:rPr lang="en-GB" sz="2177" i="1" dirty="0">
                <a:ea typeface="Microsoft YaHei" pitchFamily="2"/>
                <a:cs typeface="Arial" pitchFamily="2"/>
              </a:rPr>
              <a:t>Polishing robot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D9AE9F-6A35-4AA6-92B1-B447AC92DE16}"/>
              </a:ext>
            </a:extLst>
          </p:cNvPr>
          <p:cNvSpPr txBox="1"/>
          <p:nvPr/>
        </p:nvSpPr>
        <p:spPr>
          <a:xfrm>
            <a:off x="609754" y="609727"/>
            <a:ext cx="443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Sapphire</a:t>
            </a:r>
            <a:r>
              <a:rPr lang="fr-FR" sz="2400" b="1" dirty="0"/>
              <a:t> </a:t>
            </a:r>
            <a:r>
              <a:rPr lang="fr-FR" sz="2400" b="1" dirty="0" err="1"/>
              <a:t>substrate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88250583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couv_bleue_QUAL-LABO-FOR-029.pptx" id="{35AFA3E9-CBEE-4EB4-A049-5DFA4C6F9F33}" vid="{808DEDE2-569E-485A-A9E4-02552F097F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Ppt_presentation_couv_bleue_QUAL-LABO-FOR-029</Template>
  <TotalTime>16554</TotalTime>
  <Words>1601</Words>
  <Application>Microsoft Office PowerPoint</Application>
  <PresentationFormat>Grand écran</PresentationFormat>
  <Paragraphs>118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Microsoft YaHei</vt:lpstr>
      <vt:lpstr>Arial</vt:lpstr>
      <vt:lpstr>calibri</vt:lpstr>
      <vt:lpstr>calibri</vt:lpstr>
      <vt:lpstr>Calibri </vt:lpstr>
      <vt:lpstr>Cambria Math</vt:lpstr>
      <vt:lpstr>Courier New</vt:lpstr>
      <vt:lpstr>Wingdings</vt:lpstr>
      <vt:lpstr>Conception personnalisée</vt:lpstr>
      <vt:lpstr>ISB activities  Edwige Tournefier  ET France meeting October 9th, 2024 </vt:lpstr>
      <vt:lpstr>Interferometer Science Board (ISB) divisions</vt:lpstr>
      <vt:lpstr>ET Detector design</vt:lpstr>
      <vt:lpstr>The detector PBS</vt:lpstr>
      <vt:lpstr>ET optical layout</vt:lpstr>
      <vt:lpstr>Beam pipe requirements</vt:lpstr>
      <vt:lpstr>NeXt Generation Collaborative Design (XCGD)</vt:lpstr>
      <vt:lpstr>Activities in France: coatings</vt:lpstr>
      <vt:lpstr>Activities in France: substrates for ET_LF</vt:lpstr>
      <vt:lpstr>Activités en France: R&amp;D pour les lasers</vt:lpstr>
      <vt:lpstr>Other ISB activities: ET_LF tower and suspension design</vt:lpstr>
      <vt:lpstr>Workforce issues</vt:lpstr>
      <vt:lpstr>Conclusions</vt:lpstr>
      <vt:lpstr>Other ISB activities: ET_LF tower and suspension design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Sous-titre de la présentation Jeudi 17 mars 2016</dc:title>
  <dc:creator>Edwige Tournefier</dc:creator>
  <cp:lastModifiedBy>Edwige Tournefier</cp:lastModifiedBy>
  <cp:revision>578</cp:revision>
  <dcterms:created xsi:type="dcterms:W3CDTF">2020-11-24T12:38:06Z</dcterms:created>
  <dcterms:modified xsi:type="dcterms:W3CDTF">2024-10-09T12:05:31Z</dcterms:modified>
</cp:coreProperties>
</file>