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6" r:id="rId2"/>
    <p:sldId id="438" r:id="rId3"/>
    <p:sldId id="439" r:id="rId4"/>
    <p:sldId id="441" r:id="rId5"/>
    <p:sldId id="442" r:id="rId6"/>
    <p:sldId id="443" r:id="rId7"/>
    <p:sldId id="417" r:id="rId8"/>
    <p:sldId id="445" r:id="rId9"/>
    <p:sldId id="44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F85D8-194C-469E-BE50-359E6B9F7CD7}" type="doc">
      <dgm:prSet loTypeId="urn:microsoft.com/office/officeart/2005/8/layout/cycle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2820FD0-F2B1-4270-AD72-D80376302494}">
      <dgm:prSet phldrT="[Texte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1100" b="1" noProof="0" dirty="0">
              <a:solidFill>
                <a:schemeClr val="bg1"/>
              </a:solidFill>
            </a:rPr>
            <a:t>Risk Planning</a:t>
          </a:r>
        </a:p>
      </dgm:t>
    </dgm:pt>
    <dgm:pt modelId="{6F8CD5D0-042B-4DC3-8231-77CAA2C95733}" type="sibTrans" cxnId="{91727B03-40C2-4025-B91B-FC8D3D34592E}">
      <dgm:prSet/>
      <dgm:spPr/>
      <dgm:t>
        <a:bodyPr/>
        <a:lstStyle/>
        <a:p>
          <a:endParaRPr lang="fr-FR" sz="1100" b="1"/>
        </a:p>
      </dgm:t>
    </dgm:pt>
    <dgm:pt modelId="{506C4836-93E5-4795-9985-8A7B4CE11A02}" type="parTrans" cxnId="{91727B03-40C2-4025-B91B-FC8D3D34592E}">
      <dgm:prSet/>
      <dgm:spPr/>
      <dgm:t>
        <a:bodyPr/>
        <a:lstStyle/>
        <a:p>
          <a:endParaRPr lang="fr-FR" sz="1100" b="1"/>
        </a:p>
      </dgm:t>
    </dgm:pt>
    <dgm:pt modelId="{5D606969-C84E-4EBE-8A0E-85040258E0CC}">
      <dgm:prSet phldrT="[Texte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1100" b="1" noProof="0" dirty="0">
              <a:solidFill>
                <a:schemeClr val="bg1"/>
              </a:solidFill>
            </a:rPr>
            <a:t>Risk Identification</a:t>
          </a:r>
        </a:p>
      </dgm:t>
    </dgm:pt>
    <dgm:pt modelId="{8527FC8F-C5FC-4FDA-B5C9-E91D40B08A42}" type="sibTrans" cxnId="{A52F5238-18DD-4874-B7EA-A47BC3AFE7EE}">
      <dgm:prSet/>
      <dgm:spPr/>
      <dgm:t>
        <a:bodyPr/>
        <a:lstStyle/>
        <a:p>
          <a:endParaRPr lang="fr-FR" sz="1100" b="1"/>
        </a:p>
      </dgm:t>
    </dgm:pt>
    <dgm:pt modelId="{025CECB6-A0A5-49AF-9E43-38D406777C11}" type="parTrans" cxnId="{A52F5238-18DD-4874-B7EA-A47BC3AFE7EE}">
      <dgm:prSet/>
      <dgm:spPr/>
      <dgm:t>
        <a:bodyPr/>
        <a:lstStyle/>
        <a:p>
          <a:endParaRPr lang="fr-FR" sz="1100" b="1"/>
        </a:p>
      </dgm:t>
    </dgm:pt>
    <dgm:pt modelId="{746862C6-4DBC-47CE-BD2E-886596483293}">
      <dgm:prSet phldrT="[Texte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1100" b="1" noProof="0" dirty="0">
              <a:solidFill>
                <a:schemeClr val="bg1"/>
              </a:solidFill>
            </a:rPr>
            <a:t>Risk Assessment</a:t>
          </a:r>
        </a:p>
      </dgm:t>
    </dgm:pt>
    <dgm:pt modelId="{16192620-652B-415C-90AF-0C81499481A0}" type="sibTrans" cxnId="{D2095BB4-1041-404D-8145-3B9A3789F59C}">
      <dgm:prSet/>
      <dgm:spPr/>
      <dgm:t>
        <a:bodyPr/>
        <a:lstStyle/>
        <a:p>
          <a:endParaRPr lang="fr-FR" sz="1100" b="1"/>
        </a:p>
      </dgm:t>
    </dgm:pt>
    <dgm:pt modelId="{E2EFADB7-222C-4497-852E-A6C11173E15B}" type="parTrans" cxnId="{D2095BB4-1041-404D-8145-3B9A3789F59C}">
      <dgm:prSet/>
      <dgm:spPr/>
      <dgm:t>
        <a:bodyPr/>
        <a:lstStyle/>
        <a:p>
          <a:endParaRPr lang="fr-FR" sz="1100" b="1"/>
        </a:p>
      </dgm:t>
    </dgm:pt>
    <dgm:pt modelId="{5A7A10A7-832C-4343-893C-F91ED08004E5}">
      <dgm:prSet phldrT="[Texte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1100" b="1" noProof="0" dirty="0">
              <a:solidFill>
                <a:schemeClr val="bg1"/>
              </a:solidFill>
            </a:rPr>
            <a:t>Plan Risk Responses: Accept/ Close / Avoid / Transfer / Mitigate</a:t>
          </a:r>
        </a:p>
      </dgm:t>
    </dgm:pt>
    <dgm:pt modelId="{6F5E93ED-7288-4FBA-ADBE-2B47724D8BFD}" type="sibTrans" cxnId="{CC009794-CD84-42D0-9C69-7B479C5FD848}">
      <dgm:prSet/>
      <dgm:spPr/>
      <dgm:t>
        <a:bodyPr/>
        <a:lstStyle/>
        <a:p>
          <a:endParaRPr lang="fr-FR" sz="1100" b="1"/>
        </a:p>
      </dgm:t>
    </dgm:pt>
    <dgm:pt modelId="{A8D66C2C-A120-4E4C-972F-BBFE85AC62BA}" type="parTrans" cxnId="{CC009794-CD84-42D0-9C69-7B479C5FD848}">
      <dgm:prSet/>
      <dgm:spPr/>
      <dgm:t>
        <a:bodyPr/>
        <a:lstStyle/>
        <a:p>
          <a:endParaRPr lang="fr-FR" sz="1100" b="1"/>
        </a:p>
      </dgm:t>
    </dgm:pt>
    <dgm:pt modelId="{05957EDA-F615-4A27-BF02-5BD69D21204F}">
      <dgm:prSet phldrT="[Texte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1100" b="1" noProof="0" dirty="0">
              <a:solidFill>
                <a:schemeClr val="bg1"/>
              </a:solidFill>
            </a:rPr>
            <a:t>Monitor and control</a:t>
          </a:r>
        </a:p>
      </dgm:t>
    </dgm:pt>
    <dgm:pt modelId="{771D893E-329E-4ADB-8C53-17E229A9BE85}" type="sibTrans" cxnId="{D14D136E-FF92-466A-B26B-CFBBCB3A81A5}">
      <dgm:prSet/>
      <dgm:spPr/>
      <dgm:t>
        <a:bodyPr/>
        <a:lstStyle/>
        <a:p>
          <a:endParaRPr lang="fr-FR" sz="1100" b="1"/>
        </a:p>
      </dgm:t>
    </dgm:pt>
    <dgm:pt modelId="{3B63878A-64D2-4043-9F50-31F6589CE3B2}" type="parTrans" cxnId="{D14D136E-FF92-466A-B26B-CFBBCB3A81A5}">
      <dgm:prSet/>
      <dgm:spPr/>
      <dgm:t>
        <a:bodyPr/>
        <a:lstStyle/>
        <a:p>
          <a:endParaRPr lang="fr-FR" sz="1100" b="1"/>
        </a:p>
      </dgm:t>
    </dgm:pt>
    <dgm:pt modelId="{43639D76-4B2D-4A2D-A8CD-17CE349D2FA8}">
      <dgm:prSet phldrT="[Texte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1100" b="1" noProof="0" dirty="0">
              <a:solidFill>
                <a:schemeClr val="bg1"/>
              </a:solidFill>
            </a:rPr>
            <a:t>Implement Risk Responses </a:t>
          </a:r>
        </a:p>
      </dgm:t>
    </dgm:pt>
    <dgm:pt modelId="{457C101C-B3EC-45A7-A2CB-66A618DEBBFB}" type="sibTrans" cxnId="{2BF3B32E-0BB4-402B-9664-1036E0AACB19}">
      <dgm:prSet/>
      <dgm:spPr/>
      <dgm:t>
        <a:bodyPr/>
        <a:lstStyle/>
        <a:p>
          <a:endParaRPr lang="fr-FR" sz="1100" b="1"/>
        </a:p>
      </dgm:t>
    </dgm:pt>
    <dgm:pt modelId="{BBB2EC90-5FB9-4C51-A20F-67DBC4CE4A44}" type="parTrans" cxnId="{2BF3B32E-0BB4-402B-9664-1036E0AACB19}">
      <dgm:prSet/>
      <dgm:spPr/>
      <dgm:t>
        <a:bodyPr/>
        <a:lstStyle/>
        <a:p>
          <a:endParaRPr lang="fr-FR" sz="1100" b="1"/>
        </a:p>
      </dgm:t>
    </dgm:pt>
    <dgm:pt modelId="{3CE28331-66C5-4F2E-BF9A-FFD36D115C8F}" type="pres">
      <dgm:prSet presAssocID="{D97F85D8-194C-469E-BE50-359E6B9F7CD7}" presName="Name0" presStyleCnt="0">
        <dgm:presLayoutVars>
          <dgm:dir/>
          <dgm:resizeHandles val="exact"/>
        </dgm:presLayoutVars>
      </dgm:prSet>
      <dgm:spPr/>
    </dgm:pt>
    <dgm:pt modelId="{EB09DCA0-5D39-4585-ACEB-B8255564BAF3}" type="pres">
      <dgm:prSet presAssocID="{D97F85D8-194C-469E-BE50-359E6B9F7CD7}" presName="cycle" presStyleCnt="0"/>
      <dgm:spPr/>
    </dgm:pt>
    <dgm:pt modelId="{93165251-AE10-4C01-94F5-576F49A6A4B7}" type="pres">
      <dgm:prSet presAssocID="{A2820FD0-F2B1-4270-AD72-D80376302494}" presName="nodeFirstNode" presStyleLbl="node1" presStyleIdx="0" presStyleCnt="6" custRadScaleRad="100901">
        <dgm:presLayoutVars>
          <dgm:bulletEnabled val="1"/>
        </dgm:presLayoutVars>
      </dgm:prSet>
      <dgm:spPr/>
    </dgm:pt>
    <dgm:pt modelId="{DB01C076-B3D0-4F4F-AA05-17CF065BF199}" type="pres">
      <dgm:prSet presAssocID="{6F8CD5D0-042B-4DC3-8231-77CAA2C95733}" presName="sibTransFirstNode" presStyleLbl="bgShp" presStyleIdx="0" presStyleCnt="1"/>
      <dgm:spPr/>
    </dgm:pt>
    <dgm:pt modelId="{73F95E9C-4C0B-4B64-AF12-9A0B59160F7A}" type="pres">
      <dgm:prSet presAssocID="{5D606969-C84E-4EBE-8A0E-85040258E0CC}" presName="nodeFollowingNodes" presStyleLbl="node1" presStyleIdx="1" presStyleCnt="6" custRadScaleRad="117138" custRadScaleInc="12690">
        <dgm:presLayoutVars>
          <dgm:bulletEnabled val="1"/>
        </dgm:presLayoutVars>
      </dgm:prSet>
      <dgm:spPr/>
    </dgm:pt>
    <dgm:pt modelId="{E0E63EC0-6B52-467A-9D38-92307C7AC7D7}" type="pres">
      <dgm:prSet presAssocID="{746862C6-4DBC-47CE-BD2E-886596483293}" presName="nodeFollowingNodes" presStyleLbl="node1" presStyleIdx="2" presStyleCnt="6" custRadScaleRad="116747" custRadScaleInc="-15732">
        <dgm:presLayoutVars>
          <dgm:bulletEnabled val="1"/>
        </dgm:presLayoutVars>
      </dgm:prSet>
      <dgm:spPr/>
    </dgm:pt>
    <dgm:pt modelId="{E7F4686E-8726-486E-A2CF-22B6DB75F836}" type="pres">
      <dgm:prSet presAssocID="{5A7A10A7-832C-4343-893C-F91ED08004E5}" presName="nodeFollowingNodes" presStyleLbl="node1" presStyleIdx="3" presStyleCnt="6" custRadScaleRad="105818" custRadScaleInc="-2780">
        <dgm:presLayoutVars>
          <dgm:bulletEnabled val="1"/>
        </dgm:presLayoutVars>
      </dgm:prSet>
      <dgm:spPr/>
    </dgm:pt>
    <dgm:pt modelId="{A7995598-AC9E-48A0-BE44-0E9C1B17FF8D}" type="pres">
      <dgm:prSet presAssocID="{43639D76-4B2D-4A2D-A8CD-17CE349D2FA8}" presName="nodeFollowingNodes" presStyleLbl="node1" presStyleIdx="4" presStyleCnt="6" custRadScaleRad="115699" custRadScaleInc="14385">
        <dgm:presLayoutVars>
          <dgm:bulletEnabled val="1"/>
        </dgm:presLayoutVars>
      </dgm:prSet>
      <dgm:spPr/>
    </dgm:pt>
    <dgm:pt modelId="{35755028-5456-4F0A-B909-993727A7BC39}" type="pres">
      <dgm:prSet presAssocID="{05957EDA-F615-4A27-BF02-5BD69D21204F}" presName="nodeFollowingNodes" presStyleLbl="node1" presStyleIdx="5" presStyleCnt="6" custRadScaleRad="114653" custRadScaleInc="-12193">
        <dgm:presLayoutVars>
          <dgm:bulletEnabled val="1"/>
        </dgm:presLayoutVars>
      </dgm:prSet>
      <dgm:spPr/>
    </dgm:pt>
  </dgm:ptLst>
  <dgm:cxnLst>
    <dgm:cxn modelId="{91727B03-40C2-4025-B91B-FC8D3D34592E}" srcId="{D97F85D8-194C-469E-BE50-359E6B9F7CD7}" destId="{A2820FD0-F2B1-4270-AD72-D80376302494}" srcOrd="0" destOrd="0" parTransId="{506C4836-93E5-4795-9985-8A7B4CE11A02}" sibTransId="{6F8CD5D0-042B-4DC3-8231-77CAA2C95733}"/>
    <dgm:cxn modelId="{376AD60B-EE5E-43D4-B011-476140B8290E}" type="presOf" srcId="{D97F85D8-194C-469E-BE50-359E6B9F7CD7}" destId="{3CE28331-66C5-4F2E-BF9A-FFD36D115C8F}" srcOrd="0" destOrd="0" presId="urn:microsoft.com/office/officeart/2005/8/layout/cycle3"/>
    <dgm:cxn modelId="{009A0423-29C8-4AC3-BBE0-751144AB4149}" type="presOf" srcId="{A2820FD0-F2B1-4270-AD72-D80376302494}" destId="{93165251-AE10-4C01-94F5-576F49A6A4B7}" srcOrd="0" destOrd="0" presId="urn:microsoft.com/office/officeart/2005/8/layout/cycle3"/>
    <dgm:cxn modelId="{46FCFE23-6E11-4C40-A9B6-83D7FE269B4B}" type="presOf" srcId="{5A7A10A7-832C-4343-893C-F91ED08004E5}" destId="{E7F4686E-8726-486E-A2CF-22B6DB75F836}" srcOrd="0" destOrd="0" presId="urn:microsoft.com/office/officeart/2005/8/layout/cycle3"/>
    <dgm:cxn modelId="{2BF3B32E-0BB4-402B-9664-1036E0AACB19}" srcId="{D97F85D8-194C-469E-BE50-359E6B9F7CD7}" destId="{43639D76-4B2D-4A2D-A8CD-17CE349D2FA8}" srcOrd="4" destOrd="0" parTransId="{BBB2EC90-5FB9-4C51-A20F-67DBC4CE4A44}" sibTransId="{457C101C-B3EC-45A7-A2CB-66A618DEBBFB}"/>
    <dgm:cxn modelId="{A52F5238-18DD-4874-B7EA-A47BC3AFE7EE}" srcId="{D97F85D8-194C-469E-BE50-359E6B9F7CD7}" destId="{5D606969-C84E-4EBE-8A0E-85040258E0CC}" srcOrd="1" destOrd="0" parTransId="{025CECB6-A0A5-49AF-9E43-38D406777C11}" sibTransId="{8527FC8F-C5FC-4FDA-B5C9-E91D40B08A42}"/>
    <dgm:cxn modelId="{2CC12847-9EBC-464F-98E7-CE026F6FB40C}" type="presOf" srcId="{746862C6-4DBC-47CE-BD2E-886596483293}" destId="{E0E63EC0-6B52-467A-9D38-92307C7AC7D7}" srcOrd="0" destOrd="0" presId="urn:microsoft.com/office/officeart/2005/8/layout/cycle3"/>
    <dgm:cxn modelId="{D14D136E-FF92-466A-B26B-CFBBCB3A81A5}" srcId="{D97F85D8-194C-469E-BE50-359E6B9F7CD7}" destId="{05957EDA-F615-4A27-BF02-5BD69D21204F}" srcOrd="5" destOrd="0" parTransId="{3B63878A-64D2-4043-9F50-31F6589CE3B2}" sibTransId="{771D893E-329E-4ADB-8C53-17E229A9BE85}"/>
    <dgm:cxn modelId="{4B36FB7B-3CFF-427A-97AF-6457FD2E6B4B}" type="presOf" srcId="{43639D76-4B2D-4A2D-A8CD-17CE349D2FA8}" destId="{A7995598-AC9E-48A0-BE44-0E9C1B17FF8D}" srcOrd="0" destOrd="0" presId="urn:microsoft.com/office/officeart/2005/8/layout/cycle3"/>
    <dgm:cxn modelId="{E6F1677D-7100-473A-861E-6E072AFE8400}" type="presOf" srcId="{05957EDA-F615-4A27-BF02-5BD69D21204F}" destId="{35755028-5456-4F0A-B909-993727A7BC39}" srcOrd="0" destOrd="0" presId="urn:microsoft.com/office/officeart/2005/8/layout/cycle3"/>
    <dgm:cxn modelId="{CC009794-CD84-42D0-9C69-7B479C5FD848}" srcId="{D97F85D8-194C-469E-BE50-359E6B9F7CD7}" destId="{5A7A10A7-832C-4343-893C-F91ED08004E5}" srcOrd="3" destOrd="0" parTransId="{A8D66C2C-A120-4E4C-972F-BBFE85AC62BA}" sibTransId="{6F5E93ED-7288-4FBA-ADBE-2B47724D8BFD}"/>
    <dgm:cxn modelId="{D2095BB4-1041-404D-8145-3B9A3789F59C}" srcId="{D97F85D8-194C-469E-BE50-359E6B9F7CD7}" destId="{746862C6-4DBC-47CE-BD2E-886596483293}" srcOrd="2" destOrd="0" parTransId="{E2EFADB7-222C-4497-852E-A6C11173E15B}" sibTransId="{16192620-652B-415C-90AF-0C81499481A0}"/>
    <dgm:cxn modelId="{BB523FF2-CB07-4FB7-A0A6-8CE57A28034A}" type="presOf" srcId="{5D606969-C84E-4EBE-8A0E-85040258E0CC}" destId="{73F95E9C-4C0B-4B64-AF12-9A0B59160F7A}" srcOrd="0" destOrd="0" presId="urn:microsoft.com/office/officeart/2005/8/layout/cycle3"/>
    <dgm:cxn modelId="{0B08C2FE-E798-4D68-BCAF-75C0554D713F}" type="presOf" srcId="{6F8CD5D0-042B-4DC3-8231-77CAA2C95733}" destId="{DB01C076-B3D0-4F4F-AA05-17CF065BF199}" srcOrd="0" destOrd="0" presId="urn:microsoft.com/office/officeart/2005/8/layout/cycle3"/>
    <dgm:cxn modelId="{723B2E36-A877-4B74-80D9-2F091FCB3684}" type="presParOf" srcId="{3CE28331-66C5-4F2E-BF9A-FFD36D115C8F}" destId="{EB09DCA0-5D39-4585-ACEB-B8255564BAF3}" srcOrd="0" destOrd="0" presId="urn:microsoft.com/office/officeart/2005/8/layout/cycle3"/>
    <dgm:cxn modelId="{14A50491-29E9-47A9-B1FD-A6FBCA51D146}" type="presParOf" srcId="{EB09DCA0-5D39-4585-ACEB-B8255564BAF3}" destId="{93165251-AE10-4C01-94F5-576F49A6A4B7}" srcOrd="0" destOrd="0" presId="urn:microsoft.com/office/officeart/2005/8/layout/cycle3"/>
    <dgm:cxn modelId="{1215A52D-4B31-464F-9BC5-5FEBE2C6F7BC}" type="presParOf" srcId="{EB09DCA0-5D39-4585-ACEB-B8255564BAF3}" destId="{DB01C076-B3D0-4F4F-AA05-17CF065BF199}" srcOrd="1" destOrd="0" presId="urn:microsoft.com/office/officeart/2005/8/layout/cycle3"/>
    <dgm:cxn modelId="{73FA516E-901D-4CAB-B31E-05065B985981}" type="presParOf" srcId="{EB09DCA0-5D39-4585-ACEB-B8255564BAF3}" destId="{73F95E9C-4C0B-4B64-AF12-9A0B59160F7A}" srcOrd="2" destOrd="0" presId="urn:microsoft.com/office/officeart/2005/8/layout/cycle3"/>
    <dgm:cxn modelId="{DB4E7E33-BB32-440F-8C96-DD1E20ACD8AA}" type="presParOf" srcId="{EB09DCA0-5D39-4585-ACEB-B8255564BAF3}" destId="{E0E63EC0-6B52-467A-9D38-92307C7AC7D7}" srcOrd="3" destOrd="0" presId="urn:microsoft.com/office/officeart/2005/8/layout/cycle3"/>
    <dgm:cxn modelId="{608F7A4C-A33E-4343-9752-39D322E11D04}" type="presParOf" srcId="{EB09DCA0-5D39-4585-ACEB-B8255564BAF3}" destId="{E7F4686E-8726-486E-A2CF-22B6DB75F836}" srcOrd="4" destOrd="0" presId="urn:microsoft.com/office/officeart/2005/8/layout/cycle3"/>
    <dgm:cxn modelId="{B6F4569A-C0BA-4FDF-8E7C-B50FE9039FF9}" type="presParOf" srcId="{EB09DCA0-5D39-4585-ACEB-B8255564BAF3}" destId="{A7995598-AC9E-48A0-BE44-0E9C1B17FF8D}" srcOrd="5" destOrd="0" presId="urn:microsoft.com/office/officeart/2005/8/layout/cycle3"/>
    <dgm:cxn modelId="{AB3D190E-03DA-4EA7-AA56-047254A785EE}" type="presParOf" srcId="{EB09DCA0-5D39-4585-ACEB-B8255564BAF3}" destId="{35755028-5456-4F0A-B909-993727A7BC39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1C076-B3D0-4F4F-AA05-17CF065BF199}">
      <dsp:nvSpPr>
        <dsp:cNvPr id="0" name=""/>
        <dsp:cNvSpPr/>
      </dsp:nvSpPr>
      <dsp:spPr>
        <a:xfrm>
          <a:off x="490709" y="-6315"/>
          <a:ext cx="4290296" cy="4290296"/>
        </a:xfrm>
        <a:prstGeom prst="circularArrow">
          <a:avLst>
            <a:gd name="adj1" fmla="val 5274"/>
            <a:gd name="adj2" fmla="val 312630"/>
            <a:gd name="adj3" fmla="val 14288310"/>
            <a:gd name="adj4" fmla="val 17091889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65251-AE10-4C01-94F5-576F49A6A4B7}">
      <dsp:nvSpPr>
        <dsp:cNvPr id="0" name=""/>
        <dsp:cNvSpPr/>
      </dsp:nvSpPr>
      <dsp:spPr>
        <a:xfrm>
          <a:off x="1848189" y="0"/>
          <a:ext cx="1575336" cy="787668"/>
        </a:xfrm>
        <a:prstGeom prst="round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>
              <a:solidFill>
                <a:schemeClr val="bg1"/>
              </a:solidFill>
            </a:rPr>
            <a:t>Risk Planning</a:t>
          </a:r>
        </a:p>
      </dsp:txBody>
      <dsp:txXfrm>
        <a:off x="1886640" y="38451"/>
        <a:ext cx="1498434" cy="710766"/>
      </dsp:txXfrm>
    </dsp:sp>
    <dsp:sp modelId="{73F95E9C-4C0B-4B64-AF12-9A0B59160F7A}">
      <dsp:nvSpPr>
        <dsp:cNvPr id="0" name=""/>
        <dsp:cNvSpPr/>
      </dsp:nvSpPr>
      <dsp:spPr>
        <a:xfrm>
          <a:off x="3696378" y="928899"/>
          <a:ext cx="1575336" cy="787668"/>
        </a:xfrm>
        <a:prstGeom prst="round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2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>
              <a:solidFill>
                <a:schemeClr val="bg1"/>
              </a:solidFill>
            </a:rPr>
            <a:t>Risk Identification</a:t>
          </a:r>
        </a:p>
      </dsp:txBody>
      <dsp:txXfrm>
        <a:off x="3734829" y="967350"/>
        <a:ext cx="1498434" cy="710766"/>
      </dsp:txXfrm>
    </dsp:sp>
    <dsp:sp modelId="{E0E63EC0-6B52-467A-9D38-92307C7AC7D7}">
      <dsp:nvSpPr>
        <dsp:cNvPr id="0" name=""/>
        <dsp:cNvSpPr/>
      </dsp:nvSpPr>
      <dsp:spPr>
        <a:xfrm>
          <a:off x="3696378" y="2499201"/>
          <a:ext cx="1575336" cy="787668"/>
        </a:xfrm>
        <a:prstGeom prst="round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3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>
              <a:solidFill>
                <a:schemeClr val="bg1"/>
              </a:solidFill>
            </a:rPr>
            <a:t>Risk Assessment</a:t>
          </a:r>
        </a:p>
      </dsp:txBody>
      <dsp:txXfrm>
        <a:off x="3734829" y="2537652"/>
        <a:ext cx="1498434" cy="710766"/>
      </dsp:txXfrm>
    </dsp:sp>
    <dsp:sp modelId="{E7F4686E-8726-486E-A2CF-22B6DB75F836}">
      <dsp:nvSpPr>
        <dsp:cNvPr id="0" name=""/>
        <dsp:cNvSpPr/>
      </dsp:nvSpPr>
      <dsp:spPr>
        <a:xfrm>
          <a:off x="1894141" y="3481997"/>
          <a:ext cx="1575336" cy="787668"/>
        </a:xfrm>
        <a:prstGeom prst="round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3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>
              <a:solidFill>
                <a:schemeClr val="bg1"/>
              </a:solidFill>
            </a:rPr>
            <a:t>Plan Risk Responses: Accept/ Close / Avoid / Transfer / Mitigate</a:t>
          </a:r>
        </a:p>
      </dsp:txBody>
      <dsp:txXfrm>
        <a:off x="1932592" y="3520448"/>
        <a:ext cx="1498434" cy="710766"/>
      </dsp:txXfrm>
    </dsp:sp>
    <dsp:sp modelId="{A7995598-AC9E-48A0-BE44-0E9C1B17FF8D}">
      <dsp:nvSpPr>
        <dsp:cNvPr id="0" name=""/>
        <dsp:cNvSpPr/>
      </dsp:nvSpPr>
      <dsp:spPr>
        <a:xfrm>
          <a:off x="0" y="2514928"/>
          <a:ext cx="1575336" cy="787668"/>
        </a:xfrm>
        <a:prstGeom prst="round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3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>
              <a:solidFill>
                <a:schemeClr val="bg1"/>
              </a:solidFill>
            </a:rPr>
            <a:t>Implement Risk Responses </a:t>
          </a:r>
        </a:p>
      </dsp:txBody>
      <dsp:txXfrm>
        <a:off x="38451" y="2553379"/>
        <a:ext cx="1498434" cy="710766"/>
      </dsp:txXfrm>
    </dsp:sp>
    <dsp:sp modelId="{35755028-5456-4F0A-B909-993727A7BC39}">
      <dsp:nvSpPr>
        <dsp:cNvPr id="0" name=""/>
        <dsp:cNvSpPr/>
      </dsp:nvSpPr>
      <dsp:spPr>
        <a:xfrm>
          <a:off x="21377" y="937969"/>
          <a:ext cx="1575336" cy="787668"/>
        </a:xfrm>
        <a:prstGeom prst="round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3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>
              <a:solidFill>
                <a:schemeClr val="bg1"/>
              </a:solidFill>
            </a:rPr>
            <a:t>Monitor and control</a:t>
          </a:r>
        </a:p>
      </dsp:txBody>
      <dsp:txXfrm>
        <a:off x="59828" y="976420"/>
        <a:ext cx="1498434" cy="710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6489D-352B-476C-A746-62C2F6226F44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1C18F-7005-44AC-87B1-59DA3FD567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77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C5E0D6-8A5C-4FEA-8ACD-608595F8D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DE7CBF-C099-44FC-90A7-7D1074E36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9EB036-4F46-4593-9E1B-FC7E6493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B205-B953-43EA-B582-C7A01FA4609B}" type="datetime1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AC6CEF-0B0B-4784-B768-AD9433417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5E8A9E-6E4A-4A05-B6A1-FC0D2AFB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ED84-D240-4AF0-ACA7-ED092D4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05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6BC0D-BED2-4000-A791-22DDEF98F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2E2351-CB13-4384-896F-D2578B917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1299E9-EBD0-453F-944C-57477B3D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C792-D5CB-4983-8303-A9D29AF6310F}" type="datetime1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5CB930-46F6-4250-93C9-7E8209EA5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53D040-447F-4DB8-8A63-E6783F4C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ED84-D240-4AF0-ACA7-ED092D4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71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0528322-1BBD-4876-83F2-C4DD18249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2702E5-7672-4DA9-9F16-0DE935023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8E7816-FB8C-44D9-B0D3-98C27C070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A43-1197-4CF4-868B-9E13155D800D}" type="datetime1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13985B-199C-4FB6-BE0D-0AD76E59C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74F77D-59F8-4C94-BC70-C0ECD58F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ED84-D240-4AF0-ACA7-ED092D4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64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DECA2-60C5-48B8-9DEF-C75903388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294591-3B28-4025-BBFD-F061055A0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B32CF1-7CAA-4430-93EB-EAF83F2E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8030-4646-4CB6-8F7F-DA10E4F1B6B5}" type="datetime1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344002-345B-4AE9-9B2D-A033A499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FA2715-D067-4137-94F5-0D2F0C224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ED84-D240-4AF0-ACA7-ED092D4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39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E8D90-CB0F-41B9-BBEC-4080AA21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8407C3-BD55-46DB-A858-1C28BC89F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0CE838-31A7-477C-A54E-047EE085C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6701-2719-4C59-9C5D-1CFD8A179867}" type="datetime1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1123B9-40BE-4292-B61C-9BF2F85B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079132-EF66-48C5-9E32-52B2C074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ED84-D240-4AF0-ACA7-ED092D4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45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83040-87CB-4C8B-9C34-82B9338A6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8ED0D-5B92-427E-A9D1-D9677A310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97A4AB-C298-49ED-82B6-B28E2C78B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FE662F-CB12-4146-BAE0-A4C4A2FB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DABD-A4AA-4EF3-AF56-D5585A1124D1}" type="datetime1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D373EF-BEB2-4B79-A9B0-1572FFB6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135447-8DD1-47C0-A441-93E17B63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ED84-D240-4AF0-ACA7-ED092D4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32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BF6CB6-A5A4-4DBB-985B-E4DAF452B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7EDCB0-15BB-413F-B15A-FE5487EC0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58E082-BE59-4864-A521-6BB68EDDF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7586967-3508-4BDB-9CB7-3584B77AD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03F2B85-45FD-4598-B9C2-B88E9C0DE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860118-7667-45E6-99E4-1986A72D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2BE5-8C9F-4CAA-B1CE-7BE54A0E5CA6}" type="datetime1">
              <a:rPr lang="fr-FR" smtClean="0"/>
              <a:t>09/10/2024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80B8455-BD47-4E6E-8092-F7C6E5B58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9604245-B56F-4629-9220-5867B279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ED84-D240-4AF0-ACA7-ED092D4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01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742EDA-F9A7-4B09-8313-D2CCEA066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C92A29-5684-4C4F-9A48-0728A06E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F059-03C1-4A0F-872F-2BA4787C3F55}" type="datetime1">
              <a:rPr lang="fr-FR" smtClean="0"/>
              <a:t>09/10/2024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BE06FF-3264-427C-B8BA-4074A10E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40E181C-04A9-4321-9F82-74A11298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ED84-D240-4AF0-ACA7-ED092D4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94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68ECD5C-71BD-47E4-BE55-CB6C8C0A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6974-54C8-482A-AC24-CBD7ECA1DA82}" type="datetime1">
              <a:rPr lang="fr-FR" smtClean="0"/>
              <a:t>09/10/2024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0E60C6-F6E9-45CD-87B5-3305A126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C7D6B3-4BCC-49BB-8AB5-F4BDEABC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ED84-D240-4AF0-ACA7-ED092D4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46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A8BAB7-7616-4385-9061-BA55E6CBB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D3A31D-F337-4BD0-87DF-81D1EB452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D1BDD4-E6F3-4328-8F54-B8755741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4B7391-E2B9-4581-9846-3E0FA1D7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447-13F7-47A1-B427-D79646562E9E}" type="datetime1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466010-EEA5-448A-8B90-2021C797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5A0C46-9D21-4F5A-9232-C2B7AD5E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ED84-D240-4AF0-ACA7-ED092D4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70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59B306-7CBA-4E16-84F2-A7536051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E2E7094-32A0-4856-B76D-417C07478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E6526A-9FD6-41A7-994C-2547574D7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13DC34-2721-4BF3-8333-FD915AAC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28FE-F076-413B-AC76-CA4F72E12210}" type="datetime1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C8F236-53EE-40A1-89B5-0AB70A16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372160-DE7A-4D15-B8B2-00460CAB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ED84-D240-4AF0-ACA7-ED092D4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75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D35D262-632E-4A99-A05D-60C3611B2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34FDC3-3CAD-4CBE-A774-60F469AE2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AA1109-3C8E-4018-AAB0-4A179FF5B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4860-9F9B-495C-A67E-2046C17FE0FC}" type="datetime1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F52A83-FC7D-4FF1-9C58-812CCFC8A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645EDB-427E-476B-A7D6-9CD7341B1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CED84-D240-4AF0-ACA7-ED092D4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32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hada.mahmoud@apc.in2p3.f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8.svg"/><Relationship Id="rId21" Type="http://schemas.openxmlformats.org/officeDocument/2006/relationships/image" Target="../media/image24.svg"/><Relationship Id="rId34" Type="http://schemas.openxmlformats.org/officeDocument/2006/relationships/image" Target="../media/image36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2.jp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4.svg"/><Relationship Id="rId24" Type="http://schemas.openxmlformats.org/officeDocument/2006/relationships/image" Target="../media/image26.svg"/><Relationship Id="rId32" Type="http://schemas.openxmlformats.org/officeDocument/2006/relationships/image" Target="../media/image34.png"/><Relationship Id="rId37" Type="http://schemas.microsoft.com/office/2007/relationships/hdphoto" Target="../media/hdphoto3.wdp"/><Relationship Id="rId5" Type="http://schemas.openxmlformats.org/officeDocument/2006/relationships/diagramData" Target="../diagrams/data1.xml"/><Relationship Id="rId15" Type="http://schemas.openxmlformats.org/officeDocument/2006/relationships/image" Target="../media/image18.svg"/><Relationship Id="rId23" Type="http://schemas.openxmlformats.org/officeDocument/2006/relationships/image" Target="../media/image25.png"/><Relationship Id="rId28" Type="http://schemas.openxmlformats.org/officeDocument/2006/relationships/image" Target="../media/image30.svg"/><Relationship Id="rId36" Type="http://schemas.openxmlformats.org/officeDocument/2006/relationships/image" Target="../media/image12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3.jpeg"/><Relationship Id="rId4" Type="http://schemas.microsoft.com/office/2007/relationships/hdphoto" Target="../media/hdphoto2.wdp"/><Relationship Id="rId9" Type="http://schemas.microsoft.com/office/2007/relationships/diagramDrawing" Target="../diagrams/drawing1.xml"/><Relationship Id="rId14" Type="http://schemas.openxmlformats.org/officeDocument/2006/relationships/image" Target="../media/image17.png"/><Relationship Id="rId22" Type="http://schemas.openxmlformats.org/officeDocument/2006/relationships/image" Target="../media/image11.png"/><Relationship Id="rId27" Type="http://schemas.openxmlformats.org/officeDocument/2006/relationships/image" Target="../media/image29.png"/><Relationship Id="rId30" Type="http://schemas.openxmlformats.org/officeDocument/2006/relationships/image" Target="../media/image32.svg"/><Relationship Id="rId35" Type="http://schemas.openxmlformats.org/officeDocument/2006/relationships/image" Target="../media/image37.png"/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A313E5B-73E9-428C-85F1-2A5192CFE99E}"/>
              </a:ext>
            </a:extLst>
          </p:cNvPr>
          <p:cNvSpPr txBox="1">
            <a:spLocks/>
          </p:cNvSpPr>
          <p:nvPr/>
        </p:nvSpPr>
        <p:spPr>
          <a:xfrm>
            <a:off x="1" y="216709"/>
            <a:ext cx="11988799" cy="941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4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Management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7" y="1158061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F2488DEC-59C5-4BF7-BD71-C47123697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22" y="1388174"/>
            <a:ext cx="7586437" cy="4273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EC4F4E-9390-43D0-80C2-8392D06A5891}"/>
              </a:ext>
            </a:extLst>
          </p:cNvPr>
          <p:cNvSpPr txBox="1"/>
          <p:nvPr/>
        </p:nvSpPr>
        <p:spPr>
          <a:xfrm>
            <a:off x="2454517" y="5717961"/>
            <a:ext cx="68680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Ghada Mahmoud - ET Project Office</a:t>
            </a:r>
          </a:p>
          <a:p>
            <a:pPr algn="ctr"/>
            <a:endParaRPr lang="nl-NL" sz="1800" b="1" dirty="0">
              <a:solidFill>
                <a:srgbClr val="368C78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fr-FR" dirty="0">
                <a:hlinkClick r:id="rId3"/>
              </a:rPr>
              <a:t>ghada.mahmoud@apc.in2p3.fr</a:t>
            </a:r>
            <a:endParaRPr lang="nl-NL" sz="1800" dirty="0">
              <a:solidFill>
                <a:srgbClr val="368C78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B3D959-F3CC-4B5F-B5A0-83F7C72D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396-072A-4105-8696-C0A68A148242}" type="slidenum">
              <a:rPr lang="nl-NL" smtClean="0"/>
              <a:t>1</a:t>
            </a:fld>
            <a:endParaRPr lang="nl-NL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04BD8640-506E-45E8-BD5E-93B2A6D51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3" y="279749"/>
            <a:ext cx="2201216" cy="720252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75DE90-2361-4753-85FC-61E3FDDA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7EAF-EF81-4DF4-9B6D-20B51FCB0873}" type="datetime1">
              <a:rPr lang="fr-FR" smtClean="0"/>
              <a:t>09/10/2024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73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03735B4-29F4-41D6-8D59-23AC633E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199039"/>
            <a:ext cx="1478068" cy="4571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04093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>
            <a:extLst>
              <a:ext uri="{FF2B5EF4-FFF2-40B4-BE49-F238E27FC236}">
                <a16:creationId xmlns:a16="http://schemas.microsoft.com/office/drawing/2014/main" id="{03E88F12-5B8C-4EE8-AB48-DF803B576EEE}"/>
              </a:ext>
            </a:extLst>
          </p:cNvPr>
          <p:cNvSpPr txBox="1">
            <a:spLocks/>
          </p:cNvSpPr>
          <p:nvPr/>
        </p:nvSpPr>
        <p:spPr>
          <a:xfrm>
            <a:off x="201719" y="-11420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do Risk Analysis </a:t>
            </a:r>
            <a:endParaRPr lang="nl-NL" sz="2800" b="1" dirty="0">
              <a:solidFill>
                <a:srgbClr val="368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97511266-242D-4F23-BCF8-076FD4827D79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4569" r="-195"/>
          <a:stretch/>
        </p:blipFill>
        <p:spPr>
          <a:xfrm>
            <a:off x="1998992" y="4817070"/>
            <a:ext cx="8938385" cy="182552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C624EC0-1FA0-41DB-A59E-03D78822D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439" y="1531755"/>
            <a:ext cx="1944208" cy="157913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9407656-9914-4C55-B679-0B5B90CEB0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752" y="1437647"/>
            <a:ext cx="2883773" cy="209728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B1D8B7F-5F8A-41CC-9530-ADEB471777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892" y="3244820"/>
            <a:ext cx="1880317" cy="2023306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5FD404A7-3AD4-4D9B-BA14-B29CF4502B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0351" y="2907844"/>
            <a:ext cx="2200941" cy="2094688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B23EBC3-8CEA-490B-A60F-CA7E428676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2546" y="3011966"/>
            <a:ext cx="2231860" cy="16840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05509C5-A0C1-4DF3-83D0-AC90A823323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6" t="16249" r="17564" b="5008"/>
          <a:stretch/>
        </p:blipFill>
        <p:spPr>
          <a:xfrm>
            <a:off x="405517" y="1152013"/>
            <a:ext cx="11513488" cy="5312397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7C75F1-0A6E-4A53-9FBD-41CD5370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17E1-2757-4D81-B814-A868D6705160}" type="datetime1">
              <a:rPr lang="fr-FR" smtClean="0"/>
              <a:t>09/10/2024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4161A2A-A8A0-4973-88E0-7C1A0B37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ED84-D240-4AF0-ACA7-ED092D42D28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50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03735B4-29F4-41D6-8D59-23AC633E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199039"/>
            <a:ext cx="1478068" cy="4571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04093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>
            <a:extLst>
              <a:ext uri="{FF2B5EF4-FFF2-40B4-BE49-F238E27FC236}">
                <a16:creationId xmlns:a16="http://schemas.microsoft.com/office/drawing/2014/main" id="{03E88F12-5B8C-4EE8-AB48-DF803B576EEE}"/>
              </a:ext>
            </a:extLst>
          </p:cNvPr>
          <p:cNvSpPr txBox="1">
            <a:spLocks/>
          </p:cNvSpPr>
          <p:nvPr/>
        </p:nvSpPr>
        <p:spPr>
          <a:xfrm>
            <a:off x="201719" y="-11420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do Risk Analysis </a:t>
            </a:r>
            <a:endParaRPr lang="nl-NL" sz="2800" b="1" dirty="0">
              <a:solidFill>
                <a:srgbClr val="368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97511266-242D-4F23-BCF8-076FD4827D79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4569" r="-195"/>
          <a:stretch/>
        </p:blipFill>
        <p:spPr>
          <a:xfrm>
            <a:off x="1998992" y="4817070"/>
            <a:ext cx="8938385" cy="182552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C624EC0-1FA0-41DB-A59E-03D78822D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439" y="1531755"/>
            <a:ext cx="1944208" cy="157913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9407656-9914-4C55-B679-0B5B90CEB0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752" y="1437647"/>
            <a:ext cx="2883773" cy="209728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B1D8B7F-5F8A-41CC-9530-ADEB471777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892" y="3244820"/>
            <a:ext cx="1880317" cy="2023306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5FD404A7-3AD4-4D9B-BA14-B29CF4502B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0351" y="2907844"/>
            <a:ext cx="2200941" cy="2094688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B23EBC3-8CEA-490B-A60F-CA7E428676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2546" y="3011966"/>
            <a:ext cx="2231860" cy="168404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81302D57-90C3-43B1-A3D5-0048F833FC2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2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5470369" y="3183142"/>
            <a:ext cx="1181991" cy="807747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4A5F3257-C447-4FF2-9868-16829901EEF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6601530" y="3547237"/>
            <a:ext cx="1181991" cy="807747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45340332-4A95-4746-AD4A-5984E6A7DE6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2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8272909" y="3580998"/>
            <a:ext cx="1181991" cy="807747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67259FE6-357E-4AAA-8215-5B274E87B46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5842637" y="1011383"/>
            <a:ext cx="1181991" cy="807747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D83371FF-BC43-4F3D-B244-5BCD72CF10B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2134116" y="2907844"/>
            <a:ext cx="1181991" cy="807747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A4725012-5B8D-49BD-976E-201D0682B1B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8720927" y="2197086"/>
            <a:ext cx="1181991" cy="807747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9B03A5E2-4676-4501-8DFA-A82D3BFC6ED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4213095" y="4581443"/>
            <a:ext cx="1181991" cy="807747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EE7BFB04-EC84-45B8-9BAF-5FE82C6F11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2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7259569" y="4549215"/>
            <a:ext cx="1181991" cy="807747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E093461E-B5DC-4B2A-BAD8-330F58EA676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2468424" y="1740712"/>
            <a:ext cx="1181991" cy="807747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4B3BEAA4-B963-4194-B5E2-71536EF5BFE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6764552" y="5619370"/>
            <a:ext cx="1181991" cy="807747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DAD02C0F-9AD2-4505-AF9C-72D334DA8B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1941538" y="4598658"/>
            <a:ext cx="1181991" cy="80774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7491468-7EBF-462A-9E55-5C1BF0DC3B8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6" t="16249" r="17564" b="5008"/>
          <a:stretch/>
        </p:blipFill>
        <p:spPr>
          <a:xfrm>
            <a:off x="405517" y="1152013"/>
            <a:ext cx="11513488" cy="5312397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4DF6339-E09D-4630-A97E-16A39CBD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71AD-E987-4A3B-BB5A-C572746E5497}" type="datetime1">
              <a:rPr lang="fr-FR" smtClean="0"/>
              <a:t>09/10/2024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1351640-727F-485A-9127-33E29D48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ED84-D240-4AF0-ACA7-ED092D42D28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02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03735B4-29F4-41D6-8D59-23AC633E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199039"/>
            <a:ext cx="1478068" cy="4571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04093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>
            <a:extLst>
              <a:ext uri="{FF2B5EF4-FFF2-40B4-BE49-F238E27FC236}">
                <a16:creationId xmlns:a16="http://schemas.microsoft.com/office/drawing/2014/main" id="{03E88F12-5B8C-4EE8-AB48-DF803B576EEE}"/>
              </a:ext>
            </a:extLst>
          </p:cNvPr>
          <p:cNvSpPr txBox="1">
            <a:spLocks/>
          </p:cNvSpPr>
          <p:nvPr/>
        </p:nvSpPr>
        <p:spPr>
          <a:xfrm>
            <a:off x="201719" y="-11420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do Risk Analysis </a:t>
            </a:r>
            <a:endParaRPr lang="nl-NL" sz="2800" b="1" dirty="0">
              <a:solidFill>
                <a:srgbClr val="368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81302D57-90C3-43B1-A3D5-0048F833FC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5470369" y="3183142"/>
            <a:ext cx="1181991" cy="807747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EE7BFB04-EC84-45B8-9BAF-5FE82C6F11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7259569" y="4549215"/>
            <a:ext cx="1181991" cy="80774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DBEAA9F-3D40-47C7-87FD-FEBF386C18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9624533" y="4836228"/>
            <a:ext cx="1181991" cy="80774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06F9CD9-CEAE-4688-8308-E7B94E9216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10008431" y="3404337"/>
            <a:ext cx="1181991" cy="80774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2208CFF8-4C7D-42B2-9A52-513B087757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759056" y="5398598"/>
            <a:ext cx="1181991" cy="807747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48A0F09B-C0FD-4D6A-A395-AAD1BC9B94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1073774" y="1658563"/>
            <a:ext cx="1181991" cy="80774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4B3C7E7-4948-4E58-AA92-020D38E9DA58}"/>
              </a:ext>
            </a:extLst>
          </p:cNvPr>
          <p:cNvSpPr/>
          <p:nvPr/>
        </p:nvSpPr>
        <p:spPr>
          <a:xfrm>
            <a:off x="1685676" y="4668480"/>
            <a:ext cx="962109" cy="4532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C96785-8E54-4BC3-A56D-55519EB85DD8}"/>
              </a:ext>
            </a:extLst>
          </p:cNvPr>
          <p:cNvSpPr/>
          <p:nvPr/>
        </p:nvSpPr>
        <p:spPr>
          <a:xfrm>
            <a:off x="1685676" y="4155811"/>
            <a:ext cx="1176793" cy="4532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82C969-F96D-4C3D-89DB-904414284FB3}"/>
              </a:ext>
            </a:extLst>
          </p:cNvPr>
          <p:cNvSpPr/>
          <p:nvPr/>
        </p:nvSpPr>
        <p:spPr>
          <a:xfrm>
            <a:off x="4088138" y="2965737"/>
            <a:ext cx="3538332" cy="5327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Slide Number Placeholder 4">
            <a:extLst>
              <a:ext uri="{FF2B5EF4-FFF2-40B4-BE49-F238E27FC236}">
                <a16:creationId xmlns:a16="http://schemas.microsoft.com/office/drawing/2014/main" id="{EFD75883-73AB-464B-A7D1-2EA62CF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156396-072A-4105-8696-C0A68A148242}" type="slidenum">
              <a:rPr lang="nl-NL" smtClean="0"/>
              <a:t>4</a:t>
            </a:fld>
            <a:endParaRPr lang="nl-NL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C0653422-20BB-4302-B635-585FB919489B}"/>
              </a:ext>
            </a:extLst>
          </p:cNvPr>
          <p:cNvSpPr txBox="1"/>
          <p:nvPr/>
        </p:nvSpPr>
        <p:spPr>
          <a:xfrm>
            <a:off x="390543" y="1120676"/>
            <a:ext cx="1170265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i="0" dirty="0">
                <a:solidFill>
                  <a:srgbClr val="0D0D0D"/>
                </a:solidFill>
                <a:effectLst/>
                <a:latin typeface="Söhne"/>
              </a:rPr>
              <a:t>Risk 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arises from the potential </a:t>
            </a:r>
            <a:r>
              <a:rPr lang="en-US" sz="2000" b="1" i="0" u="sng" dirty="0">
                <a:solidFill>
                  <a:srgbClr val="00B0F0"/>
                </a:solidFill>
                <a:effectLst/>
                <a:latin typeface="Söhne"/>
              </a:rPr>
              <a:t>occurrence</a:t>
            </a:r>
            <a:r>
              <a:rPr lang="en-US" sz="2000" b="1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000" i="0" dirty="0">
                <a:solidFill>
                  <a:srgbClr val="0D0D0D"/>
                </a:solidFill>
                <a:effectLst/>
                <a:latin typeface="Söhne"/>
              </a:rPr>
              <a:t>of </a:t>
            </a:r>
            <a:r>
              <a:rPr lang="en-US" sz="2000" b="1" i="0" dirty="0">
                <a:solidFill>
                  <a:srgbClr val="0D0D0D"/>
                </a:solidFill>
                <a:effectLst/>
                <a:latin typeface="Söhne"/>
              </a:rPr>
              <a:t>specific hazard 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during a project's lifecycle.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This Hazard can </a:t>
            </a:r>
            <a:r>
              <a:rPr lang="en-US" sz="2000" b="1" i="0" dirty="0">
                <a:solidFill>
                  <a:srgbClr val="0D0D0D"/>
                </a:solidFill>
                <a:effectLst/>
                <a:latin typeface="Söhne"/>
              </a:rPr>
              <a:t>affect the project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, leading to </a:t>
            </a:r>
            <a:r>
              <a:rPr lang="en-US" sz="2000" b="1" i="0" u="sng" dirty="0">
                <a:solidFill>
                  <a:srgbClr val="00B050"/>
                </a:solidFill>
                <a:effectLst/>
                <a:latin typeface="Söhne"/>
              </a:rPr>
              <a:t>impacts</a:t>
            </a:r>
            <a:r>
              <a:rPr lang="en-US" sz="2000" b="0" i="0" u="sng" dirty="0">
                <a:solidFill>
                  <a:srgbClr val="00B050"/>
                </a:solidFill>
                <a:effectLst/>
                <a:latin typeface="Söhne"/>
              </a:rPr>
              <a:t> 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on </a:t>
            </a:r>
            <a:r>
              <a:rPr lang="en-US" sz="2000" b="1" i="0" dirty="0">
                <a:solidFill>
                  <a:srgbClr val="0D0D0D"/>
                </a:solidFill>
                <a:effectLst/>
                <a:latin typeface="Söhne"/>
              </a:rPr>
              <a:t>cost, schedule, technical performance, safety, and other critical areas….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srgbClr val="0D0D0D"/>
              </a:solidFill>
              <a:latin typeface="Söhne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0" i="0" dirty="0">
              <a:solidFill>
                <a:srgbClr val="0D0D0D"/>
              </a:solidFill>
              <a:effectLst/>
              <a:latin typeface="Söhne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0D0D0D"/>
                </a:solidFill>
                <a:latin typeface="Söhne"/>
              </a:rPr>
              <a:t>                </a:t>
            </a:r>
            <a:r>
              <a:rPr lang="en-US" sz="2000" b="1" dirty="0">
                <a:solidFill>
                  <a:srgbClr val="0D0D0D"/>
                </a:solidFill>
                <a:latin typeface="Söhne"/>
              </a:rPr>
              <a:t> Risks </a:t>
            </a:r>
            <a:r>
              <a:rPr lang="en-US" sz="2000" dirty="0">
                <a:solidFill>
                  <a:srgbClr val="0D0D0D"/>
                </a:solidFill>
                <a:latin typeface="Söhne"/>
              </a:rPr>
              <a:t>are defined by their </a:t>
            </a:r>
            <a:r>
              <a:rPr lang="en-US" sz="2000" b="1" dirty="0">
                <a:solidFill>
                  <a:srgbClr val="FF0000"/>
                </a:solidFill>
                <a:latin typeface="Söhne"/>
              </a:rPr>
              <a:t>Criticality</a:t>
            </a:r>
            <a:r>
              <a:rPr lang="en-US" sz="2000" b="1" dirty="0">
                <a:solidFill>
                  <a:srgbClr val="0D0D0D"/>
                </a:solidFill>
                <a:latin typeface="Söhne"/>
              </a:rPr>
              <a:t> = </a:t>
            </a:r>
            <a:r>
              <a:rPr lang="en-US" sz="2000" b="1" dirty="0">
                <a:solidFill>
                  <a:srgbClr val="00B0F0"/>
                </a:solidFill>
                <a:latin typeface="Söhne"/>
              </a:rPr>
              <a:t>Likelihood</a:t>
            </a:r>
            <a:r>
              <a:rPr lang="en-US" sz="2000" b="1" dirty="0">
                <a:solidFill>
                  <a:srgbClr val="00B050"/>
                </a:solidFill>
                <a:latin typeface="Söhne"/>
              </a:rPr>
              <a:t> </a:t>
            </a:r>
            <a:r>
              <a:rPr lang="en-US" sz="2000" b="1" dirty="0">
                <a:latin typeface="Söhne"/>
              </a:rPr>
              <a:t>*</a:t>
            </a:r>
            <a:r>
              <a:rPr lang="en-US" sz="2000" b="1" dirty="0">
                <a:solidFill>
                  <a:srgbClr val="00B050"/>
                </a:solidFill>
                <a:latin typeface="Söhne"/>
              </a:rPr>
              <a:t> Severity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srgbClr val="0D0D0D"/>
              </a:solidFill>
              <a:latin typeface="Söhne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srgbClr val="0D0D0D"/>
              </a:solidFill>
              <a:latin typeface="Söhne"/>
            </a:endParaRPr>
          </a:p>
          <a:p>
            <a:r>
              <a:rPr lang="en-US" sz="2000" b="1" dirty="0"/>
              <a:t>                    - </a:t>
            </a:r>
            <a:r>
              <a:rPr lang="en-US" sz="2000" b="1" dirty="0">
                <a:solidFill>
                  <a:srgbClr val="00B0F0"/>
                </a:solidFill>
              </a:rPr>
              <a:t>Likelihood</a:t>
            </a:r>
            <a:r>
              <a:rPr lang="en-US" sz="2000" b="1" dirty="0"/>
              <a:t> </a:t>
            </a:r>
            <a:r>
              <a:rPr lang="en-US" sz="2000" dirty="0"/>
              <a:t>Represents the chance this particular </a:t>
            </a:r>
            <a:r>
              <a:rPr lang="en-US" sz="2000" b="1" dirty="0"/>
              <a:t>hazard</a:t>
            </a:r>
            <a:r>
              <a:rPr lang="en-US" sz="2000" dirty="0"/>
              <a:t> will </a:t>
            </a:r>
            <a:r>
              <a:rPr lang="en-US" sz="2000" b="1" u="sng" dirty="0">
                <a:solidFill>
                  <a:srgbClr val="00B0F0"/>
                </a:solidFill>
              </a:rPr>
              <a:t>occur </a:t>
            </a:r>
          </a:p>
          <a:p>
            <a:endParaRPr lang="fr-FR" sz="2000" b="1" u="sng" dirty="0">
              <a:solidFill>
                <a:srgbClr val="00B0F0"/>
              </a:solidFill>
            </a:endParaRPr>
          </a:p>
          <a:p>
            <a:r>
              <a:rPr lang="en-US" sz="2000" b="1" dirty="0"/>
              <a:t>                    - </a:t>
            </a:r>
            <a:r>
              <a:rPr lang="en-US" sz="2000" b="1" dirty="0">
                <a:solidFill>
                  <a:srgbClr val="00B050"/>
                </a:solidFill>
              </a:rPr>
              <a:t>Severity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dirty="0"/>
              <a:t>quantify the</a:t>
            </a:r>
            <a:r>
              <a:rPr lang="en-US" sz="2000" b="1" u="sng" dirty="0">
                <a:solidFill>
                  <a:srgbClr val="FFC000"/>
                </a:solidFill>
              </a:rPr>
              <a:t> </a:t>
            </a:r>
            <a:r>
              <a:rPr lang="en-US" sz="2000" b="1" u="sng" dirty="0">
                <a:solidFill>
                  <a:srgbClr val="00B050"/>
                </a:solidFill>
              </a:rPr>
              <a:t>impact </a:t>
            </a:r>
            <a:r>
              <a:rPr lang="en-US" sz="2000" dirty="0"/>
              <a:t>of this </a:t>
            </a:r>
            <a:r>
              <a:rPr lang="en-US" sz="2000" b="1" dirty="0"/>
              <a:t>hazard</a:t>
            </a:r>
            <a:r>
              <a:rPr lang="en-US" sz="2000" dirty="0"/>
              <a:t> occurrence on a project ….</a:t>
            </a:r>
            <a:r>
              <a:rPr lang="fr-FR" sz="2000" dirty="0"/>
              <a:t> </a:t>
            </a:r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58" name="Picture 2" descr="Risk Management Companies">
            <a:extLst>
              <a:ext uri="{FF2B5EF4-FFF2-40B4-BE49-F238E27FC236}">
                <a16:creationId xmlns:a16="http://schemas.microsoft.com/office/drawing/2014/main" id="{BB89FB7F-4EAB-4B8E-868E-E78237788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470" y="2439256"/>
            <a:ext cx="2628946" cy="171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7491468-7EBF-462A-9E55-5C1BF0DC3B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96" t="16249" r="17564" b="5008"/>
          <a:stretch/>
        </p:blipFill>
        <p:spPr>
          <a:xfrm>
            <a:off x="405517" y="1152013"/>
            <a:ext cx="11513488" cy="5312397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00566A6-9134-4673-B211-9BC4D557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8494-C887-46FE-95F6-E45A51E98240}" type="datetime1">
              <a:rPr lang="fr-FR" smtClean="0"/>
              <a:t>09/10/2024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48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03735B4-29F4-41D6-8D59-23AC633E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199039"/>
            <a:ext cx="1478068" cy="4571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04093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>
            <a:extLst>
              <a:ext uri="{FF2B5EF4-FFF2-40B4-BE49-F238E27FC236}">
                <a16:creationId xmlns:a16="http://schemas.microsoft.com/office/drawing/2014/main" id="{03E88F12-5B8C-4EE8-AB48-DF803B576EEE}"/>
              </a:ext>
            </a:extLst>
          </p:cNvPr>
          <p:cNvSpPr txBox="1">
            <a:spLocks/>
          </p:cNvSpPr>
          <p:nvPr/>
        </p:nvSpPr>
        <p:spPr>
          <a:xfrm>
            <a:off x="201719" y="-11420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do Risk Analysis </a:t>
            </a:r>
            <a:endParaRPr lang="nl-NL" sz="2800" b="1" dirty="0">
              <a:solidFill>
                <a:srgbClr val="368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81302D57-90C3-43B1-A3D5-0048F833FC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5470369" y="3183142"/>
            <a:ext cx="1181991" cy="807747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EE7BFB04-EC84-45B8-9BAF-5FE82C6F11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7259569" y="4549215"/>
            <a:ext cx="1181991" cy="80774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DBEAA9F-3D40-47C7-87FD-FEBF386C18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9624533" y="4836228"/>
            <a:ext cx="1181991" cy="80774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06F9CD9-CEAE-4688-8308-E7B94E9216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10008431" y="3404337"/>
            <a:ext cx="1181991" cy="80774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2208CFF8-4C7D-42B2-9A52-513B087757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759056" y="5398598"/>
            <a:ext cx="1181991" cy="807747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48A0F09B-C0FD-4D6A-A395-AAD1BC9B94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1073774" y="1658563"/>
            <a:ext cx="1181991" cy="807747"/>
          </a:xfrm>
          <a:prstGeom prst="rect">
            <a:avLst/>
          </a:prstGeom>
        </p:spPr>
      </p:pic>
      <p:sp>
        <p:nvSpPr>
          <p:cNvPr id="41" name="Slide Number Placeholder 4">
            <a:extLst>
              <a:ext uri="{FF2B5EF4-FFF2-40B4-BE49-F238E27FC236}">
                <a16:creationId xmlns:a16="http://schemas.microsoft.com/office/drawing/2014/main" id="{EFD75883-73AB-464B-A7D1-2EA62CF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156396-072A-4105-8696-C0A68A148242}" type="slidenum">
              <a:rPr lang="nl-NL" smtClean="0"/>
              <a:t>5</a:t>
            </a:fld>
            <a:endParaRPr lang="nl-NL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5367798-EF8A-4135-875B-4DF9398EA3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2460160" y="2585748"/>
            <a:ext cx="1181991" cy="80774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9177B4C-51C8-4AF7-A932-88C124AC2C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662093" y="2932401"/>
            <a:ext cx="1181991" cy="80774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13F7160-53E2-4499-9ABF-CDF8A1DFCB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5740547" y="5398598"/>
            <a:ext cx="1181991" cy="80774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77FE257-32BA-43BD-8A4D-6D9103AE53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3714544" y="2214836"/>
            <a:ext cx="1181991" cy="80774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12A77E0-AFEB-44A7-8B93-255B185637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9211365" y="1384848"/>
            <a:ext cx="1181991" cy="80774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884437D-0D44-47D8-BBFB-7F6490616B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8381023" y="2693676"/>
            <a:ext cx="1181991" cy="80774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5D1407A-04C7-4777-AAD8-FB0F643310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1748465" y="3766728"/>
            <a:ext cx="1181991" cy="80774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220B34D-7FCC-4547-B292-F9E6CEC472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3991965" y="1122410"/>
            <a:ext cx="1181991" cy="80774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C62CCFE-E666-442F-B579-D77AC656C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6077578" y="1254689"/>
            <a:ext cx="1181991" cy="80774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27C5DC8-2C66-4D62-8871-263339B314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10527230" y="2359789"/>
            <a:ext cx="1181991" cy="80774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FAE6B1F-779F-4E05-AA4C-20593D9F4F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813" t="32069" r="26585" b="35453"/>
          <a:stretch/>
        </p:blipFill>
        <p:spPr>
          <a:xfrm>
            <a:off x="3022031" y="4994724"/>
            <a:ext cx="1181991" cy="807747"/>
          </a:xfrm>
          <a:prstGeom prst="rect">
            <a:avLst/>
          </a:prstGeom>
        </p:spPr>
      </p:pic>
      <p:graphicFrame>
        <p:nvGraphicFramePr>
          <p:cNvPr id="113" name="Diagramme 112">
            <a:extLst>
              <a:ext uri="{FF2B5EF4-FFF2-40B4-BE49-F238E27FC236}">
                <a16:creationId xmlns:a16="http://schemas.microsoft.com/office/drawing/2014/main" id="{E0AB0C0B-12AB-4F3D-B445-E87E1A51BC33}"/>
              </a:ext>
            </a:extLst>
          </p:cNvPr>
          <p:cNvGraphicFramePr/>
          <p:nvPr/>
        </p:nvGraphicFramePr>
        <p:xfrm>
          <a:off x="2661972" y="1485809"/>
          <a:ext cx="5271715" cy="4269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2F5AEB66-F336-463A-877D-7B1DB8F1EBC7}"/>
              </a:ext>
            </a:extLst>
          </p:cNvPr>
          <p:cNvGrpSpPr/>
          <p:nvPr/>
        </p:nvGrpSpPr>
        <p:grpSpPr>
          <a:xfrm>
            <a:off x="4548612" y="1396180"/>
            <a:ext cx="1575336" cy="787668"/>
            <a:chOff x="1848189" y="0"/>
            <a:chExt cx="1575336" cy="7876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5" name="Rectangle : coins arrondis 114">
              <a:extLst>
                <a:ext uri="{FF2B5EF4-FFF2-40B4-BE49-F238E27FC236}">
                  <a16:creationId xmlns:a16="http://schemas.microsoft.com/office/drawing/2014/main" id="{E91671F5-8210-4825-BF02-1A29BC30A595}"/>
                </a:ext>
              </a:extLst>
            </p:cNvPr>
            <p:cNvSpPr/>
            <p:nvPr/>
          </p:nvSpPr>
          <p:spPr>
            <a:xfrm>
              <a:off x="1848189" y="0"/>
              <a:ext cx="1575336" cy="78766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6" name="Rectangle : coins arrondis 4">
              <a:extLst>
                <a:ext uri="{FF2B5EF4-FFF2-40B4-BE49-F238E27FC236}">
                  <a16:creationId xmlns:a16="http://schemas.microsoft.com/office/drawing/2014/main" id="{6DB6E1E0-84E4-4251-BD93-EE109E5EB420}"/>
                </a:ext>
              </a:extLst>
            </p:cNvPr>
            <p:cNvSpPr txBox="1"/>
            <p:nvPr/>
          </p:nvSpPr>
          <p:spPr>
            <a:xfrm>
              <a:off x="1886640" y="38451"/>
              <a:ext cx="1498434" cy="7107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noProof="0" dirty="0"/>
                <a:t>Risk Planning</a:t>
              </a:r>
            </a:p>
          </p:txBody>
        </p:sp>
      </p:grpSp>
      <p:grpSp>
        <p:nvGrpSpPr>
          <p:cNvPr id="117" name="Groupe 116">
            <a:extLst>
              <a:ext uri="{FF2B5EF4-FFF2-40B4-BE49-F238E27FC236}">
                <a16:creationId xmlns:a16="http://schemas.microsoft.com/office/drawing/2014/main" id="{74FA78AC-98A6-4A7C-AF67-D69689139E26}"/>
              </a:ext>
            </a:extLst>
          </p:cNvPr>
          <p:cNvGrpSpPr/>
          <p:nvPr/>
        </p:nvGrpSpPr>
        <p:grpSpPr>
          <a:xfrm>
            <a:off x="6396802" y="2423786"/>
            <a:ext cx="1575336" cy="787668"/>
            <a:chOff x="3355493" y="870756"/>
            <a:chExt cx="1575336" cy="7876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8" name="Rectangle : coins arrondis 117">
              <a:extLst>
                <a:ext uri="{FF2B5EF4-FFF2-40B4-BE49-F238E27FC236}">
                  <a16:creationId xmlns:a16="http://schemas.microsoft.com/office/drawing/2014/main" id="{E1B5E826-DD1E-4209-A54D-220B1936D749}"/>
                </a:ext>
              </a:extLst>
            </p:cNvPr>
            <p:cNvSpPr/>
            <p:nvPr/>
          </p:nvSpPr>
          <p:spPr>
            <a:xfrm>
              <a:off x="3355493" y="870756"/>
              <a:ext cx="1575336" cy="787668"/>
            </a:xfrm>
            <a:prstGeom prst="roundRect">
              <a:avLst/>
            </a:prstGeom>
            <a:solidFill>
              <a:schemeClr val="accent2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Rectangle : coins arrondis 4">
              <a:extLst>
                <a:ext uri="{FF2B5EF4-FFF2-40B4-BE49-F238E27FC236}">
                  <a16:creationId xmlns:a16="http://schemas.microsoft.com/office/drawing/2014/main" id="{B6BEC707-3729-4D5E-AE28-47E2BC069895}"/>
                </a:ext>
              </a:extLst>
            </p:cNvPr>
            <p:cNvSpPr txBox="1"/>
            <p:nvPr/>
          </p:nvSpPr>
          <p:spPr>
            <a:xfrm>
              <a:off x="3393944" y="909207"/>
              <a:ext cx="1498434" cy="7107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noProof="0" dirty="0"/>
                <a:t>Risk Identification</a:t>
              </a:r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9FBA1DB5-4833-4313-B692-9B81D934175A}"/>
              </a:ext>
            </a:extLst>
          </p:cNvPr>
          <p:cNvGrpSpPr/>
          <p:nvPr/>
        </p:nvGrpSpPr>
        <p:grpSpPr>
          <a:xfrm>
            <a:off x="6396802" y="4000740"/>
            <a:ext cx="1575336" cy="787668"/>
            <a:chOff x="3355493" y="2611241"/>
            <a:chExt cx="1575336" cy="7876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1" name="Rectangle : coins arrondis 120">
              <a:extLst>
                <a:ext uri="{FF2B5EF4-FFF2-40B4-BE49-F238E27FC236}">
                  <a16:creationId xmlns:a16="http://schemas.microsoft.com/office/drawing/2014/main" id="{D32B18DC-4AB4-4FAF-B577-69F292468A0A}"/>
                </a:ext>
              </a:extLst>
            </p:cNvPr>
            <p:cNvSpPr/>
            <p:nvPr/>
          </p:nvSpPr>
          <p:spPr>
            <a:xfrm>
              <a:off x="3355493" y="2611241"/>
              <a:ext cx="1575336" cy="787668"/>
            </a:xfrm>
            <a:prstGeom prst="roundRect">
              <a:avLst/>
            </a:prstGeom>
            <a:solidFill>
              <a:schemeClr val="accent4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2" name="Rectangle : coins arrondis 4">
              <a:extLst>
                <a:ext uri="{FF2B5EF4-FFF2-40B4-BE49-F238E27FC236}">
                  <a16:creationId xmlns:a16="http://schemas.microsoft.com/office/drawing/2014/main" id="{8A620556-56F5-4FBD-89EA-AA41B79DC90D}"/>
                </a:ext>
              </a:extLst>
            </p:cNvPr>
            <p:cNvSpPr txBox="1"/>
            <p:nvPr/>
          </p:nvSpPr>
          <p:spPr>
            <a:xfrm>
              <a:off x="3393944" y="2649692"/>
              <a:ext cx="1498434" cy="7107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noProof="0" dirty="0"/>
                <a:t>Risk Assessment</a:t>
              </a:r>
            </a:p>
          </p:txBody>
        </p:sp>
      </p:grp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67EF0BA3-98C6-4E5E-84CB-D95B724A2F4D}"/>
              </a:ext>
            </a:extLst>
          </p:cNvPr>
          <p:cNvGrpSpPr/>
          <p:nvPr/>
        </p:nvGrpSpPr>
        <p:grpSpPr>
          <a:xfrm>
            <a:off x="4548612" y="5076883"/>
            <a:ext cx="1575336" cy="787668"/>
            <a:chOff x="1848189" y="3481484"/>
            <a:chExt cx="1575336" cy="7876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4" name="Rectangle : coins arrondis 123">
              <a:extLst>
                <a:ext uri="{FF2B5EF4-FFF2-40B4-BE49-F238E27FC236}">
                  <a16:creationId xmlns:a16="http://schemas.microsoft.com/office/drawing/2014/main" id="{EA25BB5C-2067-43E9-BC28-616F03F16A17}"/>
                </a:ext>
              </a:extLst>
            </p:cNvPr>
            <p:cNvSpPr/>
            <p:nvPr/>
          </p:nvSpPr>
          <p:spPr>
            <a:xfrm>
              <a:off x="1848189" y="3481484"/>
              <a:ext cx="1575336" cy="78766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5" name="Rectangle : coins arrondis 4">
              <a:extLst>
                <a:ext uri="{FF2B5EF4-FFF2-40B4-BE49-F238E27FC236}">
                  <a16:creationId xmlns:a16="http://schemas.microsoft.com/office/drawing/2014/main" id="{AB59F657-25AB-4E67-B7ED-2E1CD74E6E09}"/>
                </a:ext>
              </a:extLst>
            </p:cNvPr>
            <p:cNvSpPr txBox="1"/>
            <p:nvPr/>
          </p:nvSpPr>
          <p:spPr>
            <a:xfrm>
              <a:off x="1886640" y="3519935"/>
              <a:ext cx="1498434" cy="7107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noProof="0" dirty="0"/>
                <a:t>Plan Risk Responses: Accept/ Close / Transfer / Mitigate</a:t>
              </a:r>
            </a:p>
          </p:txBody>
        </p:sp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560BB7D6-2086-4205-B9D7-AA60B4BA2662}"/>
              </a:ext>
            </a:extLst>
          </p:cNvPr>
          <p:cNvGrpSpPr/>
          <p:nvPr/>
        </p:nvGrpSpPr>
        <p:grpSpPr>
          <a:xfrm>
            <a:off x="2661972" y="4000740"/>
            <a:ext cx="1575336" cy="787668"/>
            <a:chOff x="333074" y="2611874"/>
            <a:chExt cx="1575336" cy="7876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7" name="Rectangle : coins arrondis 126">
              <a:extLst>
                <a:ext uri="{FF2B5EF4-FFF2-40B4-BE49-F238E27FC236}">
                  <a16:creationId xmlns:a16="http://schemas.microsoft.com/office/drawing/2014/main" id="{2FC5B5D1-967E-4D08-8FE6-267CC05C79E1}"/>
                </a:ext>
              </a:extLst>
            </p:cNvPr>
            <p:cNvSpPr/>
            <p:nvPr/>
          </p:nvSpPr>
          <p:spPr>
            <a:xfrm>
              <a:off x="333074" y="2611874"/>
              <a:ext cx="1575336" cy="787668"/>
            </a:xfrm>
            <a:prstGeom prst="roundRect">
              <a:avLst/>
            </a:prstGeom>
            <a:solidFill>
              <a:srgbClr val="00B05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8" name="Rectangle : coins arrondis 4">
              <a:extLst>
                <a:ext uri="{FF2B5EF4-FFF2-40B4-BE49-F238E27FC236}">
                  <a16:creationId xmlns:a16="http://schemas.microsoft.com/office/drawing/2014/main" id="{B55C2C91-B508-4E87-986E-E6CE4D3480C0}"/>
                </a:ext>
              </a:extLst>
            </p:cNvPr>
            <p:cNvSpPr txBox="1"/>
            <p:nvPr/>
          </p:nvSpPr>
          <p:spPr>
            <a:xfrm>
              <a:off x="371525" y="2650325"/>
              <a:ext cx="1498434" cy="7107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noProof="0" dirty="0"/>
                <a:t>Implement Risk Responses </a:t>
              </a:r>
            </a:p>
          </p:txBody>
        </p:sp>
      </p:grpSp>
      <p:grpSp>
        <p:nvGrpSpPr>
          <p:cNvPr id="129" name="Groupe 128">
            <a:extLst>
              <a:ext uri="{FF2B5EF4-FFF2-40B4-BE49-F238E27FC236}">
                <a16:creationId xmlns:a16="http://schemas.microsoft.com/office/drawing/2014/main" id="{593913EB-F7F8-4BB3-9145-7FDBC8016126}"/>
              </a:ext>
            </a:extLst>
          </p:cNvPr>
          <p:cNvGrpSpPr/>
          <p:nvPr/>
        </p:nvGrpSpPr>
        <p:grpSpPr>
          <a:xfrm>
            <a:off x="2661972" y="2423786"/>
            <a:ext cx="1575336" cy="787668"/>
            <a:chOff x="372586" y="863848"/>
            <a:chExt cx="1575336" cy="7876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0" name="Rectangle : coins arrondis 129">
              <a:extLst>
                <a:ext uri="{FF2B5EF4-FFF2-40B4-BE49-F238E27FC236}">
                  <a16:creationId xmlns:a16="http://schemas.microsoft.com/office/drawing/2014/main" id="{37ADC64E-BB52-45DD-B36E-B43D6F072930}"/>
                </a:ext>
              </a:extLst>
            </p:cNvPr>
            <p:cNvSpPr/>
            <p:nvPr/>
          </p:nvSpPr>
          <p:spPr>
            <a:xfrm>
              <a:off x="372586" y="863848"/>
              <a:ext cx="1575336" cy="78766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1" name="Rectangle : coins arrondis 4">
              <a:extLst>
                <a:ext uri="{FF2B5EF4-FFF2-40B4-BE49-F238E27FC236}">
                  <a16:creationId xmlns:a16="http://schemas.microsoft.com/office/drawing/2014/main" id="{58173923-4C21-4E5F-9B3E-1BA9BB0872A0}"/>
                </a:ext>
              </a:extLst>
            </p:cNvPr>
            <p:cNvSpPr txBox="1"/>
            <p:nvPr/>
          </p:nvSpPr>
          <p:spPr>
            <a:xfrm>
              <a:off x="411037" y="902299"/>
              <a:ext cx="1498434" cy="7107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noProof="0" dirty="0"/>
                <a:t>Monitor and control</a:t>
              </a:r>
            </a:p>
          </p:txBody>
        </p:sp>
      </p:grpSp>
      <p:pic>
        <p:nvPicPr>
          <p:cNvPr id="132" name="Graphique 131" descr="Calendrier journalier avec un remplissage uni">
            <a:extLst>
              <a:ext uri="{FF2B5EF4-FFF2-40B4-BE49-F238E27FC236}">
                <a16:creationId xmlns:a16="http://schemas.microsoft.com/office/drawing/2014/main" id="{14CAC697-1B54-4E06-A837-F59D46525D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60895" y="1603812"/>
            <a:ext cx="490351" cy="490351"/>
          </a:xfrm>
          <a:prstGeom prst="rect">
            <a:avLst/>
          </a:prstGeom>
        </p:spPr>
      </p:pic>
      <p:pic>
        <p:nvPicPr>
          <p:cNvPr id="133" name="Graphique 132" descr="Réunion avec un remplissage uni">
            <a:extLst>
              <a:ext uri="{FF2B5EF4-FFF2-40B4-BE49-F238E27FC236}">
                <a16:creationId xmlns:a16="http://schemas.microsoft.com/office/drawing/2014/main" id="{9439FCC2-D14E-4212-B457-4E3D4D982B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63869" y="2467850"/>
            <a:ext cx="490351" cy="490351"/>
          </a:xfrm>
          <a:prstGeom prst="rect">
            <a:avLst/>
          </a:prstGeom>
        </p:spPr>
      </p:pic>
      <p:pic>
        <p:nvPicPr>
          <p:cNvPr id="134" name="Graphique 133" descr="Liste de contrôle avec un remplissage uni">
            <a:extLst>
              <a:ext uri="{FF2B5EF4-FFF2-40B4-BE49-F238E27FC236}">
                <a16:creationId xmlns:a16="http://schemas.microsoft.com/office/drawing/2014/main" id="{EB137583-B3F4-42DC-AB8E-0772ABEB26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51626" y="1189455"/>
            <a:ext cx="490351" cy="490351"/>
          </a:xfrm>
          <a:prstGeom prst="rect">
            <a:avLst/>
          </a:prstGeom>
        </p:spPr>
      </p:pic>
      <p:pic>
        <p:nvPicPr>
          <p:cNvPr id="135" name="Graphique 134" descr="Guide opérationnel avec un remplissage uni">
            <a:extLst>
              <a:ext uri="{FF2B5EF4-FFF2-40B4-BE49-F238E27FC236}">
                <a16:creationId xmlns:a16="http://schemas.microsoft.com/office/drawing/2014/main" id="{F1E04DD1-B535-44D0-BFE8-B9EC6745EB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13251" y="1623037"/>
            <a:ext cx="490351" cy="490351"/>
          </a:xfrm>
          <a:prstGeom prst="rect">
            <a:avLst/>
          </a:prstGeom>
        </p:spPr>
      </p:pic>
      <p:pic>
        <p:nvPicPr>
          <p:cNvPr id="136" name="Graphique 135" descr="Utilisateurs avec un remplissage uni">
            <a:extLst>
              <a:ext uri="{FF2B5EF4-FFF2-40B4-BE49-F238E27FC236}">
                <a16:creationId xmlns:a16="http://schemas.microsoft.com/office/drawing/2014/main" id="{748184A6-C7AA-4323-AAB9-D572CED492A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69655" y="1213116"/>
            <a:ext cx="395381" cy="395381"/>
          </a:xfrm>
          <a:prstGeom prst="rect">
            <a:avLst/>
          </a:prstGeom>
        </p:spPr>
      </p:pic>
      <p:pic>
        <p:nvPicPr>
          <p:cNvPr id="137" name="Graphique 136" descr="Document avec un remplissage uni">
            <a:extLst>
              <a:ext uri="{FF2B5EF4-FFF2-40B4-BE49-F238E27FC236}">
                <a16:creationId xmlns:a16="http://schemas.microsoft.com/office/drawing/2014/main" id="{87EF7A77-C2A6-43E0-9F61-FDA7E137CEF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499206" y="2462237"/>
            <a:ext cx="431538" cy="431538"/>
          </a:xfrm>
          <a:prstGeom prst="rect">
            <a:avLst/>
          </a:prstGeom>
        </p:spPr>
      </p:pic>
      <p:pic>
        <p:nvPicPr>
          <p:cNvPr id="138" name="Picture 2" descr="Risk Management Companies">
            <a:extLst>
              <a:ext uri="{FF2B5EF4-FFF2-40B4-BE49-F238E27FC236}">
                <a16:creationId xmlns:a16="http://schemas.microsoft.com/office/drawing/2014/main" id="{3F019AC5-ADDE-469D-81D2-A1A569059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632" y="3704955"/>
            <a:ext cx="1141604" cy="95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Graphique 138" descr="Ampoule et engrenage avec un remplissage uni">
            <a:extLst>
              <a:ext uri="{FF2B5EF4-FFF2-40B4-BE49-F238E27FC236}">
                <a16:creationId xmlns:a16="http://schemas.microsoft.com/office/drawing/2014/main" id="{81D459D7-698B-4988-932C-E8CE30A930A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511385" y="5396141"/>
            <a:ext cx="388916" cy="388916"/>
          </a:xfrm>
          <a:prstGeom prst="rect">
            <a:avLst/>
          </a:prstGeom>
        </p:spPr>
      </p:pic>
      <p:pic>
        <p:nvPicPr>
          <p:cNvPr id="140" name="Graphique 139" descr="Coche avec un remplissage uni">
            <a:extLst>
              <a:ext uri="{FF2B5EF4-FFF2-40B4-BE49-F238E27FC236}">
                <a16:creationId xmlns:a16="http://schemas.microsoft.com/office/drawing/2014/main" id="{EB624268-ED19-4689-8108-0E7AFD42223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152055" y="5478051"/>
            <a:ext cx="328602" cy="328602"/>
          </a:xfrm>
          <a:prstGeom prst="rect">
            <a:avLst/>
          </a:prstGeom>
        </p:spPr>
      </p:pic>
      <p:pic>
        <p:nvPicPr>
          <p:cNvPr id="141" name="Graphique 140" descr="Fermer avec un remplissage uni">
            <a:extLst>
              <a:ext uri="{FF2B5EF4-FFF2-40B4-BE49-F238E27FC236}">
                <a16:creationId xmlns:a16="http://schemas.microsoft.com/office/drawing/2014/main" id="{958FF883-43AE-405B-95BB-52C47FEF7F1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711591" y="5441664"/>
            <a:ext cx="328602" cy="328602"/>
          </a:xfrm>
          <a:prstGeom prst="rect">
            <a:avLst/>
          </a:prstGeom>
        </p:spPr>
      </p:pic>
      <p:pic>
        <p:nvPicPr>
          <p:cNvPr id="142" name="Graphique 141" descr="Retour avec un remplissage uni">
            <a:extLst>
              <a:ext uri="{FF2B5EF4-FFF2-40B4-BE49-F238E27FC236}">
                <a16:creationId xmlns:a16="http://schemas.microsoft.com/office/drawing/2014/main" id="{CAD425E4-7C42-4F12-AB67-5F582F83FCB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915725" y="5396140"/>
            <a:ext cx="388917" cy="388917"/>
          </a:xfrm>
          <a:prstGeom prst="rect">
            <a:avLst/>
          </a:prstGeom>
        </p:spPr>
      </p:pic>
      <p:pic>
        <p:nvPicPr>
          <p:cNvPr id="143" name="Picture 4" descr="The Important Role of Risk Management In Project Management.">
            <a:extLst>
              <a:ext uri="{FF2B5EF4-FFF2-40B4-BE49-F238E27FC236}">
                <a16:creationId xmlns:a16="http://schemas.microsoft.com/office/drawing/2014/main" id="{468944A5-3D0C-444A-9727-476622AAC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16" y="5186418"/>
            <a:ext cx="1381290" cy="91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Image 143">
            <a:extLst>
              <a:ext uri="{FF2B5EF4-FFF2-40B4-BE49-F238E27FC236}">
                <a16:creationId xmlns:a16="http://schemas.microsoft.com/office/drawing/2014/main" id="{5C1FA856-578D-444A-9C7D-2434DAAD093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916872" y="2598894"/>
            <a:ext cx="494987" cy="388374"/>
          </a:xfrm>
          <a:prstGeom prst="rect">
            <a:avLst/>
          </a:prstGeom>
        </p:spPr>
      </p:pic>
      <p:pic>
        <p:nvPicPr>
          <p:cNvPr id="145" name="Image 144">
            <a:extLst>
              <a:ext uri="{FF2B5EF4-FFF2-40B4-BE49-F238E27FC236}">
                <a16:creationId xmlns:a16="http://schemas.microsoft.com/office/drawing/2014/main" id="{B8B4DC47-828C-4034-AA80-646DA6C57A9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73774" y="2697890"/>
            <a:ext cx="632060" cy="289377"/>
          </a:xfrm>
          <a:prstGeom prst="rect">
            <a:avLst/>
          </a:prstGeom>
        </p:spPr>
      </p:pic>
      <p:pic>
        <p:nvPicPr>
          <p:cNvPr id="146" name="Image 145">
            <a:extLst>
              <a:ext uri="{FF2B5EF4-FFF2-40B4-BE49-F238E27FC236}">
                <a16:creationId xmlns:a16="http://schemas.microsoft.com/office/drawing/2014/main" id="{9A1612D0-6674-4927-AC78-817B25E9BD1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045549" y="4670477"/>
            <a:ext cx="2940623" cy="1245487"/>
          </a:xfrm>
          <a:prstGeom prst="rect">
            <a:avLst/>
          </a:prstGeom>
        </p:spPr>
      </p:pic>
      <p:pic>
        <p:nvPicPr>
          <p:cNvPr id="147" name="Image 146">
            <a:extLst>
              <a:ext uri="{FF2B5EF4-FFF2-40B4-BE49-F238E27FC236}">
                <a16:creationId xmlns:a16="http://schemas.microsoft.com/office/drawing/2014/main" id="{E78E70B5-D498-4526-A449-3833F70980A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983008" y="3645357"/>
            <a:ext cx="2187075" cy="78766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7491468-7EBF-462A-9E55-5C1BF0DC3B83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alphaModFix amt="5000"/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96" t="16249" r="17564" b="5008"/>
          <a:stretch/>
        </p:blipFill>
        <p:spPr>
          <a:xfrm>
            <a:off x="390543" y="1271284"/>
            <a:ext cx="11513488" cy="5312397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9DBC5-AF9A-4EA2-8D6F-F400EE08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5474-6215-482B-A3C6-4A472CA9E993}" type="datetime1">
              <a:rPr lang="fr-FR" smtClean="0"/>
              <a:t>09/10/2024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3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05509C5-A0C1-4DF3-83D0-AC90A8233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6" t="16249" r="17564" b="5008"/>
          <a:stretch/>
        </p:blipFill>
        <p:spPr>
          <a:xfrm>
            <a:off x="405517" y="1152013"/>
            <a:ext cx="11513488" cy="53123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3735B4-29F4-41D6-8D59-23AC633ED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199039"/>
            <a:ext cx="1478068" cy="4571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04093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>
            <a:extLst>
              <a:ext uri="{FF2B5EF4-FFF2-40B4-BE49-F238E27FC236}">
                <a16:creationId xmlns:a16="http://schemas.microsoft.com/office/drawing/2014/main" id="{03E88F12-5B8C-4EE8-AB48-DF803B576EEE}"/>
              </a:ext>
            </a:extLst>
          </p:cNvPr>
          <p:cNvSpPr txBox="1">
            <a:spLocks/>
          </p:cNvSpPr>
          <p:nvPr/>
        </p:nvSpPr>
        <p:spPr>
          <a:xfrm>
            <a:off x="201719" y="-11420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do Risk Analysis </a:t>
            </a:r>
            <a:endParaRPr lang="nl-NL" sz="2800" b="1" dirty="0">
              <a:solidFill>
                <a:srgbClr val="368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E20BA9-42AD-41A1-9D3D-EB589BBD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85F6-C645-496E-9A3E-04AB42E358C7}" type="datetime1">
              <a:rPr lang="fr-FR" smtClean="0"/>
              <a:t>09/10/2024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2D8F19C-86E0-4727-AC29-0699918B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ED84-D240-4AF0-ACA7-ED092D42D28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60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03735B4-29F4-41D6-8D59-23AC633E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199039"/>
            <a:ext cx="1478068" cy="4571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04093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>
            <a:extLst>
              <a:ext uri="{FF2B5EF4-FFF2-40B4-BE49-F238E27FC236}">
                <a16:creationId xmlns:a16="http://schemas.microsoft.com/office/drawing/2014/main" id="{03E88F12-5B8C-4EE8-AB48-DF803B576EEE}"/>
              </a:ext>
            </a:extLst>
          </p:cNvPr>
          <p:cNvSpPr txBox="1">
            <a:spLocks/>
          </p:cNvSpPr>
          <p:nvPr/>
        </p:nvSpPr>
        <p:spPr>
          <a:xfrm>
            <a:off x="201719" y="-27322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E" sz="28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Risk Domains 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0B3E8FDC-855A-4475-8C35-0A79922CD0AE}"/>
              </a:ext>
            </a:extLst>
          </p:cNvPr>
          <p:cNvGraphicFramePr>
            <a:graphicFrameLocks noGrp="1"/>
          </p:cNvGraphicFramePr>
          <p:nvPr/>
        </p:nvGraphicFramePr>
        <p:xfrm>
          <a:off x="1160891" y="1356702"/>
          <a:ext cx="2719346" cy="3375022"/>
        </p:xfrm>
        <a:graphic>
          <a:graphicData uri="http://schemas.openxmlformats.org/drawingml/2006/table">
            <a:tbl>
              <a:tblPr/>
              <a:tblGrid>
                <a:gridCol w="2719346">
                  <a:extLst>
                    <a:ext uri="{9D8B030D-6E8A-4147-A177-3AD203B41FA5}">
                      <a16:colId xmlns:a16="http://schemas.microsoft.com/office/drawing/2014/main" val="2648885690"/>
                    </a:ext>
                  </a:extLst>
                </a:gridCol>
              </a:tblGrid>
              <a:tr h="482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Domain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895742"/>
                  </a:ext>
                </a:extLst>
              </a:tr>
              <a:tr h="482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Technical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550676"/>
                  </a:ext>
                </a:extLst>
              </a:tr>
              <a:tr h="482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Financial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420627"/>
                  </a:ext>
                </a:extLst>
              </a:tr>
              <a:tr h="482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Schedule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436740"/>
                  </a:ext>
                </a:extLst>
              </a:tr>
              <a:tr h="482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Environmental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033595"/>
                  </a:ext>
                </a:extLst>
              </a:tr>
              <a:tr h="482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Political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237165"/>
                  </a:ext>
                </a:extLst>
              </a:tr>
              <a:tr h="482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Communication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210597"/>
                  </a:ext>
                </a:extLst>
              </a:tr>
            </a:tbl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B94781D-E7D6-4A8F-A62D-E8D26971D55E}"/>
              </a:ext>
            </a:extLst>
          </p:cNvPr>
          <p:cNvGraphicFramePr>
            <a:graphicFrameLocks noGrp="1"/>
          </p:cNvGraphicFramePr>
          <p:nvPr/>
        </p:nvGraphicFramePr>
        <p:xfrm>
          <a:off x="1160891" y="4731724"/>
          <a:ext cx="2719346" cy="1446438"/>
        </p:xfrm>
        <a:graphic>
          <a:graphicData uri="http://schemas.openxmlformats.org/drawingml/2006/table">
            <a:tbl>
              <a:tblPr/>
              <a:tblGrid>
                <a:gridCol w="2719346">
                  <a:extLst>
                    <a:ext uri="{9D8B030D-6E8A-4147-A177-3AD203B41FA5}">
                      <a16:colId xmlns:a16="http://schemas.microsoft.com/office/drawing/2014/main" val="2218219987"/>
                    </a:ext>
                  </a:extLst>
                </a:gridCol>
              </a:tblGrid>
              <a:tr h="482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Organizational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36939"/>
                  </a:ext>
                </a:extLst>
              </a:tr>
              <a:tr h="482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71666"/>
                  </a:ext>
                </a:extLst>
              </a:tr>
              <a:tr h="482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Scope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63997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AB8D44CC-0362-4162-9795-B9623B9BFBF5}"/>
              </a:ext>
            </a:extLst>
          </p:cNvPr>
          <p:cNvSpPr txBox="1"/>
          <p:nvPr/>
        </p:nvSpPr>
        <p:spPr>
          <a:xfrm>
            <a:off x="6981245" y="1606991"/>
            <a:ext cx="306125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Super-attenuator Operational Failures</a:t>
            </a:r>
            <a:endParaRPr lang="en-US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5C7C8FA-8020-425B-8A30-32D25C193FAE}"/>
              </a:ext>
            </a:extLst>
          </p:cNvPr>
          <p:cNvSpPr txBox="1"/>
          <p:nvPr/>
        </p:nvSpPr>
        <p:spPr>
          <a:xfrm>
            <a:off x="6981245" y="2640381"/>
            <a:ext cx="360989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Sudden increase in some materials prices affecting the cost</a:t>
            </a:r>
            <a:endParaRPr lang="en-US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C5B539E-F65D-4F5B-804C-C6E95D336F10}"/>
              </a:ext>
            </a:extLst>
          </p:cNvPr>
          <p:cNvSpPr txBox="1"/>
          <p:nvPr/>
        </p:nvSpPr>
        <p:spPr>
          <a:xfrm>
            <a:off x="6981244" y="3689130"/>
            <a:ext cx="291813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Some design Approval Delays</a:t>
            </a:r>
            <a:endParaRPr lang="en-US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69E7200-ED51-44CB-84FB-C6C1A599E82C}"/>
              </a:ext>
            </a:extLst>
          </p:cNvPr>
          <p:cNvSpPr txBox="1"/>
          <p:nvPr/>
        </p:nvSpPr>
        <p:spPr>
          <a:xfrm>
            <a:off x="6981244" y="4315011"/>
            <a:ext cx="448453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High energy use by the cryogenic systems raising concerns about carbon footprint</a:t>
            </a:r>
            <a:endParaRPr lang="en-US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829DB0C-6A3B-4D31-8BE8-EDCCC79A9101}"/>
              </a:ext>
            </a:extLst>
          </p:cNvPr>
          <p:cNvSpPr txBox="1"/>
          <p:nvPr/>
        </p:nvSpPr>
        <p:spPr>
          <a:xfrm>
            <a:off x="6981245" y="5363760"/>
            <a:ext cx="448453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A change in government leading to shifts in science funding priorities.</a:t>
            </a:r>
            <a:endParaRPr lang="en-US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9C884F8-7D13-4ED4-A4BC-2CA181E2725B}"/>
              </a:ext>
            </a:extLst>
          </p:cNvPr>
          <p:cNvCxnSpPr/>
          <p:nvPr/>
        </p:nvCxnSpPr>
        <p:spPr>
          <a:xfrm flipV="1">
            <a:off x="3935896" y="1940118"/>
            <a:ext cx="2751151" cy="143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A8997B1-0955-4D96-AA4B-2D8F5D50AADA}"/>
              </a:ext>
            </a:extLst>
          </p:cNvPr>
          <p:cNvCxnSpPr>
            <a:cxnSpLocks/>
          </p:cNvCxnSpPr>
          <p:nvPr/>
        </p:nvCxnSpPr>
        <p:spPr>
          <a:xfrm>
            <a:off x="3935896" y="2585314"/>
            <a:ext cx="2846567" cy="37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E15A0E2-A4C2-41B9-A885-85B5E4B9A294}"/>
              </a:ext>
            </a:extLst>
          </p:cNvPr>
          <p:cNvCxnSpPr>
            <a:cxnSpLocks/>
          </p:cNvCxnSpPr>
          <p:nvPr/>
        </p:nvCxnSpPr>
        <p:spPr>
          <a:xfrm>
            <a:off x="3935895" y="3109689"/>
            <a:ext cx="2902227" cy="784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2A491A6-A16C-4CFB-A3E2-AE7723E02C9C}"/>
              </a:ext>
            </a:extLst>
          </p:cNvPr>
          <p:cNvCxnSpPr>
            <a:cxnSpLocks/>
          </p:cNvCxnSpPr>
          <p:nvPr/>
        </p:nvCxnSpPr>
        <p:spPr>
          <a:xfrm>
            <a:off x="3935895" y="3572124"/>
            <a:ext cx="2846568" cy="115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4CFF8447-AE2C-4626-AC0C-9961CEB18AF8}"/>
              </a:ext>
            </a:extLst>
          </p:cNvPr>
          <p:cNvCxnSpPr>
            <a:cxnSpLocks/>
          </p:cNvCxnSpPr>
          <p:nvPr/>
        </p:nvCxnSpPr>
        <p:spPr>
          <a:xfrm>
            <a:off x="3935896" y="4016920"/>
            <a:ext cx="2902225" cy="1670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2CB527-6856-4035-8688-B334AB6C9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1BDC-55AF-4040-B450-F41E09A0551B}" type="datetime1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0D9DA6-60F7-4780-AF48-53911C16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ED84-D240-4AF0-ACA7-ED092D42D28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69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9D39AB0-F0AD-487E-9357-ED8503384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1" r="9255"/>
          <a:stretch/>
        </p:blipFill>
        <p:spPr>
          <a:xfrm>
            <a:off x="3277346" y="1918816"/>
            <a:ext cx="5693134" cy="4072128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F6F9FD2-F068-48F5-B156-2CFD3C84DF8F}"/>
              </a:ext>
            </a:extLst>
          </p:cNvPr>
          <p:cNvCxnSpPr>
            <a:cxnSpLocks/>
          </p:cNvCxnSpPr>
          <p:nvPr/>
        </p:nvCxnSpPr>
        <p:spPr>
          <a:xfrm flipH="1" flipV="1">
            <a:off x="2518410" y="2143905"/>
            <a:ext cx="1781093" cy="49104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DF0D419-E165-4C5D-8E59-B81CE43D13EB}"/>
              </a:ext>
            </a:extLst>
          </p:cNvPr>
          <p:cNvCxnSpPr>
            <a:cxnSpLocks/>
          </p:cNvCxnSpPr>
          <p:nvPr/>
        </p:nvCxnSpPr>
        <p:spPr>
          <a:xfrm flipH="1">
            <a:off x="2240112" y="3449859"/>
            <a:ext cx="1129085" cy="32600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8E526AB-B9EA-4A18-8B58-68205DD34FD9}"/>
              </a:ext>
            </a:extLst>
          </p:cNvPr>
          <p:cNvCxnSpPr>
            <a:cxnSpLocks/>
          </p:cNvCxnSpPr>
          <p:nvPr/>
        </p:nvCxnSpPr>
        <p:spPr>
          <a:xfrm>
            <a:off x="6157706" y="3926974"/>
            <a:ext cx="3185077" cy="166422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D50A05C-4FAF-41DC-AEC9-155F73B12677}"/>
              </a:ext>
            </a:extLst>
          </p:cNvPr>
          <p:cNvCxnSpPr>
            <a:cxnSpLocks/>
          </p:cNvCxnSpPr>
          <p:nvPr/>
        </p:nvCxnSpPr>
        <p:spPr>
          <a:xfrm>
            <a:off x="7863840" y="3697357"/>
            <a:ext cx="1642775" cy="8470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C73E9A9-D33C-4989-AB35-7FC7E1369493}"/>
              </a:ext>
            </a:extLst>
          </p:cNvPr>
          <p:cNvCxnSpPr>
            <a:cxnSpLocks/>
          </p:cNvCxnSpPr>
          <p:nvPr/>
        </p:nvCxnSpPr>
        <p:spPr>
          <a:xfrm flipV="1">
            <a:off x="8352183" y="1971222"/>
            <a:ext cx="1375905" cy="59019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6352B354-41D9-43B7-96B5-24C9FC43608F}"/>
              </a:ext>
            </a:extLst>
          </p:cNvPr>
          <p:cNvCxnSpPr>
            <a:cxnSpLocks/>
          </p:cNvCxnSpPr>
          <p:nvPr/>
        </p:nvCxnSpPr>
        <p:spPr>
          <a:xfrm flipH="1">
            <a:off x="2501763" y="3766106"/>
            <a:ext cx="2930389" cy="219323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371EFED9-9DC4-45C8-AEE8-705BBF2A6C4A}"/>
              </a:ext>
            </a:extLst>
          </p:cNvPr>
          <p:cNvSpPr/>
          <p:nvPr/>
        </p:nvSpPr>
        <p:spPr>
          <a:xfrm>
            <a:off x="9484250" y="3234375"/>
            <a:ext cx="2213113" cy="138519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 err="1"/>
              <a:t>Interferometer</a:t>
            </a:r>
            <a:r>
              <a:rPr lang="fr-FR" sz="1400" b="1" dirty="0"/>
              <a:t> Group : 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designs the layout of the interferometer arms and ensures that the detector meets the required sensitivity​. 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integrate mirrors, lenses, beam splitters, and other optical elements …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286082CF-4144-47AC-86B1-B9C44EFDA50D}"/>
              </a:ext>
            </a:extLst>
          </p:cNvPr>
          <p:cNvSpPr/>
          <p:nvPr/>
        </p:nvSpPr>
        <p:spPr>
          <a:xfrm>
            <a:off x="9438201" y="5197528"/>
            <a:ext cx="2213113" cy="138519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 err="1"/>
              <a:t>Optics</a:t>
            </a:r>
            <a:r>
              <a:rPr lang="fr-FR" sz="1400" b="1" dirty="0"/>
              <a:t> Group : 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Design and manage the core optics,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Develops technologies to reduce quantum noise (e.g., squeezed light techniques)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 Scattered Light Control….</a:t>
            </a:r>
          </a:p>
          <a:p>
            <a:pPr marL="171450" indent="-171450">
              <a:buFontTx/>
              <a:buChar char="-"/>
            </a:pPr>
            <a:endParaRPr lang="en-US" sz="900" dirty="0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BEC75ADF-5EF1-4894-B1CC-5FB139A29CEE}"/>
              </a:ext>
            </a:extLst>
          </p:cNvPr>
          <p:cNvSpPr/>
          <p:nvPr/>
        </p:nvSpPr>
        <p:spPr>
          <a:xfrm>
            <a:off x="9728088" y="1589808"/>
            <a:ext cx="2213113" cy="138519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/>
              <a:t>Suspension Group : 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Designs and builds the suspension systems that hold the massive mirrors in place, isolating them from ground vibrations and seismic activity …. 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A9291324-A361-40D4-8535-0F3135894AAF}"/>
              </a:ext>
            </a:extLst>
          </p:cNvPr>
          <p:cNvSpPr/>
          <p:nvPr/>
        </p:nvSpPr>
        <p:spPr>
          <a:xfrm>
            <a:off x="292541" y="5298345"/>
            <a:ext cx="2213113" cy="138519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b="1" dirty="0"/>
              <a:t>ANM Group : 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identifies and characterizes all sources of noise ..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Performance Optimization: Works closely with other groups to suggest improvements in the layout and design </a:t>
            </a:r>
            <a:r>
              <a:rPr lang="fr-FR" sz="900" dirty="0" err="1"/>
              <a:t>regarding</a:t>
            </a:r>
            <a:r>
              <a:rPr lang="fr-FR" sz="900" dirty="0"/>
              <a:t> the </a:t>
            </a:r>
            <a:r>
              <a:rPr lang="fr-FR" sz="900" dirty="0" err="1"/>
              <a:t>improvement</a:t>
            </a:r>
            <a:r>
              <a:rPr lang="fr-FR" sz="900" dirty="0"/>
              <a:t> of the </a:t>
            </a:r>
            <a:r>
              <a:rPr lang="fr-FR" sz="900" dirty="0" err="1"/>
              <a:t>sensitivity</a:t>
            </a:r>
            <a:r>
              <a:rPr lang="fr-FR" sz="900" dirty="0"/>
              <a:t> …</a:t>
            </a:r>
          </a:p>
          <a:p>
            <a:pPr marL="171450" indent="-171450">
              <a:buFontTx/>
              <a:buChar char="-"/>
            </a:pPr>
            <a:endParaRPr lang="en-US" sz="900" dirty="0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9CA76889-2B11-4CCF-9058-AD5B3FDEDA89}"/>
              </a:ext>
            </a:extLst>
          </p:cNvPr>
          <p:cNvSpPr/>
          <p:nvPr/>
        </p:nvSpPr>
        <p:spPr>
          <a:xfrm>
            <a:off x="185691" y="3550376"/>
            <a:ext cx="2054420" cy="138519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b="1" dirty="0"/>
              <a:t>Civil Engineering  </a:t>
            </a:r>
            <a:r>
              <a:rPr lang="fr-FR" sz="1200" b="1" dirty="0" err="1"/>
              <a:t>Department</a:t>
            </a:r>
            <a:r>
              <a:rPr lang="fr-FR" sz="1200" b="1" dirty="0"/>
              <a:t> : 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ensures that all facilities (tunnels, caverns, access points, and Technical infrastructure (electrical , cooling …) are stable, secure, and operational for the other systems.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1E19C9BA-70F9-4431-BB17-739B55F11293}"/>
              </a:ext>
            </a:extLst>
          </p:cNvPr>
          <p:cNvSpPr/>
          <p:nvPr/>
        </p:nvSpPr>
        <p:spPr>
          <a:xfrm>
            <a:off x="247481" y="1526650"/>
            <a:ext cx="2254281" cy="14545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b="1" dirty="0"/>
              <a:t>Vacuum &amp; </a:t>
            </a:r>
            <a:r>
              <a:rPr lang="fr-FR" sz="1200" b="1" dirty="0" err="1"/>
              <a:t>Cryogenics</a:t>
            </a:r>
            <a:r>
              <a:rPr lang="fr-FR" sz="1200" b="1" dirty="0"/>
              <a:t> Group : 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vacuum system to maintain an ultra-low pressure environment within the interferometer arms.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Cryogenic systems to keep the mirrors and suspensions cooled to these low temperatures, reducing thermal noise</a:t>
            </a:r>
            <a:r>
              <a:rPr lang="fr-FR" sz="900" dirty="0"/>
              <a:t>…</a:t>
            </a:r>
          </a:p>
          <a:p>
            <a:pPr marL="171450" indent="-171450">
              <a:buFontTx/>
              <a:buChar char="-"/>
            </a:pPr>
            <a:endParaRPr lang="en-US" sz="900" dirty="0"/>
          </a:p>
          <a:p>
            <a:pPr marL="171450" indent="-171450">
              <a:buFontTx/>
              <a:buChar char="-"/>
            </a:pPr>
            <a:endParaRPr lang="en-US" sz="900" dirty="0"/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5206CE4C-F7B5-4658-9A03-206B3D28C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199039"/>
            <a:ext cx="1478068" cy="457134"/>
          </a:xfrm>
          <a:prstGeom prst="rect">
            <a:avLst/>
          </a:prstGeom>
        </p:spPr>
      </p:pic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0CA2DC3B-BD7D-4768-B2A7-FCCEF918FD8E}"/>
              </a:ext>
            </a:extLst>
          </p:cNvPr>
          <p:cNvCxnSpPr/>
          <p:nvPr/>
        </p:nvCxnSpPr>
        <p:spPr>
          <a:xfrm>
            <a:off x="201718" y="904093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733A949F-1841-438C-983B-A514DC7B7572}"/>
              </a:ext>
            </a:extLst>
          </p:cNvPr>
          <p:cNvSpPr txBox="1">
            <a:spLocks/>
          </p:cNvSpPr>
          <p:nvPr/>
        </p:nvSpPr>
        <p:spPr>
          <a:xfrm>
            <a:off x="201719" y="-11420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baseline="30000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Campaign</a:t>
            </a:r>
            <a:endParaRPr lang="nl-NL" sz="2800" b="1" dirty="0">
              <a:solidFill>
                <a:srgbClr val="368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00CB6B1-8C00-45D1-9CDF-3D82ADEB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8178-A2E5-4EA1-9EBF-EF2D0DDF54B7}" type="datetime1">
              <a:rPr lang="fr-FR" smtClean="0"/>
              <a:t>09/10/2024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E4A7658-A7CF-4BE3-AFD1-63EFD4FD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ED84-D240-4AF0-ACA7-ED092D42D28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03735B4-29F4-41D6-8D59-23AC633E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59" y="199039"/>
            <a:ext cx="1478068" cy="4571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3B803-A4E1-4BE3-95A9-DA3FF56A2DB6}"/>
              </a:ext>
            </a:extLst>
          </p:cNvPr>
          <p:cNvCxnSpPr/>
          <p:nvPr/>
        </p:nvCxnSpPr>
        <p:spPr>
          <a:xfrm>
            <a:off x="201718" y="904093"/>
            <a:ext cx="11787082" cy="0"/>
          </a:xfrm>
          <a:prstGeom prst="line">
            <a:avLst/>
          </a:prstGeom>
          <a:ln w="28575">
            <a:solidFill>
              <a:srgbClr val="368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>
            <a:extLst>
              <a:ext uri="{FF2B5EF4-FFF2-40B4-BE49-F238E27FC236}">
                <a16:creationId xmlns:a16="http://schemas.microsoft.com/office/drawing/2014/main" id="{03E88F12-5B8C-4EE8-AB48-DF803B576EEE}"/>
              </a:ext>
            </a:extLst>
          </p:cNvPr>
          <p:cNvSpPr txBox="1">
            <a:spLocks/>
          </p:cNvSpPr>
          <p:nvPr/>
        </p:nvSpPr>
        <p:spPr>
          <a:xfrm>
            <a:off x="201719" y="-11420"/>
            <a:ext cx="11787080" cy="10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baseline="30000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b="1" dirty="0">
                <a:solidFill>
                  <a:srgbClr val="368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Campaign</a:t>
            </a:r>
            <a:endParaRPr lang="nl-NL" sz="2800" b="1" dirty="0">
              <a:solidFill>
                <a:srgbClr val="368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848C7DE-5DEB-4540-93DD-F742C0EA2103}"/>
              </a:ext>
            </a:extLst>
          </p:cNvPr>
          <p:cNvSpPr txBox="1"/>
          <p:nvPr/>
        </p:nvSpPr>
        <p:spPr>
          <a:xfrm>
            <a:off x="278296" y="1224501"/>
            <a:ext cx="113465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currently conducting an ongoing Risk Campaign with each of the Groups/Divisions within the Einstein Telescope Group to: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Identify, assess, and respond to the risks associated with each 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Analyze interface risks between Groups/Subsystems.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 all project risks at this stage.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We are initially using Excel sheets to collect data. </a:t>
            </a:r>
          </a:p>
          <a:p>
            <a:endParaRPr lang="en-US" dirty="0"/>
          </a:p>
          <a:p>
            <a:r>
              <a:rPr lang="en-US" dirty="0"/>
              <a:t>By the end of the First Risk Campaign: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data will be transferred into a Requirement/Risk Management Tool, along with the Requirements and the PBS (Product Breakdown Structure)…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tool will be accessible in read-only mode at first, allowing easier interaction between subsystems, between subsystems and the ETO, and among the various stakeholders of the project later 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The results of this First Risk Campaign will be compiled into a Final Risk Management Document.</a:t>
            </a:r>
          </a:p>
          <a:p>
            <a:endParaRPr lang="en-US" dirty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E16630B-EB55-41A0-87AE-0BBE9A35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CEEB-DF16-46C2-8CB0-17689DC9ACC6}" type="datetime1">
              <a:rPr lang="fr-FR" smtClean="0"/>
              <a:t>09/10/2024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B0D7EC-FF81-4729-B1E7-EE8450EB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ED84-D240-4AF0-ACA7-ED092D42D28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8266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Grand écran</PresentationFormat>
  <Paragraphs>99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Söhne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Ghada Mahmoud</dc:creator>
  <cp:lastModifiedBy>Ghada Mahmoud</cp:lastModifiedBy>
  <cp:revision>4</cp:revision>
  <dcterms:created xsi:type="dcterms:W3CDTF">2024-10-09T11:38:45Z</dcterms:created>
  <dcterms:modified xsi:type="dcterms:W3CDTF">2024-10-09T12:06:41Z</dcterms:modified>
</cp:coreProperties>
</file>