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9"/>
  </p:notesMasterIdLst>
  <p:handoutMasterIdLst>
    <p:handoutMasterId r:id="rId30"/>
  </p:handoutMasterIdLst>
  <p:sldIdLst>
    <p:sldId id="256" r:id="rId2"/>
    <p:sldId id="262" r:id="rId3"/>
    <p:sldId id="272" r:id="rId4"/>
    <p:sldId id="263" r:id="rId5"/>
    <p:sldId id="265" r:id="rId6"/>
    <p:sldId id="273" r:id="rId7"/>
    <p:sldId id="290" r:id="rId8"/>
    <p:sldId id="286" r:id="rId9"/>
    <p:sldId id="287" r:id="rId10"/>
    <p:sldId id="288" r:id="rId11"/>
    <p:sldId id="289" r:id="rId12"/>
    <p:sldId id="292" r:id="rId13"/>
    <p:sldId id="293" r:id="rId14"/>
    <p:sldId id="294" r:id="rId15"/>
    <p:sldId id="296" r:id="rId16"/>
    <p:sldId id="297" r:id="rId17"/>
    <p:sldId id="302" r:id="rId18"/>
    <p:sldId id="267" r:id="rId19"/>
    <p:sldId id="303" r:id="rId20"/>
    <p:sldId id="304" r:id="rId21"/>
    <p:sldId id="305" r:id="rId22"/>
    <p:sldId id="306" r:id="rId23"/>
    <p:sldId id="307" r:id="rId24"/>
    <p:sldId id="308" r:id="rId25"/>
    <p:sldId id="310" r:id="rId26"/>
    <p:sldId id="311" r:id="rId27"/>
    <p:sldId id="279" r:id="rId28"/>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e LACROIX" initials="AL" lastIdx="3" clrIdx="0">
    <p:extLst>
      <p:ext uri="{19B8F6BF-5375-455C-9EA6-DF929625EA0E}">
        <p15:presenceInfo xmlns:p15="http://schemas.microsoft.com/office/powerpoint/2012/main" userId="S-1-5-21-2060718226-1440286284-1606240830-11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17354A"/>
    <a:srgbClr val="00B3CC"/>
    <a:srgbClr val="00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5" autoAdjust="0"/>
    <p:restoredTop sz="79982" autoAdjust="0"/>
  </p:normalViewPr>
  <p:slideViewPr>
    <p:cSldViewPr>
      <p:cViewPr varScale="1">
        <p:scale>
          <a:sx n="93" d="100"/>
          <a:sy n="93" d="100"/>
        </p:scale>
        <p:origin x="418" y="9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853"/>
    </p:cViewPr>
  </p:sorterViewPr>
  <p:notesViewPr>
    <p:cSldViewPr>
      <p:cViewPr varScale="1">
        <p:scale>
          <a:sx n="89" d="100"/>
          <a:sy n="89" d="100"/>
        </p:scale>
        <p:origin x="38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croix\AppData\Roaming\Microsoft\Excel\Loi%20materiau%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croix\AppData\Roaming\Microsoft\Excel\tube_bomb&#233;%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croix\AppData\Roaming\Microsoft\Excel\Loi%20materiau%20(version%201).xlsb"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σ-ε (nominal curve)</c:v>
          </c:tx>
          <c:spPr>
            <a:ln w="9525" cap="flat" cmpd="sng" algn="ctr">
              <a:solidFill>
                <a:schemeClr val="accent1">
                  <a:alpha val="70000"/>
                </a:schemeClr>
              </a:solid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xVal>
            <c:numRef>
              <c:f>Feuil2!$A$2:$A$11</c:f>
              <c:numCache>
                <c:formatCode>General</c:formatCode>
                <c:ptCount val="10"/>
                <c:pt idx="0">
                  <c:v>0</c:v>
                </c:pt>
                <c:pt idx="1">
                  <c:v>1.45455E-3</c:v>
                </c:pt>
                <c:pt idx="2">
                  <c:v>0.02</c:v>
                </c:pt>
                <c:pt idx="3">
                  <c:v>0.05</c:v>
                </c:pt>
                <c:pt idx="4">
                  <c:v>5.4399999999999997E-2</c:v>
                </c:pt>
                <c:pt idx="5">
                  <c:v>0.1</c:v>
                </c:pt>
                <c:pt idx="6">
                  <c:v>0.15</c:v>
                </c:pt>
                <c:pt idx="7">
                  <c:v>0.2</c:v>
                </c:pt>
                <c:pt idx="8">
                  <c:v>0.25</c:v>
                </c:pt>
                <c:pt idx="9">
                  <c:v>0.3</c:v>
                </c:pt>
              </c:numCache>
            </c:numRef>
          </c:xVal>
          <c:yVal>
            <c:numRef>
              <c:f>Feuil2!$B$2:$B$11</c:f>
              <c:numCache>
                <c:formatCode>General</c:formatCode>
                <c:ptCount val="10"/>
                <c:pt idx="0">
                  <c:v>0</c:v>
                </c:pt>
                <c:pt idx="1">
                  <c:v>320</c:v>
                </c:pt>
                <c:pt idx="2">
                  <c:v>350</c:v>
                </c:pt>
                <c:pt idx="3">
                  <c:v>395</c:v>
                </c:pt>
                <c:pt idx="4">
                  <c:v>400</c:v>
                </c:pt>
                <c:pt idx="5">
                  <c:v>427</c:v>
                </c:pt>
                <c:pt idx="6">
                  <c:v>441</c:v>
                </c:pt>
                <c:pt idx="7">
                  <c:v>443</c:v>
                </c:pt>
                <c:pt idx="8">
                  <c:v>439</c:v>
                </c:pt>
                <c:pt idx="9">
                  <c:v>414</c:v>
                </c:pt>
              </c:numCache>
            </c:numRef>
          </c:yVal>
          <c:smooth val="0"/>
          <c:extLst>
            <c:ext xmlns:c16="http://schemas.microsoft.com/office/drawing/2014/chart" uri="{C3380CC4-5D6E-409C-BE32-E72D297353CC}">
              <c16:uniqueId val="{00000000-3A53-4F3F-8CB0-E42BFA3A5797}"/>
            </c:ext>
          </c:extLst>
        </c:ser>
        <c:ser>
          <c:idx val="1"/>
          <c:order val="1"/>
          <c:tx>
            <c:v>σ-ε (rational curve)</c:v>
          </c:tx>
          <c:spPr>
            <a:ln w="9525" cap="flat" cmpd="sng" algn="ctr">
              <a:solidFill>
                <a:schemeClr val="accent2">
                  <a:alpha val="70000"/>
                </a:schemeClr>
              </a:solidFill>
              <a:prstDash val="sysDot"/>
              <a:round/>
            </a:ln>
            <a:effectLst/>
          </c:spPr>
          <c:marker>
            <c:symbol val="circle"/>
            <c:size val="5"/>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marker>
          <c:xVal>
            <c:numRef>
              <c:f>Feuil2!$G$2:$G$13</c:f>
              <c:numCache>
                <c:formatCode>0.0000</c:formatCode>
                <c:ptCount val="12"/>
                <c:pt idx="0">
                  <c:v>0</c:v>
                </c:pt>
                <c:pt idx="1">
                  <c:v>1.4534886279830986E-3</c:v>
                </c:pt>
                <c:pt idx="2">
                  <c:v>4.5351506405043422E-3</c:v>
                </c:pt>
                <c:pt idx="3">
                  <c:v>1.9900661706336174E-2</c:v>
                </c:pt>
                <c:pt idx="4">
                  <c:v>4.8790164169432049E-2</c:v>
                </c:pt>
                <c:pt idx="5">
                  <c:v>5.5569986289936715E-2</c:v>
                </c:pt>
                <c:pt idx="6">
                  <c:v>9.5310179804324935E-2</c:v>
                </c:pt>
                <c:pt idx="7">
                  <c:v>0.13976194237515863</c:v>
                </c:pt>
                <c:pt idx="8">
                  <c:v>0.18232155679395459</c:v>
                </c:pt>
                <c:pt idx="9">
                  <c:v>0.1963066413606174</c:v>
                </c:pt>
                <c:pt idx="10">
                  <c:v>0.22314355131420976</c:v>
                </c:pt>
                <c:pt idx="11">
                  <c:v>0.24467018185848999</c:v>
                </c:pt>
              </c:numCache>
            </c:numRef>
          </c:xVal>
          <c:yVal>
            <c:numRef>
              <c:f>Feuil2!$H$2:$H$13</c:f>
              <c:numCache>
                <c:formatCode>General</c:formatCode>
                <c:ptCount val="12"/>
                <c:pt idx="0">
                  <c:v>0</c:v>
                </c:pt>
                <c:pt idx="1">
                  <c:v>320.46545454545452</c:v>
                </c:pt>
                <c:pt idx="2">
                  <c:v>323.03168035649998</c:v>
                </c:pt>
                <c:pt idx="3">
                  <c:v>357.03500000000003</c:v>
                </c:pt>
                <c:pt idx="4">
                  <c:v>413.82600000000002</c:v>
                </c:pt>
                <c:pt idx="5">
                  <c:v>422.85719999999998</c:v>
                </c:pt>
                <c:pt idx="6">
                  <c:v>471.27300000000002</c:v>
                </c:pt>
                <c:pt idx="7">
                  <c:v>507.34549999999996</c:v>
                </c:pt>
                <c:pt idx="8">
                  <c:v>532.94399999999996</c:v>
                </c:pt>
                <c:pt idx="9">
                  <c:v>540.44962800000008</c:v>
                </c:pt>
                <c:pt idx="10">
                  <c:v>550.25</c:v>
                </c:pt>
                <c:pt idx="11">
                  <c:v>550.94576400000005</c:v>
                </c:pt>
              </c:numCache>
            </c:numRef>
          </c:yVal>
          <c:smooth val="0"/>
          <c:extLst>
            <c:ext xmlns:c16="http://schemas.microsoft.com/office/drawing/2014/chart" uri="{C3380CC4-5D6E-409C-BE32-E72D297353CC}">
              <c16:uniqueId val="{00000001-3A53-4F3F-8CB0-E42BFA3A5797}"/>
            </c:ext>
          </c:extLst>
        </c:ser>
        <c:dLbls>
          <c:showLegendKey val="0"/>
          <c:showVal val="0"/>
          <c:showCatName val="0"/>
          <c:showSerName val="0"/>
          <c:showPercent val="0"/>
          <c:showBubbleSize val="0"/>
        </c:dLbls>
        <c:axId val="2127279663"/>
        <c:axId val="2127280911"/>
      </c:scatterChart>
      <c:valAx>
        <c:axId val="2127279663"/>
        <c:scaling>
          <c:orientation val="minMax"/>
          <c:max val="0.35000000000000003"/>
          <c:min val="-5.000000000000001E-2"/>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Strain (%)</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27280911"/>
        <c:crosses val="autoZero"/>
        <c:crossBetween val="midCat"/>
      </c:valAx>
      <c:valAx>
        <c:axId val="2127280911"/>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Stress (MPa)</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27279663"/>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Inflation due to Pressure</c:v>
          </c:tx>
          <c:spPr>
            <a:ln w="9525" cap="flat" cmpd="sng" algn="ctr">
              <a:solidFill>
                <a:schemeClr val="accent1">
                  <a:alpha val="70000"/>
                </a:schemeClr>
              </a:solid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xVal>
            <c:numRef>
              <c:f>Feuil2!$F$17:$F$39</c:f>
              <c:numCache>
                <c:formatCode>0.00</c:formatCode>
                <c:ptCount val="23"/>
                <c:pt idx="0">
                  <c:v>0</c:v>
                </c:pt>
                <c:pt idx="1">
                  <c:v>0.49400000000000044</c:v>
                </c:pt>
                <c:pt idx="2">
                  <c:v>0.98800000000000088</c:v>
                </c:pt>
                <c:pt idx="3">
                  <c:v>1.7289999999999961</c:v>
                </c:pt>
                <c:pt idx="4">
                  <c:v>2.8405000000000054</c:v>
                </c:pt>
                <c:pt idx="5">
                  <c:v>4.0755000000000008</c:v>
                </c:pt>
                <c:pt idx="6">
                  <c:v>5.3104999999999967</c:v>
                </c:pt>
                <c:pt idx="7">
                  <c:v>6.5455000000000032</c:v>
                </c:pt>
                <c:pt idx="8">
                  <c:v>7.7804999999999982</c:v>
                </c:pt>
                <c:pt idx="9">
                  <c:v>9.0155000000000047</c:v>
                </c:pt>
                <c:pt idx="10">
                  <c:v>10.250500000000001</c:v>
                </c:pt>
                <c:pt idx="11">
                  <c:v>11.485499999999996</c:v>
                </c:pt>
                <c:pt idx="12">
                  <c:v>12.720500000000003</c:v>
                </c:pt>
                <c:pt idx="13">
                  <c:v>13.955499999999999</c:v>
                </c:pt>
                <c:pt idx="14">
                  <c:v>15.190500000000005</c:v>
                </c:pt>
                <c:pt idx="15">
                  <c:v>16.4255</c:v>
                </c:pt>
                <c:pt idx="16">
                  <c:v>17.660499999999995</c:v>
                </c:pt>
                <c:pt idx="17">
                  <c:v>18.895500000000002</c:v>
                </c:pt>
                <c:pt idx="18">
                  <c:v>20.130499999999998</c:v>
                </c:pt>
                <c:pt idx="19">
                  <c:v>21.365500000000004</c:v>
                </c:pt>
                <c:pt idx="20">
                  <c:v>22.6005</c:v>
                </c:pt>
                <c:pt idx="21">
                  <c:v>23.835499999999996</c:v>
                </c:pt>
                <c:pt idx="22">
                  <c:v>24.7</c:v>
                </c:pt>
              </c:numCache>
            </c:numRef>
          </c:xVal>
          <c:yVal>
            <c:numRef>
              <c:f>Feuil2!$G$17:$G$39</c:f>
              <c:numCache>
                <c:formatCode>0.00E+00</c:formatCode>
                <c:ptCount val="23"/>
                <c:pt idx="0">
                  <c:v>1.5465E-2</c:v>
                </c:pt>
                <c:pt idx="1">
                  <c:v>4.9740000000000001E-3</c:v>
                </c:pt>
                <c:pt idx="2">
                  <c:v>2.3855999999999999E-2</c:v>
                </c:pt>
                <c:pt idx="3">
                  <c:v>5.2553999999999997E-2</c:v>
                </c:pt>
                <c:pt idx="4">
                  <c:v>9.5547999999999994E-2</c:v>
                </c:pt>
                <c:pt idx="5" formatCode="General">
                  <c:v>0.14330999999999999</c:v>
                </c:pt>
                <c:pt idx="6" formatCode="General">
                  <c:v>0.19111</c:v>
                </c:pt>
                <c:pt idx="7" formatCode="General">
                  <c:v>0.23896000000000001</c:v>
                </c:pt>
                <c:pt idx="8" formatCode="General">
                  <c:v>0.28687000000000001</c:v>
                </c:pt>
                <c:pt idx="9" formatCode="General">
                  <c:v>0.33484000000000003</c:v>
                </c:pt>
                <c:pt idx="10" formatCode="General">
                  <c:v>0.38286999999999999</c:v>
                </c:pt>
                <c:pt idx="11" formatCode="General">
                  <c:v>0.43097999999999997</c:v>
                </c:pt>
                <c:pt idx="12" formatCode="General">
                  <c:v>0.47921000000000002</c:v>
                </c:pt>
                <c:pt idx="13" formatCode="General">
                  <c:v>0.52751999999999999</c:v>
                </c:pt>
                <c:pt idx="14" formatCode="General">
                  <c:v>0.57589999999999997</c:v>
                </c:pt>
                <c:pt idx="15" formatCode="General">
                  <c:v>0.62441000000000002</c:v>
                </c:pt>
                <c:pt idx="16" formatCode="General">
                  <c:v>0.67301999999999995</c:v>
                </c:pt>
                <c:pt idx="17" formatCode="General">
                  <c:v>1.6698999999999999</c:v>
                </c:pt>
                <c:pt idx="18" formatCode="General">
                  <c:v>3.8997000000000002</c:v>
                </c:pt>
                <c:pt idx="19" formatCode="General">
                  <c:v>6.5315000000000003</c:v>
                </c:pt>
                <c:pt idx="20" formatCode="General">
                  <c:v>9.3219999999999992</c:v>
                </c:pt>
                <c:pt idx="21" formatCode="General">
                  <c:v>13.722</c:v>
                </c:pt>
                <c:pt idx="22" formatCode="General">
                  <c:v>17.059000000000001</c:v>
                </c:pt>
              </c:numCache>
            </c:numRef>
          </c:yVal>
          <c:smooth val="1"/>
          <c:extLst>
            <c:ext xmlns:c16="http://schemas.microsoft.com/office/drawing/2014/chart" uri="{C3380CC4-5D6E-409C-BE32-E72D297353CC}">
              <c16:uniqueId val="{00000000-1F72-4F0B-B7C9-9637EAADB96D}"/>
            </c:ext>
          </c:extLst>
        </c:ser>
        <c:dLbls>
          <c:showLegendKey val="0"/>
          <c:showVal val="0"/>
          <c:showCatName val="0"/>
          <c:showSerName val="0"/>
          <c:showPercent val="0"/>
          <c:showBubbleSize val="0"/>
        </c:dLbls>
        <c:axId val="2134589887"/>
        <c:axId val="2134591967"/>
      </c:scatterChart>
      <c:valAx>
        <c:axId val="2134589887"/>
        <c:scaling>
          <c:orientation val="minMax"/>
          <c:max val="25"/>
        </c:scaling>
        <c:delete val="0"/>
        <c:axPos val="b"/>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Pressure (bar)</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34591967"/>
        <c:crosses val="autoZero"/>
        <c:crossBetween val="midCat"/>
      </c:valAx>
      <c:valAx>
        <c:axId val="2134591967"/>
        <c:scaling>
          <c:orientation val="minMax"/>
          <c:max val="18"/>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Deformation (mm)</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34589887"/>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26979646412123E-2"/>
          <c:y val="3.6984255614419148E-2"/>
          <c:w val="0.88556603773584908"/>
          <c:h val="0.74907017526243891"/>
        </c:manualLayout>
      </c:layout>
      <c:scatterChart>
        <c:scatterStyle val="lineMarker"/>
        <c:varyColors val="0"/>
        <c:ser>
          <c:idx val="1"/>
          <c:order val="0"/>
          <c:tx>
            <c:v>σ-ε (rational curve)</c:v>
          </c:tx>
          <c:spPr>
            <a:ln w="9525" cap="flat" cmpd="sng" algn="ctr">
              <a:solidFill>
                <a:schemeClr val="accent2">
                  <a:alpha val="70000"/>
                </a:schemeClr>
              </a:solidFill>
              <a:prstDash val="sysDot"/>
              <a:round/>
            </a:ln>
            <a:effectLst/>
          </c:spPr>
          <c:marker>
            <c:symbol val="circle"/>
            <c:size val="5"/>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marker>
          <c:xVal>
            <c:numRef>
              <c:f>Feuil2!$G$2:$G$13</c:f>
              <c:numCache>
                <c:formatCode>0.0000</c:formatCode>
                <c:ptCount val="12"/>
                <c:pt idx="0">
                  <c:v>0</c:v>
                </c:pt>
                <c:pt idx="1">
                  <c:v>1.4534886279830986E-3</c:v>
                </c:pt>
                <c:pt idx="2">
                  <c:v>4.5351506405043422E-3</c:v>
                </c:pt>
                <c:pt idx="3">
                  <c:v>1.9900661706336174E-2</c:v>
                </c:pt>
                <c:pt idx="4">
                  <c:v>4.8790164169432049E-2</c:v>
                </c:pt>
                <c:pt idx="5">
                  <c:v>5.5569986289936715E-2</c:v>
                </c:pt>
                <c:pt idx="6">
                  <c:v>9.5310179804324935E-2</c:v>
                </c:pt>
                <c:pt idx="7">
                  <c:v>0.13976194237515863</c:v>
                </c:pt>
                <c:pt idx="8">
                  <c:v>0.18232155679395459</c:v>
                </c:pt>
                <c:pt idx="9">
                  <c:v>0.1963066413606174</c:v>
                </c:pt>
                <c:pt idx="10">
                  <c:v>0.22314355131420976</c:v>
                </c:pt>
                <c:pt idx="11">
                  <c:v>0.24467018185848999</c:v>
                </c:pt>
              </c:numCache>
            </c:numRef>
          </c:xVal>
          <c:yVal>
            <c:numRef>
              <c:f>Feuil2!$H$2:$H$13</c:f>
              <c:numCache>
                <c:formatCode>General</c:formatCode>
                <c:ptCount val="12"/>
                <c:pt idx="0">
                  <c:v>0</c:v>
                </c:pt>
                <c:pt idx="1">
                  <c:v>320.46545454545452</c:v>
                </c:pt>
                <c:pt idx="2">
                  <c:v>323.03168035649998</c:v>
                </c:pt>
                <c:pt idx="3">
                  <c:v>357.03500000000003</c:v>
                </c:pt>
                <c:pt idx="4">
                  <c:v>413.82600000000002</c:v>
                </c:pt>
                <c:pt idx="5">
                  <c:v>422.85719999999998</c:v>
                </c:pt>
                <c:pt idx="6">
                  <c:v>471.27300000000002</c:v>
                </c:pt>
                <c:pt idx="7">
                  <c:v>507.34549999999996</c:v>
                </c:pt>
                <c:pt idx="8">
                  <c:v>532.94399999999996</c:v>
                </c:pt>
                <c:pt idx="9">
                  <c:v>540.44962800000008</c:v>
                </c:pt>
                <c:pt idx="10">
                  <c:v>550.25</c:v>
                </c:pt>
                <c:pt idx="11">
                  <c:v>550.94576400000005</c:v>
                </c:pt>
              </c:numCache>
            </c:numRef>
          </c:yVal>
          <c:smooth val="0"/>
          <c:extLst>
            <c:ext xmlns:c16="http://schemas.microsoft.com/office/drawing/2014/chart" uri="{C3380CC4-5D6E-409C-BE32-E72D297353CC}">
              <c16:uniqueId val="{00000001-D6C9-47A1-A750-C62540997C0A}"/>
            </c:ext>
          </c:extLst>
        </c:ser>
        <c:dLbls>
          <c:showLegendKey val="0"/>
          <c:showVal val="0"/>
          <c:showCatName val="0"/>
          <c:showSerName val="0"/>
          <c:showPercent val="0"/>
          <c:showBubbleSize val="0"/>
        </c:dLbls>
        <c:axId val="2127279663"/>
        <c:axId val="2127280911"/>
      </c:scatterChart>
      <c:valAx>
        <c:axId val="2127279663"/>
        <c:scaling>
          <c:orientation val="minMax"/>
          <c:max val="0.25"/>
          <c:min val="-5.000000000000001E-2"/>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Strain (%)</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0.0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27280911"/>
        <c:crosses val="autoZero"/>
        <c:crossBetween val="midCat"/>
      </c:valAx>
      <c:valAx>
        <c:axId val="2127280911"/>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fr-FR"/>
                  <a:t>Stress (MPa)</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crossAx val="2127279663"/>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layout>
        <c:manualLayout>
          <c:xMode val="edge"/>
          <c:yMode val="edge"/>
          <c:x val="0.35669347050958256"/>
          <c:y val="0.91040015687562348"/>
          <c:w val="0.28661305898083494"/>
          <c:h val="5.7208951454848993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AEC6AE0-A76A-4571-8B58-A338DA854169}" type="datetimeFigureOut">
              <a:rPr lang="fr-FR"/>
              <a:pPr>
                <a:defRPr/>
              </a:pPr>
              <a:t>02/10/2024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7564C5-49F1-424B-8328-678E2107A455}" type="slidenum">
              <a:rPr lang="fr-FR"/>
              <a:pPr>
                <a:defRPr/>
              </a:pPr>
              <a:t>‹N°›</a:t>
            </a:fld>
            <a:endParaRPr lang="fr-FR"/>
          </a:p>
        </p:txBody>
      </p:sp>
    </p:spTree>
    <p:extLst>
      <p:ext uri="{BB962C8B-B14F-4D97-AF65-F5344CB8AC3E}">
        <p14:creationId xmlns:p14="http://schemas.microsoft.com/office/powerpoint/2010/main" val="390334030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787E105-89C5-4F0E-986A-F5E85A5B8CA1}" type="datetimeFigureOut">
              <a:rPr lang="fr-FR"/>
              <a:pPr>
                <a:defRPr/>
              </a:pPr>
              <a:t>02/10/2024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343239E-5CFC-4EA3-9F9C-DF60679EE927}" type="slidenum">
              <a:rPr lang="fr-FR"/>
              <a:pPr>
                <a:defRPr/>
              </a:pPr>
              <a:t>‹N°›</a:t>
            </a:fld>
            <a:endParaRPr lang="fr-FR"/>
          </a:p>
        </p:txBody>
      </p:sp>
    </p:spTree>
    <p:extLst>
      <p:ext uri="{BB962C8B-B14F-4D97-AF65-F5344CB8AC3E}">
        <p14:creationId xmlns:p14="http://schemas.microsoft.com/office/powerpoint/2010/main" val="110313173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smtClean="0"/>
              <a:t>Bonjour à tous et à</a:t>
            </a:r>
            <a:r>
              <a:rPr lang="fr-FR" baseline="0" dirty="0" smtClean="0"/>
              <a:t> toutes.</a:t>
            </a:r>
          </a:p>
          <a:p>
            <a:r>
              <a:rPr lang="fr-FR" baseline="0" dirty="0" smtClean="0"/>
              <a:t>Je vais vous parler de la conception des chambres à vide pour Einstein </a:t>
            </a:r>
            <a:r>
              <a:rPr lang="fr-FR" baseline="0" dirty="0" err="1" smtClean="0"/>
              <a:t>Telescope</a:t>
            </a:r>
            <a:r>
              <a:rPr lang="fr-FR" baseline="0" dirty="0" smtClean="0"/>
              <a:t>.</a:t>
            </a:r>
            <a:br>
              <a:rPr lang="fr-FR" baseline="0" dirty="0" smtClean="0"/>
            </a:br>
            <a:r>
              <a:rPr lang="fr-FR" baseline="0" dirty="0" smtClean="0"/>
              <a:t>Notamment la solution de tube bombé développée au LAPP</a:t>
            </a:r>
            <a:endParaRPr lang="fr-FR" dirty="0"/>
          </a:p>
        </p:txBody>
      </p:sp>
      <p:sp>
        <p:nvSpPr>
          <p:cNvPr id="4" name="Espace réservé de la date 3"/>
          <p:cNvSpPr>
            <a:spLocks noGrp="1"/>
          </p:cNvSpPr>
          <p:nvPr>
            <p:ph type="dt" idx="10"/>
          </p:nvPr>
        </p:nvSpPr>
        <p:spPr/>
        <p:txBody>
          <a:bodyPr/>
          <a:lstStyle/>
          <a:p>
            <a:pPr>
              <a:defRPr/>
            </a:pPr>
            <a:fld id="{9DBAC2BE-4E1D-44BF-82CE-959ABA7E1D58}" type="datetime1">
              <a:rPr lang="fr-FR" smtClean="0"/>
              <a:t>02/10/2024</a:t>
            </a:fld>
            <a:endParaRPr lang="fr-FR"/>
          </a:p>
        </p:txBody>
      </p:sp>
      <p:sp>
        <p:nvSpPr>
          <p:cNvPr id="5" name="Espace réservé du pied de page 4"/>
          <p:cNvSpPr>
            <a:spLocks noGrp="1"/>
          </p:cNvSpPr>
          <p:nvPr>
            <p:ph type="ftr" sz="quarter" idx="11"/>
          </p:nvPr>
        </p:nvSpPr>
        <p:spPr/>
        <p:txBody>
          <a:bodyPr/>
          <a:lstStyle/>
          <a:p>
            <a:pPr>
              <a:defRPr/>
            </a:pPr>
            <a:r>
              <a:rPr lang="fr-FR"/>
              <a:t>Entrez votre nom</a:t>
            </a: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a:t>
            </a:fld>
            <a:endParaRPr lang="fr-FR"/>
          </a:p>
        </p:txBody>
      </p:sp>
    </p:spTree>
    <p:extLst>
      <p:ext uri="{BB962C8B-B14F-4D97-AF65-F5344CB8AC3E}">
        <p14:creationId xmlns:p14="http://schemas.microsoft.com/office/powerpoint/2010/main" val="157670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tableau suivant nous a été</a:t>
            </a:r>
            <a:r>
              <a:rPr lang="fr-FR" baseline="0" dirty="0" smtClean="0"/>
              <a:t> fourni par le CERN, il présente le taux de déformation de différentes soudure en acier 441 réalisées suivant différents procédés.</a:t>
            </a:r>
            <a:br>
              <a:rPr lang="fr-FR" baseline="0" dirty="0" smtClean="0"/>
            </a:br>
            <a:r>
              <a:rPr lang="fr-FR" baseline="0" dirty="0" smtClean="0"/>
              <a:t>Les soudages à l’aide de laser permettent de retrouver les mêmes taux de déformation avant rupture, à savoir 30% de déformation dans la direction transversale et la direction longitudinale.</a:t>
            </a:r>
          </a:p>
          <a:p>
            <a:endParaRPr lang="fr-FR" baseline="0" dirty="0" smtClean="0"/>
          </a:p>
          <a:p>
            <a:r>
              <a:rPr lang="fr-FR" baseline="0" dirty="0" smtClean="0"/>
              <a:t>Le soudage au TIG, quand à lui, contribue à détériorer les propriétés mécaniques de l’acier. C’est néanmoins le type de soudure qui va être utilisé pour souder les tubes entre eux à l’aide d’une technique de soudage orbitale.</a:t>
            </a:r>
            <a:endParaRPr lang="fr-FR" dirty="0"/>
          </a:p>
        </p:txBody>
      </p:sp>
      <p:sp>
        <p:nvSpPr>
          <p:cNvPr id="4" name="Espace réservé de la date 3"/>
          <p:cNvSpPr>
            <a:spLocks noGrp="1"/>
          </p:cNvSpPr>
          <p:nvPr>
            <p:ph type="dt" idx="10"/>
          </p:nvPr>
        </p:nvSpPr>
        <p:spPr/>
        <p:txBody>
          <a:bodyPr/>
          <a:lstStyle/>
          <a:p>
            <a:pPr>
              <a:defRPr/>
            </a:pPr>
            <a:fld id="{A07F1F0D-4B16-43E0-A87A-7BF8E66A8A9C}"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10</a:t>
            </a:fld>
            <a:endParaRPr lang="fr-FR"/>
          </a:p>
        </p:txBody>
      </p:sp>
    </p:spTree>
    <p:extLst>
      <p:ext uri="{BB962C8B-B14F-4D97-AF65-F5344CB8AC3E}">
        <p14:creationId xmlns:p14="http://schemas.microsoft.com/office/powerpoint/2010/main" val="399992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vais présenté désormais les résultats</a:t>
            </a:r>
            <a:r>
              <a:rPr lang="fr-FR" baseline="0" dirty="0" smtClean="0"/>
              <a:t> de simulation en commençant par le tube</a:t>
            </a:r>
          </a:p>
          <a:p>
            <a:endParaRPr lang="fr-FR" dirty="0"/>
          </a:p>
        </p:txBody>
      </p:sp>
      <p:sp>
        <p:nvSpPr>
          <p:cNvPr id="4" name="Espace réservé de la date 3"/>
          <p:cNvSpPr>
            <a:spLocks noGrp="1"/>
          </p:cNvSpPr>
          <p:nvPr>
            <p:ph type="dt" idx="10"/>
          </p:nvPr>
        </p:nvSpPr>
        <p:spPr/>
        <p:txBody>
          <a:bodyPr/>
          <a:lstStyle/>
          <a:p>
            <a:pPr>
              <a:defRPr/>
            </a:pPr>
            <a:fld id="{39DFDA3B-115A-4EDE-9844-25D63776B23C}"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11</a:t>
            </a:fld>
            <a:endParaRPr lang="fr-FR"/>
          </a:p>
        </p:txBody>
      </p:sp>
    </p:spTree>
    <p:extLst>
      <p:ext uri="{BB962C8B-B14F-4D97-AF65-F5344CB8AC3E}">
        <p14:creationId xmlns:p14="http://schemas.microsoft.com/office/powerpoint/2010/main" val="359331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L’objectif est d’obtenir un bombé de 16 mm (cela signifie que le rayon du tube prend au maximum</a:t>
            </a:r>
            <a:r>
              <a:rPr lang="fr-FR" baseline="0" dirty="0" smtClean="0"/>
              <a:t> 16 mm).</a:t>
            </a:r>
          </a:p>
          <a:p>
            <a:r>
              <a:rPr lang="fr-FR" baseline="0" dirty="0" smtClean="0"/>
              <a:t>Pour cela les simulations ont montré qu’il faut gonfler le tube jusqu’à 24.8 bar! Dans ce cas la contrainte équivalente de Von Mises dans le tube est de 470 </a:t>
            </a:r>
            <a:r>
              <a:rPr lang="fr-FR" baseline="0" dirty="0" err="1" smtClean="0"/>
              <a:t>MPa</a:t>
            </a:r>
            <a:r>
              <a:rPr lang="fr-FR" baseline="0" dirty="0" smtClean="0"/>
              <a:t> et le bombé de 17 mm environs.</a:t>
            </a:r>
          </a:p>
          <a:p>
            <a:r>
              <a:rPr lang="fr-FR" baseline="0" dirty="0" smtClean="0"/>
              <a:t>Il retombe à 16 mm par retour élastique lors du retrait de la pression.</a:t>
            </a:r>
          </a:p>
          <a:p>
            <a:endParaRPr lang="fr-FR" baseline="0" dirty="0" smtClean="0"/>
          </a:p>
          <a:p>
            <a:r>
              <a:rPr lang="fr-FR" baseline="0" dirty="0" smtClean="0"/>
              <a:t>Afin de vérifier cette simulation, (Clique) j’ai réalisé un second modèle axisymétrique du tube.</a:t>
            </a:r>
            <a:br>
              <a:rPr lang="fr-FR" baseline="0" dirty="0" smtClean="0"/>
            </a:br>
            <a:r>
              <a:rPr lang="fr-FR" baseline="0" dirty="0" smtClean="0"/>
              <a:t>Ce second modèle permet d’observer plus finement les contraintes dans l’épaisseur du tube, ce que ne permet pas le modèle basé sur des éléments de coques.</a:t>
            </a:r>
          </a:p>
          <a:p>
            <a:r>
              <a:rPr lang="fr-FR" baseline="0" dirty="0" smtClean="0"/>
              <a:t>On peut notamment observer que les contraintes dans le tube à 24.8 bar sont identiques dans les deux modèles.</a:t>
            </a:r>
          </a:p>
        </p:txBody>
      </p:sp>
      <p:sp>
        <p:nvSpPr>
          <p:cNvPr id="4" name="Espace réservé de la date 3"/>
          <p:cNvSpPr>
            <a:spLocks noGrp="1"/>
          </p:cNvSpPr>
          <p:nvPr>
            <p:ph type="dt" idx="10"/>
          </p:nvPr>
        </p:nvSpPr>
        <p:spPr/>
        <p:txBody>
          <a:bodyPr/>
          <a:lstStyle/>
          <a:p>
            <a:pPr>
              <a:defRPr/>
            </a:pPr>
            <a:fld id="{BB1B70B8-1A5C-4B3B-8A16-CE0E7A605C14}"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12</a:t>
            </a:fld>
            <a:endParaRPr lang="fr-FR"/>
          </a:p>
        </p:txBody>
      </p:sp>
    </p:spTree>
    <p:extLst>
      <p:ext uri="{BB962C8B-B14F-4D97-AF65-F5344CB8AC3E}">
        <p14:creationId xmlns:p14="http://schemas.microsoft.com/office/powerpoint/2010/main" val="91218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brides et les bouchons étant des éléments très massifs, ils</a:t>
            </a:r>
            <a:r>
              <a:rPr lang="fr-FR" baseline="0" dirty="0" smtClean="0"/>
              <a:t> subissent peu de déformation.</a:t>
            </a:r>
            <a:br>
              <a:rPr lang="fr-FR" baseline="0" dirty="0" smtClean="0"/>
            </a:br>
            <a:r>
              <a:rPr lang="fr-FR" baseline="0" dirty="0" smtClean="0"/>
              <a:t>En revanche les soudures qui les lient au tube doivent être vérifiées.</a:t>
            </a:r>
            <a:endParaRPr lang="fr-FR" dirty="0"/>
          </a:p>
        </p:txBody>
      </p:sp>
      <p:sp>
        <p:nvSpPr>
          <p:cNvPr id="4" name="Espace réservé de la date 3"/>
          <p:cNvSpPr>
            <a:spLocks noGrp="1"/>
          </p:cNvSpPr>
          <p:nvPr>
            <p:ph type="dt" idx="10"/>
          </p:nvPr>
        </p:nvSpPr>
        <p:spPr/>
        <p:txBody>
          <a:bodyPr/>
          <a:lstStyle/>
          <a:p>
            <a:pPr>
              <a:defRPr/>
            </a:pPr>
            <a:fld id="{34495A1E-9153-4CA0-8A46-6DC77DF10A1E}"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13</a:t>
            </a:fld>
            <a:endParaRPr lang="fr-FR"/>
          </a:p>
        </p:txBody>
      </p:sp>
    </p:spTree>
    <p:extLst>
      <p:ext uri="{BB962C8B-B14F-4D97-AF65-F5344CB8AC3E}">
        <p14:creationId xmlns:p14="http://schemas.microsoft.com/office/powerpoint/2010/main" val="2461080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r>
              <a:rPr lang="fr-FR" dirty="0" smtClean="0"/>
              <a:t>Voici le cordon de la portion de soudure entre</a:t>
            </a:r>
            <a:r>
              <a:rPr lang="fr-FR" baseline="0" dirty="0" smtClean="0"/>
              <a:t> la bride et le tube. Seulement un tiers comme le reste du modèle.</a:t>
            </a:r>
            <a:br>
              <a:rPr lang="fr-FR" baseline="0" dirty="0" smtClean="0"/>
            </a:br>
            <a:r>
              <a:rPr lang="fr-FR" baseline="0" dirty="0" smtClean="0"/>
              <a:t>On voit que la contrainte est comprise entre 270 et 290 </a:t>
            </a:r>
            <a:r>
              <a:rPr lang="fr-FR" baseline="0" dirty="0" err="1" smtClean="0"/>
              <a:t>MPa</a:t>
            </a:r>
            <a:r>
              <a:rPr lang="fr-FR" baseline="0" dirty="0" smtClean="0"/>
              <a:t> environ.</a:t>
            </a:r>
          </a:p>
          <a:p>
            <a:endParaRPr lang="fr-FR" baseline="0" dirty="0" smtClean="0"/>
          </a:p>
          <a:p>
            <a:r>
              <a:rPr lang="fr-FR" baseline="0" dirty="0" smtClean="0"/>
              <a:t>Il a lui aussi été complété par un modèle de contrôle axisymétrique (Clique)</a:t>
            </a:r>
          </a:p>
          <a:p>
            <a:r>
              <a:rPr lang="fr-FR" baseline="0" dirty="0" smtClean="0"/>
              <a:t>Le cordon a été modélisé à l’aide d’un triangle de 1 mm de coté.</a:t>
            </a:r>
            <a:br>
              <a:rPr lang="fr-FR" baseline="0" dirty="0" smtClean="0"/>
            </a:br>
            <a:r>
              <a:rPr lang="fr-FR" baseline="0" dirty="0" smtClean="0"/>
              <a:t>C’est un modèle plutôt conservateur car dans la réalité le bourrelet de matière est plus important.</a:t>
            </a:r>
          </a:p>
          <a:p>
            <a:r>
              <a:rPr lang="fr-FR" baseline="0" dirty="0" smtClean="0"/>
              <a:t>On voit que la contrainte équivalente de Von Mises maximale est située entre 275 </a:t>
            </a:r>
            <a:r>
              <a:rPr lang="fr-FR" baseline="0" dirty="0" err="1" smtClean="0"/>
              <a:t>MPa</a:t>
            </a:r>
            <a:r>
              <a:rPr lang="fr-FR" baseline="0" dirty="0" smtClean="0"/>
              <a:t> et 320 </a:t>
            </a:r>
            <a:r>
              <a:rPr lang="fr-FR" baseline="0" dirty="0" err="1" smtClean="0"/>
              <a:t>MPa</a:t>
            </a:r>
            <a:r>
              <a:rPr lang="fr-FR" baseline="0" dirty="0" smtClean="0"/>
              <a:t>.</a:t>
            </a:r>
            <a:br>
              <a:rPr lang="fr-FR" baseline="0" dirty="0" smtClean="0"/>
            </a:br>
            <a:r>
              <a:rPr lang="fr-FR" baseline="0" dirty="0" smtClean="0"/>
              <a:t>C’est une plage de valeur équivalente au modèle complet.</a:t>
            </a:r>
            <a:br>
              <a:rPr lang="fr-FR" baseline="0" dirty="0" smtClean="0"/>
            </a:br>
            <a:endParaRPr lang="fr-FR" baseline="0" dirty="0" smtClean="0"/>
          </a:p>
        </p:txBody>
      </p:sp>
      <p:sp>
        <p:nvSpPr>
          <p:cNvPr id="4" name="Espace réservé de la date 3"/>
          <p:cNvSpPr>
            <a:spLocks noGrp="1"/>
          </p:cNvSpPr>
          <p:nvPr>
            <p:ph type="dt" idx="10"/>
          </p:nvPr>
        </p:nvSpPr>
        <p:spPr/>
        <p:txBody>
          <a:bodyPr/>
          <a:lstStyle/>
          <a:p>
            <a:pPr>
              <a:defRPr/>
            </a:pPr>
            <a:fld id="{AAB3A646-050C-4244-973A-01050DBDF648}"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14</a:t>
            </a:fld>
            <a:endParaRPr lang="fr-FR"/>
          </a:p>
        </p:txBody>
      </p:sp>
    </p:spTree>
    <p:extLst>
      <p:ext uri="{BB962C8B-B14F-4D97-AF65-F5344CB8AC3E}">
        <p14:creationId xmlns:p14="http://schemas.microsoft.com/office/powerpoint/2010/main" val="313148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 cette étape, je vais vous présenter les résultats de calcul dans les oreilles et les colliers.</a:t>
            </a:r>
            <a:br>
              <a:rPr lang="fr-FR" dirty="0" smtClean="0"/>
            </a:br>
            <a:r>
              <a:rPr lang="fr-FR" dirty="0" smtClean="0"/>
              <a:t>Se sont des éléments dont on veut surtout</a:t>
            </a:r>
            <a:r>
              <a:rPr lang="fr-FR" baseline="0" dirty="0" smtClean="0"/>
              <a:t> éviter la rupture.</a:t>
            </a:r>
            <a:endParaRPr lang="fr-FR" dirty="0"/>
          </a:p>
        </p:txBody>
      </p:sp>
      <p:sp>
        <p:nvSpPr>
          <p:cNvPr id="4" name="Espace réservé de la date 3"/>
          <p:cNvSpPr>
            <a:spLocks noGrp="1"/>
          </p:cNvSpPr>
          <p:nvPr>
            <p:ph type="dt" idx="10"/>
          </p:nvPr>
        </p:nvSpPr>
        <p:spPr/>
        <p:txBody>
          <a:bodyPr/>
          <a:lstStyle/>
          <a:p>
            <a:pPr>
              <a:defRPr/>
            </a:pPr>
            <a:fld id="{A80BE719-AB7D-41DB-BC12-A8E4C755C747}"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15</a:t>
            </a:fld>
            <a:endParaRPr lang="fr-FR"/>
          </a:p>
        </p:txBody>
      </p:sp>
    </p:spTree>
    <p:extLst>
      <p:ext uri="{BB962C8B-B14F-4D97-AF65-F5344CB8AC3E}">
        <p14:creationId xmlns:p14="http://schemas.microsoft.com/office/powerpoint/2010/main" val="82517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résultats présentés sont issus</a:t>
            </a:r>
            <a:r>
              <a:rPr lang="fr-FR" baseline="0" dirty="0" smtClean="0"/>
              <a:t> des sous modèles.</a:t>
            </a:r>
            <a:br>
              <a:rPr lang="fr-FR" baseline="0" dirty="0" smtClean="0"/>
            </a:br>
            <a:r>
              <a:rPr lang="fr-FR" baseline="0" dirty="0" smtClean="0"/>
              <a:t>Les contraintes sont principalement dues au serrage des vis servant à leur maintient.</a:t>
            </a:r>
          </a:p>
          <a:p>
            <a:r>
              <a:rPr lang="fr-FR" baseline="0" dirty="0" smtClean="0"/>
              <a:t>Les efforts en provenance du gonflage du tube apportent peu de contraintes supplémentaire.</a:t>
            </a:r>
            <a:br>
              <a:rPr lang="fr-FR" baseline="0" dirty="0" smtClean="0"/>
            </a:br>
            <a:r>
              <a:rPr lang="fr-FR" baseline="0" dirty="0" smtClean="0"/>
              <a:t>On constate, sans surprise, que les vis apportent des efforts très localisés expliquant les concentrations de contrainte au niveau des trous de passage.</a:t>
            </a:r>
            <a:br>
              <a:rPr lang="fr-FR" baseline="0" dirty="0" smtClean="0"/>
            </a:br>
            <a:r>
              <a:rPr lang="fr-FR" baseline="0" dirty="0" smtClean="0"/>
              <a:t>La limite élastique n’est pas dépassée bien qu’on pourrait le tolérer puisque le serrage des vis à tendance à mater très localement les pièces.</a:t>
            </a:r>
          </a:p>
          <a:p>
            <a:endParaRPr lang="fr-FR" baseline="0" dirty="0" smtClean="0"/>
          </a:p>
          <a:p>
            <a:r>
              <a:rPr lang="fr-FR" baseline="0" dirty="0" smtClean="0"/>
              <a:t>Voila en ce qui concerne la partie dédiée aux simulations numériques.</a:t>
            </a:r>
            <a:endParaRPr lang="fr-FR" dirty="0"/>
          </a:p>
        </p:txBody>
      </p:sp>
      <p:sp>
        <p:nvSpPr>
          <p:cNvPr id="4" name="Espace réservé de la date 3"/>
          <p:cNvSpPr>
            <a:spLocks noGrp="1"/>
          </p:cNvSpPr>
          <p:nvPr>
            <p:ph type="dt" idx="10"/>
          </p:nvPr>
        </p:nvSpPr>
        <p:spPr/>
        <p:txBody>
          <a:bodyPr/>
          <a:lstStyle/>
          <a:p>
            <a:pPr>
              <a:defRPr/>
            </a:pPr>
            <a:fld id="{1FDC6804-1264-440A-AEA0-E7CC1777A4DB}"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16</a:t>
            </a:fld>
            <a:endParaRPr lang="fr-FR"/>
          </a:p>
        </p:txBody>
      </p:sp>
    </p:spTree>
    <p:extLst>
      <p:ext uri="{BB962C8B-B14F-4D97-AF65-F5344CB8AC3E}">
        <p14:creationId xmlns:p14="http://schemas.microsoft.com/office/powerpoint/2010/main" val="3491483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vais désormais vous présenter</a:t>
            </a:r>
            <a:r>
              <a:rPr lang="fr-FR" baseline="0" dirty="0" smtClean="0"/>
              <a:t> une partie plus concrète avec le montage et le gonflage du tube prototype</a:t>
            </a:r>
            <a:endParaRPr lang="fr-FR" dirty="0"/>
          </a:p>
        </p:txBody>
      </p:sp>
      <p:sp>
        <p:nvSpPr>
          <p:cNvPr id="4" name="Espace réservé de la date 3"/>
          <p:cNvSpPr>
            <a:spLocks noGrp="1"/>
          </p:cNvSpPr>
          <p:nvPr>
            <p:ph type="dt" idx="10"/>
          </p:nvPr>
        </p:nvSpPr>
        <p:spPr/>
        <p:txBody>
          <a:bodyPr/>
          <a:lstStyle/>
          <a:p>
            <a:pPr>
              <a:defRPr/>
            </a:pPr>
            <a:fld id="{0593C0C2-7D22-4DBB-A09A-D9721B760927}"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17</a:t>
            </a:fld>
            <a:endParaRPr lang="fr-FR"/>
          </a:p>
        </p:txBody>
      </p:sp>
    </p:spTree>
    <p:extLst>
      <p:ext uri="{BB962C8B-B14F-4D97-AF65-F5344CB8AC3E}">
        <p14:creationId xmlns:p14="http://schemas.microsoft.com/office/powerpoint/2010/main" val="42355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smtClean="0"/>
              <a:t>J’ai réalisé les plans de fabrication des différents éléments de l’outillage.</a:t>
            </a:r>
          </a:p>
          <a:p>
            <a:pPr marL="171450" indent="-171450">
              <a:buFont typeface="Arial" panose="020B0604020202020204" pitchFamily="34" charset="0"/>
              <a:buChar char="•"/>
            </a:pPr>
            <a:r>
              <a:rPr lang="fr-FR" dirty="0" smtClean="0"/>
              <a:t>Ces éléments</a:t>
            </a:r>
            <a:r>
              <a:rPr lang="fr-FR" baseline="0" dirty="0" smtClean="0"/>
              <a:t> ont été fabriqués par des entreprises mais des retouches internes ont été réalisées notamment sur les formes à l’interface du tube.</a:t>
            </a:r>
          </a:p>
          <a:p>
            <a:r>
              <a:rPr lang="fr-FR" baseline="0" dirty="0" smtClean="0"/>
              <a:t>Le tube a été réalisé par le CERN qui s’est occupé de le rouler et de le souder.</a:t>
            </a:r>
          </a:p>
          <a:p>
            <a:r>
              <a:rPr lang="fr-FR" baseline="0" dirty="0" smtClean="0"/>
              <a:t>Les brides ont également été soudé dessus au CERN.</a:t>
            </a:r>
          </a:p>
          <a:p>
            <a:endParaRPr lang="fr-FR" baseline="0" dirty="0" smtClean="0"/>
          </a:p>
          <a:p>
            <a:pPr marL="171450" indent="-171450">
              <a:buFont typeface="Arial" panose="020B0604020202020204" pitchFamily="34" charset="0"/>
              <a:buChar char="•"/>
            </a:pPr>
            <a:r>
              <a:rPr lang="fr-FR" baseline="0" dirty="0" smtClean="0"/>
              <a:t>J’ai réalisé le contrôle des brides et des bouchons qui sont prévus pour être réutilisés</a:t>
            </a:r>
            <a:endParaRPr lang="fr-FR" dirty="0"/>
          </a:p>
        </p:txBody>
      </p:sp>
      <p:sp>
        <p:nvSpPr>
          <p:cNvPr id="4" name="Espace réservé de la date 3"/>
          <p:cNvSpPr>
            <a:spLocks noGrp="1"/>
          </p:cNvSpPr>
          <p:nvPr>
            <p:ph type="dt" idx="10"/>
          </p:nvPr>
        </p:nvSpPr>
        <p:spPr/>
        <p:txBody>
          <a:bodyPr/>
          <a:lstStyle/>
          <a:p>
            <a:pPr>
              <a:defRPr/>
            </a:pPr>
            <a:fld id="{B569D5E4-E30E-4E2F-A93C-E7735A716F24}"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18</a:t>
            </a:fld>
            <a:endParaRPr lang="fr-FR"/>
          </a:p>
        </p:txBody>
      </p:sp>
    </p:spTree>
    <p:extLst>
      <p:ext uri="{BB962C8B-B14F-4D97-AF65-F5344CB8AC3E}">
        <p14:creationId xmlns:p14="http://schemas.microsoft.com/office/powerpoint/2010/main" val="331585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Cette image montre le tube équipé de son outil de formage. Une extrémité est déjà bouchée, l'autre est encore ouverte.</a:t>
            </a:r>
          </a:p>
          <a:p>
            <a:endParaRPr lang="fr-FR" dirty="0" smtClean="0"/>
          </a:p>
          <a:p>
            <a:r>
              <a:rPr lang="fr-FR" dirty="0" smtClean="0"/>
              <a:t>Le tube a ensuite été mis à la verticale pour pouvoir être rempli d'eau</a:t>
            </a:r>
            <a:r>
              <a:rPr lang="fr-FR" baseline="0" dirty="0" smtClean="0"/>
              <a:t> puis i</a:t>
            </a:r>
            <a:r>
              <a:rPr lang="fr-FR" dirty="0" smtClean="0"/>
              <a:t>l a été refermé hermétiquement à l'aide d'un joint en polymère</a:t>
            </a:r>
            <a:endParaRPr lang="fr-FR" baseline="0" dirty="0" smtClean="0"/>
          </a:p>
          <a:p>
            <a:endParaRPr lang="fr-FR" baseline="0" dirty="0" smtClean="0"/>
          </a:p>
          <a:p>
            <a:r>
              <a:rPr lang="fr-FR" dirty="0" smtClean="0"/>
              <a:t>Il a ensuite été raccordé à une</a:t>
            </a:r>
            <a:r>
              <a:rPr lang="fr-FR" baseline="0" dirty="0" smtClean="0"/>
              <a:t> </a:t>
            </a:r>
            <a:r>
              <a:rPr lang="fr-FR" dirty="0" smtClean="0"/>
              <a:t>pompe manuelle, pour le mettre sous pression.</a:t>
            </a:r>
          </a:p>
          <a:p>
            <a:endParaRPr lang="fr-FR" dirty="0" smtClean="0"/>
          </a:p>
          <a:p>
            <a:r>
              <a:rPr lang="fr-FR" dirty="0" smtClean="0"/>
              <a:t>Le</a:t>
            </a:r>
            <a:r>
              <a:rPr lang="fr-FR" baseline="0" dirty="0" smtClean="0"/>
              <a:t> gonflage à pu débuter jusqu’à… 22 bar seulement!</a:t>
            </a:r>
            <a:endParaRPr lang="fr-FR" dirty="0" smtClean="0"/>
          </a:p>
        </p:txBody>
      </p:sp>
      <p:sp>
        <p:nvSpPr>
          <p:cNvPr id="4" name="Espace réservé de la date 3"/>
          <p:cNvSpPr>
            <a:spLocks noGrp="1"/>
          </p:cNvSpPr>
          <p:nvPr>
            <p:ph type="dt" idx="10"/>
          </p:nvPr>
        </p:nvSpPr>
        <p:spPr/>
        <p:txBody>
          <a:bodyPr/>
          <a:lstStyle/>
          <a:p>
            <a:pPr>
              <a:defRPr/>
            </a:pPr>
            <a:fld id="{83D7CF58-E75C-45BB-98B9-9D47FFC28816}"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19</a:t>
            </a:fld>
            <a:endParaRPr lang="fr-FR"/>
          </a:p>
        </p:txBody>
      </p:sp>
    </p:spTree>
    <p:extLst>
      <p:ext uri="{BB962C8B-B14F-4D97-AF65-F5344CB8AC3E}">
        <p14:creationId xmlns:p14="http://schemas.microsoft.com/office/powerpoint/2010/main" val="168894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r>
              <a:rPr lang="fr-FR" dirty="0" smtClean="0"/>
              <a:t>Ma présentation sera divisée en trois parties:</a:t>
            </a:r>
          </a:p>
          <a:p>
            <a:pPr marL="228600" indent="-228600">
              <a:buFont typeface="+mj-lt"/>
              <a:buAutoNum type="arabicPeriod"/>
            </a:pPr>
            <a:r>
              <a:rPr lang="fr-FR" dirty="0" smtClean="0"/>
              <a:t>Un</a:t>
            </a:r>
            <a:r>
              <a:rPr lang="fr-FR" baseline="0" dirty="0" smtClean="0"/>
              <a:t> rappel concernant le concept de tube bombé et du prototype</a:t>
            </a:r>
          </a:p>
          <a:p>
            <a:pPr marL="228600" indent="-228600">
              <a:buFont typeface="+mj-lt"/>
              <a:buAutoNum type="arabicPeriod"/>
            </a:pPr>
            <a:r>
              <a:rPr lang="fr-FR" baseline="0" dirty="0" smtClean="0"/>
              <a:t>La préparation du prototype, notamment des simulations numériques</a:t>
            </a:r>
          </a:p>
          <a:p>
            <a:pPr marL="228600" indent="-228600">
              <a:buFont typeface="+mj-lt"/>
              <a:buAutoNum type="arabicPeriod"/>
            </a:pPr>
            <a:r>
              <a:rPr lang="fr-FR" baseline="0" dirty="0" smtClean="0"/>
              <a:t>Pour finir, la réalisation du prototype</a:t>
            </a:r>
          </a:p>
          <a:p>
            <a:pPr marL="228600" indent="-228600">
              <a:buFont typeface="+mj-lt"/>
              <a:buAutoNum type="arabicPeriod"/>
            </a:pPr>
            <a:endParaRPr lang="fr-FR" dirty="0"/>
          </a:p>
        </p:txBody>
      </p:sp>
      <p:sp>
        <p:nvSpPr>
          <p:cNvPr id="4" name="Espace réservé de la date 3"/>
          <p:cNvSpPr>
            <a:spLocks noGrp="1"/>
          </p:cNvSpPr>
          <p:nvPr>
            <p:ph type="dt" idx="10"/>
          </p:nvPr>
        </p:nvSpPr>
        <p:spPr/>
        <p:txBody>
          <a:bodyPr/>
          <a:lstStyle/>
          <a:p>
            <a:pPr>
              <a:defRPr/>
            </a:pPr>
            <a:fld id="{311E422B-602E-4AE7-85A5-56FDB8F1BE23}"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2</a:t>
            </a:fld>
            <a:endParaRPr lang="fr-FR"/>
          </a:p>
        </p:txBody>
      </p:sp>
    </p:spTree>
    <p:extLst>
      <p:ext uri="{BB962C8B-B14F-4D97-AF65-F5344CB8AC3E}">
        <p14:creationId xmlns:p14="http://schemas.microsoft.com/office/powerpoint/2010/main" val="749147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smtClean="0"/>
              <a:t>Malheureusement les 24.7 bar n’ont pas été atteint puisque le cordon de soudure s'est rompu brusquement vers 22 bar.</a:t>
            </a:r>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On constate néanmoins que les formes courbes sont apparues et qu'elles ont une hauteur de 7 </a:t>
            </a:r>
            <a:r>
              <a:rPr lang="fr-FR" dirty="0" err="1" smtClean="0"/>
              <a:t>mm.</a:t>
            </a:r>
            <a:r>
              <a:rPr lang="fr-FR" dirty="0" smtClean="0"/>
              <a:t> Après comparaison avec les simulations numériques, c'est la hauteur qui aurait dû être obtenue entre 21,5 et 22 bars.</a:t>
            </a:r>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En contraste, les formes courbes à l'intérieur du tube sont également bien visibles.</a:t>
            </a:r>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On voit ici le tube entier sans l'outillage. L'ouverture est clairement visible.</a:t>
            </a:r>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La question est pourquoi y </a:t>
            </a:r>
            <a:r>
              <a:rPr lang="fr-FR" dirty="0" err="1" smtClean="0"/>
              <a:t>a-t-il</a:t>
            </a:r>
            <a:r>
              <a:rPr lang="fr-FR" dirty="0" smtClean="0"/>
              <a:t> eu une rupture du cordon de soudure?</a:t>
            </a:r>
            <a:endParaRPr lang="fr-FR" dirty="0"/>
          </a:p>
        </p:txBody>
      </p:sp>
      <p:sp>
        <p:nvSpPr>
          <p:cNvPr id="4" name="Espace réservé de la date 3"/>
          <p:cNvSpPr>
            <a:spLocks noGrp="1"/>
          </p:cNvSpPr>
          <p:nvPr>
            <p:ph type="dt" idx="10"/>
          </p:nvPr>
        </p:nvSpPr>
        <p:spPr/>
        <p:txBody>
          <a:bodyPr/>
          <a:lstStyle/>
          <a:p>
            <a:pPr>
              <a:defRPr/>
            </a:pPr>
            <a:fld id="{7DDA242D-652C-4881-82AB-571913EA3A8D}"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20</a:t>
            </a:fld>
            <a:endParaRPr lang="fr-FR"/>
          </a:p>
        </p:txBody>
      </p:sp>
    </p:spTree>
    <p:extLst>
      <p:ext uri="{BB962C8B-B14F-4D97-AF65-F5344CB8AC3E}">
        <p14:creationId xmlns:p14="http://schemas.microsoft.com/office/powerpoint/2010/main" val="418459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fr-FR" dirty="0" smtClean="0"/>
              <a:t>Pour comprendre cette rupture, il faut passer par une analyse théorique</a:t>
            </a:r>
            <a:r>
              <a:rPr lang="fr-FR" baseline="0" dirty="0" smtClean="0"/>
              <a:t> </a:t>
            </a:r>
            <a:endParaRPr lang="fr-FR" dirty="0" smtClean="0"/>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Le tube à un comportement membranaire entre les colliers.</a:t>
            </a:r>
          </a:p>
          <a:p>
            <a:endParaRPr lang="fr-FR" dirty="0" smtClean="0"/>
          </a:p>
          <a:p>
            <a:pPr marL="171450" indent="-171450">
              <a:buFont typeface="Arial" panose="020B0604020202020204" pitchFamily="34" charset="0"/>
              <a:buChar char="•"/>
            </a:pPr>
            <a:r>
              <a:rPr lang="fr-FR" dirty="0" smtClean="0"/>
              <a:t>Qu’est ce que ça signifie? </a:t>
            </a:r>
            <a:r>
              <a:rPr lang="fr-FR" dirty="0" smtClean="0"/>
              <a:t>(Clique)</a:t>
            </a:r>
            <a:endParaRPr lang="fr-FR" dirty="0" smtClean="0"/>
          </a:p>
          <a:p>
            <a:pPr marL="0" indent="0">
              <a:buFont typeface="Arial" panose="020B0604020202020204" pitchFamily="34" charset="0"/>
              <a:buNone/>
            </a:pPr>
            <a:r>
              <a:rPr lang="fr-FR" dirty="0" smtClean="0"/>
              <a:t>Pour</a:t>
            </a:r>
            <a:r>
              <a:rPr lang="fr-FR" baseline="0" dirty="0" smtClean="0"/>
              <a:t> le comprendre, il faut revenir à la définition d’une contrainte qui est un tenseur : à savoir, un objet avec 9 composantes</a:t>
            </a:r>
            <a:br>
              <a:rPr lang="fr-FR" baseline="0" dirty="0" smtClean="0"/>
            </a:br>
            <a:r>
              <a:rPr lang="fr-FR" baseline="0" dirty="0" smtClean="0"/>
              <a:t>Pourquoi 9 composante? Parce que si on isole un petit cube de matière dont les faces sont orientées suivant les axes de son repère,</a:t>
            </a:r>
          </a:p>
          <a:p>
            <a:pPr marL="171450" indent="-171450">
              <a:buFontTx/>
              <a:buChar char="-"/>
            </a:pPr>
            <a:r>
              <a:rPr lang="fr-FR" baseline="0" dirty="0" smtClean="0"/>
              <a:t>on à 3 contraintes de Traction-Compression, en bleues, dirigées suivants chaque face de cet élément,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r-FR" baseline="0" dirty="0" smtClean="0"/>
              <a:t>Et </a:t>
            </a:r>
            <a:r>
              <a:rPr lang="fr-FR" baseline="0" dirty="0" smtClean="0"/>
              <a:t>6 contraintes de cisaillement opposées 2 à 2, en vert, contenues s</a:t>
            </a:r>
            <a:r>
              <a:rPr lang="fr-FR" baseline="0" dirty="0" smtClean="0"/>
              <a:t>ans le plan de chacune de ces faces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
            </a:r>
            <a:br>
              <a:rPr lang="fr-FR" baseline="0" dirty="0" smtClean="0"/>
            </a:br>
            <a:r>
              <a:rPr lang="fr-FR" baseline="0" dirty="0" smtClean="0"/>
              <a:t>(Clique) Dans le cas d’un comportement membranaire, comme on peut le voir sur la portion de tube en illustration,</a:t>
            </a:r>
          </a:p>
          <a:p>
            <a:pPr marL="0" indent="0">
              <a:buFont typeface="Arial" panose="020B0604020202020204" pitchFamily="34" charset="0"/>
              <a:buNone/>
            </a:pPr>
            <a:r>
              <a:rPr lang="fr-FR" baseline="0" dirty="0" smtClean="0"/>
              <a:t>il n’existe pas de traction compression dans l’épaisseur, ni de contrainte de cisaillement contenue dans l’épaisseur.</a:t>
            </a:r>
          </a:p>
          <a:p>
            <a:pPr marL="0" indent="0">
              <a:buFont typeface="Arial" panose="020B0604020202020204" pitchFamily="34" charset="0"/>
              <a:buNone/>
            </a:pPr>
            <a:r>
              <a:rPr lang="fr-FR" baseline="0" dirty="0" smtClean="0"/>
              <a:t>Les composantes sont contenues uniquement dans le plan de l’élément</a:t>
            </a:r>
          </a:p>
          <a:p>
            <a:pPr marL="0" indent="0">
              <a:buFont typeface="Arial" panose="020B0604020202020204" pitchFamily="34" charset="0"/>
              <a:buNone/>
            </a:pPr>
            <a:r>
              <a:rPr lang="fr-FR" baseline="0" dirty="0" smtClean="0"/>
              <a:t>Ce qui abouti à un tenseur dont la forme est celle que l’on peut voir. (Clique)</a:t>
            </a:r>
            <a:br>
              <a:rPr lang="fr-FR" baseline="0" dirty="0" smtClean="0"/>
            </a:br>
            <a:r>
              <a:rPr lang="fr-FR" baseline="0" dirty="0" smtClean="0"/>
              <a:t/>
            </a:r>
            <a:br>
              <a:rPr lang="fr-FR" baseline="0" dirty="0" smtClean="0"/>
            </a:br>
            <a:r>
              <a:rPr lang="fr-FR" baseline="0" dirty="0" smtClean="0"/>
              <a:t>Or dans le cas de ce tube nous avons non seulement des éléments qui sont orientés selon l’axe et le rayon du tube mais aussi des éléments qui sont soumis seulement à la pression (qui est donc transversale à leur plan)</a:t>
            </a:r>
            <a:br>
              <a:rPr lang="fr-FR" baseline="0" dirty="0" smtClean="0"/>
            </a:br>
            <a:r>
              <a:rPr lang="fr-FR" baseline="0" dirty="0" smtClean="0"/>
              <a:t>Cela signifie qu’il n’y a donc pas de contrainte de cisaillement dans ce cas particulier et que les composantes du tenseur des éléments sont confondues avec le repère principale des contraintes.</a:t>
            </a:r>
          </a:p>
          <a:p>
            <a:pPr marL="0" indent="0">
              <a:buFont typeface="Arial" panose="020B0604020202020204" pitchFamily="34" charset="0"/>
              <a:buNone/>
            </a:pPr>
            <a:endParaRPr lang="fr-FR" baseline="0" dirty="0" smtClean="0"/>
          </a:p>
          <a:p>
            <a:pPr marL="0" indent="0">
              <a:buFont typeface="Arial" panose="020B0604020202020204" pitchFamily="34" charset="0"/>
              <a:buNone/>
            </a:pPr>
            <a:r>
              <a:rPr lang="fr-FR" baseline="0" dirty="0" smtClean="0"/>
              <a:t>Pourquoi parler de repère principal des contraintes? Tout simplement parce que ce repère est facile a Post Traiter dans les codes de Calcul par élément fini.</a:t>
            </a:r>
          </a:p>
        </p:txBody>
      </p:sp>
      <p:sp>
        <p:nvSpPr>
          <p:cNvPr id="4" name="Espace réservé de la date 3"/>
          <p:cNvSpPr>
            <a:spLocks noGrp="1"/>
          </p:cNvSpPr>
          <p:nvPr>
            <p:ph type="dt" idx="10"/>
          </p:nvPr>
        </p:nvSpPr>
        <p:spPr/>
        <p:txBody>
          <a:bodyPr/>
          <a:lstStyle/>
          <a:p>
            <a:pPr>
              <a:defRPr/>
            </a:pPr>
            <a:fld id="{118269D8-000C-4010-9905-E64D6EA3DFE0}" type="datetime1">
              <a:rPr lang="fr-FR" smtClean="0"/>
              <a:t>09/10/2024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21</a:t>
            </a:fld>
            <a:endParaRPr lang="fr-FR"/>
          </a:p>
        </p:txBody>
      </p:sp>
    </p:spTree>
    <p:extLst>
      <p:ext uri="{BB962C8B-B14F-4D97-AF65-F5344CB8AC3E}">
        <p14:creationId xmlns:p14="http://schemas.microsoft.com/office/powerpoint/2010/main" val="190517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 l’image située</a:t>
            </a:r>
            <a:r>
              <a:rPr lang="fr-FR" baseline="0" dirty="0" smtClean="0"/>
              <a:t> en haut à gauche, on peut observer les contraintes dans la direction 11 des éléments de membrane, à savoir la contrainte qui tend à faire augmenter le diamètre du tube.</a:t>
            </a:r>
            <a:br>
              <a:rPr lang="fr-FR" baseline="0" dirty="0" smtClean="0"/>
            </a:br>
            <a:r>
              <a:rPr lang="fr-FR" baseline="0" dirty="0" smtClean="0"/>
              <a:t>On peut voir que la contrainte maximale située dans les parties les plus enflées de chaque bombé vaut la même valeur que la 1</a:t>
            </a:r>
            <a:r>
              <a:rPr lang="fr-FR" baseline="30000" dirty="0" smtClean="0"/>
              <a:t>ère</a:t>
            </a:r>
            <a:r>
              <a:rPr lang="fr-FR" baseline="0" dirty="0" smtClean="0"/>
              <a:t> direction de contrainte dans le repère principale que l’on peut observer sur l’image en bas à gauche.</a:t>
            </a:r>
          </a:p>
          <a:p>
            <a:endParaRPr lang="fr-FR"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t>Dans l’image située</a:t>
            </a:r>
            <a:r>
              <a:rPr lang="fr-FR" baseline="0" dirty="0" smtClean="0"/>
              <a:t> en haut à droite, on peut observer les contraintes dans la direction 22 des éléments de membrane, à savoir la contrainte qui tend à faire augmenter la longueur des cylindres et donc créer les bombés.</a:t>
            </a:r>
            <a:br>
              <a:rPr lang="fr-FR" baseline="0" dirty="0" smtClean="0"/>
            </a:br>
            <a:r>
              <a:rPr lang="fr-FR" baseline="0" dirty="0" smtClean="0"/>
              <a:t>On peut observer que la contrainte maximale située dans les parties les plus enflées de chaque bombé vaut la même valeur que la 2</a:t>
            </a:r>
            <a:r>
              <a:rPr lang="fr-FR" baseline="30000" dirty="0" smtClean="0"/>
              <a:t>nd</a:t>
            </a:r>
            <a:r>
              <a:rPr lang="fr-FR" baseline="0" dirty="0" smtClean="0"/>
              <a:t> contrainte dans le repère principale que l’on peut observer sur l’image en bas à droite.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Pourquoi à t’on des différences aux extrémités de chaque bombés?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Ces différences proviennent de la présence des colliers dont l’action sur le tube conduit à un comportement qui n’est pas membranaire dans la zone de contact.</a:t>
            </a:r>
            <a:endParaRPr lang="fr-FR" dirty="0" smtClean="0"/>
          </a:p>
          <a:p>
            <a:endParaRPr lang="fr-FR" dirty="0"/>
          </a:p>
        </p:txBody>
      </p:sp>
      <p:sp>
        <p:nvSpPr>
          <p:cNvPr id="4" name="Espace réservé de la date 3"/>
          <p:cNvSpPr>
            <a:spLocks noGrp="1"/>
          </p:cNvSpPr>
          <p:nvPr>
            <p:ph type="dt" idx="10"/>
          </p:nvPr>
        </p:nvSpPr>
        <p:spPr/>
        <p:txBody>
          <a:bodyPr/>
          <a:lstStyle/>
          <a:p>
            <a:pPr>
              <a:defRPr/>
            </a:pPr>
            <a:fld id="{24D9E40E-671C-4FD3-97D1-E0B6F209672F}" type="datetime1">
              <a:rPr lang="fr-FR" smtClean="0"/>
              <a:t>09/10/2024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22</a:t>
            </a:fld>
            <a:endParaRPr lang="fr-FR"/>
          </a:p>
        </p:txBody>
      </p:sp>
    </p:spTree>
    <p:extLst>
      <p:ext uri="{BB962C8B-B14F-4D97-AF65-F5344CB8AC3E}">
        <p14:creationId xmlns:p14="http://schemas.microsoft.com/office/powerpoint/2010/main" val="390277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fr-FR" dirty="0" smtClean="0"/>
              <a:t>Le graphique</a:t>
            </a:r>
            <a:r>
              <a:rPr lang="fr-FR" baseline="0" dirty="0" smtClean="0"/>
              <a:t> suivant indique l’augmentation de rayon en fonction de la Pression de gonflage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aseline="0" dirty="0" smtClean="0"/>
              <a:t>On peut voir qu’entre 21.5 et 22 bar l’augmentation de rayon est comprise entre 7 et 8 mm </a:t>
            </a:r>
            <a:r>
              <a:rPr lang="fr-FR" baseline="0" dirty="0" smtClean="0"/>
              <a:t>(Clique)</a:t>
            </a:r>
            <a:endParaRPr lang="fr-FR" baseline="0" dirty="0" smtClean="0"/>
          </a:p>
          <a:p>
            <a:r>
              <a:rPr lang="fr-FR" baseline="0" dirty="0" smtClean="0"/>
              <a:t>     En pratique on a obtenu 6.9 mm d’augmentation de rayon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     Cela signifie que la loi matériau utilisé pour les simulations est plutôt bien représentative du comportement du tube. </a:t>
            </a:r>
            <a:r>
              <a:rPr lang="fr-FR" baseline="0" dirty="0" smtClean="0"/>
              <a:t>(Clique)</a:t>
            </a:r>
            <a:endParaRPr lang="fr-FR" baseline="0" dirty="0" smtClean="0"/>
          </a:p>
          <a:p>
            <a:endParaRPr lang="fr-FR"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aseline="0" dirty="0" smtClean="0"/>
              <a:t>Si on reprend la photo de la déchirure </a:t>
            </a:r>
            <a:r>
              <a:rPr lang="fr-FR" baseline="0" dirty="0" smtClean="0"/>
              <a:t>(Clique) </a:t>
            </a:r>
            <a:r>
              <a:rPr lang="fr-FR" baseline="0" dirty="0" smtClean="0"/>
              <a:t>et qu’on la met en relation avec le tenseur des déformations pour les soudure au TIG, qui ont été mesurées par le CERN,</a:t>
            </a:r>
          </a:p>
          <a:p>
            <a:pPr marL="0" indent="0">
              <a:buFont typeface="Arial" panose="020B0604020202020204" pitchFamily="34" charset="0"/>
              <a:buNone/>
            </a:pPr>
            <a:r>
              <a:rPr lang="fr-FR" baseline="0" dirty="0" smtClean="0"/>
              <a:t>    on voit que les propriétés de la soudure ne sont pas isotropes puisque la rupture apparait à 17% dans la direction transversale et à 26% dans la direction longitudinale.</a:t>
            </a:r>
          </a:p>
          <a:p>
            <a:pPr marL="171450" indent="-171450">
              <a:buFont typeface="Arial" panose="020B0604020202020204" pitchFamily="34" charset="0"/>
              <a:buChar char="•"/>
            </a:pPr>
            <a:r>
              <a:rPr lang="fr-FR" baseline="0" dirty="0" smtClean="0"/>
              <a:t>Reprenons le tenseur des contraintes étudiés précédemment (Clique)</a:t>
            </a:r>
          </a:p>
          <a:p>
            <a:pPr marL="0" indent="0">
              <a:buFont typeface="Arial" panose="020B0604020202020204" pitchFamily="34" charset="0"/>
              <a:buNone/>
            </a:pPr>
            <a:r>
              <a:rPr lang="fr-FR" baseline="0" dirty="0" smtClean="0"/>
              <a:t>    on voit que la valeur de la 1</a:t>
            </a:r>
            <a:r>
              <a:rPr lang="fr-FR" baseline="30000" dirty="0" smtClean="0"/>
              <a:t>ère</a:t>
            </a:r>
            <a:r>
              <a:rPr lang="fr-FR" baseline="0" dirty="0" smtClean="0"/>
              <a:t> direction des contraintes principales correspond à la valeur de rupture la plus faible du cordon et à la façon avec laquelle la soudure s’est rompue (Clique)</a:t>
            </a:r>
          </a:p>
          <a:p>
            <a:pPr marL="171450" indent="-171450">
              <a:buFont typeface="Arial" panose="020B0604020202020204" pitchFamily="34" charset="0"/>
              <a:buChar char="•"/>
            </a:pPr>
            <a:r>
              <a:rPr lang="fr-FR" baseline="0" dirty="0" smtClean="0"/>
              <a:t>    (Clique) Sur le tenseur des déformations principales la 1</a:t>
            </a:r>
            <a:r>
              <a:rPr lang="fr-FR" baseline="30000" dirty="0" smtClean="0"/>
              <a:t>ère</a:t>
            </a:r>
            <a:r>
              <a:rPr lang="fr-FR" baseline="0" dirty="0" smtClean="0"/>
              <a:t> valeur des déformations atteint 20%. Avec une valeur de déformation supérieure à la limite acceptable du cordon, on en conclue sans surprise que les soudures faites au TIG ne sont pas appropriées.</a:t>
            </a:r>
          </a:p>
          <a:p>
            <a:pPr marL="171450" indent="-171450">
              <a:buFont typeface="Arial" panose="020B0604020202020204" pitchFamily="34" charset="0"/>
              <a:buChar char="•"/>
            </a:pPr>
            <a:r>
              <a:rPr lang="fr-FR" baseline="0" dirty="0" smtClean="0"/>
              <a:t>Pour finir, à 22 bar, la valeur de la 1</a:t>
            </a:r>
            <a:r>
              <a:rPr lang="fr-FR" baseline="30000" dirty="0" smtClean="0"/>
              <a:t>ère</a:t>
            </a:r>
            <a:r>
              <a:rPr lang="fr-FR" baseline="0" dirty="0" smtClean="0"/>
              <a:t> direction des contraintes principales vaut 472 </a:t>
            </a:r>
            <a:r>
              <a:rPr lang="fr-FR" baseline="0" dirty="0" err="1" smtClean="0"/>
              <a:t>MPa</a:t>
            </a:r>
            <a:r>
              <a:rPr lang="fr-FR" baseline="0" dirty="0" smtClean="0"/>
              <a:t> ce qui correspond à une déformation de seulement 9%.</a:t>
            </a:r>
            <a:br>
              <a:rPr lang="fr-FR" baseline="0" dirty="0" smtClean="0"/>
            </a:br>
            <a:r>
              <a:rPr lang="fr-FR" baseline="0" dirty="0" smtClean="0"/>
              <a:t>La rupture à donc eu lieu avant la limite prévue par les mesures du CERN. Il est donc prévu de réaliser des coupes métallurgiques au niveau des soudures afin d’affiner nos connaissance de cet acier.</a:t>
            </a:r>
          </a:p>
        </p:txBody>
      </p:sp>
      <p:sp>
        <p:nvSpPr>
          <p:cNvPr id="4" name="Espace réservé de la date 3"/>
          <p:cNvSpPr>
            <a:spLocks noGrp="1"/>
          </p:cNvSpPr>
          <p:nvPr>
            <p:ph type="dt" idx="10"/>
          </p:nvPr>
        </p:nvSpPr>
        <p:spPr/>
        <p:txBody>
          <a:bodyPr/>
          <a:lstStyle/>
          <a:p>
            <a:pPr>
              <a:defRPr/>
            </a:pPr>
            <a:fld id="{D4E7A41E-4BF6-48C1-A708-EE36BCB2C2B0}"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23</a:t>
            </a:fld>
            <a:endParaRPr lang="fr-FR"/>
          </a:p>
        </p:txBody>
      </p:sp>
    </p:spTree>
    <p:extLst>
      <p:ext uri="{BB962C8B-B14F-4D97-AF65-F5344CB8AC3E}">
        <p14:creationId xmlns:p14="http://schemas.microsoft.com/office/powerpoint/2010/main" val="419713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Partie 1 : Les rappels concernant le concept</a:t>
            </a:r>
            <a:r>
              <a:rPr lang="fr-FR" baseline="0" dirty="0" smtClean="0"/>
              <a:t> de tube bombé</a:t>
            </a:r>
            <a:endParaRPr lang="fr-FR" dirty="0"/>
          </a:p>
        </p:txBody>
      </p:sp>
      <p:sp>
        <p:nvSpPr>
          <p:cNvPr id="4" name="Espace réservé de la date 3"/>
          <p:cNvSpPr>
            <a:spLocks noGrp="1"/>
          </p:cNvSpPr>
          <p:nvPr>
            <p:ph type="dt" idx="10"/>
          </p:nvPr>
        </p:nvSpPr>
        <p:spPr/>
        <p:txBody>
          <a:bodyPr/>
          <a:lstStyle/>
          <a:p>
            <a:pPr>
              <a:defRPr/>
            </a:pPr>
            <a:fld id="{A1AD0D78-4655-4FBB-8A4D-4714D5F325E0}"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3</a:t>
            </a:fld>
            <a:endParaRPr lang="fr-FR"/>
          </a:p>
        </p:txBody>
      </p:sp>
    </p:spTree>
    <p:extLst>
      <p:ext uri="{BB962C8B-B14F-4D97-AF65-F5344CB8AC3E}">
        <p14:creationId xmlns:p14="http://schemas.microsoft.com/office/powerpoint/2010/main" val="408247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On peut voir ici une image du concept de tube bombé et de ces principales dimensions.</a:t>
            </a:r>
            <a:br>
              <a:rPr lang="fr-FR" dirty="0" smtClean="0"/>
            </a:br>
            <a:r>
              <a:rPr lang="fr-FR" dirty="0" smtClean="0"/>
              <a:t>Il</a:t>
            </a:r>
            <a:r>
              <a:rPr lang="fr-FR" baseline="0" dirty="0" smtClean="0"/>
              <a:t> s’agit d’un tube en acier de 1.6 mm composé de plusieurs sections bombées entre lesquelles s’intercalent des raidisseurs.</a:t>
            </a:r>
          </a:p>
          <a:p>
            <a:endParaRPr lang="fr-FR" baseline="0" dirty="0" smtClean="0"/>
          </a:p>
          <a:p>
            <a:pPr marL="0" indent="0">
              <a:buFont typeface="+mj-lt"/>
              <a:buNone/>
            </a:pPr>
            <a:r>
              <a:rPr lang="fr-FR" baseline="0" dirty="0" smtClean="0"/>
              <a:t>Plusieurs simulations ont servi à valider le concept:</a:t>
            </a:r>
          </a:p>
          <a:p>
            <a:pPr marL="0" indent="0">
              <a:buFont typeface="+mj-lt"/>
              <a:buNone/>
            </a:pPr>
            <a:endParaRPr lang="fr-FR" baseline="0" dirty="0" smtClean="0"/>
          </a:p>
          <a:p>
            <a:pPr marL="228600" indent="-228600">
              <a:buFont typeface="+mj-lt"/>
              <a:buAutoNum type="arabicPeriod"/>
            </a:pPr>
            <a:r>
              <a:rPr lang="fr-FR" baseline="0" dirty="0" smtClean="0"/>
              <a:t>Un calcul sous poids propre afin de déterminer sa tenue structurelle,</a:t>
            </a:r>
          </a:p>
          <a:p>
            <a:pPr marL="228600" indent="-228600">
              <a:buFont typeface="+mj-lt"/>
              <a:buAutoNum type="arabicPeriod"/>
            </a:pPr>
            <a:r>
              <a:rPr lang="fr-FR" baseline="0" dirty="0" smtClean="0"/>
              <a:t>Un calcul de Flambage afin de déterminer sa tenue au vide et son coefficient de sécurité de 4. C’est-à-dire qu’il faudrait 4 fois plus de pression externe pour parvenir à le faire flamber.</a:t>
            </a:r>
          </a:p>
          <a:p>
            <a:pPr marL="228600" indent="-228600">
              <a:buFont typeface="+mj-lt"/>
              <a:buAutoNum type="arabicPeriod"/>
            </a:pPr>
            <a:r>
              <a:rPr lang="fr-FR" baseline="0" dirty="0" smtClean="0"/>
              <a:t>Un calcul de réponse harmonique afin de s’assurer que les fonctions de transferts sont inférieures à un spectre limite</a:t>
            </a:r>
            <a:endParaRPr lang="fr-FR" dirty="0"/>
          </a:p>
        </p:txBody>
      </p:sp>
      <p:sp>
        <p:nvSpPr>
          <p:cNvPr id="4" name="Espace réservé de la date 3"/>
          <p:cNvSpPr>
            <a:spLocks noGrp="1"/>
          </p:cNvSpPr>
          <p:nvPr>
            <p:ph type="dt" idx="10"/>
          </p:nvPr>
        </p:nvSpPr>
        <p:spPr/>
        <p:txBody>
          <a:bodyPr/>
          <a:lstStyle/>
          <a:p>
            <a:pPr>
              <a:defRPr/>
            </a:pPr>
            <a:fld id="{7407865C-A038-43C2-82A1-C7B250D8DE9E}"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4</a:t>
            </a:fld>
            <a:endParaRPr lang="fr-FR"/>
          </a:p>
        </p:txBody>
      </p:sp>
    </p:spTree>
    <p:extLst>
      <p:ext uri="{BB962C8B-B14F-4D97-AF65-F5344CB8AC3E}">
        <p14:creationId xmlns:p14="http://schemas.microsoft.com/office/powerpoint/2010/main" val="87991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la suite du développement du grand tube, j’ai conçu un prototype compatible</a:t>
            </a:r>
            <a:r>
              <a:rPr lang="fr-FR" baseline="0" dirty="0" smtClean="0"/>
              <a:t> avec le banc de test du CERN et possédant le même coefficient de sécurité que le grand tube.</a:t>
            </a:r>
            <a:br>
              <a:rPr lang="fr-FR" baseline="0" dirty="0" smtClean="0"/>
            </a:br>
            <a:endParaRPr lang="fr-FR" baseline="0" dirty="0" smtClean="0"/>
          </a:p>
          <a:p>
            <a:r>
              <a:rPr lang="fr-FR" baseline="0" dirty="0" smtClean="0"/>
              <a:t>Afin de réaliser ce prototype, j’ai conçu un outillage permettant de réaliser les bombés du tube par hydroformage et valider les simulations numériques.</a:t>
            </a:r>
            <a:endParaRPr lang="fr-FR" dirty="0"/>
          </a:p>
        </p:txBody>
      </p:sp>
      <p:sp>
        <p:nvSpPr>
          <p:cNvPr id="4" name="Espace réservé de la date 3"/>
          <p:cNvSpPr>
            <a:spLocks noGrp="1"/>
          </p:cNvSpPr>
          <p:nvPr>
            <p:ph type="dt" idx="10"/>
          </p:nvPr>
        </p:nvSpPr>
        <p:spPr/>
        <p:txBody>
          <a:bodyPr/>
          <a:lstStyle/>
          <a:p>
            <a:pPr>
              <a:defRPr/>
            </a:pPr>
            <a:fld id="{4DF5D1C3-978B-43DC-BD46-AAFFA4FFB32F}"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5</a:t>
            </a:fld>
            <a:endParaRPr lang="fr-FR"/>
          </a:p>
        </p:txBody>
      </p:sp>
    </p:spTree>
    <p:extLst>
      <p:ext uri="{BB962C8B-B14F-4D97-AF65-F5344CB8AC3E}">
        <p14:creationId xmlns:p14="http://schemas.microsoft.com/office/powerpoint/2010/main" val="37230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Partie 2 : Je vais vous</a:t>
            </a:r>
            <a:r>
              <a:rPr lang="fr-FR" baseline="0" dirty="0" smtClean="0"/>
              <a:t> présenter les simulations numériques ayant servi la préparation d</a:t>
            </a:r>
            <a:r>
              <a:rPr lang="fr-FR" dirty="0" smtClean="0"/>
              <a:t>u tube prototype</a:t>
            </a:r>
            <a:endParaRPr lang="fr-FR" dirty="0"/>
          </a:p>
        </p:txBody>
      </p:sp>
      <p:sp>
        <p:nvSpPr>
          <p:cNvPr id="4" name="Espace réservé de la date 3"/>
          <p:cNvSpPr>
            <a:spLocks noGrp="1"/>
          </p:cNvSpPr>
          <p:nvPr>
            <p:ph type="dt" idx="10"/>
          </p:nvPr>
        </p:nvSpPr>
        <p:spPr/>
        <p:txBody>
          <a:bodyPr/>
          <a:lstStyle/>
          <a:p>
            <a:pPr>
              <a:defRPr/>
            </a:pPr>
            <a:fld id="{9A28A914-D1C2-4503-A7A8-4F63542D8070}"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6</a:t>
            </a:fld>
            <a:endParaRPr lang="fr-FR"/>
          </a:p>
        </p:txBody>
      </p:sp>
    </p:spTree>
    <p:extLst>
      <p:ext uri="{BB962C8B-B14F-4D97-AF65-F5344CB8AC3E}">
        <p14:creationId xmlns:p14="http://schemas.microsoft.com/office/powerpoint/2010/main" val="301488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fr-FR" dirty="0" smtClean="0"/>
              <a:t>On peut voir ici la</a:t>
            </a:r>
            <a:r>
              <a:rPr lang="fr-FR" baseline="0" dirty="0" smtClean="0"/>
              <a:t> géométrie complète du prototype et de son outillage.</a:t>
            </a:r>
          </a:p>
          <a:p>
            <a:r>
              <a:rPr lang="fr-FR" baseline="0" dirty="0" smtClean="0"/>
              <a:t>Cet ensemble est composé des matériaux suivants :</a:t>
            </a:r>
          </a:p>
          <a:p>
            <a:r>
              <a:rPr lang="fr-FR" baseline="0" dirty="0" smtClean="0"/>
              <a:t>Le tube est composé d’acier 441 que le CERN à identifié comme idéal pour la réalisation du vide</a:t>
            </a:r>
          </a:p>
          <a:p>
            <a:r>
              <a:rPr lang="fr-FR" baseline="0" dirty="0" smtClean="0"/>
              <a:t>Les brides et bouchons sont en acier 304</a:t>
            </a:r>
          </a:p>
          <a:p>
            <a:r>
              <a:rPr lang="fr-FR" baseline="0" dirty="0" smtClean="0"/>
              <a:t>Les colliers et les oreilles sont en acier S355</a:t>
            </a:r>
          </a:p>
          <a:p>
            <a:r>
              <a:rPr lang="fr-FR" baseline="0" dirty="0" smtClean="0"/>
              <a:t>La visserie et les tiges filetées sont composées d’acier de classe 8.8 et 10.9</a:t>
            </a:r>
          </a:p>
          <a:p>
            <a:r>
              <a:rPr lang="fr-FR" baseline="0" dirty="0" smtClean="0"/>
              <a:t>Dans la réalisation des modèles numériques, la plasticité des matériaux est prise en compte soit à l’aide d’une loi multilinéaire pour l’acier 441, soit à l’aide de lois bilinéaires pour tous les autres aciers.</a:t>
            </a:r>
          </a:p>
          <a:p>
            <a:endParaRPr lang="fr-FR" baseline="0" dirty="0" smtClean="0"/>
          </a:p>
          <a:p>
            <a:pPr marL="171450" indent="-171450">
              <a:buFont typeface="Arial" panose="020B0604020202020204" pitchFamily="34" charset="0"/>
              <a:buChar char="•"/>
            </a:pPr>
            <a:r>
              <a:rPr lang="fr-FR" baseline="0" dirty="0" smtClean="0"/>
              <a:t>On peut voir ici la géométrie du modèle numérique composée de seulement un tiers du tube et un tiers de l’outillage.</a:t>
            </a:r>
          </a:p>
          <a:p>
            <a:pPr marL="0" indent="0">
              <a:buFont typeface="Arial" panose="020B0604020202020204" pitchFamily="34" charset="0"/>
              <a:buNone/>
            </a:pPr>
            <a:r>
              <a:rPr lang="fr-FR" baseline="0" dirty="0" smtClean="0"/>
              <a:t>Le modèle étant assez fortement non linéaire et prenant beaucoup de temps de calcul, exploiter les symétries à l’aide de conditions aux limites permet de réduire le temps de simulation.</a:t>
            </a:r>
          </a:p>
          <a:p>
            <a:r>
              <a:rPr lang="fr-FR" baseline="0" dirty="0" smtClean="0"/>
              <a:t>Du contact avec frottement est simulé entre le tube et les colliers. Du contact avec glissement et frottement est utilisé entre les oreilles et les brides.</a:t>
            </a:r>
            <a:br>
              <a:rPr lang="fr-FR" baseline="0" dirty="0" smtClean="0"/>
            </a:br>
            <a:r>
              <a:rPr lang="fr-FR" baseline="0" dirty="0" smtClean="0"/>
              <a:t>Une charge nommée pré contrainte de boulon permet de tenir compte de la visserie.</a:t>
            </a:r>
          </a:p>
          <a:p>
            <a:endParaRPr lang="fr-FR" baseline="0" dirty="0" smtClean="0"/>
          </a:p>
          <a:p>
            <a:pPr marL="171450" indent="-171450">
              <a:buFont typeface="Arial" panose="020B0604020202020204" pitchFamily="34" charset="0"/>
              <a:buChar char="•"/>
            </a:pPr>
            <a:r>
              <a:rPr lang="fr-FR" baseline="0" dirty="0" smtClean="0"/>
              <a:t>Pour finir, on peut voir ici les différents types d’éléments utilisés dans le modèle numérique avec l’utilisation de volumes pour les brides, bouchons, oreilles et colliers.</a:t>
            </a:r>
          </a:p>
          <a:p>
            <a:pPr marL="0" indent="0">
              <a:buFont typeface="Arial" panose="020B0604020202020204" pitchFamily="34" charset="0"/>
              <a:buNone/>
            </a:pPr>
            <a:r>
              <a:rPr lang="fr-FR" baseline="0" dirty="0" smtClean="0"/>
              <a:t>Des coques pour le tube</a:t>
            </a:r>
          </a:p>
          <a:p>
            <a:r>
              <a:rPr lang="fr-FR" baseline="0" dirty="0" smtClean="0"/>
              <a:t>Et enfin des poutres pour simuler les tiges filetées.</a:t>
            </a:r>
          </a:p>
          <a:p>
            <a:r>
              <a:rPr lang="fr-FR" baseline="0" dirty="0" smtClean="0"/>
              <a:t>Les colliers et les oreilles ont également fait l’objet de sous modèles afin d’affiner les résultats de calcul les concernant.</a:t>
            </a:r>
          </a:p>
        </p:txBody>
      </p:sp>
      <p:sp>
        <p:nvSpPr>
          <p:cNvPr id="4" name="Espace réservé de la date 3"/>
          <p:cNvSpPr>
            <a:spLocks noGrp="1"/>
          </p:cNvSpPr>
          <p:nvPr>
            <p:ph type="dt" idx="10"/>
          </p:nvPr>
        </p:nvSpPr>
        <p:spPr/>
        <p:txBody>
          <a:bodyPr/>
          <a:lstStyle/>
          <a:p>
            <a:pPr>
              <a:defRPr/>
            </a:pPr>
            <a:fld id="{8103B791-2932-4C1F-AAC5-DF189F0D50D5}"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7</a:t>
            </a:fld>
            <a:endParaRPr lang="fr-FR"/>
          </a:p>
        </p:txBody>
      </p:sp>
    </p:spTree>
    <p:extLst>
      <p:ext uri="{BB962C8B-B14F-4D97-AF65-F5344CB8AC3E}">
        <p14:creationId xmlns:p14="http://schemas.microsoft.com/office/powerpoint/2010/main" val="293171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Avant de rentrer dans l’analyse des résultats</a:t>
            </a:r>
            <a:r>
              <a:rPr lang="fr-FR" baseline="0" dirty="0" smtClean="0"/>
              <a:t> de simulation, j’aimerai vous présenter les propriétés mécaniques de l’acier 441 qui a été identifié comme un acier combinant plusieurs qualités facilitant la réalisation de l’ultra vide.</a:t>
            </a:r>
          </a:p>
          <a:p>
            <a:endParaRPr lang="fr-FR" baseline="0" dirty="0" smtClean="0"/>
          </a:p>
          <a:p>
            <a:r>
              <a:rPr lang="fr-FR" baseline="0" dirty="0" smtClean="0"/>
              <a:t>Le CERN a procédé à des mesures de traction ayant aboutit à la courbe conventionnelle suivante </a:t>
            </a:r>
            <a:r>
              <a:rPr lang="fr-FR" baseline="0" dirty="0" smtClean="0"/>
              <a:t>(Clique) </a:t>
            </a:r>
            <a:r>
              <a:rPr lang="fr-FR" baseline="0" dirty="0" smtClean="0"/>
              <a:t>sur laquelle on peut observer que l’acier 441 peut s’étirer jusqu’à 30% avant déformation.</a:t>
            </a:r>
          </a:p>
          <a:p>
            <a:r>
              <a:rPr lang="fr-FR" baseline="0" dirty="0" smtClean="0"/>
              <a:t>(Clique) </a:t>
            </a:r>
            <a:r>
              <a:rPr lang="fr-FR" baseline="0" dirty="0" smtClean="0"/>
              <a:t>Cette courbe est une courbe brute obtenue en sortie de machine de traction.</a:t>
            </a:r>
          </a:p>
          <a:p>
            <a:r>
              <a:rPr lang="fr-FR" baseline="0" dirty="0" smtClean="0"/>
              <a:t>Pour l’obtenir on utilise une éprouvette telle que celle qui est présentée ici.</a:t>
            </a:r>
            <a:br>
              <a:rPr lang="fr-FR" baseline="0" dirty="0" smtClean="0"/>
            </a:br>
            <a:r>
              <a:rPr lang="fr-FR" baseline="0" dirty="0" smtClean="0"/>
              <a:t>Elle est tenue par des mors de par et d’autre puis soumis à un effort de traction venant l’étirer.</a:t>
            </a:r>
            <a:br>
              <a:rPr lang="fr-FR" baseline="0" dirty="0" smtClean="0"/>
            </a:br>
            <a:r>
              <a:rPr lang="fr-FR" baseline="0" dirty="0" smtClean="0"/>
              <a:t/>
            </a:r>
            <a:br>
              <a:rPr lang="fr-FR" baseline="0" dirty="0" smtClean="0"/>
            </a:br>
            <a:r>
              <a:rPr lang="fr-FR" baseline="0" dirty="0" smtClean="0"/>
              <a:t>(Clique) On mesure alors la contrainte et la déformation.</a:t>
            </a:r>
            <a:br>
              <a:rPr lang="fr-FR" baseline="0" dirty="0" smtClean="0"/>
            </a:br>
            <a:r>
              <a:rPr lang="fr-FR" baseline="0" dirty="0" smtClean="0"/>
              <a:t>(Clique) La déformation est défini comme la variation de longueur divisée par la longueur initiale L0, (c’est un pourcentage d’allongement) et la contrainte comme l’effort résultant de l’étirement divisé par la surface initiale S0 de l’éprouvette (c’est une quantité de force par unité de surface).</a:t>
            </a:r>
            <a:br>
              <a:rPr lang="fr-FR" baseline="0" dirty="0" smtClean="0"/>
            </a:br>
            <a:r>
              <a:rPr lang="fr-FR" baseline="0" dirty="0" smtClean="0"/>
              <a:t/>
            </a:r>
            <a:br>
              <a:rPr lang="fr-FR" baseline="0" dirty="0" smtClean="0"/>
            </a:br>
            <a:r>
              <a:rPr lang="fr-FR" baseline="0" dirty="0" smtClean="0"/>
              <a:t>Or, la courbe représentant le comportement du matériau n’est pas correcte.</a:t>
            </a:r>
          </a:p>
        </p:txBody>
      </p:sp>
      <p:sp>
        <p:nvSpPr>
          <p:cNvPr id="4" name="Espace réservé de la date 3"/>
          <p:cNvSpPr>
            <a:spLocks noGrp="1"/>
          </p:cNvSpPr>
          <p:nvPr>
            <p:ph type="dt" idx="10"/>
          </p:nvPr>
        </p:nvSpPr>
        <p:spPr/>
        <p:txBody>
          <a:bodyPr/>
          <a:lstStyle/>
          <a:p>
            <a:pPr>
              <a:defRPr/>
            </a:pPr>
            <a:fld id="{E2A756E1-C46F-4978-9B51-31B93190D6AE}"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8</a:t>
            </a:fld>
            <a:endParaRPr lang="fr-FR"/>
          </a:p>
        </p:txBody>
      </p:sp>
    </p:spTree>
    <p:extLst>
      <p:ext uri="{BB962C8B-B14F-4D97-AF65-F5344CB8AC3E}">
        <p14:creationId xmlns:p14="http://schemas.microsoft.com/office/powerpoint/2010/main" val="378703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r>
              <a:rPr lang="fr-FR" dirty="0" smtClean="0"/>
              <a:t>Pourquoi cette courbe n’est pas correcte?</a:t>
            </a:r>
            <a:br>
              <a:rPr lang="fr-FR" dirty="0" smtClean="0"/>
            </a:br>
            <a:r>
              <a:rPr lang="fr-FR" dirty="0" smtClean="0"/>
              <a:t/>
            </a:r>
            <a:br>
              <a:rPr lang="fr-FR" dirty="0" smtClean="0"/>
            </a:br>
            <a:r>
              <a:rPr lang="fr-FR" dirty="0" smtClean="0"/>
              <a:t>On retrouve en bleu</a:t>
            </a:r>
            <a:r>
              <a:rPr lang="fr-FR" baseline="0" dirty="0" smtClean="0"/>
              <a:t>e la courbe conventionnelle mesurée par le CERN (Clique) et en rouge, la courbe vraie, dite courbe rationnelle que j’ai déterminé.</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(Clique) Cette courbe rationnelle est la c</a:t>
            </a:r>
            <a:r>
              <a:rPr lang="fr-FR" dirty="0" smtClean="0">
                <a:latin typeface="Arial Narrow" panose="020B0606020202030204" pitchFamily="34" charset="0"/>
              </a:rPr>
              <a:t>ourbe “vraie” tenant compte de l’évolution de la surface de l’éprouvette et de la vitesse de déformation.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latin typeface="Arial Narrow" panose="020B0606020202030204" pitchFamily="34" charset="0"/>
              </a:rPr>
              <a:t>(Clique) Lors de la traction,</a:t>
            </a:r>
            <a:r>
              <a:rPr lang="fr-FR" baseline="0" dirty="0" smtClean="0">
                <a:latin typeface="Arial Narrow" panose="020B0606020202030204" pitchFamily="34" charset="0"/>
              </a:rPr>
              <a:t> la surface de l’éprouvette présenté précédemment évolue. Si on imagine un bâtonnet de pate à modelé</a:t>
            </a:r>
            <a:r>
              <a:rPr lang="fr-FR" dirty="0" smtClean="0">
                <a:latin typeface="Arial Narrow" panose="020B0606020202030204" pitchFamily="34" charset="0"/>
              </a:rPr>
              <a:t> que l’on vient étirer, on constate que sa section diminue.</a:t>
            </a:r>
            <a:br>
              <a:rPr lang="fr-FR" dirty="0" smtClean="0">
                <a:latin typeface="Arial Narrow" panose="020B0606020202030204" pitchFamily="34" charset="0"/>
              </a:rPr>
            </a:br>
            <a:r>
              <a:rPr lang="fr-FR" dirty="0" smtClean="0">
                <a:latin typeface="Arial Narrow" panose="020B0606020202030204" pitchFamily="34" charset="0"/>
              </a:rPr>
              <a:t>C’est la même chose pour l’acier. Il faut donc mettre à jour la valeur de la surface de l’éprouvette durant le test de traction afin d’obtenir la bonne valeur de contrainte.</a:t>
            </a:r>
            <a:br>
              <a:rPr lang="fr-FR" dirty="0" smtClean="0">
                <a:latin typeface="Arial Narrow" panose="020B0606020202030204" pitchFamily="34" charset="0"/>
              </a:rPr>
            </a:br>
            <a:endParaRPr lang="fr-FR" dirty="0" smtClean="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latin typeface="Arial Narrow" panose="020B0606020202030204" pitchFamily="34" charset="0"/>
              </a:rPr>
              <a:t>Concernant la déformation, elle est identique entre les deux courbes</a:t>
            </a:r>
            <a:r>
              <a:rPr lang="fr-FR" baseline="0" dirty="0" smtClean="0">
                <a:latin typeface="Arial Narrow" panose="020B0606020202030204" pitchFamily="34" charset="0"/>
              </a:rPr>
              <a:t> pour de petites valeurs. C’est vrai pour toute la zone élastique (la partie linéaire très raide à l’entré de la courbe) et jusqu’a 2-3% de déformation environ.</a:t>
            </a:r>
            <a:br>
              <a:rPr lang="fr-FR" baseline="0" dirty="0" smtClean="0">
                <a:latin typeface="Arial Narrow" panose="020B0606020202030204" pitchFamily="34" charset="0"/>
              </a:rPr>
            </a:br>
            <a:r>
              <a:rPr lang="fr-FR" baseline="0" dirty="0" smtClean="0">
                <a:latin typeface="Arial Narrow" panose="020B0606020202030204" pitchFamily="34" charset="0"/>
              </a:rPr>
              <a:t>On voit que l’acier est capable d’encaisser 320 </a:t>
            </a:r>
            <a:r>
              <a:rPr lang="fr-FR" baseline="0" dirty="0" err="1" smtClean="0">
                <a:latin typeface="Arial Narrow" panose="020B0606020202030204" pitchFamily="34" charset="0"/>
              </a:rPr>
              <a:t>MPa</a:t>
            </a:r>
            <a:r>
              <a:rPr lang="fr-FR" baseline="0" dirty="0" smtClean="0">
                <a:latin typeface="Arial Narrow" panose="020B0606020202030204" pitchFamily="34" charset="0"/>
              </a:rPr>
              <a:t> de contrainte sur moins de 0.2% de déformation, mais qu’il faut presque 30% de déformation pour délivrer les 230 </a:t>
            </a:r>
            <a:r>
              <a:rPr lang="fr-FR" baseline="0" dirty="0" err="1" smtClean="0">
                <a:latin typeface="Arial Narrow" panose="020B0606020202030204" pitchFamily="34" charset="0"/>
              </a:rPr>
              <a:t>MPa</a:t>
            </a:r>
            <a:r>
              <a:rPr lang="fr-FR" baseline="0" dirty="0" smtClean="0">
                <a:latin typeface="Arial Narrow" panose="020B0606020202030204" pitchFamily="34" charset="0"/>
              </a:rPr>
              <a:t> restant.</a:t>
            </a:r>
            <a:br>
              <a:rPr lang="fr-FR" baseline="0" dirty="0" smtClean="0">
                <a:latin typeface="Arial Narrow" panose="020B0606020202030204" pitchFamily="34" charset="0"/>
              </a:rPr>
            </a:br>
            <a:r>
              <a:rPr lang="fr-FR" baseline="0" dirty="0" smtClean="0">
                <a:latin typeface="Arial Narrow" panose="020B0606020202030204" pitchFamily="34" charset="0"/>
              </a:rPr>
              <a:t>Les vitesses de déformation ne sont pas les mêmes entre la partie élastique et la partie plastique. On défini cette fois ci la déformation à partir de la vitesse de déformation qui est défini à partir de la vitesse d’étirement divisé par la longueur étirée. En intégrant cette vitesse de déformation, on obtient une nouvelle définition de la déformation qui est exprimé comme le logarithme népérien du rapport entre la longueur étirée et la longueur initiale.</a:t>
            </a:r>
            <a:br>
              <a:rPr lang="fr-FR" baseline="0" dirty="0" smtClean="0">
                <a:latin typeface="Arial Narrow" panose="020B0606020202030204" pitchFamily="34" charset="0"/>
              </a:rPr>
            </a:br>
            <a:r>
              <a:rPr lang="fr-FR" baseline="0" dirty="0" smtClean="0">
                <a:latin typeface="Arial Narrow" panose="020B0606020202030204" pitchFamily="34" charset="0"/>
              </a:rPr>
              <a:t/>
            </a:r>
            <a:br>
              <a:rPr lang="fr-FR" baseline="0" dirty="0" smtClean="0">
                <a:latin typeface="Arial Narrow" panose="020B0606020202030204" pitchFamily="34" charset="0"/>
              </a:rPr>
            </a:br>
            <a:r>
              <a:rPr lang="fr-FR" baseline="0" dirty="0" smtClean="0">
                <a:latin typeface="Arial Narrow" panose="020B0606020202030204" pitchFamily="34" charset="0"/>
              </a:rPr>
              <a:t>Le jeu d’équation suivant permet de passer d’une courbe conventionnelle à la courbe rationnelle sans avoir besoin </a:t>
            </a:r>
            <a:r>
              <a:rPr lang="fr-FR" baseline="0" dirty="0" smtClean="0">
                <a:latin typeface="+mn-lt"/>
              </a:rPr>
              <a:t>de refaire de mesure.</a:t>
            </a:r>
            <a:endParaRPr lang="fr-FR" dirty="0" smtClean="0">
              <a:latin typeface="Arial Narrow" panose="020B0606020202030204" pitchFamily="34" charset="0"/>
            </a:endParaRPr>
          </a:p>
        </p:txBody>
      </p:sp>
      <p:sp>
        <p:nvSpPr>
          <p:cNvPr id="4" name="Espace réservé de la date 3"/>
          <p:cNvSpPr>
            <a:spLocks noGrp="1"/>
          </p:cNvSpPr>
          <p:nvPr>
            <p:ph type="dt" idx="10"/>
          </p:nvPr>
        </p:nvSpPr>
        <p:spPr/>
        <p:txBody>
          <a:bodyPr/>
          <a:lstStyle/>
          <a:p>
            <a:pPr>
              <a:defRPr/>
            </a:pPr>
            <a:fld id="{7B0935B0-5C57-4EB0-A538-72DB69B5DB48}" type="datetime1">
              <a:rPr lang="fr-FR" smtClean="0"/>
              <a:t>08/10/2024</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9</a:t>
            </a:fld>
            <a:endParaRPr lang="fr-FR"/>
          </a:p>
        </p:txBody>
      </p:sp>
    </p:spTree>
    <p:extLst>
      <p:ext uri="{BB962C8B-B14F-4D97-AF65-F5344CB8AC3E}">
        <p14:creationId xmlns:p14="http://schemas.microsoft.com/office/powerpoint/2010/main" val="1737677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2" name="Image 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426"/>
            <a:ext cx="12192000" cy="6851148"/>
          </a:xfrm>
          <a:prstGeom prst="rect">
            <a:avLst/>
          </a:prstGeom>
        </p:spPr>
      </p:pic>
      <p:sp>
        <p:nvSpPr>
          <p:cNvPr id="25603" name="Espace réservé du titre 1"/>
          <p:cNvSpPr>
            <a:spLocks noGrp="1"/>
          </p:cNvSpPr>
          <p:nvPr>
            <p:ph type="ctrTitle" hasCustomPrompt="1"/>
          </p:nvPr>
        </p:nvSpPr>
        <p:spPr>
          <a:xfrm>
            <a:off x="3983769" y="3140975"/>
            <a:ext cx="5064560" cy="1470025"/>
          </a:xfrm>
        </p:spPr>
        <p:txBody>
          <a:bodyPr/>
          <a:lstStyle>
            <a:lvl1pPr algn="l">
              <a:defRPr sz="3600" smtClean="0">
                <a:latin typeface="Calibri" charset="0"/>
                <a:ea typeface="Calibri" charset="0"/>
                <a:cs typeface="Calibri" charset="0"/>
              </a:defRPr>
            </a:lvl1pPr>
          </a:lstStyle>
          <a:p>
            <a:r>
              <a:rPr lang="fr-FR" sz="3600" b="1" dirty="0" smtClean="0">
                <a:solidFill>
                  <a:srgbClr val="153449"/>
                </a:solidFill>
              </a:rPr>
              <a:t>Titre de la présentation</a:t>
            </a:r>
            <a:r>
              <a:rPr lang="fr-FR" sz="3600" b="1" dirty="0">
                <a:solidFill>
                  <a:srgbClr val="153449"/>
                </a:solidFill>
              </a:rPr>
              <a:t/>
            </a:r>
            <a:br>
              <a:rPr lang="fr-FR" sz="3600" b="1" dirty="0">
                <a:solidFill>
                  <a:srgbClr val="153449"/>
                </a:solidFill>
              </a:rPr>
            </a:br>
            <a:r>
              <a:rPr lang="fr-FR" sz="2300" dirty="0">
                <a:solidFill>
                  <a:srgbClr val="01B2CD"/>
                </a:solidFill>
              </a:rPr>
              <a:t>Sous-titre de la présentation</a:t>
            </a:r>
            <a:br>
              <a:rPr lang="fr-FR" sz="2300" dirty="0">
                <a:solidFill>
                  <a:srgbClr val="01B2CD"/>
                </a:solidFill>
              </a:rPr>
            </a:br>
            <a:r>
              <a:rPr lang="fr-FR" sz="1800" dirty="0">
                <a:solidFill>
                  <a:srgbClr val="153449"/>
                </a:solidFill>
              </a:rPr>
              <a:t>7 MARS </a:t>
            </a:r>
            <a:r>
              <a:rPr lang="fr-FR" sz="1800" baseline="0" dirty="0">
                <a:solidFill>
                  <a:srgbClr val="153449"/>
                </a:solidFill>
              </a:rPr>
              <a:t>2016</a:t>
            </a:r>
            <a:endParaRPr lang="fr-FR" sz="1800" dirty="0">
              <a:solidFill>
                <a:srgbClr val="153449"/>
              </a:solidFill>
            </a:endParaRPr>
          </a:p>
        </p:txBody>
      </p:sp>
    </p:spTree>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2"/>
            <a:ext cx="10363200" cy="1470025"/>
          </a:xfr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Modifier le style des sous-titres du masque</a:t>
            </a:r>
            <a:endParaRPr lang="fr-FR" dirty="0"/>
          </a:p>
        </p:txBody>
      </p:sp>
      <p:sp>
        <p:nvSpPr>
          <p:cNvPr id="12"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ctr">
              <a:defRPr sz="4000" b="1" cap="small" baseline="0"/>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lgn="ctr">
              <a:defRPr sz="1200" baseline="0">
                <a:latin typeface="calibri" charset="0"/>
              </a:defRPr>
            </a:lvl1pPr>
          </a:lstStyle>
          <a:p>
            <a:r>
              <a:rPr lang="fr-FR" dirty="0" smtClean="0">
                <a:solidFill>
                  <a:srgbClr val="00B3CC"/>
                </a:solidFill>
              </a:rPr>
              <a:t>A. Lacroix, LAPP, Réunion ET France, 9 – 10 Octobre 2024</a:t>
            </a:r>
          </a:p>
          <a:p>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7"/>
            <a:ext cx="10363200" cy="1362075"/>
          </a:xfrm>
        </p:spPr>
        <p:txBody>
          <a:bodyPr anchor="t"/>
          <a:lstStyle>
            <a:lvl1pPr algn="l">
              <a:defRPr sz="4000" b="1" cap="all"/>
            </a:lvl1pPr>
          </a:lstStyle>
          <a:p>
            <a:r>
              <a:rPr lang="fr-FR" dirty="0" smtClean="0"/>
              <a:t>Modifiez le style du titre</a:t>
            </a:r>
            <a:endParaRPr lang="fr-FR" dirty="0"/>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Modifier les styles du texte du masque</a:t>
            </a:r>
          </a:p>
        </p:txBody>
      </p:sp>
      <p:sp>
        <p:nvSpPr>
          <p:cNvPr id="13"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4"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8" name="Espace réservé de la date 4"/>
          <p:cNvSpPr>
            <a:spLocks noGrp="1"/>
          </p:cNvSpPr>
          <p:nvPr>
            <p:ph type="dt" sz="half" idx="10"/>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position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342967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342967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321164" y="1535113"/>
            <a:ext cx="34310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4321164" y="2174875"/>
            <a:ext cx="34310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
        <p:nvSpPr>
          <p:cNvPr id="9" name="Espace réservé du texte 4"/>
          <p:cNvSpPr>
            <a:spLocks noGrp="1"/>
          </p:cNvSpPr>
          <p:nvPr>
            <p:ph type="body" sz="quarter" idx="14"/>
          </p:nvPr>
        </p:nvSpPr>
        <p:spPr>
          <a:xfrm>
            <a:off x="7993572" y="1535113"/>
            <a:ext cx="34310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1" name="Espace réservé du contenu 5"/>
          <p:cNvSpPr>
            <a:spLocks noGrp="1"/>
          </p:cNvSpPr>
          <p:nvPr>
            <p:ph sz="quarter" idx="15"/>
          </p:nvPr>
        </p:nvSpPr>
        <p:spPr>
          <a:xfrm>
            <a:off x="7993572" y="2174875"/>
            <a:ext cx="34310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4869527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5386917"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6193372" y="2174875"/>
            <a:ext cx="5389033"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
        <p:nvSpPr>
          <p:cNvPr id="9" name="Espace réservé du texte 2"/>
          <p:cNvSpPr>
            <a:spLocks noGrp="1"/>
          </p:cNvSpPr>
          <p:nvPr>
            <p:ph type="body" idx="14"/>
          </p:nvPr>
        </p:nvSpPr>
        <p:spPr>
          <a:xfrm>
            <a:off x="609600" y="386935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1" name="Espace réservé du contenu 3"/>
          <p:cNvSpPr>
            <a:spLocks noGrp="1"/>
          </p:cNvSpPr>
          <p:nvPr>
            <p:ph sz="half" idx="15"/>
          </p:nvPr>
        </p:nvSpPr>
        <p:spPr>
          <a:xfrm>
            <a:off x="609600" y="4509120"/>
            <a:ext cx="5386917"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2" name="Espace réservé du texte 4"/>
          <p:cNvSpPr>
            <a:spLocks noGrp="1"/>
          </p:cNvSpPr>
          <p:nvPr>
            <p:ph type="body" sz="quarter" idx="16"/>
          </p:nvPr>
        </p:nvSpPr>
        <p:spPr>
          <a:xfrm>
            <a:off x="6193372" y="386935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3" name="Espace réservé du contenu 5"/>
          <p:cNvSpPr>
            <a:spLocks noGrp="1"/>
          </p:cNvSpPr>
          <p:nvPr>
            <p:ph sz="quarter" idx="17"/>
          </p:nvPr>
        </p:nvSpPr>
        <p:spPr>
          <a:xfrm>
            <a:off x="6193372" y="4509120"/>
            <a:ext cx="5389033"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3185746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12"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6"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47328" y="98680"/>
            <a:ext cx="12097344" cy="45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8" name="Espace réservé du texte 2"/>
          <p:cNvSpPr>
            <a:spLocks noGrp="1"/>
          </p:cNvSpPr>
          <p:nvPr>
            <p:ph type="body" idx="1"/>
          </p:nvPr>
        </p:nvSpPr>
        <p:spPr bwMode="auto">
          <a:xfrm>
            <a:off x="1714503" y="1600206"/>
            <a:ext cx="98679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a:t>
            </a:r>
            <a:r>
              <a:rPr lang="fr-FR" dirty="0"/>
              <a:t>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Réunion ET France, 9 – 10 Octobre 2024</a:t>
            </a:r>
            <a:endParaRPr lang="fr-FR" dirty="0">
              <a:solidFill>
                <a:srgbClr val="00B3CC"/>
              </a:solidFill>
            </a:endParaRPr>
          </a:p>
        </p:txBody>
      </p:sp>
      <p:sp>
        <p:nvSpPr>
          <p:cNvPr id="16"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cxnSp>
        <p:nvCxnSpPr>
          <p:cNvPr id="17" name="Connecteur droit 16"/>
          <p:cNvCxnSpPr/>
          <p:nvPr userDrawn="1"/>
        </p:nvCxnSpPr>
        <p:spPr>
          <a:xfrm>
            <a:off x="1483200" y="6472800"/>
            <a:ext cx="10310400" cy="0"/>
          </a:xfrm>
          <a:prstGeom prst="line">
            <a:avLst/>
          </a:prstGeom>
          <a:ln w="12700">
            <a:solidFill>
              <a:srgbClr val="00B3CC"/>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960000" y="640800"/>
            <a:ext cx="8673600" cy="0"/>
          </a:xfrm>
          <a:prstGeom prst="line">
            <a:avLst/>
          </a:prstGeom>
          <a:ln w="12700">
            <a:solidFill>
              <a:srgbClr val="00B4CD"/>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2419200" y="561600"/>
            <a:ext cx="8265600" cy="3600"/>
          </a:xfrm>
          <a:prstGeom prst="line">
            <a:avLst/>
          </a:prstGeom>
          <a:ln w="12700">
            <a:solidFill>
              <a:srgbClr val="17354A"/>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0"/>
            <a:ext cx="1528114" cy="764704"/>
          </a:xfrm>
          <a:prstGeom prst="rect">
            <a:avLst/>
          </a:prstGeom>
        </p:spPr>
      </p:pic>
      <p:pic>
        <p:nvPicPr>
          <p:cNvPr id="3" name="Imag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36560" y="81670"/>
            <a:ext cx="933091" cy="111508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90" r:id="rId7"/>
    <p:sldLayoutId id="2147483689" r:id="rId8"/>
    <p:sldLayoutId id="2147483682" r:id="rId9"/>
  </p:sldLayoutIdLst>
  <p:timing>
    <p:tnLst>
      <p:par>
        <p:cTn id="1" dur="indefinite" restart="never" nodeType="tmRoot"/>
      </p:par>
    </p:tnLst>
  </p:timing>
  <p:hf hdr="0"/>
  <p:txStyles>
    <p:titleStyle>
      <a:lvl1pPr algn="ctr" rtl="0" eaLnBrk="1" fontAlgn="base" hangingPunct="1">
        <a:spcBef>
          <a:spcPct val="0"/>
        </a:spcBef>
        <a:spcAft>
          <a:spcPct val="0"/>
        </a:spcAft>
        <a:defRPr sz="3200" b="1" kern="1200" cap="small" baseline="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image" Target="../media/image56.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87688" y="3140975"/>
            <a:ext cx="6216688" cy="1470025"/>
          </a:xfrm>
        </p:spPr>
        <p:txBody>
          <a:bodyPr/>
          <a:lstStyle/>
          <a:p>
            <a:r>
              <a:rPr lang="fr-FR" b="1" dirty="0" smtClean="0">
                <a:solidFill>
                  <a:srgbClr val="153449"/>
                </a:solidFill>
              </a:rPr>
              <a:t>Conception des Chambres à Vide</a:t>
            </a:r>
            <a:r>
              <a:rPr lang="fr-FR" sz="4800" dirty="0">
                <a:solidFill>
                  <a:srgbClr val="153449"/>
                </a:solidFill>
              </a:rPr>
              <a:t/>
            </a:r>
            <a:br>
              <a:rPr lang="fr-FR" sz="4800" dirty="0">
                <a:solidFill>
                  <a:srgbClr val="153449"/>
                </a:solidFill>
              </a:rPr>
            </a:br>
            <a:r>
              <a:rPr lang="fr-FR" sz="2300" dirty="0" smtClean="0">
                <a:solidFill>
                  <a:srgbClr val="01B2CD"/>
                </a:solidFill>
              </a:rPr>
              <a:t>R&amp;D, Simulations, Prototypage… Industrialisation</a:t>
            </a:r>
            <a:r>
              <a:rPr lang="fr-FR" dirty="0">
                <a:solidFill>
                  <a:srgbClr val="01B2CD"/>
                </a:solidFill>
              </a:rPr>
              <a:t/>
            </a:r>
            <a:br>
              <a:rPr lang="fr-FR" dirty="0">
                <a:solidFill>
                  <a:srgbClr val="01B2CD"/>
                </a:solidFill>
              </a:rPr>
            </a:br>
            <a:r>
              <a:rPr lang="fr-FR" sz="1800" dirty="0" smtClean="0">
                <a:solidFill>
                  <a:srgbClr val="153449"/>
                </a:solidFill>
              </a:rPr>
              <a:t>Octobre 2024</a:t>
            </a:r>
            <a:r>
              <a:rPr lang="fr-FR" sz="2800" dirty="0">
                <a:solidFill>
                  <a:srgbClr val="153449"/>
                </a:solidFill>
              </a:rPr>
              <a:t/>
            </a:r>
            <a:br>
              <a:rPr lang="fr-FR" sz="2800" dirty="0">
                <a:solidFill>
                  <a:srgbClr val="153449"/>
                </a:solidFill>
              </a:rPr>
            </a:b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Propriétés mécaniques de l’Acier 441</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10</a:t>
            </a:fld>
            <a:endParaRPr lang="fr-FR" dirty="0"/>
          </a:p>
        </p:txBody>
      </p:sp>
      <p:sp>
        <p:nvSpPr>
          <p:cNvPr id="6" name="Espace réservé de la date 5"/>
          <p:cNvSpPr>
            <a:spLocks noGrp="1"/>
          </p:cNvSpPr>
          <p:nvPr>
            <p:ph type="dt" sz="half" idx="10"/>
          </p:nvPr>
        </p:nvSpPr>
        <p:spPr/>
        <p:txBody>
          <a:bodyPr/>
          <a:lstStyle/>
          <a:p>
            <a:pPr algn="ctr"/>
            <a:r>
              <a:rPr lang="fr-FR" smtClean="0">
                <a:solidFill>
                  <a:srgbClr val="00B3CC"/>
                </a:solidFill>
              </a:rPr>
              <a:t>A. Lacroix, LAPP, Réunion ET France, 9 – 10 Octobre 2024</a:t>
            </a:r>
            <a:endParaRPr lang="fr-FR" dirty="0" smtClean="0">
              <a:solidFill>
                <a:srgbClr val="00B3CC"/>
              </a:solidFill>
            </a:endParaRPr>
          </a:p>
        </p:txBody>
      </p:sp>
      <p:sp>
        <p:nvSpPr>
          <p:cNvPr id="8" name="ZoneTexte 7"/>
          <p:cNvSpPr txBox="1"/>
          <p:nvPr/>
        </p:nvSpPr>
        <p:spPr>
          <a:xfrm>
            <a:off x="609600" y="836712"/>
            <a:ext cx="5384800" cy="1754326"/>
          </a:xfrm>
          <a:prstGeom prst="rect">
            <a:avLst/>
          </a:prstGeom>
          <a:noFill/>
        </p:spPr>
        <p:txBody>
          <a:bodyPr wrap="square" rtlCol="0">
            <a:spAutoFit/>
          </a:bodyPr>
          <a:lstStyle/>
          <a:p>
            <a:pPr algn="ctr"/>
            <a:r>
              <a:rPr lang="fr-FR" b="1" dirty="0" smtClean="0">
                <a:latin typeface="Arial Narrow" panose="020B0606020202030204" pitchFamily="34" charset="0"/>
              </a:rPr>
              <a:t>Acier 441 - EN 1.4509 - </a:t>
            </a:r>
            <a:r>
              <a:rPr lang="fr-FR" b="1" dirty="0">
                <a:latin typeface="Arial Narrow" panose="020B0606020202030204" pitchFamily="34" charset="0"/>
              </a:rPr>
              <a:t>X2CrTiNb 18</a:t>
            </a:r>
          </a:p>
          <a:p>
            <a:endParaRPr lang="fr-FR" dirty="0" smtClean="0">
              <a:latin typeface="Arial Narrow" panose="020B0606020202030204" pitchFamily="34" charset="0"/>
            </a:endParaRPr>
          </a:p>
          <a:p>
            <a:r>
              <a:rPr lang="fr-FR" dirty="0" smtClean="0">
                <a:latin typeface="Arial Narrow" panose="020B0606020202030204" pitchFamily="34" charset="0"/>
              </a:rPr>
              <a:t>Module d’Young : 220 000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Limite élastique : 320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Déformation avant rupture : 30%</a:t>
            </a:r>
          </a:p>
          <a:p>
            <a:endParaRPr lang="fr-FR" dirty="0"/>
          </a:p>
        </p:txBody>
      </p:sp>
      <p:pic>
        <p:nvPicPr>
          <p:cNvPr id="9" name="Espace réservé du contenu 8"/>
          <p:cNvPicPr>
            <a:picLocks noGrp="1" noChangeAspect="1"/>
          </p:cNvPicPr>
          <p:nvPr>
            <p:ph sz="half" idx="1"/>
          </p:nvPr>
        </p:nvPicPr>
        <p:blipFill>
          <a:blip r:embed="rId3"/>
          <a:stretch>
            <a:fillRect/>
          </a:stretch>
        </p:blipFill>
        <p:spPr>
          <a:xfrm>
            <a:off x="609600" y="2648914"/>
            <a:ext cx="11103024" cy="2940326"/>
          </a:xfrm>
          <a:prstGeom prst="rect">
            <a:avLst/>
          </a:prstGeom>
        </p:spPr>
      </p:pic>
    </p:spTree>
    <p:extLst>
      <p:ext uri="{BB962C8B-B14F-4D97-AF65-F5344CB8AC3E}">
        <p14:creationId xmlns:p14="http://schemas.microsoft.com/office/powerpoint/2010/main" val="3705129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Simulations et Modèle numérique</a:t>
            </a:r>
            <a:endParaRPr lang="fr-FR" dirty="0"/>
          </a:p>
        </p:txBody>
      </p:sp>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2144" y="1600200"/>
            <a:ext cx="6378192" cy="4525963"/>
          </a:xfrm>
        </p:spPr>
      </p:pic>
      <p:sp>
        <p:nvSpPr>
          <p:cNvPr id="4" name="Espace réservé du numéro de diapositive 3"/>
          <p:cNvSpPr>
            <a:spLocks noGrp="1"/>
          </p:cNvSpPr>
          <p:nvPr>
            <p:ph type="sldNum" sz="quarter" idx="4"/>
          </p:nvPr>
        </p:nvSpPr>
        <p:spPr/>
        <p:txBody>
          <a:bodyPr/>
          <a:lstStyle/>
          <a:p>
            <a:fld id="{2A19AD89-17DE-4EAC-B060-CF86C17F7722}" type="slidenum">
              <a:rPr lang="fr-FR" smtClean="0"/>
              <a:pPr/>
              <a:t>11</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682" y="1600200"/>
            <a:ext cx="6377117" cy="4525200"/>
          </a:xfrm>
          <a:prstGeom prst="rect">
            <a:avLst/>
          </a:prstGeom>
        </p:spPr>
      </p:pic>
    </p:spTree>
    <p:extLst>
      <p:ext uri="{BB962C8B-B14F-4D97-AF65-F5344CB8AC3E}">
        <p14:creationId xmlns:p14="http://schemas.microsoft.com/office/powerpoint/2010/main" val="182739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 Le Tube</a:t>
            </a:r>
          </a:p>
        </p:txBody>
      </p:sp>
      <p:sp>
        <p:nvSpPr>
          <p:cNvPr id="3" name="Espace réservé du texte 2"/>
          <p:cNvSpPr>
            <a:spLocks noGrp="1"/>
          </p:cNvSpPr>
          <p:nvPr>
            <p:ph type="body" idx="1"/>
          </p:nvPr>
        </p:nvSpPr>
        <p:spPr>
          <a:xfrm>
            <a:off x="609600" y="1124744"/>
            <a:ext cx="5386917" cy="639762"/>
          </a:xfrm>
        </p:spPr>
        <p:txBody>
          <a:bodyPr/>
          <a:lstStyle/>
          <a:p>
            <a:pPr algn="ctr"/>
            <a:r>
              <a:rPr lang="fr-FR" cap="small" dirty="0" smtClean="0">
                <a:latin typeface="Arial Narrow" panose="020B0606020202030204" pitchFamily="34" charset="0"/>
              </a:rPr>
              <a:t>Modèle complet</a:t>
            </a:r>
            <a:endParaRPr lang="fr-FR" cap="small" dirty="0">
              <a:latin typeface="Arial Narrow" panose="020B0606020202030204" pitchFamily="34" charset="0"/>
            </a:endParaRPr>
          </a:p>
        </p:txBody>
      </p:sp>
      <p:sp>
        <p:nvSpPr>
          <p:cNvPr id="5" name="Espace réservé du texte 4"/>
          <p:cNvSpPr>
            <a:spLocks noGrp="1"/>
          </p:cNvSpPr>
          <p:nvPr>
            <p:ph type="body" sz="quarter" idx="3"/>
          </p:nvPr>
        </p:nvSpPr>
        <p:spPr>
          <a:xfrm>
            <a:off x="6193372" y="1124744"/>
            <a:ext cx="5389033" cy="639762"/>
          </a:xfrm>
        </p:spPr>
        <p:txBody>
          <a:bodyPr/>
          <a:lstStyle/>
          <a:p>
            <a:pPr algn="ctr"/>
            <a:r>
              <a:rPr lang="fr-FR" cap="small" dirty="0" smtClean="0">
                <a:latin typeface="Arial Narrow" panose="020B0606020202030204" pitchFamily="34" charset="0"/>
              </a:rPr>
              <a:t>Modèle </a:t>
            </a:r>
            <a:r>
              <a:rPr lang="fr-FR" cap="small" dirty="0" err="1" smtClean="0">
                <a:latin typeface="Arial Narrow" panose="020B0606020202030204" pitchFamily="34" charset="0"/>
              </a:rPr>
              <a:t>Axi-Symétrique</a:t>
            </a:r>
            <a:endParaRPr lang="fr-FR" cap="small"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12</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pic>
        <p:nvPicPr>
          <p:cNvPr id="13" name="Espace réservé du contenu 12"/>
          <p:cNvPicPr>
            <a:picLocks noGrp="1" noChangeAspect="1"/>
          </p:cNvPicPr>
          <p:nvPr>
            <p:ph sz="quarter" idx="4"/>
          </p:nvPr>
        </p:nvPicPr>
        <p:blipFill>
          <a:blip r:embed="rId3"/>
          <a:stretch>
            <a:fillRect/>
          </a:stretch>
        </p:blipFill>
        <p:spPr>
          <a:xfrm>
            <a:off x="6467078" y="2863843"/>
            <a:ext cx="5389562" cy="2437365"/>
          </a:xfrm>
          <a:prstGeom prst="rect">
            <a:avLst/>
          </a:prstGeom>
        </p:spPr>
      </p:pic>
      <p:pic>
        <p:nvPicPr>
          <p:cNvPr id="16" name="Espace réservé du contenu 15"/>
          <p:cNvPicPr>
            <a:picLocks noGrp="1" noChangeAspect="1"/>
          </p:cNvPicPr>
          <p:nvPr>
            <p:ph sz="half" idx="2"/>
          </p:nvPr>
        </p:nvPicPr>
        <p:blipFill>
          <a:blip r:embed="rId4"/>
          <a:stretch>
            <a:fillRect/>
          </a:stretch>
        </p:blipFill>
        <p:spPr>
          <a:xfrm>
            <a:off x="609600" y="2348880"/>
            <a:ext cx="5386388" cy="3098053"/>
          </a:xfrm>
          <a:prstGeom prst="rect">
            <a:avLst/>
          </a:prstGeom>
        </p:spPr>
      </p:pic>
    </p:spTree>
    <p:extLst>
      <p:ext uri="{BB962C8B-B14F-4D97-AF65-F5344CB8AC3E}">
        <p14:creationId xmlns:p14="http://schemas.microsoft.com/office/powerpoint/2010/main" val="1721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Simulations et Modèle numérique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13</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24" y="1600200"/>
            <a:ext cx="6377117" cy="4525200"/>
          </a:xfrm>
          <a:prstGeom prst="rect">
            <a:avLst/>
          </a:prstGeom>
        </p:spPr>
      </p:pic>
      <p:pic>
        <p:nvPicPr>
          <p:cNvPr id="9" name="Espace réservé du contenu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11624" y="1600200"/>
            <a:ext cx="6378192" cy="4525963"/>
          </a:xfrm>
        </p:spPr>
      </p:pic>
    </p:spTree>
    <p:extLst>
      <p:ext uri="{BB962C8B-B14F-4D97-AF65-F5344CB8AC3E}">
        <p14:creationId xmlns:p14="http://schemas.microsoft.com/office/powerpoint/2010/main" val="237442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 </a:t>
            </a:r>
            <a:r>
              <a:rPr lang="fr-FR" dirty="0" smtClean="0"/>
              <a:t>Soudure Brides / Tube</a:t>
            </a:r>
            <a:endParaRPr lang="fr-FR" dirty="0"/>
          </a:p>
        </p:txBody>
      </p:sp>
      <p:sp>
        <p:nvSpPr>
          <p:cNvPr id="3" name="Espace réservé du texte 2"/>
          <p:cNvSpPr>
            <a:spLocks noGrp="1"/>
          </p:cNvSpPr>
          <p:nvPr>
            <p:ph type="body" idx="1"/>
          </p:nvPr>
        </p:nvSpPr>
        <p:spPr>
          <a:xfrm>
            <a:off x="609600" y="1124744"/>
            <a:ext cx="5386917" cy="639762"/>
          </a:xfrm>
        </p:spPr>
        <p:txBody>
          <a:bodyPr/>
          <a:lstStyle/>
          <a:p>
            <a:pPr algn="ctr"/>
            <a:r>
              <a:rPr lang="fr-FR" cap="small" dirty="0" smtClean="0">
                <a:latin typeface="Arial Narrow" panose="020B0606020202030204" pitchFamily="34" charset="0"/>
              </a:rPr>
              <a:t>Modèle complet</a:t>
            </a:r>
            <a:endParaRPr lang="fr-FR" cap="small" dirty="0">
              <a:latin typeface="Arial Narrow" panose="020B0606020202030204" pitchFamily="34" charset="0"/>
            </a:endParaRPr>
          </a:p>
        </p:txBody>
      </p:sp>
      <p:sp>
        <p:nvSpPr>
          <p:cNvPr id="5" name="Espace réservé du texte 4"/>
          <p:cNvSpPr>
            <a:spLocks noGrp="1"/>
          </p:cNvSpPr>
          <p:nvPr>
            <p:ph type="body" sz="quarter" idx="3"/>
          </p:nvPr>
        </p:nvSpPr>
        <p:spPr>
          <a:xfrm>
            <a:off x="6193372" y="1124744"/>
            <a:ext cx="5389033" cy="639762"/>
          </a:xfrm>
        </p:spPr>
        <p:txBody>
          <a:bodyPr/>
          <a:lstStyle/>
          <a:p>
            <a:pPr algn="ctr"/>
            <a:r>
              <a:rPr lang="fr-FR" cap="small" dirty="0" smtClean="0">
                <a:latin typeface="Arial Narrow" panose="020B0606020202030204" pitchFamily="34" charset="0"/>
              </a:rPr>
              <a:t>Modèle </a:t>
            </a:r>
            <a:r>
              <a:rPr lang="fr-FR" cap="small" dirty="0" err="1" smtClean="0">
                <a:latin typeface="Arial Narrow" panose="020B0606020202030204" pitchFamily="34" charset="0"/>
              </a:rPr>
              <a:t>Axi-Symétrique</a:t>
            </a:r>
            <a:endParaRPr lang="fr-FR" cap="small"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14</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pic>
        <p:nvPicPr>
          <p:cNvPr id="13" name="Espace réservé du contenu 12"/>
          <p:cNvPicPr>
            <a:picLocks noGrp="1"/>
          </p:cNvPicPr>
          <p:nvPr>
            <p:ph sz="half" idx="2"/>
          </p:nvPr>
        </p:nvPicPr>
        <p:blipFill>
          <a:blip r:embed="rId3"/>
          <a:stretch>
            <a:fillRect/>
          </a:stretch>
        </p:blipFill>
        <p:spPr>
          <a:xfrm>
            <a:off x="609600" y="2380984"/>
            <a:ext cx="5386388" cy="3539070"/>
          </a:xfrm>
          <a:prstGeom prst="rect">
            <a:avLst/>
          </a:prstGeom>
        </p:spPr>
      </p:pic>
      <p:pic>
        <p:nvPicPr>
          <p:cNvPr id="14" name="Espace réservé du contenu 13"/>
          <p:cNvPicPr>
            <a:picLocks noGrp="1"/>
          </p:cNvPicPr>
          <p:nvPr>
            <p:ph sz="quarter" idx="4"/>
          </p:nvPr>
        </p:nvPicPr>
        <p:blipFill rotWithShape="1">
          <a:blip r:embed="rId4" cstate="print">
            <a:extLst>
              <a:ext uri="{28A0092B-C50C-407E-A947-70E740481C1C}">
                <a14:useLocalDpi xmlns:a14="http://schemas.microsoft.com/office/drawing/2010/main" val="0"/>
              </a:ext>
            </a:extLst>
          </a:blip>
          <a:srcRect t="39180"/>
          <a:stretch/>
        </p:blipFill>
        <p:spPr bwMode="auto">
          <a:xfrm>
            <a:off x="7464152" y="2937532"/>
            <a:ext cx="3359546" cy="2075644"/>
          </a:xfrm>
          <a:prstGeom prst="rect">
            <a:avLst/>
          </a:prstGeom>
          <a:ln>
            <a:noFill/>
          </a:ln>
          <a:extLst>
            <a:ext uri="{53640926-AAD7-44D8-BBD7-CCE9431645EC}">
              <a14:shadowObscured xmlns:a14="http://schemas.microsoft.com/office/drawing/2010/main"/>
            </a:ext>
          </a:extLst>
        </p:spPr>
      </p:pic>
      <p:grpSp>
        <p:nvGrpSpPr>
          <p:cNvPr id="16" name="Groupe 15"/>
          <p:cNvGrpSpPr/>
          <p:nvPr/>
        </p:nvGrpSpPr>
        <p:grpSpPr>
          <a:xfrm>
            <a:off x="9060578" y="3893942"/>
            <a:ext cx="954000" cy="953033"/>
            <a:chOff x="0" y="0"/>
            <a:chExt cx="486000" cy="495300"/>
          </a:xfrm>
        </p:grpSpPr>
        <p:cxnSp>
          <p:nvCxnSpPr>
            <p:cNvPr id="17" name="Connecteur droit 16"/>
            <p:cNvCxnSpPr/>
            <p:nvPr/>
          </p:nvCxnSpPr>
          <p:spPr>
            <a:xfrm>
              <a:off x="0" y="7620"/>
              <a:ext cx="48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82600" y="0"/>
              <a:ext cx="3175" cy="495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0" y="5080"/>
              <a:ext cx="482600" cy="4902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33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Simulations et Modèle numérique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15</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24" y="1600200"/>
            <a:ext cx="6377117" cy="4525200"/>
          </a:xfrm>
          <a:prstGeom prst="rect">
            <a:avLst/>
          </a:prstGeom>
        </p:spPr>
      </p:pic>
      <p:pic>
        <p:nvPicPr>
          <p:cNvPr id="9" name="Espace réservé du contenu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11624" y="1600200"/>
            <a:ext cx="6378192" cy="4525963"/>
          </a:xfr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719" y="1602130"/>
            <a:ext cx="6377117" cy="4525200"/>
          </a:xfrm>
          <a:prstGeom prst="rect">
            <a:avLst/>
          </a:prstGeom>
        </p:spPr>
      </p:pic>
    </p:spTree>
    <p:extLst>
      <p:ext uri="{BB962C8B-B14F-4D97-AF65-F5344CB8AC3E}">
        <p14:creationId xmlns:p14="http://schemas.microsoft.com/office/powerpoint/2010/main" val="387837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 </a:t>
            </a:r>
            <a:r>
              <a:rPr lang="fr-FR" dirty="0" smtClean="0"/>
              <a:t>Oreilles et Colliers</a:t>
            </a:r>
            <a:endParaRPr lang="fr-FR" dirty="0"/>
          </a:p>
        </p:txBody>
      </p:sp>
      <p:sp>
        <p:nvSpPr>
          <p:cNvPr id="3" name="Espace réservé du texte 2"/>
          <p:cNvSpPr>
            <a:spLocks noGrp="1"/>
          </p:cNvSpPr>
          <p:nvPr>
            <p:ph type="body" idx="1"/>
          </p:nvPr>
        </p:nvSpPr>
        <p:spPr>
          <a:xfrm>
            <a:off x="609600" y="1124744"/>
            <a:ext cx="5386917" cy="639762"/>
          </a:xfrm>
        </p:spPr>
        <p:txBody>
          <a:bodyPr/>
          <a:lstStyle/>
          <a:p>
            <a:pPr algn="ctr"/>
            <a:r>
              <a:rPr lang="fr-FR" cap="small" dirty="0" smtClean="0">
                <a:latin typeface="Arial Narrow" panose="020B0606020202030204" pitchFamily="34" charset="0"/>
              </a:rPr>
              <a:t>Oreille</a:t>
            </a:r>
            <a:endParaRPr lang="fr-FR" cap="small" dirty="0">
              <a:latin typeface="Arial Narrow" panose="020B0606020202030204" pitchFamily="34" charset="0"/>
            </a:endParaRPr>
          </a:p>
        </p:txBody>
      </p:sp>
      <p:sp>
        <p:nvSpPr>
          <p:cNvPr id="5" name="Espace réservé du texte 4"/>
          <p:cNvSpPr>
            <a:spLocks noGrp="1"/>
          </p:cNvSpPr>
          <p:nvPr>
            <p:ph type="body" sz="quarter" idx="3"/>
          </p:nvPr>
        </p:nvSpPr>
        <p:spPr>
          <a:xfrm>
            <a:off x="6193372" y="1124744"/>
            <a:ext cx="5389033" cy="639762"/>
          </a:xfrm>
        </p:spPr>
        <p:txBody>
          <a:bodyPr/>
          <a:lstStyle/>
          <a:p>
            <a:pPr algn="ctr"/>
            <a:r>
              <a:rPr lang="fr-FR" cap="small" dirty="0" smtClean="0">
                <a:latin typeface="Arial Narrow" panose="020B0606020202030204" pitchFamily="34" charset="0"/>
              </a:rPr>
              <a:t>Collier</a:t>
            </a:r>
            <a:endParaRPr lang="fr-FR" cap="small"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16</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pic>
        <p:nvPicPr>
          <p:cNvPr id="24" name="Espace réservé du contenu 23"/>
          <p:cNvPicPr>
            <a:picLocks noGrp="1"/>
          </p:cNvPicPr>
          <p:nvPr>
            <p:ph sz="half" idx="2"/>
          </p:nvPr>
        </p:nvPicPr>
        <p:blipFill>
          <a:blip r:embed="rId3"/>
          <a:stretch>
            <a:fillRect/>
          </a:stretch>
        </p:blipFill>
        <p:spPr>
          <a:xfrm>
            <a:off x="1568005" y="2174875"/>
            <a:ext cx="3469577" cy="3951288"/>
          </a:xfrm>
          <a:prstGeom prst="rect">
            <a:avLst/>
          </a:prstGeom>
        </p:spPr>
      </p:pic>
      <p:pic>
        <p:nvPicPr>
          <p:cNvPr id="25" name="Espace réservé du contenu 24"/>
          <p:cNvPicPr>
            <a:picLocks noGrp="1"/>
          </p:cNvPicPr>
          <p:nvPr>
            <p:ph sz="quarter" idx="4"/>
          </p:nvPr>
        </p:nvPicPr>
        <p:blipFill>
          <a:blip r:embed="rId4"/>
          <a:stretch>
            <a:fillRect/>
          </a:stretch>
        </p:blipFill>
        <p:spPr>
          <a:xfrm>
            <a:off x="6695216" y="2174875"/>
            <a:ext cx="4384806" cy="3951288"/>
          </a:xfrm>
          <a:prstGeom prst="rect">
            <a:avLst/>
          </a:prstGeom>
        </p:spPr>
      </p:pic>
    </p:spTree>
    <p:extLst>
      <p:ext uri="{BB962C8B-B14F-4D97-AF65-F5344CB8AC3E}">
        <p14:creationId xmlns:p14="http://schemas.microsoft.com/office/powerpoint/2010/main" val="2366056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772816"/>
            <a:ext cx="10363200" cy="1470025"/>
          </a:xfrm>
        </p:spPr>
        <p:txBody>
          <a:bodyPr/>
          <a:lstStyle/>
          <a:p>
            <a:r>
              <a:rPr lang="fr-FR" sz="4000" dirty="0" smtClean="0"/>
              <a:t>Partie </a:t>
            </a:r>
            <a:r>
              <a:rPr lang="fr-FR" sz="4000" dirty="0" smtClean="0"/>
              <a:t>3</a:t>
            </a:r>
            <a:endParaRPr lang="fr-FR" sz="4000" dirty="0"/>
          </a:p>
        </p:txBody>
      </p:sp>
      <p:sp>
        <p:nvSpPr>
          <p:cNvPr id="3" name="Sous-titre 2"/>
          <p:cNvSpPr>
            <a:spLocks noGrp="1"/>
          </p:cNvSpPr>
          <p:nvPr>
            <p:ph type="subTitle" idx="1"/>
          </p:nvPr>
        </p:nvSpPr>
        <p:spPr>
          <a:xfrm>
            <a:off x="1828800" y="3528584"/>
            <a:ext cx="8534400" cy="1752600"/>
          </a:xfrm>
        </p:spPr>
        <p:txBody>
          <a:bodyPr/>
          <a:lstStyle/>
          <a:p>
            <a:r>
              <a:rPr lang="fr-FR" sz="4000" b="1" cap="small" dirty="0" smtClean="0">
                <a:solidFill>
                  <a:schemeClr val="tx1">
                    <a:lumMod val="50000"/>
                    <a:lumOff val="50000"/>
                  </a:schemeClr>
                </a:solidFill>
              </a:rPr>
              <a:t>Montage et Gonflage du tube prototype</a:t>
            </a:r>
            <a:endParaRPr lang="fr-FR" sz="4000" b="1" cap="small" dirty="0">
              <a:solidFill>
                <a:schemeClr val="tx1">
                  <a:lumMod val="50000"/>
                  <a:lumOff val="50000"/>
                </a:schemeClr>
              </a:solidFill>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17</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Réunion ET France, 9 – 10 Octobre 2024</a:t>
            </a:r>
          </a:p>
        </p:txBody>
      </p:sp>
    </p:spTree>
    <p:extLst>
      <p:ext uri="{BB962C8B-B14F-4D97-AF65-F5344CB8AC3E}">
        <p14:creationId xmlns:p14="http://schemas.microsoft.com/office/powerpoint/2010/main" val="898623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Préparation du prototype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18</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Réunion ET France, 9 – 10 Octobre 2024</a:t>
            </a:r>
          </a:p>
        </p:txBody>
      </p:sp>
      <p:grpSp>
        <p:nvGrpSpPr>
          <p:cNvPr id="5" name="Groupe 4"/>
          <p:cNvGrpSpPr/>
          <p:nvPr/>
        </p:nvGrpSpPr>
        <p:grpSpPr>
          <a:xfrm>
            <a:off x="839416" y="980728"/>
            <a:ext cx="3607168" cy="2672648"/>
            <a:chOff x="4655840" y="725686"/>
            <a:chExt cx="6311746" cy="4747120"/>
          </a:xfrm>
        </p:grpSpPr>
        <p:pic>
          <p:nvPicPr>
            <p:cNvPr id="6" name="Image 5"/>
            <p:cNvPicPr>
              <a:picLocks noChangeAspect="1"/>
            </p:cNvPicPr>
            <p:nvPr/>
          </p:nvPicPr>
          <p:blipFill>
            <a:blip r:embed="rId3"/>
            <a:stretch>
              <a:fillRect/>
            </a:stretch>
          </p:blipFill>
          <p:spPr>
            <a:xfrm>
              <a:off x="4655840" y="725686"/>
              <a:ext cx="4148150" cy="2936298"/>
            </a:xfrm>
            <a:prstGeom prst="rect">
              <a:avLst/>
            </a:prstGeom>
          </p:spPr>
        </p:pic>
        <p:pic>
          <p:nvPicPr>
            <p:cNvPr id="7" name="Image 6"/>
            <p:cNvPicPr>
              <a:picLocks noChangeAspect="1"/>
            </p:cNvPicPr>
            <p:nvPr/>
          </p:nvPicPr>
          <p:blipFill>
            <a:blip r:embed="rId4"/>
            <a:stretch>
              <a:fillRect/>
            </a:stretch>
          </p:blipFill>
          <p:spPr>
            <a:xfrm>
              <a:off x="6774772" y="1340768"/>
              <a:ext cx="4192814" cy="2967914"/>
            </a:xfrm>
            <a:prstGeom prst="rect">
              <a:avLst/>
            </a:prstGeom>
          </p:spPr>
        </p:pic>
        <p:pic>
          <p:nvPicPr>
            <p:cNvPr id="8" name="Image 7"/>
            <p:cNvPicPr>
              <a:picLocks noChangeAspect="1"/>
            </p:cNvPicPr>
            <p:nvPr/>
          </p:nvPicPr>
          <p:blipFill>
            <a:blip r:embed="rId5"/>
            <a:stretch>
              <a:fillRect/>
            </a:stretch>
          </p:blipFill>
          <p:spPr>
            <a:xfrm>
              <a:off x="5520909" y="2517154"/>
              <a:ext cx="4175492" cy="2955652"/>
            </a:xfrm>
            <a:prstGeom prst="rect">
              <a:avLst/>
            </a:prstGeom>
          </p:spPr>
        </p:pic>
      </p:grpSp>
      <p:pic>
        <p:nvPicPr>
          <p:cNvPr id="19" name="Image 18"/>
          <p:cNvPicPr>
            <a:picLocks noChangeAspect="1"/>
          </p:cNvPicPr>
          <p:nvPr/>
        </p:nvPicPr>
        <p:blipFill>
          <a:blip r:embed="rId6"/>
          <a:stretch>
            <a:fillRect/>
          </a:stretch>
        </p:blipFill>
        <p:spPr>
          <a:xfrm>
            <a:off x="5891347" y="2133627"/>
            <a:ext cx="1728192" cy="1208134"/>
          </a:xfrm>
          <a:prstGeom prst="rect">
            <a:avLst/>
          </a:prstGeom>
        </p:spPr>
      </p:pic>
      <p:pic>
        <p:nvPicPr>
          <p:cNvPr id="20" name="Image 19"/>
          <p:cNvPicPr>
            <a:picLocks noChangeAspect="1"/>
          </p:cNvPicPr>
          <p:nvPr/>
        </p:nvPicPr>
        <p:blipFill>
          <a:blip r:embed="rId7"/>
          <a:stretch>
            <a:fillRect/>
          </a:stretch>
        </p:blipFill>
        <p:spPr>
          <a:xfrm>
            <a:off x="4511824" y="3919321"/>
            <a:ext cx="3351276" cy="2485088"/>
          </a:xfrm>
          <a:prstGeom prst="rect">
            <a:avLst/>
          </a:prstGeom>
        </p:spPr>
      </p:pic>
      <p:pic>
        <p:nvPicPr>
          <p:cNvPr id="21" name="Image 20"/>
          <p:cNvPicPr>
            <a:picLocks noChangeAspect="1"/>
          </p:cNvPicPr>
          <p:nvPr/>
        </p:nvPicPr>
        <p:blipFill>
          <a:blip r:embed="rId8"/>
          <a:stretch>
            <a:fillRect/>
          </a:stretch>
        </p:blipFill>
        <p:spPr>
          <a:xfrm>
            <a:off x="8290483" y="2122733"/>
            <a:ext cx="3000604" cy="1219028"/>
          </a:xfrm>
          <a:prstGeom prst="rect">
            <a:avLst/>
          </a:prstGeom>
        </p:spPr>
      </p:pic>
      <p:pic>
        <p:nvPicPr>
          <p:cNvPr id="23" name="Image 22"/>
          <p:cNvPicPr>
            <a:picLocks noChangeAspect="1"/>
          </p:cNvPicPr>
          <p:nvPr/>
        </p:nvPicPr>
        <p:blipFill>
          <a:blip r:embed="rId9"/>
          <a:stretch>
            <a:fillRect/>
          </a:stretch>
        </p:blipFill>
        <p:spPr>
          <a:xfrm>
            <a:off x="6704484" y="660556"/>
            <a:ext cx="3231067" cy="1673818"/>
          </a:xfrm>
          <a:prstGeom prst="rect">
            <a:avLst/>
          </a:prstGeom>
        </p:spPr>
      </p:pic>
    </p:spTree>
    <p:extLst>
      <p:ext uri="{BB962C8B-B14F-4D97-AF65-F5344CB8AC3E}">
        <p14:creationId xmlns:p14="http://schemas.microsoft.com/office/powerpoint/2010/main" val="342122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Montage du Prototype</a:t>
            </a:r>
            <a:endParaRPr lang="fr-FR" dirty="0"/>
          </a:p>
        </p:txBody>
      </p:sp>
      <p:pic>
        <p:nvPicPr>
          <p:cNvPr id="11" name="Espace réservé du contenu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1384" y="1254281"/>
            <a:ext cx="5397540" cy="3038815"/>
          </a:xfrm>
        </p:spPr>
      </p:pic>
      <p:sp>
        <p:nvSpPr>
          <p:cNvPr id="7" name="Espace réservé du numéro de diapositive 6"/>
          <p:cNvSpPr>
            <a:spLocks noGrp="1"/>
          </p:cNvSpPr>
          <p:nvPr>
            <p:ph type="sldNum" sz="quarter" idx="12"/>
          </p:nvPr>
        </p:nvSpPr>
        <p:spPr/>
        <p:txBody>
          <a:bodyPr/>
          <a:lstStyle/>
          <a:p>
            <a:fld id="{2A19AD89-17DE-4EAC-B060-CF86C17F7722}" type="slidenum">
              <a:rPr lang="fr-FR" smtClean="0"/>
              <a:pPr/>
              <a:t>19</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pic>
        <p:nvPicPr>
          <p:cNvPr id="13" name="Espace réservé du contenu 12"/>
          <p:cNvPicPr>
            <a:picLocks noGrp="1" noChangeAspect="1"/>
          </p:cNvPicPr>
          <p:nvPr>
            <p:ph sz="quarter" idx="15"/>
          </p:nvPr>
        </p:nvPicPr>
        <p:blipFill>
          <a:blip r:embed="rId4"/>
          <a:stretch>
            <a:fillRect/>
          </a:stretch>
        </p:blipFill>
        <p:spPr>
          <a:xfrm>
            <a:off x="8328248" y="1052736"/>
            <a:ext cx="2755830" cy="4894425"/>
          </a:xfrm>
          <a:prstGeom prst="rect">
            <a:avLst/>
          </a:prstGeom>
        </p:spPr>
      </p:pic>
      <p:pic>
        <p:nvPicPr>
          <p:cNvPr id="12" name="Espace réservé du contenu 11"/>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3143671" y="2957810"/>
            <a:ext cx="5952947" cy="3351509"/>
          </a:xfrm>
        </p:spPr>
      </p:pic>
    </p:spTree>
    <p:extLst>
      <p:ext uri="{BB962C8B-B14F-4D97-AF65-F5344CB8AC3E}">
        <p14:creationId xmlns:p14="http://schemas.microsoft.com/office/powerpoint/2010/main" val="25666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Sommaire</a:t>
            </a:r>
            <a:endParaRPr lang="fr-FR" sz="4000" dirty="0"/>
          </a:p>
        </p:txBody>
      </p:sp>
      <p:sp>
        <p:nvSpPr>
          <p:cNvPr id="3" name="Espace réservé du contenu 2"/>
          <p:cNvSpPr>
            <a:spLocks noGrp="1"/>
          </p:cNvSpPr>
          <p:nvPr>
            <p:ph idx="1"/>
          </p:nvPr>
        </p:nvSpPr>
        <p:spPr>
          <a:xfrm>
            <a:off x="335360" y="1639341"/>
            <a:ext cx="7920880" cy="3157811"/>
          </a:xfrm>
        </p:spPr>
        <p:txBody>
          <a:bodyPr/>
          <a:lstStyle/>
          <a:p>
            <a:pPr marL="514350" indent="-514350">
              <a:buFont typeface="+mj-lt"/>
              <a:buAutoNum type="arabicPeriod"/>
            </a:pPr>
            <a:r>
              <a:rPr lang="fr-FR" sz="2800" b="1" cap="small" dirty="0" smtClean="0">
                <a:solidFill>
                  <a:schemeClr val="tx2">
                    <a:lumMod val="50000"/>
                  </a:schemeClr>
                </a:solidFill>
              </a:rPr>
              <a:t>Concept de tube bombé (rappel)</a:t>
            </a:r>
            <a:endParaRPr lang="fr-FR" sz="2800" b="1" cap="small" dirty="0" smtClean="0">
              <a:solidFill>
                <a:schemeClr val="tx2">
                  <a:lumMod val="50000"/>
                </a:schemeClr>
              </a:solidFill>
            </a:endParaRPr>
          </a:p>
          <a:p>
            <a:pPr marL="514350" indent="-514350">
              <a:buFont typeface="+mj-lt"/>
              <a:buAutoNum type="arabicPeriod"/>
            </a:pPr>
            <a:endParaRPr lang="fr-FR" sz="2000" b="1" cap="small" dirty="0" smtClean="0">
              <a:solidFill>
                <a:schemeClr val="tx2">
                  <a:lumMod val="50000"/>
                </a:schemeClr>
              </a:solidFill>
            </a:endParaRPr>
          </a:p>
          <a:p>
            <a:pPr marL="514350" indent="-514350">
              <a:buFont typeface="+mj-lt"/>
              <a:buAutoNum type="arabicPeriod"/>
            </a:pPr>
            <a:endParaRPr lang="fr-FR" sz="2000" b="1" cap="small" dirty="0" smtClean="0">
              <a:solidFill>
                <a:schemeClr val="tx2">
                  <a:lumMod val="50000"/>
                </a:schemeClr>
              </a:solidFill>
            </a:endParaRPr>
          </a:p>
          <a:p>
            <a:pPr marL="514350" indent="-514350">
              <a:buFont typeface="+mj-lt"/>
              <a:buAutoNum type="arabicPeriod"/>
            </a:pPr>
            <a:r>
              <a:rPr lang="fr-FR" sz="2800" b="1" cap="small" dirty="0" smtClean="0">
                <a:solidFill>
                  <a:schemeClr val="tx2">
                    <a:lumMod val="50000"/>
                  </a:schemeClr>
                </a:solidFill>
              </a:rPr>
              <a:t>Préparation prototype</a:t>
            </a:r>
            <a:endParaRPr lang="fr-FR" sz="2800" b="1" cap="small" dirty="0" smtClean="0">
              <a:solidFill>
                <a:schemeClr val="tx2">
                  <a:lumMod val="50000"/>
                </a:schemeClr>
              </a:solidFill>
            </a:endParaRPr>
          </a:p>
          <a:p>
            <a:pPr marL="514350" indent="-514350">
              <a:buFont typeface="+mj-lt"/>
              <a:buAutoNum type="arabicPeriod"/>
            </a:pPr>
            <a:endParaRPr lang="fr-FR" sz="2000" b="1" cap="small" dirty="0" smtClean="0">
              <a:solidFill>
                <a:schemeClr val="tx2">
                  <a:lumMod val="50000"/>
                </a:schemeClr>
              </a:solidFill>
            </a:endParaRPr>
          </a:p>
          <a:p>
            <a:pPr marL="514350" indent="-514350">
              <a:buFont typeface="+mj-lt"/>
              <a:buAutoNum type="arabicPeriod"/>
            </a:pPr>
            <a:endParaRPr lang="fr-FR" sz="2000" b="1" cap="small" dirty="0" smtClean="0">
              <a:solidFill>
                <a:schemeClr val="tx2">
                  <a:lumMod val="50000"/>
                </a:schemeClr>
              </a:solidFill>
            </a:endParaRPr>
          </a:p>
          <a:p>
            <a:pPr marL="514350" indent="-514350">
              <a:buFont typeface="+mj-lt"/>
              <a:buAutoNum type="arabicPeriod"/>
            </a:pPr>
            <a:r>
              <a:rPr lang="fr-FR" sz="2800" b="1" cap="small" dirty="0" smtClean="0">
                <a:solidFill>
                  <a:schemeClr val="tx2">
                    <a:lumMod val="50000"/>
                  </a:schemeClr>
                </a:solidFill>
              </a:rPr>
              <a:t>Réalisation du prototype</a:t>
            </a:r>
            <a:endParaRPr lang="fr-FR" sz="2800" b="1" cap="small" dirty="0" smtClean="0">
              <a:solidFill>
                <a:schemeClr val="tx2">
                  <a:lumMod val="50000"/>
                </a:schemeClr>
              </a:solidFill>
            </a:endParaRPr>
          </a:p>
          <a:p>
            <a:pPr marL="514350" indent="-514350">
              <a:buFont typeface="+mj-lt"/>
              <a:buAutoNum type="arabicPeriod"/>
            </a:pPr>
            <a:endParaRPr lang="fr-FR" sz="2000" b="1" cap="small" dirty="0" smtClean="0">
              <a:solidFill>
                <a:schemeClr val="tx2">
                  <a:lumMod val="50000"/>
                </a:schemeClr>
              </a:solidFill>
            </a:endParaRPr>
          </a:p>
          <a:p>
            <a:pPr marL="0" indent="0">
              <a:buNone/>
            </a:pPr>
            <a:endParaRPr lang="fr-FR" sz="2000" b="1" cap="small" dirty="0" smtClean="0">
              <a:solidFill>
                <a:schemeClr val="tx2">
                  <a:lumMod val="50000"/>
                </a:schemeClr>
              </a:solidFill>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a:t>
            </a:fld>
            <a:endParaRPr lang="fr-FR" dirty="0"/>
          </a:p>
        </p:txBody>
      </p:sp>
      <p:sp>
        <p:nvSpPr>
          <p:cNvPr id="5" name="Espace réservé de la date 4"/>
          <p:cNvSpPr>
            <a:spLocks noGrp="1"/>
          </p:cNvSpPr>
          <p:nvPr>
            <p:ph type="dt" sz="half" idx="2"/>
          </p:nvPr>
        </p:nvSpPr>
        <p:spPr/>
        <p:txBody>
          <a:bodyPr/>
          <a:lstStyle/>
          <a:p>
            <a:r>
              <a:rPr lang="fr-FR" dirty="0">
                <a:solidFill>
                  <a:srgbClr val="00B3CC"/>
                </a:solidFill>
              </a:rPr>
              <a:t>A. Lacroix, LAPP, Réunion ET France, 9 – 10 Octobre 2024</a:t>
            </a:r>
          </a:p>
        </p:txBody>
      </p:sp>
    </p:spTree>
    <p:extLst>
      <p:ext uri="{BB962C8B-B14F-4D97-AF65-F5344CB8AC3E}">
        <p14:creationId xmlns:p14="http://schemas.microsoft.com/office/powerpoint/2010/main" val="3860625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Espace réservé du contenu 33"/>
          <p:cNvPicPr>
            <a:picLocks noGrp="1" noChangeAspect="1"/>
          </p:cNvPicPr>
          <p:nvPr>
            <p:ph sz="half" idx="2"/>
          </p:nvPr>
        </p:nvPicPr>
        <p:blipFill>
          <a:blip r:embed="rId3"/>
          <a:stretch>
            <a:fillRect/>
          </a:stretch>
        </p:blipFill>
        <p:spPr>
          <a:xfrm>
            <a:off x="638913" y="836712"/>
            <a:ext cx="2976171" cy="5286276"/>
          </a:xfrm>
          <a:prstGeom prst="rect">
            <a:avLst/>
          </a:prstGeom>
        </p:spPr>
      </p:pic>
      <p:sp>
        <p:nvSpPr>
          <p:cNvPr id="2" name="Titre 1"/>
          <p:cNvSpPr>
            <a:spLocks noGrp="1"/>
          </p:cNvSpPr>
          <p:nvPr>
            <p:ph type="title"/>
          </p:nvPr>
        </p:nvSpPr>
        <p:spPr/>
        <p:txBody>
          <a:bodyPr/>
          <a:lstStyle/>
          <a:p>
            <a:r>
              <a:rPr lang="fr-FR" dirty="0" smtClean="0"/>
              <a:t>Gonflage jusqu’à 22 bar!</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20</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pic>
        <p:nvPicPr>
          <p:cNvPr id="15" name="Espace réservé du contenu 14"/>
          <p:cNvPicPr>
            <a:picLocks noGrp="1" noChangeAspect="1"/>
          </p:cNvPicPr>
          <p:nvPr>
            <p:ph sz="half" idx="15"/>
          </p:nvPr>
        </p:nvPicPr>
        <p:blipFill>
          <a:blip r:embed="rId4" cstate="print">
            <a:extLst>
              <a:ext uri="{28A0092B-C50C-407E-A947-70E740481C1C}">
                <a14:useLocalDpi xmlns:a14="http://schemas.microsoft.com/office/drawing/2010/main" val="0"/>
              </a:ext>
            </a:extLst>
          </a:blip>
          <a:stretch>
            <a:fillRect/>
          </a:stretch>
        </p:blipFill>
        <p:spPr>
          <a:xfrm>
            <a:off x="6841915" y="3861048"/>
            <a:ext cx="4091408" cy="2303463"/>
          </a:xfrm>
        </p:spPr>
      </p:pic>
      <p:pic>
        <p:nvPicPr>
          <p:cNvPr id="16" name="Espace réservé du contenu 15"/>
          <p:cNvPicPr>
            <a:picLocks noGrp="1" noChangeAspect="1"/>
          </p:cNvPicPr>
          <p:nvPr>
            <p:ph sz="quarter" idx="17"/>
          </p:nvPr>
        </p:nvPicPr>
        <p:blipFill>
          <a:blip r:embed="rId5" cstate="print">
            <a:extLst>
              <a:ext uri="{28A0092B-C50C-407E-A947-70E740481C1C}">
                <a14:useLocalDpi xmlns:a14="http://schemas.microsoft.com/office/drawing/2010/main" val="0"/>
              </a:ext>
            </a:extLst>
          </a:blip>
          <a:stretch>
            <a:fillRect/>
          </a:stretch>
        </p:blipFill>
        <p:spPr>
          <a:xfrm>
            <a:off x="6841915" y="1485577"/>
            <a:ext cx="4091408" cy="2303463"/>
          </a:xfrm>
        </p:spPr>
      </p:pic>
      <p:pic>
        <p:nvPicPr>
          <p:cNvPr id="26" name="Espace réservé du contenu 12"/>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2711624" y="2636912"/>
            <a:ext cx="4091408" cy="2305312"/>
          </a:xfrm>
        </p:spPr>
      </p:pic>
    </p:spTree>
    <p:extLst>
      <p:ext uri="{BB962C8B-B14F-4D97-AF65-F5344CB8AC3E}">
        <p14:creationId xmlns:p14="http://schemas.microsoft.com/office/powerpoint/2010/main" val="243881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de la rupture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21</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sp>
        <p:nvSpPr>
          <p:cNvPr id="6" name="ZoneTexte 5"/>
          <p:cNvSpPr txBox="1"/>
          <p:nvPr/>
        </p:nvSpPr>
        <p:spPr>
          <a:xfrm>
            <a:off x="2567608" y="836712"/>
            <a:ext cx="7272808" cy="523220"/>
          </a:xfrm>
          <a:prstGeom prst="rect">
            <a:avLst/>
          </a:prstGeom>
          <a:noFill/>
        </p:spPr>
        <p:txBody>
          <a:bodyPr wrap="square" rtlCol="0">
            <a:spAutoFit/>
          </a:bodyPr>
          <a:lstStyle/>
          <a:p>
            <a:r>
              <a:rPr lang="fr-FR" sz="2800" dirty="0" smtClean="0">
                <a:latin typeface="Arial Narrow" panose="020B0606020202030204" pitchFamily="34" charset="0"/>
              </a:rPr>
              <a:t>Comportement membranaire du tube entre les colliers</a:t>
            </a:r>
            <a:endParaRPr lang="fr-FR" sz="2800" dirty="0">
              <a:latin typeface="Arial Narrow" panose="020B060602020203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911425" y="2382103"/>
                <a:ext cx="2506647" cy="97270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𝑒𝑙𝑒𝑚</m:t>
                          </m:r>
                        </m:sub>
                      </m:sSub>
                      <m:r>
                        <a:rPr lang="fr-FR" i="0">
                          <a:latin typeface="Cambria Math" panose="02040503050406030204" pitchFamily="18" charset="0"/>
                        </a:rPr>
                        <m:t>=</m:t>
                      </m:r>
                      <m:d>
                        <m:dPr>
                          <m:begChr m:val="|"/>
                          <m:endChr m:val="|"/>
                          <m:ctrlPr>
                            <a:rPr lang="fr-FR" i="1">
                              <a:latin typeface="Cambria Math" panose="02040503050406030204" pitchFamily="18" charset="0"/>
                            </a:rPr>
                          </m:ctrlPr>
                        </m:dPr>
                        <m:e>
                          <m:m>
                            <m:mPr>
                              <m:mcs>
                                <m:mc>
                                  <m:mcPr>
                                    <m:count m:val="3"/>
                                    <m:mcJc m:val="center"/>
                                  </m:mcPr>
                                </m:mc>
                              </m:mcs>
                              <m:ctrlPr>
                                <a:rPr lang="fr-FR" i="1">
                                  <a:latin typeface="Cambria Math" panose="02040503050406030204" pitchFamily="18" charset="0"/>
                                </a:rPr>
                              </m:ctrlPr>
                            </m:mPr>
                            <m:mr>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𝑥𝑥</m:t>
                                    </m:r>
                                  </m:sub>
                                </m:sSub>
                              </m:e>
                              <m:e>
                                <m:sSub>
                                  <m:sSubPr>
                                    <m:ctrlPr>
                                      <a:rPr lang="fr-FR" i="1">
                                        <a:latin typeface="Cambria Math" panose="02040503050406030204" pitchFamily="18" charset="0"/>
                                      </a:rPr>
                                    </m:ctrlPr>
                                  </m:sSubPr>
                                  <m:e>
                                    <m:r>
                                      <a:rPr lang="fr-FR" i="1">
                                        <a:latin typeface="Cambria Math" panose="02040503050406030204" pitchFamily="18" charset="0"/>
                                      </a:rPr>
                                      <m:t>𝜏</m:t>
                                    </m:r>
                                  </m:e>
                                  <m:sub>
                                    <m:r>
                                      <a:rPr lang="fr-FR" i="1">
                                        <a:latin typeface="Cambria Math" panose="02040503050406030204" pitchFamily="18" charset="0"/>
                                      </a:rPr>
                                      <m:t>𝑦𝑥</m:t>
                                    </m:r>
                                  </m:sub>
                                </m:sSub>
                              </m:e>
                              <m:e>
                                <m:r>
                                  <a:rPr lang="fr-FR" i="0">
                                    <a:latin typeface="Cambria Math" panose="02040503050406030204" pitchFamily="18" charset="0"/>
                                  </a:rPr>
                                  <m:t>0</m:t>
                                </m:r>
                              </m:e>
                            </m:mr>
                            <m:mr>
                              <m:e>
                                <m:sSub>
                                  <m:sSubPr>
                                    <m:ctrlPr>
                                      <a:rPr lang="fr-FR" i="1">
                                        <a:latin typeface="Cambria Math" panose="02040503050406030204" pitchFamily="18" charset="0"/>
                                      </a:rPr>
                                    </m:ctrlPr>
                                  </m:sSubPr>
                                  <m:e>
                                    <m:r>
                                      <a:rPr lang="fr-FR" i="1">
                                        <a:latin typeface="Cambria Math" panose="02040503050406030204" pitchFamily="18" charset="0"/>
                                      </a:rPr>
                                      <m:t>𝜏</m:t>
                                    </m:r>
                                  </m:e>
                                  <m:sub>
                                    <m:r>
                                      <a:rPr lang="fr-FR" i="1">
                                        <a:latin typeface="Cambria Math" panose="02040503050406030204" pitchFamily="18" charset="0"/>
                                      </a:rPr>
                                      <m:t>𝑥𝑦</m:t>
                                    </m:r>
                                  </m:sub>
                                </m:sSub>
                              </m:e>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𝑦𝑦</m:t>
                                    </m:r>
                                  </m:sub>
                                </m:sSub>
                              </m:e>
                              <m:e>
                                <m:r>
                                  <a:rPr lang="fr-FR" i="0">
                                    <a:latin typeface="Cambria Math" panose="02040503050406030204" pitchFamily="18" charset="0"/>
                                  </a:rPr>
                                  <m:t>0</m:t>
                                </m:r>
                              </m:e>
                            </m:mr>
                            <m:mr>
                              <m:e>
                                <m:r>
                                  <a:rPr lang="fr-FR" i="0">
                                    <a:latin typeface="Cambria Math" panose="02040503050406030204" pitchFamily="18" charset="0"/>
                                  </a:rPr>
                                  <m:t>0</m:t>
                                </m:r>
                              </m:e>
                              <m:e>
                                <m:r>
                                  <a:rPr lang="fr-FR" i="0">
                                    <a:latin typeface="Cambria Math" panose="02040503050406030204" pitchFamily="18" charset="0"/>
                                  </a:rPr>
                                  <m:t>0</m:t>
                                </m:r>
                              </m:e>
                              <m:e>
                                <m:r>
                                  <a:rPr lang="fr-FR" i="0">
                                    <a:latin typeface="Cambria Math" panose="02040503050406030204" pitchFamily="18" charset="0"/>
                                  </a:rPr>
                                  <m:t>0</m:t>
                                </m:r>
                              </m:e>
                            </m:mr>
                          </m:m>
                        </m:e>
                      </m:d>
                    </m:oMath>
                  </m:oMathPara>
                </a14:m>
                <a:endParaRPr lang="fr-FR" dirty="0"/>
              </a:p>
            </p:txBody>
          </p:sp>
        </mc:Choice>
        <mc:Fallback>
          <p:sp>
            <p:nvSpPr>
              <p:cNvPr id="7" name="Rectangle 6"/>
              <p:cNvSpPr>
                <a:spLocks noRot="1" noChangeAspect="1" noMove="1" noResize="1" noEditPoints="1" noAdjustHandles="1" noChangeArrowheads="1" noChangeShapeType="1" noTextEdit="1"/>
              </p:cNvSpPr>
              <p:nvPr/>
            </p:nvSpPr>
            <p:spPr>
              <a:xfrm>
                <a:off x="911425" y="2382103"/>
                <a:ext cx="2506647" cy="972702"/>
              </a:xfrm>
              <a:prstGeom prst="rect">
                <a:avLst/>
              </a:prstGeom>
              <a:blipFill>
                <a:blip r:embed="rId3"/>
                <a:stretch>
                  <a:fillRect/>
                </a:stretch>
              </a:blipFill>
            </p:spPr>
            <p:txBody>
              <a:bodyPr/>
              <a:lstStyle/>
              <a:p>
                <a:r>
                  <a:rPr lang="fr-FR">
                    <a:noFill/>
                  </a:rPr>
                  <a:t> </a:t>
                </a:r>
              </a:p>
            </p:txBody>
          </p:sp>
        </mc:Fallback>
      </mc:AlternateContent>
      <p:sp>
        <p:nvSpPr>
          <p:cNvPr id="8" name="ZoneTexte 7"/>
          <p:cNvSpPr txBox="1"/>
          <p:nvPr/>
        </p:nvSpPr>
        <p:spPr>
          <a:xfrm>
            <a:off x="407368" y="3700107"/>
            <a:ext cx="5904656" cy="2677656"/>
          </a:xfrm>
          <a:prstGeom prst="rect">
            <a:avLst/>
          </a:prstGeom>
          <a:noFill/>
        </p:spPr>
        <p:txBody>
          <a:bodyPr wrap="square" rtlCol="0">
            <a:spAutoFit/>
          </a:bodyPr>
          <a:lstStyle/>
          <a:p>
            <a:pPr marL="457200" indent="-457200">
              <a:buFont typeface="Arial" panose="020B0604020202020204" pitchFamily="34" charset="0"/>
              <a:buChar char="•"/>
            </a:pPr>
            <a:r>
              <a:rPr lang="fr-FR" sz="2800" dirty="0" smtClean="0">
                <a:latin typeface="Arial Narrow" panose="020B0606020202030204" pitchFamily="34" charset="0"/>
              </a:rPr>
              <a:t>Eléments orientés </a:t>
            </a:r>
            <a:r>
              <a:rPr lang="fr-FR" sz="2800" dirty="0">
                <a:latin typeface="Arial Narrow" panose="020B0606020202030204" pitchFamily="34" charset="0"/>
              </a:rPr>
              <a:t>selon l'axe et le rayon du </a:t>
            </a:r>
            <a:r>
              <a:rPr lang="fr-FR" sz="2800" dirty="0" smtClean="0">
                <a:latin typeface="Arial Narrow" panose="020B0606020202030204" pitchFamily="34" charset="0"/>
              </a:rPr>
              <a:t>tube</a:t>
            </a:r>
          </a:p>
          <a:p>
            <a:pPr marL="457200" indent="-457200">
              <a:buFont typeface="Arial" panose="020B0604020202020204" pitchFamily="34" charset="0"/>
              <a:buChar char="•"/>
            </a:pPr>
            <a:r>
              <a:rPr lang="fr-FR" sz="2800" dirty="0" smtClean="0">
                <a:latin typeface="Arial Narrow" panose="020B0606020202030204" pitchFamily="34" charset="0"/>
              </a:rPr>
              <a:t>Eléments soumis à UNE </a:t>
            </a:r>
            <a:r>
              <a:rPr lang="fr-FR" sz="2800" dirty="0">
                <a:latin typeface="Arial Narrow" panose="020B0606020202030204" pitchFamily="34" charset="0"/>
              </a:rPr>
              <a:t>charge de pression transversale à leur </a:t>
            </a:r>
            <a:r>
              <a:rPr lang="fr-FR" sz="2800" dirty="0" smtClean="0">
                <a:latin typeface="Arial Narrow" panose="020B0606020202030204" pitchFamily="34" charset="0"/>
              </a:rPr>
              <a:t>plan</a:t>
            </a:r>
          </a:p>
          <a:p>
            <a:pPr marL="457200" indent="-457200">
              <a:buFont typeface="Arial" panose="020B0604020202020204" pitchFamily="34" charset="0"/>
              <a:buChar char="•"/>
            </a:pPr>
            <a:r>
              <a:rPr lang="fr-FR" sz="2800" dirty="0" smtClean="0">
                <a:latin typeface="Arial Narrow" panose="020B0606020202030204" pitchFamily="34" charset="0"/>
              </a:rPr>
              <a:t>Contraintes </a:t>
            </a:r>
            <a:r>
              <a:rPr lang="fr-FR" sz="2800" dirty="0">
                <a:latin typeface="Arial Narrow" panose="020B0606020202030204" pitchFamily="34" charset="0"/>
              </a:rPr>
              <a:t>principales </a:t>
            </a:r>
            <a:r>
              <a:rPr lang="fr-FR" sz="2800" dirty="0" smtClean="0">
                <a:latin typeface="Arial Narrow" panose="020B0606020202030204" pitchFamily="34" charset="0"/>
              </a:rPr>
              <a:t>confondues </a:t>
            </a:r>
            <a:r>
              <a:rPr lang="fr-FR" sz="2800" dirty="0">
                <a:latin typeface="Arial Narrow" panose="020B0606020202030204" pitchFamily="34" charset="0"/>
              </a:rPr>
              <a:t>avec les </a:t>
            </a:r>
            <a:r>
              <a:rPr lang="fr-FR" sz="2800" dirty="0" smtClean="0">
                <a:latin typeface="Arial Narrow" panose="020B0606020202030204" pitchFamily="34" charset="0"/>
              </a:rPr>
              <a:t>repères locaux </a:t>
            </a:r>
            <a:r>
              <a:rPr lang="fr-FR" sz="2800" dirty="0">
                <a:latin typeface="Arial Narrow" panose="020B0606020202030204" pitchFamily="34" charset="0"/>
              </a:rPr>
              <a:t>de chaque </a:t>
            </a:r>
            <a:r>
              <a:rPr lang="fr-FR" sz="2800" dirty="0" smtClean="0">
                <a:latin typeface="Arial Narrow" panose="020B0606020202030204" pitchFamily="34" charset="0"/>
              </a:rPr>
              <a:t>élément</a:t>
            </a:r>
            <a:endParaRPr lang="fr-FR" sz="2800" dirty="0">
              <a:latin typeface="Arial Narrow" panose="020B0606020202030204" pitchFamily="34" charset="0"/>
            </a:endParaRPr>
          </a:p>
        </p:txBody>
      </p:sp>
      <p:pic>
        <p:nvPicPr>
          <p:cNvPr id="9" name="Image 8"/>
          <p:cNvPicPr/>
          <p:nvPr/>
        </p:nvPicPr>
        <p:blipFill>
          <a:blip r:embed="rId4"/>
          <a:stretch>
            <a:fillRect/>
          </a:stretch>
        </p:blipFill>
        <p:spPr>
          <a:xfrm>
            <a:off x="6627533" y="1798697"/>
            <a:ext cx="2879725" cy="1918335"/>
          </a:xfrm>
          <a:prstGeom prst="rect">
            <a:avLst/>
          </a:prstGeom>
        </p:spPr>
      </p:pic>
      <p:pic>
        <p:nvPicPr>
          <p:cNvPr id="11" name="Image 10"/>
          <p:cNvPicPr>
            <a:picLocks noChangeAspect="1"/>
          </p:cNvPicPr>
          <p:nvPr/>
        </p:nvPicPr>
        <p:blipFill>
          <a:blip r:embed="rId5"/>
          <a:stretch>
            <a:fillRect/>
          </a:stretch>
        </p:blipFill>
        <p:spPr>
          <a:xfrm>
            <a:off x="9584050" y="1611713"/>
            <a:ext cx="2200582" cy="2105319"/>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7464152" y="4752793"/>
                <a:ext cx="3172279" cy="83644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𝑝𝑟𝑖𝑛𝑐</m:t>
                          </m:r>
                        </m:sub>
                      </m:sSub>
                      <m:r>
                        <a:rPr lang="fr-FR" i="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𝑒𝑙𝑒𝑚</m:t>
                          </m:r>
                        </m:sub>
                      </m:sSub>
                      <m:r>
                        <a:rPr lang="fr-FR" i="0">
                          <a:latin typeface="Cambria Math" panose="02040503050406030204" pitchFamily="18" charset="0"/>
                        </a:rPr>
                        <m:t>=</m:t>
                      </m:r>
                      <m:d>
                        <m:dPr>
                          <m:begChr m:val="|"/>
                          <m:endChr m:val="|"/>
                          <m:ctrlPr>
                            <a:rPr lang="fr-FR" i="1">
                              <a:latin typeface="Cambria Math" panose="02040503050406030204" pitchFamily="18" charset="0"/>
                            </a:rPr>
                          </m:ctrlPr>
                        </m:dPr>
                        <m:e>
                          <m:m>
                            <m:mPr>
                              <m:mcs>
                                <m:mc>
                                  <m:mcPr>
                                    <m:count m:val="3"/>
                                    <m:mcJc m:val="center"/>
                                  </m:mcPr>
                                </m:mc>
                              </m:mcs>
                              <m:ctrlPr>
                                <a:rPr lang="fr-FR" i="1">
                                  <a:latin typeface="Cambria Math" panose="02040503050406030204" pitchFamily="18" charset="0"/>
                                </a:rPr>
                              </m:ctrlPr>
                            </m:mPr>
                            <m:mr>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𝐼</m:t>
                                    </m:r>
                                  </m:sub>
                                </m:sSub>
                              </m:e>
                              <m:e>
                                <m:r>
                                  <a:rPr lang="fr-FR" i="0">
                                    <a:latin typeface="Cambria Math" panose="02040503050406030204" pitchFamily="18" charset="0"/>
                                  </a:rPr>
                                  <m:t>0</m:t>
                                </m:r>
                              </m:e>
                              <m:e>
                                <m:r>
                                  <a:rPr lang="fr-FR" i="0">
                                    <a:latin typeface="Cambria Math" panose="02040503050406030204" pitchFamily="18" charset="0"/>
                                  </a:rPr>
                                  <m:t>0</m:t>
                                </m:r>
                              </m:e>
                            </m:mr>
                            <m:mr>
                              <m:e>
                                <m:r>
                                  <a:rPr lang="fr-FR" i="0">
                                    <a:latin typeface="Cambria Math" panose="02040503050406030204" pitchFamily="18" charset="0"/>
                                  </a:rPr>
                                  <m:t>0</m:t>
                                </m:r>
                              </m:e>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𝐼𝐼</m:t>
                                    </m:r>
                                  </m:sub>
                                </m:sSub>
                              </m:e>
                              <m:e>
                                <m:r>
                                  <a:rPr lang="fr-FR" i="0">
                                    <a:latin typeface="Cambria Math" panose="02040503050406030204" pitchFamily="18" charset="0"/>
                                  </a:rPr>
                                  <m:t>0</m:t>
                                </m:r>
                              </m:e>
                            </m:mr>
                            <m:mr>
                              <m:e>
                                <m:r>
                                  <a:rPr lang="fr-FR" i="0">
                                    <a:latin typeface="Cambria Math" panose="02040503050406030204" pitchFamily="18" charset="0"/>
                                  </a:rPr>
                                  <m:t>0</m:t>
                                </m:r>
                              </m:e>
                              <m:e>
                                <m:r>
                                  <a:rPr lang="fr-FR" i="0">
                                    <a:latin typeface="Cambria Math" panose="02040503050406030204" pitchFamily="18" charset="0"/>
                                  </a:rPr>
                                  <m:t>0</m:t>
                                </m:r>
                              </m:e>
                              <m:e>
                                <m:r>
                                  <a:rPr lang="fr-FR" i="0">
                                    <a:latin typeface="Cambria Math" panose="02040503050406030204" pitchFamily="18" charset="0"/>
                                  </a:rPr>
                                  <m:t>0</m:t>
                                </m:r>
                              </m:e>
                            </m:mr>
                          </m:m>
                        </m:e>
                      </m:d>
                    </m:oMath>
                  </m:oMathPara>
                </a14:m>
                <a:endParaRPr lang="fr-FR" dirty="0"/>
              </a:p>
            </p:txBody>
          </p:sp>
        </mc:Choice>
        <mc:Fallback>
          <p:sp>
            <p:nvSpPr>
              <p:cNvPr id="12" name="Rectangle 11"/>
              <p:cNvSpPr>
                <a:spLocks noRot="1" noChangeAspect="1" noMove="1" noResize="1" noEditPoints="1" noAdjustHandles="1" noChangeArrowheads="1" noChangeShapeType="1" noTextEdit="1"/>
              </p:cNvSpPr>
              <p:nvPr/>
            </p:nvSpPr>
            <p:spPr>
              <a:xfrm>
                <a:off x="7464152" y="4752793"/>
                <a:ext cx="3172279" cy="836447"/>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911424" y="2384290"/>
                <a:ext cx="2506647" cy="97270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𝑒𝑙𝑒𝑚</m:t>
                          </m:r>
                        </m:sub>
                      </m:sSub>
                      <m:r>
                        <a:rPr lang="fr-FR" i="0">
                          <a:latin typeface="Cambria Math" panose="02040503050406030204" pitchFamily="18" charset="0"/>
                        </a:rPr>
                        <m:t>=</m:t>
                      </m:r>
                      <m:d>
                        <m:dPr>
                          <m:begChr m:val="|"/>
                          <m:endChr m:val="|"/>
                          <m:ctrlPr>
                            <a:rPr lang="fr-FR" i="1">
                              <a:latin typeface="Cambria Math" panose="02040503050406030204" pitchFamily="18" charset="0"/>
                            </a:rPr>
                          </m:ctrlPr>
                        </m:dPr>
                        <m:e>
                          <m:m>
                            <m:mPr>
                              <m:mcs>
                                <m:mc>
                                  <m:mcPr>
                                    <m:count m:val="3"/>
                                    <m:mcJc m:val="center"/>
                                  </m:mcPr>
                                </m:mc>
                              </m:mcs>
                              <m:ctrlPr>
                                <a:rPr lang="fr-FR" i="1">
                                  <a:latin typeface="Cambria Math" panose="02040503050406030204" pitchFamily="18" charset="0"/>
                                </a:rPr>
                              </m:ctrlPr>
                            </m:mPr>
                            <m:mr>
                              <m:e>
                                <m:sSub>
                                  <m:sSubPr>
                                    <m:ctrlPr>
                                      <a:rPr lang="fr-FR" i="1" smtClean="0">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𝜎</m:t>
                                    </m:r>
                                  </m:e>
                                  <m:sub>
                                    <m:r>
                                      <a:rPr lang="fr-FR" i="1">
                                        <a:solidFill>
                                          <a:srgbClr val="FF0000"/>
                                        </a:solidFill>
                                        <a:latin typeface="Cambria Math" panose="02040503050406030204" pitchFamily="18" charset="0"/>
                                      </a:rPr>
                                      <m:t>𝑥𝑥</m:t>
                                    </m:r>
                                  </m:sub>
                                </m:sSub>
                              </m:e>
                              <m:e>
                                <m:sSub>
                                  <m:sSubPr>
                                    <m:ctrlPr>
                                      <a:rPr lang="fr-FR" i="1">
                                        <a:latin typeface="Cambria Math" panose="02040503050406030204" pitchFamily="18" charset="0"/>
                                      </a:rPr>
                                    </m:ctrlPr>
                                  </m:sSubPr>
                                  <m:e>
                                    <m:r>
                                      <a:rPr lang="fr-FR" i="1" strike="sngStrike">
                                        <a:latin typeface="Cambria Math" panose="02040503050406030204" pitchFamily="18" charset="0"/>
                                      </a:rPr>
                                      <m:t>𝜏</m:t>
                                    </m:r>
                                  </m:e>
                                  <m:sub>
                                    <m:r>
                                      <a:rPr lang="fr-FR" i="1" strike="sngStrike">
                                        <a:latin typeface="Cambria Math" panose="02040503050406030204" pitchFamily="18" charset="0"/>
                                      </a:rPr>
                                      <m:t>𝑦𝑥</m:t>
                                    </m:r>
                                  </m:sub>
                                </m:sSub>
                              </m:e>
                              <m:e>
                                <m:r>
                                  <a:rPr lang="fr-FR" i="0">
                                    <a:latin typeface="Cambria Math" panose="02040503050406030204" pitchFamily="18" charset="0"/>
                                  </a:rPr>
                                  <m:t>0</m:t>
                                </m:r>
                              </m:e>
                            </m:mr>
                            <m:mr>
                              <m:e>
                                <m:sSub>
                                  <m:sSubPr>
                                    <m:ctrlPr>
                                      <a:rPr lang="fr-FR" i="1">
                                        <a:latin typeface="Cambria Math" panose="02040503050406030204" pitchFamily="18" charset="0"/>
                                      </a:rPr>
                                    </m:ctrlPr>
                                  </m:sSubPr>
                                  <m:e>
                                    <m:r>
                                      <a:rPr lang="fr-FR" i="1" strike="sngStrike">
                                        <a:latin typeface="Cambria Math" panose="02040503050406030204" pitchFamily="18" charset="0"/>
                                      </a:rPr>
                                      <m:t>𝜏</m:t>
                                    </m:r>
                                  </m:e>
                                  <m:sub>
                                    <m:r>
                                      <a:rPr lang="fr-FR" i="1" strike="sngStrike">
                                        <a:latin typeface="Cambria Math" panose="02040503050406030204" pitchFamily="18" charset="0"/>
                                      </a:rPr>
                                      <m:t>𝑥𝑦</m:t>
                                    </m:r>
                                  </m:sub>
                                </m:sSub>
                              </m:e>
                              <m:e>
                                <m:sSub>
                                  <m:sSubPr>
                                    <m:ctrlPr>
                                      <a:rPr lang="fr-FR" i="1" smtClean="0">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𝜎</m:t>
                                    </m:r>
                                  </m:e>
                                  <m:sub>
                                    <m:r>
                                      <a:rPr lang="fr-FR" i="1">
                                        <a:solidFill>
                                          <a:srgbClr val="FF0000"/>
                                        </a:solidFill>
                                        <a:latin typeface="Cambria Math" panose="02040503050406030204" pitchFamily="18" charset="0"/>
                                      </a:rPr>
                                      <m:t>𝑦𝑦</m:t>
                                    </m:r>
                                  </m:sub>
                                </m:sSub>
                              </m:e>
                              <m:e>
                                <m:r>
                                  <a:rPr lang="fr-FR" i="0">
                                    <a:latin typeface="Cambria Math" panose="02040503050406030204" pitchFamily="18" charset="0"/>
                                  </a:rPr>
                                  <m:t>0</m:t>
                                </m:r>
                              </m:e>
                            </m:mr>
                            <m:mr>
                              <m:e>
                                <m:r>
                                  <a:rPr lang="fr-FR" i="0">
                                    <a:latin typeface="Cambria Math" panose="02040503050406030204" pitchFamily="18" charset="0"/>
                                  </a:rPr>
                                  <m:t>0</m:t>
                                </m:r>
                              </m:e>
                              <m:e>
                                <m:r>
                                  <a:rPr lang="fr-FR" i="0">
                                    <a:latin typeface="Cambria Math" panose="02040503050406030204" pitchFamily="18" charset="0"/>
                                  </a:rPr>
                                  <m:t>0</m:t>
                                </m:r>
                              </m:e>
                              <m:e>
                                <m:r>
                                  <a:rPr lang="fr-FR" i="0">
                                    <a:latin typeface="Cambria Math" panose="02040503050406030204" pitchFamily="18" charset="0"/>
                                  </a:rPr>
                                  <m:t>0</m:t>
                                </m:r>
                              </m:e>
                            </m:mr>
                          </m:m>
                        </m:e>
                      </m:d>
                    </m:oMath>
                  </m:oMathPara>
                </a14:m>
                <a:endParaRPr lang="fr-FR" dirty="0"/>
              </a:p>
            </p:txBody>
          </p:sp>
        </mc:Choice>
        <mc:Fallback>
          <p:sp>
            <p:nvSpPr>
              <p:cNvPr id="15" name="Rectangle 14"/>
              <p:cNvSpPr>
                <a:spLocks noRot="1" noChangeAspect="1" noMove="1" noResize="1" noEditPoints="1" noAdjustHandles="1" noChangeArrowheads="1" noChangeShapeType="1" noTextEdit="1"/>
              </p:cNvSpPr>
              <p:nvPr/>
            </p:nvSpPr>
            <p:spPr>
              <a:xfrm>
                <a:off x="911424" y="2384290"/>
                <a:ext cx="2506647" cy="972702"/>
              </a:xfrm>
              <a:prstGeom prst="rect">
                <a:avLst/>
              </a:prstGeom>
              <a:blipFill>
                <a:blip r:embed="rId7"/>
                <a:stretch>
                  <a:fillRect/>
                </a:stretch>
              </a:blipFill>
            </p:spPr>
            <p:txBody>
              <a:bodyPr/>
              <a:lstStyle/>
              <a:p>
                <a:r>
                  <a:rPr lang="fr-FR">
                    <a:noFill/>
                  </a:rPr>
                  <a:t> </a:t>
                </a:r>
              </a:p>
            </p:txBody>
          </p:sp>
        </mc:Fallback>
      </mc:AlternateContent>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0771" y="1609688"/>
            <a:ext cx="2093550" cy="2093550"/>
          </a:xfrm>
          <a:prstGeom prst="rect">
            <a:avLst/>
          </a:prstGeom>
        </p:spPr>
      </p:pic>
    </p:spTree>
    <p:extLst>
      <p:ext uri="{BB962C8B-B14F-4D97-AF65-F5344CB8AC3E}">
        <p14:creationId xmlns:p14="http://schemas.microsoft.com/office/powerpoint/2010/main" val="10381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de la rupture</a:t>
            </a:r>
            <a:endParaRPr lang="fr-FR" dirty="0"/>
          </a:p>
        </p:txBody>
      </p:sp>
      <p:sp>
        <p:nvSpPr>
          <p:cNvPr id="3" name="Espace réservé du texte 2"/>
          <p:cNvSpPr>
            <a:spLocks noGrp="1"/>
          </p:cNvSpPr>
          <p:nvPr>
            <p:ph type="body" idx="1"/>
          </p:nvPr>
        </p:nvSpPr>
        <p:spPr>
          <a:xfrm>
            <a:off x="479376" y="692696"/>
            <a:ext cx="5386917" cy="639762"/>
          </a:xfrm>
        </p:spPr>
        <p:txBody>
          <a:bodyPr/>
          <a:lstStyle/>
          <a:p>
            <a:pPr algn="ctr"/>
            <a:r>
              <a:rPr lang="fr-FR" sz="2000" cap="small" dirty="0" smtClean="0">
                <a:solidFill>
                  <a:schemeClr val="accent1"/>
                </a:solidFill>
                <a:latin typeface="Arial Narrow" panose="020B0606020202030204" pitchFamily="34" charset="0"/>
              </a:rPr>
              <a:t>Contrainte Membranaire : Direction locale 11</a:t>
            </a:r>
            <a:endParaRPr lang="fr-FR" sz="2000" cap="small" dirty="0">
              <a:solidFill>
                <a:schemeClr val="accent1"/>
              </a:solidFill>
              <a:latin typeface="Arial Narrow" panose="020B0606020202030204" pitchFamily="34" charset="0"/>
            </a:endParaRPr>
          </a:p>
        </p:txBody>
      </p:sp>
      <p:sp>
        <p:nvSpPr>
          <p:cNvPr id="5" name="Espace réservé du texte 4"/>
          <p:cNvSpPr>
            <a:spLocks noGrp="1"/>
          </p:cNvSpPr>
          <p:nvPr>
            <p:ph type="body" sz="quarter" idx="3"/>
          </p:nvPr>
        </p:nvSpPr>
        <p:spPr>
          <a:xfrm>
            <a:off x="6063148" y="692696"/>
            <a:ext cx="5389033" cy="639762"/>
          </a:xfrm>
        </p:spPr>
        <p:txBody>
          <a:bodyPr/>
          <a:lstStyle/>
          <a:p>
            <a:pPr algn="ctr"/>
            <a:r>
              <a:rPr lang="fr-FR" sz="2000" cap="small" dirty="0">
                <a:solidFill>
                  <a:schemeClr val="accent1"/>
                </a:solidFill>
                <a:latin typeface="Arial Narrow" panose="020B0606020202030204" pitchFamily="34" charset="0"/>
              </a:rPr>
              <a:t>Contrainte Membranaire : Direction locale </a:t>
            </a:r>
            <a:r>
              <a:rPr lang="fr-FR" sz="2000" cap="small" dirty="0" smtClean="0">
                <a:solidFill>
                  <a:schemeClr val="accent1"/>
                </a:solidFill>
                <a:latin typeface="Arial Narrow" panose="020B0606020202030204" pitchFamily="34" charset="0"/>
              </a:rPr>
              <a:t>22</a:t>
            </a:r>
            <a:endParaRPr lang="fr-FR" sz="2000" cap="small" dirty="0">
              <a:solidFill>
                <a:schemeClr val="accent1"/>
              </a:solidFill>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22</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sp>
        <p:nvSpPr>
          <p:cNvPr id="9" name="Espace réservé du texte 8"/>
          <p:cNvSpPr>
            <a:spLocks noGrp="1"/>
          </p:cNvSpPr>
          <p:nvPr>
            <p:ph type="body" idx="14"/>
          </p:nvPr>
        </p:nvSpPr>
        <p:spPr>
          <a:xfrm>
            <a:off x="479376" y="3501008"/>
            <a:ext cx="5386917" cy="639762"/>
          </a:xfrm>
        </p:spPr>
        <p:txBody>
          <a:bodyPr/>
          <a:lstStyle/>
          <a:p>
            <a:pPr algn="ctr"/>
            <a:r>
              <a:rPr lang="fr-FR" sz="2000" cap="small" dirty="0" smtClean="0">
                <a:solidFill>
                  <a:schemeClr val="accent1"/>
                </a:solidFill>
                <a:latin typeface="Arial Narrow" panose="020B0606020202030204" pitchFamily="34" charset="0"/>
              </a:rPr>
              <a:t>1</a:t>
            </a:r>
            <a:r>
              <a:rPr lang="fr-FR" sz="2000" cap="small" baseline="30000" dirty="0" smtClean="0">
                <a:solidFill>
                  <a:schemeClr val="accent1"/>
                </a:solidFill>
                <a:latin typeface="Arial Narrow" panose="020B0606020202030204" pitchFamily="34" charset="0"/>
              </a:rPr>
              <a:t>ère</a:t>
            </a:r>
            <a:r>
              <a:rPr lang="fr-FR" sz="2000" cap="small" dirty="0" smtClean="0">
                <a:solidFill>
                  <a:schemeClr val="accent1"/>
                </a:solidFill>
                <a:latin typeface="Arial Narrow" panose="020B0606020202030204" pitchFamily="34" charset="0"/>
              </a:rPr>
              <a:t> Direction principale des contraintes</a:t>
            </a:r>
            <a:endParaRPr lang="fr-FR" sz="2000" cap="small" dirty="0">
              <a:solidFill>
                <a:schemeClr val="accent1"/>
              </a:solidFill>
              <a:latin typeface="Arial Narrow" panose="020B0606020202030204" pitchFamily="34" charset="0"/>
            </a:endParaRPr>
          </a:p>
        </p:txBody>
      </p:sp>
      <p:sp>
        <p:nvSpPr>
          <p:cNvPr id="11" name="Espace réservé du texte 10"/>
          <p:cNvSpPr>
            <a:spLocks noGrp="1"/>
          </p:cNvSpPr>
          <p:nvPr>
            <p:ph type="body" sz="quarter" idx="16"/>
          </p:nvPr>
        </p:nvSpPr>
        <p:spPr>
          <a:xfrm>
            <a:off x="6063148" y="3501008"/>
            <a:ext cx="5389033" cy="639762"/>
          </a:xfrm>
        </p:spPr>
        <p:txBody>
          <a:bodyPr/>
          <a:lstStyle/>
          <a:p>
            <a:pPr algn="ctr"/>
            <a:r>
              <a:rPr lang="fr-FR" sz="2000" cap="small" dirty="0" smtClean="0">
                <a:solidFill>
                  <a:schemeClr val="accent1"/>
                </a:solidFill>
                <a:latin typeface="Arial Narrow" panose="020B0606020202030204" pitchFamily="34" charset="0"/>
              </a:rPr>
              <a:t>2</a:t>
            </a:r>
            <a:r>
              <a:rPr lang="fr-FR" sz="2000" cap="small" baseline="30000" dirty="0" smtClean="0">
                <a:solidFill>
                  <a:schemeClr val="accent1"/>
                </a:solidFill>
                <a:latin typeface="Arial Narrow" panose="020B0606020202030204" pitchFamily="34" charset="0"/>
              </a:rPr>
              <a:t>nd</a:t>
            </a:r>
            <a:r>
              <a:rPr lang="fr-FR" sz="2000" cap="small" dirty="0" smtClean="0">
                <a:solidFill>
                  <a:schemeClr val="accent1"/>
                </a:solidFill>
                <a:latin typeface="Arial Narrow" panose="020B0606020202030204" pitchFamily="34" charset="0"/>
              </a:rPr>
              <a:t> Direction principale des contraintes</a:t>
            </a:r>
            <a:endParaRPr lang="fr-FR" sz="2000" cap="small" dirty="0">
              <a:solidFill>
                <a:schemeClr val="accent1"/>
              </a:solidFill>
              <a:latin typeface="Arial Narrow" panose="020B0606020202030204" pitchFamily="34" charset="0"/>
            </a:endParaRPr>
          </a:p>
        </p:txBody>
      </p:sp>
      <p:pic>
        <p:nvPicPr>
          <p:cNvPr id="13" name="Espace réservé du contenu 12" descr="C:\Users\lacroix\AppData\Local\Microsoft\Windows\INetCache\Content.Word\Membrane Stress 11.pn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1477094"/>
            <a:ext cx="3319924" cy="2096542"/>
          </a:xfrm>
          <a:prstGeom prst="rect">
            <a:avLst/>
          </a:prstGeom>
          <a:noFill/>
          <a:ln>
            <a:noFill/>
          </a:ln>
        </p:spPr>
      </p:pic>
      <p:pic>
        <p:nvPicPr>
          <p:cNvPr id="14" name="Espace réservé du contenu 13" descr="C:\Users\lacroix\AppData\Local\Microsoft\Windows\INetCache\Content.Word\Membrane Stress 22.png"/>
          <p:cNvPicPr>
            <a:picLocks noGrp="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7216329" y="1477094"/>
            <a:ext cx="3319924" cy="2096542"/>
          </a:xfrm>
          <a:prstGeom prst="rect">
            <a:avLst/>
          </a:prstGeom>
          <a:noFill/>
          <a:ln>
            <a:noFill/>
          </a:ln>
        </p:spPr>
      </p:pic>
      <p:pic>
        <p:nvPicPr>
          <p:cNvPr id="15" name="Espace réservé du contenu 14" descr="C:\Users\lacroix\AppData\Local\Microsoft\Windows\INetCache\Content.Word\First principal stress.png"/>
          <p:cNvPicPr>
            <a:picLocks noGrp="1"/>
          </p:cNvPicPr>
          <p:nvPr>
            <p:ph sz="half" idx="15"/>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4284786"/>
            <a:ext cx="3319924" cy="2096542"/>
          </a:xfrm>
          <a:prstGeom prst="rect">
            <a:avLst/>
          </a:prstGeom>
          <a:noFill/>
          <a:ln>
            <a:noFill/>
          </a:ln>
        </p:spPr>
      </p:pic>
      <p:pic>
        <p:nvPicPr>
          <p:cNvPr id="16" name="Espace réservé du contenu 15" descr="C:\Users\lacroix\AppData\Local\Microsoft\Windows\INetCache\Content.Word\Second principal stress.png"/>
          <p:cNvPicPr>
            <a:picLocks noGrp="1"/>
          </p:cNvPicPr>
          <p:nvPr>
            <p:ph sz="quarter" idx="17"/>
          </p:nvPr>
        </p:nvPicPr>
        <p:blipFill>
          <a:blip r:embed="rId6" cstate="print">
            <a:extLst>
              <a:ext uri="{28A0092B-C50C-407E-A947-70E740481C1C}">
                <a14:useLocalDpi xmlns:a14="http://schemas.microsoft.com/office/drawing/2010/main" val="0"/>
              </a:ext>
            </a:extLst>
          </a:blip>
          <a:srcRect/>
          <a:stretch>
            <a:fillRect/>
          </a:stretch>
        </p:blipFill>
        <p:spPr bwMode="auto">
          <a:xfrm>
            <a:off x="7216329" y="4284786"/>
            <a:ext cx="3319924" cy="2096542"/>
          </a:xfrm>
          <a:prstGeom prst="rect">
            <a:avLst/>
          </a:prstGeom>
          <a:noFill/>
          <a:ln>
            <a:noFill/>
          </a:ln>
        </p:spPr>
      </p:pic>
      <p:pic>
        <p:nvPicPr>
          <p:cNvPr id="17" name="Image 16"/>
          <p:cNvPicPr>
            <a:picLocks noChangeAspect="1"/>
          </p:cNvPicPr>
          <p:nvPr/>
        </p:nvPicPr>
        <p:blipFill>
          <a:blip r:embed="rId7"/>
          <a:stretch>
            <a:fillRect/>
          </a:stretch>
        </p:blipFill>
        <p:spPr>
          <a:xfrm>
            <a:off x="5303912" y="3212976"/>
            <a:ext cx="1374640" cy="1315132"/>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4834519" y="1556792"/>
                <a:ext cx="2413609" cy="8304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b="1" smtClean="0">
                              <a:solidFill>
                                <a:srgbClr val="00B050"/>
                              </a:solidFill>
                              <a:latin typeface="Cambria Math" panose="02040503050406030204" pitchFamily="18" charset="0"/>
                            </a:rPr>
                          </m:ctrlPr>
                        </m:sSubPr>
                        <m:e>
                          <m:r>
                            <a:rPr lang="fr-FR" b="1" i="1">
                              <a:solidFill>
                                <a:srgbClr val="00B050"/>
                              </a:solidFill>
                              <a:latin typeface="Cambria Math" panose="02040503050406030204" pitchFamily="18" charset="0"/>
                            </a:rPr>
                            <m:t>𝝈</m:t>
                          </m:r>
                        </m:e>
                        <m:sub>
                          <m:r>
                            <a:rPr lang="fr-FR" b="1" i="1">
                              <a:solidFill>
                                <a:srgbClr val="00B050"/>
                              </a:solidFill>
                              <a:latin typeface="Cambria Math" panose="02040503050406030204" pitchFamily="18" charset="0"/>
                            </a:rPr>
                            <m:t>𝒊𝒋</m:t>
                          </m:r>
                        </m:sub>
                      </m:sSub>
                      <m:r>
                        <a:rPr lang="fr-FR" b="1" i="0">
                          <a:solidFill>
                            <a:srgbClr val="00B050"/>
                          </a:solidFill>
                          <a:latin typeface="Cambria Math" panose="02040503050406030204" pitchFamily="18" charset="0"/>
                        </a:rPr>
                        <m:t>=</m:t>
                      </m:r>
                      <m:d>
                        <m:dPr>
                          <m:begChr m:val="|"/>
                          <m:endChr m:val="|"/>
                          <m:ctrlPr>
                            <a:rPr lang="fr-FR" b="1" i="1">
                              <a:solidFill>
                                <a:srgbClr val="00B050"/>
                              </a:solidFill>
                              <a:latin typeface="Cambria Math" panose="02040503050406030204" pitchFamily="18" charset="0"/>
                            </a:rPr>
                          </m:ctrlPr>
                        </m:dPr>
                        <m:e>
                          <m:m>
                            <m:mPr>
                              <m:mcs>
                                <m:mc>
                                  <m:mcPr>
                                    <m:count m:val="3"/>
                                    <m:mcJc m:val="center"/>
                                  </m:mcPr>
                                </m:mc>
                              </m:mcs>
                              <m:ctrlPr>
                                <a:rPr lang="fr-FR" b="1" i="1">
                                  <a:solidFill>
                                    <a:srgbClr val="00B050"/>
                                  </a:solidFill>
                                  <a:latin typeface="Cambria Math" panose="02040503050406030204" pitchFamily="18" charset="0"/>
                                </a:rPr>
                              </m:ctrlPr>
                            </m:mPr>
                            <m:mr>
                              <m:e>
                                <m:r>
                                  <a:rPr lang="fr-FR" b="1" i="0">
                                    <a:solidFill>
                                      <a:srgbClr val="00B050"/>
                                    </a:solidFill>
                                    <a:latin typeface="Cambria Math" panose="02040503050406030204" pitchFamily="18" charset="0"/>
                                  </a:rPr>
                                  <m:t>𝟓𝟒𝟐</m:t>
                                </m:r>
                              </m:e>
                              <m:e>
                                <m:r>
                                  <a:rPr lang="fr-FR" b="1" i="0">
                                    <a:solidFill>
                                      <a:srgbClr val="00B050"/>
                                    </a:solidFill>
                                    <a:latin typeface="Cambria Math" panose="02040503050406030204" pitchFamily="18" charset="0"/>
                                  </a:rPr>
                                  <m:t>𝟎</m:t>
                                </m:r>
                              </m:e>
                              <m:e>
                                <m:r>
                                  <a:rPr lang="fr-FR" b="1" i="0">
                                    <a:solidFill>
                                      <a:srgbClr val="00B050"/>
                                    </a:solidFill>
                                    <a:latin typeface="Cambria Math" panose="02040503050406030204" pitchFamily="18" charset="0"/>
                                  </a:rPr>
                                  <m:t>𝟎</m:t>
                                </m:r>
                              </m:e>
                            </m:mr>
                            <m:mr>
                              <m:e>
                                <m:r>
                                  <a:rPr lang="fr-FR" b="1" i="0">
                                    <a:solidFill>
                                      <a:srgbClr val="00B050"/>
                                    </a:solidFill>
                                    <a:latin typeface="Cambria Math" panose="02040503050406030204" pitchFamily="18" charset="0"/>
                                  </a:rPr>
                                  <m:t>𝟎</m:t>
                                </m:r>
                              </m:e>
                              <m:e>
                                <m:r>
                                  <a:rPr lang="fr-FR" b="1" i="0">
                                    <a:solidFill>
                                      <a:srgbClr val="00B050"/>
                                    </a:solidFill>
                                    <a:latin typeface="Cambria Math" panose="02040503050406030204" pitchFamily="18" charset="0"/>
                                  </a:rPr>
                                  <m:t>𝟑𝟐𝟎</m:t>
                                </m:r>
                              </m:e>
                              <m:e>
                                <m:r>
                                  <a:rPr lang="fr-FR" b="1" i="0">
                                    <a:solidFill>
                                      <a:srgbClr val="00B050"/>
                                    </a:solidFill>
                                    <a:latin typeface="Cambria Math" panose="02040503050406030204" pitchFamily="18" charset="0"/>
                                  </a:rPr>
                                  <m:t>𝟎</m:t>
                                </m:r>
                              </m:e>
                            </m:mr>
                            <m:mr>
                              <m:e>
                                <m:r>
                                  <a:rPr lang="fr-FR" b="1" i="0">
                                    <a:solidFill>
                                      <a:srgbClr val="00B050"/>
                                    </a:solidFill>
                                    <a:latin typeface="Cambria Math" panose="02040503050406030204" pitchFamily="18" charset="0"/>
                                  </a:rPr>
                                  <m:t>𝟎</m:t>
                                </m:r>
                              </m:e>
                              <m:e>
                                <m:r>
                                  <a:rPr lang="fr-FR" b="1" i="0">
                                    <a:solidFill>
                                      <a:srgbClr val="00B050"/>
                                    </a:solidFill>
                                    <a:latin typeface="Cambria Math" panose="02040503050406030204" pitchFamily="18" charset="0"/>
                                  </a:rPr>
                                  <m:t>𝟎</m:t>
                                </m:r>
                              </m:e>
                              <m:e>
                                <m:r>
                                  <a:rPr lang="fr-FR" b="1" i="0">
                                    <a:solidFill>
                                      <a:srgbClr val="00B050"/>
                                    </a:solidFill>
                                    <a:latin typeface="Cambria Math" panose="02040503050406030204" pitchFamily="18" charset="0"/>
                                  </a:rPr>
                                  <m:t>𝟎</m:t>
                                </m:r>
                              </m:e>
                            </m:mr>
                          </m:m>
                        </m:e>
                      </m:d>
                    </m:oMath>
                  </m:oMathPara>
                </a14:m>
                <a:endParaRPr lang="fr-FR" b="1" dirty="0"/>
              </a:p>
            </p:txBody>
          </p:sp>
        </mc:Choice>
        <mc:Fallback>
          <p:sp>
            <p:nvSpPr>
              <p:cNvPr id="18" name="Rectangle 17"/>
              <p:cNvSpPr>
                <a:spLocks noRot="1" noChangeAspect="1" noMove="1" noResize="1" noEditPoints="1" noAdjustHandles="1" noChangeArrowheads="1" noChangeShapeType="1" noTextEdit="1"/>
              </p:cNvSpPr>
              <p:nvPr/>
            </p:nvSpPr>
            <p:spPr>
              <a:xfrm>
                <a:off x="4834519" y="1556792"/>
                <a:ext cx="2413609" cy="830484"/>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4583832" y="4910938"/>
                <a:ext cx="2697341" cy="8249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b="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𝜺</m:t>
                          </m:r>
                        </m:e>
                        <m:sub>
                          <m:r>
                            <a:rPr lang="fr-FR" b="1" i="1">
                              <a:solidFill>
                                <a:srgbClr val="FF0000"/>
                              </a:solidFill>
                              <a:latin typeface="Cambria Math" panose="02040503050406030204" pitchFamily="18" charset="0"/>
                            </a:rPr>
                            <m:t>𝒊𝒋</m:t>
                          </m:r>
                        </m:sub>
                      </m:sSub>
                      <m:r>
                        <a:rPr lang="fr-FR" b="1" i="0">
                          <a:solidFill>
                            <a:srgbClr val="FF0000"/>
                          </a:solidFill>
                          <a:latin typeface="Cambria Math" panose="02040503050406030204" pitchFamily="18" charset="0"/>
                        </a:rPr>
                        <m:t>=</m:t>
                      </m:r>
                      <m:d>
                        <m:dPr>
                          <m:begChr m:val="|"/>
                          <m:endChr m:val="|"/>
                          <m:ctrlPr>
                            <a:rPr lang="fr-FR" b="1" i="1">
                              <a:solidFill>
                                <a:srgbClr val="FF0000"/>
                              </a:solidFill>
                              <a:latin typeface="Cambria Math" panose="02040503050406030204" pitchFamily="18" charset="0"/>
                            </a:rPr>
                          </m:ctrlPr>
                        </m:dPr>
                        <m:e>
                          <m:m>
                            <m:mPr>
                              <m:mcs>
                                <m:mc>
                                  <m:mcPr>
                                    <m:count m:val="3"/>
                                    <m:mcJc m:val="center"/>
                                  </m:mcPr>
                                </m:mc>
                              </m:mcs>
                              <m:ctrlPr>
                                <a:rPr lang="fr-FR" b="1" i="1">
                                  <a:solidFill>
                                    <a:srgbClr val="FF0000"/>
                                  </a:solidFill>
                                  <a:latin typeface="Cambria Math" panose="02040503050406030204" pitchFamily="18" charset="0"/>
                                </a:rPr>
                              </m:ctrlPr>
                            </m:mPr>
                            <m:mr>
                              <m:e>
                                <m:r>
                                  <a:rPr lang="fr-FR" b="1" i="0" smtClean="0">
                                    <a:solidFill>
                                      <a:srgbClr val="FF0000"/>
                                    </a:solidFill>
                                    <a:latin typeface="Cambria Math" panose="02040503050406030204" pitchFamily="18" charset="0"/>
                                  </a:rPr>
                                  <m:t>𝟎</m:t>
                                </m:r>
                                <m:r>
                                  <a:rPr lang="fr-FR" b="1" i="0" smtClean="0">
                                    <a:solidFill>
                                      <a:srgbClr val="FF0000"/>
                                    </a:solidFill>
                                    <a:latin typeface="Cambria Math" panose="02040503050406030204" pitchFamily="18" charset="0"/>
                                  </a:rPr>
                                  <m:t>.</m:t>
                                </m:r>
                                <m:r>
                                  <a:rPr lang="fr-FR" b="1" i="0" smtClean="0">
                                    <a:solidFill>
                                      <a:srgbClr val="FF0000"/>
                                    </a:solidFill>
                                    <a:latin typeface="Cambria Math" panose="02040503050406030204" pitchFamily="18" charset="0"/>
                                  </a:rPr>
                                  <m:t>𝟐</m:t>
                                </m:r>
                              </m:e>
                              <m:e>
                                <m:r>
                                  <a:rPr lang="fr-FR" b="1" i="0">
                                    <a:solidFill>
                                      <a:srgbClr val="FF0000"/>
                                    </a:solidFill>
                                    <a:latin typeface="Cambria Math" panose="02040503050406030204" pitchFamily="18" charset="0"/>
                                  </a:rPr>
                                  <m:t>𝟎</m:t>
                                </m:r>
                              </m:e>
                              <m:e>
                                <m:r>
                                  <a:rPr lang="fr-FR" b="1" i="0">
                                    <a:solidFill>
                                      <a:srgbClr val="FF0000"/>
                                    </a:solidFill>
                                    <a:latin typeface="Cambria Math" panose="02040503050406030204" pitchFamily="18" charset="0"/>
                                  </a:rPr>
                                  <m:t>𝟎</m:t>
                                </m:r>
                              </m:e>
                            </m:mr>
                            <m:mr>
                              <m:e>
                                <m:r>
                                  <a:rPr lang="fr-FR" b="1" i="0">
                                    <a:solidFill>
                                      <a:srgbClr val="FF0000"/>
                                    </a:solidFill>
                                    <a:latin typeface="Cambria Math" panose="02040503050406030204" pitchFamily="18" charset="0"/>
                                  </a:rPr>
                                  <m:t>𝟎</m:t>
                                </m:r>
                              </m:e>
                              <m:e>
                                <m:r>
                                  <a:rPr lang="fr-FR" b="1" i="0" smtClean="0">
                                    <a:solidFill>
                                      <a:srgbClr val="FF0000"/>
                                    </a:solidFill>
                                    <a:latin typeface="Cambria Math" panose="02040503050406030204" pitchFamily="18" charset="0"/>
                                  </a:rPr>
                                  <m:t>𝟎</m:t>
                                </m:r>
                                <m:r>
                                  <a:rPr lang="fr-FR" b="1" i="0" smtClean="0">
                                    <a:solidFill>
                                      <a:srgbClr val="FF0000"/>
                                    </a:solidFill>
                                    <a:latin typeface="Cambria Math" panose="02040503050406030204" pitchFamily="18" charset="0"/>
                                  </a:rPr>
                                  <m:t>.</m:t>
                                </m:r>
                                <m:r>
                                  <a:rPr lang="fr-FR" b="1" i="0" smtClean="0">
                                    <a:solidFill>
                                      <a:srgbClr val="FF0000"/>
                                    </a:solidFill>
                                    <a:latin typeface="Cambria Math" panose="02040503050406030204" pitchFamily="18" charset="0"/>
                                  </a:rPr>
                                  <m:t>𝟎𝟎𝟏𝟓</m:t>
                                </m:r>
                              </m:e>
                              <m:e>
                                <m:r>
                                  <a:rPr lang="fr-FR" b="1" i="0">
                                    <a:solidFill>
                                      <a:srgbClr val="FF0000"/>
                                    </a:solidFill>
                                    <a:latin typeface="Cambria Math" panose="02040503050406030204" pitchFamily="18" charset="0"/>
                                  </a:rPr>
                                  <m:t>𝟎</m:t>
                                </m:r>
                              </m:e>
                            </m:mr>
                            <m:mr>
                              <m:e>
                                <m:r>
                                  <a:rPr lang="fr-FR" b="1" i="0">
                                    <a:solidFill>
                                      <a:srgbClr val="FF0000"/>
                                    </a:solidFill>
                                    <a:latin typeface="Cambria Math" panose="02040503050406030204" pitchFamily="18" charset="0"/>
                                  </a:rPr>
                                  <m:t>𝟎</m:t>
                                </m:r>
                              </m:e>
                              <m:e>
                                <m:r>
                                  <a:rPr lang="fr-FR" b="1" i="0">
                                    <a:solidFill>
                                      <a:srgbClr val="FF0000"/>
                                    </a:solidFill>
                                    <a:latin typeface="Cambria Math" panose="02040503050406030204" pitchFamily="18" charset="0"/>
                                  </a:rPr>
                                  <m:t>𝟎</m:t>
                                </m:r>
                              </m:e>
                              <m:e>
                                <m:r>
                                  <a:rPr lang="fr-FR" b="1" i="0">
                                    <a:solidFill>
                                      <a:srgbClr val="FF0000"/>
                                    </a:solidFill>
                                    <a:latin typeface="Cambria Math" panose="02040503050406030204" pitchFamily="18" charset="0"/>
                                  </a:rPr>
                                  <m:t>𝟎</m:t>
                                </m:r>
                              </m:e>
                            </m:mr>
                          </m:m>
                        </m:e>
                      </m:d>
                    </m:oMath>
                  </m:oMathPara>
                </a14:m>
                <a:endParaRPr lang="fr-FR" b="1" dirty="0"/>
              </a:p>
            </p:txBody>
          </p:sp>
        </mc:Choice>
        <mc:Fallback>
          <p:sp>
            <p:nvSpPr>
              <p:cNvPr id="19" name="Rectangle 18"/>
              <p:cNvSpPr>
                <a:spLocks noRot="1" noChangeAspect="1" noMove="1" noResize="1" noEditPoints="1" noAdjustHandles="1" noChangeArrowheads="1" noChangeShapeType="1" noTextEdit="1"/>
              </p:cNvSpPr>
              <p:nvPr/>
            </p:nvSpPr>
            <p:spPr>
              <a:xfrm>
                <a:off x="4583832" y="4910938"/>
                <a:ext cx="2697341" cy="824906"/>
              </a:xfrm>
              <a:prstGeom prst="rect">
                <a:avLst/>
              </a:prstGeom>
              <a:blipFill>
                <a:blip r:embed="rId9"/>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3713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de la rupture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23</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graphicFrame>
        <p:nvGraphicFramePr>
          <p:cNvPr id="6" name="Graphique 5"/>
          <p:cNvGraphicFramePr/>
          <p:nvPr>
            <p:extLst>
              <p:ext uri="{D42A27DB-BD31-4B8C-83A1-F6EECF244321}">
                <p14:modId xmlns:p14="http://schemas.microsoft.com/office/powerpoint/2010/main" val="2049743178"/>
              </p:ext>
            </p:extLst>
          </p:nvPr>
        </p:nvGraphicFramePr>
        <p:xfrm>
          <a:off x="192739" y="906974"/>
          <a:ext cx="5709255" cy="3209925"/>
        </p:xfrm>
        <a:graphic>
          <a:graphicData uri="http://schemas.openxmlformats.org/drawingml/2006/chart">
            <c:chart xmlns:c="http://schemas.openxmlformats.org/drawingml/2006/chart" xmlns:r="http://schemas.openxmlformats.org/officeDocument/2006/relationships" r:id="rId3"/>
          </a:graphicData>
        </a:graphic>
      </p:graphicFrame>
      <p:pic>
        <p:nvPicPr>
          <p:cNvPr id="7" name="Espace réservé du contenu 1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1055440" y="4005857"/>
            <a:ext cx="4091408" cy="2303463"/>
          </a:xfrm>
          <a:prstGeom prst="rect">
            <a:avLst/>
          </a:prstGeom>
        </p:spPr>
      </p:pic>
      <p:cxnSp>
        <p:nvCxnSpPr>
          <p:cNvPr id="8" name="Connecteur droit avec flèche 7"/>
          <p:cNvCxnSpPr/>
          <p:nvPr/>
        </p:nvCxnSpPr>
        <p:spPr>
          <a:xfrm flipV="1">
            <a:off x="3014030" y="4185133"/>
            <a:ext cx="0" cy="864096"/>
          </a:xfrm>
          <a:prstGeom prst="straightConnector1">
            <a:avLst/>
          </a:prstGeom>
          <a:ln w="41275">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010488" y="5224907"/>
            <a:ext cx="3542" cy="910705"/>
          </a:xfrm>
          <a:prstGeom prst="straightConnector1">
            <a:avLst/>
          </a:prstGeom>
          <a:ln w="41275">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Rectangle 10"/>
              <p:cNvSpPr/>
              <p:nvPr/>
            </p:nvSpPr>
            <p:spPr>
              <a:xfrm>
                <a:off x="7226430" y="4918427"/>
                <a:ext cx="2541978" cy="8249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𝑖𝑗</m:t>
                          </m:r>
                        </m:sub>
                      </m:sSub>
                      <m:r>
                        <a:rPr lang="fr-FR" i="0">
                          <a:latin typeface="Cambria Math" panose="02040503050406030204" pitchFamily="18" charset="0"/>
                        </a:rPr>
                        <m:t>=</m:t>
                      </m:r>
                      <m:d>
                        <m:dPr>
                          <m:begChr m:val="|"/>
                          <m:endChr m:val="|"/>
                          <m:ctrlPr>
                            <a:rPr lang="fr-FR" i="1">
                              <a:latin typeface="Cambria Math" panose="02040503050406030204" pitchFamily="18" charset="0"/>
                            </a:rPr>
                          </m:ctrlPr>
                        </m:dPr>
                        <m:e>
                          <m:m>
                            <m:mPr>
                              <m:mcs>
                                <m:mc>
                                  <m:mcPr>
                                    <m:count m:val="3"/>
                                    <m:mcJc m:val="center"/>
                                  </m:mcPr>
                                </m:mc>
                              </m:mcs>
                              <m:ctrlPr>
                                <a:rPr lang="fr-FR" i="1">
                                  <a:latin typeface="Cambria Math" panose="02040503050406030204" pitchFamily="18" charset="0"/>
                                </a:rPr>
                              </m:ctrlPr>
                            </m:mPr>
                            <m:mr>
                              <m:e>
                                <m:r>
                                  <a:rPr lang="fr-FR" b="0" i="0" smtClean="0">
                                    <a:latin typeface="Cambria Math" panose="02040503050406030204" pitchFamily="18" charset="0"/>
                                  </a:rPr>
                                  <m:t>0.2</m:t>
                                </m:r>
                              </m:e>
                              <m:e>
                                <m:r>
                                  <a:rPr lang="fr-FR" i="0">
                                    <a:latin typeface="Cambria Math" panose="02040503050406030204" pitchFamily="18" charset="0"/>
                                  </a:rPr>
                                  <m:t>0</m:t>
                                </m:r>
                              </m:e>
                              <m:e>
                                <m:r>
                                  <a:rPr lang="fr-FR" i="0">
                                    <a:latin typeface="Cambria Math" panose="02040503050406030204" pitchFamily="18" charset="0"/>
                                  </a:rPr>
                                  <m:t>0</m:t>
                                </m:r>
                              </m:e>
                            </m:mr>
                            <m:mr>
                              <m:e>
                                <m:r>
                                  <a:rPr lang="fr-FR" i="0">
                                    <a:latin typeface="Cambria Math" panose="02040503050406030204" pitchFamily="18" charset="0"/>
                                  </a:rPr>
                                  <m:t>0</m:t>
                                </m:r>
                              </m:e>
                              <m:e>
                                <m:r>
                                  <a:rPr lang="fr-FR" b="0" i="0" smtClean="0">
                                    <a:latin typeface="Cambria Math" panose="02040503050406030204" pitchFamily="18" charset="0"/>
                                  </a:rPr>
                                  <m:t>0.0015</m:t>
                                </m:r>
                              </m:e>
                              <m:e>
                                <m:r>
                                  <a:rPr lang="fr-FR" i="0">
                                    <a:latin typeface="Cambria Math" panose="02040503050406030204" pitchFamily="18" charset="0"/>
                                  </a:rPr>
                                  <m:t>0</m:t>
                                </m:r>
                              </m:e>
                            </m:mr>
                            <m:mr>
                              <m:e>
                                <m:r>
                                  <a:rPr lang="fr-FR" i="0">
                                    <a:latin typeface="Cambria Math" panose="02040503050406030204" pitchFamily="18" charset="0"/>
                                  </a:rPr>
                                  <m:t>0</m:t>
                                </m:r>
                              </m:e>
                              <m:e>
                                <m:r>
                                  <a:rPr lang="fr-FR" i="0">
                                    <a:latin typeface="Cambria Math" panose="02040503050406030204" pitchFamily="18" charset="0"/>
                                  </a:rPr>
                                  <m:t>0</m:t>
                                </m:r>
                              </m:e>
                              <m:e>
                                <m:r>
                                  <a:rPr lang="fr-FR" i="0">
                                    <a:latin typeface="Cambria Math" panose="02040503050406030204" pitchFamily="18" charset="0"/>
                                  </a:rPr>
                                  <m:t>0</m:t>
                                </m:r>
                              </m:e>
                            </m:mr>
                          </m:m>
                        </m:e>
                      </m:d>
                    </m:oMath>
                  </m:oMathPara>
                </a14:m>
                <a:endParaRPr lang="fr-FR" dirty="0"/>
              </a:p>
            </p:txBody>
          </p:sp>
        </mc:Choice>
        <mc:Fallback>
          <p:sp>
            <p:nvSpPr>
              <p:cNvPr id="11" name="Rectangle 10"/>
              <p:cNvSpPr>
                <a:spLocks noRot="1" noChangeAspect="1" noMove="1" noResize="1" noEditPoints="1" noAdjustHandles="1" noChangeArrowheads="1" noChangeShapeType="1" noTextEdit="1"/>
              </p:cNvSpPr>
              <p:nvPr/>
            </p:nvSpPr>
            <p:spPr>
              <a:xfrm>
                <a:off x="7226430" y="4918427"/>
                <a:ext cx="2541978" cy="824906"/>
              </a:xfrm>
              <a:prstGeom prst="rect">
                <a:avLst/>
              </a:prstGeom>
              <a:blipFill>
                <a:blip r:embed="rId5"/>
                <a:stretch>
                  <a:fillRect/>
                </a:stretch>
              </a:blipFill>
            </p:spPr>
            <p:txBody>
              <a:bodyPr/>
              <a:lstStyle/>
              <a:p>
                <a:r>
                  <a:rPr lang="fr-FR">
                    <a:noFill/>
                  </a:rPr>
                  <a:t> </a:t>
                </a:r>
              </a:p>
            </p:txBody>
          </p:sp>
        </mc:Fallback>
      </mc:AlternateContent>
      <p:graphicFrame>
        <p:nvGraphicFramePr>
          <p:cNvPr id="12" name="Espace réservé du contenu 12"/>
          <p:cNvGraphicFramePr>
            <a:graphicFrameLocks noGrp="1"/>
          </p:cNvGraphicFramePr>
          <p:nvPr>
            <p:ph sz="half" idx="1"/>
            <p:extLst>
              <p:ext uri="{D42A27DB-BD31-4B8C-83A1-F6EECF244321}">
                <p14:modId xmlns:p14="http://schemas.microsoft.com/office/powerpoint/2010/main" val="3900562484"/>
              </p:ext>
            </p:extLst>
          </p:nvPr>
        </p:nvGraphicFramePr>
        <p:xfrm>
          <a:off x="5778485" y="906974"/>
          <a:ext cx="5384800" cy="3386122"/>
        </p:xfrm>
        <a:graphic>
          <a:graphicData uri="http://schemas.openxmlformats.org/drawingml/2006/chart">
            <c:chart xmlns:c="http://schemas.openxmlformats.org/drawingml/2006/chart" xmlns:r="http://schemas.openxmlformats.org/officeDocument/2006/relationships" r:id="rId6"/>
          </a:graphicData>
        </a:graphic>
      </p:graphicFrame>
      <p:cxnSp>
        <p:nvCxnSpPr>
          <p:cNvPr id="13" name="Connecteur droit 12"/>
          <p:cNvCxnSpPr/>
          <p:nvPr/>
        </p:nvCxnSpPr>
        <p:spPr>
          <a:xfrm flipV="1">
            <a:off x="4963445" y="2595384"/>
            <a:ext cx="0" cy="972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745992" y="2587408"/>
            <a:ext cx="4212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775520" y="1854263"/>
            <a:ext cx="2531382" cy="369332"/>
          </a:xfrm>
          <a:prstGeom prst="rect">
            <a:avLst/>
          </a:prstGeom>
          <a:noFill/>
        </p:spPr>
        <p:txBody>
          <a:bodyPr wrap="square" rtlCol="0">
            <a:spAutoFit/>
          </a:bodyPr>
          <a:lstStyle/>
          <a:p>
            <a:r>
              <a:rPr lang="fr-FR" dirty="0" smtClean="0">
                <a:solidFill>
                  <a:srgbClr val="FF0000"/>
                </a:solidFill>
                <a:latin typeface="Arial Narrow" panose="020B0606020202030204" pitchFamily="34" charset="0"/>
              </a:rPr>
              <a:t>21.5 - 22 bar </a:t>
            </a:r>
            <a:r>
              <a:rPr lang="fr-FR" dirty="0" smtClean="0">
                <a:solidFill>
                  <a:srgbClr val="FF0000"/>
                </a:solidFill>
                <a:latin typeface="Arial Narrow" panose="020B0606020202030204" pitchFamily="34" charset="0"/>
                <a:sym typeface="Wingdings" panose="05000000000000000000" pitchFamily="2" charset="2"/>
              </a:rPr>
              <a:t> ~ 7 - 8 mm</a:t>
            </a:r>
            <a:endParaRPr lang="fr-FR" dirty="0">
              <a:solidFill>
                <a:srgbClr val="FF0000"/>
              </a:solidFill>
              <a:latin typeface="Arial Narrow" panose="020B0606020202030204" pitchFamily="34" charset="0"/>
            </a:endParaRPr>
          </a:p>
        </p:txBody>
      </p:sp>
      <p:cxnSp>
        <p:nvCxnSpPr>
          <p:cNvPr id="17" name="Connecteur droit 16"/>
          <p:cNvCxnSpPr/>
          <p:nvPr/>
        </p:nvCxnSpPr>
        <p:spPr>
          <a:xfrm flipH="1">
            <a:off x="752088" y="2439176"/>
            <a:ext cx="4284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5042693" y="2449080"/>
            <a:ext cx="0" cy="1116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45992" y="2439176"/>
            <a:ext cx="4296701" cy="14401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4967259" y="2583192"/>
            <a:ext cx="72000" cy="99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22" name="Rectangle 21"/>
              <p:cNvSpPr/>
              <p:nvPr/>
            </p:nvSpPr>
            <p:spPr>
              <a:xfrm>
                <a:off x="1039569" y="5300683"/>
                <a:ext cx="2032095" cy="6621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fr-FR" sz="1400" b="1" smtClean="0">
                              <a:solidFill>
                                <a:schemeClr val="bg1"/>
                              </a:solidFill>
                              <a:latin typeface="Cambria Math" panose="02040503050406030204" pitchFamily="18" charset="0"/>
                            </a:rPr>
                          </m:ctrlPr>
                        </m:sSubPr>
                        <m:e>
                          <m:r>
                            <a:rPr lang="fr-FR" sz="1400" b="1" i="1" smtClean="0">
                              <a:solidFill>
                                <a:schemeClr val="bg1"/>
                              </a:solidFill>
                              <a:latin typeface="Cambria Math" panose="02040503050406030204" pitchFamily="18" charset="0"/>
                              <a:ea typeface="Cambria Math" panose="02040503050406030204" pitchFamily="18" charset="0"/>
                            </a:rPr>
                            <m:t>𝜺</m:t>
                          </m:r>
                        </m:e>
                        <m:sub>
                          <m:r>
                            <a:rPr lang="fr-FR" sz="1400" b="1" i="1">
                              <a:solidFill>
                                <a:schemeClr val="bg1"/>
                              </a:solidFill>
                              <a:latin typeface="Cambria Math" panose="02040503050406030204" pitchFamily="18" charset="0"/>
                            </a:rPr>
                            <m:t>𝒊𝒋</m:t>
                          </m:r>
                        </m:sub>
                      </m:sSub>
                      <m:r>
                        <a:rPr lang="fr-FR" sz="1400" b="1" i="0">
                          <a:solidFill>
                            <a:schemeClr val="bg1"/>
                          </a:solidFill>
                          <a:latin typeface="Cambria Math" panose="02040503050406030204" pitchFamily="18" charset="0"/>
                        </a:rPr>
                        <m:t>=</m:t>
                      </m:r>
                      <m:d>
                        <m:dPr>
                          <m:begChr m:val="|"/>
                          <m:endChr m:val="|"/>
                          <m:ctrlPr>
                            <a:rPr lang="fr-FR" sz="1400" b="1" i="1">
                              <a:solidFill>
                                <a:schemeClr val="bg1"/>
                              </a:solidFill>
                              <a:latin typeface="Cambria Math" panose="02040503050406030204" pitchFamily="18" charset="0"/>
                            </a:rPr>
                          </m:ctrlPr>
                        </m:dPr>
                        <m:e>
                          <m:m>
                            <m:mPr>
                              <m:mcs>
                                <m:mc>
                                  <m:mcPr>
                                    <m:count m:val="3"/>
                                    <m:mcJc m:val="center"/>
                                  </m:mcPr>
                                </m:mc>
                              </m:mcs>
                              <m:ctrlPr>
                                <a:rPr lang="fr-FR" sz="1400" b="1" i="1">
                                  <a:solidFill>
                                    <a:schemeClr val="bg1"/>
                                  </a:solidFill>
                                  <a:latin typeface="Cambria Math" panose="02040503050406030204" pitchFamily="18" charset="0"/>
                                </a:rPr>
                              </m:ctrlPr>
                            </m:mPr>
                            <m:mr>
                              <m:e>
                                <m:r>
                                  <a:rPr lang="fr-FR" sz="1400" b="1" i="0" smtClean="0">
                                    <a:solidFill>
                                      <a:schemeClr val="bg1"/>
                                    </a:solidFill>
                                    <a:latin typeface="Cambria Math" panose="02040503050406030204" pitchFamily="18" charset="0"/>
                                  </a:rPr>
                                  <m:t>𝟎</m:t>
                                </m:r>
                                <m:r>
                                  <a:rPr lang="fr-FR" sz="1400" b="1" i="0" smtClean="0">
                                    <a:solidFill>
                                      <a:schemeClr val="bg1"/>
                                    </a:solidFill>
                                    <a:latin typeface="Cambria Math" panose="02040503050406030204" pitchFamily="18" charset="0"/>
                                  </a:rPr>
                                  <m:t>.</m:t>
                                </m:r>
                                <m:r>
                                  <a:rPr lang="fr-FR" sz="1400" b="1" i="1" smtClean="0">
                                    <a:solidFill>
                                      <a:schemeClr val="bg1"/>
                                    </a:solidFill>
                                    <a:latin typeface="Cambria Math" panose="02040503050406030204" pitchFamily="18" charset="0"/>
                                  </a:rPr>
                                  <m:t>𝟏𝟕</m:t>
                                </m:r>
                              </m:e>
                              <m:e>
                                <m:r>
                                  <a:rPr lang="fr-FR" sz="1400" b="1" i="0">
                                    <a:solidFill>
                                      <a:schemeClr val="bg1"/>
                                    </a:solidFill>
                                    <a:latin typeface="Cambria Math" panose="02040503050406030204" pitchFamily="18" charset="0"/>
                                  </a:rPr>
                                  <m:t>𝟎</m:t>
                                </m:r>
                              </m:e>
                              <m:e>
                                <m:r>
                                  <a:rPr lang="fr-FR" sz="1400" b="1" i="0">
                                    <a:solidFill>
                                      <a:schemeClr val="bg1"/>
                                    </a:solidFill>
                                    <a:latin typeface="Cambria Math" panose="02040503050406030204" pitchFamily="18" charset="0"/>
                                  </a:rPr>
                                  <m:t>𝟎</m:t>
                                </m:r>
                              </m:e>
                            </m:mr>
                            <m:mr>
                              <m:e>
                                <m:r>
                                  <a:rPr lang="fr-FR" sz="1400" b="1" i="0">
                                    <a:solidFill>
                                      <a:schemeClr val="bg1"/>
                                    </a:solidFill>
                                    <a:latin typeface="Cambria Math" panose="02040503050406030204" pitchFamily="18" charset="0"/>
                                  </a:rPr>
                                  <m:t>𝟎</m:t>
                                </m:r>
                              </m:e>
                              <m:e>
                                <m:r>
                                  <a:rPr lang="fr-FR" sz="1400" b="1" i="0" smtClean="0">
                                    <a:solidFill>
                                      <a:schemeClr val="bg1"/>
                                    </a:solidFill>
                                    <a:latin typeface="Cambria Math" panose="02040503050406030204" pitchFamily="18" charset="0"/>
                                  </a:rPr>
                                  <m:t>𝟎</m:t>
                                </m:r>
                                <m:r>
                                  <a:rPr lang="fr-FR" sz="1400" b="1" i="0" smtClean="0">
                                    <a:solidFill>
                                      <a:schemeClr val="bg1"/>
                                    </a:solidFill>
                                    <a:latin typeface="Cambria Math" panose="02040503050406030204" pitchFamily="18" charset="0"/>
                                  </a:rPr>
                                  <m:t>.</m:t>
                                </m:r>
                                <m:r>
                                  <a:rPr lang="fr-FR" sz="1400" b="1" i="1" smtClean="0">
                                    <a:solidFill>
                                      <a:schemeClr val="bg1"/>
                                    </a:solidFill>
                                    <a:latin typeface="Cambria Math" panose="02040503050406030204" pitchFamily="18" charset="0"/>
                                  </a:rPr>
                                  <m:t>𝟐𝟔</m:t>
                                </m:r>
                              </m:e>
                              <m:e>
                                <m:r>
                                  <a:rPr lang="fr-FR" sz="1400" b="1" i="0">
                                    <a:solidFill>
                                      <a:schemeClr val="bg1"/>
                                    </a:solidFill>
                                    <a:latin typeface="Cambria Math" panose="02040503050406030204" pitchFamily="18" charset="0"/>
                                  </a:rPr>
                                  <m:t>𝟎</m:t>
                                </m:r>
                              </m:e>
                            </m:mr>
                            <m:mr>
                              <m:e>
                                <m:r>
                                  <a:rPr lang="fr-FR" sz="1400" b="1" i="0">
                                    <a:solidFill>
                                      <a:schemeClr val="bg1"/>
                                    </a:solidFill>
                                    <a:latin typeface="Cambria Math" panose="02040503050406030204" pitchFamily="18" charset="0"/>
                                  </a:rPr>
                                  <m:t>𝟎</m:t>
                                </m:r>
                              </m:e>
                              <m:e>
                                <m:r>
                                  <a:rPr lang="fr-FR" sz="1400" b="1" i="0">
                                    <a:solidFill>
                                      <a:schemeClr val="bg1"/>
                                    </a:solidFill>
                                    <a:latin typeface="Cambria Math" panose="02040503050406030204" pitchFamily="18" charset="0"/>
                                  </a:rPr>
                                  <m:t>𝟎</m:t>
                                </m:r>
                              </m:e>
                              <m:e>
                                <m:r>
                                  <a:rPr lang="fr-FR" sz="1400" b="1" i="0">
                                    <a:solidFill>
                                      <a:schemeClr val="bg1"/>
                                    </a:solidFill>
                                    <a:latin typeface="Cambria Math" panose="02040503050406030204" pitchFamily="18" charset="0"/>
                                  </a:rPr>
                                  <m:t>𝟎</m:t>
                                </m:r>
                              </m:e>
                            </m:mr>
                          </m:m>
                        </m:e>
                      </m:d>
                    </m:oMath>
                  </m:oMathPara>
                </a14:m>
                <a:endParaRPr lang="fr-FR" sz="1400" b="1" dirty="0">
                  <a:solidFill>
                    <a:srgbClr val="FF0000"/>
                  </a:solidFill>
                </a:endParaRPr>
              </a:p>
            </p:txBody>
          </p:sp>
        </mc:Choice>
        <mc:Fallback>
          <p:sp>
            <p:nvSpPr>
              <p:cNvPr id="22" name="Rectangle 21"/>
              <p:cNvSpPr>
                <a:spLocks noRot="1" noChangeAspect="1" noMove="1" noResize="1" noEditPoints="1" noAdjustHandles="1" noChangeArrowheads="1" noChangeShapeType="1" noTextEdit="1"/>
              </p:cNvSpPr>
              <p:nvPr/>
            </p:nvSpPr>
            <p:spPr>
              <a:xfrm>
                <a:off x="1039569" y="5300683"/>
                <a:ext cx="2032095" cy="662104"/>
              </a:xfrm>
              <a:prstGeom prst="rect">
                <a:avLst/>
              </a:prstGeom>
              <a:blipFill>
                <a:blip r:embed="rId7"/>
                <a:stretch>
                  <a:fillRect/>
                </a:stretch>
              </a:blipFill>
            </p:spPr>
            <p:txBody>
              <a:bodyPr/>
              <a:lstStyle/>
              <a:p>
                <a:r>
                  <a:rPr lang="fr-FR">
                    <a:noFill/>
                  </a:rPr>
                  <a:t> </a:t>
                </a:r>
              </a:p>
            </p:txBody>
          </p:sp>
        </mc:Fallback>
      </mc:AlternateContent>
      <p:sp>
        <p:nvSpPr>
          <p:cNvPr id="23" name="Rectangle 22"/>
          <p:cNvSpPr/>
          <p:nvPr/>
        </p:nvSpPr>
        <p:spPr>
          <a:xfrm>
            <a:off x="7932564" y="4937614"/>
            <a:ext cx="397269" cy="297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flipV="1">
            <a:off x="8400256" y="1563055"/>
            <a:ext cx="0" cy="1998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6888088" y="1563055"/>
            <a:ext cx="1512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1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2" grpId="0">
        <p:bldAsOne/>
      </p:bldGraphic>
      <p:bldP spid="16" grpId="0"/>
      <p:bldP spid="19" grpId="0" animBg="1"/>
      <p:bldP spid="20" grpId="0" animBg="1"/>
      <p:bldP spid="22"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de l’essai</a:t>
            </a:r>
            <a:endParaRPr lang="fr-FR" dirty="0"/>
          </a:p>
        </p:txBody>
      </p:sp>
      <p:sp>
        <p:nvSpPr>
          <p:cNvPr id="3" name="Espace réservé du contenu 2"/>
          <p:cNvSpPr>
            <a:spLocks noGrp="1"/>
          </p:cNvSpPr>
          <p:nvPr>
            <p:ph idx="1"/>
          </p:nvPr>
        </p:nvSpPr>
        <p:spPr>
          <a:xfrm>
            <a:off x="839416" y="1268760"/>
            <a:ext cx="10742987" cy="4525963"/>
          </a:xfrm>
        </p:spPr>
        <p:txBody>
          <a:bodyPr/>
          <a:lstStyle/>
          <a:p>
            <a:r>
              <a:rPr lang="fr-FR" cap="small" dirty="0" smtClean="0">
                <a:solidFill>
                  <a:schemeClr val="tx1">
                    <a:lumMod val="50000"/>
                    <a:lumOff val="50000"/>
                  </a:schemeClr>
                </a:solidFill>
                <a:latin typeface="Arial Narrow" panose="020B0606020202030204" pitchFamily="34" charset="0"/>
              </a:rPr>
              <a:t>Loi matériau correcte</a:t>
            </a:r>
          </a:p>
          <a:p>
            <a:endParaRPr lang="fr-FR" cap="small" dirty="0" smtClean="0">
              <a:solidFill>
                <a:schemeClr val="tx1">
                  <a:lumMod val="50000"/>
                  <a:lumOff val="50000"/>
                </a:schemeClr>
              </a:solidFill>
              <a:latin typeface="Arial Narrow" panose="020B0606020202030204" pitchFamily="34" charset="0"/>
            </a:endParaRPr>
          </a:p>
          <a:p>
            <a:r>
              <a:rPr lang="fr-FR" cap="small" dirty="0" smtClean="0">
                <a:solidFill>
                  <a:schemeClr val="tx1">
                    <a:lumMod val="50000"/>
                    <a:lumOff val="50000"/>
                  </a:schemeClr>
                </a:solidFill>
                <a:latin typeface="Arial Narrow" panose="020B0606020202030204" pitchFamily="34" charset="0"/>
              </a:rPr>
              <a:t>Simulation numérique très représentative</a:t>
            </a:r>
          </a:p>
          <a:p>
            <a:endParaRPr lang="fr-FR" cap="small" dirty="0" smtClean="0">
              <a:solidFill>
                <a:schemeClr val="tx1">
                  <a:lumMod val="50000"/>
                  <a:lumOff val="50000"/>
                </a:schemeClr>
              </a:solidFill>
              <a:latin typeface="Arial Narrow" panose="020B0606020202030204" pitchFamily="34" charset="0"/>
            </a:endParaRPr>
          </a:p>
          <a:p>
            <a:r>
              <a:rPr lang="fr-FR" cap="small" dirty="0" smtClean="0">
                <a:solidFill>
                  <a:schemeClr val="tx1">
                    <a:lumMod val="50000"/>
                    <a:lumOff val="50000"/>
                  </a:schemeClr>
                </a:solidFill>
                <a:latin typeface="Arial Narrow" panose="020B0606020202030204" pitchFamily="34" charset="0"/>
              </a:rPr>
              <a:t>Un cordon de soudure dont le comportement est à approfondir</a:t>
            </a:r>
          </a:p>
          <a:p>
            <a:endParaRPr lang="fr-FR" cap="small" dirty="0" smtClean="0">
              <a:solidFill>
                <a:schemeClr val="tx1">
                  <a:lumMod val="50000"/>
                  <a:lumOff val="50000"/>
                </a:schemeClr>
              </a:solidFill>
              <a:latin typeface="Arial Narrow" panose="020B0606020202030204" pitchFamily="34" charset="0"/>
            </a:endParaRPr>
          </a:p>
          <a:p>
            <a:r>
              <a:rPr lang="fr-FR" cap="small" dirty="0" smtClean="0">
                <a:solidFill>
                  <a:schemeClr val="tx1">
                    <a:lumMod val="50000"/>
                    <a:lumOff val="50000"/>
                  </a:schemeClr>
                </a:solidFill>
                <a:latin typeface="Arial Narrow" panose="020B0606020202030204" pitchFamily="34" charset="0"/>
              </a:rPr>
              <a:t>Acier 441 probablement peu approprié sur des géométries de tube très déformées</a:t>
            </a:r>
            <a:endParaRPr lang="fr-FR" cap="small" dirty="0">
              <a:solidFill>
                <a:schemeClr val="tx1">
                  <a:lumMod val="50000"/>
                  <a:lumOff val="50000"/>
                </a:schemeClr>
              </a:solidFill>
              <a:latin typeface="Arial Narrow" panose="020B0606020202030204" pitchFamily="34" charset="0"/>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24</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spTree>
    <p:extLst>
      <p:ext uri="{BB962C8B-B14F-4D97-AF65-F5344CB8AC3E}">
        <p14:creationId xmlns:p14="http://schemas.microsoft.com/office/powerpoint/2010/main" val="514290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Réalisation d’un nouveau prototype</a:t>
            </a:r>
            <a:endParaRPr lang="fr-FR" dirty="0"/>
          </a:p>
        </p:txBody>
      </p:sp>
      <p:sp>
        <p:nvSpPr>
          <p:cNvPr id="3" name="Espace réservé du texte 2"/>
          <p:cNvSpPr>
            <a:spLocks noGrp="1"/>
          </p:cNvSpPr>
          <p:nvPr>
            <p:ph type="body" idx="1"/>
          </p:nvPr>
        </p:nvSpPr>
        <p:spPr>
          <a:xfrm>
            <a:off x="609600" y="980728"/>
            <a:ext cx="5386917" cy="639762"/>
          </a:xfrm>
        </p:spPr>
        <p:txBody>
          <a:bodyPr/>
          <a:lstStyle/>
          <a:p>
            <a:pPr algn="ctr"/>
            <a:r>
              <a:rPr lang="fr-FR" cap="small" dirty="0" smtClean="0">
                <a:latin typeface="Arial Narrow" panose="020B0606020202030204" pitchFamily="34" charset="0"/>
              </a:rPr>
              <a:t>Option a : Réalisation industriel</a:t>
            </a:r>
            <a:endParaRPr lang="fr-FR" cap="small" dirty="0">
              <a:latin typeface="Arial Narrow" panose="020B0606020202030204" pitchFamily="34" charset="0"/>
            </a:endParaRPr>
          </a:p>
        </p:txBody>
      </p:sp>
      <p:sp>
        <p:nvSpPr>
          <p:cNvPr id="4" name="Espace réservé du contenu 3"/>
          <p:cNvSpPr>
            <a:spLocks noGrp="1"/>
          </p:cNvSpPr>
          <p:nvPr>
            <p:ph sz="half" idx="2"/>
          </p:nvPr>
        </p:nvSpPr>
        <p:spPr/>
        <p:txBody>
          <a:bodyPr/>
          <a:lstStyle/>
          <a:p>
            <a:r>
              <a:rPr lang="fr-FR" dirty="0" smtClean="0">
                <a:solidFill>
                  <a:schemeClr val="tx1">
                    <a:lumMod val="50000"/>
                    <a:lumOff val="50000"/>
                  </a:schemeClr>
                </a:solidFill>
                <a:latin typeface="Arial Narrow" panose="020B0606020202030204" pitchFamily="34" charset="0"/>
              </a:rPr>
              <a:t>Démarchage d’entreprises artisanales en vue d’établir un devis à la réalisation d’un prototype de tube bombé</a:t>
            </a:r>
          </a:p>
          <a:p>
            <a:endParaRPr lang="fr-FR" dirty="0" smtClean="0">
              <a:solidFill>
                <a:schemeClr val="tx1">
                  <a:lumMod val="50000"/>
                  <a:lumOff val="50000"/>
                </a:schemeClr>
              </a:solidFill>
              <a:latin typeface="Arial Narrow" panose="020B0606020202030204" pitchFamily="34" charset="0"/>
            </a:endParaRPr>
          </a:p>
          <a:p>
            <a:r>
              <a:rPr lang="fr-FR" dirty="0" smtClean="0">
                <a:solidFill>
                  <a:schemeClr val="tx1">
                    <a:lumMod val="50000"/>
                    <a:lumOff val="50000"/>
                  </a:schemeClr>
                </a:solidFill>
                <a:latin typeface="Arial Narrow" panose="020B0606020202030204" pitchFamily="34" charset="0"/>
              </a:rPr>
              <a:t>Poncin métal déjà contacté</a:t>
            </a:r>
          </a:p>
          <a:p>
            <a:endParaRPr lang="fr-FR" dirty="0" smtClean="0">
              <a:solidFill>
                <a:schemeClr val="tx1">
                  <a:lumMod val="50000"/>
                  <a:lumOff val="50000"/>
                </a:schemeClr>
              </a:solidFill>
              <a:latin typeface="Arial Narrow" panose="020B0606020202030204" pitchFamily="34" charset="0"/>
            </a:endParaRPr>
          </a:p>
          <a:p>
            <a:r>
              <a:rPr lang="fr-FR" dirty="0" smtClean="0">
                <a:solidFill>
                  <a:schemeClr val="tx1">
                    <a:lumMod val="50000"/>
                    <a:lumOff val="50000"/>
                  </a:schemeClr>
                </a:solidFill>
                <a:latin typeface="Arial Narrow" panose="020B0606020202030204" pitchFamily="34" charset="0"/>
              </a:rPr>
              <a:t>Le collègue chaudronnier du CERN va contacter des entreprises de sa connaissance</a:t>
            </a:r>
            <a:endParaRPr lang="fr-FR" dirty="0">
              <a:solidFill>
                <a:schemeClr val="tx1">
                  <a:lumMod val="50000"/>
                  <a:lumOff val="50000"/>
                </a:schemeClr>
              </a:solidFill>
              <a:latin typeface="Arial Narrow" panose="020B0606020202030204" pitchFamily="34" charset="0"/>
            </a:endParaRPr>
          </a:p>
        </p:txBody>
      </p:sp>
      <p:sp>
        <p:nvSpPr>
          <p:cNvPr id="5" name="Espace réservé du texte 4"/>
          <p:cNvSpPr>
            <a:spLocks noGrp="1"/>
          </p:cNvSpPr>
          <p:nvPr>
            <p:ph type="body" sz="quarter" idx="3"/>
          </p:nvPr>
        </p:nvSpPr>
        <p:spPr>
          <a:xfrm>
            <a:off x="6193372" y="980728"/>
            <a:ext cx="5389033" cy="639762"/>
          </a:xfrm>
        </p:spPr>
        <p:txBody>
          <a:bodyPr/>
          <a:lstStyle/>
          <a:p>
            <a:pPr algn="ctr"/>
            <a:r>
              <a:rPr lang="fr-FR" cap="small" dirty="0" smtClean="0">
                <a:latin typeface="Arial Narrow" panose="020B0606020202030204" pitchFamily="34" charset="0"/>
              </a:rPr>
              <a:t>Option b : Développement interne</a:t>
            </a:r>
            <a:endParaRPr lang="fr-FR" cap="small" dirty="0">
              <a:latin typeface="Arial Narrow" panose="020B0606020202030204" pitchFamily="34" charset="0"/>
            </a:endParaRPr>
          </a:p>
        </p:txBody>
      </p:sp>
      <p:sp>
        <p:nvSpPr>
          <p:cNvPr id="6" name="Espace réservé du contenu 5"/>
          <p:cNvSpPr>
            <a:spLocks noGrp="1"/>
          </p:cNvSpPr>
          <p:nvPr>
            <p:ph sz="quarter" idx="4"/>
          </p:nvPr>
        </p:nvSpPr>
        <p:spPr/>
        <p:txBody>
          <a:bodyPr/>
          <a:lstStyle/>
          <a:p>
            <a:r>
              <a:rPr lang="fr-FR" dirty="0" smtClean="0">
                <a:solidFill>
                  <a:schemeClr val="tx1">
                    <a:lumMod val="50000"/>
                    <a:lumOff val="50000"/>
                  </a:schemeClr>
                </a:solidFill>
                <a:latin typeface="Arial Narrow" panose="020B0606020202030204" pitchFamily="34" charset="0"/>
              </a:rPr>
              <a:t>Réalisation d’un tube enroulé en spirale avec une soudure réalisée après déformation</a:t>
            </a:r>
          </a:p>
          <a:p>
            <a:endParaRPr lang="fr-FR" dirty="0">
              <a:solidFill>
                <a:schemeClr val="tx1">
                  <a:lumMod val="50000"/>
                  <a:lumOff val="50000"/>
                </a:schemeClr>
              </a:solidFill>
              <a:latin typeface="Arial Narrow" panose="020B0606020202030204" pitchFamily="34" charset="0"/>
            </a:endParaRPr>
          </a:p>
          <a:p>
            <a:r>
              <a:rPr lang="fr-FR" dirty="0" smtClean="0">
                <a:solidFill>
                  <a:schemeClr val="tx1">
                    <a:lumMod val="50000"/>
                    <a:lumOff val="50000"/>
                  </a:schemeClr>
                </a:solidFill>
                <a:latin typeface="Arial Narrow" panose="020B0606020202030204" pitchFamily="34" charset="0"/>
              </a:rPr>
              <a:t>Etude de procédés d’enroulage</a:t>
            </a:r>
          </a:p>
          <a:p>
            <a:endParaRPr lang="fr-FR" dirty="0">
              <a:solidFill>
                <a:schemeClr val="tx1">
                  <a:lumMod val="50000"/>
                  <a:lumOff val="50000"/>
                </a:schemeClr>
              </a:solidFill>
              <a:latin typeface="Arial Narrow" panose="020B0606020202030204" pitchFamily="34" charset="0"/>
            </a:endParaRPr>
          </a:p>
          <a:p>
            <a:r>
              <a:rPr lang="fr-FR" dirty="0" smtClean="0">
                <a:solidFill>
                  <a:schemeClr val="tx1">
                    <a:lumMod val="50000"/>
                    <a:lumOff val="50000"/>
                  </a:schemeClr>
                </a:solidFill>
                <a:latin typeface="Arial Narrow" panose="020B0606020202030204" pitchFamily="34" charset="0"/>
              </a:rPr>
              <a:t>Développement d’un appareil de réalisation d’un petit prototype</a:t>
            </a:r>
            <a:endParaRPr lang="fr-FR" dirty="0">
              <a:solidFill>
                <a:schemeClr val="tx1">
                  <a:lumMod val="50000"/>
                  <a:lumOff val="50000"/>
                </a:schemeClr>
              </a:solidFill>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25</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spTree>
    <p:extLst>
      <p:ext uri="{BB962C8B-B14F-4D97-AF65-F5344CB8AC3E}">
        <p14:creationId xmlns:p14="http://schemas.microsoft.com/office/powerpoint/2010/main" val="9298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Budget estimé</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981489605"/>
              </p:ext>
            </p:extLst>
          </p:nvPr>
        </p:nvGraphicFramePr>
        <p:xfrm>
          <a:off x="3503712" y="1556792"/>
          <a:ext cx="5616624" cy="147956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1936184429"/>
                    </a:ext>
                  </a:extLst>
                </a:gridCol>
                <a:gridCol w="1728192">
                  <a:extLst>
                    <a:ext uri="{9D8B030D-6E8A-4147-A177-3AD203B41FA5}">
                      <a16:colId xmlns:a16="http://schemas.microsoft.com/office/drawing/2014/main" val="2583884730"/>
                    </a:ext>
                  </a:extLst>
                </a:gridCol>
              </a:tblGrid>
              <a:tr h="370840">
                <a:tc>
                  <a:txBody>
                    <a:bodyPr/>
                    <a:lstStyle/>
                    <a:p>
                      <a:r>
                        <a:rPr lang="fr-FR" b="1" dirty="0" smtClean="0">
                          <a:solidFill>
                            <a:schemeClr val="tx2">
                              <a:lumMod val="50000"/>
                            </a:schemeClr>
                          </a:solidFill>
                          <a:latin typeface="Arial Narrow" panose="020B0606020202030204" pitchFamily="34" charset="0"/>
                        </a:rPr>
                        <a:t>Prototype Industriel		</a:t>
                      </a:r>
                      <a:r>
                        <a:rPr lang="fr-FR" b="0" dirty="0" smtClean="0">
                          <a:solidFill>
                            <a:schemeClr val="tx2">
                              <a:lumMod val="50000"/>
                            </a:schemeClr>
                          </a:solidFill>
                          <a:latin typeface="Arial Narrow" panose="020B0606020202030204" pitchFamily="34" charset="0"/>
                        </a:rPr>
                        <a:t>(option a)</a:t>
                      </a:r>
                      <a:endParaRPr lang="fr-FR" b="0" dirty="0">
                        <a:solidFill>
                          <a:schemeClr val="tx2">
                            <a:lumMod val="50000"/>
                          </a:schemeClr>
                        </a:solidFill>
                        <a:latin typeface="Arial Narrow" panose="020B0606020202030204" pitchFamily="34" charset="0"/>
                      </a:endParaRPr>
                    </a:p>
                  </a:txBody>
                  <a:tcP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fr-FR" sz="1800" b="0" kern="1200" dirty="0" smtClean="0">
                          <a:solidFill>
                            <a:schemeClr val="tx1">
                              <a:lumMod val="50000"/>
                              <a:lumOff val="50000"/>
                            </a:schemeClr>
                          </a:solidFill>
                          <a:latin typeface="+mn-lt"/>
                          <a:ea typeface="+mn-ea"/>
                          <a:cs typeface="+mn-cs"/>
                        </a:rPr>
                        <a:t>10 – 20 k€</a:t>
                      </a:r>
                      <a:endParaRPr lang="fr-FR" sz="1800" b="0" kern="1200" dirty="0">
                        <a:solidFill>
                          <a:schemeClr val="tx1">
                            <a:lumMod val="50000"/>
                            <a:lumOff val="50000"/>
                          </a:schemeClr>
                        </a:solidFill>
                        <a:latin typeface="+mn-lt"/>
                        <a:ea typeface="+mn-ea"/>
                        <a:cs typeface="+mn-cs"/>
                      </a:endParaRPr>
                    </a:p>
                  </a:txBody>
                  <a:tcPr marL="360000" marR="3600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9EDF4"/>
                    </a:solidFill>
                  </a:tcPr>
                </a:tc>
                <a:extLst>
                  <a:ext uri="{0D108BD9-81ED-4DB2-BD59-A6C34878D82A}">
                    <a16:rowId xmlns:a16="http://schemas.microsoft.com/office/drawing/2014/main" val="3249170718"/>
                  </a:ext>
                </a:extLst>
              </a:tr>
              <a:tr h="370840">
                <a:tc>
                  <a:txBody>
                    <a:bodyPr/>
                    <a:lstStyle/>
                    <a:p>
                      <a:r>
                        <a:rPr lang="fr-FR" b="1" dirty="0" smtClean="0">
                          <a:solidFill>
                            <a:schemeClr val="tx2">
                              <a:lumMod val="50000"/>
                            </a:schemeClr>
                          </a:solidFill>
                          <a:latin typeface="Arial Narrow" panose="020B0606020202030204" pitchFamily="34" charset="0"/>
                        </a:rPr>
                        <a:t>Développement Prototype	</a:t>
                      </a:r>
                      <a:r>
                        <a:rPr lang="fr-FR" b="0" dirty="0" smtClean="0">
                          <a:solidFill>
                            <a:schemeClr val="tx2">
                              <a:lumMod val="50000"/>
                            </a:schemeClr>
                          </a:solidFill>
                          <a:latin typeface="Arial Narrow" panose="020B0606020202030204" pitchFamily="34" charset="0"/>
                        </a:rPr>
                        <a:t>(option b)</a:t>
                      </a:r>
                      <a:endParaRPr lang="fr-FR" b="0" dirty="0">
                        <a:solidFill>
                          <a:schemeClr val="tx2">
                            <a:lumMod val="50000"/>
                          </a:schemeClr>
                        </a:solidFill>
                        <a:latin typeface="Arial Narrow" panose="020B0606020202030204" pitchFamily="34" charset="0"/>
                      </a:endParaRPr>
                    </a:p>
                  </a:txBody>
                  <a:tcPr>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r>
                        <a:rPr lang="fr-FR" b="0" dirty="0" smtClean="0">
                          <a:solidFill>
                            <a:schemeClr val="tx1">
                              <a:lumMod val="50000"/>
                              <a:lumOff val="50000"/>
                            </a:schemeClr>
                          </a:solidFill>
                        </a:rPr>
                        <a:t>20 – 30 k€</a:t>
                      </a:r>
                      <a:endParaRPr lang="fr-FR" b="0" dirty="0">
                        <a:solidFill>
                          <a:schemeClr val="tx1">
                            <a:lumMod val="50000"/>
                            <a:lumOff val="50000"/>
                          </a:schemeClr>
                        </a:solidFill>
                      </a:endParaRPr>
                    </a:p>
                  </a:txBody>
                  <a:tcPr marL="360000" marR="360000" anchor="ct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131669066"/>
                  </a:ext>
                </a:extLst>
              </a:tr>
              <a:tr h="367040">
                <a:tc>
                  <a:txBody>
                    <a:bodyPr/>
                    <a:lstStyle/>
                    <a:p>
                      <a:r>
                        <a:rPr lang="fr-FR" b="1" dirty="0" smtClean="0">
                          <a:solidFill>
                            <a:schemeClr val="tx2">
                              <a:lumMod val="50000"/>
                            </a:schemeClr>
                          </a:solidFill>
                          <a:latin typeface="Arial Narrow" panose="020B0606020202030204" pitchFamily="34" charset="0"/>
                        </a:rPr>
                        <a:t>Devis secteur pilote</a:t>
                      </a:r>
                      <a:endParaRPr lang="fr-FR" b="1" dirty="0">
                        <a:solidFill>
                          <a:schemeClr val="tx2">
                            <a:lumMod val="50000"/>
                          </a:schemeClr>
                        </a:solidFill>
                        <a:latin typeface="Arial Narrow" panose="020B0606020202030204" pitchFamily="34" charset="0"/>
                      </a:endParaRPr>
                    </a:p>
                  </a:txBody>
                  <a:tcPr>
                    <a:lnR w="38100" cap="flat" cmpd="sng" algn="ctr">
                      <a:solidFill>
                        <a:schemeClr val="bg1"/>
                      </a:solidFill>
                      <a:prstDash val="solid"/>
                      <a:round/>
                      <a:headEnd type="none" w="med" len="med"/>
                      <a:tailEnd type="none" w="med" len="med"/>
                    </a:lnR>
                    <a:solidFill>
                      <a:schemeClr val="accent1"/>
                    </a:solidFill>
                  </a:tcPr>
                </a:tc>
                <a:tc>
                  <a:txBody>
                    <a:bodyPr/>
                    <a:lstStyle/>
                    <a:p>
                      <a:r>
                        <a:rPr lang="fr-FR" b="0" dirty="0" smtClean="0">
                          <a:solidFill>
                            <a:schemeClr val="tx1">
                              <a:lumMod val="50000"/>
                              <a:lumOff val="50000"/>
                            </a:schemeClr>
                          </a:solidFill>
                        </a:rPr>
                        <a:t>3 x 15 k€</a:t>
                      </a:r>
                      <a:endParaRPr lang="fr-FR" b="0" dirty="0">
                        <a:solidFill>
                          <a:schemeClr val="tx1">
                            <a:lumMod val="50000"/>
                            <a:lumOff val="50000"/>
                          </a:schemeClr>
                        </a:solidFill>
                      </a:endParaRPr>
                    </a:p>
                  </a:txBody>
                  <a:tcPr marL="360000" marR="36000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43368098"/>
                  </a:ext>
                </a:extLst>
              </a:tr>
              <a:tr h="370840">
                <a:tc>
                  <a:txBody>
                    <a:bodyPr/>
                    <a:lstStyle/>
                    <a:p>
                      <a:r>
                        <a:rPr lang="fr-FR" b="1" dirty="0" smtClean="0">
                          <a:solidFill>
                            <a:schemeClr val="tx2">
                              <a:lumMod val="50000"/>
                            </a:schemeClr>
                          </a:solidFill>
                          <a:latin typeface="Arial Narrow" panose="020B0606020202030204" pitchFamily="34" charset="0"/>
                        </a:rPr>
                        <a:t>Secteur pilote</a:t>
                      </a:r>
                      <a:endParaRPr lang="fr-FR" b="1" dirty="0">
                        <a:solidFill>
                          <a:schemeClr val="tx2">
                            <a:lumMod val="50000"/>
                          </a:schemeClr>
                        </a:solidFill>
                        <a:latin typeface="Arial Narrow" panose="020B0606020202030204" pitchFamily="34" charset="0"/>
                      </a:endParaRPr>
                    </a:p>
                  </a:txBody>
                  <a:tcPr>
                    <a:lnR w="38100" cap="flat" cmpd="sng" algn="ctr">
                      <a:solidFill>
                        <a:schemeClr val="bg1"/>
                      </a:solidFill>
                      <a:prstDash val="solid"/>
                      <a:round/>
                      <a:headEnd type="none" w="med" len="med"/>
                      <a:tailEnd type="none" w="med" len="med"/>
                    </a:lnR>
                    <a:solidFill>
                      <a:schemeClr val="accent1"/>
                    </a:solidFill>
                  </a:tcPr>
                </a:tc>
                <a:tc>
                  <a:txBody>
                    <a:bodyPr/>
                    <a:lstStyle/>
                    <a:p>
                      <a:r>
                        <a:rPr lang="fr-FR" b="0" dirty="0" smtClean="0">
                          <a:solidFill>
                            <a:schemeClr val="tx1">
                              <a:lumMod val="50000"/>
                              <a:lumOff val="50000"/>
                            </a:schemeClr>
                          </a:solidFill>
                        </a:rPr>
                        <a:t>~200</a:t>
                      </a:r>
                      <a:r>
                        <a:rPr lang="fr-FR" b="0" baseline="0" dirty="0" smtClean="0">
                          <a:solidFill>
                            <a:schemeClr val="tx1">
                              <a:lumMod val="50000"/>
                              <a:lumOff val="50000"/>
                            </a:schemeClr>
                          </a:solidFill>
                        </a:rPr>
                        <a:t> k€</a:t>
                      </a:r>
                      <a:endParaRPr lang="fr-FR" b="0" dirty="0">
                        <a:solidFill>
                          <a:schemeClr val="tx1">
                            <a:lumMod val="50000"/>
                            <a:lumOff val="50000"/>
                          </a:schemeClr>
                        </a:solidFill>
                      </a:endParaRPr>
                    </a:p>
                  </a:txBody>
                  <a:tcPr marL="360000" marR="36000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48193087"/>
                  </a:ext>
                </a:extLst>
              </a:tr>
            </a:tbl>
          </a:graphicData>
        </a:graphic>
      </p:graphicFrame>
      <p:sp>
        <p:nvSpPr>
          <p:cNvPr id="4" name="Espace réservé du numéro de diapositive 3"/>
          <p:cNvSpPr>
            <a:spLocks noGrp="1"/>
          </p:cNvSpPr>
          <p:nvPr>
            <p:ph type="sldNum" sz="quarter" idx="4"/>
          </p:nvPr>
        </p:nvSpPr>
        <p:spPr/>
        <p:txBody>
          <a:bodyPr/>
          <a:lstStyle/>
          <a:p>
            <a:fld id="{2A19AD89-17DE-4EAC-B060-CF86C17F7722}" type="slidenum">
              <a:rPr lang="fr-FR" smtClean="0"/>
              <a:pPr/>
              <a:t>26</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Réunion ET France, 9 – 10 Octobre 2024</a:t>
            </a:r>
          </a:p>
          <a:p>
            <a:endParaRPr lang="fr-FR" dirty="0">
              <a:solidFill>
                <a:srgbClr val="00B3CC"/>
              </a:solidFill>
            </a:endParaRPr>
          </a:p>
        </p:txBody>
      </p:sp>
      <p:sp>
        <p:nvSpPr>
          <p:cNvPr id="7" name="ZoneTexte 6"/>
          <p:cNvSpPr txBox="1"/>
          <p:nvPr/>
        </p:nvSpPr>
        <p:spPr>
          <a:xfrm>
            <a:off x="1991544" y="3933056"/>
            <a:ext cx="9577064" cy="1200329"/>
          </a:xfrm>
          <a:prstGeom prst="rect">
            <a:avLst/>
          </a:prstGeom>
          <a:noFill/>
        </p:spPr>
        <p:txBody>
          <a:bodyPr wrap="square" rtlCol="0">
            <a:spAutoFit/>
          </a:bodyPr>
          <a:lstStyle/>
          <a:p>
            <a:pPr marL="285750" indent="-285750">
              <a:buFont typeface="Arial" panose="020B0604020202020204" pitchFamily="34" charset="0"/>
              <a:buChar char="•"/>
            </a:pPr>
            <a:r>
              <a:rPr lang="fr-FR" sz="2400" cap="small" dirty="0" smtClean="0">
                <a:solidFill>
                  <a:schemeClr val="tx1">
                    <a:lumMod val="50000"/>
                    <a:lumOff val="50000"/>
                  </a:schemeClr>
                </a:solidFill>
                <a:latin typeface="Arial Narrow" panose="020B0606020202030204" pitchFamily="34" charset="0"/>
              </a:rPr>
              <a:t>Société </a:t>
            </a:r>
            <a:r>
              <a:rPr lang="fr-FR" sz="2400" cap="small" dirty="0" err="1" smtClean="0">
                <a:solidFill>
                  <a:schemeClr val="tx1">
                    <a:lumMod val="50000"/>
                    <a:lumOff val="50000"/>
                  </a:schemeClr>
                </a:solidFill>
                <a:latin typeface="Arial Narrow" panose="020B0606020202030204" pitchFamily="34" charset="0"/>
              </a:rPr>
              <a:t>Bmax</a:t>
            </a:r>
            <a:r>
              <a:rPr lang="fr-FR" sz="2400" cap="small" dirty="0" smtClean="0">
                <a:solidFill>
                  <a:schemeClr val="tx1">
                    <a:lumMod val="50000"/>
                    <a:lumOff val="50000"/>
                  </a:schemeClr>
                </a:solidFill>
                <a:latin typeface="Arial Narrow" panose="020B0606020202030204" pitchFamily="34" charset="0"/>
              </a:rPr>
              <a:t> : 		Prototype compris entre 80 k€ et 100 k€</a:t>
            </a:r>
          </a:p>
          <a:p>
            <a:pPr marL="285750" indent="-285750">
              <a:buFont typeface="Arial" panose="020B0604020202020204" pitchFamily="34" charset="0"/>
              <a:buChar char="•"/>
            </a:pPr>
            <a:r>
              <a:rPr lang="fr-FR" sz="2400" cap="small" dirty="0" smtClean="0">
                <a:solidFill>
                  <a:schemeClr val="tx1">
                    <a:lumMod val="50000"/>
                    <a:lumOff val="50000"/>
                  </a:schemeClr>
                </a:solidFill>
                <a:latin typeface="Arial Narrow" panose="020B0606020202030204" pitchFamily="34" charset="0"/>
              </a:rPr>
              <a:t>Cout de l’outillage : 	14 150 €</a:t>
            </a:r>
          </a:p>
          <a:p>
            <a:pPr marL="285750" indent="-285750">
              <a:buFont typeface="Arial" panose="020B0604020202020204" pitchFamily="34" charset="0"/>
              <a:buChar char="•"/>
            </a:pPr>
            <a:r>
              <a:rPr lang="fr-FR" sz="2400" cap="small" dirty="0" smtClean="0">
                <a:solidFill>
                  <a:schemeClr val="tx1">
                    <a:lumMod val="50000"/>
                    <a:lumOff val="50000"/>
                  </a:schemeClr>
                </a:solidFill>
                <a:latin typeface="Arial Narrow" panose="020B0606020202030204" pitchFamily="34" charset="0"/>
              </a:rPr>
              <a:t>Société d’ingénierie : 	10 – 15 k€ / mois</a:t>
            </a:r>
            <a:endParaRPr lang="fr-FR" sz="2400" cap="small" dirty="0">
              <a:solidFill>
                <a:schemeClr val="tx1">
                  <a:lumMod val="50000"/>
                  <a:lumOff val="50000"/>
                </a:schemeClr>
              </a:solidFill>
              <a:latin typeface="Arial Narrow" panose="020B0606020202030204" pitchFamily="34" charset="0"/>
            </a:endParaRPr>
          </a:p>
        </p:txBody>
      </p:sp>
    </p:spTree>
    <p:extLst>
      <p:ext uri="{BB962C8B-B14F-4D97-AF65-F5344CB8AC3E}">
        <p14:creationId xmlns:p14="http://schemas.microsoft.com/office/powerpoint/2010/main" val="1359100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2A19AD89-17DE-4EAC-B060-CF86C17F7722}" type="slidenum">
              <a:rPr lang="fr-FR" smtClean="0"/>
              <a:pPr/>
              <a:t>27</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Réunion ET France, 9 – 10 Octobre 2024</a:t>
            </a:r>
          </a:p>
        </p:txBody>
      </p:sp>
      <p:sp>
        <p:nvSpPr>
          <p:cNvPr id="5" name="ZoneTexte 4"/>
          <p:cNvSpPr txBox="1"/>
          <p:nvPr/>
        </p:nvSpPr>
        <p:spPr>
          <a:xfrm>
            <a:off x="1487488" y="2852936"/>
            <a:ext cx="9433048" cy="1015663"/>
          </a:xfrm>
          <a:prstGeom prst="rect">
            <a:avLst/>
          </a:prstGeom>
          <a:noFill/>
        </p:spPr>
        <p:txBody>
          <a:bodyPr wrap="square" rtlCol="0">
            <a:spAutoFit/>
          </a:bodyPr>
          <a:lstStyle/>
          <a:p>
            <a:pPr algn="ctr"/>
            <a:r>
              <a:rPr lang="fr-FR" sz="6000" cap="small" dirty="0" smtClean="0">
                <a:latin typeface="+mj-lt"/>
              </a:rPr>
              <a:t>Merci pour votre attention</a:t>
            </a:r>
            <a:endParaRPr lang="fr-FR" sz="6000" cap="small" dirty="0">
              <a:latin typeface="+mj-lt"/>
            </a:endParaRPr>
          </a:p>
        </p:txBody>
      </p:sp>
    </p:spTree>
    <p:extLst>
      <p:ext uri="{BB962C8B-B14F-4D97-AF65-F5344CB8AC3E}">
        <p14:creationId xmlns:p14="http://schemas.microsoft.com/office/powerpoint/2010/main" val="461170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772816"/>
            <a:ext cx="10363200" cy="1470025"/>
          </a:xfrm>
        </p:spPr>
        <p:txBody>
          <a:bodyPr/>
          <a:lstStyle/>
          <a:p>
            <a:r>
              <a:rPr lang="fr-FR" sz="4000" dirty="0" smtClean="0"/>
              <a:t>Partie 1</a:t>
            </a:r>
            <a:endParaRPr lang="fr-FR" sz="4000" dirty="0"/>
          </a:p>
        </p:txBody>
      </p:sp>
      <p:sp>
        <p:nvSpPr>
          <p:cNvPr id="3" name="Sous-titre 2"/>
          <p:cNvSpPr>
            <a:spLocks noGrp="1"/>
          </p:cNvSpPr>
          <p:nvPr>
            <p:ph type="subTitle" idx="1"/>
          </p:nvPr>
        </p:nvSpPr>
        <p:spPr>
          <a:xfrm>
            <a:off x="1828800" y="3528584"/>
            <a:ext cx="8534400" cy="1752600"/>
          </a:xfrm>
        </p:spPr>
        <p:txBody>
          <a:bodyPr/>
          <a:lstStyle/>
          <a:p>
            <a:r>
              <a:rPr lang="fr-FR" sz="4000" b="1" cap="small" dirty="0" smtClean="0">
                <a:solidFill>
                  <a:schemeClr val="tx1">
                    <a:lumMod val="50000"/>
                    <a:lumOff val="50000"/>
                  </a:schemeClr>
                </a:solidFill>
              </a:rPr>
              <a:t>Concept de tube à vide bombé</a:t>
            </a:r>
          </a:p>
          <a:p>
            <a:r>
              <a:rPr lang="fr-FR" sz="4000" b="1" cap="small" dirty="0" smtClean="0">
                <a:solidFill>
                  <a:schemeClr val="tx1">
                    <a:lumMod val="50000"/>
                    <a:lumOff val="50000"/>
                  </a:schemeClr>
                </a:solidFill>
              </a:rPr>
              <a:t>(Rappel)</a:t>
            </a:r>
            <a:endParaRPr lang="fr-FR" sz="4000" b="1" cap="small" dirty="0">
              <a:solidFill>
                <a:schemeClr val="tx1">
                  <a:lumMod val="50000"/>
                  <a:lumOff val="50000"/>
                </a:schemeClr>
              </a:solidFill>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3</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Réunion ET France, 9 – 10 Octobre 2024</a:t>
            </a:r>
          </a:p>
        </p:txBody>
      </p:sp>
    </p:spTree>
    <p:extLst>
      <p:ext uri="{BB962C8B-B14F-4D97-AF65-F5344CB8AC3E}">
        <p14:creationId xmlns:p14="http://schemas.microsoft.com/office/powerpoint/2010/main" val="320478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Proposition LAPP : Tube Bombé</a:t>
            </a:r>
            <a:endParaRPr lang="fr-FR" sz="4000" dirty="0"/>
          </a:p>
        </p:txBody>
      </p:sp>
      <p:sp>
        <p:nvSpPr>
          <p:cNvPr id="4" name="Espace réservé du contenu 3"/>
          <p:cNvSpPr>
            <a:spLocks noGrp="1"/>
          </p:cNvSpPr>
          <p:nvPr>
            <p:ph sz="half" idx="2"/>
          </p:nvPr>
        </p:nvSpPr>
        <p:spPr>
          <a:xfrm>
            <a:off x="5919635" y="1036865"/>
            <a:ext cx="5400600" cy="2392135"/>
          </a:xfrm>
        </p:spPr>
        <p:txBody>
          <a:bodyPr/>
          <a:lstStyle/>
          <a:p>
            <a:pPr marL="457200" lvl="1" indent="0" algn="just">
              <a:spcBef>
                <a:spcPts val="1200"/>
              </a:spcBef>
              <a:spcAft>
                <a:spcPts val="600"/>
              </a:spcAft>
              <a:buNone/>
            </a:pPr>
            <a:r>
              <a:rPr lang="fr-FR" b="1" cap="small" dirty="0" smtClean="0">
                <a:solidFill>
                  <a:schemeClr val="tx1">
                    <a:lumMod val="50000"/>
                    <a:lumOff val="50000"/>
                  </a:schemeClr>
                </a:solidFill>
              </a:rPr>
              <a:t>Tube composé de plusieurs sections bombées entre lesquelles s’intercalent des raidisseurs.</a:t>
            </a:r>
            <a:endParaRPr lang="fr-FR" b="1" cap="small" dirty="0">
              <a:solidFill>
                <a:schemeClr val="tx1">
                  <a:lumMod val="50000"/>
                  <a:lumOff val="50000"/>
                </a:schemeClr>
              </a:solidFill>
            </a:endParaRPr>
          </a:p>
          <a:p>
            <a:pPr lvl="2" algn="just" fontAlgn="auto">
              <a:spcBef>
                <a:spcPts val="0"/>
              </a:spcBef>
              <a:spcAft>
                <a:spcPts val="0"/>
              </a:spcAft>
              <a:buFont typeface="Arial" panose="020B0604020202020204" pitchFamily="34" charset="0"/>
              <a:buChar char="•"/>
            </a:pPr>
            <a:r>
              <a:rPr lang="fr-FR" sz="1400" dirty="0">
                <a:solidFill>
                  <a:schemeClr val="tx1">
                    <a:lumMod val="50000"/>
                    <a:lumOff val="50000"/>
                  </a:schemeClr>
                </a:solidFill>
              </a:rPr>
              <a:t>Ø Tubes : Ø1000 mm</a:t>
            </a:r>
          </a:p>
          <a:p>
            <a:pPr lvl="2" algn="just" fontAlgn="auto">
              <a:spcBef>
                <a:spcPts val="0"/>
              </a:spcBef>
              <a:spcAft>
                <a:spcPts val="0"/>
              </a:spcAft>
              <a:buFont typeface="Arial" panose="020B0604020202020204" pitchFamily="34" charset="0"/>
              <a:buChar char="•"/>
            </a:pPr>
            <a:r>
              <a:rPr lang="fr-FR" sz="1400" dirty="0">
                <a:solidFill>
                  <a:schemeClr val="tx1">
                    <a:lumMod val="50000"/>
                    <a:lumOff val="50000"/>
                  </a:schemeClr>
                </a:solidFill>
              </a:rPr>
              <a:t>Longueur : </a:t>
            </a:r>
            <a:r>
              <a:rPr lang="fr-FR" sz="1400" dirty="0" smtClean="0">
                <a:solidFill>
                  <a:schemeClr val="tx1">
                    <a:lumMod val="50000"/>
                    <a:lumOff val="50000"/>
                  </a:schemeClr>
                </a:solidFill>
              </a:rPr>
              <a:t>15 </a:t>
            </a:r>
            <a:r>
              <a:rPr lang="fr-FR" sz="1400" dirty="0">
                <a:solidFill>
                  <a:schemeClr val="tx1">
                    <a:lumMod val="50000"/>
                    <a:lumOff val="50000"/>
                  </a:schemeClr>
                </a:solidFill>
              </a:rPr>
              <a:t>m</a:t>
            </a:r>
            <a:endParaRPr lang="fr-FR" sz="1400" dirty="0">
              <a:solidFill>
                <a:schemeClr val="tx1">
                  <a:lumMod val="50000"/>
                  <a:lumOff val="50000"/>
                </a:schemeClr>
              </a:solidFill>
              <a:highlight>
                <a:srgbClr val="FFFF00"/>
              </a:highlight>
            </a:endParaRPr>
          </a:p>
          <a:p>
            <a:pPr lvl="2" algn="just" fontAlgn="auto">
              <a:spcBef>
                <a:spcPts val="0"/>
              </a:spcBef>
              <a:spcAft>
                <a:spcPts val="0"/>
              </a:spcAft>
              <a:buFont typeface="Arial" panose="020B0604020202020204" pitchFamily="34" charset="0"/>
              <a:buChar char="•"/>
            </a:pPr>
            <a:r>
              <a:rPr lang="fr-FR" sz="1400" dirty="0">
                <a:solidFill>
                  <a:schemeClr val="tx1">
                    <a:lumMod val="50000"/>
                    <a:lumOff val="50000"/>
                  </a:schemeClr>
                </a:solidFill>
              </a:rPr>
              <a:t>Epaisseur du tube : 1.6 mm</a:t>
            </a:r>
            <a:endParaRPr lang="fr-FR" sz="1400" dirty="0">
              <a:solidFill>
                <a:schemeClr val="tx1">
                  <a:lumMod val="50000"/>
                  <a:lumOff val="50000"/>
                </a:schemeClr>
              </a:solidFill>
              <a:highlight>
                <a:srgbClr val="FFFF00"/>
              </a:highlight>
            </a:endParaRPr>
          </a:p>
          <a:p>
            <a:pPr lvl="2" algn="just" fontAlgn="auto">
              <a:spcBef>
                <a:spcPts val="0"/>
              </a:spcBef>
              <a:spcAft>
                <a:spcPts val="0"/>
              </a:spcAft>
              <a:buFont typeface="Arial" panose="020B0604020202020204" pitchFamily="34" charset="0"/>
              <a:buChar char="•"/>
            </a:pPr>
            <a:r>
              <a:rPr lang="fr-FR" sz="1400" dirty="0" smtClean="0">
                <a:solidFill>
                  <a:schemeClr val="tx1">
                    <a:lumMod val="50000"/>
                    <a:lumOff val="50000"/>
                  </a:schemeClr>
                </a:solidFill>
              </a:rPr>
              <a:t>Hauteur de raidisseurs : 47   mm	            </a:t>
            </a:r>
            <a:r>
              <a:rPr lang="fr-FR" sz="1400" dirty="0" smtClean="0">
                <a:solidFill>
                  <a:schemeClr val="tx1">
                    <a:lumMod val="50000"/>
                    <a:lumOff val="50000"/>
                  </a:schemeClr>
                </a:solidFill>
              </a:rPr>
              <a:t>	 espacement </a:t>
            </a:r>
            <a:r>
              <a:rPr lang="fr-FR" sz="1400" dirty="0" smtClean="0">
                <a:solidFill>
                  <a:schemeClr val="tx1">
                    <a:lumMod val="50000"/>
                    <a:lumOff val="50000"/>
                  </a:schemeClr>
                </a:solidFill>
              </a:rPr>
              <a:t>: 	</a:t>
            </a:r>
            <a:r>
              <a:rPr lang="fr-FR" sz="1400" dirty="0" smtClean="0">
                <a:solidFill>
                  <a:schemeClr val="tx1">
                    <a:lumMod val="50000"/>
                    <a:lumOff val="50000"/>
                  </a:schemeClr>
                </a:solidFill>
              </a:rPr>
              <a:t>    500 </a:t>
            </a:r>
            <a:r>
              <a:rPr lang="fr-FR" sz="1400" dirty="0" smtClean="0">
                <a:solidFill>
                  <a:schemeClr val="tx1">
                    <a:lumMod val="50000"/>
                    <a:lumOff val="50000"/>
                  </a:schemeClr>
                </a:solidFill>
              </a:rPr>
              <a:t>mm		 </a:t>
            </a:r>
            <a:r>
              <a:rPr lang="fr-FR" sz="1400" dirty="0">
                <a:solidFill>
                  <a:schemeClr val="tx1">
                    <a:lumMod val="50000"/>
                    <a:lumOff val="50000"/>
                  </a:schemeClr>
                </a:solidFill>
              </a:rPr>
              <a:t>épaisseur : </a:t>
            </a:r>
            <a:r>
              <a:rPr lang="fr-FR" sz="1400" dirty="0" smtClean="0">
                <a:solidFill>
                  <a:schemeClr val="tx1">
                    <a:lumMod val="50000"/>
                    <a:lumOff val="50000"/>
                  </a:schemeClr>
                </a:solidFill>
              </a:rPr>
              <a:t>	</a:t>
            </a:r>
            <a:r>
              <a:rPr lang="fr-FR" sz="1400" dirty="0" smtClean="0">
                <a:solidFill>
                  <a:schemeClr val="tx1">
                    <a:lumMod val="50000"/>
                    <a:lumOff val="50000"/>
                  </a:schemeClr>
                </a:solidFill>
              </a:rPr>
              <a:t>    3      </a:t>
            </a:r>
            <a:r>
              <a:rPr lang="fr-FR" sz="1400" dirty="0" smtClean="0">
                <a:solidFill>
                  <a:schemeClr val="tx1">
                    <a:lumMod val="50000"/>
                    <a:lumOff val="50000"/>
                  </a:schemeClr>
                </a:solidFill>
              </a:rPr>
              <a:t>mm</a:t>
            </a:r>
            <a:endParaRPr lang="fr-FR" sz="1400" dirty="0">
              <a:solidFill>
                <a:schemeClr val="tx1">
                  <a:lumMod val="50000"/>
                  <a:lumOff val="50000"/>
                </a:schemeClr>
              </a:solidFill>
            </a:endParaRPr>
          </a:p>
          <a:p>
            <a:pPr lvl="2" algn="just" fontAlgn="auto">
              <a:spcBef>
                <a:spcPts val="0"/>
              </a:spcBef>
              <a:spcAft>
                <a:spcPts val="0"/>
              </a:spcAft>
              <a:buFont typeface="Arial" panose="020B0604020202020204" pitchFamily="34" charset="0"/>
              <a:buChar char="•"/>
            </a:pPr>
            <a:r>
              <a:rPr lang="fr-FR" sz="1400" dirty="0">
                <a:solidFill>
                  <a:schemeClr val="tx1">
                    <a:lumMod val="50000"/>
                    <a:lumOff val="50000"/>
                  </a:schemeClr>
                </a:solidFill>
              </a:rPr>
              <a:t>Bombé de 27.5 mm de hauteur et 500 mm  de </a:t>
            </a:r>
            <a:r>
              <a:rPr lang="fr-FR" sz="1400" dirty="0" smtClean="0">
                <a:solidFill>
                  <a:schemeClr val="tx1">
                    <a:lumMod val="50000"/>
                    <a:lumOff val="50000"/>
                  </a:schemeClr>
                </a:solidFill>
              </a:rPr>
              <a:t>long</a:t>
            </a:r>
            <a:endParaRPr lang="fr-FR" sz="1400" dirty="0">
              <a:solidFill>
                <a:schemeClr val="tx1">
                  <a:lumMod val="50000"/>
                  <a:lumOff val="50000"/>
                </a:schemeClr>
              </a:solidFill>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4</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Réunion ET France, 9 – 10 Octobre 2024</a:t>
            </a:r>
          </a:p>
        </p:txBody>
      </p:sp>
      <p:pic>
        <p:nvPicPr>
          <p:cNvPr id="9" name="Espace réservé du contenu 15"/>
          <p:cNvPicPr>
            <a:picLocks noGrp="1" noChangeAspect="1"/>
          </p:cNvPicPr>
          <p:nvPr>
            <p:ph sz="quarter" idx="4"/>
          </p:nvPr>
        </p:nvPicPr>
        <p:blipFill>
          <a:blip r:embed="rId3"/>
          <a:stretch>
            <a:fillRect/>
          </a:stretch>
        </p:blipFill>
        <p:spPr>
          <a:xfrm>
            <a:off x="479376" y="1036865"/>
            <a:ext cx="5389562" cy="1457504"/>
          </a:xfrm>
          <a:prstGeom prst="rect">
            <a:avLst/>
          </a:prstGeom>
        </p:spPr>
      </p:pic>
      <p:pic>
        <p:nvPicPr>
          <p:cNvPr id="10" name="Espace réservé du contenu 1"/>
          <p:cNvPicPr>
            <a:picLocks noGrp="1" noChangeAspect="1"/>
          </p:cNvPicPr>
          <p:nvPr/>
        </p:nvPicPr>
        <p:blipFill rotWithShape="1">
          <a:blip r:embed="rId4"/>
          <a:srcRect b="63165"/>
          <a:stretch/>
        </p:blipFill>
        <p:spPr>
          <a:xfrm>
            <a:off x="494656" y="2505163"/>
            <a:ext cx="5389561" cy="923837"/>
          </a:xfrm>
          <a:prstGeom prst="rect">
            <a:avLst/>
          </a:prstGeom>
        </p:spPr>
      </p:pic>
      <p:sp>
        <p:nvSpPr>
          <p:cNvPr id="11" name="Espace réservé du texte 2"/>
          <p:cNvSpPr>
            <a:spLocks noGrp="1"/>
          </p:cNvSpPr>
          <p:nvPr>
            <p:ph type="body" idx="1"/>
          </p:nvPr>
        </p:nvSpPr>
        <p:spPr>
          <a:xfrm>
            <a:off x="1559043" y="3738669"/>
            <a:ext cx="1623068" cy="486699"/>
          </a:xfrm>
        </p:spPr>
        <p:txBody>
          <a:bodyPr/>
          <a:lstStyle/>
          <a:p>
            <a:r>
              <a:rPr lang="fr-FR" cap="small" dirty="0" smtClean="0"/>
              <a:t>Déflection</a:t>
            </a:r>
            <a:endParaRPr lang="fr-FR" cap="small" dirty="0"/>
          </a:p>
        </p:txBody>
      </p:sp>
      <p:sp>
        <p:nvSpPr>
          <p:cNvPr id="12" name="Espace réservé du texte 4"/>
          <p:cNvSpPr>
            <a:spLocks noGrp="1"/>
          </p:cNvSpPr>
          <p:nvPr>
            <p:ph type="body" sz="quarter" idx="3"/>
          </p:nvPr>
        </p:nvSpPr>
        <p:spPr>
          <a:xfrm>
            <a:off x="4732399" y="3753089"/>
            <a:ext cx="1363601" cy="488233"/>
          </a:xfrm>
        </p:spPr>
        <p:txBody>
          <a:bodyPr/>
          <a:lstStyle/>
          <a:p>
            <a:r>
              <a:rPr lang="fr-FR" cap="small" dirty="0" smtClean="0"/>
              <a:t>Flambage</a:t>
            </a:r>
            <a:endParaRPr lang="fr-FR" cap="small" dirty="0"/>
          </a:p>
        </p:txBody>
      </p:sp>
      <p:sp>
        <p:nvSpPr>
          <p:cNvPr id="13" name="Espace réservé du texte 4"/>
          <p:cNvSpPr txBox="1">
            <a:spLocks/>
          </p:cNvSpPr>
          <p:nvPr/>
        </p:nvSpPr>
        <p:spPr bwMode="auto">
          <a:xfrm>
            <a:off x="7785341" y="3606362"/>
            <a:ext cx="3575036"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fr-FR" cap="small" dirty="0" smtClean="0"/>
              <a:t>Fonctions de transfert</a:t>
            </a:r>
          </a:p>
        </p:txBody>
      </p:sp>
      <p:pic>
        <p:nvPicPr>
          <p:cNvPr id="17" name="Espace réservé du contenu 19"/>
          <p:cNvPicPr>
            <a:picLocks noChangeAspect="1"/>
          </p:cNvPicPr>
          <p:nvPr/>
        </p:nvPicPr>
        <p:blipFill>
          <a:blip r:embed="rId5"/>
          <a:stretch>
            <a:fillRect/>
          </a:stretch>
        </p:blipFill>
        <p:spPr bwMode="auto">
          <a:xfrm>
            <a:off x="825508" y="4242129"/>
            <a:ext cx="2823395" cy="2210400"/>
          </a:xfrm>
          <a:prstGeom prst="rect">
            <a:avLst/>
          </a:prstGeom>
          <a:noFill/>
          <a:ln w="9525">
            <a:noFill/>
            <a:miter lim="800000"/>
            <a:headEnd/>
            <a:tailEnd/>
          </a:ln>
        </p:spPr>
      </p:pic>
      <p:pic>
        <p:nvPicPr>
          <p:cNvPr id="18" name="Image 17"/>
          <p:cNvPicPr>
            <a:picLocks noChangeAspect="1"/>
          </p:cNvPicPr>
          <p:nvPr/>
        </p:nvPicPr>
        <p:blipFill>
          <a:blip r:embed="rId6"/>
          <a:stretch>
            <a:fillRect/>
          </a:stretch>
        </p:blipFill>
        <p:spPr>
          <a:xfrm>
            <a:off x="4151784" y="4225368"/>
            <a:ext cx="2752574" cy="2210400"/>
          </a:xfrm>
          <a:prstGeom prst="rect">
            <a:avLst/>
          </a:prstGeom>
        </p:spPr>
      </p:pic>
      <p:pic>
        <p:nvPicPr>
          <p:cNvPr id="5" name="Image 4"/>
          <p:cNvPicPr>
            <a:picLocks noChangeAspect="1"/>
          </p:cNvPicPr>
          <p:nvPr/>
        </p:nvPicPr>
        <p:blipFill>
          <a:blip r:embed="rId7"/>
          <a:stretch>
            <a:fillRect/>
          </a:stretch>
        </p:blipFill>
        <p:spPr>
          <a:xfrm>
            <a:off x="7334847" y="4241322"/>
            <a:ext cx="4033924" cy="2212014"/>
          </a:xfrm>
          <a:prstGeom prst="rect">
            <a:avLst/>
          </a:prstGeom>
        </p:spPr>
      </p:pic>
      <p:sp>
        <p:nvSpPr>
          <p:cNvPr id="6" name="ZoneTexte 5"/>
          <p:cNvSpPr txBox="1"/>
          <p:nvPr/>
        </p:nvSpPr>
        <p:spPr>
          <a:xfrm>
            <a:off x="5375920" y="5733256"/>
            <a:ext cx="1224136" cy="369332"/>
          </a:xfrm>
          <a:prstGeom prst="rect">
            <a:avLst/>
          </a:prstGeom>
          <a:noFill/>
        </p:spPr>
        <p:txBody>
          <a:bodyPr wrap="square" rtlCol="0">
            <a:spAutoFit/>
          </a:bodyPr>
          <a:lstStyle/>
          <a:p>
            <a:r>
              <a:rPr lang="fr-FR" dirty="0" smtClean="0">
                <a:solidFill>
                  <a:srgbClr val="FF0000"/>
                </a:solidFill>
                <a:latin typeface="Arial Narrow" panose="020B0606020202030204" pitchFamily="34" charset="0"/>
              </a:rPr>
              <a:t>CS = 4</a:t>
            </a:r>
            <a:endParaRPr lang="fr-FR"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6499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Prototype : compatible banc de test CERN</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5</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Réunion ET France, 9 – 10 Octobre 2024</a:t>
            </a:r>
          </a:p>
        </p:txBody>
      </p:sp>
      <p:pic>
        <p:nvPicPr>
          <p:cNvPr id="5" name="Espace réservé du contenu 12"/>
          <p:cNvPicPr>
            <a:picLocks noChangeAspect="1"/>
          </p:cNvPicPr>
          <p:nvPr/>
        </p:nvPicPr>
        <p:blipFill>
          <a:blip r:embed="rId3"/>
          <a:stretch>
            <a:fillRect/>
          </a:stretch>
        </p:blipFill>
        <p:spPr>
          <a:xfrm>
            <a:off x="983431" y="744113"/>
            <a:ext cx="4320000" cy="3147657"/>
          </a:xfrm>
          <a:prstGeom prst="rect">
            <a:avLst/>
          </a:prstGeom>
        </p:spPr>
      </p:pic>
      <p:pic>
        <p:nvPicPr>
          <p:cNvPr id="11" name="Image 10"/>
          <p:cNvPicPr>
            <a:picLocks noChangeAspect="1"/>
          </p:cNvPicPr>
          <p:nvPr/>
        </p:nvPicPr>
        <p:blipFill>
          <a:blip r:embed="rId4"/>
          <a:stretch>
            <a:fillRect/>
          </a:stretch>
        </p:blipFill>
        <p:spPr>
          <a:xfrm>
            <a:off x="983432" y="3282446"/>
            <a:ext cx="4320000" cy="3026874"/>
          </a:xfrm>
          <a:prstGeom prst="rect">
            <a:avLst/>
          </a:prstGeom>
        </p:spPr>
      </p:pic>
      <p:sp>
        <p:nvSpPr>
          <p:cNvPr id="12" name="ZoneTexte 11"/>
          <p:cNvSpPr txBox="1"/>
          <p:nvPr/>
        </p:nvSpPr>
        <p:spPr>
          <a:xfrm>
            <a:off x="6567636" y="1546231"/>
            <a:ext cx="4424908" cy="830997"/>
          </a:xfrm>
          <a:prstGeom prst="rect">
            <a:avLst/>
          </a:prstGeom>
          <a:noFill/>
        </p:spPr>
        <p:txBody>
          <a:bodyPr wrap="square" rtlCol="0">
            <a:spAutoFit/>
          </a:bodyPr>
          <a:lstStyle/>
          <a:p>
            <a:r>
              <a:rPr lang="fr-FR" sz="2400" b="1" dirty="0" smtClean="0">
                <a:latin typeface="Arial Narrow" panose="020B0606020202030204" pitchFamily="34" charset="0"/>
              </a:rPr>
              <a:t>Coefficient de sécurité identique au grand tube</a:t>
            </a:r>
            <a:endParaRPr lang="fr-FR" sz="2400" b="1" dirty="0">
              <a:latin typeface="Arial Narrow" panose="020B0606020202030204" pitchFamily="34" charset="0"/>
            </a:endParaRPr>
          </a:p>
        </p:txBody>
      </p:sp>
      <p:sp>
        <p:nvSpPr>
          <p:cNvPr id="13" name="ZoneTexte 12"/>
          <p:cNvSpPr txBox="1"/>
          <p:nvPr/>
        </p:nvSpPr>
        <p:spPr>
          <a:xfrm>
            <a:off x="6567636" y="3429000"/>
            <a:ext cx="5000972" cy="1569660"/>
          </a:xfrm>
          <a:prstGeom prst="rect">
            <a:avLst/>
          </a:prstGeom>
          <a:noFill/>
        </p:spPr>
        <p:txBody>
          <a:bodyPr wrap="square" rtlCol="0">
            <a:spAutoFit/>
          </a:bodyPr>
          <a:lstStyle/>
          <a:p>
            <a:r>
              <a:rPr lang="fr-FR" sz="2400" b="1" dirty="0" smtClean="0">
                <a:latin typeface="Arial Narrow" panose="020B0606020202030204" pitchFamily="34" charset="0"/>
              </a:rPr>
              <a:t>Outillage d’hydroformage :</a:t>
            </a:r>
          </a:p>
          <a:p>
            <a:endParaRPr lang="fr-FR" sz="2400" b="1" dirty="0" smtClean="0">
              <a:latin typeface="Arial Narrow" panose="020B0606020202030204" pitchFamily="34" charset="0"/>
            </a:endParaRPr>
          </a:p>
          <a:p>
            <a:pPr marL="742950" lvl="1" indent="-285750">
              <a:buFont typeface="Arial" panose="020B0604020202020204" pitchFamily="34" charset="0"/>
              <a:buChar char="•"/>
            </a:pPr>
            <a:r>
              <a:rPr lang="fr-FR" sz="2400" dirty="0" smtClean="0">
                <a:latin typeface="Arial Narrow" panose="020B0606020202030204" pitchFamily="34" charset="0"/>
              </a:rPr>
              <a:t>Réalisation du prototype</a:t>
            </a:r>
          </a:p>
          <a:p>
            <a:pPr marL="742950" lvl="1" indent="-285750">
              <a:buFont typeface="Arial" panose="020B0604020202020204" pitchFamily="34" charset="0"/>
              <a:buChar char="•"/>
            </a:pPr>
            <a:r>
              <a:rPr lang="fr-FR" sz="2400" dirty="0" smtClean="0">
                <a:latin typeface="Arial Narrow" panose="020B0606020202030204" pitchFamily="34" charset="0"/>
              </a:rPr>
              <a:t>Validation des simulations</a:t>
            </a:r>
            <a:endParaRPr lang="fr-FR" sz="2400" dirty="0">
              <a:latin typeface="Arial Narrow" panose="020B0606020202030204" pitchFamily="34" charset="0"/>
            </a:endParaRPr>
          </a:p>
        </p:txBody>
      </p:sp>
    </p:spTree>
    <p:extLst>
      <p:ext uri="{BB962C8B-B14F-4D97-AF65-F5344CB8AC3E}">
        <p14:creationId xmlns:p14="http://schemas.microsoft.com/office/powerpoint/2010/main" val="553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772816"/>
            <a:ext cx="10363200" cy="1470025"/>
          </a:xfrm>
        </p:spPr>
        <p:txBody>
          <a:bodyPr/>
          <a:lstStyle/>
          <a:p>
            <a:r>
              <a:rPr lang="fr-FR" sz="4000" dirty="0" smtClean="0"/>
              <a:t>Partie 2</a:t>
            </a:r>
            <a:endParaRPr lang="fr-FR" sz="4000" dirty="0"/>
          </a:p>
        </p:txBody>
      </p:sp>
      <p:sp>
        <p:nvSpPr>
          <p:cNvPr id="3" name="Sous-titre 2"/>
          <p:cNvSpPr>
            <a:spLocks noGrp="1"/>
          </p:cNvSpPr>
          <p:nvPr>
            <p:ph type="subTitle" idx="1"/>
          </p:nvPr>
        </p:nvSpPr>
        <p:spPr>
          <a:xfrm>
            <a:off x="1828800" y="3528584"/>
            <a:ext cx="8534400" cy="1752600"/>
          </a:xfrm>
        </p:spPr>
        <p:txBody>
          <a:bodyPr/>
          <a:lstStyle/>
          <a:p>
            <a:r>
              <a:rPr lang="fr-FR" sz="4000" b="1" cap="small" dirty="0" smtClean="0">
                <a:solidFill>
                  <a:schemeClr val="tx1">
                    <a:lumMod val="50000"/>
                    <a:lumOff val="50000"/>
                  </a:schemeClr>
                </a:solidFill>
              </a:rPr>
              <a:t>Préparation du tube prototype</a:t>
            </a:r>
            <a:endParaRPr lang="fr-FR" sz="4000" b="1" cap="small" dirty="0">
              <a:solidFill>
                <a:schemeClr val="tx1">
                  <a:lumMod val="50000"/>
                  <a:lumOff val="50000"/>
                </a:schemeClr>
              </a:solidFill>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6</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Réunion ET France, 9 – 10 Octobre 2024</a:t>
            </a:r>
          </a:p>
        </p:txBody>
      </p:sp>
    </p:spTree>
    <p:extLst>
      <p:ext uri="{BB962C8B-B14F-4D97-AF65-F5344CB8AC3E}">
        <p14:creationId xmlns:p14="http://schemas.microsoft.com/office/powerpoint/2010/main" val="3539524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et Modèle numérique</a:t>
            </a:r>
          </a:p>
        </p:txBody>
      </p:sp>
      <p:sp>
        <p:nvSpPr>
          <p:cNvPr id="3" name="Espace réservé du texte 2"/>
          <p:cNvSpPr>
            <a:spLocks noGrp="1"/>
          </p:cNvSpPr>
          <p:nvPr>
            <p:ph type="body" idx="1"/>
          </p:nvPr>
        </p:nvSpPr>
        <p:spPr>
          <a:xfrm>
            <a:off x="609600" y="764704"/>
            <a:ext cx="3429673" cy="639762"/>
          </a:xfrm>
        </p:spPr>
        <p:txBody>
          <a:bodyPr/>
          <a:lstStyle/>
          <a:p>
            <a:pPr algn="ctr"/>
            <a:r>
              <a:rPr lang="fr-FR" dirty="0" smtClean="0">
                <a:latin typeface="Arial Narrow" panose="020B0606020202030204" pitchFamily="34" charset="0"/>
              </a:rPr>
              <a:t>Modèle CAO</a:t>
            </a:r>
            <a:endParaRPr lang="fr-FR" dirty="0">
              <a:latin typeface="Arial Narrow" panose="020B0606020202030204" pitchFamily="34" charset="0"/>
            </a:endParaRPr>
          </a:p>
        </p:txBody>
      </p:sp>
      <p:sp>
        <p:nvSpPr>
          <p:cNvPr id="5" name="Espace réservé du texte 4"/>
          <p:cNvSpPr>
            <a:spLocks noGrp="1"/>
          </p:cNvSpPr>
          <p:nvPr>
            <p:ph type="body" sz="quarter" idx="3"/>
          </p:nvPr>
        </p:nvSpPr>
        <p:spPr>
          <a:xfrm>
            <a:off x="4321164" y="764704"/>
            <a:ext cx="3431020" cy="639762"/>
          </a:xfrm>
        </p:spPr>
        <p:txBody>
          <a:bodyPr/>
          <a:lstStyle/>
          <a:p>
            <a:pPr algn="ctr"/>
            <a:r>
              <a:rPr lang="fr-FR" dirty="0" smtClean="0">
                <a:latin typeface="Arial Narrow" panose="020B0606020202030204" pitchFamily="34" charset="0"/>
              </a:rPr>
              <a:t>Géométrie numérique</a:t>
            </a:r>
            <a:endParaRPr lang="fr-FR"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7</a:t>
            </a:fld>
            <a:endParaRPr lang="fr-FR" dirty="0"/>
          </a:p>
        </p:txBody>
      </p:sp>
      <p:sp>
        <p:nvSpPr>
          <p:cNvPr id="8" name="Espace réservé de la date 7"/>
          <p:cNvSpPr>
            <a:spLocks noGrp="1"/>
          </p:cNvSpPr>
          <p:nvPr>
            <p:ph type="dt" sz="half" idx="13"/>
          </p:nvPr>
        </p:nvSpPr>
        <p:spPr/>
        <p:txBody>
          <a:bodyPr/>
          <a:lstStyle/>
          <a:p>
            <a:pPr algn="ctr"/>
            <a:r>
              <a:rPr lang="fr-FR" smtClean="0">
                <a:solidFill>
                  <a:srgbClr val="00B3CC"/>
                </a:solidFill>
              </a:rPr>
              <a:t>A. Lacroix, LAPP, Réunion ET France, 9 – 10 Octobre 2024</a:t>
            </a:r>
            <a:endParaRPr lang="fr-FR" dirty="0">
              <a:solidFill>
                <a:srgbClr val="00B3CC"/>
              </a:solidFill>
            </a:endParaRPr>
          </a:p>
        </p:txBody>
      </p:sp>
      <p:sp>
        <p:nvSpPr>
          <p:cNvPr id="9" name="Espace réservé du texte 8"/>
          <p:cNvSpPr>
            <a:spLocks noGrp="1"/>
          </p:cNvSpPr>
          <p:nvPr>
            <p:ph type="body" sz="quarter" idx="14"/>
          </p:nvPr>
        </p:nvSpPr>
        <p:spPr>
          <a:xfrm>
            <a:off x="7993572" y="764704"/>
            <a:ext cx="3431020" cy="639762"/>
          </a:xfrm>
        </p:spPr>
        <p:txBody>
          <a:bodyPr/>
          <a:lstStyle/>
          <a:p>
            <a:pPr algn="ctr"/>
            <a:r>
              <a:rPr lang="fr-FR" dirty="0" smtClean="0">
                <a:latin typeface="Arial Narrow" panose="020B0606020202030204" pitchFamily="34" charset="0"/>
              </a:rPr>
              <a:t>Maillage et Eléments</a:t>
            </a:r>
            <a:endParaRPr lang="fr-FR" dirty="0">
              <a:latin typeface="Arial Narrow" panose="020B0606020202030204" pitchFamily="34" charset="0"/>
            </a:endParaRPr>
          </a:p>
        </p:txBody>
      </p:sp>
      <p:pic>
        <p:nvPicPr>
          <p:cNvPr id="11" name="Espace réservé du contenu 10"/>
          <p:cNvPicPr>
            <a:picLocks noGrp="1" noChangeAspect="1"/>
          </p:cNvPicPr>
          <p:nvPr>
            <p:ph sz="half" idx="2"/>
          </p:nvPr>
        </p:nvPicPr>
        <p:blipFill>
          <a:blip r:embed="rId3"/>
          <a:stretch>
            <a:fillRect/>
          </a:stretch>
        </p:blipFill>
        <p:spPr>
          <a:xfrm>
            <a:off x="609600" y="1434455"/>
            <a:ext cx="3429000" cy="2432043"/>
          </a:xfrm>
          <a:prstGeom prst="rect">
            <a:avLst/>
          </a:prstGeom>
        </p:spPr>
      </p:pic>
      <p:pic>
        <p:nvPicPr>
          <p:cNvPr id="12" name="Espace réservé du contenu 11"/>
          <p:cNvPicPr>
            <a:picLocks noGrp="1"/>
          </p:cNvPicPr>
          <p:nvPr>
            <p:ph sz="quarter" idx="4"/>
          </p:nvPr>
        </p:nvPicPr>
        <p:blipFill>
          <a:blip r:embed="rId4"/>
          <a:stretch>
            <a:fillRect/>
          </a:stretch>
        </p:blipFill>
        <p:spPr>
          <a:xfrm>
            <a:off x="4321175" y="1531022"/>
            <a:ext cx="3430588" cy="2238910"/>
          </a:xfrm>
          <a:prstGeom prst="rect">
            <a:avLst/>
          </a:prstGeom>
        </p:spPr>
      </p:pic>
      <p:pic>
        <p:nvPicPr>
          <p:cNvPr id="13" name="Espace réservé du contenu 12"/>
          <p:cNvPicPr>
            <a:picLocks noGrp="1"/>
          </p:cNvPicPr>
          <p:nvPr>
            <p:ph sz="quarter" idx="15"/>
          </p:nvPr>
        </p:nvPicPr>
        <p:blipFill>
          <a:blip r:embed="rId5"/>
          <a:stretch>
            <a:fillRect/>
          </a:stretch>
        </p:blipFill>
        <p:spPr>
          <a:xfrm>
            <a:off x="7993063" y="1529338"/>
            <a:ext cx="3432175" cy="2242277"/>
          </a:xfrm>
          <a:prstGeom prst="rect">
            <a:avLst/>
          </a:prstGeom>
        </p:spPr>
      </p:pic>
      <p:sp>
        <p:nvSpPr>
          <p:cNvPr id="14" name="ZoneTexte 13"/>
          <p:cNvSpPr txBox="1"/>
          <p:nvPr/>
        </p:nvSpPr>
        <p:spPr>
          <a:xfrm>
            <a:off x="335360" y="4266962"/>
            <a:ext cx="3168352" cy="2062103"/>
          </a:xfrm>
          <a:prstGeom prst="rect">
            <a:avLst/>
          </a:prstGeom>
          <a:noFill/>
        </p:spPr>
        <p:txBody>
          <a:bodyPr wrap="square" rtlCol="0">
            <a:spAutoFit/>
          </a:bodyPr>
          <a:lstStyle/>
          <a:p>
            <a:pPr marL="285750" indent="-285750">
              <a:buFont typeface="Arial" panose="020B0604020202020204" pitchFamily="34" charset="0"/>
              <a:buChar char="•"/>
            </a:pPr>
            <a:r>
              <a:rPr lang="fr-FR" sz="1600" b="1" cap="small" dirty="0" smtClean="0">
                <a:latin typeface="Arial Narrow" panose="020B0606020202030204" pitchFamily="34" charset="0"/>
              </a:rPr>
              <a:t>Tube </a:t>
            </a:r>
            <a:r>
              <a:rPr lang="fr-FR" sz="1600" dirty="0" smtClean="0">
                <a:latin typeface="Arial Narrow" panose="020B0606020202030204" pitchFamily="34" charset="0"/>
              </a:rPr>
              <a:t>: 		  Acier 441</a:t>
            </a:r>
          </a:p>
          <a:p>
            <a:pPr marL="285750" indent="-285750">
              <a:buFont typeface="Arial" panose="020B0604020202020204" pitchFamily="34" charset="0"/>
              <a:buChar char="•"/>
            </a:pPr>
            <a:r>
              <a:rPr lang="fr-FR" sz="1600" b="1" cap="small" dirty="0" smtClean="0">
                <a:latin typeface="Arial Narrow" panose="020B0606020202030204" pitchFamily="34" charset="0"/>
              </a:rPr>
              <a:t>Bride &amp; Bouchon </a:t>
            </a:r>
            <a:r>
              <a:rPr lang="fr-FR" sz="1600" dirty="0" smtClean="0">
                <a:latin typeface="Arial Narrow" panose="020B0606020202030204" pitchFamily="34" charset="0"/>
              </a:rPr>
              <a:t>: 	  Acier 304</a:t>
            </a:r>
          </a:p>
          <a:p>
            <a:pPr marL="285750" indent="-285750">
              <a:buFont typeface="Arial" panose="020B0604020202020204" pitchFamily="34" charset="0"/>
              <a:buChar char="•"/>
            </a:pPr>
            <a:r>
              <a:rPr lang="fr-FR" sz="1600" b="1" cap="small" dirty="0" smtClean="0">
                <a:latin typeface="Arial Narrow" panose="020B0606020202030204" pitchFamily="34" charset="0"/>
              </a:rPr>
              <a:t>Collier &amp; Oreille</a:t>
            </a:r>
            <a:r>
              <a:rPr lang="fr-FR" sz="1600" dirty="0" smtClean="0">
                <a:latin typeface="Arial Narrow" panose="020B0606020202030204" pitchFamily="34" charset="0"/>
              </a:rPr>
              <a:t>: 	  Acier S355</a:t>
            </a:r>
          </a:p>
          <a:p>
            <a:endParaRPr lang="fr-FR" sz="1600" dirty="0">
              <a:latin typeface="Arial Narrow" panose="020B0606020202030204" pitchFamily="34" charset="0"/>
            </a:endParaRPr>
          </a:p>
          <a:p>
            <a:pPr marL="285750" indent="-285750">
              <a:buFont typeface="Arial" panose="020B0604020202020204" pitchFamily="34" charset="0"/>
              <a:buChar char="•"/>
            </a:pPr>
            <a:r>
              <a:rPr lang="fr-FR" sz="1600" b="1" cap="small" dirty="0" smtClean="0">
                <a:latin typeface="Arial Narrow" panose="020B0606020202030204" pitchFamily="34" charset="0"/>
              </a:rPr>
              <a:t>Vis &amp; Tige filetée </a:t>
            </a:r>
            <a:r>
              <a:rPr lang="fr-FR" sz="1600" dirty="0" smtClean="0">
                <a:latin typeface="Arial Narrow" panose="020B0606020202030204" pitchFamily="34" charset="0"/>
              </a:rPr>
              <a:t>: 	  Classe  8.8</a:t>
            </a:r>
          </a:p>
          <a:p>
            <a:r>
              <a:rPr lang="fr-FR" sz="1600" dirty="0">
                <a:latin typeface="Arial Narrow" panose="020B0606020202030204" pitchFamily="34" charset="0"/>
              </a:rPr>
              <a:t>	</a:t>
            </a:r>
            <a:r>
              <a:rPr lang="fr-FR" sz="1600" dirty="0" smtClean="0">
                <a:latin typeface="Arial Narrow" panose="020B0606020202030204" pitchFamily="34" charset="0"/>
              </a:rPr>
              <a:t>	  Classe 10.9</a:t>
            </a:r>
          </a:p>
          <a:p>
            <a:endParaRPr lang="fr-FR" sz="1600" dirty="0">
              <a:latin typeface="Arial Narrow" panose="020B0606020202030204" pitchFamily="34" charset="0"/>
            </a:endParaRPr>
          </a:p>
          <a:p>
            <a:pPr algn="ctr"/>
            <a:r>
              <a:rPr lang="fr-FR" sz="1600" b="1" cap="small" dirty="0" smtClean="0">
                <a:solidFill>
                  <a:srgbClr val="FF0000"/>
                </a:solidFill>
                <a:latin typeface="Arial Narrow" panose="020B0606020202030204" pitchFamily="34" charset="0"/>
              </a:rPr>
              <a:t>Prise en compte de la plasticité</a:t>
            </a:r>
            <a:endParaRPr lang="fr-FR" sz="1600" b="1" cap="small" dirty="0">
              <a:solidFill>
                <a:srgbClr val="FF0000"/>
              </a:solidFill>
              <a:latin typeface="Arial Narrow" panose="020B0606020202030204" pitchFamily="34" charset="0"/>
            </a:endParaRPr>
          </a:p>
        </p:txBody>
      </p:sp>
      <p:sp>
        <p:nvSpPr>
          <p:cNvPr id="15" name="ZoneTexte 14"/>
          <p:cNvSpPr txBox="1"/>
          <p:nvPr/>
        </p:nvSpPr>
        <p:spPr>
          <a:xfrm>
            <a:off x="3647728" y="4245093"/>
            <a:ext cx="4288614"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smtClean="0">
                <a:latin typeface="Arial Narrow" panose="020B0606020202030204" pitchFamily="34" charset="0"/>
              </a:rPr>
              <a:t>1/3 de géométrie : Exploitation des symétries</a:t>
            </a:r>
          </a:p>
          <a:p>
            <a:pPr marL="285750" indent="-285750">
              <a:lnSpc>
                <a:spcPct val="150000"/>
              </a:lnSpc>
              <a:buFont typeface="Arial" panose="020B0604020202020204" pitchFamily="34" charset="0"/>
              <a:buChar char="•"/>
            </a:pPr>
            <a:r>
              <a:rPr lang="fr-FR" dirty="0" smtClean="0">
                <a:latin typeface="Arial Narrow" panose="020B0606020202030204" pitchFamily="34" charset="0"/>
              </a:rPr>
              <a:t>Contact : 	Collage VS Frottement</a:t>
            </a:r>
          </a:p>
          <a:p>
            <a:pPr marL="285750" indent="-285750">
              <a:lnSpc>
                <a:spcPct val="150000"/>
              </a:lnSpc>
              <a:buFont typeface="Arial" panose="020B0604020202020204" pitchFamily="34" charset="0"/>
              <a:buChar char="•"/>
            </a:pPr>
            <a:r>
              <a:rPr lang="fr-FR" dirty="0" smtClean="0">
                <a:latin typeface="Arial Narrow" panose="020B0606020202030204" pitchFamily="34" charset="0"/>
              </a:rPr>
              <a:t>Visserie: 	Pré Contrainte de Boulon</a:t>
            </a:r>
          </a:p>
          <a:p>
            <a:pPr>
              <a:lnSpc>
                <a:spcPct val="150000"/>
              </a:lnSpc>
            </a:pPr>
            <a:endParaRPr lang="fr-FR" dirty="0" smtClean="0">
              <a:latin typeface="Arial Narrow" panose="020B0606020202030204" pitchFamily="34" charset="0"/>
            </a:endParaRPr>
          </a:p>
          <a:p>
            <a:endParaRPr lang="fr-FR" dirty="0" smtClean="0">
              <a:latin typeface="Arial Narrow" panose="020B0606020202030204" pitchFamily="34" charset="0"/>
            </a:endParaRPr>
          </a:p>
          <a:p>
            <a:endParaRPr lang="fr-FR" dirty="0">
              <a:latin typeface="Arial Narrow" panose="020B0606020202030204" pitchFamily="34" charset="0"/>
            </a:endParaRPr>
          </a:p>
        </p:txBody>
      </p:sp>
      <p:sp>
        <p:nvSpPr>
          <p:cNvPr id="16" name="ZoneTexte 15"/>
          <p:cNvSpPr txBox="1"/>
          <p:nvPr/>
        </p:nvSpPr>
        <p:spPr>
          <a:xfrm>
            <a:off x="8112224" y="4266962"/>
            <a:ext cx="3160543"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smtClean="0">
                <a:latin typeface="Arial Narrow" panose="020B0606020202030204" pitchFamily="34" charset="0"/>
              </a:rPr>
              <a:t>Volumes, Coques &amp; Poutres</a:t>
            </a:r>
          </a:p>
          <a:p>
            <a:pPr marL="285750" indent="-285750">
              <a:lnSpc>
                <a:spcPct val="150000"/>
              </a:lnSpc>
              <a:buFont typeface="Arial" panose="020B0604020202020204" pitchFamily="34" charset="0"/>
              <a:buChar char="•"/>
            </a:pPr>
            <a:r>
              <a:rPr lang="fr-FR" dirty="0" smtClean="0">
                <a:latin typeface="Arial Narrow" panose="020B0606020202030204" pitchFamily="34" charset="0"/>
              </a:rPr>
              <a:t>Sous-modèles pour les </a:t>
            </a:r>
            <a:r>
              <a:rPr lang="fr-FR" dirty="0" smtClean="0">
                <a:solidFill>
                  <a:srgbClr val="FF0000"/>
                </a:solidFill>
                <a:latin typeface="Arial Narrow" panose="020B0606020202030204" pitchFamily="34" charset="0"/>
              </a:rPr>
              <a:t>Colliers</a:t>
            </a:r>
            <a:r>
              <a:rPr lang="fr-FR" dirty="0" smtClean="0">
                <a:latin typeface="Arial Narrow" panose="020B0606020202030204" pitchFamily="34" charset="0"/>
              </a:rPr>
              <a:t> et les </a:t>
            </a:r>
            <a:r>
              <a:rPr lang="fr-FR" dirty="0" smtClean="0">
                <a:solidFill>
                  <a:srgbClr val="FF0000"/>
                </a:solidFill>
                <a:latin typeface="Arial Narrow" panose="020B0606020202030204" pitchFamily="34" charset="0"/>
              </a:rPr>
              <a:t>Oreilles</a:t>
            </a:r>
          </a:p>
          <a:p>
            <a:pPr>
              <a:lnSpc>
                <a:spcPct val="150000"/>
              </a:lnSpc>
            </a:pPr>
            <a:endParaRPr lang="fr-FR" dirty="0" smtClean="0">
              <a:latin typeface="Arial Narrow" panose="020B0606020202030204" pitchFamily="34" charset="0"/>
            </a:endParaRPr>
          </a:p>
          <a:p>
            <a:endParaRPr lang="fr-FR" dirty="0" smtClean="0">
              <a:latin typeface="Arial Narrow" panose="020B0606020202030204" pitchFamily="34" charset="0"/>
            </a:endParaRPr>
          </a:p>
          <a:p>
            <a:endParaRPr lang="fr-FR" dirty="0">
              <a:latin typeface="Arial Narrow" panose="020B0606020202030204" pitchFamily="34" charset="0"/>
            </a:endParaRPr>
          </a:p>
        </p:txBody>
      </p:sp>
    </p:spTree>
    <p:extLst>
      <p:ext uri="{BB962C8B-B14F-4D97-AF65-F5344CB8AC3E}">
        <p14:creationId xmlns:p14="http://schemas.microsoft.com/office/powerpoint/2010/main" val="42336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Espace réservé du contenu 3"/>
              <p:cNvSpPr>
                <a:spLocks noGrp="1"/>
              </p:cNvSpPr>
              <p:nvPr>
                <p:ph sz="half" idx="2"/>
              </p:nvPr>
            </p:nvSpPr>
            <p:spPr>
              <a:xfrm>
                <a:off x="6197600" y="1772816"/>
                <a:ext cx="5384800" cy="4353353"/>
              </a:xfrm>
            </p:spPr>
            <p:txBody>
              <a:bodyPr/>
              <a:lstStyle/>
              <a:p>
                <a:endParaRPr lang="fr-FR" dirty="0" smtClean="0">
                  <a:latin typeface="Arial Narrow" panose="020B0606020202030204" pitchFamily="34" charset="0"/>
                </a:endParaRPr>
              </a:p>
              <a:p>
                <a:r>
                  <a:rPr lang="fr-FR" dirty="0" smtClean="0">
                    <a:latin typeface="Arial Narrow" panose="020B0606020202030204" pitchFamily="34" charset="0"/>
                  </a:rPr>
                  <a:t>Courbe “brute” obtenue en sortie de machine de traction</a:t>
                </a:r>
              </a:p>
              <a:p>
                <a:endParaRPr lang="fr-FR" dirty="0">
                  <a:latin typeface="Arial Narrow" panose="020B0606020202030204" pitchFamily="34" charset="0"/>
                </a:endParaRPr>
              </a:p>
              <a:p>
                <a:endParaRPr lang="fr-FR" dirty="0" smtClean="0">
                  <a:latin typeface="Arial Narrow" panose="020B0606020202030204" pitchFamily="34" charset="0"/>
                </a:endParaRPr>
              </a:p>
              <a:p>
                <a:endParaRPr lang="fr-FR" dirty="0" smtClean="0">
                  <a:latin typeface="Arial Narrow" panose="020B0606020202030204" pitchFamily="34" charset="0"/>
                </a:endParaRPr>
              </a:p>
              <a:p>
                <a:pPr marL="0" indent="0" algn="ctr">
                  <a:buNone/>
                </a:pPr>
                <a:endParaRPr lang="fr-FR" dirty="0">
                  <a:latin typeface="Arial Narrow" panose="020B0606020202030204" pitchFamily="34" charset="0"/>
                </a:endParaRPr>
              </a:p>
              <a:p>
                <a:pPr marL="0" indent="0" algn="ctr">
                  <a:buNone/>
                </a:pPr>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b="0" i="1" smtClean="0">
                            <a:latin typeface="Cambria Math" panose="02040503050406030204" pitchFamily="18" charset="0"/>
                            <a:ea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𝐿</m:t>
                        </m:r>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𝐿</m:t>
                            </m:r>
                          </m:e>
                          <m:sub>
                            <m:r>
                              <a:rPr lang="fr-FR" i="1">
                                <a:latin typeface="Cambria Math" panose="02040503050406030204" pitchFamily="18" charset="0"/>
                                <a:ea typeface="Cambria Math" panose="02040503050406030204" pitchFamily="18" charset="0"/>
                              </a:rPr>
                              <m:t>0</m:t>
                            </m:r>
                          </m:sub>
                        </m:sSub>
                      </m:num>
                      <m:den>
                        <m:sSub>
                          <m:sSubPr>
                            <m:ctrlPr>
                              <a:rPr lang="fr-FR" i="1">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𝐿</m:t>
                            </m:r>
                          </m:e>
                          <m:sub>
                            <m:r>
                              <a:rPr lang="fr-FR" i="1">
                                <a:latin typeface="Cambria Math" panose="02040503050406030204" pitchFamily="18" charset="0"/>
                                <a:ea typeface="Cambria Math" panose="02040503050406030204" pitchFamily="18" charset="0"/>
                              </a:rPr>
                              <m:t>0</m:t>
                            </m:r>
                          </m:sub>
                        </m:sSub>
                      </m:den>
                    </m:f>
                  </m:oMath>
                </a14:m>
                <a:r>
                  <a:rPr lang="fr-FR" dirty="0" smtClean="0">
                    <a:latin typeface="Arial Narrow" panose="020B0606020202030204" pitchFamily="34" charset="0"/>
                  </a:rPr>
                  <a:t>		</a:t>
                </a:r>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𝜎</m:t>
                        </m:r>
                      </m:e>
                      <m:sub>
                        <m:r>
                          <a:rPr lang="fr-FR" b="0" i="1" smtClean="0">
                            <a:latin typeface="Cambria Math" panose="02040503050406030204" pitchFamily="18" charset="0"/>
                            <a:ea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0</m:t>
                            </m:r>
                          </m:sub>
                        </m:sSub>
                      </m:den>
                    </m:f>
                  </m:oMath>
                </a14:m>
                <a:endParaRPr lang="fr-FR" dirty="0">
                  <a:latin typeface="Arial Narrow" panose="020B0606020202030204" pitchFamily="34" charset="0"/>
                </a:endParaRPr>
              </a:p>
            </p:txBody>
          </p:sp>
        </mc:Choice>
        <mc:Fallback>
          <p:sp>
            <p:nvSpPr>
              <p:cNvPr id="4" name="Espace réservé du contenu 3"/>
              <p:cNvSpPr>
                <a:spLocks noGrp="1" noRot="1" noChangeAspect="1" noMove="1" noResize="1" noEditPoints="1" noAdjustHandles="1" noChangeArrowheads="1" noChangeShapeType="1" noTextEdit="1"/>
              </p:cNvSpPr>
              <p:nvPr>
                <p:ph sz="half" idx="2"/>
              </p:nvPr>
            </p:nvSpPr>
            <p:spPr>
              <a:xfrm>
                <a:off x="6197600" y="1772816"/>
                <a:ext cx="5384800" cy="4353353"/>
              </a:xfrm>
              <a:blipFill>
                <a:blip r:embed="rId3"/>
                <a:stretch>
                  <a:fillRect l="-2039"/>
                </a:stretch>
              </a:blipFill>
            </p:spPr>
            <p:txBody>
              <a:bodyPr/>
              <a:lstStyle/>
              <a:p>
                <a:r>
                  <a:rPr lang="fr-FR">
                    <a:noFill/>
                  </a:rPr>
                  <a:t> </a:t>
                </a:r>
              </a:p>
            </p:txBody>
          </p:sp>
        </mc:Fallback>
      </mc:AlternateContent>
      <p:pic>
        <p:nvPicPr>
          <p:cNvPr id="10" name="Image 9"/>
          <p:cNvPicPr>
            <a:picLocks noChangeAspect="1"/>
          </p:cNvPicPr>
          <p:nvPr/>
        </p:nvPicPr>
        <p:blipFill>
          <a:blip r:embed="rId4"/>
          <a:stretch>
            <a:fillRect/>
          </a:stretch>
        </p:blipFill>
        <p:spPr>
          <a:xfrm>
            <a:off x="6456040" y="3443609"/>
            <a:ext cx="2032189" cy="1713583"/>
          </a:xfrm>
          <a:prstGeom prst="rect">
            <a:avLst/>
          </a:prstGeom>
        </p:spPr>
      </p:pic>
      <p:sp>
        <p:nvSpPr>
          <p:cNvPr id="22" name="ZoneTexte 21"/>
          <p:cNvSpPr txBox="1"/>
          <p:nvPr/>
        </p:nvSpPr>
        <p:spPr>
          <a:xfrm>
            <a:off x="7449371" y="4336124"/>
            <a:ext cx="477574" cy="369332"/>
          </a:xfrm>
          <a:prstGeom prst="rect">
            <a:avLst/>
          </a:prstGeom>
          <a:noFill/>
        </p:spPr>
        <p:txBody>
          <a:bodyPr wrap="square" rtlCol="0">
            <a:spAutoFit/>
          </a:bodyPr>
          <a:lstStyle/>
          <a:p>
            <a:r>
              <a:rPr lang="fr-FR" b="1" dirty="0" smtClean="0">
                <a:solidFill>
                  <a:srgbClr val="FF0000"/>
                </a:solidFill>
                <a:latin typeface="Cambria Math" panose="02040503050406030204" pitchFamily="18" charset="0"/>
                <a:ea typeface="Cambria Math" panose="02040503050406030204" pitchFamily="18" charset="0"/>
              </a:rPr>
              <a:t>S</a:t>
            </a:r>
            <a:r>
              <a:rPr lang="fr-FR" b="1" baseline="-25000" dirty="0" smtClean="0">
                <a:solidFill>
                  <a:srgbClr val="FF0000"/>
                </a:solidFill>
                <a:latin typeface="Cambria Math" panose="02040503050406030204" pitchFamily="18" charset="0"/>
                <a:ea typeface="Cambria Math" panose="02040503050406030204" pitchFamily="18" charset="0"/>
              </a:rPr>
              <a:t>0</a:t>
            </a:r>
            <a:endParaRPr lang="fr-FR" b="1" baseline="-25000" dirty="0">
              <a:solidFill>
                <a:srgbClr val="FF0000"/>
              </a:solidFill>
              <a:latin typeface="Cambria Math" panose="02040503050406030204" pitchFamily="18" charset="0"/>
              <a:ea typeface="Cambria Math" panose="02040503050406030204" pitchFamily="18" charset="0"/>
            </a:endParaRPr>
          </a:p>
        </p:txBody>
      </p:sp>
      <p:sp>
        <p:nvSpPr>
          <p:cNvPr id="2" name="Titre 1"/>
          <p:cNvSpPr>
            <a:spLocks noGrp="1"/>
          </p:cNvSpPr>
          <p:nvPr>
            <p:ph type="title"/>
          </p:nvPr>
        </p:nvSpPr>
        <p:spPr/>
        <p:txBody>
          <a:bodyPr/>
          <a:lstStyle/>
          <a:p>
            <a:r>
              <a:rPr lang="fr-FR" dirty="0" smtClean="0"/>
              <a:t>Propriétés mécaniques de l’Acier 441</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8</a:t>
            </a:fld>
            <a:endParaRPr lang="fr-FR" dirty="0"/>
          </a:p>
        </p:txBody>
      </p:sp>
      <p:sp>
        <p:nvSpPr>
          <p:cNvPr id="6" name="Espace réservé de la date 5"/>
          <p:cNvSpPr>
            <a:spLocks noGrp="1"/>
          </p:cNvSpPr>
          <p:nvPr>
            <p:ph type="dt" sz="half" idx="10"/>
          </p:nvPr>
        </p:nvSpPr>
        <p:spPr/>
        <p:txBody>
          <a:bodyPr/>
          <a:lstStyle/>
          <a:p>
            <a:pPr algn="ctr"/>
            <a:r>
              <a:rPr lang="fr-FR" smtClean="0">
                <a:solidFill>
                  <a:srgbClr val="00B3CC"/>
                </a:solidFill>
              </a:rPr>
              <a:t>A. Lacroix, LAPP, Réunion ET France, 9 – 10 Octobre 2024</a:t>
            </a:r>
            <a:endParaRPr lang="fr-FR" dirty="0" smtClean="0">
              <a:solidFill>
                <a:srgbClr val="00B3CC"/>
              </a:solidFill>
            </a:endParaRPr>
          </a:p>
        </p:txBody>
      </p:sp>
      <p:pic>
        <p:nvPicPr>
          <p:cNvPr id="7" name="Espace réservé du contenu 6"/>
          <p:cNvPicPr>
            <a:picLocks noGrp="1"/>
          </p:cNvPicPr>
          <p:nvPr>
            <p:ph sz="half" idx="1"/>
          </p:nvPr>
        </p:nvPicPr>
        <p:blipFill>
          <a:blip r:embed="rId5"/>
          <a:stretch>
            <a:fillRect/>
          </a:stretch>
        </p:blipFill>
        <p:spPr>
          <a:xfrm>
            <a:off x="609600" y="2442471"/>
            <a:ext cx="5384800" cy="3866849"/>
          </a:xfrm>
          <a:prstGeom prst="rect">
            <a:avLst/>
          </a:prstGeom>
        </p:spPr>
      </p:pic>
      <p:sp>
        <p:nvSpPr>
          <p:cNvPr id="8" name="ZoneTexte 7"/>
          <p:cNvSpPr txBox="1"/>
          <p:nvPr/>
        </p:nvSpPr>
        <p:spPr>
          <a:xfrm>
            <a:off x="609600" y="836712"/>
            <a:ext cx="5384800" cy="1754326"/>
          </a:xfrm>
          <a:prstGeom prst="rect">
            <a:avLst/>
          </a:prstGeom>
          <a:noFill/>
        </p:spPr>
        <p:txBody>
          <a:bodyPr wrap="square" rtlCol="0">
            <a:spAutoFit/>
          </a:bodyPr>
          <a:lstStyle/>
          <a:p>
            <a:pPr algn="ctr"/>
            <a:r>
              <a:rPr lang="fr-FR" b="1" dirty="0" smtClean="0">
                <a:latin typeface="Arial Narrow" panose="020B0606020202030204" pitchFamily="34" charset="0"/>
              </a:rPr>
              <a:t>Acier 441 - EN 1.4509 - </a:t>
            </a:r>
            <a:r>
              <a:rPr lang="fr-FR" b="1" dirty="0">
                <a:latin typeface="Arial Narrow" panose="020B0606020202030204" pitchFamily="34" charset="0"/>
              </a:rPr>
              <a:t>X2CrTiNb 18</a:t>
            </a:r>
          </a:p>
          <a:p>
            <a:endParaRPr lang="fr-FR" dirty="0" smtClean="0">
              <a:latin typeface="Arial Narrow" panose="020B0606020202030204" pitchFamily="34" charset="0"/>
            </a:endParaRPr>
          </a:p>
          <a:p>
            <a:r>
              <a:rPr lang="fr-FR" dirty="0" smtClean="0">
                <a:latin typeface="Arial Narrow" panose="020B0606020202030204" pitchFamily="34" charset="0"/>
              </a:rPr>
              <a:t>Module d’Young : 220 000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Limite élastique : 320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Déformation avant rupture : 30%</a:t>
            </a:r>
          </a:p>
          <a:p>
            <a:endParaRPr lang="fr-FR" dirty="0"/>
          </a:p>
        </p:txBody>
      </p:sp>
      <p:pic>
        <p:nvPicPr>
          <p:cNvPr id="11" name="Image 10"/>
          <p:cNvPicPr>
            <a:picLocks noChangeAspect="1"/>
          </p:cNvPicPr>
          <p:nvPr/>
        </p:nvPicPr>
        <p:blipFill>
          <a:blip r:embed="rId6"/>
          <a:stretch>
            <a:fillRect/>
          </a:stretch>
        </p:blipFill>
        <p:spPr>
          <a:xfrm>
            <a:off x="8931029" y="3738010"/>
            <a:ext cx="2496602" cy="1189270"/>
          </a:xfrm>
          <a:prstGeom prst="rect">
            <a:avLst/>
          </a:prstGeom>
        </p:spPr>
      </p:pic>
      <p:sp>
        <p:nvSpPr>
          <p:cNvPr id="12" name="ZoneTexte 11"/>
          <p:cNvSpPr txBox="1"/>
          <p:nvPr/>
        </p:nvSpPr>
        <p:spPr>
          <a:xfrm>
            <a:off x="2027548" y="4096283"/>
            <a:ext cx="2232248" cy="1569660"/>
          </a:xfrm>
          <a:prstGeom prst="rect">
            <a:avLst/>
          </a:prstGeom>
          <a:noFill/>
        </p:spPr>
        <p:txBody>
          <a:bodyPr wrap="square" rtlCol="0">
            <a:spAutoFit/>
          </a:bodyPr>
          <a:lstStyle/>
          <a:p>
            <a:pPr algn="ctr"/>
            <a:r>
              <a:rPr lang="fr-FR" sz="2400" b="1" cap="small" dirty="0" smtClean="0">
                <a:solidFill>
                  <a:srgbClr val="FF0000"/>
                </a:solidFill>
                <a:latin typeface="Arial Narrow" panose="020B0606020202030204" pitchFamily="34" charset="0"/>
              </a:rPr>
              <a:t>Courbe</a:t>
            </a:r>
          </a:p>
          <a:p>
            <a:pPr algn="ctr"/>
            <a:r>
              <a:rPr lang="fr-FR" sz="2400" b="1" cap="small" dirty="0" smtClean="0">
                <a:solidFill>
                  <a:srgbClr val="FF0000"/>
                </a:solidFill>
                <a:latin typeface="Arial Narrow" panose="020B0606020202030204" pitchFamily="34" charset="0"/>
              </a:rPr>
              <a:t>Conventionnelle</a:t>
            </a:r>
          </a:p>
          <a:p>
            <a:pPr algn="ctr"/>
            <a:r>
              <a:rPr lang="fr-FR" sz="2400" b="1" cap="small" dirty="0" smtClean="0">
                <a:solidFill>
                  <a:srgbClr val="FF0000"/>
                </a:solidFill>
                <a:latin typeface="Arial Narrow" panose="020B0606020202030204" pitchFamily="34" charset="0"/>
              </a:rPr>
              <a:t>Mesurée par le CERN</a:t>
            </a:r>
            <a:endParaRPr lang="fr-FR" sz="2400" b="1" cap="small" dirty="0">
              <a:solidFill>
                <a:srgbClr val="FF0000"/>
              </a:solidFill>
              <a:latin typeface="Arial Narrow" panose="020B0606020202030204" pitchFamily="34" charset="0"/>
            </a:endParaRPr>
          </a:p>
        </p:txBody>
      </p:sp>
      <p:cxnSp>
        <p:nvCxnSpPr>
          <p:cNvPr id="15" name="Connecteur droit 14"/>
          <p:cNvCxnSpPr/>
          <p:nvPr/>
        </p:nvCxnSpPr>
        <p:spPr>
          <a:xfrm flipV="1">
            <a:off x="6475090" y="4293128"/>
            <a:ext cx="0" cy="28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8472264" y="3141000"/>
            <a:ext cx="0" cy="28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6475090" y="3284984"/>
            <a:ext cx="1997174" cy="1152128"/>
          </a:xfrm>
          <a:prstGeom prst="straightConnector1">
            <a:avLst/>
          </a:prstGeom>
          <a:ln>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256110" y="3471948"/>
            <a:ext cx="432048" cy="369332"/>
          </a:xfrm>
          <a:prstGeom prst="rect">
            <a:avLst/>
          </a:prstGeom>
          <a:noFill/>
        </p:spPr>
        <p:txBody>
          <a:bodyPr wrap="square" rtlCol="0">
            <a:spAutoFit/>
          </a:bodyPr>
          <a:lstStyle/>
          <a:p>
            <a:r>
              <a:rPr lang="fr-FR" b="1" dirty="0" smtClean="0">
                <a:solidFill>
                  <a:srgbClr val="FF0000"/>
                </a:solidFill>
                <a:latin typeface="Cambria Math" panose="02040503050406030204" pitchFamily="18" charset="0"/>
                <a:ea typeface="Cambria Math" panose="02040503050406030204" pitchFamily="18" charset="0"/>
              </a:rPr>
              <a:t>L</a:t>
            </a:r>
            <a:r>
              <a:rPr lang="fr-FR" b="1" baseline="-25000" dirty="0" smtClean="0">
                <a:solidFill>
                  <a:srgbClr val="FF0000"/>
                </a:solidFill>
                <a:latin typeface="Cambria Math" panose="02040503050406030204" pitchFamily="18" charset="0"/>
                <a:ea typeface="Cambria Math" panose="02040503050406030204" pitchFamily="18" charset="0"/>
              </a:rPr>
              <a:t>0</a:t>
            </a:r>
            <a:endParaRPr lang="fr-FR" b="1" baseline="-25000" dirty="0">
              <a:solidFill>
                <a:srgbClr val="FF0000"/>
              </a:solidFill>
              <a:latin typeface="Cambria Math" panose="02040503050406030204" pitchFamily="18" charset="0"/>
              <a:ea typeface="Cambria Math" panose="02040503050406030204" pitchFamily="18" charset="0"/>
            </a:endParaRPr>
          </a:p>
        </p:txBody>
      </p:sp>
      <p:sp>
        <p:nvSpPr>
          <p:cNvPr id="21" name="Parallélogramme 20"/>
          <p:cNvSpPr/>
          <p:nvPr/>
        </p:nvSpPr>
        <p:spPr>
          <a:xfrm rot="1031914" flipH="1">
            <a:off x="7449790" y="4200996"/>
            <a:ext cx="90000" cy="168178"/>
          </a:xfrm>
          <a:prstGeom prst="parallelogram">
            <a:avLst>
              <a:gd name="adj" fmla="val 62221"/>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86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6" presetClass="entr" presetSubtype="37"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outVertical)">
                                      <p:cBhvr>
                                        <p:cTn id="33" dur="500"/>
                                        <p:tgtEl>
                                          <p:spTgt spid="18"/>
                                        </p:tgtEl>
                                      </p:cBhvr>
                                    </p:animEffec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1000"/>
                            </p:stCondLst>
                            <p:childTnLst>
                              <p:par>
                                <p:cTn id="38" presetID="10" presetClass="entr" presetSubtype="0" fill="hold" grpId="0" nodeType="afterEffect">
                                  <p:stCondLst>
                                    <p:cond delay="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Propriétés mécaniques de l’Acier 441</a:t>
            </a:r>
            <a:endParaRPr lang="fr-FR" dirty="0"/>
          </a:p>
        </p:txBody>
      </p:sp>
      <mc:AlternateContent xmlns:mc="http://schemas.openxmlformats.org/markup-compatibility/2006">
        <mc:Choice xmlns:a14="http://schemas.microsoft.com/office/drawing/2010/main" Requires="a14">
          <p:sp>
            <p:nvSpPr>
              <p:cNvPr id="4" name="Espace réservé du contenu 3"/>
              <p:cNvSpPr>
                <a:spLocks noGrp="1"/>
              </p:cNvSpPr>
              <p:nvPr>
                <p:ph sz="half" idx="2"/>
              </p:nvPr>
            </p:nvSpPr>
            <p:spPr>
              <a:xfrm>
                <a:off x="6197600" y="1772816"/>
                <a:ext cx="5659040" cy="4353353"/>
              </a:xfrm>
            </p:spPr>
            <p:txBody>
              <a:bodyPr/>
              <a:lstStyle/>
              <a:p>
                <a:endParaRPr lang="fr-FR" dirty="0" smtClean="0">
                  <a:latin typeface="Arial Narrow" panose="020B0606020202030204" pitchFamily="34" charset="0"/>
                </a:endParaRPr>
              </a:p>
              <a:p>
                <a:r>
                  <a:rPr lang="fr-FR" dirty="0" smtClean="0">
                    <a:latin typeface="Arial Narrow" panose="020B0606020202030204" pitchFamily="34" charset="0"/>
                  </a:rPr>
                  <a:t>Courbe “vraie” tenant compte de l’évolution </a:t>
                </a:r>
                <a:r>
                  <a:rPr lang="fr-FR" dirty="0">
                    <a:latin typeface="Arial Narrow" panose="020B0606020202030204" pitchFamily="34" charset="0"/>
                  </a:rPr>
                  <a:t>de la surface de </a:t>
                </a:r>
                <a:r>
                  <a:rPr lang="fr-FR" dirty="0" smtClean="0">
                    <a:latin typeface="Arial Narrow" panose="020B0606020202030204" pitchFamily="34" charset="0"/>
                  </a:rPr>
                  <a:t>l’éprouvette et de la vitesse de déformation </a:t>
                </a:r>
              </a:p>
              <a:p>
                <a:pPr marL="0" indent="0" algn="ctr">
                  <a:buNone/>
                </a:pPr>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b="0" i="1" smtClean="0">
                            <a:latin typeface="Cambria Math" panose="02040503050406030204" pitchFamily="18" charset="0"/>
                            <a:ea typeface="Cambria Math" panose="02040503050406030204" pitchFamily="18" charset="0"/>
                          </a:rPr>
                          <m:t>𝑟</m:t>
                        </m:r>
                      </m:sub>
                    </m:sSub>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𝑙𝑛</m:t>
                    </m:r>
                    <m:d>
                      <m:dPr>
                        <m:ctrlPr>
                          <a:rPr lang="fr-FR" b="0" i="1" smtClean="0">
                            <a:latin typeface="Cambria Math" panose="02040503050406030204" pitchFamily="18" charset="0"/>
                            <a:ea typeface="Cambria Math" panose="02040503050406030204" pitchFamily="18" charset="0"/>
                          </a:rPr>
                        </m:ctrlPr>
                      </m:dPr>
                      <m:e>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𝐿</m:t>
                            </m:r>
                          </m:num>
                          <m:den>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𝐿</m:t>
                                </m:r>
                              </m:e>
                              <m:sub>
                                <m:r>
                                  <a:rPr lang="fr-FR" i="1">
                                    <a:latin typeface="Cambria Math" panose="02040503050406030204" pitchFamily="18" charset="0"/>
                                    <a:ea typeface="Cambria Math" panose="02040503050406030204" pitchFamily="18" charset="0"/>
                                  </a:rPr>
                                  <m:t>0</m:t>
                                </m:r>
                              </m:sub>
                            </m:sSub>
                          </m:den>
                        </m:f>
                      </m:e>
                    </m:d>
                  </m:oMath>
                </a14:m>
                <a:r>
                  <a:rPr lang="fr-FR" dirty="0" smtClean="0">
                    <a:latin typeface="Arial Narrow" panose="020B0606020202030204" pitchFamily="34" charset="0"/>
                  </a:rPr>
                  <a:t>		</a:t>
                </a:r>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𝜎</m:t>
                        </m:r>
                      </m:e>
                      <m:sub>
                        <m:r>
                          <a:rPr lang="fr-FR" b="0" i="1" smtClean="0">
                            <a:latin typeface="Cambria Math" panose="02040503050406030204" pitchFamily="18" charset="0"/>
                            <a:ea typeface="Cambria Math" panose="02040503050406030204" pitchFamily="18" charset="0"/>
                          </a:rPr>
                          <m:t>𝑟</m:t>
                        </m:r>
                      </m:sub>
                    </m:sSub>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num>
                      <m:den>
                        <m:r>
                          <a:rPr lang="fr-FR" b="0" i="1" smtClean="0">
                            <a:latin typeface="Cambria Math" panose="02040503050406030204" pitchFamily="18" charset="0"/>
                            <a:ea typeface="Cambria Math" panose="02040503050406030204" pitchFamily="18" charset="0"/>
                          </a:rPr>
                          <m:t>𝑆</m:t>
                        </m:r>
                      </m:den>
                    </m:f>
                  </m:oMath>
                </a14:m>
                <a:endParaRPr lang="fr-FR" dirty="0" smtClean="0">
                  <a:latin typeface="Arial Narrow" panose="020B0606020202030204" pitchFamily="34" charset="0"/>
                </a:endParaRPr>
              </a:p>
              <a:p>
                <a:pPr marL="0" indent="0" algn="ctr">
                  <a:buNone/>
                </a:pPr>
                <a:endParaRPr lang="fr-FR" dirty="0" smtClean="0">
                  <a:latin typeface="Arial Narrow" panose="020B0606020202030204" pitchFamily="34"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𝜺</m:t>
                          </m:r>
                        </m:e>
                        <m:sub>
                          <m:r>
                            <a:rPr lang="en-GB" b="1" i="1">
                              <a:solidFill>
                                <a:srgbClr val="FF0000"/>
                              </a:solidFill>
                              <a:latin typeface="Cambria Math" panose="02040503050406030204" pitchFamily="18" charset="0"/>
                              <a:ea typeface="Cambria Math" panose="02040503050406030204" pitchFamily="18" charset="0"/>
                            </a:rPr>
                            <m:t>𝒓</m:t>
                          </m:r>
                        </m:sub>
                      </m:sSub>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𝒍𝒏</m:t>
                      </m:r>
                      <m:d>
                        <m:dPr>
                          <m:ctrlPr>
                            <a:rPr lang="en-GB" b="1" i="1">
                              <a:solidFill>
                                <a:srgbClr val="FF0000"/>
                              </a:solidFill>
                              <a:latin typeface="Cambria Math" panose="02040503050406030204" pitchFamily="18" charset="0"/>
                              <a:ea typeface="Cambria Math" panose="02040503050406030204" pitchFamily="18" charset="0"/>
                            </a:rPr>
                          </m:ctrlPr>
                        </m:dPr>
                        <m:e>
                          <m:sSub>
                            <m:sSubPr>
                              <m:ctrlPr>
                                <a:rPr lang="fr-FR"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𝜺</m:t>
                              </m:r>
                            </m:e>
                            <m:sub>
                              <m:r>
                                <a:rPr lang="en-GB" b="1" i="1">
                                  <a:solidFill>
                                    <a:srgbClr val="FF0000"/>
                                  </a:solidFill>
                                  <a:latin typeface="Cambria Math" panose="02040503050406030204" pitchFamily="18" charset="0"/>
                                  <a:ea typeface="Cambria Math" panose="02040503050406030204" pitchFamily="18" charset="0"/>
                                </a:rPr>
                                <m:t>𝒄</m:t>
                              </m:r>
                            </m:sub>
                          </m:sSub>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𝟏</m:t>
                          </m:r>
                        </m:e>
                      </m:d>
                    </m:oMath>
                  </m:oMathPara>
                </a14:m>
                <a:endParaRPr lang="fr-FR" b="1" i="1" dirty="0" smtClean="0">
                  <a:solidFill>
                    <a:srgbClr val="FF0000"/>
                  </a:solidFill>
                  <a:latin typeface="Cambria Math" panose="02040503050406030204" pitchFamily="18" charset="0"/>
                  <a:ea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fr-FR"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𝝈</m:t>
                          </m:r>
                        </m:e>
                        <m:sub>
                          <m:r>
                            <a:rPr lang="en-GB" b="1" i="1">
                              <a:solidFill>
                                <a:srgbClr val="FF0000"/>
                              </a:solidFill>
                              <a:latin typeface="Cambria Math" panose="02040503050406030204" pitchFamily="18" charset="0"/>
                              <a:ea typeface="Cambria Math" panose="02040503050406030204" pitchFamily="18" charset="0"/>
                            </a:rPr>
                            <m:t>𝒓</m:t>
                          </m:r>
                        </m:sub>
                      </m:sSub>
                      <m:r>
                        <a:rPr lang="en-GB" b="1" i="1">
                          <a:solidFill>
                            <a:srgbClr val="FF0000"/>
                          </a:solidFill>
                          <a:latin typeface="Cambria Math" panose="02040503050406030204" pitchFamily="18" charset="0"/>
                          <a:ea typeface="Cambria Math" panose="02040503050406030204" pitchFamily="18" charset="0"/>
                        </a:rPr>
                        <m:t>=</m:t>
                      </m:r>
                      <m:sSub>
                        <m:sSubPr>
                          <m:ctrlPr>
                            <a:rPr lang="fr-FR"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𝝈</m:t>
                          </m:r>
                        </m:e>
                        <m:sub>
                          <m:r>
                            <a:rPr lang="en-GB" b="1" i="1">
                              <a:solidFill>
                                <a:srgbClr val="FF0000"/>
                              </a:solidFill>
                              <a:latin typeface="Cambria Math" panose="02040503050406030204" pitchFamily="18" charset="0"/>
                              <a:ea typeface="Cambria Math" panose="02040503050406030204" pitchFamily="18" charset="0"/>
                            </a:rPr>
                            <m:t>𝒄</m:t>
                          </m:r>
                        </m:sub>
                      </m:sSub>
                      <m:r>
                        <a:rPr lang="en-GB" b="1" i="1">
                          <a:solidFill>
                            <a:srgbClr val="FF0000"/>
                          </a:solidFill>
                          <a:latin typeface="Cambria Math" panose="02040503050406030204" pitchFamily="18" charset="0"/>
                          <a:ea typeface="Cambria Math" panose="02040503050406030204" pitchFamily="18" charset="0"/>
                        </a:rPr>
                        <m:t>(</m:t>
                      </m:r>
                      <m:sSub>
                        <m:sSubPr>
                          <m:ctrlPr>
                            <a:rPr lang="fr-FR"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𝜺</m:t>
                          </m:r>
                        </m:e>
                        <m:sub>
                          <m:r>
                            <a:rPr lang="en-GB" b="1" i="1">
                              <a:solidFill>
                                <a:srgbClr val="FF0000"/>
                              </a:solidFill>
                              <a:latin typeface="Cambria Math" panose="02040503050406030204" pitchFamily="18" charset="0"/>
                              <a:ea typeface="Cambria Math" panose="02040503050406030204" pitchFamily="18" charset="0"/>
                            </a:rPr>
                            <m:t>𝒄</m:t>
                          </m:r>
                        </m:sub>
                      </m:sSub>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𝟏</m:t>
                      </m:r>
                      <m:r>
                        <a:rPr lang="en-GB" b="1" i="1">
                          <a:solidFill>
                            <a:srgbClr val="FF0000"/>
                          </a:solidFill>
                          <a:latin typeface="Cambria Math" panose="02040503050406030204" pitchFamily="18" charset="0"/>
                          <a:ea typeface="Cambria Math" panose="02040503050406030204" pitchFamily="18" charset="0"/>
                        </a:rPr>
                        <m:t>)</m:t>
                      </m:r>
                    </m:oMath>
                  </m:oMathPara>
                </a14:m>
                <a:endParaRPr lang="fr-FR" b="1" dirty="0">
                  <a:solidFill>
                    <a:srgbClr val="FF0000"/>
                  </a:solidFill>
                  <a:latin typeface="Cambria Math" panose="02040503050406030204" pitchFamily="18" charset="0"/>
                  <a:ea typeface="Cambria Math" panose="02040503050406030204" pitchFamily="18" charset="0"/>
                </a:endParaRPr>
              </a:p>
            </p:txBody>
          </p:sp>
        </mc:Choice>
        <mc:Fallback>
          <p:sp>
            <p:nvSpPr>
              <p:cNvPr id="4" name="Espace réservé du contenu 3"/>
              <p:cNvSpPr>
                <a:spLocks noGrp="1" noRot="1" noChangeAspect="1" noMove="1" noResize="1" noEditPoints="1" noAdjustHandles="1" noChangeArrowheads="1" noChangeShapeType="1" noTextEdit="1"/>
              </p:cNvSpPr>
              <p:nvPr>
                <p:ph sz="half" idx="2"/>
              </p:nvPr>
            </p:nvSpPr>
            <p:spPr>
              <a:xfrm>
                <a:off x="6197600" y="1772816"/>
                <a:ext cx="5659040" cy="4353353"/>
              </a:xfrm>
              <a:blipFill>
                <a:blip r:embed="rId3"/>
                <a:stretch>
                  <a:fillRect l="-1940" r="-1940"/>
                </a:stretch>
              </a:blipFill>
            </p:spPr>
            <p:txBody>
              <a:bodyPr/>
              <a:lstStyle/>
              <a:p>
                <a:r>
                  <a:rPr lang="fr-FR">
                    <a:noFill/>
                  </a:rPr>
                  <a:t> </a:t>
                </a:r>
              </a:p>
            </p:txBody>
          </p:sp>
        </mc:Fallback>
      </mc:AlternateContent>
      <p:sp>
        <p:nvSpPr>
          <p:cNvPr id="5" name="Espace réservé du numéro de diapositive 4"/>
          <p:cNvSpPr>
            <a:spLocks noGrp="1"/>
          </p:cNvSpPr>
          <p:nvPr>
            <p:ph type="sldNum" sz="quarter" idx="4"/>
          </p:nvPr>
        </p:nvSpPr>
        <p:spPr/>
        <p:txBody>
          <a:bodyPr/>
          <a:lstStyle/>
          <a:p>
            <a:fld id="{2A19AD89-17DE-4EAC-B060-CF86C17F7722}" type="slidenum">
              <a:rPr lang="fr-FR" smtClean="0"/>
              <a:pPr/>
              <a:t>9</a:t>
            </a:fld>
            <a:endParaRPr lang="fr-FR" dirty="0"/>
          </a:p>
        </p:txBody>
      </p:sp>
      <p:sp>
        <p:nvSpPr>
          <p:cNvPr id="6" name="Espace réservé de la date 5"/>
          <p:cNvSpPr>
            <a:spLocks noGrp="1"/>
          </p:cNvSpPr>
          <p:nvPr>
            <p:ph type="dt" sz="half" idx="10"/>
          </p:nvPr>
        </p:nvSpPr>
        <p:spPr/>
        <p:txBody>
          <a:bodyPr/>
          <a:lstStyle/>
          <a:p>
            <a:pPr algn="ctr"/>
            <a:r>
              <a:rPr lang="fr-FR" smtClean="0">
                <a:solidFill>
                  <a:srgbClr val="00B3CC"/>
                </a:solidFill>
              </a:rPr>
              <a:t>A. Lacroix, LAPP, Réunion ET France, 9 – 10 Octobre 2024</a:t>
            </a:r>
            <a:endParaRPr lang="fr-FR" dirty="0" smtClean="0">
              <a:solidFill>
                <a:srgbClr val="00B3CC"/>
              </a:solidFill>
            </a:endParaRPr>
          </a:p>
        </p:txBody>
      </p:sp>
      <p:sp>
        <p:nvSpPr>
          <p:cNvPr id="8" name="ZoneTexte 7"/>
          <p:cNvSpPr txBox="1"/>
          <p:nvPr/>
        </p:nvSpPr>
        <p:spPr>
          <a:xfrm>
            <a:off x="609600" y="836712"/>
            <a:ext cx="5384800" cy="1754326"/>
          </a:xfrm>
          <a:prstGeom prst="rect">
            <a:avLst/>
          </a:prstGeom>
          <a:noFill/>
        </p:spPr>
        <p:txBody>
          <a:bodyPr wrap="square" rtlCol="0">
            <a:spAutoFit/>
          </a:bodyPr>
          <a:lstStyle/>
          <a:p>
            <a:pPr algn="ctr"/>
            <a:r>
              <a:rPr lang="fr-FR" b="1" dirty="0" smtClean="0">
                <a:latin typeface="Arial Narrow" panose="020B0606020202030204" pitchFamily="34" charset="0"/>
              </a:rPr>
              <a:t>Acier 441 - EN 1.4509 - </a:t>
            </a:r>
            <a:r>
              <a:rPr lang="fr-FR" b="1" dirty="0">
                <a:latin typeface="Arial Narrow" panose="020B0606020202030204" pitchFamily="34" charset="0"/>
              </a:rPr>
              <a:t>X2CrTiNb 18</a:t>
            </a:r>
          </a:p>
          <a:p>
            <a:endParaRPr lang="fr-FR" dirty="0" smtClean="0">
              <a:latin typeface="Arial Narrow" panose="020B0606020202030204" pitchFamily="34" charset="0"/>
            </a:endParaRPr>
          </a:p>
          <a:p>
            <a:r>
              <a:rPr lang="fr-FR" dirty="0" smtClean="0">
                <a:latin typeface="Arial Narrow" panose="020B0606020202030204" pitchFamily="34" charset="0"/>
              </a:rPr>
              <a:t>Module d’Young : 220 000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Limite élastique : 320 </a:t>
            </a:r>
            <a:r>
              <a:rPr lang="fr-FR" dirty="0" err="1" smtClean="0">
                <a:latin typeface="Arial Narrow" panose="020B0606020202030204" pitchFamily="34" charset="0"/>
              </a:rPr>
              <a:t>MPa</a:t>
            </a:r>
            <a:endParaRPr lang="fr-FR" dirty="0" smtClean="0">
              <a:latin typeface="Arial Narrow" panose="020B0606020202030204" pitchFamily="34" charset="0"/>
            </a:endParaRPr>
          </a:p>
          <a:p>
            <a:r>
              <a:rPr lang="fr-FR" dirty="0" smtClean="0">
                <a:latin typeface="Arial Narrow" panose="020B0606020202030204" pitchFamily="34" charset="0"/>
              </a:rPr>
              <a:t>Déformation avant rupture : 30%</a:t>
            </a:r>
          </a:p>
          <a:p>
            <a:endParaRPr lang="fr-FR" dirty="0"/>
          </a:p>
        </p:txBody>
      </p:sp>
      <p:sp>
        <p:nvSpPr>
          <p:cNvPr id="12" name="ZoneTexte 11"/>
          <p:cNvSpPr txBox="1"/>
          <p:nvPr/>
        </p:nvSpPr>
        <p:spPr>
          <a:xfrm>
            <a:off x="2027548" y="4096283"/>
            <a:ext cx="2232248" cy="830997"/>
          </a:xfrm>
          <a:prstGeom prst="rect">
            <a:avLst/>
          </a:prstGeom>
          <a:noFill/>
        </p:spPr>
        <p:txBody>
          <a:bodyPr wrap="square" rtlCol="0">
            <a:spAutoFit/>
          </a:bodyPr>
          <a:lstStyle/>
          <a:p>
            <a:pPr algn="ctr"/>
            <a:r>
              <a:rPr lang="fr-FR" sz="2400" b="1" cap="small" dirty="0" smtClean="0">
                <a:solidFill>
                  <a:srgbClr val="FF0000"/>
                </a:solidFill>
                <a:latin typeface="Arial Narrow" panose="020B0606020202030204" pitchFamily="34" charset="0"/>
              </a:rPr>
              <a:t>Courbe</a:t>
            </a:r>
          </a:p>
          <a:p>
            <a:pPr algn="ctr"/>
            <a:r>
              <a:rPr lang="fr-FR" sz="2400" b="1" cap="small" dirty="0" smtClean="0">
                <a:solidFill>
                  <a:srgbClr val="FF0000"/>
                </a:solidFill>
                <a:latin typeface="Arial Narrow" panose="020B0606020202030204" pitchFamily="34" charset="0"/>
              </a:rPr>
              <a:t>Conventionnelle</a:t>
            </a:r>
            <a:endParaRPr lang="fr-FR" sz="2400" b="1" cap="small" dirty="0">
              <a:solidFill>
                <a:srgbClr val="FF0000"/>
              </a:solidFill>
              <a:latin typeface="Arial Narrow" panose="020B0606020202030204" pitchFamily="34" charset="0"/>
            </a:endParaRPr>
          </a:p>
        </p:txBody>
      </p:sp>
      <p:graphicFrame>
        <p:nvGraphicFramePr>
          <p:cNvPr id="13" name="Espace réservé du contenu 12"/>
          <p:cNvGraphicFramePr>
            <a:graphicFrameLocks noGrp="1"/>
          </p:cNvGraphicFramePr>
          <p:nvPr>
            <p:ph sz="half" idx="1"/>
            <p:extLst>
              <p:ext uri="{D42A27DB-BD31-4B8C-83A1-F6EECF244321}">
                <p14:modId xmlns:p14="http://schemas.microsoft.com/office/powerpoint/2010/main" val="741043060"/>
              </p:ext>
            </p:extLst>
          </p:nvPr>
        </p:nvGraphicFramePr>
        <p:xfrm>
          <a:off x="609600" y="2348880"/>
          <a:ext cx="5384800" cy="3777283"/>
        </p:xfrm>
        <a:graphic>
          <a:graphicData uri="http://schemas.openxmlformats.org/drawingml/2006/chart">
            <c:chart xmlns:c="http://schemas.openxmlformats.org/drawingml/2006/chart" xmlns:r="http://schemas.openxmlformats.org/officeDocument/2006/relationships" r:id="rId4"/>
          </a:graphicData>
        </a:graphic>
      </p:graphicFrame>
      <p:sp>
        <p:nvSpPr>
          <p:cNvPr id="15" name="ZoneTexte 11"/>
          <p:cNvSpPr txBox="1"/>
          <p:nvPr/>
        </p:nvSpPr>
        <p:spPr>
          <a:xfrm>
            <a:off x="2423592" y="3822022"/>
            <a:ext cx="2232248"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400" b="1" cap="small" dirty="0" smtClean="0">
                <a:solidFill>
                  <a:srgbClr val="FF0000"/>
                </a:solidFill>
                <a:latin typeface="Arial Narrow" panose="020B0606020202030204" pitchFamily="34" charset="0"/>
              </a:rPr>
              <a:t>Courbe</a:t>
            </a:r>
          </a:p>
          <a:p>
            <a:pPr algn="ctr"/>
            <a:r>
              <a:rPr lang="fr-FR" sz="2400" b="1" cap="small" dirty="0" smtClean="0">
                <a:solidFill>
                  <a:srgbClr val="FF0000"/>
                </a:solidFill>
                <a:latin typeface="Arial Narrow" panose="020B0606020202030204" pitchFamily="34" charset="0"/>
              </a:rPr>
              <a:t>Rationnelle</a:t>
            </a:r>
            <a:endParaRPr lang="fr-FR" sz="2400" b="1" cap="small" dirty="0">
              <a:solidFill>
                <a:srgbClr val="FF0000"/>
              </a:solidFill>
              <a:latin typeface="Arial Narrow" panose="020B0606020202030204" pitchFamily="34" charset="0"/>
            </a:endParaRPr>
          </a:p>
        </p:txBody>
      </p:sp>
      <p:sp>
        <p:nvSpPr>
          <p:cNvPr id="18" name="Rectangle 17"/>
          <p:cNvSpPr/>
          <p:nvPr/>
        </p:nvSpPr>
        <p:spPr>
          <a:xfrm>
            <a:off x="6816080" y="3582252"/>
            <a:ext cx="2535729" cy="97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17" name="Rectangle 16"/>
              <p:cNvSpPr/>
              <p:nvPr/>
            </p:nvSpPr>
            <p:spPr>
              <a:xfrm>
                <a:off x="6960096" y="3582252"/>
                <a:ext cx="2533450" cy="97674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fr-FR" sz="2800">
                              <a:latin typeface="Cambria Math" panose="02040503050406030204" pitchFamily="18" charset="0"/>
                            </a:rPr>
                          </m:ctrlPr>
                        </m:accPr>
                        <m:e>
                          <m:r>
                            <a:rPr lang="fr-FR" sz="2800" b="0" i="1">
                              <a:latin typeface="Cambria Math" panose="02040503050406030204" pitchFamily="18" charset="0"/>
                            </a:rPr>
                            <m:t>𝜀</m:t>
                          </m:r>
                        </m:e>
                      </m:acc>
                      <m:r>
                        <a:rPr lang="fr-FR" sz="2800" b="0" i="0">
                          <a:latin typeface="Cambria Math" panose="02040503050406030204" pitchFamily="18" charset="0"/>
                        </a:rPr>
                        <m:t>=</m:t>
                      </m:r>
                      <m:f>
                        <m:fPr>
                          <m:ctrlPr>
                            <a:rPr lang="fr-FR" sz="2800" i="1">
                              <a:latin typeface="Cambria Math" panose="02040503050406030204" pitchFamily="18" charset="0"/>
                            </a:rPr>
                          </m:ctrlPr>
                        </m:fPr>
                        <m:num>
                          <m:acc>
                            <m:accPr>
                              <m:chr m:val="̇"/>
                              <m:ctrlPr>
                                <a:rPr lang="fr-FR" sz="2800" i="1">
                                  <a:latin typeface="Cambria Math" panose="02040503050406030204" pitchFamily="18" charset="0"/>
                                </a:rPr>
                              </m:ctrlPr>
                            </m:accPr>
                            <m:e>
                              <m:r>
                                <a:rPr lang="fr-FR" sz="2800" b="0" i="1">
                                  <a:latin typeface="Cambria Math" panose="02040503050406030204" pitchFamily="18" charset="0"/>
                                </a:rPr>
                                <m:t>𝑢</m:t>
                              </m:r>
                            </m:e>
                          </m:acc>
                        </m:num>
                        <m:den>
                          <m:r>
                            <a:rPr lang="fr-FR" sz="2800" b="0" i="1">
                              <a:latin typeface="Cambria Math" panose="02040503050406030204" pitchFamily="18" charset="0"/>
                            </a:rPr>
                            <m:t>𝑙</m:t>
                          </m:r>
                        </m:den>
                      </m:f>
                      <m:r>
                        <a:rPr lang="fr-FR" sz="2800" b="0" i="0">
                          <a:latin typeface="Cambria Math" panose="02040503050406030204" pitchFamily="18" charset="0"/>
                        </a:rPr>
                        <m:t>=</m:t>
                      </m:r>
                      <m:f>
                        <m:fPr>
                          <m:ctrlPr>
                            <a:rPr lang="fr-FR" sz="2800" i="1">
                              <a:latin typeface="Cambria Math" panose="02040503050406030204" pitchFamily="18" charset="0"/>
                            </a:rPr>
                          </m:ctrlPr>
                        </m:fPr>
                        <m:num>
                          <m:acc>
                            <m:accPr>
                              <m:chr m:val="̇"/>
                              <m:ctrlPr>
                                <a:rPr lang="fr-FR" sz="2800" i="1">
                                  <a:latin typeface="Cambria Math" panose="02040503050406030204" pitchFamily="18" charset="0"/>
                                </a:rPr>
                              </m:ctrlPr>
                            </m:accPr>
                            <m:e>
                              <m:r>
                                <a:rPr lang="fr-FR" sz="2800" b="0" i="1">
                                  <a:latin typeface="Cambria Math" panose="02040503050406030204" pitchFamily="18" charset="0"/>
                                </a:rPr>
                                <m:t>𝑢</m:t>
                              </m:r>
                            </m:e>
                          </m:acc>
                        </m:num>
                        <m:den>
                          <m:sSub>
                            <m:sSubPr>
                              <m:ctrlPr>
                                <a:rPr lang="fr-FR" sz="2800" i="1">
                                  <a:latin typeface="Cambria Math" panose="02040503050406030204" pitchFamily="18" charset="0"/>
                                </a:rPr>
                              </m:ctrlPr>
                            </m:sSubPr>
                            <m:e>
                              <m:r>
                                <a:rPr lang="fr-FR" sz="2800" b="0" i="1">
                                  <a:latin typeface="Cambria Math" panose="02040503050406030204" pitchFamily="18" charset="0"/>
                                </a:rPr>
                                <m:t>𝑙</m:t>
                              </m:r>
                            </m:e>
                            <m:sub>
                              <m:r>
                                <a:rPr lang="fr-FR" sz="2800" b="0" i="0">
                                  <a:latin typeface="Cambria Math" panose="02040503050406030204" pitchFamily="18" charset="0"/>
                                </a:rPr>
                                <m:t>0</m:t>
                              </m:r>
                            </m:sub>
                          </m:sSub>
                          <m:r>
                            <a:rPr lang="fr-FR" sz="2800" b="0" i="0">
                              <a:latin typeface="Cambria Math" panose="02040503050406030204" pitchFamily="18" charset="0"/>
                            </a:rPr>
                            <m:t>+</m:t>
                          </m:r>
                          <m:r>
                            <a:rPr lang="fr-FR" sz="2800" b="0" i="1">
                              <a:latin typeface="Cambria Math" panose="02040503050406030204" pitchFamily="18" charset="0"/>
                            </a:rPr>
                            <m:t>𝑢</m:t>
                          </m:r>
                        </m:den>
                      </m:f>
                    </m:oMath>
                  </m:oMathPara>
                </a14:m>
                <a:endParaRPr lang="fr-FR" sz="2800" dirty="0"/>
              </a:p>
            </p:txBody>
          </p:sp>
        </mc:Choice>
        <mc:Fallback>
          <p:sp>
            <p:nvSpPr>
              <p:cNvPr id="17" name="Rectangle 16"/>
              <p:cNvSpPr>
                <a:spLocks noRot="1" noChangeAspect="1" noMove="1" noResize="1" noEditPoints="1" noAdjustHandles="1" noChangeArrowheads="1" noChangeShapeType="1" noTextEdit="1"/>
              </p:cNvSpPr>
              <p:nvPr/>
            </p:nvSpPr>
            <p:spPr>
              <a:xfrm>
                <a:off x="6960096" y="3582252"/>
                <a:ext cx="2533450" cy="976742"/>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61500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8" grpId="1" animBg="1"/>
      <p:bldP spid="17" grpId="0"/>
      <p:bldP spid="17" grpId="1"/>
    </p:bld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presentation_couv_bleue_2023_16-9.potx" id="{DA31445B-4AE9-406C-82F5-87EA8FA2D838}" vid="{6780071B-BA3D-4358-BD8B-38AE155A607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Ppt_presentation_couv_bleue_2023_4-3</Template>
  <TotalTime>37251</TotalTime>
  <Words>4288</Words>
  <Application>Microsoft Office PowerPoint</Application>
  <PresentationFormat>Grand écran</PresentationFormat>
  <Paragraphs>405</Paragraphs>
  <Slides>27</Slides>
  <Notes>23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vt:i4>
      </vt:variant>
    </vt:vector>
  </HeadingPairs>
  <TitlesOfParts>
    <vt:vector size="34" baseType="lpstr">
      <vt:lpstr>Arial</vt:lpstr>
      <vt:lpstr>Arial Narrow</vt:lpstr>
      <vt:lpstr>calibri</vt:lpstr>
      <vt:lpstr>calibri</vt:lpstr>
      <vt:lpstr>Cambria Math</vt:lpstr>
      <vt:lpstr>Wingdings</vt:lpstr>
      <vt:lpstr>Conception personnalisée</vt:lpstr>
      <vt:lpstr>Conception des Chambres à Vide R&amp;D, Simulations, Prototypage… Industrialisation Octobre 2024 </vt:lpstr>
      <vt:lpstr>Sommaire</vt:lpstr>
      <vt:lpstr>Partie 1</vt:lpstr>
      <vt:lpstr>Proposition LAPP : Tube Bombé</vt:lpstr>
      <vt:lpstr>Prototype : compatible banc de test CERN</vt:lpstr>
      <vt:lpstr>Partie 2</vt:lpstr>
      <vt:lpstr>Simulations et Modèle numérique</vt:lpstr>
      <vt:lpstr>Propriétés mécaniques de l’Acier 441</vt:lpstr>
      <vt:lpstr>Propriétés mécaniques de l’Acier 441</vt:lpstr>
      <vt:lpstr>Propriétés mécaniques de l’Acier 441</vt:lpstr>
      <vt:lpstr>Simulations et Modèle numérique</vt:lpstr>
      <vt:lpstr>Simulations : Le Tube</vt:lpstr>
      <vt:lpstr>Simulations et Modèle numérique</vt:lpstr>
      <vt:lpstr>Simulations : Soudure Brides / Tube</vt:lpstr>
      <vt:lpstr>Simulations et Modèle numérique</vt:lpstr>
      <vt:lpstr>Simulations : Oreilles et Colliers</vt:lpstr>
      <vt:lpstr>Partie 3</vt:lpstr>
      <vt:lpstr>Préparation du prototype</vt:lpstr>
      <vt:lpstr>Montage du Prototype</vt:lpstr>
      <vt:lpstr>Gonflage jusqu’à 22 bar!</vt:lpstr>
      <vt:lpstr>Analyse de la rupture</vt:lpstr>
      <vt:lpstr>Analyse de la rupture</vt:lpstr>
      <vt:lpstr>Analyse de la rupture</vt:lpstr>
      <vt:lpstr>Conclusion de l’essai</vt:lpstr>
      <vt:lpstr>Réalisation d’un nouveau prototype</vt:lpstr>
      <vt:lpstr>Budget estimé</vt:lpstr>
      <vt:lpstr>Présentation PowerPoint</vt:lpstr>
    </vt:vector>
  </TitlesOfParts>
  <Company>LAPP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Sous-titre de la présentation Jeudi 17 mars 2016</dc:title>
  <dc:creator>Alexandre LACROIX</dc:creator>
  <cp:lastModifiedBy>Alexandre LACROIX</cp:lastModifiedBy>
  <cp:revision>357</cp:revision>
  <dcterms:created xsi:type="dcterms:W3CDTF">2023-10-19T13:49:51Z</dcterms:created>
  <dcterms:modified xsi:type="dcterms:W3CDTF">2024-10-09T09:30:01Z</dcterms:modified>
</cp:coreProperties>
</file>