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1582" r:id="rId2"/>
    <p:sldId id="1583" r:id="rId3"/>
    <p:sldId id="1585" r:id="rId4"/>
    <p:sldId id="1584" r:id="rId5"/>
    <p:sldId id="1588" r:id="rId6"/>
    <p:sldId id="1586" r:id="rId7"/>
    <p:sldId id="1589" r:id="rId8"/>
    <p:sldId id="1590" r:id="rId9"/>
    <p:sldId id="1591" r:id="rId10"/>
    <p:sldId id="1587" r:id="rId11"/>
    <p:sldId id="1592" r:id="rId12"/>
    <p:sldId id="1593" r:id="rId13"/>
    <p:sldId id="1594" r:id="rId14"/>
    <p:sldId id="159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768"/>
    <p:restoredTop sz="76228"/>
  </p:normalViewPr>
  <p:slideViewPr>
    <p:cSldViewPr snapToGrid="0" snapToObjects="1">
      <p:cViewPr varScale="1">
        <p:scale>
          <a:sx n="90" d="100"/>
          <a:sy n="90" d="100"/>
        </p:scale>
        <p:origin x="80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43" d="100"/>
        <a:sy n="43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350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D60F11-A86F-A644-A3E9-41BA6E567154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5E6FF-4EA6-F04E-898C-BA5D317679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27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5E6FF-4EA6-F04E-898C-BA5D3176794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32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5E6FF-4EA6-F04E-898C-BA5D3176794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38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5E6FF-4EA6-F04E-898C-BA5D317679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281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5E6FF-4EA6-F04E-898C-BA5D3176794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8491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5E6FF-4EA6-F04E-898C-BA5D317679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831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5E6FF-4EA6-F04E-898C-BA5D3176794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354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5E6FF-4EA6-F04E-898C-BA5D3176794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578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5E6FF-4EA6-F04E-898C-BA5D3176794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02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F5E6FF-4EA6-F04E-898C-BA5D317679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35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828800" y="52534"/>
            <a:ext cx="10363202" cy="153114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14" name="Shape 14"/>
          <p:cNvSpPr>
            <a:spLocks noGrp="1"/>
          </p:cNvSpPr>
          <p:nvPr>
            <p:ph type="body" sz="half" idx="1"/>
          </p:nvPr>
        </p:nvSpPr>
        <p:spPr>
          <a:xfrm>
            <a:off x="1397734" y="2292803"/>
            <a:ext cx="9396532" cy="346574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250"/>
            </a:lvl1pPr>
            <a:lvl2pPr marL="0" indent="321457" algn="ctr">
              <a:buSzTx/>
              <a:buFontTx/>
              <a:buNone/>
            </a:lvl2pPr>
            <a:lvl3pPr marL="0" indent="642915" algn="ctr">
              <a:buSzTx/>
              <a:buFontTx/>
              <a:buNone/>
              <a:defRPr sz="2250"/>
            </a:lvl3pPr>
            <a:lvl4pPr marL="0" indent="964372" algn="ctr">
              <a:buSzTx/>
              <a:buFontTx/>
              <a:buNone/>
              <a:defRPr sz="2250"/>
            </a:lvl4pPr>
            <a:lvl5pPr marL="0" indent="1285829" algn="ctr">
              <a:buSzTx/>
              <a:buFontTx/>
              <a:buNone/>
              <a:defRPr sz="225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3DB8A7AE-D695-F543-9E25-C99F2C4A5E09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2F925A-805A-BB4F-B433-CAA56868B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7" y="101173"/>
            <a:ext cx="2053765" cy="63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867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2243138" y="11906"/>
            <a:ext cx="10296526" cy="113109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3DB8A7AE-D695-F543-9E25-C99F2C4A5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60442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609599" y="714971"/>
            <a:ext cx="10972802" cy="8572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" name="Shape 33"/>
          <p:cNvSpPr>
            <a:spLocks noGrp="1"/>
          </p:cNvSpPr>
          <p:nvPr>
            <p:ph type="body" sz="quarter" idx="1"/>
          </p:nvPr>
        </p:nvSpPr>
        <p:spPr>
          <a:xfrm>
            <a:off x="609599" y="1757363"/>
            <a:ext cx="5384801" cy="2545557"/>
          </a:xfrm>
          <a:prstGeom prst="rect">
            <a:avLst/>
          </a:prstGeom>
        </p:spPr>
        <p:txBody>
          <a:bodyPr/>
          <a:lstStyle>
            <a:lvl1pPr marL="447744" indent="-447744">
              <a:spcBef>
                <a:spcPts val="844"/>
              </a:spcBef>
            </a:lvl1pPr>
            <a:lvl2pPr marL="756764" indent="-435307">
              <a:spcBef>
                <a:spcPts val="844"/>
              </a:spcBef>
            </a:lvl2pPr>
            <a:lvl3pPr marL="1060809" indent="-417895">
              <a:spcBef>
                <a:spcPts val="844"/>
              </a:spcBef>
            </a:lvl3pPr>
            <a:lvl4pPr marL="1428699" indent="-464327">
              <a:spcBef>
                <a:spcPts val="844"/>
              </a:spcBef>
            </a:lvl4pPr>
            <a:lvl5pPr marL="1750157" indent="-464327">
              <a:spcBef>
                <a:spcPts val="844"/>
              </a:spcBef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3DB8A7AE-D695-F543-9E25-C99F2C4A5E0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ECB119-50C7-6F41-B865-970881A638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7" y="101173"/>
            <a:ext cx="2053765" cy="63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64690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1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2028824" y="0"/>
            <a:ext cx="10163175" cy="113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" y="1232268"/>
            <a:ext cx="12191998" cy="5203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normAutofit/>
          </a:bodyPr>
          <a:lstStyle>
            <a:lvl2pPr marL="1069521" indent="-612321">
              <a:defRPr sz="3200"/>
            </a:lvl2pPr>
            <a:lvl3pPr marL="1485900" indent="-571500">
              <a:defRPr sz="2400"/>
            </a:lvl3pPr>
            <a:lvl4pPr marL="2057400" indent="-685800">
              <a:defRPr sz="2400"/>
            </a:lvl4pPr>
            <a:lvl5pPr marL="2514600" indent="-685800">
              <a:defRPr sz="24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9180513" y="6436072"/>
            <a:ext cx="2844800" cy="369394"/>
          </a:xfrm>
          <a:prstGeom prst="rect">
            <a:avLst/>
          </a:prstGeom>
          <a:ln w="12700">
            <a:miter lim="400000"/>
          </a:ln>
        </p:spPr>
        <p:txBody>
          <a:bodyPr lIns="65023" tIns="65023" rIns="65023" bIns="65023" anchor="ctr">
            <a:spAutoFit/>
          </a:bodyPr>
          <a:lstStyle>
            <a:lvl1pPr algn="r">
              <a:defRPr sz="1547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3DB8A7AE-D695-F543-9E25-C99F2C4A5E09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7A707-65EB-DB4D-9A70-96D715AEF7B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57" y="101173"/>
            <a:ext cx="2053765" cy="634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7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med"/>
  <p:hf hdr="0" dt="0"/>
  <p:txStyles>
    <p:titleStyle>
      <a:lvl1pPr marL="0" marR="0" indent="0" algn="ctr" defTabSz="60957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1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ctr" defTabSz="60957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94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ctr" defTabSz="60957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94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ctr" defTabSz="60957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94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ctr" defTabSz="60957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94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ctr" defTabSz="60957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94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ctr" defTabSz="60957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94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ctr" defTabSz="60957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94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ctr" defTabSz="609578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94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452049" marR="0" indent="-452049" algn="l" defTabSz="609578" eaLnBrk="1" latinLnBrk="0" hangingPunct="1">
        <a:lnSpc>
          <a:spcPct val="10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" pitchFamily="2" charset="0"/>
          <a:ea typeface="Helvetica" pitchFamily="2" charset="0"/>
          <a:cs typeface="Arial"/>
          <a:sym typeface="Arial"/>
        </a:defRPr>
      </a:lvl1pPr>
      <a:lvl2pPr marL="579771" marR="0" indent="-258313" algn="l" defTabSz="609578" eaLnBrk="1" latinLnBrk="0" hangingPunct="1">
        <a:lnSpc>
          <a:spcPct val="10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" pitchFamily="2" charset="0"/>
          <a:ea typeface="Helvetica" pitchFamily="2" charset="0"/>
          <a:cs typeface="Arial"/>
          <a:sym typeface="Arial"/>
        </a:defRPr>
      </a:lvl2pPr>
      <a:lvl3pPr marL="884008" marR="0" indent="-241093" algn="l" defTabSz="609578" eaLnBrk="1" latinLnBrk="0" hangingPunct="1">
        <a:lnSpc>
          <a:spcPct val="10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" pitchFamily="2" charset="0"/>
          <a:ea typeface="Helvetica" pitchFamily="2" charset="0"/>
          <a:cs typeface="Arial"/>
          <a:sym typeface="Arial"/>
        </a:defRPr>
      </a:lvl3pPr>
      <a:lvl4pPr marL="1253683" marR="0" indent="-289311" algn="l" defTabSz="609578" eaLnBrk="1" latinLnBrk="0" hangingPunct="1">
        <a:lnSpc>
          <a:spcPct val="10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–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" pitchFamily="2" charset="0"/>
          <a:ea typeface="Helvetica" pitchFamily="2" charset="0"/>
          <a:cs typeface="Arial"/>
          <a:sym typeface="Arial"/>
        </a:defRPr>
      </a:lvl4pPr>
      <a:lvl5pPr marL="1575140" marR="0" indent="-289311" algn="l" defTabSz="609578" eaLnBrk="1" latinLnBrk="0" hangingPunct="1">
        <a:lnSpc>
          <a:spcPct val="10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»"/>
        <a:tabLst/>
        <a:defRPr sz="20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" pitchFamily="2" charset="0"/>
          <a:ea typeface="Helvetica" pitchFamily="2" charset="0"/>
          <a:cs typeface="Arial"/>
          <a:sym typeface="Arial"/>
        </a:defRPr>
      </a:lvl5pPr>
      <a:lvl6pPr marL="1896597" marR="0" indent="-289311" algn="l" defTabSz="609578" eaLnBrk="1" latinLnBrk="0" hangingPunct="1">
        <a:lnSpc>
          <a:spcPct val="10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531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6pPr>
      <a:lvl7pPr marL="2218055" marR="0" indent="-289311" algn="l" defTabSz="609578" eaLnBrk="1" latinLnBrk="0" hangingPunct="1">
        <a:lnSpc>
          <a:spcPct val="10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531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7pPr>
      <a:lvl8pPr marL="2539512" marR="0" indent="-289311" algn="l" defTabSz="609578" eaLnBrk="1" latinLnBrk="0" hangingPunct="1">
        <a:lnSpc>
          <a:spcPct val="10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531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8pPr>
      <a:lvl9pPr marL="2860969" marR="0" indent="-289311" algn="l" defTabSz="609578" eaLnBrk="1" latinLnBrk="0" hangingPunct="1">
        <a:lnSpc>
          <a:spcPct val="100000"/>
        </a:lnSpc>
        <a:spcBef>
          <a:spcPts val="984"/>
        </a:spcBef>
        <a:spcAft>
          <a:spcPts val="0"/>
        </a:spcAft>
        <a:buClrTx/>
        <a:buSzPct val="100000"/>
        <a:buFont typeface="Arial"/>
        <a:buChar char="•"/>
        <a:tabLst/>
        <a:defRPr sz="2531" b="0" i="0" u="none" strike="noStrike" cap="none" spc="0" baseline="0">
          <a:ln>
            <a:noFill/>
          </a:ln>
          <a:solidFill>
            <a:srgbClr val="FFFFFF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60957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4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321457" algn="r" defTabSz="60957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4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642915" algn="r" defTabSz="60957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4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964372" algn="r" defTabSz="60957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4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285829" algn="r" defTabSz="60957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4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607287" algn="r" defTabSz="60957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4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928744" algn="r" defTabSz="60957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4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2250201" algn="r" defTabSz="60957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4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2571659" algn="r" defTabSz="609578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47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subTitle" sz="half" idx="1"/>
          </p:nvPr>
        </p:nvSpPr>
        <p:spPr>
          <a:xfrm>
            <a:off x="7245135" y="12246"/>
            <a:ext cx="5200885" cy="17145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 dirty="0"/>
              <a:t>Daniela Bortoletto</a:t>
            </a:r>
          </a:p>
          <a:p>
            <a:r>
              <a:rPr lang="en-GB" dirty="0"/>
              <a:t>07 July 2024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84C6023-7DC2-778A-A627-EC0931F2E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918" y="3487477"/>
            <a:ext cx="4747082" cy="313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Shape 69"/>
          <p:cNvSpPr>
            <a:spLocks noGrp="1"/>
          </p:cNvSpPr>
          <p:nvPr>
            <p:ph type="ctrTitle"/>
          </p:nvPr>
        </p:nvSpPr>
        <p:spPr>
          <a:xfrm>
            <a:off x="90369" y="1099154"/>
            <a:ext cx="12101631" cy="1838930"/>
          </a:xfrm>
          <a:prstGeom prst="rect">
            <a:avLst/>
          </a:prstGeom>
          <a:solidFill>
            <a:srgbClr val="C00000"/>
          </a:solidFill>
        </p:spPr>
        <p:txBody>
          <a:bodyPr>
            <a:noAutofit/>
          </a:bodyPr>
          <a:lstStyle/>
          <a:p>
            <a:pPr algn="l">
              <a:lnSpc>
                <a:spcPct val="150000"/>
              </a:lnSpc>
            </a:pPr>
            <a:r>
              <a:rPr lang="en-GB" sz="4800" dirty="0"/>
              <a:t>Enabling Discovery: </a:t>
            </a:r>
            <a:br>
              <a:rPr lang="en-GB" sz="4400" dirty="0"/>
            </a:br>
            <a:r>
              <a:rPr lang="en-GB" sz="2800" dirty="0"/>
              <a:t>Advancing  Instrumentation and  Physics Analysis in Particle Physics</a:t>
            </a:r>
            <a:endParaRPr lang="en-GB" sz="2800" b="1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A45EAC5-2EC2-FB90-1049-531C71FCC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213" y="3452840"/>
            <a:ext cx="3839705" cy="3202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9E5FA41-E2E2-2B7D-9A84-C8E5140A7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3605213" cy="327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326084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57860-7845-D1F0-4C44-10213B5A0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OPMD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A5F28-B8ED-D6F8-A747-5A639302C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18" y="1214438"/>
            <a:ext cx="7772400" cy="518849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6A15C-8CF2-ECE7-BD24-6F58167AE2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7123" y="1416965"/>
            <a:ext cx="3125790" cy="498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Richard Plackett</a:t>
            </a:r>
          </a:p>
          <a:p>
            <a:r>
              <a:rPr lang="en-US" dirty="0"/>
              <a:t>Daniel Hynds</a:t>
            </a:r>
          </a:p>
          <a:p>
            <a:r>
              <a:rPr lang="en-US" dirty="0"/>
              <a:t>Umberto </a:t>
            </a:r>
            <a:r>
              <a:rPr lang="en-US" dirty="0" err="1"/>
              <a:t>Molinatti</a:t>
            </a:r>
            <a:endParaRPr lang="en-US" dirty="0"/>
          </a:p>
          <a:p>
            <a:r>
              <a:rPr lang="en-US" dirty="0"/>
              <a:t>Maria Mironova</a:t>
            </a:r>
          </a:p>
          <a:p>
            <a:r>
              <a:rPr lang="en-US" dirty="0"/>
              <a:t>Abhi Sharma</a:t>
            </a:r>
          </a:p>
          <a:p>
            <a:r>
              <a:rPr lang="en-US" dirty="0"/>
              <a:t>Simon Koch</a:t>
            </a:r>
          </a:p>
          <a:p>
            <a:r>
              <a:rPr lang="en-US" dirty="0"/>
              <a:t>Alex Knight</a:t>
            </a:r>
          </a:p>
          <a:p>
            <a:r>
              <a:rPr lang="en-US" dirty="0"/>
              <a:t>Ashely McDougal</a:t>
            </a:r>
          </a:p>
          <a:p>
            <a:r>
              <a:rPr lang="en-US" dirty="0"/>
              <a:t>Jon Spiers</a:t>
            </a:r>
          </a:p>
          <a:p>
            <a:r>
              <a:rPr lang="en-US" dirty="0"/>
              <a:t>Adam Lowe</a:t>
            </a:r>
          </a:p>
          <a:p>
            <a:r>
              <a:rPr lang="en-GB" dirty="0"/>
              <a:t>Morgan Larner-Smith</a:t>
            </a:r>
          </a:p>
          <a:p>
            <a:r>
              <a:rPr lang="en-GB" dirty="0"/>
              <a:t>Maryam Akhtar</a:t>
            </a:r>
          </a:p>
          <a:p>
            <a:r>
              <a:rPr lang="en-GB" dirty="0"/>
              <a:t> Jonathan Spiers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EAD98-A5B7-BF91-2CD8-93014772B7D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DB8A7AE-D695-F543-9E25-C99F2C4A5E0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79865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FAA5B-57DA-AA18-A692-FEADDB6CD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138" y="11906"/>
            <a:ext cx="7965164" cy="1131095"/>
          </a:xfrm>
        </p:spPr>
        <p:txBody>
          <a:bodyPr>
            <a:normAutofit/>
          </a:bodyPr>
          <a:lstStyle/>
          <a:p>
            <a:r>
              <a:rPr lang="en-US" dirty="0"/>
              <a:t>ATLAS ITK Pixel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9BFB07-1624-8D87-0B4D-F5914B56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232268"/>
            <a:ext cx="4329112" cy="796557"/>
          </a:xfrm>
        </p:spPr>
        <p:txBody>
          <a:bodyPr/>
          <a:lstStyle/>
          <a:p>
            <a:r>
              <a:rPr lang="en-US" dirty="0" err="1"/>
              <a:t>ITk</a:t>
            </a:r>
            <a:r>
              <a:rPr lang="en-US" dirty="0"/>
              <a:t> Modules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7C4C5-B1D2-2309-3069-0CFC9DEB6A8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DB8A7AE-D695-F543-9E25-C99F2C4A5E09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EBD2E4-8C99-D7CD-2A0D-BA237058C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2450"/>
            <a:ext cx="4229100" cy="3213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9B44A7-E0ED-19B7-3DE3-05F0075AA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1488" y="1822450"/>
            <a:ext cx="4307562" cy="3213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63CBE3-D0AC-7650-CCF7-EEDBEEE4F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1537" y="1810545"/>
            <a:ext cx="3353776" cy="450267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F0D1DD4-8787-A108-3C22-013DA144C299}"/>
              </a:ext>
            </a:extLst>
          </p:cNvPr>
          <p:cNvSpPr txBox="1">
            <a:spLocks/>
          </p:cNvSpPr>
          <p:nvPr/>
        </p:nvSpPr>
        <p:spPr>
          <a:xfrm>
            <a:off x="6480787" y="5516665"/>
            <a:ext cx="2190750" cy="7965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normAutofit/>
          </a:bodyPr>
          <a:lstStyle>
            <a:lvl1pPr marL="452049" marR="0" indent="-452049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1069521" marR="0" indent="-612321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2pPr>
            <a:lvl3pPr marL="1485900" marR="0" indent="-571500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3pPr>
            <a:lvl4pPr marL="2057400" marR="0" indent="-685800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4pPr>
            <a:lvl5pPr marL="2514600" marR="0" indent="-685800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5pPr>
            <a:lvl6pPr marL="1896597" marR="0" indent="-289311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218055" marR="0" indent="-289311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539512" marR="0" indent="-289311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860969" marR="0" indent="-289311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 dirty="0" err="1"/>
              <a:t>ITk</a:t>
            </a:r>
            <a:r>
              <a:rPr lang="en-US" kern="0" dirty="0"/>
              <a:t> Rings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6F4E8B-BF35-097B-6D41-6B9825E2867D}"/>
              </a:ext>
            </a:extLst>
          </p:cNvPr>
          <p:cNvSpPr txBox="1"/>
          <p:nvPr/>
        </p:nvSpPr>
        <p:spPr>
          <a:xfrm>
            <a:off x="271487" y="5714999"/>
            <a:ext cx="5711047" cy="500648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8669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ea typeface="Corbel"/>
                <a:cs typeface="Corbel"/>
                <a:sym typeface="Corbel"/>
              </a:rPr>
              <a:t>Largest Pixel Detector ever built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FillTx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47044077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518C8-EBD3-43B7-8BC2-8A5C700E3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Mu3e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6C7A2-66B7-FD8B-E1F0-E36E9897A46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DB8A7AE-D695-F543-9E25-C99F2C4A5E09}" type="slidenum">
              <a:rPr lang="en-US" smtClean="0"/>
              <a:t>12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DCEA5E1-3240-E4CC-6092-457A644819E1}"/>
              </a:ext>
            </a:extLst>
          </p:cNvPr>
          <p:cNvSpPr txBox="1">
            <a:spLocks/>
          </p:cNvSpPr>
          <p:nvPr/>
        </p:nvSpPr>
        <p:spPr>
          <a:xfrm>
            <a:off x="266015" y="1263875"/>
            <a:ext cx="7644498" cy="1651895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 sz="3200" dirty="0">
                <a:solidFill>
                  <a:srgbClr val="FFFFFF"/>
                </a:solidFill>
                <a:latin typeface="Helvetica" pitchFamily="2" charset="0"/>
              </a:rPr>
              <a:t>Mupix11 chips based on HV-CMOS technology (KIT- Heidelberg)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solidFill>
                  <a:srgbClr val="FFFFFF"/>
                </a:solidFill>
                <a:latin typeface="Helvetica" pitchFamily="2" charset="0"/>
              </a:rPr>
              <a:t>Thinned to 50 </a:t>
            </a:r>
            <a:r>
              <a:rPr lang="el-GR" sz="3200" dirty="0">
                <a:solidFill>
                  <a:srgbClr val="FFFFFF"/>
                </a:solidFill>
                <a:latin typeface="Helvetica" pitchFamily="2" charset="0"/>
              </a:rPr>
              <a:t>μ</a:t>
            </a:r>
            <a:r>
              <a:rPr lang="en-GB" sz="3200" dirty="0">
                <a:solidFill>
                  <a:srgbClr val="FFFFFF"/>
                </a:solidFill>
                <a:latin typeface="Helvetica" pitchFamily="2" charset="0"/>
              </a:rPr>
              <a:t>m (Vertex) and 70 </a:t>
            </a:r>
            <a:r>
              <a:rPr lang="el-GR" sz="3200" dirty="0">
                <a:solidFill>
                  <a:srgbClr val="FFFFFF"/>
                </a:solidFill>
                <a:latin typeface="Helvetica" pitchFamily="2" charset="0"/>
              </a:rPr>
              <a:t>μ</a:t>
            </a:r>
            <a:r>
              <a:rPr lang="en-GB" sz="3200" dirty="0">
                <a:solidFill>
                  <a:srgbClr val="FFFFFF"/>
                </a:solidFill>
                <a:latin typeface="Helvetica" pitchFamily="2" charset="0"/>
              </a:rPr>
              <a:t>m (Tracker)</a:t>
            </a:r>
          </a:p>
          <a:p>
            <a:pPr>
              <a:lnSpc>
                <a:spcPct val="120000"/>
              </a:lnSpc>
            </a:pPr>
            <a:r>
              <a:rPr lang="en-GB" sz="3200" dirty="0">
                <a:solidFill>
                  <a:srgbClr val="FFFFFF"/>
                </a:solidFill>
                <a:latin typeface="Helvetica" pitchFamily="2" charset="0"/>
              </a:rPr>
              <a:t>80 </a:t>
            </a:r>
            <a:r>
              <a:rPr lang="el-GR" sz="3200" dirty="0">
                <a:solidFill>
                  <a:srgbClr val="FFFFFF"/>
                </a:solidFill>
                <a:latin typeface="Helvetica" pitchFamily="2" charset="0"/>
              </a:rPr>
              <a:t>Ω</a:t>
            </a:r>
            <a:r>
              <a:rPr lang="en-GB" sz="3200" dirty="0">
                <a:solidFill>
                  <a:srgbClr val="FFFFFF"/>
                </a:solidFill>
                <a:latin typeface="Helvetica" pitchFamily="2" charset="0"/>
              </a:rPr>
              <a:t>cm resistivity (380 </a:t>
            </a:r>
            <a:r>
              <a:rPr lang="el-GR" sz="3200" dirty="0">
                <a:solidFill>
                  <a:srgbClr val="FFFFFF"/>
                </a:solidFill>
                <a:latin typeface="Helvetica" pitchFamily="2" charset="0"/>
              </a:rPr>
              <a:t>Ω</a:t>
            </a:r>
            <a:r>
              <a:rPr lang="en-GB" sz="3200" dirty="0">
                <a:solidFill>
                  <a:srgbClr val="FFFFFF"/>
                </a:solidFill>
                <a:latin typeface="Helvetica" pitchFamily="2" charset="0"/>
              </a:rPr>
              <a:t>cm for first prototype modules)</a:t>
            </a:r>
          </a:p>
          <a:p>
            <a:pPr>
              <a:lnSpc>
                <a:spcPct val="120000"/>
              </a:lnSpc>
            </a:pPr>
            <a:endParaRPr lang="en-US" sz="2900" dirty="0">
              <a:solidFill>
                <a:srgbClr val="FFFFFF"/>
              </a:solidFill>
              <a:latin typeface="Helvetica" pitchFamily="2" charset="0"/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  <a:sym typeface="Wingdings" panose="05000000000000000000" pitchFamily="2" charset="2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2" charset="0"/>
              <a:sym typeface="Wingdings" panose="05000000000000000000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7D87FA-6C6B-5BD2-5A86-5F5FAE14A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6312" y="1074528"/>
            <a:ext cx="3119437" cy="13831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3FF47-BCCE-464A-834A-7312ABC60418}"/>
              </a:ext>
            </a:extLst>
          </p:cNvPr>
          <p:cNvSpPr txBox="1"/>
          <p:nvPr/>
        </p:nvSpPr>
        <p:spPr>
          <a:xfrm>
            <a:off x="319086" y="3267344"/>
            <a:ext cx="72042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FFFFF"/>
                </a:solidFill>
                <a:latin typeface="Helvetica" pitchFamily="2" charset="0"/>
              </a:rPr>
              <a:t>Kapton-</a:t>
            </a:r>
            <a:r>
              <a:rPr lang="en-GB" sz="2000" dirty="0" err="1">
                <a:solidFill>
                  <a:srgbClr val="FFFFFF"/>
                </a:solidFill>
                <a:latin typeface="Helvetica" pitchFamily="2" charset="0"/>
              </a:rPr>
              <a:t>Aluminum</a:t>
            </a:r>
            <a:r>
              <a:rPr lang="en-GB" sz="2000" dirty="0">
                <a:solidFill>
                  <a:srgbClr val="FFFFFF"/>
                </a:solidFill>
                <a:latin typeface="Helvetica" pitchFamily="2" charset="0"/>
              </a:rPr>
              <a:t> flexes produced by LTU (Kharkiv)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09A767-B8AA-AB40-338C-211EF1F89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9575" y="2793752"/>
            <a:ext cx="3843339" cy="162693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3BF874C-3631-0807-8578-ECE1777C6496}"/>
              </a:ext>
            </a:extLst>
          </p:cNvPr>
          <p:cNvGrpSpPr/>
          <p:nvPr/>
        </p:nvGrpSpPr>
        <p:grpSpPr>
          <a:xfrm>
            <a:off x="2243138" y="4317565"/>
            <a:ext cx="4639654" cy="1909435"/>
            <a:chOff x="327782" y="4237086"/>
            <a:chExt cx="5688971" cy="13277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68223D9-8C6C-6603-3BA6-AADE28800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7782" y="4237086"/>
              <a:ext cx="5688971" cy="12874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B901BAA-4AF3-EFA2-1443-EE5519DDB87F}"/>
                </a:ext>
              </a:extLst>
            </p:cNvPr>
            <p:cNvSpPr txBox="1"/>
            <p:nvPr/>
          </p:nvSpPr>
          <p:spPr>
            <a:xfrm>
              <a:off x="4682836" y="5195455"/>
              <a:ext cx="13339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Oxford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C6C00A-DC66-D92C-4FA6-6D3907F2F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03" y="4514851"/>
            <a:ext cx="1938111" cy="15216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B8B3B6-7F38-29FF-EC64-C9325DEA3217}"/>
              </a:ext>
            </a:extLst>
          </p:cNvPr>
          <p:cNvSpPr txBox="1"/>
          <p:nvPr/>
        </p:nvSpPr>
        <p:spPr>
          <a:xfrm>
            <a:off x="6752778" y="4610564"/>
            <a:ext cx="5120136" cy="1323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69875" lvl="1"/>
            <a:r>
              <a:rPr lang="en-GB" sz="2000" dirty="0">
                <a:solidFill>
                  <a:srgbClr val="FFFFFF"/>
                </a:solidFill>
                <a:latin typeface="Helvetica" pitchFamily="2" charset="0"/>
              </a:rPr>
              <a:t>Chips glued on Al/Kapton flex supported by a Kapton tape with a v-fold  (vertex) or by 25 µm </a:t>
            </a:r>
            <a:r>
              <a:rPr lang="en-GB" sz="2000" dirty="0">
                <a:solidFill>
                  <a:srgbClr val="FFFFFF"/>
                </a:solidFill>
                <a:effectLst/>
                <a:latin typeface="Helvetica" pitchFamily="2" charset="0"/>
              </a:rPr>
              <a:t>Carbon-fibre support structure (tracker) to achieve 0.1% X</a:t>
            </a:r>
            <a:r>
              <a:rPr lang="en-GB" sz="2000" baseline="-25000" dirty="0">
                <a:solidFill>
                  <a:srgbClr val="FFFFFF"/>
                </a:solidFill>
                <a:effectLst/>
                <a:latin typeface="Helvetica" pitchFamily="2" charset="0"/>
              </a:rPr>
              <a:t>0</a:t>
            </a:r>
            <a:r>
              <a:rPr lang="en-GB" sz="2000" dirty="0">
                <a:solidFill>
                  <a:srgbClr val="FFFFFF"/>
                </a:solidFill>
                <a:effectLst/>
                <a:latin typeface="Helvetica" pitchFamily="2" charset="0"/>
              </a:rPr>
              <a:t>/layer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7428F3-0F91-65A7-EA60-865966FFC17D}"/>
              </a:ext>
            </a:extLst>
          </p:cNvPr>
          <p:cNvSpPr txBox="1"/>
          <p:nvPr/>
        </p:nvSpPr>
        <p:spPr>
          <a:xfrm>
            <a:off x="166687" y="6299399"/>
            <a:ext cx="5094861" cy="500648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8669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ea typeface="Corbel"/>
                <a:cs typeface="Corbel"/>
                <a:sym typeface="Corbel"/>
              </a:rPr>
              <a:t>One of the lightest pixel detector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FillTx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10798931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D5767-DFA3-A56E-2F20-EA0D0EFBF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25" y="317005"/>
            <a:ext cx="10296526" cy="113109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 Rounded MT Bold" panose="020F0704030504030204" pitchFamily="34" charset="77"/>
              </a:rPr>
              <a:t>APS CUWIP 2020</a:t>
            </a:r>
            <a:br>
              <a:rPr lang="en-US" dirty="0">
                <a:latin typeface="Arial Rounded MT Bold" panose="020F0704030504030204" pitchFamily="34" charset="77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15A79-9335-CC46-38BA-D1442BC5787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DB8A7AE-D695-F543-9E25-C99F2C4A5E09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2" descr="APS CUWiP at UCI 2020 – Conference for Undergraduate Women in Physics at UC  Irvine">
            <a:extLst>
              <a:ext uri="{FF2B5EF4-FFF2-40B4-BE49-F238E27FC236}">
                <a16:creationId xmlns:a16="http://schemas.microsoft.com/office/drawing/2014/main" id="{74904EC7-ED40-C066-3238-20F560AAB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926217"/>
            <a:ext cx="9289172" cy="577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20124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4ADAD-4DE2-6F31-E823-E4973BB20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138" y="11906"/>
            <a:ext cx="10296526" cy="834061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CUWiP</a:t>
            </a:r>
            <a:r>
              <a:rPr lang="en-US" dirty="0"/>
              <a:t> UK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F7628-75BE-65DB-5ABD-9BA915632E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A556A-05A9-7D57-F837-80F793C681B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DB8A7AE-D695-F543-9E25-C99F2C4A5E09}" type="slidenum">
              <a:rPr lang="en-US" smtClean="0"/>
              <a:t>14</a:t>
            </a:fld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0861536-C995-0043-F37C-50AF7F379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023" y="794744"/>
            <a:ext cx="4724865" cy="31482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08402F-E0D3-1D9A-9577-403F883BD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659" y="850842"/>
            <a:ext cx="4725210" cy="31501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B6EE72-6616-893F-5C0B-903544C3301A}"/>
              </a:ext>
            </a:extLst>
          </p:cNvPr>
          <p:cNvSpPr txBox="1"/>
          <p:nvPr/>
        </p:nvSpPr>
        <p:spPr>
          <a:xfrm>
            <a:off x="4171161" y="809047"/>
            <a:ext cx="1906621" cy="830997"/>
          </a:xfrm>
          <a:prstGeom prst="rect">
            <a:avLst/>
          </a:prstGeom>
          <a:solidFill>
            <a:srgbClr val="D7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accent4">
                    <a:lumMod val="50000"/>
                  </a:schemeClr>
                </a:solidFill>
                <a:latin typeface="Arial Black"/>
                <a:cs typeface="Arial Black"/>
              </a:rPr>
              <a:t>2015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A2EBAE-489A-5FA1-5887-A85F29648E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023" y="3663724"/>
            <a:ext cx="4640977" cy="30939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55CEF4-F9C2-BE39-3692-418D19F66230}"/>
              </a:ext>
            </a:extLst>
          </p:cNvPr>
          <p:cNvSpPr txBox="1"/>
          <p:nvPr/>
        </p:nvSpPr>
        <p:spPr>
          <a:xfrm>
            <a:off x="9694703" y="669713"/>
            <a:ext cx="1906621" cy="830997"/>
          </a:xfrm>
          <a:prstGeom prst="rect">
            <a:avLst/>
          </a:prstGeom>
          <a:solidFill>
            <a:srgbClr val="D7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chemeClr val="accent4">
                    <a:lumMod val="50000"/>
                  </a:schemeClr>
                </a:solidFill>
                <a:latin typeface="Arial Black"/>
                <a:cs typeface="Arial Black"/>
              </a:rPr>
              <a:t>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83816A-62D5-563E-5FD5-C8534A91E924}"/>
              </a:ext>
            </a:extLst>
          </p:cNvPr>
          <p:cNvSpPr txBox="1"/>
          <p:nvPr/>
        </p:nvSpPr>
        <p:spPr>
          <a:xfrm>
            <a:off x="4326453" y="3623718"/>
            <a:ext cx="1906621" cy="830997"/>
          </a:xfrm>
          <a:prstGeom prst="rect">
            <a:avLst/>
          </a:prstGeom>
          <a:solidFill>
            <a:srgbClr val="D7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Arial Black"/>
                <a:cs typeface="Arial Black"/>
              </a:rPr>
              <a:t>2017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489B25F-1147-5B50-9FA2-FB1B7E4C7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424" y="3822542"/>
            <a:ext cx="5156478" cy="290051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0FDFDE5-6544-CF45-02D4-B217A2CBD4C0}"/>
              </a:ext>
            </a:extLst>
          </p:cNvPr>
          <p:cNvSpPr txBox="1"/>
          <p:nvPr/>
        </p:nvSpPr>
        <p:spPr>
          <a:xfrm>
            <a:off x="9980678" y="3714583"/>
            <a:ext cx="1906621" cy="830997"/>
          </a:xfrm>
          <a:prstGeom prst="rect">
            <a:avLst/>
          </a:prstGeom>
          <a:solidFill>
            <a:srgbClr val="D7EE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4">
                    <a:lumMod val="50000"/>
                  </a:schemeClr>
                </a:solidFill>
                <a:latin typeface="Arial Black"/>
                <a:cs typeface="Arial Black"/>
              </a:rPr>
              <a:t>2018</a:t>
            </a:r>
          </a:p>
        </p:txBody>
      </p:sp>
      <p:sp>
        <p:nvSpPr>
          <p:cNvPr id="13" name="Footer Placeholder 13">
            <a:extLst>
              <a:ext uri="{FF2B5EF4-FFF2-40B4-BE49-F238E27FC236}">
                <a16:creationId xmlns:a16="http://schemas.microsoft.com/office/drawing/2014/main" id="{1DDBCE8D-0B80-2894-B6E7-589096A27F04}"/>
              </a:ext>
            </a:extLst>
          </p:cNvPr>
          <p:cNvSpPr txBox="1">
            <a:spLocks/>
          </p:cNvSpPr>
          <p:nvPr/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Daniela Bortoletto      CUWiP UK 2025</a:t>
            </a:r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04FCD46-CC96-006E-50D8-2C9B09D4E25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20" y="804172"/>
            <a:ext cx="2747345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44B498C-3593-F3BE-0DC3-F815C3A925D9}"/>
              </a:ext>
            </a:extLst>
          </p:cNvPr>
          <p:cNvSpPr txBox="1">
            <a:spLocks/>
          </p:cNvSpPr>
          <p:nvPr/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F28FB93-0A08-4E7D-8E63-9EFA29F1E09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52635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143B0-6544-3AE9-F40B-977399162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0276" y="1"/>
            <a:ext cx="9991724" cy="929918"/>
          </a:xfrm>
          <a:noFill/>
        </p:spPr>
        <p:txBody>
          <a:bodyPr>
            <a:normAutofit fontScale="90000"/>
          </a:bodyPr>
          <a:lstStyle/>
          <a:p>
            <a:r>
              <a:rPr lang="en-US" dirty="0"/>
              <a:t>Top discovery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DA2E6-B322-5A34-701F-BC7ACF632BC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DB8A7AE-D695-F543-9E25-C99F2C4A5E09}" type="slidenum">
              <a:rPr lang="en-US" smtClean="0"/>
              <a:t>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16C09-5EC4-11D4-E606-D212A4D09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5" y="2245976"/>
            <a:ext cx="4626899" cy="4374793"/>
          </a:xfrm>
          <a:prstGeom prst="rect">
            <a:avLst/>
          </a:prstGeom>
        </p:spPr>
      </p:pic>
      <p:pic>
        <p:nvPicPr>
          <p:cNvPr id="1026" name="Picture 2" descr="img">
            <a:extLst>
              <a:ext uri="{FF2B5EF4-FFF2-40B4-BE49-F238E27FC236}">
                <a16:creationId xmlns:a16="http://schemas.microsoft.com/office/drawing/2014/main" id="{A8743BB9-9CA2-73A7-1364-D74C1A4CE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627" y="929918"/>
            <a:ext cx="1816099" cy="135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61E3DA-BF08-7921-A5B5-00432D1584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154" y="2126348"/>
            <a:ext cx="4222326" cy="44361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05C7BE-78EA-441B-D599-9F33751DFA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0232" y="995253"/>
            <a:ext cx="6698441" cy="1131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0149B7-90B7-D489-AB07-252B05676140}"/>
              </a:ext>
            </a:extLst>
          </p:cNvPr>
          <p:cNvSpPr txBox="1"/>
          <p:nvPr/>
        </p:nvSpPr>
        <p:spPr>
          <a:xfrm>
            <a:off x="1263564" y="1788213"/>
            <a:ext cx="1665374" cy="5006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8669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latin typeface="Corbel"/>
                <a:ea typeface="Corbel"/>
                <a:cs typeface="Corbel"/>
                <a:sym typeface="Corbel"/>
              </a:rPr>
              <a:t>Mark Kruse</a:t>
            </a:r>
          </a:p>
        </p:txBody>
      </p:sp>
    </p:spTree>
    <p:extLst>
      <p:ext uri="{BB962C8B-B14F-4D97-AF65-F5344CB8AC3E}">
        <p14:creationId xmlns:p14="http://schemas.microsoft.com/office/powerpoint/2010/main" val="47045682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80AF1-EBFF-9A4C-5C55-949E74753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A5CE4-D7F9-92C6-FE31-CF9D6ED2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0214" y="52534"/>
            <a:ext cx="9629774" cy="1131095"/>
          </a:xfrm>
        </p:spPr>
        <p:txBody>
          <a:bodyPr/>
          <a:lstStyle/>
          <a:p>
            <a:r>
              <a:rPr lang="en-US" dirty="0"/>
              <a:t>Top discovery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26A84-5365-B53C-204E-4759CA9EE20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DB8A7AE-D695-F543-9E25-C99F2C4A5E09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930A41-183F-9718-D794-D306653F4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256" y="1732035"/>
            <a:ext cx="7435041" cy="50329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DE05CB-54B8-D84B-0085-FD94D2BF9CCD}"/>
              </a:ext>
            </a:extLst>
          </p:cNvPr>
          <p:cNvSpPr txBox="1"/>
          <p:nvPr/>
        </p:nvSpPr>
        <p:spPr>
          <a:xfrm>
            <a:off x="976313" y="1077499"/>
            <a:ext cx="10598928" cy="654536"/>
          </a:xfrm>
          <a:prstGeom prst="rect">
            <a:avLst/>
          </a:prstGeom>
          <a:solidFill>
            <a:srgbClr val="C00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8669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4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ea typeface="Corbel"/>
                <a:cs typeface="Corbel"/>
                <a:sym typeface="Corbel"/>
              </a:rPr>
              <a:t>Enabling power of silicon detectors: SVX and SVX 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756809-5E4E-D646-5B5F-23DE7DCEDF40}"/>
              </a:ext>
            </a:extLst>
          </p:cNvPr>
          <p:cNvSpPr txBox="1"/>
          <p:nvPr/>
        </p:nvSpPr>
        <p:spPr>
          <a:xfrm>
            <a:off x="9605962" y="2140404"/>
            <a:ext cx="2295526" cy="3455303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8669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ea typeface="Corbel"/>
                <a:cs typeface="Corbel"/>
                <a:sym typeface="Corbel"/>
              </a:rPr>
              <a:t>Aldo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00"/>
                </a:highlight>
                <a:ea typeface="Corbel"/>
                <a:cs typeface="Corbel"/>
                <a:sym typeface="Corbel"/>
              </a:rPr>
              <a:t>Menzione</a:t>
            </a:r>
            <a:endParaRPr lang="en-US" sz="2400" dirty="0">
              <a:solidFill>
                <a:srgbClr val="000000"/>
              </a:solidFill>
              <a:highlight>
                <a:srgbClr val="FFFF00"/>
              </a:highlight>
              <a:ea typeface="Corbel"/>
              <a:cs typeface="Corbel"/>
              <a:sym typeface="Corbel"/>
            </a:endParaRPr>
          </a:p>
          <a:p>
            <a:pPr marL="0" marR="0" indent="0" algn="l" defTabSz="8669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ea typeface="Corbel"/>
                <a:cs typeface="Corbel"/>
                <a:sym typeface="Corbel"/>
              </a:rPr>
              <a:t>Karl Haber</a:t>
            </a:r>
          </a:p>
          <a:p>
            <a:pPr marL="0" marR="0" indent="0" algn="l" defTabSz="8669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ea typeface="Corbel"/>
                <a:cs typeface="Corbel"/>
                <a:sym typeface="Corbel"/>
              </a:rPr>
              <a:t>Nicola Bacchetta</a:t>
            </a:r>
          </a:p>
          <a:p>
            <a:pPr marL="0" marR="0" indent="0" algn="l" defTabSz="8669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ea typeface="Corbel"/>
                <a:cs typeface="Corbel"/>
                <a:sym typeface="Corbel"/>
              </a:rPr>
              <a:t>Luciano </a:t>
            </a:r>
            <a:r>
              <a:rPr lang="en-US" sz="2400" dirty="0" err="1">
                <a:solidFill>
                  <a:srgbClr val="000000"/>
                </a:solidFill>
                <a:highlight>
                  <a:srgbClr val="FFFF00"/>
                </a:highlight>
                <a:ea typeface="Corbel"/>
                <a:cs typeface="Corbel"/>
                <a:sym typeface="Corbel"/>
              </a:rPr>
              <a:t>Ristori</a:t>
            </a:r>
            <a:endParaRPr lang="en-US" sz="2400" dirty="0">
              <a:solidFill>
                <a:srgbClr val="000000"/>
              </a:solidFill>
              <a:highlight>
                <a:srgbClr val="FFFF00"/>
              </a:highlight>
              <a:ea typeface="Corbel"/>
              <a:cs typeface="Corbel"/>
              <a:sym typeface="Corbel"/>
            </a:endParaRPr>
          </a:p>
          <a:p>
            <a:pPr marL="0" marR="0" indent="0" algn="l" defTabSz="8669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ea typeface="Corbel"/>
                <a:cs typeface="Corbel"/>
                <a:sym typeface="Corbel"/>
              </a:rPr>
              <a:t>Mark </a:t>
            </a: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ea typeface="Corbel"/>
                <a:cs typeface="Corbel"/>
                <a:sym typeface="Corbel"/>
              </a:rPr>
              <a:t>Shaw </a:t>
            </a:r>
          </a:p>
          <a:p>
            <a:pPr marL="0" marR="0" indent="0" algn="l" defTabSz="8669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ea typeface="Corbel"/>
                <a:cs typeface="Corbel"/>
                <a:sym typeface="Corbel"/>
              </a:rPr>
              <a:t>Joe Incandela</a:t>
            </a:r>
          </a:p>
          <a:p>
            <a:pPr marL="0" marR="0" indent="0" algn="l" defTabSz="8669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ea typeface="Corbel"/>
                <a:cs typeface="Corbel"/>
                <a:sym typeface="Corbel"/>
              </a:rPr>
              <a:t>and many others 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FillTx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8498378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0139D-E6F5-7599-71BB-48FB41D24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CDF SVX II detector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F1858-CE1D-66C7-281A-06CBE12BC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232268"/>
            <a:ext cx="5929312" cy="5203803"/>
          </a:xfrm>
        </p:spPr>
        <p:txBody>
          <a:bodyPr/>
          <a:lstStyle/>
          <a:p>
            <a:r>
              <a:rPr lang="en-US" dirty="0"/>
              <a:t>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CC371-0014-48CC-7769-C09D68E1D5D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DB8A7AE-D695-F543-9E25-C99F2C4A5E09}" type="slidenum">
              <a:rPr lang="en-US" smtClean="0"/>
              <a:t>4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D98DE3-EE20-B2A1-D537-6A869EFF7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015" y="1492597"/>
            <a:ext cx="6591298" cy="4943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A037CD-82CD-7959-6008-EFB530E9B6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4" y="1549135"/>
            <a:ext cx="5185198" cy="48869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A8BD14-741A-7B4C-0372-CB5E740B2EEB}"/>
              </a:ext>
            </a:extLst>
          </p:cNvPr>
          <p:cNvSpPr txBox="1"/>
          <p:nvPr/>
        </p:nvSpPr>
        <p:spPr>
          <a:xfrm>
            <a:off x="0" y="1119162"/>
            <a:ext cx="5266502" cy="746869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8669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  <a:highlight>
                  <a:srgbClr val="FFFF00"/>
                </a:highlight>
                <a:ea typeface="Corbel"/>
                <a:cs typeface="Corbel"/>
                <a:sym typeface="Corbel"/>
              </a:rPr>
              <a:t>P3MD lab at Purdue University: used to build SVX II and the CMS FPIX</a:t>
            </a:r>
            <a:endParaRPr kumimoji="0" 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FillTx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71586810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391BA-57D9-DCC0-8B06-18DD82A4F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CMS FPIX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F6871-6AB5-DD67-D07E-168F94AB0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083478"/>
            <a:ext cx="4479960" cy="584623"/>
          </a:xfrm>
        </p:spPr>
        <p:txBody>
          <a:bodyPr/>
          <a:lstStyle/>
          <a:p>
            <a:r>
              <a:rPr lang="en-US" dirty="0"/>
              <a:t>Sensor Development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F0A2F8-AB34-9E27-038C-037EDD5E73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DB8A7AE-D695-F543-9E25-C99F2C4A5E09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18">
            <a:extLst>
              <a:ext uri="{FF2B5EF4-FFF2-40B4-BE49-F238E27FC236}">
                <a16:creationId xmlns:a16="http://schemas.microsoft.com/office/drawing/2014/main" id="{E589B50A-BF7D-17D0-FD7D-40E459471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319" y="4430466"/>
            <a:ext cx="3990631" cy="231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65D24B02-FE29-6AF6-8A67-1291BE8BC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0" y="1668101"/>
            <a:ext cx="3281303" cy="245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3">
            <a:extLst>
              <a:ext uri="{FF2B5EF4-FFF2-40B4-BE49-F238E27FC236}">
                <a16:creationId xmlns:a16="http://schemas.microsoft.com/office/drawing/2014/main" id="{9DBC3A2F-E355-C207-C880-675E3FC0A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433" y="1112052"/>
            <a:ext cx="3546405" cy="325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997866E-088E-B5C8-AC91-95EC36D0CBC8}"/>
              </a:ext>
            </a:extLst>
          </p:cNvPr>
          <p:cNvSpPr txBox="1">
            <a:spLocks/>
          </p:cNvSpPr>
          <p:nvPr/>
        </p:nvSpPr>
        <p:spPr>
          <a:xfrm>
            <a:off x="3447990" y="4332795"/>
            <a:ext cx="4479960" cy="58462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normAutofit fontScale="85000" lnSpcReduction="10000"/>
          </a:bodyPr>
          <a:lstStyle>
            <a:lvl1pPr marL="452049" marR="0" indent="-452049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1069521" marR="0" indent="-612321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2pPr>
            <a:lvl3pPr marL="1485900" marR="0" indent="-571500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3pPr>
            <a:lvl4pPr marL="2057400" marR="0" indent="-685800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4pPr>
            <a:lvl5pPr marL="2514600" marR="0" indent="-685800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5pPr>
            <a:lvl6pPr marL="1896597" marR="0" indent="-289311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218055" marR="0" indent="-289311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539512" marR="0" indent="-289311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860969" marR="0" indent="-289311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 dirty="0"/>
              <a:t>Production of the plaquette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4E41494-7655-9B30-20AA-05B01A9C494E}"/>
              </a:ext>
            </a:extLst>
          </p:cNvPr>
          <p:cNvSpPr txBox="1">
            <a:spLocks/>
          </p:cNvSpPr>
          <p:nvPr/>
        </p:nvSpPr>
        <p:spPr>
          <a:xfrm>
            <a:off x="104618" y="4332795"/>
            <a:ext cx="3705328" cy="2442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65023" tIns="65023" rIns="65023" bIns="65023">
            <a:normAutofit/>
          </a:bodyPr>
          <a:lstStyle>
            <a:lvl1pPr marL="452049" marR="0" indent="-452049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1pPr>
            <a:lvl2pPr marL="1069521" marR="0" indent="-612321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2pPr>
            <a:lvl3pPr marL="1485900" marR="0" indent="-571500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3pPr>
            <a:lvl4pPr marL="2057400" marR="0" indent="-685800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4pPr>
            <a:lvl5pPr marL="2514600" marR="0" indent="-685800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Helvetica" pitchFamily="2" charset="0"/>
                <a:ea typeface="Helvetica" pitchFamily="2" charset="0"/>
                <a:cs typeface="Arial"/>
                <a:sym typeface="Arial"/>
              </a:defRPr>
            </a:lvl5pPr>
            <a:lvl6pPr marL="1896597" marR="0" indent="-289311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2218055" marR="0" indent="-289311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2539512" marR="0" indent="-289311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2860969" marR="0" indent="-289311" algn="l" defTabSz="609578" eaLnBrk="1" latinLnBrk="0" hangingPunct="1">
              <a:lnSpc>
                <a:spcPct val="100000"/>
              </a:lnSpc>
              <a:spcBef>
                <a:spcPts val="984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531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kern="0" dirty="0"/>
              <a:t>Matching the LHC requirements</a:t>
            </a:r>
          </a:p>
          <a:p>
            <a:r>
              <a:rPr lang="en-US" altLang="en-US" sz="2000" dirty="0"/>
              <a:t>Radiation hardness</a:t>
            </a:r>
          </a:p>
          <a:p>
            <a:pPr lvl="1"/>
            <a:r>
              <a:rPr lang="en-US" altLang="en-US" sz="2000" dirty="0"/>
              <a:t>Up to 100 </a:t>
            </a:r>
            <a:r>
              <a:rPr lang="en-US" altLang="en-US" sz="2000" dirty="0" err="1"/>
              <a:t>Mrad</a:t>
            </a:r>
            <a:endParaRPr lang="en-US" altLang="en-US" sz="2000" dirty="0"/>
          </a:p>
          <a:p>
            <a:pPr lvl="1"/>
            <a:r>
              <a:rPr lang="en-US" altLang="en-US" sz="2000" dirty="0"/>
              <a:t>Up to 6</a:t>
            </a:r>
            <a:r>
              <a:rPr lang="en-US" altLang="en-US" sz="2000" dirty="0">
                <a:cs typeface="Arial" panose="020B0604020202020204" pitchFamily="34" charset="0"/>
              </a:rPr>
              <a:t>×10</a:t>
            </a:r>
            <a:r>
              <a:rPr lang="en-US" altLang="en-US" sz="2000" baseline="30000" dirty="0">
                <a:cs typeface="Arial" panose="020B0604020202020204" pitchFamily="34" charset="0"/>
              </a:rPr>
              <a:t>14</a:t>
            </a:r>
            <a:r>
              <a:rPr lang="en-US" altLang="en-US" sz="2000" dirty="0">
                <a:cs typeface="Arial" panose="020B0604020202020204" pitchFamily="34" charset="0"/>
              </a:rPr>
              <a:t> cm</a:t>
            </a:r>
            <a:r>
              <a:rPr lang="en-US" altLang="en-US" sz="2000" baseline="30000" dirty="0">
                <a:cs typeface="Arial" panose="020B0604020202020204" pitchFamily="34" charset="0"/>
              </a:rPr>
              <a:t>-2</a:t>
            </a:r>
            <a:endParaRPr lang="en-US" kern="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9F1CE64-B15C-68E2-E432-E81F3896A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6234" y="1232268"/>
            <a:ext cx="4001148" cy="532819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61BFC1F-A796-8E17-494F-8986A33A2589}"/>
              </a:ext>
            </a:extLst>
          </p:cNvPr>
          <p:cNvSpPr txBox="1"/>
          <p:nvPr/>
        </p:nvSpPr>
        <p:spPr>
          <a:xfrm>
            <a:off x="8086234" y="5872679"/>
            <a:ext cx="4105766" cy="869980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8669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ea typeface="Corbel"/>
                <a:cs typeface="Corbel"/>
                <a:sym typeface="Corbel"/>
              </a:rPr>
              <a:t>First pixel detector </a:t>
            </a:r>
            <a:r>
              <a:rPr lang="en-US" sz="2400" dirty="0">
                <a:solidFill>
                  <a:srgbClr val="000000"/>
                </a:solidFill>
                <a:highlight>
                  <a:srgbClr val="FFFF00"/>
                </a:highlight>
                <a:ea typeface="Corbel"/>
                <a:cs typeface="Corbel"/>
                <a:sym typeface="Corbel"/>
              </a:rPr>
              <a:t>operating at a</a:t>
            </a: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FillTx/>
                <a:ea typeface="Corbel"/>
                <a:cs typeface="Corbel"/>
                <a:sym typeface="Corbel"/>
              </a:rPr>
              <a:t> hadron collider</a:t>
            </a:r>
          </a:p>
        </p:txBody>
      </p:sp>
    </p:spTree>
    <p:extLst>
      <p:ext uri="{BB962C8B-B14F-4D97-AF65-F5344CB8AC3E}">
        <p14:creationId xmlns:p14="http://schemas.microsoft.com/office/powerpoint/2010/main" val="118811693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D0FA6-F456-808C-0BD1-5788E5934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P3MD: the people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1CC42-325B-07B0-EE32-1F20F8F375A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DB8A7AE-D695-F543-9E25-C99F2C4A5E09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E6A0AB-30D4-A7B9-3FFE-5DEA6366D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569" y="1263679"/>
            <a:ext cx="6941356" cy="4420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06A81A-03E4-399C-938F-C43EEA46A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563" y="3886200"/>
            <a:ext cx="5124471" cy="279947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D8CC2-9E8D-FB2D-3E2A-E666E4A13C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29538" y="1263679"/>
            <a:ext cx="3543300" cy="262252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Kirk Arndt</a:t>
            </a:r>
          </a:p>
          <a:p>
            <a:r>
              <a:rPr lang="en-US" dirty="0"/>
              <a:t>Gino Bolla</a:t>
            </a:r>
          </a:p>
          <a:p>
            <a:r>
              <a:rPr lang="en-US" dirty="0"/>
              <a:t>Petra Merkel </a:t>
            </a:r>
          </a:p>
          <a:p>
            <a:r>
              <a:rPr lang="en-US" dirty="0"/>
              <a:t>Ian Shipsey</a:t>
            </a:r>
          </a:p>
          <a:p>
            <a:r>
              <a:rPr lang="en-US" dirty="0"/>
              <a:t>Anadi Canepa</a:t>
            </a:r>
          </a:p>
          <a:p>
            <a:r>
              <a:rPr lang="en-US" dirty="0"/>
              <a:t>Artur Apresyan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30103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607A4-467F-9A80-FAA3-9B4D8C5CB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148" y="54692"/>
            <a:ext cx="7823244" cy="1131095"/>
          </a:xfrm>
        </p:spPr>
        <p:txBody>
          <a:bodyPr>
            <a:normAutofit/>
          </a:bodyPr>
          <a:lstStyle/>
          <a:p>
            <a:r>
              <a:rPr lang="en-US" sz="4000" dirty="0"/>
              <a:t>Searching for the HIGGS@ CDF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7141573-E4AC-41B2-EB16-FFB27648F48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66687" y="3952266"/>
                <a:ext cx="4283517" cy="2769812"/>
              </a:xfrm>
            </p:spPr>
            <p:txBody>
              <a:bodyPr>
                <a:normAutofit fontScale="70000" lnSpcReduction="20000"/>
              </a:bodyPr>
              <a:lstStyle/>
              <a:p>
                <a:pPr marL="317500" indent="-3175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Leading the ZH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bb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acc>
                      <m:accPr>
                        <m:chr m:val="̅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considered very challenging at the time.</a:t>
                </a:r>
              </a:p>
              <a:p>
                <a:pPr marL="317500" indent="-31750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Introduced many improvements including  Machine Learning to improve b-tagging and signal over background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7141573-E4AC-41B2-EB16-FFB27648F4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66687" y="3952266"/>
                <a:ext cx="4283517" cy="2769812"/>
              </a:xfrm>
              <a:blipFill>
                <a:blip r:embed="rId2"/>
                <a:stretch>
                  <a:fillRect l="-1475" r="-3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5F112-ACBF-FF17-A386-F4D17DDF3E8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DB8A7AE-D695-F543-9E25-C99F2C4A5E09}" type="slidenum">
              <a:rPr lang="en-US" smtClean="0"/>
              <a:t>7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CC1DA4-5E1F-6AB5-152B-4830FD0C2997}"/>
              </a:ext>
            </a:extLst>
          </p:cNvPr>
          <p:cNvGrpSpPr/>
          <p:nvPr/>
        </p:nvGrpSpPr>
        <p:grpSpPr>
          <a:xfrm>
            <a:off x="365502" y="1185787"/>
            <a:ext cx="3551304" cy="2766479"/>
            <a:chOff x="7268713" y="1507253"/>
            <a:chExt cx="2916005" cy="215034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D8E49E-D932-8468-01B9-76118CCD6D55}"/>
                </a:ext>
              </a:extLst>
            </p:cNvPr>
            <p:cNvSpPr txBox="1"/>
            <p:nvPr/>
          </p:nvSpPr>
          <p:spPr>
            <a:xfrm>
              <a:off x="7268713" y="3072825"/>
              <a:ext cx="2895600" cy="584775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solidFill>
                    <a:schemeClr val="tx2">
                      <a:lumMod val="10000"/>
                    </a:schemeClr>
                  </a:solidFill>
                </a:rPr>
                <a:t>ZH</a:t>
              </a:r>
              <a:r>
                <a:rPr lang="en-US" sz="3200" dirty="0" err="1">
                  <a:solidFill>
                    <a:schemeClr val="tx2">
                      <a:lumMod val="10000"/>
                    </a:schemeClr>
                  </a:solidFill>
                  <a:latin typeface="Symbol"/>
                </a:rPr>
                <a:t>®</a:t>
              </a:r>
              <a:r>
                <a:rPr lang="en-US" sz="2800" dirty="0" err="1">
                  <a:solidFill>
                    <a:schemeClr val="tx2">
                      <a:lumMod val="10000"/>
                    </a:schemeClr>
                  </a:solidFill>
                  <a:latin typeface="Symbol" pitchFamily="18" charset="2"/>
                </a:rPr>
                <a:t>nn</a:t>
              </a:r>
              <a:r>
                <a:rPr lang="en-US" sz="3200" dirty="0" err="1">
                  <a:solidFill>
                    <a:schemeClr val="tx2">
                      <a:lumMod val="10000"/>
                    </a:schemeClr>
                  </a:solidFill>
                </a:rPr>
                <a:t>bb</a:t>
              </a:r>
              <a:endParaRPr lang="en-US" sz="3200" dirty="0">
                <a:solidFill>
                  <a:schemeClr val="tx2">
                    <a:lumMod val="10000"/>
                  </a:schemeClr>
                </a:solidFill>
              </a:endParaRP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23BEB14-0F16-CA33-DE17-F4C5DBCD3CF9}"/>
                </a:ext>
              </a:extLst>
            </p:cNvPr>
            <p:cNvGrpSpPr/>
            <p:nvPr/>
          </p:nvGrpSpPr>
          <p:grpSpPr>
            <a:xfrm>
              <a:off x="7289118" y="1507253"/>
              <a:ext cx="2895600" cy="1539081"/>
              <a:chOff x="6324600" y="2057400"/>
              <a:chExt cx="2667000" cy="1539081"/>
            </a:xfrm>
          </p:grpSpPr>
          <p:pic>
            <p:nvPicPr>
              <p:cNvPr id="8" name="Picture 86">
                <a:extLst>
                  <a:ext uri="{FF2B5EF4-FFF2-40B4-BE49-F238E27FC236}">
                    <a16:creationId xmlns:a16="http://schemas.microsoft.com/office/drawing/2014/main" id="{9AB469DB-B40B-1F16-2D0E-E8D6D31646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324600" y="2057400"/>
                <a:ext cx="2667000" cy="153908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3BBB7C7-C62C-3B94-5C69-04D8EB1E1C2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24600" y="2286000"/>
                <a:ext cx="2590800" cy="1219200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/>
              <a:p>
                <a:pPr marL="411480" marR="0" lvl="0" indent="-342900" algn="l" defTabSz="914400" rtl="0" eaLnBrk="1" fontAlgn="auto" latinLnBrk="0" hangingPunct="1">
                  <a:lnSpc>
                    <a:spcPct val="100000"/>
                  </a:lnSpc>
                  <a:spcBef>
                    <a:spcPts val="700"/>
                  </a:spcBef>
                  <a:spcAft>
                    <a:spcPts val="0"/>
                  </a:spcAft>
                  <a:buClr>
                    <a:schemeClr val="tx2"/>
                  </a:buClr>
                  <a:buSzPct val="95000"/>
                  <a:tabLst/>
                  <a:defRPr/>
                </a:pPr>
                <a:endPara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170CF61-E07D-BC58-BE00-7940E0B27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0205" y="1290118"/>
            <a:ext cx="5242693" cy="4060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06A4AC-E81F-4EF6-7CBF-EC71FD82F9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3758" y="138075"/>
            <a:ext cx="1600200" cy="1600200"/>
          </a:xfrm>
          <a:prstGeom prst="rect">
            <a:avLst/>
          </a:prstGeom>
        </p:spPr>
      </p:pic>
      <p:pic>
        <p:nvPicPr>
          <p:cNvPr id="14" name="Picture 13" descr="apresyan">
            <a:extLst>
              <a:ext uri="{FF2B5EF4-FFF2-40B4-BE49-F238E27FC236}">
                <a16:creationId xmlns:a16="http://schemas.microsoft.com/office/drawing/2014/main" id="{8056D7FE-C48D-7A17-81C7-5D2DA6903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298" y="1863941"/>
            <a:ext cx="16002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64CCD423-5144-08E9-6B55-035D8D1A9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758" y="3553540"/>
            <a:ext cx="1600200" cy="1871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9F6C7A6-CBC1-ED76-62A4-F0389C4FA476}"/>
              </a:ext>
            </a:extLst>
          </p:cNvPr>
          <p:cNvSpPr txBox="1"/>
          <p:nvPr/>
        </p:nvSpPr>
        <p:spPr>
          <a:xfrm>
            <a:off x="9810842" y="1599618"/>
            <a:ext cx="2438399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</a:rPr>
              <a:t>V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  <a:cs typeface="Arial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Helvetica" pitchFamily="2" charset="0"/>
                <a:cs typeface="Arial"/>
              </a:rPr>
              <a:t>Veszpremi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  <a:cs typeface="Arial"/>
              </a:rPr>
              <a:t> Ph. D. 2007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9B1649-39D2-3418-7DF3-70C177B8772E}"/>
              </a:ext>
            </a:extLst>
          </p:cNvPr>
          <p:cNvSpPr txBox="1"/>
          <p:nvPr/>
        </p:nvSpPr>
        <p:spPr>
          <a:xfrm>
            <a:off x="9851799" y="3373602"/>
            <a:ext cx="2362200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Helvetica" pitchFamily="2" charset="0"/>
                <a:cs typeface="Arial"/>
              </a:rPr>
              <a:t>A. </a:t>
            </a:r>
            <a:r>
              <a:rPr lang="en-US" sz="1400" dirty="0" err="1">
                <a:solidFill>
                  <a:schemeClr val="bg1"/>
                </a:solidFill>
                <a:latin typeface="Helvetica" pitchFamily="2" charset="0"/>
                <a:cs typeface="Arial"/>
              </a:rPr>
              <a:t>Apresyan</a:t>
            </a:r>
            <a:r>
              <a:rPr lang="en-US" sz="1400" dirty="0">
                <a:solidFill>
                  <a:schemeClr val="bg1"/>
                </a:solidFill>
                <a:latin typeface="Helvetica" pitchFamily="2" charset="0"/>
                <a:cs typeface="Arial"/>
              </a:rPr>
              <a:t>, Ph. D. 2009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2362BBC-4595-A9C9-F6EF-46FD5FC37E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15642" y="5183225"/>
            <a:ext cx="2057400" cy="1536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8CF390D-4DF4-1084-8C38-528483CB5CA6}"/>
              </a:ext>
            </a:extLst>
          </p:cNvPr>
          <p:cNvSpPr txBox="1"/>
          <p:nvPr/>
        </p:nvSpPr>
        <p:spPr>
          <a:xfrm>
            <a:off x="9626314" y="5116809"/>
            <a:ext cx="26670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  <a:cs typeface="Arial"/>
              </a:rPr>
              <a:t>K. Potamianos, Ph. D 2011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22C50D-F1C5-A507-1E0E-9742BAC3B223}"/>
              </a:ext>
            </a:extLst>
          </p:cNvPr>
          <p:cNvSpPr txBox="1"/>
          <p:nvPr/>
        </p:nvSpPr>
        <p:spPr>
          <a:xfrm>
            <a:off x="9982200" y="6501648"/>
            <a:ext cx="2209800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Q. Li, Ph. D  2012</a:t>
            </a:r>
          </a:p>
        </p:txBody>
      </p:sp>
    </p:spTree>
    <p:extLst>
      <p:ext uri="{BB962C8B-B14F-4D97-AF65-F5344CB8AC3E}">
        <p14:creationId xmlns:p14="http://schemas.microsoft.com/office/powerpoint/2010/main" val="353241539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D79E0-626E-897C-B58B-0A80FF922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@ CMS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1784E7-4075-52CC-5A82-257E1B3FC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19716" y="5523445"/>
            <a:ext cx="4372284" cy="102495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Three recipients of the Emmy Noether distinction!!!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4A57A4-BC3D-CBCA-6244-103A59BEC37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DB8A7AE-D695-F543-9E25-C99F2C4A5E09}" type="slidenum">
              <a:rPr lang="en-US" smtClean="0"/>
              <a:t>8</a:t>
            </a:fld>
            <a:endParaRPr lang="en-US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B0C67CBF-7116-1E43-95D4-E4516EB8B3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6" y="1144160"/>
            <a:ext cx="4856203" cy="3642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809682-1D4F-97FD-DCBC-ABFB9A0DF5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286" y="1768964"/>
            <a:ext cx="4469428" cy="3642154"/>
          </a:xfrm>
          <a:prstGeom prst="rect">
            <a:avLst/>
          </a:prstGeom>
        </p:spPr>
      </p:pic>
      <p:pic>
        <p:nvPicPr>
          <p:cNvPr id="7" name="Content Placeholder 10">
            <a:extLst>
              <a:ext uri="{FF2B5EF4-FFF2-40B4-BE49-F238E27FC236}">
                <a16:creationId xmlns:a16="http://schemas.microsoft.com/office/drawing/2014/main" id="{F0A366E6-0524-7B9A-CAAE-2A75B1544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225" y="2568841"/>
            <a:ext cx="4260088" cy="2842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7839C1-1040-0528-A491-9835493CE418}"/>
              </a:ext>
            </a:extLst>
          </p:cNvPr>
          <p:cNvSpPr txBox="1"/>
          <p:nvPr/>
        </p:nvSpPr>
        <p:spPr>
          <a:xfrm>
            <a:off x="82347" y="4786313"/>
            <a:ext cx="3872222" cy="746869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5023" tIns="65023" rIns="65023" bIns="65023" numCol="1" spcCol="38100" rtlCol="0" anchor="t">
            <a:spAutoFit/>
          </a:bodyPr>
          <a:lstStyle/>
          <a:p>
            <a:pPr marL="0" marR="0" indent="0" algn="l" defTabSz="8669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000000"/>
                </a:solidFill>
                <a:latin typeface="Helvetica" pitchFamily="2" charset="0"/>
                <a:ea typeface="Corbel"/>
                <a:cs typeface="Corbel"/>
                <a:sym typeface="Corbel"/>
              </a:rPr>
              <a:t>Daniele Benedetti</a:t>
            </a:r>
          </a:p>
          <a:p>
            <a:pPr marL="0" marR="0" indent="0" algn="l" defTabSz="86698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 pitchFamily="2" charset="0"/>
                <a:ea typeface="Corbel"/>
                <a:cs typeface="Corbel"/>
                <a:sym typeface="Corbel"/>
              </a:rPr>
              <a:t>Petra Mer</a:t>
            </a:r>
            <a:r>
              <a:rPr lang="en-US" sz="2000" dirty="0">
                <a:solidFill>
                  <a:srgbClr val="000000"/>
                </a:solidFill>
                <a:latin typeface="Helvetica" pitchFamily="2" charset="0"/>
                <a:ea typeface="Corbel"/>
                <a:cs typeface="Corbel"/>
                <a:sym typeface="Corbel"/>
              </a:rPr>
              <a:t>kel</a:t>
            </a:r>
          </a:p>
        </p:txBody>
      </p:sp>
    </p:spTree>
    <p:extLst>
      <p:ext uri="{BB962C8B-B14F-4D97-AF65-F5344CB8AC3E}">
        <p14:creationId xmlns:p14="http://schemas.microsoft.com/office/powerpoint/2010/main" val="222561106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76EDFB9-80F8-624B-4F4E-64AA6306B6A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GB" dirty="0"/>
                  <a:t>H</a:t>
                </a:r>
                <a:r>
                  <a:rPr lang="en-GB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bb @ ATLAS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76EDFB9-80F8-624B-4F4E-64AA6306B6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4396" b="-219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8DCED7-AC02-02C7-F6A4-A1B7A5AC3BD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DB8A7AE-D695-F543-9E25-C99F2C4A5E09}" type="slidenum">
              <a:rPr lang="en-US" smtClean="0"/>
              <a:t>9</a:t>
            </a:fld>
            <a:endParaRPr lang="en-US" dirty="0"/>
          </a:p>
        </p:txBody>
      </p:sp>
      <p:pic>
        <p:nvPicPr>
          <p:cNvPr id="5" name="Content Placeholder 19">
            <a:extLst>
              <a:ext uri="{FF2B5EF4-FFF2-40B4-BE49-F238E27FC236}">
                <a16:creationId xmlns:a16="http://schemas.microsoft.com/office/drawing/2014/main" id="{9AE4A828-6E8A-1D71-5739-C47B24289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45" y="1143001"/>
            <a:ext cx="5717256" cy="4529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CB943E-B113-7974-2728-C901F872F237}"/>
                  </a:ext>
                </a:extLst>
              </p:cNvPr>
              <p:cNvSpPr txBox="1"/>
              <p:nvPr/>
            </p:nvSpPr>
            <p:spPr>
              <a:xfrm>
                <a:off x="358698" y="5789741"/>
                <a:ext cx="591351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solidFill>
                      <a:srgbClr val="FFFFFF"/>
                    </a:solidFill>
                    <a:latin typeface="Helvetica" pitchFamily="2" charset="0"/>
                  </a:rPr>
                  <a:t>Cecilia </a:t>
                </a:r>
                <a:r>
                  <a:rPr lang="en-GB" sz="2000" dirty="0" err="1">
                    <a:solidFill>
                      <a:srgbClr val="FFFFFF"/>
                    </a:solidFill>
                    <a:latin typeface="Helvetica" pitchFamily="2" charset="0"/>
                  </a:rPr>
                  <a:t>Tosciri</a:t>
                </a:r>
                <a:r>
                  <a:rPr lang="en-GB" sz="2000" dirty="0">
                    <a:solidFill>
                      <a:srgbClr val="FFFFFF"/>
                    </a:solidFill>
                    <a:latin typeface="Helvetica" pitchFamily="2" charset="0"/>
                  </a:rPr>
                  <a:t> and Luca Ambroz  (with Elisabeth Schopf) unblinded the H</a:t>
                </a:r>
                <a14:m>
                  <m:oMath xmlns:m="http://schemas.openxmlformats.org/officeDocument/2006/math">
                    <m:r>
                      <a:rPr lang="en-GB" sz="200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𝑏𝑏</m:t>
                    </m:r>
                    <m:r>
                      <a:rPr lang="en-US" sz="20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0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analysis</m:t>
                    </m:r>
                  </m:oMath>
                </a14:m>
                <a:r>
                  <a:rPr lang="en-GB" sz="2000" dirty="0">
                    <a:solidFill>
                      <a:srgbClr val="FFFFFF"/>
                    </a:solidFill>
                    <a:latin typeface="Helvetica" pitchFamily="2" charset="0"/>
                  </a:rPr>
                  <a:t> in 2018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CB943E-B113-7974-2728-C901F872F2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698" y="5789741"/>
                <a:ext cx="5913515" cy="707886"/>
              </a:xfrm>
              <a:prstGeom prst="rect">
                <a:avLst/>
              </a:prstGeom>
              <a:blipFill>
                <a:blip r:embed="rId5"/>
                <a:stretch>
                  <a:fillRect l="-1073" t="-5357" b="-160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B5D7EADA-AF88-50D0-9C2C-120AA591FF04}"/>
              </a:ext>
            </a:extLst>
          </p:cNvPr>
          <p:cNvGrpSpPr/>
          <p:nvPr/>
        </p:nvGrpSpPr>
        <p:grpSpPr>
          <a:xfrm>
            <a:off x="6880485" y="1143001"/>
            <a:ext cx="4044036" cy="4021795"/>
            <a:chOff x="7064829" y="1316240"/>
            <a:chExt cx="4465635" cy="44023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4F7CFB-7C5B-E734-8F03-25D7FAB14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4829" y="1316240"/>
              <a:ext cx="4465635" cy="440239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B9E5F81-22C1-D065-3D62-85824F451C57}"/>
                </a:ext>
              </a:extLst>
            </p:cNvPr>
            <p:cNvSpPr/>
            <p:nvPr/>
          </p:nvSpPr>
          <p:spPr>
            <a:xfrm>
              <a:off x="7629009" y="5539830"/>
              <a:ext cx="1146628" cy="178800"/>
            </a:xfrm>
            <a:prstGeom prst="rect">
              <a:avLst/>
            </a:prstGeom>
            <a:solidFill>
              <a:srgbClr val="FFFFFF"/>
            </a:solidFill>
            <a:ln w="25400" cap="flat">
              <a:noFill/>
              <a:prstDash val="solid"/>
              <a:bevel/>
            </a:ln>
            <a:effectLst>
              <a:outerShdw blurRad="50800" dist="254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5023" tIns="65023" rIns="65023" bIns="65023" numCol="1" spcCol="38100" rtlCol="0" anchor="ctr">
              <a:spAutoFit/>
            </a:bodyPr>
            <a:lstStyle/>
            <a:p>
              <a:pPr marL="0" marR="0" indent="0" algn="l" defTabSz="866986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3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D24A31-A1D2-4227-3DD4-B5E604B743E5}"/>
                  </a:ext>
                </a:extLst>
              </p:cNvPr>
              <p:cNvSpPr txBox="1"/>
              <p:nvPr/>
            </p:nvSpPr>
            <p:spPr>
              <a:xfrm>
                <a:off x="6603802" y="5278345"/>
                <a:ext cx="5588198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FFFFFF"/>
                    </a:solidFill>
                    <a:latin typeface="Helvetica" pitchFamily="2" charset="0"/>
                  </a:rPr>
                  <a:t>More contributions to Higgs physics: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FFFFFF"/>
                    </a:solidFill>
                    <a:latin typeface="Helvetica" pitchFamily="2" charset="0"/>
                  </a:rPr>
                  <a:t>H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GB" dirty="0">
                    <a:solidFill>
                      <a:srgbClr val="FFFFFF"/>
                    </a:solidFill>
                    <a:latin typeface="Helvetica" pitchFamily="2" charset="0"/>
                  </a:rPr>
                  <a:t> and H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𝑐𝑐</m:t>
                    </m:r>
                  </m:oMath>
                </a14:m>
                <a:r>
                  <a:rPr lang="en-GB" dirty="0">
                    <a:solidFill>
                      <a:srgbClr val="FFFFFF"/>
                    </a:solidFill>
                    <a:latin typeface="Helvetica" pitchFamily="2" charset="0"/>
                  </a:rPr>
                  <a:t> Maria Mironova, Windishhofer, </a:t>
                </a:r>
                <a:r>
                  <a:rPr lang="en-GB" dirty="0" err="1">
                    <a:solidFill>
                      <a:srgbClr val="FFFFFF"/>
                    </a:solidFill>
                    <a:latin typeface="Helvetica" pitchFamily="2" charset="0"/>
                  </a:rPr>
                  <a:t>Draguet</a:t>
                </a:r>
                <a:r>
                  <a:rPr lang="en-GB" dirty="0">
                    <a:solidFill>
                      <a:srgbClr val="FFFFFF"/>
                    </a:solidFill>
                    <a:latin typeface="Helvetica" pitchFamily="2" charset="0"/>
                  </a:rPr>
                  <a:t>, Elisabeth Schopf, Weitao Wang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FFFFFF"/>
                    </a:solidFill>
                    <a:latin typeface="Helvetica" pitchFamily="2" charset="0"/>
                  </a:rPr>
                  <a:t>H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GB" dirty="0">
                    <a:solidFill>
                      <a:srgbClr val="FFFFFF"/>
                    </a:solidFill>
                    <a:latin typeface="Helvetica" pitchFamily="2" charset="0"/>
                  </a:rPr>
                  <a:t>µµ with </a:t>
                </a:r>
                <a:r>
                  <a:rPr lang="en-GB" dirty="0" err="1">
                    <a:solidFill>
                      <a:srgbClr val="FFFFFF"/>
                    </a:solidFill>
                    <a:latin typeface="Helvetica" pitchFamily="2" charset="0"/>
                  </a:rPr>
                  <a:t>Chunhao</a:t>
                </a:r>
                <a:r>
                  <a:rPr lang="en-GB" dirty="0">
                    <a:solidFill>
                      <a:srgbClr val="FFFFFF"/>
                    </a:solidFill>
                    <a:latin typeface="Helvetica" pitchFamily="2" charset="0"/>
                  </a:rPr>
                  <a:t> Tian, Eleonora Rossi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solidFill>
                      <a:srgbClr val="FFFFFF"/>
                    </a:solidFill>
                    <a:latin typeface="Helvetica" pitchFamily="2" charset="0"/>
                  </a:rPr>
                  <a:t>H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GB" i="1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bb</m:t>
                    </m:r>
                    <m:r>
                      <m:rPr>
                        <m:sty m:val="p"/>
                      </m:rPr>
                      <a:rPr lang="el-GR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ττ</m:t>
                    </m:r>
                    <m:r>
                      <a:rPr lang="en-US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>
                    <a:solidFill>
                      <a:srgbClr val="FFFFFF"/>
                    </a:solidFill>
                    <a:latin typeface="Helvetica" pitchFamily="2" charset="0"/>
                  </a:rPr>
                  <a:t>  with </a:t>
                </a:r>
                <a:r>
                  <a:rPr lang="en-GB" dirty="0" err="1">
                    <a:solidFill>
                      <a:srgbClr val="FFFFFF"/>
                    </a:solidFill>
                    <a:latin typeface="Helvetica" pitchFamily="2" charset="0"/>
                  </a:rPr>
                  <a:t>Haslbeck</a:t>
                </a:r>
                <a:r>
                  <a:rPr lang="en-GB" dirty="0">
                    <a:solidFill>
                      <a:srgbClr val="FFFFFF"/>
                    </a:solidFill>
                    <a:latin typeface="Helvetica" pitchFamily="2" charset="0"/>
                  </a:rPr>
                  <a:t>, Moser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2D24A31-A1D2-4227-3DD4-B5E604B743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802" y="5278345"/>
                <a:ext cx="5588198" cy="1477328"/>
              </a:xfrm>
              <a:prstGeom prst="rect">
                <a:avLst/>
              </a:prstGeom>
              <a:blipFill>
                <a:blip r:embed="rId7"/>
                <a:stretch>
                  <a:fillRect l="-679" t="-1709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537742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U Physics 16 X 9">
  <a:themeElements>
    <a:clrScheme name="Default">
      <a:dk1>
        <a:srgbClr val="000000"/>
      </a:dk1>
      <a:lt1>
        <a:srgbClr val="002147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50800" dist="254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8669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50800" dist="254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866986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U Physics 16 X 9" id="{8176D968-A41E-A848-8704-B33AECBA3AC6}" vid="{61565E4A-39A0-9A4D-8B4F-14721701BA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OU Physics 16 X 9</Template>
  <TotalTime>149386</TotalTime>
  <Words>433</Words>
  <Application>Microsoft Macintosh PowerPoint</Application>
  <PresentationFormat>Widescreen</PresentationFormat>
  <Paragraphs>114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Arial Black</vt:lpstr>
      <vt:lpstr>Arial Rounded MT Bold</vt:lpstr>
      <vt:lpstr>Calibri</vt:lpstr>
      <vt:lpstr>Cambria Math</vt:lpstr>
      <vt:lpstr>Corbel</vt:lpstr>
      <vt:lpstr>Helvetica</vt:lpstr>
      <vt:lpstr>Symbol</vt:lpstr>
      <vt:lpstr>Wingdings</vt:lpstr>
      <vt:lpstr>OU Physics 16 X 9</vt:lpstr>
      <vt:lpstr>Enabling Discovery:  Advancing  Instrumentation and  Physics Analysis in Particle Physics</vt:lpstr>
      <vt:lpstr>Top discovery</vt:lpstr>
      <vt:lpstr>Top discovery</vt:lpstr>
      <vt:lpstr>CDF SVX II detector</vt:lpstr>
      <vt:lpstr>CMS FPIX</vt:lpstr>
      <vt:lpstr>P3MD: the people </vt:lpstr>
      <vt:lpstr>Searching for the HIGGS@ CDF</vt:lpstr>
      <vt:lpstr>Higgs @ CMS</vt:lpstr>
      <vt:lpstr>H →bb @ ATLAS</vt:lpstr>
      <vt:lpstr>OPMD </vt:lpstr>
      <vt:lpstr>ATLAS ITK Pixel</vt:lpstr>
      <vt:lpstr>Mu3e</vt:lpstr>
      <vt:lpstr>APS CUWIP 2020 </vt:lpstr>
      <vt:lpstr>CUWiP UK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Beecroft Building Story of a Project</dc:title>
  <dc:creator>Microsoft Office User</dc:creator>
  <cp:lastModifiedBy>Daniela Bortoletto</cp:lastModifiedBy>
  <cp:revision>514</cp:revision>
  <cp:lastPrinted>2023-09-27T06:38:14Z</cp:lastPrinted>
  <dcterms:created xsi:type="dcterms:W3CDTF">2018-09-03T11:04:53Z</dcterms:created>
  <dcterms:modified xsi:type="dcterms:W3CDTF">2025-07-07T14:10:10Z</dcterms:modified>
</cp:coreProperties>
</file>