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30"/>
  </p:notesMasterIdLst>
  <p:handoutMasterIdLst>
    <p:handoutMasterId r:id="rId31"/>
  </p:handoutMasterIdLst>
  <p:sldIdLst>
    <p:sldId id="256" r:id="rId2"/>
    <p:sldId id="437" r:id="rId3"/>
    <p:sldId id="530" r:id="rId4"/>
    <p:sldId id="458" r:id="rId5"/>
    <p:sldId id="461" r:id="rId6"/>
    <p:sldId id="459" r:id="rId7"/>
    <p:sldId id="497" r:id="rId8"/>
    <p:sldId id="305" r:id="rId9"/>
    <p:sldId id="447" r:id="rId10"/>
    <p:sldId id="895" r:id="rId11"/>
    <p:sldId id="533" r:id="rId12"/>
    <p:sldId id="896" r:id="rId13"/>
    <p:sldId id="338" r:id="rId14"/>
    <p:sldId id="898" r:id="rId15"/>
    <p:sldId id="878" r:id="rId16"/>
    <p:sldId id="897" r:id="rId17"/>
    <p:sldId id="899" r:id="rId18"/>
    <p:sldId id="881" r:id="rId19"/>
    <p:sldId id="882" r:id="rId20"/>
    <p:sldId id="883" r:id="rId21"/>
    <p:sldId id="884" r:id="rId22"/>
    <p:sldId id="885" r:id="rId23"/>
    <p:sldId id="889" r:id="rId24"/>
    <p:sldId id="890" r:id="rId25"/>
    <p:sldId id="891" r:id="rId26"/>
    <p:sldId id="892" r:id="rId27"/>
    <p:sldId id="894" r:id="rId28"/>
    <p:sldId id="44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ele Bergamaschi" initials="MB" lastIdx="2" clrIdx="0">
    <p:extLst>
      <p:ext uri="{19B8F6BF-5375-455C-9EA6-DF929625EA0E}">
        <p15:presenceInfo xmlns:p15="http://schemas.microsoft.com/office/powerpoint/2012/main" userId="S-1-5-21-1526224874-1540688658-1361462980-244587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46D"/>
    <a:srgbClr val="A5A5A5"/>
    <a:srgbClr val="FF85FF"/>
    <a:srgbClr val="77A5C9"/>
    <a:srgbClr val="EE5612"/>
    <a:srgbClr val="00B050"/>
    <a:srgbClr val="1F38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46" autoAdjust="0"/>
    <p:restoredTop sz="80017" autoAdjust="0"/>
  </p:normalViewPr>
  <p:slideViewPr>
    <p:cSldViewPr snapToGrid="0">
      <p:cViewPr>
        <p:scale>
          <a:sx n="83" d="100"/>
          <a:sy n="83" d="100"/>
        </p:scale>
        <p:origin x="314" y="2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475D4C-C675-4DA0-96DB-F42CB745E77D}" type="doc">
      <dgm:prSet loTypeId="urn:microsoft.com/office/officeart/2005/8/layout/hChevron3" loCatId="process" qsTypeId="urn:microsoft.com/office/officeart/2005/8/quickstyle/simple1" qsCatId="simple" csTypeId="urn:microsoft.com/office/officeart/2005/8/colors/accent2_2" csCatId="accent2" phldr="1"/>
      <dgm:spPr/>
    </dgm:pt>
    <dgm:pt modelId="{C23F803A-78E6-4DB7-8938-8AFB692E90AA}">
      <dgm:prSet phldrT="[Text]"/>
      <dgm:spPr/>
      <dgm:t>
        <a:bodyPr/>
        <a:lstStyle/>
        <a:p>
          <a:r>
            <a:rPr lang="en-GB" dirty="0"/>
            <a:t>Corridor equipment</a:t>
          </a:r>
        </a:p>
      </dgm:t>
    </dgm:pt>
    <dgm:pt modelId="{9AB3F57C-BF55-473C-BE84-3C350CF1DDA0}" type="parTrans" cxnId="{0AF08B2F-C8EB-4605-8740-E3C01052D6F6}">
      <dgm:prSet/>
      <dgm:spPr/>
      <dgm:t>
        <a:bodyPr/>
        <a:lstStyle/>
        <a:p>
          <a:endParaRPr lang="en-GB"/>
        </a:p>
      </dgm:t>
    </dgm:pt>
    <dgm:pt modelId="{719C2CD6-5AD2-4816-99C5-4456E3C38814}" type="sibTrans" cxnId="{0AF08B2F-C8EB-4605-8740-E3C01052D6F6}">
      <dgm:prSet/>
      <dgm:spPr/>
      <dgm:t>
        <a:bodyPr/>
        <a:lstStyle/>
        <a:p>
          <a:endParaRPr lang="en-GB"/>
        </a:p>
      </dgm:t>
    </dgm:pt>
    <dgm:pt modelId="{405E82D3-99E8-4218-AC5F-118701E4F796}">
      <dgm:prSet phldrT="[Text]"/>
      <dgm:spPr/>
      <dgm:t>
        <a:bodyPr/>
        <a:lstStyle/>
        <a:p>
          <a:r>
            <a:rPr lang="en-GB" dirty="0"/>
            <a:t>Target area</a:t>
          </a:r>
        </a:p>
      </dgm:t>
    </dgm:pt>
    <dgm:pt modelId="{11A7783A-0A43-45D3-BAF2-D9E37FFF9A00}" type="parTrans" cxnId="{2E6AD7C4-A1D0-4E37-A363-558405CA3F1C}">
      <dgm:prSet/>
      <dgm:spPr/>
      <dgm:t>
        <a:bodyPr/>
        <a:lstStyle/>
        <a:p>
          <a:endParaRPr lang="en-GB"/>
        </a:p>
      </dgm:t>
    </dgm:pt>
    <dgm:pt modelId="{5D50C412-31DF-41C2-BB36-3D2CA4C2D2D2}" type="sibTrans" cxnId="{2E6AD7C4-A1D0-4E37-A363-558405CA3F1C}">
      <dgm:prSet/>
      <dgm:spPr/>
      <dgm:t>
        <a:bodyPr/>
        <a:lstStyle/>
        <a:p>
          <a:endParaRPr lang="en-GB"/>
        </a:p>
      </dgm:t>
    </dgm:pt>
    <dgm:pt modelId="{6B19E125-E771-49F5-9DA0-0F3FB0FE0371}">
      <dgm:prSet phldrT="[Text]"/>
      <dgm:spPr/>
      <dgm:t>
        <a:bodyPr/>
        <a:lstStyle/>
        <a:p>
          <a:r>
            <a:rPr lang="en-GB" dirty="0"/>
            <a:t>Horn area</a:t>
          </a:r>
        </a:p>
      </dgm:t>
    </dgm:pt>
    <dgm:pt modelId="{290B6AA5-1C0D-4675-B672-20881FCC5EE5}" type="parTrans" cxnId="{01D487E1-36D7-4DDF-8A90-93B30C2357EC}">
      <dgm:prSet/>
      <dgm:spPr/>
      <dgm:t>
        <a:bodyPr/>
        <a:lstStyle/>
        <a:p>
          <a:endParaRPr lang="en-GB"/>
        </a:p>
      </dgm:t>
    </dgm:pt>
    <dgm:pt modelId="{EE3046A9-F090-441F-AAA2-8A116914ADD8}" type="sibTrans" cxnId="{01D487E1-36D7-4DDF-8A90-93B30C2357EC}">
      <dgm:prSet/>
      <dgm:spPr/>
      <dgm:t>
        <a:bodyPr/>
        <a:lstStyle/>
        <a:p>
          <a:endParaRPr lang="en-GB"/>
        </a:p>
      </dgm:t>
    </dgm:pt>
    <dgm:pt modelId="{8E9523AF-257D-4359-A76A-8490B5D532F6}">
      <dgm:prSet phldrT="[Text]"/>
      <dgm:spPr/>
      <dgm:t>
        <a:bodyPr/>
        <a:lstStyle/>
        <a:p>
          <a:r>
            <a:rPr lang="en-GB" dirty="0"/>
            <a:t>Helium tank 1 area</a:t>
          </a:r>
        </a:p>
      </dgm:t>
    </dgm:pt>
    <dgm:pt modelId="{AB3A0E1A-64AA-4886-87E4-C4E8F7F48CA3}" type="parTrans" cxnId="{C8ECB1F8-5800-4F0E-89D0-218AD9730A26}">
      <dgm:prSet/>
      <dgm:spPr/>
      <dgm:t>
        <a:bodyPr/>
        <a:lstStyle/>
        <a:p>
          <a:endParaRPr lang="en-GB"/>
        </a:p>
      </dgm:t>
    </dgm:pt>
    <dgm:pt modelId="{25654566-5934-478B-AAF8-A8F7C95D7809}" type="sibTrans" cxnId="{C8ECB1F8-5800-4F0E-89D0-218AD9730A26}">
      <dgm:prSet/>
      <dgm:spPr/>
      <dgm:t>
        <a:bodyPr/>
        <a:lstStyle/>
        <a:p>
          <a:endParaRPr lang="en-GB"/>
        </a:p>
      </dgm:t>
    </dgm:pt>
    <dgm:pt modelId="{A691C49C-B8FE-4426-B169-E3D3E913A1F9}">
      <dgm:prSet phldrT="[Text]"/>
      <dgm:spPr/>
      <dgm:t>
        <a:bodyPr/>
        <a:lstStyle/>
        <a:p>
          <a:r>
            <a:rPr lang="en-GB" dirty="0"/>
            <a:t>Reflector area</a:t>
          </a:r>
        </a:p>
      </dgm:t>
    </dgm:pt>
    <dgm:pt modelId="{70BACD86-E342-4BE3-82EE-652C2E09009A}" type="parTrans" cxnId="{48E9DB92-9AAA-4E92-B516-E0214F9D61C5}">
      <dgm:prSet/>
      <dgm:spPr/>
      <dgm:t>
        <a:bodyPr/>
        <a:lstStyle/>
        <a:p>
          <a:endParaRPr lang="en-GB"/>
        </a:p>
      </dgm:t>
    </dgm:pt>
    <dgm:pt modelId="{A52D0BD3-B72E-425D-AFAA-88FBB3ED9ABD}" type="sibTrans" cxnId="{48E9DB92-9AAA-4E92-B516-E0214F9D61C5}">
      <dgm:prSet/>
      <dgm:spPr/>
      <dgm:t>
        <a:bodyPr/>
        <a:lstStyle/>
        <a:p>
          <a:endParaRPr lang="en-GB"/>
        </a:p>
      </dgm:t>
    </dgm:pt>
    <dgm:pt modelId="{28B360B9-0441-4BD2-915C-9A7A17D88CB5}">
      <dgm:prSet phldrT="[Text]"/>
      <dgm:spPr/>
      <dgm:t>
        <a:bodyPr/>
        <a:lstStyle/>
        <a:p>
          <a:r>
            <a:rPr lang="en-GB" dirty="0"/>
            <a:t>Helium tank 2 area</a:t>
          </a:r>
        </a:p>
      </dgm:t>
    </dgm:pt>
    <dgm:pt modelId="{4D9C4244-9A87-44DF-9FAD-42943FCCB2CB}" type="parTrans" cxnId="{45B19E39-DD7B-4480-B239-CDEBD948C7DE}">
      <dgm:prSet/>
      <dgm:spPr/>
      <dgm:t>
        <a:bodyPr/>
        <a:lstStyle/>
        <a:p>
          <a:endParaRPr lang="en-GB"/>
        </a:p>
      </dgm:t>
    </dgm:pt>
    <dgm:pt modelId="{C90FB5A2-05C5-4EFF-8E71-CEE671C8EFF3}" type="sibTrans" cxnId="{45B19E39-DD7B-4480-B239-CDEBD948C7DE}">
      <dgm:prSet/>
      <dgm:spPr/>
      <dgm:t>
        <a:bodyPr/>
        <a:lstStyle/>
        <a:p>
          <a:endParaRPr lang="en-GB"/>
        </a:p>
      </dgm:t>
    </dgm:pt>
    <dgm:pt modelId="{9295828B-63FB-45AE-A171-C640D334C4B1}" type="pres">
      <dgm:prSet presAssocID="{83475D4C-C675-4DA0-96DB-F42CB745E77D}" presName="Name0" presStyleCnt="0">
        <dgm:presLayoutVars>
          <dgm:dir/>
          <dgm:resizeHandles val="exact"/>
        </dgm:presLayoutVars>
      </dgm:prSet>
      <dgm:spPr/>
    </dgm:pt>
    <dgm:pt modelId="{082A5E79-D46E-46F1-ABD2-A8CEDA03FB54}" type="pres">
      <dgm:prSet presAssocID="{C23F803A-78E6-4DB7-8938-8AFB692E90AA}" presName="parTxOnly" presStyleLbl="node1" presStyleIdx="0" presStyleCnt="6">
        <dgm:presLayoutVars>
          <dgm:bulletEnabled val="1"/>
        </dgm:presLayoutVars>
      </dgm:prSet>
      <dgm:spPr/>
    </dgm:pt>
    <dgm:pt modelId="{82B300E0-9CA2-4FAD-BDE5-FA90701E93CF}" type="pres">
      <dgm:prSet presAssocID="{719C2CD6-5AD2-4816-99C5-4456E3C38814}" presName="parSpace" presStyleCnt="0"/>
      <dgm:spPr/>
    </dgm:pt>
    <dgm:pt modelId="{4CFB6278-1D49-4C89-98DE-5971A4378547}" type="pres">
      <dgm:prSet presAssocID="{405E82D3-99E8-4218-AC5F-118701E4F796}" presName="parTxOnly" presStyleLbl="node1" presStyleIdx="1" presStyleCnt="6">
        <dgm:presLayoutVars>
          <dgm:bulletEnabled val="1"/>
        </dgm:presLayoutVars>
      </dgm:prSet>
      <dgm:spPr/>
    </dgm:pt>
    <dgm:pt modelId="{812FEC56-511B-4842-8865-A107A6B3E4EF}" type="pres">
      <dgm:prSet presAssocID="{5D50C412-31DF-41C2-BB36-3D2CA4C2D2D2}" presName="parSpace" presStyleCnt="0"/>
      <dgm:spPr/>
    </dgm:pt>
    <dgm:pt modelId="{2BC9CFF4-3E9D-42BD-B890-D907F2339F5F}" type="pres">
      <dgm:prSet presAssocID="{6B19E125-E771-49F5-9DA0-0F3FB0FE0371}" presName="parTxOnly" presStyleLbl="node1" presStyleIdx="2" presStyleCnt="6">
        <dgm:presLayoutVars>
          <dgm:bulletEnabled val="1"/>
        </dgm:presLayoutVars>
      </dgm:prSet>
      <dgm:spPr/>
    </dgm:pt>
    <dgm:pt modelId="{8C3C35A1-7952-4A66-AE4E-D78718BC5010}" type="pres">
      <dgm:prSet presAssocID="{EE3046A9-F090-441F-AAA2-8A116914ADD8}" presName="parSpace" presStyleCnt="0"/>
      <dgm:spPr/>
    </dgm:pt>
    <dgm:pt modelId="{58C3B3EA-B066-4765-86E9-37AAF6CEF045}" type="pres">
      <dgm:prSet presAssocID="{8E9523AF-257D-4359-A76A-8490B5D532F6}" presName="parTxOnly" presStyleLbl="node1" presStyleIdx="3" presStyleCnt="6">
        <dgm:presLayoutVars>
          <dgm:bulletEnabled val="1"/>
        </dgm:presLayoutVars>
      </dgm:prSet>
      <dgm:spPr/>
    </dgm:pt>
    <dgm:pt modelId="{B66EA647-1B71-4B97-8F65-C3BEF1164430}" type="pres">
      <dgm:prSet presAssocID="{25654566-5934-478B-AAF8-A8F7C95D7809}" presName="parSpace" presStyleCnt="0"/>
      <dgm:spPr/>
    </dgm:pt>
    <dgm:pt modelId="{2C446E87-AE90-458B-B8C8-45B8F7401A7B}" type="pres">
      <dgm:prSet presAssocID="{A691C49C-B8FE-4426-B169-E3D3E913A1F9}" presName="parTxOnly" presStyleLbl="node1" presStyleIdx="4" presStyleCnt="6">
        <dgm:presLayoutVars>
          <dgm:bulletEnabled val="1"/>
        </dgm:presLayoutVars>
      </dgm:prSet>
      <dgm:spPr/>
    </dgm:pt>
    <dgm:pt modelId="{3CFC0E74-9ED4-4265-ADCC-16CEF5961B4D}" type="pres">
      <dgm:prSet presAssocID="{A52D0BD3-B72E-425D-AFAA-88FBB3ED9ABD}" presName="parSpace" presStyleCnt="0"/>
      <dgm:spPr/>
    </dgm:pt>
    <dgm:pt modelId="{41885031-3130-4479-81E0-3EE5DF9B9ABE}" type="pres">
      <dgm:prSet presAssocID="{28B360B9-0441-4BD2-915C-9A7A17D88CB5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F25D100E-272F-4673-A6F3-A398BB0BCF76}" type="presOf" srcId="{83475D4C-C675-4DA0-96DB-F42CB745E77D}" destId="{9295828B-63FB-45AE-A171-C640D334C4B1}" srcOrd="0" destOrd="0" presId="urn:microsoft.com/office/officeart/2005/8/layout/hChevron3"/>
    <dgm:cxn modelId="{C065701B-C130-4CF3-B19D-23B4C1771FF3}" type="presOf" srcId="{405E82D3-99E8-4218-AC5F-118701E4F796}" destId="{4CFB6278-1D49-4C89-98DE-5971A4378547}" srcOrd="0" destOrd="0" presId="urn:microsoft.com/office/officeart/2005/8/layout/hChevron3"/>
    <dgm:cxn modelId="{0AF08B2F-C8EB-4605-8740-E3C01052D6F6}" srcId="{83475D4C-C675-4DA0-96DB-F42CB745E77D}" destId="{C23F803A-78E6-4DB7-8938-8AFB692E90AA}" srcOrd="0" destOrd="0" parTransId="{9AB3F57C-BF55-473C-BE84-3C350CF1DDA0}" sibTransId="{719C2CD6-5AD2-4816-99C5-4456E3C38814}"/>
    <dgm:cxn modelId="{45B19E39-DD7B-4480-B239-CDEBD948C7DE}" srcId="{83475D4C-C675-4DA0-96DB-F42CB745E77D}" destId="{28B360B9-0441-4BD2-915C-9A7A17D88CB5}" srcOrd="5" destOrd="0" parTransId="{4D9C4244-9A87-44DF-9FAD-42943FCCB2CB}" sibTransId="{C90FB5A2-05C5-4EFF-8E71-CEE671C8EFF3}"/>
    <dgm:cxn modelId="{64D68C61-34F4-4488-AC1C-E7BC0A72032E}" type="presOf" srcId="{C23F803A-78E6-4DB7-8938-8AFB692E90AA}" destId="{082A5E79-D46E-46F1-ABD2-A8CEDA03FB54}" srcOrd="0" destOrd="0" presId="urn:microsoft.com/office/officeart/2005/8/layout/hChevron3"/>
    <dgm:cxn modelId="{08F22442-DDF5-4B30-8E50-1D8C11262E71}" type="presOf" srcId="{A691C49C-B8FE-4426-B169-E3D3E913A1F9}" destId="{2C446E87-AE90-458B-B8C8-45B8F7401A7B}" srcOrd="0" destOrd="0" presId="urn:microsoft.com/office/officeart/2005/8/layout/hChevron3"/>
    <dgm:cxn modelId="{2C1DF46E-38D2-4667-BD08-5147FC6340A1}" type="presOf" srcId="{8E9523AF-257D-4359-A76A-8490B5D532F6}" destId="{58C3B3EA-B066-4765-86E9-37AAF6CEF045}" srcOrd="0" destOrd="0" presId="urn:microsoft.com/office/officeart/2005/8/layout/hChevron3"/>
    <dgm:cxn modelId="{08D4107B-28DB-46ED-9D86-F85ECD2481CF}" type="presOf" srcId="{28B360B9-0441-4BD2-915C-9A7A17D88CB5}" destId="{41885031-3130-4479-81E0-3EE5DF9B9ABE}" srcOrd="0" destOrd="0" presId="urn:microsoft.com/office/officeart/2005/8/layout/hChevron3"/>
    <dgm:cxn modelId="{48E9DB92-9AAA-4E92-B516-E0214F9D61C5}" srcId="{83475D4C-C675-4DA0-96DB-F42CB745E77D}" destId="{A691C49C-B8FE-4426-B169-E3D3E913A1F9}" srcOrd="4" destOrd="0" parTransId="{70BACD86-E342-4BE3-82EE-652C2E09009A}" sibTransId="{A52D0BD3-B72E-425D-AFAA-88FBB3ED9ABD}"/>
    <dgm:cxn modelId="{971C3AA8-2F3F-4EAD-A9B8-76F6B64E6E5F}" type="presOf" srcId="{6B19E125-E771-49F5-9DA0-0F3FB0FE0371}" destId="{2BC9CFF4-3E9D-42BD-B890-D907F2339F5F}" srcOrd="0" destOrd="0" presId="urn:microsoft.com/office/officeart/2005/8/layout/hChevron3"/>
    <dgm:cxn modelId="{2E6AD7C4-A1D0-4E37-A363-558405CA3F1C}" srcId="{83475D4C-C675-4DA0-96DB-F42CB745E77D}" destId="{405E82D3-99E8-4218-AC5F-118701E4F796}" srcOrd="1" destOrd="0" parTransId="{11A7783A-0A43-45D3-BAF2-D9E37FFF9A00}" sibTransId="{5D50C412-31DF-41C2-BB36-3D2CA4C2D2D2}"/>
    <dgm:cxn modelId="{01D487E1-36D7-4DDF-8A90-93B30C2357EC}" srcId="{83475D4C-C675-4DA0-96DB-F42CB745E77D}" destId="{6B19E125-E771-49F5-9DA0-0F3FB0FE0371}" srcOrd="2" destOrd="0" parTransId="{290B6AA5-1C0D-4675-B672-20881FCC5EE5}" sibTransId="{EE3046A9-F090-441F-AAA2-8A116914ADD8}"/>
    <dgm:cxn modelId="{C8ECB1F8-5800-4F0E-89D0-218AD9730A26}" srcId="{83475D4C-C675-4DA0-96DB-F42CB745E77D}" destId="{8E9523AF-257D-4359-A76A-8490B5D532F6}" srcOrd="3" destOrd="0" parTransId="{AB3A0E1A-64AA-4886-87E4-C4E8F7F48CA3}" sibTransId="{25654566-5934-478B-AAF8-A8F7C95D7809}"/>
    <dgm:cxn modelId="{ECBC2BCE-5447-4905-B0CE-4526D1EA338F}" type="presParOf" srcId="{9295828B-63FB-45AE-A171-C640D334C4B1}" destId="{082A5E79-D46E-46F1-ABD2-A8CEDA03FB54}" srcOrd="0" destOrd="0" presId="urn:microsoft.com/office/officeart/2005/8/layout/hChevron3"/>
    <dgm:cxn modelId="{E44DDA44-7A67-4CA8-B31E-FA2390983A33}" type="presParOf" srcId="{9295828B-63FB-45AE-A171-C640D334C4B1}" destId="{82B300E0-9CA2-4FAD-BDE5-FA90701E93CF}" srcOrd="1" destOrd="0" presId="urn:microsoft.com/office/officeart/2005/8/layout/hChevron3"/>
    <dgm:cxn modelId="{1CCDEA68-EAA0-444D-9533-6F3BE0811700}" type="presParOf" srcId="{9295828B-63FB-45AE-A171-C640D334C4B1}" destId="{4CFB6278-1D49-4C89-98DE-5971A4378547}" srcOrd="2" destOrd="0" presId="urn:microsoft.com/office/officeart/2005/8/layout/hChevron3"/>
    <dgm:cxn modelId="{3A160362-C672-4147-B9DA-56D0CBE2E5F1}" type="presParOf" srcId="{9295828B-63FB-45AE-A171-C640D334C4B1}" destId="{812FEC56-511B-4842-8865-A107A6B3E4EF}" srcOrd="3" destOrd="0" presId="urn:microsoft.com/office/officeart/2005/8/layout/hChevron3"/>
    <dgm:cxn modelId="{E870BEFB-FAE5-49A1-A462-D4C79DC6CAE2}" type="presParOf" srcId="{9295828B-63FB-45AE-A171-C640D334C4B1}" destId="{2BC9CFF4-3E9D-42BD-B890-D907F2339F5F}" srcOrd="4" destOrd="0" presId="urn:microsoft.com/office/officeart/2005/8/layout/hChevron3"/>
    <dgm:cxn modelId="{BBD641D2-1E02-49F0-BA08-13D86CB8F1C9}" type="presParOf" srcId="{9295828B-63FB-45AE-A171-C640D334C4B1}" destId="{8C3C35A1-7952-4A66-AE4E-D78718BC5010}" srcOrd="5" destOrd="0" presId="urn:microsoft.com/office/officeart/2005/8/layout/hChevron3"/>
    <dgm:cxn modelId="{31793E0F-F05C-4C56-965D-F476A72FF4D5}" type="presParOf" srcId="{9295828B-63FB-45AE-A171-C640D334C4B1}" destId="{58C3B3EA-B066-4765-86E9-37AAF6CEF045}" srcOrd="6" destOrd="0" presId="urn:microsoft.com/office/officeart/2005/8/layout/hChevron3"/>
    <dgm:cxn modelId="{AFA471A8-8B20-4BF8-B278-2727C5B79561}" type="presParOf" srcId="{9295828B-63FB-45AE-A171-C640D334C4B1}" destId="{B66EA647-1B71-4B97-8F65-C3BEF1164430}" srcOrd="7" destOrd="0" presId="urn:microsoft.com/office/officeart/2005/8/layout/hChevron3"/>
    <dgm:cxn modelId="{B610C1D9-7363-4F94-9994-60E35D664D3D}" type="presParOf" srcId="{9295828B-63FB-45AE-A171-C640D334C4B1}" destId="{2C446E87-AE90-458B-B8C8-45B8F7401A7B}" srcOrd="8" destOrd="0" presId="urn:microsoft.com/office/officeart/2005/8/layout/hChevron3"/>
    <dgm:cxn modelId="{80362EDA-DBBC-4E27-91F0-0AC202ACF1B3}" type="presParOf" srcId="{9295828B-63FB-45AE-A171-C640D334C4B1}" destId="{3CFC0E74-9ED4-4265-ADCC-16CEF5961B4D}" srcOrd="9" destOrd="0" presId="urn:microsoft.com/office/officeart/2005/8/layout/hChevron3"/>
    <dgm:cxn modelId="{F8B4D471-810B-4B8F-A10C-5F6F3F7B1332}" type="presParOf" srcId="{9295828B-63FB-45AE-A171-C640D334C4B1}" destId="{41885031-3130-4479-81E0-3EE5DF9B9ABE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85BFBDA-3CAF-41D0-939B-951E177EA60E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FDFE7415-71D8-43FB-949D-8BC924AC14FE}">
      <dgm:prSet phldrT="[Text]"/>
      <dgm:spPr/>
      <dgm:t>
        <a:bodyPr/>
        <a:lstStyle/>
        <a:p>
          <a:r>
            <a:rPr lang="en-GB" dirty="0"/>
            <a:t>Set-up of work area</a:t>
          </a:r>
        </a:p>
      </dgm:t>
    </dgm:pt>
    <dgm:pt modelId="{86ADAC84-804F-4B52-BD78-CBB5849007F1}" type="parTrans" cxnId="{2CA76D89-D1F0-4AD7-B8CD-BE690E04CB01}">
      <dgm:prSet/>
      <dgm:spPr/>
      <dgm:t>
        <a:bodyPr/>
        <a:lstStyle/>
        <a:p>
          <a:endParaRPr lang="en-GB"/>
        </a:p>
      </dgm:t>
    </dgm:pt>
    <dgm:pt modelId="{617A2EDB-3268-48C1-956E-C4708C3EFC5C}" type="sibTrans" cxnId="{2CA76D89-D1F0-4AD7-B8CD-BE690E04CB01}">
      <dgm:prSet/>
      <dgm:spPr/>
      <dgm:t>
        <a:bodyPr/>
        <a:lstStyle/>
        <a:p>
          <a:endParaRPr lang="en-GB"/>
        </a:p>
      </dgm:t>
    </dgm:pt>
    <dgm:pt modelId="{87F705D5-9DA6-496C-A698-28DF2FAA7B2B}" type="pres">
      <dgm:prSet presAssocID="{D85BFBDA-3CAF-41D0-939B-951E177EA60E}" presName="Name0" presStyleCnt="0">
        <dgm:presLayoutVars>
          <dgm:dir/>
          <dgm:resizeHandles val="exact"/>
        </dgm:presLayoutVars>
      </dgm:prSet>
      <dgm:spPr/>
    </dgm:pt>
    <dgm:pt modelId="{73C74EC0-FFFE-4A19-BB02-AFFCD16133BB}" type="pres">
      <dgm:prSet presAssocID="{FDFE7415-71D8-43FB-949D-8BC924AC14FE}" presName="parTxOnly" presStyleLbl="node1" presStyleIdx="0" presStyleCnt="1">
        <dgm:presLayoutVars>
          <dgm:bulletEnabled val="1"/>
        </dgm:presLayoutVars>
      </dgm:prSet>
      <dgm:spPr/>
    </dgm:pt>
  </dgm:ptLst>
  <dgm:cxnLst>
    <dgm:cxn modelId="{79D69A31-7715-4925-A3BE-A56D900A55DC}" type="presOf" srcId="{D85BFBDA-3CAF-41D0-939B-951E177EA60E}" destId="{87F705D5-9DA6-496C-A698-28DF2FAA7B2B}" srcOrd="0" destOrd="0" presId="urn:microsoft.com/office/officeart/2005/8/layout/hChevron3"/>
    <dgm:cxn modelId="{2CA76D89-D1F0-4AD7-B8CD-BE690E04CB01}" srcId="{D85BFBDA-3CAF-41D0-939B-951E177EA60E}" destId="{FDFE7415-71D8-43FB-949D-8BC924AC14FE}" srcOrd="0" destOrd="0" parTransId="{86ADAC84-804F-4B52-BD78-CBB5849007F1}" sibTransId="{617A2EDB-3268-48C1-956E-C4708C3EFC5C}"/>
    <dgm:cxn modelId="{5D8D49D9-377A-4B5F-8436-49B9F3D46116}" type="presOf" srcId="{FDFE7415-71D8-43FB-949D-8BC924AC14FE}" destId="{73C74EC0-FFFE-4A19-BB02-AFFCD16133BB}" srcOrd="0" destOrd="0" presId="urn:microsoft.com/office/officeart/2005/8/layout/hChevron3"/>
    <dgm:cxn modelId="{4EBA501E-845B-47BA-BD41-34025B305640}" type="presParOf" srcId="{87F705D5-9DA6-496C-A698-28DF2FAA7B2B}" destId="{73C74EC0-FFFE-4A19-BB02-AFFCD16133BB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85BFBDA-3CAF-41D0-939B-951E177EA60E}" type="doc">
      <dgm:prSet loTypeId="urn:microsoft.com/office/officeart/2005/8/layout/hChevron3" loCatId="process" qsTypeId="urn:microsoft.com/office/officeart/2005/8/quickstyle/simple1" qsCatId="simple" csTypeId="urn:microsoft.com/office/officeart/2005/8/colors/accent4_2" csCatId="accent4" phldr="1"/>
      <dgm:spPr/>
    </dgm:pt>
    <dgm:pt modelId="{FDFE7415-71D8-43FB-949D-8BC924AC14FE}">
      <dgm:prSet phldrT="[Text]"/>
      <dgm:spPr/>
      <dgm:t>
        <a:bodyPr/>
        <a:lstStyle/>
        <a:p>
          <a:r>
            <a:rPr lang="en-GB" dirty="0"/>
            <a:t>Cleaning &amp; decontamination</a:t>
          </a:r>
        </a:p>
      </dgm:t>
    </dgm:pt>
    <dgm:pt modelId="{86ADAC84-804F-4B52-BD78-CBB5849007F1}" type="parTrans" cxnId="{2CA76D89-D1F0-4AD7-B8CD-BE690E04CB01}">
      <dgm:prSet/>
      <dgm:spPr/>
      <dgm:t>
        <a:bodyPr/>
        <a:lstStyle/>
        <a:p>
          <a:endParaRPr lang="en-GB"/>
        </a:p>
      </dgm:t>
    </dgm:pt>
    <dgm:pt modelId="{617A2EDB-3268-48C1-956E-C4708C3EFC5C}" type="sibTrans" cxnId="{2CA76D89-D1F0-4AD7-B8CD-BE690E04CB01}">
      <dgm:prSet/>
      <dgm:spPr/>
      <dgm:t>
        <a:bodyPr/>
        <a:lstStyle/>
        <a:p>
          <a:endParaRPr lang="en-GB"/>
        </a:p>
      </dgm:t>
    </dgm:pt>
    <dgm:pt modelId="{87F705D5-9DA6-496C-A698-28DF2FAA7B2B}" type="pres">
      <dgm:prSet presAssocID="{D85BFBDA-3CAF-41D0-939B-951E177EA60E}" presName="Name0" presStyleCnt="0">
        <dgm:presLayoutVars>
          <dgm:dir/>
          <dgm:resizeHandles val="exact"/>
        </dgm:presLayoutVars>
      </dgm:prSet>
      <dgm:spPr/>
    </dgm:pt>
    <dgm:pt modelId="{73C74EC0-FFFE-4A19-BB02-AFFCD16133BB}" type="pres">
      <dgm:prSet presAssocID="{FDFE7415-71D8-43FB-949D-8BC924AC14FE}" presName="parTxOnly" presStyleLbl="node1" presStyleIdx="0" presStyleCnt="1">
        <dgm:presLayoutVars>
          <dgm:bulletEnabled val="1"/>
        </dgm:presLayoutVars>
      </dgm:prSet>
      <dgm:spPr/>
    </dgm:pt>
  </dgm:ptLst>
  <dgm:cxnLst>
    <dgm:cxn modelId="{79D69A31-7715-4925-A3BE-A56D900A55DC}" type="presOf" srcId="{D85BFBDA-3CAF-41D0-939B-951E177EA60E}" destId="{87F705D5-9DA6-496C-A698-28DF2FAA7B2B}" srcOrd="0" destOrd="0" presId="urn:microsoft.com/office/officeart/2005/8/layout/hChevron3"/>
    <dgm:cxn modelId="{2CA76D89-D1F0-4AD7-B8CD-BE690E04CB01}" srcId="{D85BFBDA-3CAF-41D0-939B-951E177EA60E}" destId="{FDFE7415-71D8-43FB-949D-8BC924AC14FE}" srcOrd="0" destOrd="0" parTransId="{86ADAC84-804F-4B52-BD78-CBB5849007F1}" sibTransId="{617A2EDB-3268-48C1-956E-C4708C3EFC5C}"/>
    <dgm:cxn modelId="{5D8D49D9-377A-4B5F-8436-49B9F3D46116}" type="presOf" srcId="{FDFE7415-71D8-43FB-949D-8BC924AC14FE}" destId="{73C74EC0-FFFE-4A19-BB02-AFFCD16133BB}" srcOrd="0" destOrd="0" presId="urn:microsoft.com/office/officeart/2005/8/layout/hChevron3"/>
    <dgm:cxn modelId="{4EBA501E-845B-47BA-BD41-34025B305640}" type="presParOf" srcId="{87F705D5-9DA6-496C-A698-28DF2FAA7B2B}" destId="{73C74EC0-FFFE-4A19-BB02-AFFCD16133BB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2A5E79-D46E-46F1-ABD2-A8CEDA03FB54}">
      <dsp:nvSpPr>
        <dsp:cNvPr id="0" name=""/>
        <dsp:cNvSpPr/>
      </dsp:nvSpPr>
      <dsp:spPr>
        <a:xfrm>
          <a:off x="992" y="539054"/>
          <a:ext cx="1625203" cy="650081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Corridor equipment</a:t>
          </a:r>
        </a:p>
      </dsp:txBody>
      <dsp:txXfrm>
        <a:off x="992" y="539054"/>
        <a:ext cx="1462683" cy="650081"/>
      </dsp:txXfrm>
    </dsp:sp>
    <dsp:sp modelId="{4CFB6278-1D49-4C89-98DE-5971A4378547}">
      <dsp:nvSpPr>
        <dsp:cNvPr id="0" name=""/>
        <dsp:cNvSpPr/>
      </dsp:nvSpPr>
      <dsp:spPr>
        <a:xfrm>
          <a:off x="1301154" y="539054"/>
          <a:ext cx="1625203" cy="650081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Target area</a:t>
          </a:r>
        </a:p>
      </dsp:txBody>
      <dsp:txXfrm>
        <a:off x="1626195" y="539054"/>
        <a:ext cx="975122" cy="650081"/>
      </dsp:txXfrm>
    </dsp:sp>
    <dsp:sp modelId="{2BC9CFF4-3E9D-42BD-B890-D907F2339F5F}">
      <dsp:nvSpPr>
        <dsp:cNvPr id="0" name=""/>
        <dsp:cNvSpPr/>
      </dsp:nvSpPr>
      <dsp:spPr>
        <a:xfrm>
          <a:off x="2601317" y="539054"/>
          <a:ext cx="1625203" cy="650081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Horn area</a:t>
          </a:r>
        </a:p>
      </dsp:txBody>
      <dsp:txXfrm>
        <a:off x="2926358" y="539054"/>
        <a:ext cx="975122" cy="650081"/>
      </dsp:txXfrm>
    </dsp:sp>
    <dsp:sp modelId="{58C3B3EA-B066-4765-86E9-37AAF6CEF045}">
      <dsp:nvSpPr>
        <dsp:cNvPr id="0" name=""/>
        <dsp:cNvSpPr/>
      </dsp:nvSpPr>
      <dsp:spPr>
        <a:xfrm>
          <a:off x="3901479" y="539054"/>
          <a:ext cx="1625203" cy="650081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Helium tank 1 area</a:t>
          </a:r>
        </a:p>
      </dsp:txBody>
      <dsp:txXfrm>
        <a:off x="4226520" y="539054"/>
        <a:ext cx="975122" cy="650081"/>
      </dsp:txXfrm>
    </dsp:sp>
    <dsp:sp modelId="{2C446E87-AE90-458B-B8C8-45B8F7401A7B}">
      <dsp:nvSpPr>
        <dsp:cNvPr id="0" name=""/>
        <dsp:cNvSpPr/>
      </dsp:nvSpPr>
      <dsp:spPr>
        <a:xfrm>
          <a:off x="5201642" y="539054"/>
          <a:ext cx="1625203" cy="650081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Reflector area</a:t>
          </a:r>
        </a:p>
      </dsp:txBody>
      <dsp:txXfrm>
        <a:off x="5526683" y="539054"/>
        <a:ext cx="975122" cy="650081"/>
      </dsp:txXfrm>
    </dsp:sp>
    <dsp:sp modelId="{41885031-3130-4479-81E0-3EE5DF9B9ABE}">
      <dsp:nvSpPr>
        <dsp:cNvPr id="0" name=""/>
        <dsp:cNvSpPr/>
      </dsp:nvSpPr>
      <dsp:spPr>
        <a:xfrm>
          <a:off x="6501804" y="539054"/>
          <a:ext cx="1625203" cy="650081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Helium tank 2 area</a:t>
          </a:r>
        </a:p>
      </dsp:txBody>
      <dsp:txXfrm>
        <a:off x="6826845" y="539054"/>
        <a:ext cx="975122" cy="6500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C74EC0-FFFE-4A19-BB02-AFFCD16133BB}">
      <dsp:nvSpPr>
        <dsp:cNvPr id="0" name=""/>
        <dsp:cNvSpPr/>
      </dsp:nvSpPr>
      <dsp:spPr>
        <a:xfrm>
          <a:off x="957" y="0"/>
          <a:ext cx="1959111" cy="60654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Set-up of work area</a:t>
          </a:r>
        </a:p>
      </dsp:txBody>
      <dsp:txXfrm>
        <a:off x="957" y="0"/>
        <a:ext cx="1807475" cy="6065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C74EC0-FFFE-4A19-BB02-AFFCD16133BB}">
      <dsp:nvSpPr>
        <dsp:cNvPr id="0" name=""/>
        <dsp:cNvSpPr/>
      </dsp:nvSpPr>
      <dsp:spPr>
        <a:xfrm>
          <a:off x="930" y="0"/>
          <a:ext cx="1903911" cy="606543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Cleaning &amp; decontamination</a:t>
          </a:r>
        </a:p>
      </dsp:txBody>
      <dsp:txXfrm>
        <a:off x="930" y="0"/>
        <a:ext cx="1752275" cy="6065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F9DFF3D-63F9-2B27-D545-0C158CD734D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33B8C7-08F1-6464-BBA3-F29B71F0E20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756548-AD43-494B-99C4-0ADC8AD17428}" type="datetimeFigureOut">
              <a:rPr lang="en-GB" smtClean="0"/>
              <a:t>08/07/2025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EA5D2C-4C55-0FA9-B824-C97362FB5D3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B5AFE7-E614-0A3C-EAFF-7B09359364B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9BEE06-C865-420B-B3EB-B5E690FBC3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65165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0560D-69EE-4962-B7C9-00848BA675D2}" type="datetimeFigureOut">
              <a:rPr lang="en-GB" smtClean="0"/>
              <a:t>08/07/2025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D87788-8968-46D0-A987-94092E7F66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837270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87788-8968-46D0-A987-94092E7F66F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98388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87788-8968-46D0-A987-94092E7F66FA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01800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Control of self-modulation, 0.2%/m</a:t>
            </a: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87788-8968-46D0-A987-94092E7F66FA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62738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87788-8968-46D0-A987-94092E7F66FA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22937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Overlay a pic from building </a:t>
            </a:r>
            <a:r>
              <a:rPr lang="en-US"/>
              <a:t>praparation</a:t>
            </a:r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87788-8968-46D0-A987-94092E7F66FA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1247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87788-8968-46D0-A987-94092E7F66FA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4514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International</a:t>
            </a: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87788-8968-46D0-A987-94092E7F66F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3545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Simulation showed</a:t>
            </a: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87788-8968-46D0-A987-94092E7F66F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424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CH" dirty="0">
                    <a:solidFill>
                      <a:srgbClr val="00746D"/>
                    </a:solidFill>
                  </a:rPr>
                  <a:t>places an upper limit on</a:t>
                </a:r>
                <a:r>
                  <a:rPr lang="en-US" dirty="0">
                    <a:solidFill>
                      <a:srgbClr val="00746D"/>
                    </a:solidFill>
                  </a:rPr>
                  <a:t> </a:t>
                </a:r>
                <a:r>
                  <a:rPr lang="en-CH" dirty="0">
                    <a:solidFill>
                      <a:srgbClr val="00746D"/>
                    </a:solidFill>
                  </a:rPr>
                  <a:t>the plasma densities and corresponding accelerating fields</a:t>
                </a:r>
                <a:r>
                  <a:rPr lang="en-US" dirty="0">
                    <a:solidFill>
                      <a:srgbClr val="00746D"/>
                    </a:solidFill>
                  </a:rPr>
                  <a:t> </a:t>
                </a:r>
                <a:r>
                  <a:rPr lang="en-CH" dirty="0">
                    <a:solidFill>
                      <a:srgbClr val="00746D"/>
                    </a:solidFill>
                  </a:rPr>
                  <a:t>that can be driven by these single bunches, i.e., </a:t>
                </a:r>
                <a:r>
                  <a:rPr lang="en-GB" sz="1200" i="1" kern="800" dirty="0" err="1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GB" sz="1200" i="1" kern="800" baseline="-25000" dirty="0" err="1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wb</a:t>
                </a:r>
                <a:r>
                  <a:rPr lang="en-US" dirty="0"/>
                  <a:t>= </a:t>
                </a:r>
                <a:r>
                  <a:rPr lang="en-CH" dirty="0"/>
                  <a:t>37–75 MV</a:t>
                </a:r>
                <a:r>
                  <a:rPr lang="en-US" dirty="0"/>
                  <a:t>/</a:t>
                </a:r>
                <a:r>
                  <a:rPr lang="en-CH" dirty="0"/>
                  <a:t>m </a:t>
                </a:r>
                <a:r>
                  <a:rPr lang="en-CH" dirty="0">
                    <a:solidFill>
                      <a:srgbClr val="00746D"/>
                    </a:solidFill>
                  </a:rPr>
                  <a:t>when</a:t>
                </a:r>
                <a:r>
                  <a:rPr lang="en-US" dirty="0">
                    <a:solidFill>
                      <a:srgbClr val="00746D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/(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)≈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CH" dirty="0">
                  <a:solidFill>
                    <a:srgbClr val="00746D"/>
                  </a:solidFill>
                </a:endParaRPr>
              </a:p>
              <a:p>
                <a:endParaRPr lang="en-CH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CH" dirty="0">
                    <a:solidFill>
                      <a:srgbClr val="00746D"/>
                    </a:solidFill>
                  </a:rPr>
                  <a:t>places an upper limit on</a:t>
                </a:r>
                <a:r>
                  <a:rPr lang="en-US" dirty="0">
                    <a:solidFill>
                      <a:srgbClr val="00746D"/>
                    </a:solidFill>
                  </a:rPr>
                  <a:t> </a:t>
                </a:r>
                <a:r>
                  <a:rPr lang="en-CH" dirty="0">
                    <a:solidFill>
                      <a:srgbClr val="00746D"/>
                    </a:solidFill>
                  </a:rPr>
                  <a:t>the plasma densities and corresponding accelerating fields</a:t>
                </a:r>
                <a:r>
                  <a:rPr lang="en-US" dirty="0">
                    <a:solidFill>
                      <a:srgbClr val="00746D"/>
                    </a:solidFill>
                  </a:rPr>
                  <a:t> </a:t>
                </a:r>
                <a:r>
                  <a:rPr lang="en-CH" dirty="0">
                    <a:solidFill>
                      <a:srgbClr val="00746D"/>
                    </a:solidFill>
                  </a:rPr>
                  <a:t>that can be driven by these single bunches, i.e., </a:t>
                </a:r>
                <a:r>
                  <a:rPr lang="en-GB" sz="1200" i="1" kern="800" dirty="0" err="1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GB" sz="1200" i="1" kern="800" baseline="-25000" dirty="0" err="1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wb</a:t>
                </a:r>
                <a:r>
                  <a:rPr lang="en-US" dirty="0"/>
                  <a:t>= </a:t>
                </a:r>
                <a:r>
                  <a:rPr lang="en-CH" dirty="0"/>
                  <a:t>37–75 MV</a:t>
                </a:r>
                <a:r>
                  <a:rPr lang="en-US" dirty="0"/>
                  <a:t>/</a:t>
                </a:r>
                <a:r>
                  <a:rPr lang="en-CH" dirty="0"/>
                  <a:t>m </a:t>
                </a:r>
                <a:r>
                  <a:rPr lang="en-CH" dirty="0">
                    <a:solidFill>
                      <a:srgbClr val="00746D"/>
                    </a:solidFill>
                  </a:rPr>
                  <a:t>when</a:t>
                </a:r>
                <a:r>
                  <a:rPr lang="en-US" dirty="0">
                    <a:solidFill>
                      <a:srgbClr val="00746D"/>
                    </a:solidFill>
                  </a:rPr>
                  <a:t> </a:t>
                </a:r>
                <a:r>
                  <a:rPr lang="en-US" i="0">
                    <a:latin typeface="Cambria Math" panose="02040503050406030204" pitchFamily="18" charset="0"/>
                  </a:rPr>
                  <a:t>𝜎</a:t>
                </a:r>
                <a:r>
                  <a:rPr lang="en-GB" i="0">
                    <a:latin typeface="Cambria Math" panose="02040503050406030204" pitchFamily="18" charset="0"/>
                  </a:rPr>
                  <a:t>_</a:t>
                </a:r>
                <a:r>
                  <a:rPr lang="en-US" i="0">
                    <a:latin typeface="Cambria Math" panose="02040503050406030204" pitchFamily="18" charset="0"/>
                  </a:rPr>
                  <a:t>𝑧</a:t>
                </a:r>
                <a:r>
                  <a:rPr lang="en-US" b="0" i="0">
                    <a:latin typeface="Cambria Math" panose="02040503050406030204" pitchFamily="18" charset="0"/>
                  </a:rPr>
                  <a:t>/(</a:t>
                </a:r>
                <a:r>
                  <a:rPr lang="en-US" i="0">
                    <a:latin typeface="Cambria Math" panose="02040503050406030204" pitchFamily="18" charset="0"/>
                  </a:rPr>
                  <a:t>𝑐/𝜔</a:t>
                </a:r>
                <a:r>
                  <a:rPr lang="en-GB" i="0">
                    <a:latin typeface="Cambria Math" panose="02040503050406030204" pitchFamily="18" charset="0"/>
                  </a:rPr>
                  <a:t>_</a:t>
                </a:r>
                <a:r>
                  <a:rPr lang="en-US" i="0">
                    <a:latin typeface="Cambria Math" panose="02040503050406030204" pitchFamily="18" charset="0"/>
                  </a:rPr>
                  <a:t>𝑝𝑒</a:t>
                </a:r>
                <a:r>
                  <a:rPr lang="en-US" b="0" i="0">
                    <a:latin typeface="Cambria Math" panose="02040503050406030204" pitchFamily="18" charset="0"/>
                  </a:rPr>
                  <a:t>)≈√2</a:t>
                </a:r>
                <a:endParaRPr lang="en-CH" dirty="0">
                  <a:solidFill>
                    <a:srgbClr val="00746D"/>
                  </a:solidFill>
                </a:endParaRPr>
              </a:p>
              <a:p>
                <a:endParaRPr lang="en-CH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87788-8968-46D0-A987-94092E7F66F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3911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. Mention updated version with LS3 shifted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87788-8968-46D0-A987-94092E7F66F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6367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EBC8A9-2AF9-B756-3BD8-3647FA197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06F3B3-6ED9-BD76-B4F1-5B30FB2419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60F42C-637A-C26D-D15C-F291C80B9B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F1F1B6-BF9A-EDF4-1349-C419452D47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87788-8968-46D0-A987-94092E7F66FA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25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5C3D6-D2C3-FAB7-60A0-0F8F6D0A2C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7C5601-462A-7905-504B-B387F624B6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A381C4-12FD-08EF-01AA-53C4101509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45EDC3-2AD4-F3F1-18E3-1B176763D5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87788-8968-46D0-A987-94092E7F66FA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75734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/>
              <a:t>Measurements at low density only (n</a:t>
            </a:r>
            <a:r>
              <a:rPr lang="en-US" sz="1200" baseline="-25000" dirty="0"/>
              <a:t>e0</a:t>
            </a:r>
            <a:r>
              <a:rPr lang="en-US" sz="1200" dirty="0"/>
              <a:t>&lt;7x10</a:t>
            </a:r>
            <a:r>
              <a:rPr lang="en-US" sz="1200" baseline="30000" dirty="0"/>
              <a:t>14</a:t>
            </a:r>
            <a:r>
              <a:rPr lang="en-US" sz="1200" dirty="0"/>
              <a:t>cm</a:t>
            </a:r>
            <a:r>
              <a:rPr lang="en-US" sz="1200" baseline="30000" dirty="0"/>
              <a:t>-3</a:t>
            </a:r>
            <a:r>
              <a:rPr lang="en-US" sz="1200" dirty="0"/>
              <a:t>), as capture with side-injection decreases with increasing n</a:t>
            </a:r>
            <a:r>
              <a:rPr lang="en-US" sz="1200" baseline="-25000" dirty="0"/>
              <a:t>e0</a:t>
            </a:r>
            <a:endParaRPr lang="en-US" dirty="0"/>
          </a:p>
          <a:p>
            <a:pPr marL="171450" indent="-171450">
              <a:lnSpc>
                <a:spcPct val="120000"/>
              </a:lnSpc>
              <a:buClr>
                <a:srgbClr val="409184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746D"/>
                </a:solidFill>
              </a:rPr>
              <a:t>Optimization, long and tedious process in large phase-space</a:t>
            </a:r>
            <a:r>
              <a:rPr lang="en-US" sz="1400" dirty="0"/>
              <a:t>:</a:t>
            </a:r>
          </a:p>
          <a:p>
            <a:pPr marL="628650" lvl="1" indent="-171450">
              <a:lnSpc>
                <a:spcPct val="120000"/>
              </a:lnSpc>
              <a:buClr>
                <a:srgbClr val="409184"/>
              </a:buClr>
              <a:buFont typeface="Arial" panose="020B0604020202020204" pitchFamily="34" charset="0"/>
              <a:buChar char="•"/>
            </a:pPr>
            <a:r>
              <a:rPr lang="en-GB" sz="1400" dirty="0"/>
              <a:t>Step position and height (thermal system), injection angle and location, RIF timing along the p</a:t>
            </a:r>
            <a:r>
              <a:rPr lang="en-US" sz="1400" baseline="30000" dirty="0"/>
              <a:t>+</a:t>
            </a:r>
            <a:r>
              <a:rPr lang="en-GB" sz="1400" dirty="0"/>
              <a:t> bunch, delay between the e-bunch and the RIF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87788-8968-46D0-A987-94092E7F66FA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87053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As said in slide 6, show saturation is shorter then 10m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87788-8968-46D0-A987-94092E7F66FA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6621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jp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252A82C-E2B9-A600-C7BF-BA32CBC3E2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418" y="5886362"/>
            <a:ext cx="818804" cy="8188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9CDE00-2AA0-4B86-8173-EDF29C7311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C5FD56-BAE4-4B09-B8D1-250A74DAB3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Shape 10">
            <a:extLst>
              <a:ext uri="{FF2B5EF4-FFF2-40B4-BE49-F238E27FC236}">
                <a16:creationId xmlns:a16="http://schemas.microsoft.com/office/drawing/2014/main" id="{C1E841F7-0A60-455B-9D53-12344D613038}"/>
              </a:ext>
            </a:extLst>
          </p:cNvPr>
          <p:cNvPicPr preferRelativeResize="0"/>
          <p:nvPr userDrawn="1"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630" y="5804459"/>
            <a:ext cx="1815852" cy="906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438032AB-C5EA-478A-8AD2-C6BF59B768E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965" y="5699421"/>
            <a:ext cx="2161310" cy="111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265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3DB43-9B25-4E5C-8E4A-73090A153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5D29E8-76D8-4CF6-B01F-0723CD5F58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FF2FBD-C006-4299-A9F4-774A663E77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DEEF9E-C313-4871-9D8D-E79FC3F33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10/07/2025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3950D4-26E6-4E40-BD6C-841A01464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Bergamaschi, AWAKE Collaboration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F93D1C-E9F4-470B-8351-49D9F613D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2728-9BAD-43E3-93B1-0CAA47532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247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DD524-25C5-4455-AAD4-B1649A8ED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9AC4A1-5E7D-4CB1-86C9-048672DAEF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6579B-9823-4F24-BA7C-36EC5ABB4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10/07/2025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134540-4EE0-4FD7-BC3D-DCD313E53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Bergamaschi, AWAKE Collaboration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E2E6A8-C0E7-4778-A122-A17DDE431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2728-9BAD-43E3-93B1-0CAA47532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0190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679614-16E4-4A53-BE1A-EF591B0F0B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5BE7EA-5327-40B0-B4B0-E09077C75E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8D6653-0425-4887-A17E-DCDFC3D68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10/07/2025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0F61E3-E4FD-4C5A-97E0-E755771C0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Bergamaschi, AWAKE Collaboration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C7EC4-B897-4151-A1B5-B7A3E262B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2728-9BAD-43E3-93B1-0CAA47532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942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BB380-CEAE-4DBA-993B-EDFF65C20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A2CB3C-2C6D-478C-9341-8D3714186A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Shape 10">
            <a:extLst>
              <a:ext uri="{FF2B5EF4-FFF2-40B4-BE49-F238E27FC236}">
                <a16:creationId xmlns:a16="http://schemas.microsoft.com/office/drawing/2014/main" id="{D0F0B171-7B63-45B7-9ECC-4DE9B8151E32}"/>
              </a:ext>
            </a:extLst>
          </p:cNvPr>
          <p:cNvPicPr preferRelativeResize="0"/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454" y="5814872"/>
            <a:ext cx="1815852" cy="906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803C4A0E-89C3-49CF-BA71-82D6547901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690" y="5695676"/>
            <a:ext cx="2161310" cy="1116677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5D0C04B-F2BA-4038-8DC7-9527E9FD9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96639" y="6358890"/>
            <a:ext cx="1131916" cy="365125"/>
          </a:xfrm>
        </p:spPr>
        <p:txBody>
          <a:bodyPr/>
          <a:lstStyle/>
          <a:p>
            <a:r>
              <a:rPr lang="en-CH"/>
              <a:t>10/07/2025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6BDA978-AEC3-4895-A19F-283926204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M. Bergamaschi, AWAKE Collaboration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45677E4-F353-4AA3-9579-2C279BFED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5520" y="6356350"/>
            <a:ext cx="1672244" cy="365125"/>
          </a:xfrm>
        </p:spPr>
        <p:txBody>
          <a:bodyPr/>
          <a:lstStyle/>
          <a:p>
            <a:fld id="{DF802728-9BAD-43E3-93B1-0CAA4753210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0AA1D9-4AAE-E27D-23D8-421D72FBC5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827" y="5881767"/>
            <a:ext cx="818804" cy="81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60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BB380-CEAE-4DBA-993B-EDFF65C20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A2CB3C-2C6D-478C-9341-8D3714186A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Shape 10">
            <a:extLst>
              <a:ext uri="{FF2B5EF4-FFF2-40B4-BE49-F238E27FC236}">
                <a16:creationId xmlns:a16="http://schemas.microsoft.com/office/drawing/2014/main" id="{D0F0B171-7B63-45B7-9ECC-4DE9B8151E32}"/>
              </a:ext>
            </a:extLst>
          </p:cNvPr>
          <p:cNvPicPr preferRelativeResize="0"/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454" y="5814872"/>
            <a:ext cx="1815852" cy="906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803C4A0E-89C3-49CF-BA71-82D6547901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690" y="5695676"/>
            <a:ext cx="2161310" cy="1116677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5D0C04B-F2BA-4038-8DC7-9527E9FD9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96639" y="6358890"/>
            <a:ext cx="1131916" cy="365125"/>
          </a:xfrm>
        </p:spPr>
        <p:txBody>
          <a:bodyPr/>
          <a:lstStyle/>
          <a:p>
            <a:r>
              <a:rPr lang="en-CH"/>
              <a:t>10/07/2025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6BDA978-AEC3-4895-A19F-283926204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Bergamaschi, AWAKE Collaboration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45677E4-F353-4AA3-9579-2C279BFED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5520" y="6356350"/>
            <a:ext cx="1672244" cy="365125"/>
          </a:xfrm>
        </p:spPr>
        <p:txBody>
          <a:bodyPr/>
          <a:lstStyle/>
          <a:p>
            <a:fld id="{DF802728-9BAD-43E3-93B1-0CAA4753210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4" name="Picture 3" descr="A black and grey logo&#10;&#10;Description automatically generated">
            <a:extLst>
              <a:ext uri="{FF2B5EF4-FFF2-40B4-BE49-F238E27FC236}">
                <a16:creationId xmlns:a16="http://schemas.microsoft.com/office/drawing/2014/main" id="{57AE4135-8C79-E58B-B5DA-90FA4350F8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340" y="6056184"/>
            <a:ext cx="1908985" cy="5114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B08039-04EE-7C83-7982-E6931578349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584" y="5881767"/>
            <a:ext cx="818804" cy="81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906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DFCC2-E41C-4784-9F4F-87DFD655F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00C352-D581-4DCB-BE36-D53EEBE8D3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23E810-D6FC-4EB1-9441-30361E180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10/07/2025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20FB55-4F6F-4258-A093-045821841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Bergamaschi, AWAKE Collaboration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0ACA08-EF04-436C-A960-CD9AE0CCB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2728-9BAD-43E3-93B1-0CAA47532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659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AD2C4-8AE9-49C3-841A-DA42D3D07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277E3-74F0-4D4E-B0A0-859FD8B6DB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19D952-7CEF-4409-8C42-85FFAF1DA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36F4ED-62ED-4275-8078-9B0D6AC6B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10/07/2025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357227-EE3A-44B3-8A51-76CC37A5E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Bergamaschi, AWAKE Collaboration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C46C12-E946-40D5-99F3-F695F007E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2728-9BAD-43E3-93B1-0CAA47532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534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845AA-11A7-49BD-9503-D0E437F8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719D3C-AC49-4107-A3F9-8519AD5F1F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26BA23-B272-4A69-8123-3CAF50B355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8DF5E0-3EB0-4B1E-B5E4-802CEA9055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703F84-640F-4FAF-A16C-1C905E84D2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BF986F-EB9C-4580-9DE6-8B601AED4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10/07/2025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043BE8-06DE-4FE9-922F-40D5184D7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Bergamaschi, AWAKE Collaboration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AEFAD5-8015-4F2E-818A-A8CCF6B5F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2728-9BAD-43E3-93B1-0CAA47532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848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F25FC-F360-4B7E-A731-EABA46301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6808C3-FA36-4AE0-BA67-B18F13D00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10/07/2025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9E7B0E-98D3-49AE-B302-0DD657145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Bergamaschi, AWAKE Collaboration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C7C2EA-A5DB-4CB1-AF6D-5EE27F8FF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2728-9BAD-43E3-93B1-0CAA47532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172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2CC4DA-F888-401D-B007-2D7A6061A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10/07/2025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BF8D99-F0B1-4DB2-AD6A-2414495ED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Bergamaschi, AWAKE Collaboration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B6DBED-3151-48F9-9197-77D361AA8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2728-9BAD-43E3-93B1-0CAA47532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90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4323A-4AF8-4E1A-A2F7-2703F33BE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64D619-8C96-4FF7-A076-852D2D6AD1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AEF8E5-1B98-478B-88C5-2B5682591D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E3ED36-66B8-40F0-9D0D-13601A02A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10/07/2025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40C761-2160-4830-A278-B2518456F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Bergamaschi, AWAKE Collaboration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52B644-8D1A-43BB-9E14-4B362F0DD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2728-9BAD-43E3-93B1-0CAA47532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28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F591E2-C970-4EB4-AAF9-82CDC6D2A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795264-8CFF-4250-82CE-D754CC5946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68749-0159-40C7-86B8-12D722AA43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746D"/>
                </a:solidFill>
              </a:defRPr>
            </a:lvl1pPr>
          </a:lstStyle>
          <a:p>
            <a:r>
              <a:rPr lang="en-CH"/>
              <a:t>10/07/2025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E34066-5137-4207-882F-5A82FB4867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746D"/>
                </a:solidFill>
              </a:defRPr>
            </a:lvl1pPr>
          </a:lstStyle>
          <a:p>
            <a:r>
              <a:rPr lang="en-US"/>
              <a:t>M. Bergamaschi, AWAKE Collaboration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AE15B7-F03A-4F3A-A5DF-A66A4A0305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746D"/>
                </a:solidFill>
              </a:defRPr>
            </a:lvl1pPr>
          </a:lstStyle>
          <a:p>
            <a:fld id="{DF802728-9BAD-43E3-93B1-0CAA475321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268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62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746D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746D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746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746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746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746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41586-018-0485-4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2503.21669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image" Target="../media/image42.png"/><Relationship Id="rId7" Type="http://schemas.openxmlformats.org/officeDocument/2006/relationships/image" Target="../media/image27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18" Type="http://schemas.microsoft.com/office/2007/relationships/diagramDrawing" Target="../diagrams/drawing3.xml"/><Relationship Id="rId3" Type="http://schemas.openxmlformats.org/officeDocument/2006/relationships/image" Target="../media/image63.png"/><Relationship Id="rId21" Type="http://schemas.openxmlformats.org/officeDocument/2006/relationships/image" Target="../media/image66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17" Type="http://schemas.openxmlformats.org/officeDocument/2006/relationships/diagramColors" Target="../diagrams/colors3.xml"/><Relationship Id="rId2" Type="http://schemas.openxmlformats.org/officeDocument/2006/relationships/notesSlide" Target="../notesSlides/notesSlide13.xml"/><Relationship Id="rId16" Type="http://schemas.openxmlformats.org/officeDocument/2006/relationships/diagramQuickStyle" Target="../diagrams/quickStyle3.xml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5" Type="http://schemas.openxmlformats.org/officeDocument/2006/relationships/diagramLayout" Target="../diagrams/layout3.xml"/><Relationship Id="rId10" Type="http://schemas.openxmlformats.org/officeDocument/2006/relationships/diagramLayout" Target="../diagrams/layout2.xml"/><Relationship Id="rId19" Type="http://schemas.openxmlformats.org/officeDocument/2006/relationships/image" Target="../media/image64.emf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diagramData" Target="../diagrams/data3.xml"/><Relationship Id="rId22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g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23E0D-94C4-4397-8D58-A8D0781AE0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3518" y="1661160"/>
            <a:ext cx="9645162" cy="843689"/>
          </a:xfrm>
        </p:spPr>
        <p:txBody>
          <a:bodyPr>
            <a:noAutofit/>
          </a:bodyPr>
          <a:lstStyle/>
          <a:p>
            <a:r>
              <a:rPr lang="en-US" sz="4000" b="1" dirty="0"/>
              <a:t>AWAKE: Towards high-energy electrons for particle physics experiments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2CD0CC-2885-4F26-A74A-112AFB5B10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5270" y="3656527"/>
            <a:ext cx="9241459" cy="2760663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00746D"/>
                </a:solidFill>
              </a:rPr>
              <a:t>EPS-HEP 2025</a:t>
            </a:r>
          </a:p>
          <a:p>
            <a:r>
              <a:rPr lang="en-US" sz="1800" dirty="0"/>
              <a:t>10</a:t>
            </a:r>
            <a:r>
              <a:rPr lang="en-US" sz="1800" dirty="0">
                <a:solidFill>
                  <a:srgbClr val="00746D"/>
                </a:solidFill>
              </a:rPr>
              <a:t>/</a:t>
            </a:r>
            <a:r>
              <a:rPr lang="en-US" sz="1800" dirty="0"/>
              <a:t>07</a:t>
            </a:r>
            <a:r>
              <a:rPr lang="en-US" sz="1800" dirty="0">
                <a:solidFill>
                  <a:srgbClr val="00746D"/>
                </a:solidFill>
              </a:rPr>
              <a:t>/2025</a:t>
            </a:r>
          </a:p>
          <a:p>
            <a:r>
              <a:rPr lang="en-US" sz="1800" dirty="0">
                <a:solidFill>
                  <a:srgbClr val="00746D"/>
                </a:solidFill>
              </a:rPr>
              <a:t>Michele Bergamaschi for the AWAKE collaboration</a:t>
            </a:r>
            <a:endParaRPr lang="en-001" sz="1800" dirty="0">
              <a:solidFill>
                <a:srgbClr val="0074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498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BBDBAE-0641-FDC4-72C9-1F8B9BE65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10/07/2025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00507-001B-1DB7-C8AC-FE0E89362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Bergamaschi, AWAKE Collaboration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7D55BB-5365-0076-1DC0-3B6CC2175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2728-9BAD-43E3-93B1-0CAA47532107}" type="slidenum">
              <a:rPr lang="en-US" smtClean="0"/>
              <a:t>10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BE72BE-4A57-314C-BD65-CE93133B33C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450693" y="599401"/>
            <a:ext cx="8484910" cy="565919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5930A21-BB38-B283-874A-DAF42449DE68}"/>
              </a:ext>
            </a:extLst>
          </p:cNvPr>
          <p:cNvSpPr txBox="1">
            <a:spLocks/>
          </p:cNvSpPr>
          <p:nvPr/>
        </p:nvSpPr>
        <p:spPr>
          <a:xfrm>
            <a:off x="2054406" y="190626"/>
            <a:ext cx="7645407" cy="6460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rgbClr val="00746D"/>
                </a:solidFill>
              </a:rPr>
              <a:t>AWAKE Run 1 (2016-2018)</a:t>
            </a:r>
          </a:p>
          <a:p>
            <a:endParaRPr lang="en-US" sz="3600" dirty="0">
              <a:solidFill>
                <a:srgbClr val="0055A0"/>
              </a:solidFill>
            </a:endParaRPr>
          </a:p>
          <a:p>
            <a:endParaRPr lang="en-US" sz="3600" dirty="0">
              <a:solidFill>
                <a:srgbClr val="0055A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159E36-7E6B-49ED-97B8-CA83252967D5}"/>
              </a:ext>
            </a:extLst>
          </p:cNvPr>
          <p:cNvSpPr txBox="1"/>
          <p:nvPr/>
        </p:nvSpPr>
        <p:spPr>
          <a:xfrm>
            <a:off x="3094300" y="6277302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746D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AWAKE collaboration</a:t>
            </a:r>
            <a:r>
              <a:rPr lang="en-US" sz="1400" i="1" dirty="0">
                <a:solidFill>
                  <a:srgbClr val="00746D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</a:t>
            </a:r>
            <a:r>
              <a:rPr lang="en-US" sz="1400" dirty="0">
                <a:solidFill>
                  <a:srgbClr val="00746D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400" i="1" dirty="0">
                <a:solidFill>
                  <a:srgbClr val="00746D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Acceleration of electrons in the plasma </a:t>
            </a:r>
            <a:r>
              <a:rPr lang="en-US" sz="1400" i="1" dirty="0" err="1">
                <a:solidFill>
                  <a:srgbClr val="00746D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wakefield</a:t>
            </a:r>
            <a:r>
              <a:rPr lang="en-US" sz="1400" i="1" dirty="0">
                <a:solidFill>
                  <a:srgbClr val="00746D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of a proton bunch, </a:t>
            </a:r>
            <a:r>
              <a:rPr lang="en-US" sz="1400" b="1" dirty="0">
                <a:solidFill>
                  <a:srgbClr val="00746D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Nature</a:t>
            </a:r>
            <a:r>
              <a:rPr lang="en-US" sz="1400" dirty="0">
                <a:solidFill>
                  <a:srgbClr val="00746D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400" b="1" dirty="0">
                <a:solidFill>
                  <a:srgbClr val="00746D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561, </a:t>
            </a:r>
            <a:r>
              <a:rPr lang="en-US" sz="1400" dirty="0">
                <a:solidFill>
                  <a:srgbClr val="00746D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363–367 (2018)</a:t>
            </a:r>
            <a:endParaRPr lang="en-CH" sz="1400" dirty="0">
              <a:solidFill>
                <a:srgbClr val="0074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665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 descr="A colorful text on a white background&#10;&#10;Description automatically generated">
            <a:extLst>
              <a:ext uri="{FF2B5EF4-FFF2-40B4-BE49-F238E27FC236}">
                <a16:creationId xmlns:a16="http://schemas.microsoft.com/office/drawing/2014/main" id="{9DCAD324-B679-FCF6-19E8-DD8BB044E7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596" y="996696"/>
            <a:ext cx="5850022" cy="1896582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5C316C7-B264-58D4-62C8-5FEB1F564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10/07/2025</a:t>
            </a:r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F90F6D3-77B7-EBFC-C74A-C635C86CC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Bergamaschi, AWAKE Collaboration</a:t>
            </a:r>
            <a:endParaRPr lang="en-U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B535F604-B484-7EE8-DAA9-89418C429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2728-9BAD-43E3-93B1-0CAA47532107}" type="slidenum">
              <a:rPr lang="en-US" smtClean="0"/>
              <a:t>11</a:t>
            </a:fld>
            <a:endParaRPr lang="en-US" dirty="0"/>
          </a:p>
        </p:txBody>
      </p:sp>
      <p:sp>
        <p:nvSpPr>
          <p:cNvPr id="24" name="Titel 1">
            <a:extLst>
              <a:ext uri="{FF2B5EF4-FFF2-40B4-BE49-F238E27FC236}">
                <a16:creationId xmlns:a16="http://schemas.microsoft.com/office/drawing/2014/main" id="{147001B6-CC26-832D-C313-D89C08DCAE60}"/>
              </a:ext>
            </a:extLst>
          </p:cNvPr>
          <p:cNvSpPr txBox="1">
            <a:spLocks/>
          </p:cNvSpPr>
          <p:nvPr/>
        </p:nvSpPr>
        <p:spPr>
          <a:xfrm>
            <a:off x="847643" y="-13150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746D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Clear Timeline Towards an Accelerator</a:t>
            </a:r>
            <a:endParaRPr lang="en-GB" dirty="0"/>
          </a:p>
        </p:txBody>
      </p:sp>
      <p:sp>
        <p:nvSpPr>
          <p:cNvPr id="26" name="Textfeld 15">
            <a:extLst>
              <a:ext uri="{FF2B5EF4-FFF2-40B4-BE49-F238E27FC236}">
                <a16:creationId xmlns:a16="http://schemas.microsoft.com/office/drawing/2014/main" id="{7E285E21-8911-932A-5059-EF3256D55CFD}"/>
              </a:ext>
            </a:extLst>
          </p:cNvPr>
          <p:cNvSpPr txBox="1"/>
          <p:nvPr/>
        </p:nvSpPr>
        <p:spPr>
          <a:xfrm>
            <a:off x="9393265" y="1822240"/>
            <a:ext cx="201622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b="1" dirty="0">
                <a:solidFill>
                  <a:schemeClr val="accent3"/>
                </a:solidFill>
              </a:rPr>
              <a:t>Possible particle physics applications</a:t>
            </a:r>
            <a:endParaRPr lang="en-GB" b="1" dirty="0">
              <a:solidFill>
                <a:schemeClr val="accent3"/>
              </a:solidFill>
            </a:endParaRPr>
          </a:p>
        </p:txBody>
      </p:sp>
      <p:sp>
        <p:nvSpPr>
          <p:cNvPr id="30" name="Textfeld 6">
            <a:extLst>
              <a:ext uri="{FF2B5EF4-FFF2-40B4-BE49-F238E27FC236}">
                <a16:creationId xmlns:a16="http://schemas.microsoft.com/office/drawing/2014/main" id="{4F916022-6E8C-D4CE-ADCC-48FBADCCC7AC}"/>
              </a:ext>
            </a:extLst>
          </p:cNvPr>
          <p:cNvSpPr txBox="1"/>
          <p:nvPr/>
        </p:nvSpPr>
        <p:spPr>
          <a:xfrm>
            <a:off x="767408" y="1769694"/>
            <a:ext cx="1756892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(2016-2018)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Run 1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Proof-of-principle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31" name="Rechteck 21">
            <a:extLst>
              <a:ext uri="{FF2B5EF4-FFF2-40B4-BE49-F238E27FC236}">
                <a16:creationId xmlns:a16="http://schemas.microsoft.com/office/drawing/2014/main" id="{186E5AF8-6B70-2130-9916-C793676DC769}"/>
              </a:ext>
            </a:extLst>
          </p:cNvPr>
          <p:cNvSpPr/>
          <p:nvPr/>
        </p:nvSpPr>
        <p:spPr>
          <a:xfrm>
            <a:off x="8115300" y="958825"/>
            <a:ext cx="514444" cy="1545917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hteck 21">
            <a:extLst>
              <a:ext uri="{FF2B5EF4-FFF2-40B4-BE49-F238E27FC236}">
                <a16:creationId xmlns:a16="http://schemas.microsoft.com/office/drawing/2014/main" id="{A2FED292-1728-37E1-970C-2B2476D2DD35}"/>
              </a:ext>
            </a:extLst>
          </p:cNvPr>
          <p:cNvSpPr/>
          <p:nvPr/>
        </p:nvSpPr>
        <p:spPr>
          <a:xfrm>
            <a:off x="2762596" y="2226300"/>
            <a:ext cx="565959" cy="243030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Textfeld 14">
            <a:extLst>
              <a:ext uri="{FF2B5EF4-FFF2-40B4-BE49-F238E27FC236}">
                <a16:creationId xmlns:a16="http://schemas.microsoft.com/office/drawing/2014/main" id="{CEF969D7-5223-E7A2-B25E-79AC4EABF84F}"/>
              </a:ext>
            </a:extLst>
          </p:cNvPr>
          <p:cNvSpPr txBox="1"/>
          <p:nvPr/>
        </p:nvSpPr>
        <p:spPr>
          <a:xfrm>
            <a:off x="5040599" y="3059525"/>
            <a:ext cx="41793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b="1" dirty="0"/>
              <a:t>now</a:t>
            </a:r>
            <a:endParaRPr lang="en-GB" b="1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189C424-5E16-0BB2-0028-386E831EBA53}"/>
              </a:ext>
            </a:extLst>
          </p:cNvPr>
          <p:cNvGrpSpPr/>
          <p:nvPr/>
        </p:nvGrpSpPr>
        <p:grpSpPr>
          <a:xfrm>
            <a:off x="474745" y="3808446"/>
            <a:ext cx="11380812" cy="335892"/>
            <a:chOff x="474745" y="3808446"/>
            <a:chExt cx="11380812" cy="335892"/>
          </a:xfrm>
        </p:grpSpPr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54D71A80-797F-9C73-C52E-BC774A83740C}"/>
                </a:ext>
              </a:extLst>
            </p:cNvPr>
            <p:cNvSpPr txBox="1"/>
            <p:nvPr/>
          </p:nvSpPr>
          <p:spPr>
            <a:xfrm>
              <a:off x="474745" y="3865877"/>
              <a:ext cx="11380812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b="1" dirty="0">
                  <a:solidFill>
                    <a:srgbClr val="00746D"/>
                  </a:solidFill>
                </a:rPr>
                <a:t>Run 2a:</a:t>
              </a:r>
              <a:r>
                <a:rPr lang="en-GB" dirty="0">
                  <a:solidFill>
                    <a:srgbClr val="00746D"/>
                  </a:solidFill>
                </a:rPr>
                <a:t> Demonstrate the </a:t>
              </a:r>
              <a:r>
                <a:rPr lang="en-GB" b="1" dirty="0">
                  <a:solidFill>
                    <a:srgbClr val="FF0000"/>
                  </a:solidFill>
                </a:rPr>
                <a:t>seeding</a:t>
              </a:r>
              <a:r>
                <a:rPr lang="en-GB" dirty="0">
                  <a:solidFill>
                    <a:srgbClr val="00746D"/>
                  </a:solidFill>
                </a:rPr>
                <a:t> of the self-modulation of the entire proton bunch with an </a:t>
              </a:r>
              <a:r>
                <a:rPr lang="en-GB" b="1" dirty="0">
                  <a:solidFill>
                    <a:srgbClr val="FF0000"/>
                  </a:solidFill>
                </a:rPr>
                <a:t>electron bunch </a:t>
              </a:r>
            </a:p>
          </p:txBody>
        </p:sp>
        <p:pic>
          <p:nvPicPr>
            <p:cNvPr id="43" name="Grafik 18" descr="Ein Bild, das Grafiken, Logo, Clipart, Kreis enthält.&#10;&#10;Automatisch generierte Beschreibung">
              <a:extLst>
                <a:ext uri="{FF2B5EF4-FFF2-40B4-BE49-F238E27FC236}">
                  <a16:creationId xmlns:a16="http://schemas.microsoft.com/office/drawing/2014/main" id="{DC644A7F-4A90-5249-ACF5-F5FE833205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8523" t="21165" r="21753" b="19389"/>
            <a:stretch/>
          </p:blipFill>
          <p:spPr>
            <a:xfrm>
              <a:off x="474745" y="3808446"/>
              <a:ext cx="337461" cy="33589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BBBEB03-9566-52B0-FC81-F67879301DEC}"/>
              </a:ext>
            </a:extLst>
          </p:cNvPr>
          <p:cNvSpPr txBox="1"/>
          <p:nvPr/>
        </p:nvSpPr>
        <p:spPr>
          <a:xfrm>
            <a:off x="336443" y="3374512"/>
            <a:ext cx="109276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00746D"/>
                </a:solidFill>
              </a:rPr>
              <a:t>AWAKE Run 2: </a:t>
            </a:r>
            <a:r>
              <a:rPr lang="en-GB" b="1" dirty="0">
                <a:solidFill>
                  <a:srgbClr val="00746D"/>
                </a:solidFill>
                <a:sym typeface="Wingdings" panose="05000000000000000000" pitchFamily="2" charset="2"/>
              </a:rPr>
              <a:t> </a:t>
            </a:r>
            <a:r>
              <a:rPr lang="en-GB" b="1" dirty="0">
                <a:solidFill>
                  <a:srgbClr val="00746D"/>
                </a:solidFill>
              </a:rPr>
              <a:t>transition from proof-of-principle to applications</a:t>
            </a:r>
            <a:br>
              <a:rPr lang="en-GB" b="1" dirty="0">
                <a:solidFill>
                  <a:srgbClr val="00746D"/>
                </a:solidFill>
              </a:rPr>
            </a:br>
            <a:r>
              <a:rPr lang="en-GB" b="1" dirty="0">
                <a:solidFill>
                  <a:srgbClr val="00746D"/>
                </a:solidFill>
              </a:rPr>
              <a:t> </a:t>
            </a:r>
          </a:p>
        </p:txBody>
      </p:sp>
      <p:sp>
        <p:nvSpPr>
          <p:cNvPr id="7" name="Rechteck 21">
            <a:extLst>
              <a:ext uri="{FF2B5EF4-FFF2-40B4-BE49-F238E27FC236}">
                <a16:creationId xmlns:a16="http://schemas.microsoft.com/office/drawing/2014/main" id="{0A4EAA34-A719-0087-EC60-C05982A6E8BD}"/>
              </a:ext>
            </a:extLst>
          </p:cNvPr>
          <p:cNvSpPr/>
          <p:nvPr/>
        </p:nvSpPr>
        <p:spPr>
          <a:xfrm>
            <a:off x="3328555" y="957017"/>
            <a:ext cx="877945" cy="1625353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hteck 21">
            <a:extLst>
              <a:ext uri="{FF2B5EF4-FFF2-40B4-BE49-F238E27FC236}">
                <a16:creationId xmlns:a16="http://schemas.microsoft.com/office/drawing/2014/main" id="{3DF039CC-1C19-12C0-E78D-56453DF484ED}"/>
              </a:ext>
            </a:extLst>
          </p:cNvPr>
          <p:cNvSpPr/>
          <p:nvPr/>
        </p:nvSpPr>
        <p:spPr>
          <a:xfrm>
            <a:off x="2762596" y="1395720"/>
            <a:ext cx="565959" cy="243030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eck 21">
            <a:extLst>
              <a:ext uri="{FF2B5EF4-FFF2-40B4-BE49-F238E27FC236}">
                <a16:creationId xmlns:a16="http://schemas.microsoft.com/office/drawing/2014/main" id="{17F300E0-2421-5D01-5BED-544A9F586990}"/>
              </a:ext>
            </a:extLst>
          </p:cNvPr>
          <p:cNvSpPr/>
          <p:nvPr/>
        </p:nvSpPr>
        <p:spPr>
          <a:xfrm>
            <a:off x="4229554" y="958773"/>
            <a:ext cx="1034362" cy="1625353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hteck 21">
            <a:extLst>
              <a:ext uri="{FF2B5EF4-FFF2-40B4-BE49-F238E27FC236}">
                <a16:creationId xmlns:a16="http://schemas.microsoft.com/office/drawing/2014/main" id="{688FCD9E-DF50-3ACB-4DB8-677604673C1E}"/>
              </a:ext>
            </a:extLst>
          </p:cNvPr>
          <p:cNvSpPr/>
          <p:nvPr/>
        </p:nvSpPr>
        <p:spPr>
          <a:xfrm>
            <a:off x="2762596" y="1593840"/>
            <a:ext cx="565959" cy="243030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hteck 21">
            <a:extLst>
              <a:ext uri="{FF2B5EF4-FFF2-40B4-BE49-F238E27FC236}">
                <a16:creationId xmlns:a16="http://schemas.microsoft.com/office/drawing/2014/main" id="{8AB4CE22-629C-4DC9-9A6F-E7AF170FA895}"/>
              </a:ext>
            </a:extLst>
          </p:cNvPr>
          <p:cNvSpPr/>
          <p:nvPr/>
        </p:nvSpPr>
        <p:spPr>
          <a:xfrm>
            <a:off x="6934437" y="957017"/>
            <a:ext cx="1180858" cy="1546697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hteck 21">
            <a:extLst>
              <a:ext uri="{FF2B5EF4-FFF2-40B4-BE49-F238E27FC236}">
                <a16:creationId xmlns:a16="http://schemas.microsoft.com/office/drawing/2014/main" id="{E7F9CF57-6129-F235-8BD3-5C603BD6027F}"/>
              </a:ext>
            </a:extLst>
          </p:cNvPr>
          <p:cNvSpPr/>
          <p:nvPr/>
        </p:nvSpPr>
        <p:spPr>
          <a:xfrm>
            <a:off x="2762596" y="2005320"/>
            <a:ext cx="565959" cy="243030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66457DF-B72D-9E70-94CB-77B4680A73E4}"/>
              </a:ext>
            </a:extLst>
          </p:cNvPr>
          <p:cNvGrpSpPr/>
          <p:nvPr/>
        </p:nvGrpSpPr>
        <p:grpSpPr>
          <a:xfrm>
            <a:off x="386776" y="4132127"/>
            <a:ext cx="11283739" cy="646331"/>
            <a:chOff x="386776" y="4132127"/>
            <a:chExt cx="11283739" cy="646331"/>
          </a:xfrm>
        </p:grpSpPr>
        <p:pic>
          <p:nvPicPr>
            <p:cNvPr id="44" name="Grafik 18" descr="Ein Bild, das Grafiken, Logo, Clipart, Kreis enthält.&#10;&#10;Automatisch generierte Beschreibung">
              <a:extLst>
                <a:ext uri="{FF2B5EF4-FFF2-40B4-BE49-F238E27FC236}">
                  <a16:creationId xmlns:a16="http://schemas.microsoft.com/office/drawing/2014/main" id="{7D0CB9D9-CA23-F5B1-0D93-FF3B53088E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8523" t="21165" r="21753" b="19389"/>
            <a:stretch/>
          </p:blipFill>
          <p:spPr>
            <a:xfrm>
              <a:off x="474745" y="4142008"/>
              <a:ext cx="337461" cy="33589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0285FB9-327F-F6C3-C9C1-00094B2AFB8E}"/>
                </a:ext>
              </a:extLst>
            </p:cNvPr>
            <p:cNvSpPr txBox="1"/>
            <p:nvPr/>
          </p:nvSpPr>
          <p:spPr>
            <a:xfrm>
              <a:off x="386776" y="4132127"/>
              <a:ext cx="1128373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b="1" dirty="0">
                  <a:solidFill>
                    <a:srgbClr val="00746D"/>
                  </a:solidFill>
                </a:rPr>
                <a:t>Run 2b: </a:t>
              </a:r>
              <a:r>
                <a:rPr lang="en-GB" b="1" dirty="0">
                  <a:solidFill>
                    <a:srgbClr val="FF0000"/>
                  </a:solidFill>
                </a:rPr>
                <a:t>Maintain</a:t>
              </a:r>
              <a:r>
                <a:rPr lang="en-GB" dirty="0">
                  <a:solidFill>
                    <a:srgbClr val="00746D"/>
                  </a:solidFill>
                </a:rPr>
                <a:t> </a:t>
              </a:r>
              <a:r>
                <a:rPr lang="en-GB" b="1" dirty="0">
                  <a:solidFill>
                    <a:srgbClr val="FF0000"/>
                  </a:solidFill>
                </a:rPr>
                <a:t>large </a:t>
              </a:r>
              <a:r>
                <a:rPr lang="en-GB" b="1" dirty="0" err="1">
                  <a:solidFill>
                    <a:srgbClr val="FF0000"/>
                  </a:solidFill>
                </a:rPr>
                <a:t>wakefield</a:t>
              </a:r>
              <a:r>
                <a:rPr lang="en-GB" b="1" dirty="0">
                  <a:solidFill>
                    <a:srgbClr val="FF0000"/>
                  </a:solidFill>
                </a:rPr>
                <a:t> amplitudes</a:t>
              </a:r>
              <a:r>
                <a:rPr lang="en-GB" dirty="0">
                  <a:solidFill>
                    <a:srgbClr val="00746D"/>
                  </a:solidFill>
                </a:rPr>
                <a:t> over long plasma distances by introducing a </a:t>
              </a:r>
              <a:r>
                <a:rPr lang="en-GB" b="1" dirty="0">
                  <a:solidFill>
                    <a:srgbClr val="FF0000"/>
                  </a:solidFill>
                </a:rPr>
                <a:t>step</a:t>
              </a:r>
              <a:r>
                <a:rPr lang="en-GB" dirty="0">
                  <a:solidFill>
                    <a:srgbClr val="00746D"/>
                  </a:solidFill>
                </a:rPr>
                <a:t> in the plasma density 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FBB1830-3654-0D1F-4E8D-3FFABFC315F8}"/>
              </a:ext>
            </a:extLst>
          </p:cNvPr>
          <p:cNvSpPr txBox="1"/>
          <p:nvPr/>
        </p:nvSpPr>
        <p:spPr>
          <a:xfrm>
            <a:off x="378108" y="5584754"/>
            <a:ext cx="112837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746D"/>
                </a:solidFill>
              </a:rPr>
              <a:t>Possible first applications for particle physics experiments with 10-100 GeV electron bunches 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88536A5-9769-BACE-CBF5-C5CB724B5740}"/>
              </a:ext>
            </a:extLst>
          </p:cNvPr>
          <p:cNvGrpSpPr/>
          <p:nvPr/>
        </p:nvGrpSpPr>
        <p:grpSpPr>
          <a:xfrm>
            <a:off x="336443" y="4655632"/>
            <a:ext cx="11855557" cy="369332"/>
            <a:chOff x="336443" y="4655632"/>
            <a:chExt cx="11377411" cy="36933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E881A3A-9109-C52F-2E54-63CAE9E4AD2A}"/>
                </a:ext>
              </a:extLst>
            </p:cNvPr>
            <p:cNvSpPr txBox="1"/>
            <p:nvPr/>
          </p:nvSpPr>
          <p:spPr>
            <a:xfrm>
              <a:off x="378110" y="4655632"/>
              <a:ext cx="1133574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b="1" dirty="0">
                  <a:solidFill>
                    <a:srgbClr val="00746D"/>
                  </a:solidFill>
                </a:rPr>
                <a:t>Run 2c *: </a:t>
              </a:r>
              <a:r>
                <a:rPr lang="en-GB" dirty="0">
                  <a:solidFill>
                    <a:srgbClr val="00746D"/>
                  </a:solidFill>
                </a:rPr>
                <a:t>Demonstrate electron acceleration and </a:t>
              </a:r>
              <a:r>
                <a:rPr lang="en-GB" b="1" dirty="0">
                  <a:solidFill>
                    <a:srgbClr val="FF0000"/>
                  </a:solidFill>
                </a:rPr>
                <a:t>emittance control</a:t>
              </a:r>
              <a:r>
                <a:rPr lang="en-GB" dirty="0">
                  <a:solidFill>
                    <a:srgbClr val="00746D"/>
                  </a:solidFill>
                </a:rPr>
                <a:t> of externally injected electrons </a:t>
              </a:r>
            </a:p>
          </p:txBody>
        </p:sp>
        <p:sp>
          <p:nvSpPr>
            <p:cNvPr id="45" name="Textfeld 19">
              <a:extLst>
                <a:ext uri="{FF2B5EF4-FFF2-40B4-BE49-F238E27FC236}">
                  <a16:creationId xmlns:a16="http://schemas.microsoft.com/office/drawing/2014/main" id="{009C044B-0960-A5A4-210D-47C90E715A1B}"/>
                </a:ext>
              </a:extLst>
            </p:cNvPr>
            <p:cNvSpPr txBox="1"/>
            <p:nvPr/>
          </p:nvSpPr>
          <p:spPr>
            <a:xfrm>
              <a:off x="336443" y="4719358"/>
              <a:ext cx="468077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b="1" dirty="0">
                  <a:sym typeface="Wingdings" panose="05000000000000000000" pitchFamily="2" charset="2"/>
                </a:rPr>
                <a:t>2029</a:t>
              </a:r>
              <a:endParaRPr lang="en-GB" b="1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07C25ED-480D-B5E2-3D00-467D6249978F}"/>
              </a:ext>
            </a:extLst>
          </p:cNvPr>
          <p:cNvGrpSpPr/>
          <p:nvPr/>
        </p:nvGrpSpPr>
        <p:grpSpPr>
          <a:xfrm>
            <a:off x="344129" y="5024964"/>
            <a:ext cx="11205045" cy="646331"/>
            <a:chOff x="344129" y="5024964"/>
            <a:chExt cx="11205045" cy="64633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6CF8009-AD0A-D736-427E-902B13349309}"/>
                </a:ext>
              </a:extLst>
            </p:cNvPr>
            <p:cNvSpPr txBox="1"/>
            <p:nvPr/>
          </p:nvSpPr>
          <p:spPr>
            <a:xfrm>
              <a:off x="378109" y="5024964"/>
              <a:ext cx="1117106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b="1" dirty="0">
                  <a:solidFill>
                    <a:srgbClr val="00746D"/>
                  </a:solidFill>
                </a:rPr>
                <a:t>Run 2d *: </a:t>
              </a:r>
              <a:r>
                <a:rPr lang="en-GB" dirty="0">
                  <a:solidFill>
                    <a:srgbClr val="00746D"/>
                  </a:solidFill>
                </a:rPr>
                <a:t>Development of </a:t>
              </a:r>
              <a:r>
                <a:rPr lang="en-GB" b="1" dirty="0">
                  <a:solidFill>
                    <a:srgbClr val="FF0000"/>
                  </a:solidFill>
                </a:rPr>
                <a:t>scalable plasma</a:t>
              </a:r>
              <a:r>
                <a:rPr lang="en-GB" b="1" dirty="0">
                  <a:solidFill>
                    <a:srgbClr val="00746D"/>
                  </a:solidFill>
                </a:rPr>
                <a:t> </a:t>
              </a:r>
              <a:r>
                <a:rPr lang="en-GB" dirty="0">
                  <a:solidFill>
                    <a:srgbClr val="00746D"/>
                  </a:solidFill>
                </a:rPr>
                <a:t>sources to 100s meters length with sub-% level plasma density uniformity.  </a:t>
              </a:r>
            </a:p>
          </p:txBody>
        </p:sp>
        <p:sp>
          <p:nvSpPr>
            <p:cNvPr id="46" name="Textfeld 19">
              <a:extLst>
                <a:ext uri="{FF2B5EF4-FFF2-40B4-BE49-F238E27FC236}">
                  <a16:creationId xmlns:a16="http://schemas.microsoft.com/office/drawing/2014/main" id="{019FD9CF-B2A4-E382-B407-1163CCFB3FCB}"/>
                </a:ext>
              </a:extLst>
            </p:cNvPr>
            <p:cNvSpPr txBox="1"/>
            <p:nvPr/>
          </p:nvSpPr>
          <p:spPr>
            <a:xfrm>
              <a:off x="344129" y="5062288"/>
              <a:ext cx="468077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b="1" dirty="0">
                  <a:sym typeface="Wingdings" panose="05000000000000000000" pitchFamily="2" charset="2"/>
                </a:rPr>
                <a:t>2032</a:t>
              </a:r>
              <a:endParaRPr lang="en-GB" b="1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D510099-1E14-5323-5ACC-F09D34411DE8}"/>
              </a:ext>
            </a:extLst>
          </p:cNvPr>
          <p:cNvSpPr txBox="1"/>
          <p:nvPr/>
        </p:nvSpPr>
        <p:spPr>
          <a:xfrm>
            <a:off x="2195177" y="5954086"/>
            <a:ext cx="68399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 dirty="0">
                <a:solidFill>
                  <a:srgbClr val="FF0000"/>
                </a:solidFill>
              </a:rPr>
              <a:t>* </a:t>
            </a:r>
            <a:r>
              <a:rPr lang="en-CH" sz="1800" b="1" dirty="0">
                <a:solidFill>
                  <a:srgbClr val="FF0000"/>
                </a:solidFill>
              </a:rPr>
              <a:t>AWAKE Run 2c and 2d has been approved in </a:t>
            </a:r>
            <a:r>
              <a:rPr lang="en-US" b="1" dirty="0">
                <a:solidFill>
                  <a:srgbClr val="FF0000"/>
                </a:solidFill>
              </a:rPr>
              <a:t>last</a:t>
            </a:r>
            <a:r>
              <a:rPr lang="en-CH" sz="1800" b="1" dirty="0">
                <a:solidFill>
                  <a:srgbClr val="FF0000"/>
                </a:solidFill>
              </a:rPr>
              <a:t> year’s </a:t>
            </a:r>
            <a:r>
              <a:rPr lang="en-US" b="1" dirty="0">
                <a:solidFill>
                  <a:srgbClr val="FF0000"/>
                </a:solidFill>
              </a:rPr>
              <a:t>CERN </a:t>
            </a:r>
            <a:r>
              <a:rPr lang="en-CH" sz="1800" b="1" dirty="0">
                <a:solidFill>
                  <a:srgbClr val="FF0000"/>
                </a:solidFill>
              </a:rPr>
              <a:t>MTP</a:t>
            </a:r>
          </a:p>
        </p:txBody>
      </p:sp>
      <p:sp>
        <p:nvSpPr>
          <p:cNvPr id="52" name="Arrow: Right 51">
            <a:extLst>
              <a:ext uri="{FF2B5EF4-FFF2-40B4-BE49-F238E27FC236}">
                <a16:creationId xmlns:a16="http://schemas.microsoft.com/office/drawing/2014/main" id="{4D06A18B-B668-0120-79C2-82398F66344C}"/>
              </a:ext>
            </a:extLst>
          </p:cNvPr>
          <p:cNvSpPr/>
          <p:nvPr/>
        </p:nvSpPr>
        <p:spPr>
          <a:xfrm>
            <a:off x="8698984" y="2005321"/>
            <a:ext cx="616465" cy="197006"/>
          </a:xfrm>
          <a:prstGeom prst="rightArrow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9" name="Gerader Verbinder 13">
            <a:extLst>
              <a:ext uri="{FF2B5EF4-FFF2-40B4-BE49-F238E27FC236}">
                <a16:creationId xmlns:a16="http://schemas.microsoft.com/office/drawing/2014/main" id="{022A40D2-55F6-6386-8F98-953234280097}"/>
              </a:ext>
            </a:extLst>
          </p:cNvPr>
          <p:cNvCxnSpPr>
            <a:cxnSpLocks/>
          </p:cNvCxnSpPr>
          <p:nvPr/>
        </p:nvCxnSpPr>
        <p:spPr>
          <a:xfrm>
            <a:off x="5253849" y="864632"/>
            <a:ext cx="0" cy="2181676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0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2" grpId="0" animBg="1"/>
      <p:bldP spid="32" grpId="1" animBg="1"/>
      <p:bldP spid="41" grpId="0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F9A306-278D-871D-DE9C-06232B6DDA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AD68D-6B3B-6C3C-FE18-1B95839FD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1976" y="324146"/>
            <a:ext cx="8150981" cy="1325563"/>
          </a:xfrm>
        </p:spPr>
        <p:txBody>
          <a:bodyPr/>
          <a:lstStyle/>
          <a:p>
            <a:pPr marL="447675" indent="-447675" algn="ctr">
              <a:spcAft>
                <a:spcPts val="600"/>
              </a:spcAft>
              <a:buSzPct val="80000"/>
            </a:pPr>
            <a:r>
              <a:rPr lang="en-US" dirty="0">
                <a:solidFill>
                  <a:srgbClr val="00746D"/>
                </a:solidFill>
              </a:rPr>
              <a:t>AWAKE Run 2 (2021 - 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668DC-C37F-D650-E6A5-40AEFE131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10/07/2025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256FAB-6463-3F19-74FB-36C3AC135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Bergamaschi, AWAKE Collaboration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075128-A087-636D-A023-AAA347E52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2728-9BAD-43E3-93B1-0CAA47532107}" type="slidenum">
              <a:rPr lang="en-US" smtClean="0"/>
              <a:t>12</a:t>
            </a:fld>
            <a:endParaRPr lang="en-US" dirty="0"/>
          </a:p>
        </p:txBody>
      </p:sp>
      <p:pic>
        <p:nvPicPr>
          <p:cNvPr id="3" name="Grafik 9">
            <a:extLst>
              <a:ext uri="{FF2B5EF4-FFF2-40B4-BE49-F238E27FC236}">
                <a16:creationId xmlns:a16="http://schemas.microsoft.com/office/drawing/2014/main" id="{3E77C9D7-C078-3906-E6F6-CD2F64EEE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9043" y="1544550"/>
            <a:ext cx="8817208" cy="432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082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0">
            <a:extLst>
              <a:ext uri="{FF2B5EF4-FFF2-40B4-BE49-F238E27FC236}">
                <a16:creationId xmlns:a16="http://schemas.microsoft.com/office/drawing/2014/main" id="{1A679FD1-734D-E4C8-20BB-5C9D9BB4D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970" y="1024649"/>
            <a:ext cx="10651414" cy="15684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232EAD1-2418-7FD4-0784-019F4DF24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98251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ESPP Roadmap</a:t>
            </a:r>
            <a:br>
              <a:rPr lang="en-US" dirty="0"/>
            </a:br>
            <a:r>
              <a:rPr lang="en-US" sz="2400" dirty="0">
                <a:solidFill>
                  <a:schemeClr val="accent2"/>
                </a:solidFill>
              </a:rPr>
              <a:t>Advanced Accelerator Community</a:t>
            </a:r>
            <a:endParaRPr lang="en-GB" sz="2400" dirty="0">
              <a:solidFill>
                <a:schemeClr val="accent2"/>
              </a:solidFill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90956F1-E795-B515-D7D9-B7BC2B0D0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10/07/2025</a:t>
            </a:r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13F13D4-BB7C-F49F-0FB7-F4E77F1B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Bergamaschi, AWAKE Collaboration</a:t>
            </a:r>
            <a:endParaRPr lang="en-US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FDBA8EB-3DAF-F6AC-706F-C70CFF38F844}"/>
              </a:ext>
            </a:extLst>
          </p:cNvPr>
          <p:cNvSpPr/>
          <p:nvPr/>
        </p:nvSpPr>
        <p:spPr>
          <a:xfrm>
            <a:off x="3128079" y="3584448"/>
            <a:ext cx="1115591" cy="1771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783635E-119C-95F5-2986-9F7721797DB7}"/>
              </a:ext>
            </a:extLst>
          </p:cNvPr>
          <p:cNvSpPr txBox="1"/>
          <p:nvPr/>
        </p:nvSpPr>
        <p:spPr>
          <a:xfrm>
            <a:off x="8966057" y="373593"/>
            <a:ext cx="2906245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R. Pattathil, </a:t>
            </a:r>
            <a:b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presented at EAAC 2023 </a:t>
            </a:r>
          </a:p>
          <a:p>
            <a:pPr algn="l"/>
            <a:endParaRPr lang="en-GB" sz="20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1" name="Grafik 10" descr="Ein Bild, das Schrift, Text, Logo, Grafiken enthält.&#10;&#10;Automatisch generierte Beschreibung">
            <a:extLst>
              <a:ext uri="{FF2B5EF4-FFF2-40B4-BE49-F238E27FC236}">
                <a16:creationId xmlns:a16="http://schemas.microsoft.com/office/drawing/2014/main" id="{B6E6660F-D3B0-3E0D-0560-C8F68AF03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08" y="1024649"/>
            <a:ext cx="792088" cy="404977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9569AE2F-1656-2215-DA3C-FB5572A45BA4}"/>
              </a:ext>
            </a:extLst>
          </p:cNvPr>
          <p:cNvSpPr txBox="1"/>
          <p:nvPr/>
        </p:nvSpPr>
        <p:spPr>
          <a:xfrm>
            <a:off x="7212980" y="2823204"/>
            <a:ext cx="3206199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AWAKE is part of the ESPP process</a:t>
            </a:r>
            <a:endParaRPr lang="en-GB" dirty="0">
              <a:solidFill>
                <a:srgbClr val="FF0000"/>
              </a:solidFill>
            </a:endParaRPr>
          </a:p>
          <a:p>
            <a:pPr algn="l"/>
            <a:endParaRPr lang="en-GB" dirty="0">
              <a:solidFill>
                <a:schemeClr val="tx2"/>
              </a:solidFill>
            </a:endParaRPr>
          </a:p>
        </p:txBody>
      </p:sp>
      <p:pic>
        <p:nvPicPr>
          <p:cNvPr id="16" name="Picture 9">
            <a:extLst>
              <a:ext uri="{FF2B5EF4-FFF2-40B4-BE49-F238E27FC236}">
                <a16:creationId xmlns:a16="http://schemas.microsoft.com/office/drawing/2014/main" id="{13ECC195-52FB-CC98-9662-2FA39513BA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970" y="2767978"/>
            <a:ext cx="4600931" cy="1108942"/>
          </a:xfrm>
          <a:prstGeom prst="rect">
            <a:avLst/>
          </a:prstGeom>
        </p:spPr>
      </p:pic>
      <p:pic>
        <p:nvPicPr>
          <p:cNvPr id="17" name="Picture 11">
            <a:extLst>
              <a:ext uri="{FF2B5EF4-FFF2-40B4-BE49-F238E27FC236}">
                <a16:creationId xmlns:a16="http://schemas.microsoft.com/office/drawing/2014/main" id="{65DC996F-A20E-70DD-B737-81B05D1119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256" y="3987487"/>
            <a:ext cx="10651413" cy="2223921"/>
          </a:xfrm>
          <a:prstGeom prst="rect">
            <a:avLst/>
          </a:prstGeom>
        </p:spPr>
      </p:pic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0970A8D2-6B52-2D9D-A45D-2A47D50EE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2728-9BAD-43E3-93B1-0CAA47532107}" type="slidenum">
              <a:rPr lang="en-US" smtClean="0"/>
              <a:t>13</a:t>
            </a:fld>
            <a:endParaRPr lang="en-US" dirty="0"/>
          </a:p>
        </p:txBody>
      </p:sp>
      <p:sp>
        <p:nvSpPr>
          <p:cNvPr id="26" name="Rechteck 21">
            <a:extLst>
              <a:ext uri="{FF2B5EF4-FFF2-40B4-BE49-F238E27FC236}">
                <a16:creationId xmlns:a16="http://schemas.microsoft.com/office/drawing/2014/main" id="{015EE7CF-5C9A-21A0-0C76-EF685A93A8C3}"/>
              </a:ext>
            </a:extLst>
          </p:cNvPr>
          <p:cNvSpPr/>
          <p:nvPr/>
        </p:nvSpPr>
        <p:spPr>
          <a:xfrm>
            <a:off x="2064268" y="1462946"/>
            <a:ext cx="2920879" cy="573869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404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30788-3696-FC8B-D89C-7624944B3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applications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AD20B5-A901-4583-2EA9-C32CC70B5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10/07/2025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64F544-E5BC-A5A2-B301-BE52C5D38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Bergamaschi, AWAKE Collaboration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260BAD-5CCE-26EB-79EF-C0EF8FF0D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2728-9BAD-43E3-93B1-0CAA47532107}" type="slidenum">
              <a:rPr lang="en-US" smtClean="0"/>
              <a:t>14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2A709E5-E8A2-D64C-CC71-CAF99585EF3E}"/>
              </a:ext>
            </a:extLst>
          </p:cNvPr>
          <p:cNvGrpSpPr/>
          <p:nvPr/>
        </p:nvGrpSpPr>
        <p:grpSpPr>
          <a:xfrm>
            <a:off x="5441488" y="2448734"/>
            <a:ext cx="3761744" cy="1012535"/>
            <a:chOff x="2579090" y="4453835"/>
            <a:chExt cx="4967055" cy="1354875"/>
          </a:xfrm>
        </p:grpSpPr>
        <p:pic>
          <p:nvPicPr>
            <p:cNvPr id="8" name="Picture 1" descr="page6image8955440">
              <a:extLst>
                <a:ext uri="{FF2B5EF4-FFF2-40B4-BE49-F238E27FC236}">
                  <a16:creationId xmlns:a16="http://schemas.microsoft.com/office/drawing/2014/main" id="{2C73D5E8-299A-D7CB-E7C6-5F3AAC9F521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579090" y="4453835"/>
              <a:ext cx="4967055" cy="1105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D1186FC-C430-75A3-143D-FC1DE60EB358}"/>
                </a:ext>
              </a:extLst>
            </p:cNvPr>
            <p:cNvSpPr txBox="1"/>
            <p:nvPr/>
          </p:nvSpPr>
          <p:spPr>
            <a:xfrm>
              <a:off x="3216727" y="5554794"/>
              <a:ext cx="325121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 dirty="0">
                  <a:latin typeface="+mj-lt"/>
                </a:rPr>
                <a:t>E</a:t>
              </a:r>
              <a:r>
                <a:rPr lang="en-CH" sz="1050" dirty="0">
                  <a:latin typeface="+mj-lt"/>
                </a:rPr>
                <a:t>xperimental conditions modeled on NA64 experiment. 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6A2A1A61-27A7-3930-1EDD-FBD34AFDDA55}"/>
              </a:ext>
            </a:extLst>
          </p:cNvPr>
          <p:cNvSpPr/>
          <p:nvPr/>
        </p:nvSpPr>
        <p:spPr>
          <a:xfrm>
            <a:off x="457855" y="1312435"/>
            <a:ext cx="110838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746D"/>
                </a:solidFill>
                <a:sym typeface="Wingdings"/>
              </a:rPr>
              <a:t>First application: SPS driver</a:t>
            </a:r>
            <a:endParaRPr lang="en-US" sz="700" dirty="0">
              <a:solidFill>
                <a:srgbClr val="00746D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84A2625-824D-DF10-F9F4-E3EEA5161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0866" y="1020028"/>
            <a:ext cx="2477812" cy="239206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197DFFF-14F7-5394-B9C8-A8037911B5FB}"/>
              </a:ext>
            </a:extLst>
          </p:cNvPr>
          <p:cNvSpPr/>
          <p:nvPr/>
        </p:nvSpPr>
        <p:spPr>
          <a:xfrm>
            <a:off x="304340" y="2182011"/>
            <a:ext cx="5169843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746D"/>
                </a:solidFill>
                <a:sym typeface="Wingdings"/>
              </a:rPr>
              <a:t>Search for dark photons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sz="1400" b="1" dirty="0">
                <a:sym typeface="Wingdings" pitchFamily="2" charset="2"/>
              </a:rPr>
              <a:t>50-100GeV e</a:t>
            </a:r>
            <a:r>
              <a:rPr lang="en-US" sz="1400" b="1" baseline="30000" dirty="0">
                <a:sym typeface="Wingdings" pitchFamily="2" charset="2"/>
              </a:rPr>
              <a:t>-</a:t>
            </a:r>
            <a:r>
              <a:rPr lang="en-US" sz="1400" b="1" dirty="0">
                <a:sym typeface="Wingdings" pitchFamily="2" charset="2"/>
              </a:rPr>
              <a:t> bunch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sz="1400" dirty="0">
                <a:sym typeface="Wingdings" pitchFamily="2" charset="2"/>
              </a:rPr>
              <a:t>Decay of dark photon into visible particles (e.g. </a:t>
            </a:r>
            <a:r>
              <a:rPr lang="en-US" sz="1400" dirty="0" err="1">
                <a:sym typeface="Wingdings" pitchFamily="2" charset="2"/>
              </a:rPr>
              <a:t>e</a:t>
            </a:r>
            <a:r>
              <a:rPr lang="en-US" sz="1400" baseline="30000" dirty="0" err="1">
                <a:sym typeface="Wingdings" pitchFamily="2" charset="2"/>
              </a:rPr>
              <a:t>+</a:t>
            </a:r>
            <a:r>
              <a:rPr lang="en-US" sz="1400" dirty="0" err="1">
                <a:sym typeface="Wingdings" pitchFamily="2" charset="2"/>
              </a:rPr>
              <a:t>e</a:t>
            </a:r>
            <a:r>
              <a:rPr lang="en-US" sz="1400" baseline="30000" dirty="0">
                <a:sym typeface="Wingdings" pitchFamily="2" charset="2"/>
              </a:rPr>
              <a:t>-</a:t>
            </a:r>
            <a:r>
              <a:rPr lang="en-US" sz="1400" dirty="0">
                <a:sym typeface="Wingdings" pitchFamily="2" charset="2"/>
              </a:rPr>
              <a:t>)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GB" sz="1400" i="1" dirty="0">
                <a:effectLst/>
              </a:rPr>
              <a:t>10</a:t>
            </a:r>
            <a:r>
              <a:rPr lang="en-GB" sz="1400" i="1" baseline="30000" dirty="0">
                <a:effectLst/>
              </a:rPr>
              <a:t>16</a:t>
            </a:r>
            <a:r>
              <a:rPr lang="en-GB" sz="1400" i="1" dirty="0">
                <a:effectLst/>
              </a:rPr>
              <a:t> </a:t>
            </a:r>
            <a:r>
              <a:rPr lang="en-US" sz="1400" dirty="0">
                <a:sym typeface="Wingdings" pitchFamily="2" charset="2"/>
              </a:rPr>
              <a:t>e</a:t>
            </a:r>
            <a:r>
              <a:rPr lang="en-US" sz="1400" baseline="30000" dirty="0">
                <a:sym typeface="Wingdings" pitchFamily="2" charset="2"/>
              </a:rPr>
              <a:t>-</a:t>
            </a:r>
            <a:r>
              <a:rPr lang="en-GB" sz="1400" dirty="0">
                <a:effectLst/>
              </a:rPr>
              <a:t> o</a:t>
            </a:r>
            <a:r>
              <a:rPr lang="en-GB" sz="1400" dirty="0"/>
              <a:t>n </a:t>
            </a:r>
            <a:r>
              <a:rPr lang="en-GB" sz="1400" dirty="0">
                <a:effectLst/>
              </a:rPr>
              <a:t>t</a:t>
            </a:r>
            <a:r>
              <a:rPr lang="en-GB" sz="1400" dirty="0"/>
              <a:t>arget</a:t>
            </a:r>
            <a:r>
              <a:rPr lang="en-GB" sz="1400" dirty="0">
                <a:effectLst/>
              </a:rPr>
              <a:t> with AWAKE-like </a:t>
            </a:r>
            <a:r>
              <a:rPr lang="en-GB" sz="1400" b="1" dirty="0">
                <a:effectLst/>
              </a:rPr>
              <a:t>beam</a:t>
            </a:r>
            <a:r>
              <a:rPr lang="en-GB" sz="1400" b="1" dirty="0"/>
              <a:t> (1000 more than NA64)</a:t>
            </a:r>
          </a:p>
          <a:p>
            <a:r>
              <a:rPr lang="en-US" sz="1400" b="1" dirty="0">
                <a:solidFill>
                  <a:srgbClr val="00746D"/>
                </a:solidFill>
                <a:sym typeface="Wingdings"/>
              </a:rPr>
              <a:t>Deep inelastic scattering</a:t>
            </a:r>
          </a:p>
          <a:p>
            <a:r>
              <a:rPr lang="en-US" sz="1400" b="1" dirty="0">
                <a:solidFill>
                  <a:srgbClr val="00746D"/>
                </a:solidFill>
                <a:sym typeface="Wingdings"/>
              </a:rPr>
              <a:t>Strong field QED</a:t>
            </a:r>
            <a:endParaRPr lang="en-GB" sz="1400" b="1" dirty="0">
              <a:solidFill>
                <a:srgbClr val="00746D"/>
              </a:solidFill>
              <a:effectLst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B49137-514A-7E44-CA1E-815CC6752B0A}"/>
              </a:ext>
            </a:extLst>
          </p:cNvPr>
          <p:cNvSpPr txBox="1"/>
          <p:nvPr/>
        </p:nvSpPr>
        <p:spPr>
          <a:xfrm>
            <a:off x="306610" y="4506404"/>
            <a:ext cx="716269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è"/>
            </a:pPr>
            <a:r>
              <a:rPr lang="en-GB" sz="1600" b="1" dirty="0">
                <a:solidFill>
                  <a:srgbClr val="00746D"/>
                </a:solidFill>
                <a:effectLst/>
              </a:rPr>
              <a:t>Collision of TeV-range e</a:t>
            </a:r>
            <a:r>
              <a:rPr lang="en-GB" sz="1600" b="1" baseline="30000" dirty="0">
                <a:solidFill>
                  <a:srgbClr val="00746D"/>
                </a:solidFill>
                <a:effectLst/>
              </a:rPr>
              <a:t>-</a:t>
            </a:r>
            <a:r>
              <a:rPr lang="en-GB" sz="1600" b="1" dirty="0">
                <a:solidFill>
                  <a:srgbClr val="00746D"/>
                </a:solidFill>
                <a:effectLst/>
              </a:rPr>
              <a:t> with an LHC p</a:t>
            </a:r>
            <a:r>
              <a:rPr lang="en-GB" sz="1600" b="1" baseline="30000" dirty="0">
                <a:solidFill>
                  <a:srgbClr val="00746D"/>
                </a:solidFill>
                <a:effectLst/>
              </a:rPr>
              <a:t>+</a:t>
            </a:r>
            <a:r>
              <a:rPr lang="en-GB" sz="1000" b="1" dirty="0">
                <a:solidFill>
                  <a:srgbClr val="00746D"/>
                </a:solidFill>
                <a:effectLst/>
              </a:rPr>
              <a:t> </a:t>
            </a:r>
            <a:r>
              <a:rPr lang="en-GB" sz="1600" b="1" dirty="0">
                <a:solidFill>
                  <a:srgbClr val="00746D"/>
                </a:solidFill>
                <a:effectLst/>
              </a:rPr>
              <a:t>bunch: </a:t>
            </a:r>
            <a:r>
              <a:rPr lang="en-GB" sz="1600" b="1" dirty="0">
                <a:solidFill>
                  <a:srgbClr val="00746D"/>
                </a:solidFill>
                <a:effectLst/>
                <a:sym typeface="Wingdings" pitchFamily="2" charset="2"/>
              </a:rPr>
              <a:t> </a:t>
            </a:r>
            <a:r>
              <a:rPr lang="en-GB" sz="1600" dirty="0">
                <a:effectLst/>
              </a:rPr>
              <a:t>lower luminosity measurements in </a:t>
            </a:r>
            <a:r>
              <a:rPr lang="en-GB" sz="1600" b="1" dirty="0">
                <a:solidFill>
                  <a:srgbClr val="00746D"/>
                </a:solidFill>
                <a:effectLst/>
              </a:rPr>
              <a:t>e</a:t>
            </a:r>
            <a:r>
              <a:rPr lang="en-GB" sz="1600" b="1" baseline="30000" dirty="0">
                <a:solidFill>
                  <a:srgbClr val="00746D"/>
                </a:solidFill>
                <a:effectLst/>
              </a:rPr>
              <a:t>- </a:t>
            </a:r>
            <a:r>
              <a:rPr lang="en-GB" sz="1600" b="1" dirty="0">
                <a:solidFill>
                  <a:srgbClr val="00746D"/>
                </a:solidFill>
                <a:effectLst/>
              </a:rPr>
              <a:t>/p</a:t>
            </a:r>
            <a:r>
              <a:rPr lang="en-GB" sz="1600" b="1" baseline="30000" dirty="0">
                <a:solidFill>
                  <a:srgbClr val="00746D"/>
                </a:solidFill>
                <a:effectLst/>
              </a:rPr>
              <a:t>+</a:t>
            </a:r>
            <a:r>
              <a:rPr lang="en-GB" sz="1600" b="1" dirty="0">
                <a:solidFill>
                  <a:srgbClr val="00746D"/>
                </a:solidFill>
                <a:effectLst/>
              </a:rPr>
              <a:t> or e</a:t>
            </a:r>
            <a:r>
              <a:rPr lang="en-GB" sz="1600" b="1" baseline="30000" dirty="0">
                <a:solidFill>
                  <a:srgbClr val="00746D"/>
                </a:solidFill>
                <a:effectLst/>
              </a:rPr>
              <a:t>- </a:t>
            </a:r>
            <a:r>
              <a:rPr lang="en-GB" sz="1600" b="1" dirty="0">
                <a:solidFill>
                  <a:srgbClr val="00746D"/>
                </a:solidFill>
                <a:effectLst/>
              </a:rPr>
              <a:t>/ion collisions</a:t>
            </a:r>
            <a:endParaRPr lang="en-GB" sz="1600" b="1" dirty="0">
              <a:solidFill>
                <a:srgbClr val="00746D"/>
              </a:solidFill>
            </a:endParaRPr>
          </a:p>
          <a:p>
            <a:pPr marL="285750" indent="-285750">
              <a:buFont typeface="Wingdings" pitchFamily="2" charset="2"/>
              <a:buChar char="è"/>
            </a:pPr>
            <a:r>
              <a:rPr lang="en-GB" sz="1600" b="1" dirty="0">
                <a:solidFill>
                  <a:srgbClr val="00746D"/>
                </a:solidFill>
                <a:effectLst/>
              </a:rPr>
              <a:t>Strong field QED</a:t>
            </a:r>
            <a:endParaRPr lang="en-GB" sz="1600" dirty="0">
              <a:solidFill>
                <a:srgbClr val="00746D"/>
              </a:solidFill>
              <a:effectLst/>
            </a:endParaRPr>
          </a:p>
          <a:p>
            <a:pPr marL="285750" indent="-285750">
              <a:buFont typeface="Wingdings" pitchFamily="2" charset="2"/>
              <a:buChar char="è"/>
            </a:pPr>
            <a:r>
              <a:rPr lang="en-GB" sz="1600" b="1" dirty="0">
                <a:solidFill>
                  <a:srgbClr val="00746D"/>
                </a:solidFill>
              </a:rPr>
              <a:t>Proton-driven Higgs factory (</a:t>
            </a:r>
            <a:r>
              <a:rPr lang="en-GB" sz="1600" b="1" dirty="0" err="1">
                <a:solidFill>
                  <a:srgbClr val="00746D"/>
                </a:solidFill>
              </a:rPr>
              <a:t>ALiVE</a:t>
            </a:r>
            <a:r>
              <a:rPr lang="en-GB" sz="1600" b="1" dirty="0">
                <a:solidFill>
                  <a:srgbClr val="00746D"/>
                </a:solidFill>
              </a:rPr>
              <a:t>): </a:t>
            </a:r>
            <a:r>
              <a:rPr lang="en-US" sz="1600" dirty="0">
                <a:sym typeface="Wingdings" pitchFamily="2" charset="2"/>
              </a:rPr>
              <a:t>e</a:t>
            </a:r>
            <a:r>
              <a:rPr lang="en-US" sz="1600" baseline="30000" dirty="0">
                <a:sym typeface="Wingdings" pitchFamily="2" charset="2"/>
              </a:rPr>
              <a:t>+</a:t>
            </a:r>
            <a:r>
              <a:rPr lang="en-US" sz="1600" dirty="0">
                <a:sym typeface="Wingdings" pitchFamily="2" charset="2"/>
              </a:rPr>
              <a:t>/e</a:t>
            </a:r>
            <a:r>
              <a:rPr lang="en-US" sz="1600" baseline="30000" dirty="0">
                <a:sym typeface="Wingdings" pitchFamily="2" charset="2"/>
              </a:rPr>
              <a:t>-</a:t>
            </a:r>
            <a:r>
              <a:rPr lang="en-GB" sz="1600" dirty="0"/>
              <a:t> collider 250 GeV </a:t>
            </a:r>
            <a:r>
              <a:rPr lang="en-GB" sz="1600" dirty="0" err="1"/>
              <a:t>CoM</a:t>
            </a:r>
            <a:endParaRPr lang="en-GB" sz="1600" dirty="0">
              <a:effectLst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C35DE16-5004-8589-A4DA-36AA2FBCE9B2}"/>
              </a:ext>
            </a:extLst>
          </p:cNvPr>
          <p:cNvSpPr/>
          <p:nvPr/>
        </p:nvSpPr>
        <p:spPr>
          <a:xfrm>
            <a:off x="457855" y="4015258"/>
            <a:ext cx="50469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746D"/>
                </a:solidFill>
                <a:sym typeface="Wingdings"/>
              </a:rPr>
              <a:t>Collider Applications: LHC driver</a:t>
            </a:r>
            <a:endParaRPr lang="en-US" sz="1600" b="1" dirty="0">
              <a:solidFill>
                <a:srgbClr val="00746D"/>
              </a:solidFill>
              <a:sym typeface="Wingding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8D8155D-504C-8F1D-A0B5-B118AD231F6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9806" y="3823078"/>
            <a:ext cx="2285281" cy="1800828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380A04D-3F59-51F5-8BC1-F13B44C3F018}"/>
              </a:ext>
            </a:extLst>
          </p:cNvPr>
          <p:cNvSpPr txBox="1">
            <a:spLocks/>
          </p:cNvSpPr>
          <p:nvPr/>
        </p:nvSpPr>
        <p:spPr>
          <a:xfrm>
            <a:off x="304340" y="1719568"/>
            <a:ext cx="11855314" cy="32372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432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500" b="1" dirty="0">
                <a:solidFill>
                  <a:srgbClr val="00746D"/>
                </a:solidFill>
                <a:sym typeface="Wingdings"/>
              </a:rPr>
              <a:t> </a:t>
            </a:r>
            <a:r>
              <a:rPr lang="en-US" sz="1500" b="1" dirty="0">
                <a:solidFill>
                  <a:srgbClr val="00746D"/>
                </a:solidFill>
              </a:rPr>
              <a:t>Requirements on emittance are moderate for fixed target experiments </a:t>
            </a:r>
            <a:r>
              <a:rPr lang="en-US" sz="1500" b="1" dirty="0">
                <a:solidFill>
                  <a:srgbClr val="00746D"/>
                </a:solidFill>
                <a:sym typeface="Symbol" panose="05050102010706020507" pitchFamily="18" charset="2"/>
              </a:rPr>
              <a:t></a:t>
            </a:r>
            <a:r>
              <a:rPr lang="en-US" sz="1500" b="1" dirty="0">
                <a:solidFill>
                  <a:srgbClr val="00746D"/>
                </a:solidFill>
              </a:rPr>
              <a:t> first experiments in not-too far future!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BBF244E-077E-BA9E-D71D-F521D7734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2360" y="3761132"/>
            <a:ext cx="2185682" cy="172963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0525BB6-DCE9-19CB-277F-FDE8B32F45D1}"/>
              </a:ext>
            </a:extLst>
          </p:cNvPr>
          <p:cNvSpPr txBox="1"/>
          <p:nvPr/>
        </p:nvSpPr>
        <p:spPr>
          <a:xfrm>
            <a:off x="6705296" y="632022"/>
            <a:ext cx="61290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dirty="0"/>
              <a:t>E. Gschwendtner, et al. (AWAKE Coll.), </a:t>
            </a:r>
            <a:r>
              <a:rPr lang="en-GB" sz="1400" i="1" dirty="0"/>
              <a:t>Symmetry</a:t>
            </a:r>
            <a:r>
              <a:rPr lang="en-GB" sz="1400" dirty="0"/>
              <a:t> </a:t>
            </a:r>
            <a:r>
              <a:rPr lang="en-GB" sz="1400" b="1" dirty="0"/>
              <a:t>2022</a:t>
            </a:r>
            <a:r>
              <a:rPr lang="en-GB" sz="1400" dirty="0"/>
              <a:t>, </a:t>
            </a:r>
            <a:r>
              <a:rPr lang="en-GB" sz="1400" i="1" dirty="0"/>
              <a:t>14</a:t>
            </a:r>
            <a:r>
              <a:rPr lang="en-GB" sz="1400" dirty="0"/>
              <a:t>(8), 1680 (2022)</a:t>
            </a:r>
            <a:endParaRPr lang="en-CH" sz="14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5F90392-3566-2018-F402-15AE00A475AB}"/>
              </a:ext>
            </a:extLst>
          </p:cNvPr>
          <p:cNvSpPr txBox="1"/>
          <p:nvPr/>
        </p:nvSpPr>
        <p:spPr>
          <a:xfrm>
            <a:off x="8945284" y="5528462"/>
            <a:ext cx="64287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A. Caldwell et al. </a:t>
            </a:r>
            <a:r>
              <a:rPr lang="en-GB" sz="1400" dirty="0">
                <a:hlinkClick r:id="rId6"/>
              </a:rPr>
              <a:t>arXiv:2503.21669</a:t>
            </a:r>
            <a:r>
              <a:rPr lang="en-GB" sz="1400" dirty="0"/>
              <a:t>  (2025)</a:t>
            </a:r>
          </a:p>
        </p:txBody>
      </p:sp>
    </p:spTree>
    <p:extLst>
      <p:ext uri="{BB962C8B-B14F-4D97-AF65-F5344CB8AC3E}">
        <p14:creationId xmlns:p14="http://schemas.microsoft.com/office/powerpoint/2010/main" val="171783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16" grpId="0"/>
      <p:bldP spid="18" grpId="0"/>
      <p:bldP spid="24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D4DAA-6BE5-4198-98DC-383C0CCFF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6639" y="2103437"/>
            <a:ext cx="8150981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746D"/>
                </a:solidFill>
              </a:rPr>
              <a:t>Results from </a:t>
            </a:r>
            <a:r>
              <a:rPr lang="en-US" dirty="0"/>
              <a:t>Run 2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958795-0CB4-6704-28FA-805FF0269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10/07/2025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7F7299-E416-B5B0-41E0-448DF43D6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Bergamaschi, AWAKE Collaboration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F1DA94-5E71-6CF5-A3F9-62B5DA736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2728-9BAD-43E3-93B1-0CAA4753210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7313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C6D71E-2A08-4E15-D545-15C372FC71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B7DE7-1A55-D13A-EF95-A98FCDFC7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46D"/>
                </a:solidFill>
              </a:rPr>
              <a:t>Development of discharge </a:t>
            </a:r>
            <a:br>
              <a:rPr lang="en-US" dirty="0">
                <a:solidFill>
                  <a:srgbClr val="00746D"/>
                </a:solidFill>
              </a:rPr>
            </a:br>
            <a:r>
              <a:rPr lang="en-US" dirty="0">
                <a:solidFill>
                  <a:srgbClr val="00746D"/>
                </a:solidFill>
              </a:rPr>
              <a:t>plasma source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A091F-8E4F-599A-F5A4-81D401F72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10/07/2025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D8EFBE-F88A-AAA6-5847-806580BD4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M. Bergamaschi, AWAKE Collaboration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4EE842-90C8-7BE0-0700-90E51FAD4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2728-9BAD-43E3-93B1-0CAA47532107}" type="slidenum">
              <a:rPr lang="en-US" smtClean="0"/>
              <a:t>16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930AD3-26D5-5C40-12D1-258E3F73DF7E}"/>
              </a:ext>
            </a:extLst>
          </p:cNvPr>
          <p:cNvSpPr/>
          <p:nvPr/>
        </p:nvSpPr>
        <p:spPr bwMode="auto">
          <a:xfrm>
            <a:off x="-51342" y="5173564"/>
            <a:ext cx="1476999" cy="4945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728" tIns="54864" rIns="109728" bIns="54864" numCol="1" rtlCol="0" anchor="t" anchorCtr="0" compatLnSpc="1">
            <a:prstTxWarp prst="textNoShape">
              <a:avLst/>
            </a:prstTxWarp>
          </a:bodyPr>
          <a:lstStyle/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336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D51DB0-E5F1-BDB2-26E5-C0CBD40F1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13" y="2056340"/>
            <a:ext cx="2027126" cy="151246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1703C1B-99F6-FFA4-329F-18367BEA7DA7}"/>
              </a:ext>
            </a:extLst>
          </p:cNvPr>
          <p:cNvGrpSpPr/>
          <p:nvPr/>
        </p:nvGrpSpPr>
        <p:grpSpPr>
          <a:xfrm>
            <a:off x="6558621" y="1281291"/>
            <a:ext cx="2393604" cy="1895945"/>
            <a:chOff x="6328522" y="1343303"/>
            <a:chExt cx="2393604" cy="189594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288F0EA-1E49-93DF-175D-6987CF91E49C}"/>
                </a:ext>
              </a:extLst>
            </p:cNvPr>
            <p:cNvGrpSpPr/>
            <p:nvPr/>
          </p:nvGrpSpPr>
          <p:grpSpPr>
            <a:xfrm>
              <a:off x="6429900" y="1663478"/>
              <a:ext cx="1675356" cy="1575770"/>
              <a:chOff x="6398819" y="1644921"/>
              <a:chExt cx="1675356" cy="1575770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E7230492-8496-79D4-D260-D14F8704B2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24811" t="3906" r="33157" b="35147"/>
              <a:stretch/>
            </p:blipFill>
            <p:spPr>
              <a:xfrm>
                <a:off x="6888983" y="1730780"/>
                <a:ext cx="1163196" cy="1118457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A4D2D480-D8A4-6A39-4FC5-1339C137C7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98819" y="2009453"/>
                <a:ext cx="490164" cy="561109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7810DA79-3776-4C35-51FF-FD17433B76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186994" y="2879304"/>
                <a:ext cx="614498" cy="341387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C33B2F31-C9CF-A85C-637D-38B46EFF75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943855" y="2845184"/>
                <a:ext cx="130320" cy="185192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55BAFC4B-749B-29FC-6640-39F2C556D6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921438" y="2825141"/>
                <a:ext cx="130320" cy="185192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4040AB91-E13E-9561-3D7B-2F1A6F05D4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802545" y="1644921"/>
                <a:ext cx="130320" cy="185192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3F5A1CA3-F408-B0C1-3FCA-5C1CEA28CD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791118" y="2678077"/>
                <a:ext cx="130320" cy="185192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8E72467-556C-A2C6-5E00-EDED5547EDB7}"/>
                  </a:ext>
                </a:extLst>
              </p:cNvPr>
              <p:cNvSpPr txBox="1"/>
              <p:nvPr/>
            </p:nvSpPr>
            <p:spPr>
              <a:xfrm>
                <a:off x="6595059" y="2572355"/>
                <a:ext cx="2551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-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305A5FF-2480-8C01-2B2D-599B8891940A}"/>
                  </a:ext>
                </a:extLst>
              </p:cNvPr>
              <p:cNvSpPr txBox="1"/>
              <p:nvPr/>
            </p:nvSpPr>
            <p:spPr>
              <a:xfrm>
                <a:off x="6747459" y="2724755"/>
                <a:ext cx="2551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-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21D0E3F-ED95-003D-32A9-D1E754AEAF07}"/>
                </a:ext>
              </a:extLst>
            </p:cNvPr>
            <p:cNvSpPr txBox="1"/>
            <p:nvPr/>
          </p:nvSpPr>
          <p:spPr>
            <a:xfrm>
              <a:off x="6328522" y="1343303"/>
              <a:ext cx="23936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No Plasma</a:t>
              </a: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, </a:t>
              </a: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Symbol" panose="05050102010706020507" pitchFamily="18" charset="2"/>
                </a:rPr>
                <a:t></a:t>
              </a:r>
              <a:r>
                <a:rPr lang="en-US" sz="1800" baseline="-250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Symbol" panose="05050102010706020507" pitchFamily="18" charset="2"/>
                </a:rPr>
                <a:t>r0</a:t>
              </a: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=500</a:t>
              </a: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Symbol" panose="05050102010706020507" pitchFamily="18" charset="2"/>
                </a:rPr>
                <a:t></a:t>
              </a: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</a:t>
              </a:r>
              <a:endParaRPr lang="en-US" dirty="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5E2F41A-AE84-46FB-D416-19A32A333FAE}"/>
              </a:ext>
            </a:extLst>
          </p:cNvPr>
          <p:cNvGrpSpPr/>
          <p:nvPr/>
        </p:nvGrpSpPr>
        <p:grpSpPr>
          <a:xfrm>
            <a:off x="8983629" y="866381"/>
            <a:ext cx="3156509" cy="2868988"/>
            <a:chOff x="8448218" y="1339812"/>
            <a:chExt cx="3156509" cy="286898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8BE5665-D545-275D-A8D6-B59E112F5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448218" y="1705653"/>
              <a:ext cx="3156509" cy="2503147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6EA315-98B1-D7B0-8F4A-1190FC37AD2B}"/>
                </a:ext>
              </a:extLst>
            </p:cNvPr>
            <p:cNvSpPr txBox="1"/>
            <p:nvPr/>
          </p:nvSpPr>
          <p:spPr>
            <a:xfrm>
              <a:off x="9147253" y="1339812"/>
              <a:ext cx="18838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  <a:r>
                <a:rPr lang="en-US" baseline="-25000" dirty="0"/>
                <a:t>e0</a:t>
              </a:r>
              <a:r>
                <a:rPr lang="en-US" dirty="0"/>
                <a:t>=9.38x10</a:t>
              </a:r>
              <a:r>
                <a:rPr lang="en-US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14</a:t>
              </a:r>
              <a:r>
                <a:rPr lang="en-US" dirty="0"/>
                <a:t>cm</a:t>
              </a:r>
              <a:r>
                <a:rPr lang="en-US" sz="1800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-3</a:t>
              </a:r>
              <a:endParaRPr lang="en-US" dirty="0"/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D2FAA121-4E3E-3E01-D426-B1FBBDBF98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718" y="4502324"/>
            <a:ext cx="5775077" cy="541826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900CE415-9085-E715-676A-4EA01422BCCC}"/>
              </a:ext>
            </a:extLst>
          </p:cNvPr>
          <p:cNvGrpSpPr/>
          <p:nvPr/>
        </p:nvGrpSpPr>
        <p:grpSpPr>
          <a:xfrm>
            <a:off x="6581795" y="3805281"/>
            <a:ext cx="4293814" cy="2111298"/>
            <a:chOff x="6527929" y="1988032"/>
            <a:chExt cx="4999242" cy="2785095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DCBD949-CCE4-B435-7798-92F276089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04501" y="1988032"/>
              <a:ext cx="3922670" cy="2785095"/>
            </a:xfrm>
            <a:prstGeom prst="rect">
              <a:avLst/>
            </a:prstGeom>
          </p:spPr>
        </p:pic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7D7475B-655F-09E0-FA47-68603B6BD604}"/>
                </a:ext>
              </a:extLst>
            </p:cNvPr>
            <p:cNvSpPr/>
            <p:nvPr/>
          </p:nvSpPr>
          <p:spPr>
            <a:xfrm>
              <a:off x="7702546" y="3759958"/>
              <a:ext cx="1420982" cy="85980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D46CA6E-2023-FC1F-FFFC-CCC0D4DC7EF8}"/>
                </a:ext>
              </a:extLst>
            </p:cNvPr>
            <p:cNvSpPr txBox="1"/>
            <p:nvPr/>
          </p:nvSpPr>
          <p:spPr>
            <a:xfrm>
              <a:off x="6527929" y="2775811"/>
              <a:ext cx="11746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M</a:t>
              </a:r>
              <a:r>
                <a:rPr lang="en-US" sz="1400" baseline="-25000" dirty="0">
                  <a:solidFill>
                    <a:srgbClr val="FF0000"/>
                  </a:solidFill>
                </a:rPr>
                <a:t>Xe</a:t>
              </a:r>
              <a:r>
                <a:rPr lang="en-US" sz="1400" dirty="0">
                  <a:solidFill>
                    <a:srgbClr val="FF0000"/>
                  </a:solidFill>
                </a:rPr>
                <a:t>=131 amu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224D3A9-6B6B-BF4C-A87D-3FA8E457AA7A}"/>
                </a:ext>
              </a:extLst>
            </p:cNvPr>
            <p:cNvSpPr txBox="1"/>
            <p:nvPr/>
          </p:nvSpPr>
          <p:spPr>
            <a:xfrm>
              <a:off x="6527929" y="3377390"/>
              <a:ext cx="10855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solidFill>
                    <a:srgbClr val="FF0000"/>
                  </a:solidFill>
                </a:rPr>
                <a:t>M</a:t>
              </a:r>
              <a:r>
                <a:rPr lang="en-US" sz="1400" baseline="-25000" dirty="0" err="1">
                  <a:solidFill>
                    <a:srgbClr val="FF0000"/>
                  </a:solidFill>
                </a:rPr>
                <a:t>Ar</a:t>
              </a:r>
              <a:r>
                <a:rPr lang="en-US" sz="1400" dirty="0">
                  <a:solidFill>
                    <a:srgbClr val="FF0000"/>
                  </a:solidFill>
                </a:rPr>
                <a:t>=40 amu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A7F02E2-1DE7-DD81-E693-4B3C274F4D8D}"/>
                </a:ext>
              </a:extLst>
            </p:cNvPr>
            <p:cNvSpPr txBox="1"/>
            <p:nvPr/>
          </p:nvSpPr>
          <p:spPr>
            <a:xfrm>
              <a:off x="6527929" y="3989293"/>
              <a:ext cx="10182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solidFill>
                    <a:srgbClr val="FF0000"/>
                  </a:solidFill>
                </a:rPr>
                <a:t>M</a:t>
              </a:r>
              <a:r>
                <a:rPr lang="en-US" sz="1400" baseline="-25000" dirty="0" err="1">
                  <a:solidFill>
                    <a:srgbClr val="FF0000"/>
                  </a:solidFill>
                </a:rPr>
                <a:t>He</a:t>
              </a:r>
              <a:r>
                <a:rPr lang="en-US" sz="1400" dirty="0">
                  <a:solidFill>
                    <a:srgbClr val="FF0000"/>
                  </a:solidFill>
                </a:rPr>
                <a:t>= 4amu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54C89AF-4894-C80C-BC6F-2E435AD2733E}"/>
                </a:ext>
              </a:extLst>
            </p:cNvPr>
            <p:cNvSpPr txBox="1"/>
            <p:nvPr/>
          </p:nvSpPr>
          <p:spPr>
            <a:xfrm>
              <a:off x="6596858" y="2164117"/>
              <a:ext cx="10166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0" i="0" dirty="0">
                  <a:solidFill>
                    <a:srgbClr val="3F4350"/>
                  </a:solidFill>
                  <a:effectLst/>
                  <a:latin typeface="Open Sans" panose="020B0606030504020204" pitchFamily="34" charset="0"/>
                </a:rPr>
                <a:t>N</a:t>
              </a:r>
              <a:r>
                <a:rPr lang="en-GB" sz="900" b="0" i="0" baseline="-25000" dirty="0">
                  <a:solidFill>
                    <a:srgbClr val="3F4350"/>
                  </a:solidFill>
                  <a:effectLst/>
                  <a:latin typeface="Open Sans" panose="020B0606030504020204" pitchFamily="34" charset="0"/>
                </a:rPr>
                <a:t>p+</a:t>
              </a:r>
              <a:r>
                <a:rPr lang="en-GB" sz="900" b="0" i="0" dirty="0">
                  <a:solidFill>
                    <a:srgbClr val="3F4350"/>
                  </a:solidFill>
                  <a:effectLst/>
                  <a:latin typeface="Open Sans" panose="020B0606030504020204" pitchFamily="34" charset="0"/>
                </a:rPr>
                <a:t>=2.8x10</a:t>
              </a:r>
              <a:r>
                <a:rPr lang="en-GB" sz="900" b="0" i="0" baseline="30000" dirty="0">
                  <a:solidFill>
                    <a:srgbClr val="3F4350"/>
                  </a:solidFill>
                  <a:effectLst/>
                  <a:latin typeface="Open Sans" panose="020B0606030504020204" pitchFamily="34" charset="0"/>
                </a:rPr>
                <a:t>11</a:t>
              </a:r>
              <a:endParaRPr lang="en-GB" sz="900" b="0" i="0" dirty="0">
                <a:solidFill>
                  <a:srgbClr val="3F4350"/>
                </a:solidFill>
                <a:effectLst/>
                <a:latin typeface="Open Sans" panose="020B0606030504020204" pitchFamily="34" charset="0"/>
              </a:endParaRPr>
            </a:p>
            <a:p>
              <a:r>
                <a:rPr lang="en-GB" sz="900" b="0" i="0" dirty="0">
                  <a:solidFill>
                    <a:srgbClr val="3F4350"/>
                  </a:solidFill>
                  <a:effectLst/>
                  <a:latin typeface="Open Sans" panose="020B0606030504020204" pitchFamily="34" charset="0"/>
                </a:rPr>
                <a:t>n</a:t>
              </a:r>
              <a:r>
                <a:rPr lang="en-GB" sz="900" b="0" i="0" baseline="-25000" dirty="0">
                  <a:solidFill>
                    <a:srgbClr val="3F4350"/>
                  </a:solidFill>
                  <a:effectLst/>
                  <a:latin typeface="Open Sans" panose="020B0606030504020204" pitchFamily="34" charset="0"/>
                </a:rPr>
                <a:t>e0</a:t>
              </a:r>
              <a:r>
                <a:rPr lang="en-GB" sz="900" b="0" i="0" dirty="0">
                  <a:solidFill>
                    <a:srgbClr val="3F4350"/>
                  </a:solidFill>
                  <a:effectLst/>
                  <a:latin typeface="Open Sans" panose="020B0606030504020204" pitchFamily="34" charset="0"/>
                </a:rPr>
                <a:t>=4.810</a:t>
              </a:r>
              <a:r>
                <a:rPr lang="en-GB" sz="900" b="0" i="0" baseline="30000" dirty="0">
                  <a:solidFill>
                    <a:srgbClr val="3F4350"/>
                  </a:solidFill>
                  <a:effectLst/>
                  <a:latin typeface="Open Sans" panose="020B0606030504020204" pitchFamily="34" charset="0"/>
                </a:rPr>
                <a:t>14</a:t>
              </a:r>
              <a:r>
                <a:rPr lang="en-GB" sz="900" b="0" i="0" dirty="0">
                  <a:solidFill>
                    <a:srgbClr val="3F4350"/>
                  </a:solidFill>
                  <a:effectLst/>
                  <a:latin typeface="Open Sans" panose="020B0606030504020204" pitchFamily="34" charset="0"/>
                </a:rPr>
                <a:t>cm</a:t>
              </a:r>
              <a:r>
                <a:rPr lang="en-GB" sz="900" b="0" i="0" baseline="30000" dirty="0">
                  <a:solidFill>
                    <a:srgbClr val="3F4350"/>
                  </a:solidFill>
                  <a:effectLst/>
                  <a:latin typeface="Open Sans" panose="020B0606030504020204" pitchFamily="34" charset="0"/>
                </a:rPr>
                <a:t>-3</a:t>
              </a:r>
              <a:endParaRPr lang="en-US" sz="900" dirty="0"/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773D4363-DCFA-19D7-6E07-0565D2BE18A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10311" y="2056340"/>
            <a:ext cx="2054870" cy="151246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86DD1C2-816D-8855-798C-33AA17518E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28773" y="2063851"/>
            <a:ext cx="1972801" cy="1475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AEED8B-3764-030F-7521-69351DB29D81}"/>
              </a:ext>
            </a:extLst>
          </p:cNvPr>
          <p:cNvSpPr txBox="1"/>
          <p:nvPr/>
        </p:nvSpPr>
        <p:spPr>
          <a:xfrm>
            <a:off x="3694256" y="5932316"/>
            <a:ext cx="61211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/>
              <a:t>M. Turner et al. (AWAKE Coll.), Phys. </a:t>
            </a:r>
            <a:r>
              <a:rPr lang="fr-FR" sz="1400" dirty="0" err="1"/>
              <a:t>Rev</a:t>
            </a:r>
            <a:r>
              <a:rPr lang="fr-FR" sz="1400" dirty="0"/>
              <a:t>. </a:t>
            </a:r>
            <a:r>
              <a:rPr lang="fr-FR" sz="1400" dirty="0" err="1"/>
              <a:t>Lett</a:t>
            </a:r>
            <a:r>
              <a:rPr lang="fr-FR" sz="1400" dirty="0"/>
              <a:t>. 134, 155001 (2025)</a:t>
            </a:r>
            <a:endParaRPr lang="en-US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925261-E315-930A-959B-4D50E73F45A1}"/>
              </a:ext>
            </a:extLst>
          </p:cNvPr>
          <p:cNvSpPr txBox="1"/>
          <p:nvPr/>
        </p:nvSpPr>
        <p:spPr>
          <a:xfrm>
            <a:off x="7263837" y="464018"/>
            <a:ext cx="61211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/>
              <a:t>L. Verra et al. (AWAKE Coll.), </a:t>
            </a:r>
            <a:r>
              <a:rPr lang="pt-BR" sz="1400" dirty="0"/>
              <a:t>Phys. Rev. E </a:t>
            </a:r>
            <a:r>
              <a:rPr lang="pt-BR" sz="1400" b="1" dirty="0"/>
              <a:t>109</a:t>
            </a:r>
            <a:r>
              <a:rPr lang="pt-BR" sz="1400" dirty="0"/>
              <a:t>, 055203 (2024)</a:t>
            </a:r>
            <a:endParaRPr lang="en-CH" sz="1400" dirty="0"/>
          </a:p>
        </p:txBody>
      </p:sp>
    </p:spTree>
    <p:extLst>
      <p:ext uri="{BB962C8B-B14F-4D97-AF65-F5344CB8AC3E}">
        <p14:creationId xmlns:p14="http://schemas.microsoft.com/office/powerpoint/2010/main" val="236067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E128EB-EDB8-048B-3E4D-9B41469852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8B325-BAB7-91E0-A3DF-DECAD9EC7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767320" cy="1325563"/>
          </a:xfrm>
        </p:spPr>
        <p:txBody>
          <a:bodyPr/>
          <a:lstStyle/>
          <a:p>
            <a:r>
              <a:rPr lang="en-US" dirty="0">
                <a:solidFill>
                  <a:srgbClr val="00746D"/>
                </a:solidFill>
              </a:rPr>
              <a:t>Development of self-modulator vapor source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A607B-BE13-5717-E872-632C06AAC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10/07/2025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76E32B-B0AF-DFF0-3D4F-7F1762435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M. Bergamaschi, AWAKE Collaboration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5815E-8D5F-D9B9-D937-6ED291943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2728-9BAD-43E3-93B1-0CAA47532107}" type="slidenum">
              <a:rPr lang="en-US" smtClean="0"/>
              <a:t>17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1D64A5-6FDE-93CD-86A9-96D1084C545C}"/>
              </a:ext>
            </a:extLst>
          </p:cNvPr>
          <p:cNvSpPr/>
          <p:nvPr/>
        </p:nvSpPr>
        <p:spPr bwMode="auto">
          <a:xfrm>
            <a:off x="-51342" y="5173564"/>
            <a:ext cx="1476999" cy="4945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728" tIns="54864" rIns="109728" bIns="54864" numCol="1" rtlCol="0" anchor="t" anchorCtr="0" compatLnSpc="1">
            <a:prstTxWarp prst="textNoShape">
              <a:avLst/>
            </a:prstTxWarp>
          </a:bodyPr>
          <a:lstStyle/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336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2C17E1-27BB-D2BB-9253-45CB40154BA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343" b="44809"/>
          <a:stretch/>
        </p:blipFill>
        <p:spPr>
          <a:xfrm>
            <a:off x="6338078" y="407409"/>
            <a:ext cx="5598160" cy="3121626"/>
          </a:xfrm>
          <a:prstGeom prst="rect">
            <a:avLst/>
          </a:prstGeom>
        </p:spPr>
      </p:pic>
      <p:pic>
        <p:nvPicPr>
          <p:cNvPr id="7" name="Picture 6" descr="A large room with machinery&#10;&#10;AI-generated content may be incorrect.">
            <a:extLst>
              <a:ext uri="{FF2B5EF4-FFF2-40B4-BE49-F238E27FC236}">
                <a16:creationId xmlns:a16="http://schemas.microsoft.com/office/drawing/2014/main" id="{C7ADF3CA-6578-53F6-A7F6-AE0EEE5898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161" y="1640738"/>
            <a:ext cx="2472239" cy="185417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7D169CD-FB4E-F2DA-D7CF-7304B212CB8B}"/>
              </a:ext>
            </a:extLst>
          </p:cNvPr>
          <p:cNvSpPr txBox="1"/>
          <p:nvPr/>
        </p:nvSpPr>
        <p:spPr>
          <a:xfrm>
            <a:off x="-21167" y="4889662"/>
            <a:ext cx="6206103" cy="1138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lnSpc>
                <a:spcPct val="120000"/>
              </a:lnSpc>
              <a:buClr>
                <a:srgbClr val="409184"/>
              </a:buClr>
              <a:buFont typeface="Wingdings" panose="05000000000000000000" pitchFamily="2" charset="2"/>
              <a:buChar char="Ø"/>
            </a:pPr>
            <a:r>
              <a:rPr lang="en-US" sz="1440" b="1" dirty="0">
                <a:solidFill>
                  <a:srgbClr val="FF0000"/>
                </a:solidFill>
              </a:rPr>
              <a:t>Vary plasma length</a:t>
            </a:r>
            <a:r>
              <a:rPr lang="en-US" sz="1440" b="1" dirty="0">
                <a:solidFill>
                  <a:srgbClr val="00746D"/>
                </a:solidFill>
              </a:rPr>
              <a:t> </a:t>
            </a:r>
            <a:r>
              <a:rPr lang="en-US" sz="1440" dirty="0"/>
              <a:t>to perform: </a:t>
            </a:r>
          </a:p>
          <a:p>
            <a:pPr marL="1200150" lvl="2" indent="-285750">
              <a:lnSpc>
                <a:spcPct val="120000"/>
              </a:lnSpc>
              <a:buClr>
                <a:srgbClr val="409184"/>
              </a:buClr>
              <a:buFont typeface="Arial" panose="020B0604020202020204" pitchFamily="34" charset="0"/>
              <a:buChar char="•"/>
            </a:pPr>
            <a:r>
              <a:rPr lang="en-US" sz="1440" b="1" dirty="0">
                <a:solidFill>
                  <a:srgbClr val="FF0000"/>
                </a:solidFill>
              </a:rPr>
              <a:t>Acceleration gradient </a:t>
            </a:r>
            <a:r>
              <a:rPr lang="en-US" sz="1440" dirty="0"/>
              <a:t>measurements</a:t>
            </a:r>
          </a:p>
          <a:p>
            <a:pPr marL="1200150" lvl="2" indent="-285750">
              <a:lnSpc>
                <a:spcPct val="120000"/>
              </a:lnSpc>
              <a:buClr>
                <a:srgbClr val="409184"/>
              </a:buClr>
              <a:buFont typeface="Arial" panose="020B0604020202020204" pitchFamily="34" charset="0"/>
              <a:buChar char="•"/>
            </a:pPr>
            <a:r>
              <a:rPr lang="en-US" sz="1440" dirty="0"/>
              <a:t>Growth of the </a:t>
            </a:r>
            <a:r>
              <a:rPr lang="en-US" sz="1440" dirty="0" err="1"/>
              <a:t>wakefields</a:t>
            </a:r>
            <a:endParaRPr lang="en-US" sz="1440" dirty="0"/>
          </a:p>
          <a:p>
            <a:pPr marL="1200150" lvl="2" indent="-285750">
              <a:lnSpc>
                <a:spcPct val="120000"/>
              </a:lnSpc>
              <a:buClr>
                <a:srgbClr val="409184"/>
              </a:buClr>
              <a:buFont typeface="Arial" panose="020B0604020202020204" pitchFamily="34" charset="0"/>
              <a:buChar char="•"/>
            </a:pPr>
            <a:r>
              <a:rPr lang="en-US" sz="1440" dirty="0"/>
              <a:t>Growth of hosing</a:t>
            </a:r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58BA846-8187-F11C-A220-51B5756330F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7412" b="10378"/>
          <a:stretch/>
        </p:blipFill>
        <p:spPr>
          <a:xfrm>
            <a:off x="4533316" y="3823345"/>
            <a:ext cx="1651620" cy="24191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40C3377-9FBD-1B38-0B62-6B769CACF0F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932" b="2814"/>
          <a:stretch/>
        </p:blipFill>
        <p:spPr>
          <a:xfrm>
            <a:off x="7065858" y="3823346"/>
            <a:ext cx="2385574" cy="262334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B460804-0509-020D-D863-AD94773783D0}"/>
              </a:ext>
            </a:extLst>
          </p:cNvPr>
          <p:cNvSpPr txBox="1"/>
          <p:nvPr/>
        </p:nvSpPr>
        <p:spPr>
          <a:xfrm>
            <a:off x="172050" y="3819179"/>
            <a:ext cx="6423470" cy="1123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indent="-285750">
              <a:spcBef>
                <a:spcPts val="720"/>
              </a:spcBef>
              <a:buClr>
                <a:srgbClr val="409184"/>
              </a:buClr>
              <a:buFont typeface="Wingdings" panose="05000000000000000000" pitchFamily="2" charset="2"/>
              <a:buChar char="Ø"/>
            </a:pPr>
            <a:r>
              <a:rPr lang="en-US" sz="1440" b="1" dirty="0">
                <a:solidFill>
                  <a:srgbClr val="FF0000"/>
                </a:solidFill>
              </a:rPr>
              <a:t>Align e</a:t>
            </a:r>
            <a:r>
              <a:rPr lang="en-US" sz="1440" b="1" baseline="30000" dirty="0">
                <a:solidFill>
                  <a:srgbClr val="FF0000"/>
                </a:solidFill>
              </a:rPr>
              <a:t>-</a:t>
            </a:r>
            <a:r>
              <a:rPr lang="en-US" sz="1440" b="1" dirty="0">
                <a:solidFill>
                  <a:srgbClr val="FF0000"/>
                </a:solidFill>
              </a:rPr>
              <a:t> and p</a:t>
            </a:r>
            <a:r>
              <a:rPr lang="en-US" sz="1440" b="1" baseline="30000" dirty="0">
                <a:solidFill>
                  <a:srgbClr val="FF0000"/>
                </a:solidFill>
              </a:rPr>
              <a:t>+</a:t>
            </a:r>
            <a:r>
              <a:rPr lang="en-US" sz="1440" b="1" dirty="0">
                <a:solidFill>
                  <a:srgbClr val="FF0000"/>
                </a:solidFill>
              </a:rPr>
              <a:t> beams </a:t>
            </a:r>
            <a:r>
              <a:rPr lang="en-US" sz="1440" dirty="0"/>
              <a:t>inside plasma source for :</a:t>
            </a:r>
          </a:p>
          <a:p>
            <a:pPr lvl="2" indent="-285750">
              <a:lnSpc>
                <a:spcPct val="120000"/>
              </a:lnSpc>
              <a:buClr>
                <a:srgbClr val="409184"/>
              </a:buClr>
              <a:buFont typeface="Arial" panose="020B0604020202020204" pitchFamily="34" charset="0"/>
              <a:buChar char="•"/>
            </a:pPr>
            <a:r>
              <a:rPr lang="en-US" sz="1440" dirty="0"/>
              <a:t>Acceleration, side injection</a:t>
            </a:r>
          </a:p>
          <a:p>
            <a:pPr lvl="2" indent="-285750">
              <a:lnSpc>
                <a:spcPct val="120000"/>
              </a:lnSpc>
              <a:buClr>
                <a:srgbClr val="409184"/>
              </a:buClr>
              <a:buFont typeface="Arial" panose="020B0604020202020204" pitchFamily="34" charset="0"/>
              <a:buChar char="•"/>
            </a:pPr>
            <a:r>
              <a:rPr lang="en-US" sz="1440" kern="0" dirty="0">
                <a:ea typeface="Times New Roman" panose="02020603050405020304" pitchFamily="18" charset="0"/>
              </a:rPr>
              <a:t>e</a:t>
            </a:r>
            <a:r>
              <a:rPr lang="en-US" sz="1440" kern="0" baseline="30000" dirty="0">
                <a:ea typeface="Times New Roman" panose="02020603050405020304" pitchFamily="18" charset="0"/>
              </a:rPr>
              <a:t>-  </a:t>
            </a:r>
            <a:r>
              <a:rPr lang="en-US" sz="1440" dirty="0"/>
              <a:t>Seeding of Self-Modulation (</a:t>
            </a:r>
            <a:r>
              <a:rPr lang="en-US" sz="1440" kern="0" dirty="0">
                <a:ea typeface="Times New Roman" panose="02020603050405020304" pitchFamily="18" charset="0"/>
              </a:rPr>
              <a:t>e</a:t>
            </a:r>
            <a:r>
              <a:rPr lang="en-US" sz="1440" kern="0" baseline="30000" dirty="0">
                <a:ea typeface="Times New Roman" panose="02020603050405020304" pitchFamily="18" charset="0"/>
              </a:rPr>
              <a:t>- </a:t>
            </a:r>
            <a:r>
              <a:rPr lang="en-US" sz="1440" dirty="0"/>
              <a:t>SSM)</a:t>
            </a:r>
          </a:p>
          <a:p>
            <a:pPr lvl="2" indent="-285750">
              <a:lnSpc>
                <a:spcPct val="120000"/>
              </a:lnSpc>
              <a:buClr>
                <a:srgbClr val="409184"/>
              </a:buClr>
              <a:buFont typeface="Arial" panose="020B0604020202020204" pitchFamily="34" charset="0"/>
              <a:buChar char="•"/>
            </a:pPr>
            <a:r>
              <a:rPr lang="en-US" sz="1440" kern="0" dirty="0">
                <a:ea typeface="Times New Roman" panose="02020603050405020304" pitchFamily="18" charset="0"/>
              </a:rPr>
              <a:t>e</a:t>
            </a:r>
            <a:r>
              <a:rPr lang="en-US" sz="1440" kern="0" baseline="30000" dirty="0">
                <a:ea typeface="Times New Roman" panose="02020603050405020304" pitchFamily="18" charset="0"/>
              </a:rPr>
              <a:t>-  </a:t>
            </a:r>
            <a:r>
              <a:rPr lang="en-US" sz="1440" dirty="0"/>
              <a:t>Seeding of hosing</a:t>
            </a:r>
            <a:endParaRPr lang="en-GB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919CDC1-2F66-81C9-A8A6-5D36F9D9E47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290" r="42225" b="2814"/>
          <a:stretch/>
        </p:blipFill>
        <p:spPr>
          <a:xfrm>
            <a:off x="6125181" y="3823346"/>
            <a:ext cx="1190285" cy="262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35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986D5B0-907A-D4B4-6519-2DD55C1D12E7}"/>
              </a:ext>
            </a:extLst>
          </p:cNvPr>
          <p:cNvGrpSpPr/>
          <p:nvPr/>
        </p:nvGrpSpPr>
        <p:grpSpPr>
          <a:xfrm>
            <a:off x="6715400" y="3751483"/>
            <a:ext cx="4924484" cy="2286936"/>
            <a:chOff x="1152776" y="4301984"/>
            <a:chExt cx="4512239" cy="207786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6F2B150-F5E7-21EB-99FA-FAE6E98BA6B8}"/>
                </a:ext>
              </a:extLst>
            </p:cNvPr>
            <p:cNvGrpSpPr/>
            <p:nvPr/>
          </p:nvGrpSpPr>
          <p:grpSpPr>
            <a:xfrm>
              <a:off x="1152776" y="4301984"/>
              <a:ext cx="4068330" cy="2077863"/>
              <a:chOff x="5635095" y="3309894"/>
              <a:chExt cx="3906362" cy="1921947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C65A29C6-38AE-549F-81FB-F0C7778429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5041"/>
              <a:stretch>
                <a:fillRect/>
              </a:stretch>
            </p:blipFill>
            <p:spPr>
              <a:xfrm>
                <a:off x="5635095" y="3309894"/>
                <a:ext cx="3292091" cy="1921947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EE01E19-DFEF-B626-7513-E631B324F355}"/>
                  </a:ext>
                </a:extLst>
              </p:cNvPr>
              <p:cNvSpPr txBox="1"/>
              <p:nvPr/>
            </p:nvSpPr>
            <p:spPr>
              <a:xfrm>
                <a:off x="8855906" y="4200446"/>
                <a:ext cx="685551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40" dirty="0">
                    <a:solidFill>
                      <a:srgbClr val="FF0000"/>
                    </a:solidFill>
                  </a:rPr>
                  <a:t>1.04GeV</a:t>
                </a:r>
                <a:endParaRPr lang="en-GB" sz="144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D79539C-F694-CD33-92C9-CB1A3B6CC1DA}"/>
                  </a:ext>
                </a:extLst>
              </p:cNvPr>
              <p:cNvSpPr txBox="1"/>
              <p:nvPr/>
            </p:nvSpPr>
            <p:spPr>
              <a:xfrm>
                <a:off x="8855905" y="3486702"/>
                <a:ext cx="685551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40" dirty="0">
                    <a:solidFill>
                      <a:srgbClr val="1032FF"/>
                    </a:solidFill>
                  </a:rPr>
                  <a:t>1.73GeV</a:t>
                </a:r>
                <a:endParaRPr lang="en-GB" sz="1440" dirty="0">
                  <a:solidFill>
                    <a:srgbClr val="1032FF"/>
                  </a:solidFill>
                </a:endParaRPr>
              </a:p>
            </p:txBody>
          </p:sp>
          <p:sp>
            <p:nvSpPr>
              <p:cNvPr id="21" name="Arrow: Down 20">
                <a:extLst>
                  <a:ext uri="{FF2B5EF4-FFF2-40B4-BE49-F238E27FC236}">
                    <a16:creationId xmlns:a16="http://schemas.microsoft.com/office/drawing/2014/main" id="{E1213131-966A-073B-A662-DAA1E2A7BB57}"/>
                  </a:ext>
                </a:extLst>
              </p:cNvPr>
              <p:cNvSpPr/>
              <p:nvPr/>
            </p:nvSpPr>
            <p:spPr bwMode="auto">
              <a:xfrm rot="10800000">
                <a:off x="9170166" y="3790538"/>
                <a:ext cx="126811" cy="383071"/>
              </a:xfrm>
              <a:prstGeom prst="downArrow">
                <a:avLst/>
              </a:prstGeom>
              <a:solidFill>
                <a:srgbClr val="00B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9728" tIns="54864" rIns="109728" bIns="54864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9728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3360"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E23A928-6560-A44F-D10C-48D37B718EB0}"/>
                  </a:ext>
                </a:extLst>
              </p:cNvPr>
              <p:cNvSpPr txBox="1"/>
              <p:nvPr/>
            </p:nvSpPr>
            <p:spPr>
              <a:xfrm rot="19882351">
                <a:off x="6286066" y="4052814"/>
                <a:ext cx="121459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40" dirty="0">
                    <a:solidFill>
                      <a:srgbClr val="1032FF"/>
                    </a:solidFill>
                  </a:rPr>
                  <a:t>365MeV/m (324)</a:t>
                </a:r>
                <a:endParaRPr lang="en-GB" sz="1440" dirty="0">
                  <a:solidFill>
                    <a:srgbClr val="1032FF"/>
                  </a:solidFill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E942524-54D8-4933-36D5-9A699517D85F}"/>
                  </a:ext>
                </a:extLst>
              </p:cNvPr>
              <p:cNvSpPr txBox="1"/>
              <p:nvPr/>
            </p:nvSpPr>
            <p:spPr>
              <a:xfrm rot="20743518">
                <a:off x="7104702" y="4506387"/>
                <a:ext cx="96479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40" dirty="0">
                    <a:solidFill>
                      <a:srgbClr val="FF0000"/>
                    </a:solidFill>
                  </a:rPr>
                  <a:t>~211MeV/m </a:t>
                </a:r>
                <a:endParaRPr lang="en-GB" sz="144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3CE9F25-41B5-A5E2-EADE-B353491A28B9}"/>
                </a:ext>
              </a:extLst>
            </p:cNvPr>
            <p:cNvSpPr txBox="1"/>
            <p:nvPr/>
          </p:nvSpPr>
          <p:spPr>
            <a:xfrm>
              <a:off x="4894035" y="4874983"/>
              <a:ext cx="770980" cy="313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40" dirty="0">
                  <a:solidFill>
                    <a:srgbClr val="00B050"/>
                  </a:solidFill>
                </a:rPr>
                <a:t>Step-up</a:t>
              </a:r>
              <a:endParaRPr lang="en-GB" sz="1440" dirty="0">
                <a:solidFill>
                  <a:srgbClr val="00B050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11B23D9-6C7B-5E8C-5201-6181586BD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87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746D"/>
                </a:solidFill>
              </a:rPr>
              <a:t>Physics studies in Run 2b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FE975-DED5-AD80-6293-A3FEC0381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10/07/2025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F35FB0-0220-0539-0FB0-C6351A80D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M. Bergamaschi, AWAKE Collaboration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56A58A-04F4-FC2A-9C59-2897E2435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2728-9BAD-43E3-93B1-0CAA47532107}" type="slidenum">
              <a:rPr lang="en-US" smtClean="0"/>
              <a:t>18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49B23A-63F1-51D0-E9EC-6F6DA0EF92EE}"/>
              </a:ext>
            </a:extLst>
          </p:cNvPr>
          <p:cNvSpPr txBox="1"/>
          <p:nvPr/>
        </p:nvSpPr>
        <p:spPr>
          <a:xfrm>
            <a:off x="585659" y="939214"/>
            <a:ext cx="114117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720"/>
              </a:spcBef>
              <a:buClr>
                <a:srgbClr val="409184"/>
              </a:buClr>
            </a:pPr>
            <a:r>
              <a:rPr lang="en-US" sz="2400" dirty="0">
                <a:solidFill>
                  <a:srgbClr val="00746D"/>
                </a:solidFill>
              </a:rPr>
              <a:t>Plasma density step</a:t>
            </a:r>
            <a:r>
              <a:rPr lang="en-US" sz="2400" dirty="0">
                <a:solidFill>
                  <a:srgbClr val="FF0000"/>
                </a:solidFill>
              </a:rPr>
              <a:t> increases energy gain, constant acceleration gradient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2360A45-5958-FC60-42B3-B6ADB94C888E}"/>
              </a:ext>
            </a:extLst>
          </p:cNvPr>
          <p:cNvSpPr txBox="1"/>
          <p:nvPr/>
        </p:nvSpPr>
        <p:spPr>
          <a:xfrm>
            <a:off x="585659" y="1317752"/>
            <a:ext cx="69435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720"/>
              </a:spcBef>
              <a:buClr>
                <a:srgbClr val="409184"/>
              </a:buClr>
            </a:pPr>
            <a:r>
              <a:rPr lang="en-US" sz="1400" dirty="0"/>
              <a:t>Plasma density (up) step to </a:t>
            </a:r>
            <a:r>
              <a:rPr lang="en-US" sz="1400" b="1" dirty="0">
                <a:solidFill>
                  <a:srgbClr val="FF0000"/>
                </a:solidFill>
              </a:rPr>
              <a:t>make </a:t>
            </a:r>
            <a:r>
              <a:rPr lang="en-US" sz="1400" b="1" dirty="0" err="1">
                <a:solidFill>
                  <a:srgbClr val="FF0000"/>
                </a:solidFill>
              </a:rPr>
              <a:t>E</a:t>
            </a:r>
            <a:r>
              <a:rPr lang="en-US" sz="1400" b="1" baseline="-25000" dirty="0" err="1">
                <a:solidFill>
                  <a:srgbClr val="FF0000"/>
                </a:solidFill>
              </a:rPr>
              <a:t>z</a:t>
            </a:r>
            <a:r>
              <a:rPr lang="en-US" sz="1400" b="1" dirty="0">
                <a:solidFill>
                  <a:srgbClr val="FF0000"/>
                </a:solidFill>
              </a:rPr>
              <a:t> </a:t>
            </a:r>
            <a:r>
              <a:rPr lang="en-US" sz="1400" dirty="0"/>
              <a:t>and </a:t>
            </a:r>
            <a:r>
              <a:rPr lang="en-US" sz="1400" b="1" dirty="0">
                <a:solidFill>
                  <a:srgbClr val="FF0000"/>
                </a:solidFill>
              </a:rPr>
              <a:t>acceleration constant past the SM saturation point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4AE0365-67C8-35FF-3223-450504FE9172}"/>
              </a:ext>
            </a:extLst>
          </p:cNvPr>
          <p:cNvSpPr txBox="1"/>
          <p:nvPr/>
        </p:nvSpPr>
        <p:spPr>
          <a:xfrm>
            <a:off x="307998" y="4261882"/>
            <a:ext cx="6690456" cy="663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20000"/>
              </a:lnSpc>
              <a:buClr>
                <a:srgbClr val="409184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746D"/>
                </a:solidFill>
              </a:rPr>
              <a:t>Clear increase in final energy </a:t>
            </a:r>
            <a:r>
              <a:rPr lang="en-US" sz="1600" dirty="0"/>
              <a:t>(</a:t>
            </a:r>
            <a:r>
              <a:rPr lang="en-US" sz="1600" dirty="0" err="1"/>
              <a:t>L</a:t>
            </a:r>
            <a:r>
              <a:rPr lang="en-US" sz="1600" baseline="-25000" dirty="0" err="1"/>
              <a:t>p</a:t>
            </a:r>
            <a:r>
              <a:rPr lang="en-US" sz="1600" dirty="0"/>
              <a:t>=10.3m): 1.04 → 1.73GeV</a:t>
            </a:r>
          </a:p>
          <a:p>
            <a:pPr marL="171450" indent="-171450">
              <a:lnSpc>
                <a:spcPct val="120000"/>
              </a:lnSpc>
              <a:buClr>
                <a:srgbClr val="409184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746D"/>
                </a:solidFill>
              </a:rPr>
              <a:t>Clear increase in accelerating gradient: </a:t>
            </a:r>
            <a:r>
              <a:rPr lang="en-US" sz="1600" dirty="0"/>
              <a:t>~211 → 365MeV/m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145B3B9-EED0-BC99-BD59-E7FCD9280E68}"/>
              </a:ext>
            </a:extLst>
          </p:cNvPr>
          <p:cNvGrpSpPr/>
          <p:nvPr/>
        </p:nvGrpSpPr>
        <p:grpSpPr>
          <a:xfrm>
            <a:off x="585658" y="1973342"/>
            <a:ext cx="3600933" cy="1933639"/>
            <a:chOff x="4949083" y="3650956"/>
            <a:chExt cx="2731785" cy="1397893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524A03-D446-70B6-56F3-EDEC7CFB6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49083" y="3650956"/>
              <a:ext cx="2731785" cy="1397893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3A163A1-C6B9-A500-1108-AA7CB8204DC2}"/>
                </a:ext>
              </a:extLst>
            </p:cNvPr>
            <p:cNvSpPr txBox="1"/>
            <p:nvPr/>
          </p:nvSpPr>
          <p:spPr>
            <a:xfrm>
              <a:off x="6590505" y="3664052"/>
              <a:ext cx="886773" cy="2069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60" dirty="0"/>
                <a:t>n</a:t>
              </a:r>
              <a:r>
                <a:rPr lang="en-US" sz="1260" baseline="-25000" dirty="0"/>
                <a:t>e0</a:t>
              </a:r>
              <a:r>
                <a:rPr lang="en-US" sz="1260" dirty="0"/>
                <a:t>=7x10</a:t>
              </a:r>
              <a:r>
                <a:rPr lang="en-US" sz="1260" baseline="30000" dirty="0"/>
                <a:t>14</a:t>
              </a:r>
              <a:r>
                <a:rPr lang="en-US" sz="1260" dirty="0"/>
                <a:t>cm</a:t>
              </a:r>
              <a:r>
                <a:rPr lang="en-US" sz="1260" baseline="30000" dirty="0"/>
                <a:t>-3</a:t>
              </a:r>
              <a:endParaRPr lang="en-GB" sz="1260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DD87D4F-F182-D8FF-6533-F7B82BD37486}"/>
              </a:ext>
            </a:extLst>
          </p:cNvPr>
          <p:cNvGrpSpPr/>
          <p:nvPr/>
        </p:nvGrpSpPr>
        <p:grpSpPr>
          <a:xfrm>
            <a:off x="6724236" y="1605499"/>
            <a:ext cx="4761372" cy="2110118"/>
            <a:chOff x="1060365" y="1945163"/>
            <a:chExt cx="4761372" cy="2110118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0EA6605-3BB0-010B-62A9-7B071673A030}"/>
                </a:ext>
              </a:extLst>
            </p:cNvPr>
            <p:cNvGrpSpPr/>
            <p:nvPr/>
          </p:nvGrpSpPr>
          <p:grpSpPr>
            <a:xfrm>
              <a:off x="1060365" y="1945163"/>
              <a:ext cx="4333564" cy="2110118"/>
              <a:chOff x="5568645" y="1165087"/>
              <a:chExt cx="3967470" cy="1936702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DCBCEE8F-2D05-D236-9D4B-7BCC5D7B64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t="4312"/>
              <a:stretch>
                <a:fillRect/>
              </a:stretch>
            </p:blipFill>
            <p:spPr>
              <a:xfrm>
                <a:off x="5568645" y="1165087"/>
                <a:ext cx="3358542" cy="1936702"/>
              </a:xfrm>
              <a:prstGeom prst="rect">
                <a:avLst/>
              </a:prstGeom>
            </p:spPr>
          </p:pic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DC5C21E6-5066-B011-2727-25517BE78EE6}"/>
                  </a:ext>
                </a:extLst>
              </p:cNvPr>
              <p:cNvGrpSpPr/>
              <p:nvPr/>
            </p:nvGrpSpPr>
            <p:grpSpPr>
              <a:xfrm>
                <a:off x="6673421" y="1237555"/>
                <a:ext cx="2862694" cy="1353847"/>
                <a:chOff x="6673421" y="1237555"/>
                <a:chExt cx="2862694" cy="1353847"/>
              </a:xfrm>
            </p:grpSpPr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B8224F87-C76D-BCEA-0F45-A37F96C5D28E}"/>
                    </a:ext>
                  </a:extLst>
                </p:cNvPr>
                <p:cNvSpPr txBox="1"/>
                <p:nvPr/>
              </p:nvSpPr>
              <p:spPr>
                <a:xfrm>
                  <a:off x="8855907" y="1951299"/>
                  <a:ext cx="680208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40" dirty="0">
                      <a:solidFill>
                        <a:srgbClr val="FF0000"/>
                      </a:solidFill>
                    </a:rPr>
                    <a:t>486MeV</a:t>
                  </a:r>
                  <a:endParaRPr lang="en-GB" sz="144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6A6F71BB-A9CB-4B59-A4C8-89243AB2D918}"/>
                    </a:ext>
                  </a:extLst>
                </p:cNvPr>
                <p:cNvSpPr txBox="1"/>
                <p:nvPr/>
              </p:nvSpPr>
              <p:spPr>
                <a:xfrm>
                  <a:off x="8855906" y="1237555"/>
                  <a:ext cx="680208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40" dirty="0">
                      <a:solidFill>
                        <a:srgbClr val="1032FF"/>
                      </a:solidFill>
                    </a:rPr>
                    <a:t>880MeV</a:t>
                  </a:r>
                  <a:endParaRPr lang="en-GB" sz="1440" dirty="0">
                    <a:solidFill>
                      <a:srgbClr val="1032FF"/>
                    </a:solidFill>
                  </a:endParaRPr>
                </a:p>
              </p:txBody>
            </p:sp>
            <p:sp>
              <p:nvSpPr>
                <p:cNvPr id="29" name="Arrow: Down 28">
                  <a:extLst>
                    <a:ext uri="{FF2B5EF4-FFF2-40B4-BE49-F238E27FC236}">
                      <a16:creationId xmlns:a16="http://schemas.microsoft.com/office/drawing/2014/main" id="{B1586734-7F04-975A-26DF-3A021298505E}"/>
                    </a:ext>
                  </a:extLst>
                </p:cNvPr>
                <p:cNvSpPr/>
                <p:nvPr/>
              </p:nvSpPr>
              <p:spPr bwMode="auto">
                <a:xfrm rot="10800000">
                  <a:off x="9170167" y="1541391"/>
                  <a:ext cx="126811" cy="383071"/>
                </a:xfrm>
                <a:prstGeom prst="downArrow">
                  <a:avLst/>
                </a:prstGeom>
                <a:solidFill>
                  <a:srgbClr val="00B05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109728" tIns="54864" rIns="109728" bIns="54864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109728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sz="3360"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1866E75-9855-E6CB-D204-C712E3C4305F}"/>
                    </a:ext>
                  </a:extLst>
                </p:cNvPr>
                <p:cNvSpPr txBox="1"/>
                <p:nvPr/>
              </p:nvSpPr>
              <p:spPr>
                <a:xfrm rot="20186833">
                  <a:off x="6673421" y="1750767"/>
                  <a:ext cx="853920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40" dirty="0">
                      <a:solidFill>
                        <a:srgbClr val="1032FF"/>
                      </a:solidFill>
                    </a:rPr>
                    <a:t>142MeV/m</a:t>
                  </a:r>
                  <a:endParaRPr lang="en-GB" sz="1440" dirty="0">
                    <a:solidFill>
                      <a:srgbClr val="1032FF"/>
                    </a:solidFill>
                  </a:endParaRP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CDC1CDA8-94EA-D218-246F-B71942E228AA}"/>
                    </a:ext>
                  </a:extLst>
                </p:cNvPr>
                <p:cNvSpPr txBox="1"/>
                <p:nvPr/>
              </p:nvSpPr>
              <p:spPr>
                <a:xfrm rot="21214496">
                  <a:off x="6989558" y="2329792"/>
                  <a:ext cx="887316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40" dirty="0">
                      <a:solidFill>
                        <a:srgbClr val="FF0000"/>
                      </a:solidFill>
                    </a:rPr>
                    <a:t>~63MeV/m </a:t>
                  </a:r>
                  <a:endParaRPr lang="en-GB" sz="1440" dirty="0">
                    <a:solidFill>
                      <a:srgbClr val="FF0000"/>
                    </a:solidFill>
                  </a:endParaRPr>
                </a:p>
              </p:txBody>
            </p:sp>
          </p:grp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699CDB9-8F28-DFE1-B20A-60461A953B11}"/>
                </a:ext>
              </a:extLst>
            </p:cNvPr>
            <p:cNvSpPr txBox="1"/>
            <p:nvPr/>
          </p:nvSpPr>
          <p:spPr>
            <a:xfrm>
              <a:off x="5050757" y="2396595"/>
              <a:ext cx="770980" cy="313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40" dirty="0">
                  <a:solidFill>
                    <a:srgbClr val="00B050"/>
                  </a:solidFill>
                </a:rPr>
                <a:t>Step-up</a:t>
              </a:r>
              <a:endParaRPr lang="en-GB" sz="1440" dirty="0">
                <a:solidFill>
                  <a:srgbClr val="00B050"/>
                </a:solidFill>
              </a:endParaRPr>
            </a:p>
          </p:txBody>
        </p: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0F2C617-218A-9625-5005-86538F8E1DA8}"/>
              </a:ext>
            </a:extLst>
          </p:cNvPr>
          <p:cNvCxnSpPr/>
          <p:nvPr/>
        </p:nvCxnSpPr>
        <p:spPr>
          <a:xfrm flipV="1">
            <a:off x="3791669" y="2875638"/>
            <a:ext cx="0" cy="55336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83D76E8-AA00-EC2F-095C-41F191A5A857}"/>
              </a:ext>
            </a:extLst>
          </p:cNvPr>
          <p:cNvCxnSpPr/>
          <p:nvPr/>
        </p:nvCxnSpPr>
        <p:spPr>
          <a:xfrm>
            <a:off x="2972046" y="2587330"/>
            <a:ext cx="974411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A2355B9-5884-7041-1DBA-BEF55E8A632D}"/>
              </a:ext>
            </a:extLst>
          </p:cNvPr>
          <p:cNvSpPr txBox="1"/>
          <p:nvPr/>
        </p:nvSpPr>
        <p:spPr>
          <a:xfrm>
            <a:off x="455684" y="3851725"/>
            <a:ext cx="472843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AWAKE status report 2024, </a:t>
            </a:r>
            <a:r>
              <a:rPr lang="en-GB" sz="900" dirty="0"/>
              <a:t>https://cds.cern.ch/record/2917426/files/SPSC-SR-356.pdf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BB2B205-59D2-D009-BAA0-59B99649F8A2}"/>
                  </a:ext>
                </a:extLst>
              </p:cNvPr>
              <p:cNvSpPr txBox="1"/>
              <p:nvPr/>
            </p:nvSpPr>
            <p:spPr>
              <a:xfrm>
                <a:off x="8135110" y="1666689"/>
                <a:ext cx="1251496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2∙10</m:t>
                          </m:r>
                        </m:e>
                        <m:sup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14</m:t>
                          </m:r>
                        </m:sup>
                      </m:sSup>
                      <m:sSup>
                        <m:sSupPr>
                          <m:ctrlP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en-CH" sz="120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BB2B205-59D2-D009-BAA0-59B99649F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5110" y="1666689"/>
                <a:ext cx="1251496" cy="184666"/>
              </a:xfrm>
              <a:prstGeom prst="rect">
                <a:avLst/>
              </a:prstGeom>
              <a:blipFill>
                <a:blip r:embed="rId6"/>
                <a:stretch>
                  <a:fillRect l="-971" b="-9677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A46B6F8-976B-70EB-85F5-7B4E6044914B}"/>
                  </a:ext>
                </a:extLst>
              </p:cNvPr>
              <p:cNvSpPr txBox="1"/>
              <p:nvPr/>
            </p:nvSpPr>
            <p:spPr>
              <a:xfrm>
                <a:off x="8135110" y="3829148"/>
                <a:ext cx="1251496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4∙10</m:t>
                          </m:r>
                        </m:e>
                        <m:sup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14</m:t>
                          </m:r>
                        </m:sup>
                      </m:sSup>
                      <m:sSup>
                        <m:sSupPr>
                          <m:ctrlP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en-CH" sz="120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A46B6F8-976B-70EB-85F5-7B4E604491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5110" y="3829148"/>
                <a:ext cx="1251496" cy="184666"/>
              </a:xfrm>
              <a:prstGeom prst="rect">
                <a:avLst/>
              </a:prstGeom>
              <a:blipFill>
                <a:blip r:embed="rId7"/>
                <a:stretch>
                  <a:fillRect l="-971" b="-13333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21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8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37C768C-C4E3-3C41-C4E2-2ED6E76582A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87663" y="4091541"/>
            <a:ext cx="3372031" cy="206479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FE975-DED5-AD80-6293-A3FEC0381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10/07/2025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F35FB0-0220-0539-0FB0-C6351A80D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M. Bergamaschi, AWAKE Collaboration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56A58A-04F4-FC2A-9C59-2897E2435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2728-9BAD-43E3-93B1-0CAA47532107}" type="slidenum">
              <a:rPr lang="en-US" smtClean="0"/>
              <a:t>19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49B23A-63F1-51D0-E9EC-6F6DA0EF92EE}"/>
              </a:ext>
            </a:extLst>
          </p:cNvPr>
          <p:cNvSpPr txBox="1"/>
          <p:nvPr/>
        </p:nvSpPr>
        <p:spPr>
          <a:xfrm>
            <a:off x="424345" y="967542"/>
            <a:ext cx="63461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720"/>
              </a:spcBef>
              <a:buClr>
                <a:srgbClr val="409184"/>
              </a:buClr>
            </a:pPr>
            <a:r>
              <a:rPr lang="en-US" sz="2400" dirty="0">
                <a:solidFill>
                  <a:srgbClr val="00746D"/>
                </a:solidFill>
              </a:rPr>
              <a:t>Growth of the </a:t>
            </a:r>
            <a:r>
              <a:rPr lang="en-US" sz="2400" dirty="0" err="1">
                <a:solidFill>
                  <a:srgbClr val="00746D"/>
                </a:solidFill>
              </a:rPr>
              <a:t>wakefields</a:t>
            </a:r>
            <a:r>
              <a:rPr lang="en-US" sz="2400" dirty="0">
                <a:solidFill>
                  <a:srgbClr val="00746D"/>
                </a:solidFill>
              </a:rPr>
              <a:t>: </a:t>
            </a:r>
            <a:r>
              <a:rPr lang="en-US" sz="2400" dirty="0">
                <a:solidFill>
                  <a:srgbClr val="FF0000"/>
                </a:solidFill>
              </a:rPr>
              <a:t>SM saturates in less than 10m</a:t>
            </a:r>
            <a:r>
              <a:rPr lang="en-US" sz="2400" dirty="0">
                <a:solidFill>
                  <a:srgbClr val="00746D"/>
                </a:solidFill>
              </a:rPr>
              <a:t> =&gt; Self-modulator for Run 2c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1845FA-573B-DE1E-2727-946A988A4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2660" y="4022825"/>
            <a:ext cx="3257731" cy="223665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A938D89-7495-FA83-B99D-CA8846A68020}"/>
              </a:ext>
            </a:extLst>
          </p:cNvPr>
          <p:cNvGrpSpPr/>
          <p:nvPr/>
        </p:nvGrpSpPr>
        <p:grpSpPr>
          <a:xfrm>
            <a:off x="1441633" y="2011640"/>
            <a:ext cx="2713554" cy="2038346"/>
            <a:chOff x="103151" y="1867070"/>
            <a:chExt cx="2261295" cy="169862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0CCC3C0-752E-77A9-7C7E-69462D6A3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351" r="32977" b="16330"/>
            <a:stretch/>
          </p:blipFill>
          <p:spPr>
            <a:xfrm>
              <a:off x="103151" y="1867070"/>
              <a:ext cx="1609407" cy="144544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F1F34F9-7C06-A2E1-9093-F7C936860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5437" t="84768" r="66886" b="-842"/>
            <a:stretch/>
          </p:blipFill>
          <p:spPr>
            <a:xfrm>
              <a:off x="170994" y="3288000"/>
              <a:ext cx="699608" cy="27769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37B2255-99A2-A7EA-639D-210543698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70568" t="3490" b="78145"/>
            <a:stretch/>
          </p:blipFill>
          <p:spPr>
            <a:xfrm>
              <a:off x="1620494" y="2007797"/>
              <a:ext cx="743952" cy="31726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8EF41E5-7A79-26C8-653B-070426684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68965" t="62447" r="3358" b="20501"/>
            <a:stretch/>
          </p:blipFill>
          <p:spPr>
            <a:xfrm>
              <a:off x="1617426" y="2862381"/>
              <a:ext cx="699608" cy="294572"/>
            </a:xfrm>
            <a:prstGeom prst="rect">
              <a:avLst/>
            </a:prstGeom>
          </p:spPr>
        </p:pic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3D7C202E-AE78-FD74-9409-5E05A5D09DA6}"/>
              </a:ext>
            </a:extLst>
          </p:cNvPr>
          <p:cNvSpPr/>
          <p:nvPr/>
        </p:nvSpPr>
        <p:spPr>
          <a:xfrm>
            <a:off x="472365" y="1717230"/>
            <a:ext cx="4980295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720"/>
              </a:spcBef>
              <a:buClr>
                <a:srgbClr val="409184"/>
              </a:buClr>
            </a:pPr>
            <a:r>
              <a:rPr lang="en-US" sz="1440" dirty="0"/>
              <a:t>Halo radius shows Self-Modulation saturation length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193791A-C419-FD43-58CD-F1C1BB45F3A8}"/>
              </a:ext>
            </a:extLst>
          </p:cNvPr>
          <p:cNvSpPr/>
          <p:nvPr/>
        </p:nvSpPr>
        <p:spPr>
          <a:xfrm>
            <a:off x="8536579" y="4419501"/>
            <a:ext cx="2526199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720"/>
              </a:spcBef>
              <a:buClr>
                <a:srgbClr val="409184"/>
              </a:buClr>
            </a:pPr>
            <a:r>
              <a:rPr lang="en-US" sz="1440" b="1" dirty="0">
                <a:solidFill>
                  <a:srgbClr val="FF0000"/>
                </a:solidFill>
              </a:rPr>
              <a:t>Dependency of saturation length on plasma density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FB2FF59-C02C-5770-BEE8-BDB9E7C991D4}"/>
              </a:ext>
            </a:extLst>
          </p:cNvPr>
          <p:cNvGrpSpPr/>
          <p:nvPr/>
        </p:nvGrpSpPr>
        <p:grpSpPr>
          <a:xfrm>
            <a:off x="6309910" y="888753"/>
            <a:ext cx="6881095" cy="3183623"/>
            <a:chOff x="6309910" y="888753"/>
            <a:chExt cx="6881095" cy="318362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96ADAF8-D37B-D5FC-141F-5D501A545C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09910" y="888753"/>
              <a:ext cx="3849554" cy="31836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7886114D-2F60-4427-2DA0-886A688F6A0B}"/>
                    </a:ext>
                  </a:extLst>
                </p:cNvPr>
                <p:cNvSpPr txBox="1"/>
                <p:nvPr/>
              </p:nvSpPr>
              <p:spPr>
                <a:xfrm>
                  <a:off x="10236467" y="1490193"/>
                  <a:ext cx="1603008" cy="6755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b="1" i="1">
                                <a:latin typeface="Cambria Math" panose="02040503050406030204" pitchFamily="18" charset="0"/>
                              </a:rPr>
                              <m:t>𝑵</m:t>
                            </m:r>
                          </m:e>
                          <m:sub>
                            <m:r>
                              <a:rPr lang="fr-FR" sz="1200" b="1" i="1">
                                <a:latin typeface="Cambria Math" panose="02040503050406030204" pitchFamily="18" charset="0"/>
                              </a:rPr>
                              <m:t>𝒃</m:t>
                            </m:r>
                          </m:sub>
                        </m:sSub>
                        <m:r>
                          <a:rPr lang="fr-FR" sz="1200" b="1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FR" sz="1200" b="1" i="1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fr-FR" sz="1200" b="1" i="1">
                            <a:latin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fr-FR" sz="12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200" b="1" i="1"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e>
                          <m:sup>
                            <m:r>
                              <a:rPr lang="fr-FR" sz="1200" b="1" i="1">
                                <a:latin typeface="Cambria Math" panose="02040503050406030204" pitchFamily="18" charset="0"/>
                              </a:rPr>
                              <m:t>𝟏𝟏</m:t>
                            </m:r>
                          </m:sup>
                        </m:sSup>
                      </m:oMath>
                    </m:oMathPara>
                  </a14:m>
                  <a:endParaRPr lang="fr-FR" sz="1200" b="1" dirty="0"/>
                </a:p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12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b="1" i="1"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fr-FR" sz="1200" b="1" i="1">
                              <a:latin typeface="Cambria Math" panose="02040503050406030204" pitchFamily="18" charset="0"/>
                            </a:rPr>
                            <m:t>𝒑𝒆</m:t>
                          </m:r>
                        </m:sub>
                      </m:sSub>
                      <m:r>
                        <a:rPr lang="fr-FR" sz="12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200" b="1" i="1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1200" b="1" i="1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fr-FR" sz="12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200" b="1" i="1"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fr-FR" sz="1200" b="1" i="1">
                              <a:latin typeface="Cambria Math" panose="02040503050406030204" pitchFamily="18" charset="0"/>
                            </a:rPr>
                            <m:t>𝟏𝟒</m:t>
                          </m:r>
                        </m:sup>
                      </m:sSup>
                    </m:oMath>
                  </a14:m>
                  <a:r>
                    <a:rPr lang="fr-FR" sz="1200" b="1" dirty="0"/>
                    <a:t>/cc</a:t>
                  </a:r>
                </a:p>
                <a:p>
                  <a:pPr algn="ctr"/>
                  <a:r>
                    <a:rPr lang="fr-FR" sz="1200" b="1" dirty="0"/>
                    <a:t>RIF +100ps</a:t>
                  </a: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7886114D-2F60-4427-2DA0-886A688F6A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36467" y="1490193"/>
                  <a:ext cx="1603008" cy="675506"/>
                </a:xfrm>
                <a:prstGeom prst="rect">
                  <a:avLst/>
                </a:prstGeom>
                <a:blipFill>
                  <a:blip r:embed="rId7"/>
                  <a:stretch>
                    <a:fillRect b="-630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DCC36C38-C5F6-AEE7-2FA9-87CF3E72C12C}"/>
                    </a:ext>
                  </a:extLst>
                </p:cNvPr>
                <p:cNvSpPr txBox="1"/>
                <p:nvPr/>
              </p:nvSpPr>
              <p:spPr>
                <a:xfrm>
                  <a:off x="10210257" y="2929979"/>
                  <a:ext cx="1603008" cy="8601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2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b="1" i="1">
                                <a:latin typeface="Cambria Math" panose="02040503050406030204" pitchFamily="18" charset="0"/>
                              </a:rPr>
                              <m:t>𝑵</m:t>
                            </m:r>
                          </m:e>
                          <m:sub>
                            <m:r>
                              <a:rPr lang="fr-FR" sz="1200" b="1" i="1">
                                <a:latin typeface="Cambria Math" panose="02040503050406030204" pitchFamily="18" charset="0"/>
                              </a:rPr>
                              <m:t>𝒃</m:t>
                            </m:r>
                          </m:sub>
                        </m:sSub>
                        <m:r>
                          <a:rPr lang="fr-FR" sz="1200" b="1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FR" sz="1200" b="1" i="1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fr-FR" sz="1200" b="1" i="1">
                            <a:latin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fr-FR" sz="12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200" b="1" i="1"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e>
                          <m:sup>
                            <m:r>
                              <a:rPr lang="fr-FR" sz="1200" b="1" i="1">
                                <a:latin typeface="Cambria Math" panose="02040503050406030204" pitchFamily="18" charset="0"/>
                              </a:rPr>
                              <m:t>𝟏𝟏</m:t>
                            </m:r>
                          </m:sup>
                        </m:sSup>
                      </m:oMath>
                    </m:oMathPara>
                  </a14:m>
                  <a:endParaRPr lang="fr-FR" sz="1200" b="1" dirty="0"/>
                </a:p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12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b="1" i="1"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fr-FR" sz="1200" b="1" i="1">
                              <a:latin typeface="Cambria Math" panose="02040503050406030204" pitchFamily="18" charset="0"/>
                            </a:rPr>
                            <m:t>𝒑𝒆</m:t>
                          </m:r>
                        </m:sub>
                      </m:sSub>
                      <m:r>
                        <a:rPr lang="fr-FR" sz="12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200" b="1" i="1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fr-FR" sz="1200" b="1" i="1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fr-FR" sz="12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200" b="1" i="1"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fr-FR" sz="1200" b="1" i="1">
                              <a:latin typeface="Cambria Math" panose="02040503050406030204" pitchFamily="18" charset="0"/>
                            </a:rPr>
                            <m:t>𝟏𝟒</m:t>
                          </m:r>
                        </m:sup>
                      </m:sSup>
                    </m:oMath>
                  </a14:m>
                  <a:r>
                    <a:rPr lang="fr-FR" sz="1200" b="1" dirty="0"/>
                    <a:t>/cc</a:t>
                  </a:r>
                </a:p>
                <a:p>
                  <a:pPr algn="ctr"/>
                  <a:r>
                    <a:rPr lang="fr-FR" sz="1200" b="1" dirty="0"/>
                    <a:t>RIF +100ps</a:t>
                  </a:r>
                </a:p>
                <a:p>
                  <a:pPr algn="ctr"/>
                  <a:r>
                    <a:rPr lang="fr-FR" sz="1200" b="1" dirty="0">
                      <a:solidFill>
                        <a:srgbClr val="FF0000"/>
                      </a:solidFill>
                    </a:rPr>
                    <a:t>4% </a:t>
                  </a:r>
                  <a:r>
                    <a:rPr lang="fr-FR" sz="1200" b="1" dirty="0" err="1">
                      <a:solidFill>
                        <a:srgbClr val="FF0000"/>
                      </a:solidFill>
                    </a:rPr>
                    <a:t>step</a:t>
                  </a:r>
                  <a:endParaRPr lang="fr-FR" sz="12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DCC36C38-C5F6-AEE7-2FA9-87CF3E72C1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10257" y="2929979"/>
                  <a:ext cx="1603008" cy="860172"/>
                </a:xfrm>
                <a:prstGeom prst="rect">
                  <a:avLst/>
                </a:prstGeom>
                <a:blipFill>
                  <a:blip r:embed="rId8"/>
                  <a:stretch>
                    <a:fillRect b="-496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B776C71-F3F8-F2BB-ADD9-017403726605}"/>
                </a:ext>
              </a:extLst>
            </p:cNvPr>
            <p:cNvSpPr/>
            <p:nvPr/>
          </p:nvSpPr>
          <p:spPr>
            <a:xfrm>
              <a:off x="10096507" y="1242380"/>
              <a:ext cx="3008138" cy="3139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720"/>
                </a:spcBef>
                <a:buClr>
                  <a:srgbClr val="409184"/>
                </a:buClr>
              </a:pPr>
              <a:r>
                <a:rPr lang="en-US" sz="1400" b="1" dirty="0">
                  <a:solidFill>
                    <a:srgbClr val="00746D"/>
                  </a:solidFill>
                </a:rPr>
                <a:t>Constant density plasma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F5A9267-43FC-FE6A-5800-2A0B6DAB5A22}"/>
                </a:ext>
              </a:extLst>
            </p:cNvPr>
            <p:cNvSpPr/>
            <p:nvPr/>
          </p:nvSpPr>
          <p:spPr>
            <a:xfrm>
              <a:off x="10182867" y="2700734"/>
              <a:ext cx="3008138" cy="3139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720"/>
                </a:spcBef>
                <a:buClr>
                  <a:srgbClr val="409184"/>
                </a:buClr>
              </a:pPr>
              <a:r>
                <a:rPr lang="en-US" sz="1400" b="1" dirty="0">
                  <a:solidFill>
                    <a:srgbClr val="00746D"/>
                  </a:solidFill>
                </a:rPr>
                <a:t>Plasma with density step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7FFB7181-5081-9107-A7C3-2297EEC0F801}"/>
              </a:ext>
            </a:extLst>
          </p:cNvPr>
          <p:cNvSpPr txBox="1">
            <a:spLocks/>
          </p:cNvSpPr>
          <p:nvPr/>
        </p:nvSpPr>
        <p:spPr>
          <a:xfrm>
            <a:off x="838200" y="158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746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Physics studies in Run 2b</a:t>
            </a:r>
            <a:endParaRPr lang="en-GB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2573418-47E3-0195-C7CE-641CF7336350}"/>
              </a:ext>
            </a:extLst>
          </p:cNvPr>
          <p:cNvCxnSpPr>
            <a:cxnSpLocks/>
          </p:cNvCxnSpPr>
          <p:nvPr/>
        </p:nvCxnSpPr>
        <p:spPr>
          <a:xfrm>
            <a:off x="7505213" y="1075297"/>
            <a:ext cx="0" cy="1509205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E56067A-FAB4-1D22-FE33-53101D5780FA}"/>
              </a:ext>
            </a:extLst>
          </p:cNvPr>
          <p:cNvCxnSpPr>
            <a:cxnSpLocks/>
          </p:cNvCxnSpPr>
          <p:nvPr/>
        </p:nvCxnSpPr>
        <p:spPr>
          <a:xfrm>
            <a:off x="7823868" y="2567167"/>
            <a:ext cx="0" cy="1509205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11E34F0-4854-EDF3-FC8A-4B0EC2BB384A}"/>
              </a:ext>
            </a:extLst>
          </p:cNvPr>
          <p:cNvCxnSpPr>
            <a:cxnSpLocks/>
          </p:cNvCxnSpPr>
          <p:nvPr/>
        </p:nvCxnSpPr>
        <p:spPr>
          <a:xfrm>
            <a:off x="7505213" y="2525742"/>
            <a:ext cx="318655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9713DE4-7289-A2E6-62A7-43F8FED90D7D}"/>
              </a:ext>
            </a:extLst>
          </p:cNvPr>
          <p:cNvCxnSpPr>
            <a:cxnSpLocks/>
          </p:cNvCxnSpPr>
          <p:nvPr/>
        </p:nvCxnSpPr>
        <p:spPr>
          <a:xfrm flipH="1">
            <a:off x="6864824" y="1281346"/>
            <a:ext cx="563386" cy="274966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4DD278D-D81F-7E11-DFE0-A2ADB79B0FBB}"/>
              </a:ext>
            </a:extLst>
          </p:cNvPr>
          <p:cNvCxnSpPr>
            <a:cxnSpLocks/>
          </p:cNvCxnSpPr>
          <p:nvPr/>
        </p:nvCxnSpPr>
        <p:spPr>
          <a:xfrm flipH="1">
            <a:off x="6937346" y="2901109"/>
            <a:ext cx="745519" cy="185836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2469833-CCA1-8690-C451-F1F7DCE6B1CA}"/>
              </a:ext>
            </a:extLst>
          </p:cNvPr>
          <p:cNvCxnSpPr>
            <a:cxnSpLocks/>
          </p:cNvCxnSpPr>
          <p:nvPr/>
        </p:nvCxnSpPr>
        <p:spPr>
          <a:xfrm flipH="1">
            <a:off x="8629216" y="1291909"/>
            <a:ext cx="613844" cy="303369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0708324-C633-9D74-2D88-4900FA2CCA32}"/>
              </a:ext>
            </a:extLst>
          </p:cNvPr>
          <p:cNvCxnSpPr>
            <a:cxnSpLocks/>
          </p:cNvCxnSpPr>
          <p:nvPr/>
        </p:nvCxnSpPr>
        <p:spPr>
          <a:xfrm flipH="1">
            <a:off x="8797029" y="2894989"/>
            <a:ext cx="745519" cy="185836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465D58B-8B63-238A-379A-E8D64F6098E9}"/>
              </a:ext>
            </a:extLst>
          </p:cNvPr>
          <p:cNvSpPr txBox="1"/>
          <p:nvPr/>
        </p:nvSpPr>
        <p:spPr>
          <a:xfrm>
            <a:off x="2542993" y="6065942"/>
            <a:ext cx="65963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A. Clairembaud et al., NIMA, </a:t>
            </a:r>
            <a:r>
              <a:rPr lang="en-CH" sz="1400" dirty="0"/>
              <a:t>107</a:t>
            </a:r>
            <a:r>
              <a:rPr lang="en-US" sz="1400" dirty="0"/>
              <a:t>3, </a:t>
            </a:r>
            <a:r>
              <a:rPr lang="en-CH" sz="1400" dirty="0"/>
              <a:t>170265</a:t>
            </a:r>
            <a:r>
              <a:rPr lang="en-US" sz="1400" dirty="0"/>
              <a:t> (2025)</a:t>
            </a:r>
            <a:endParaRPr lang="en-CH" sz="1400" dirty="0"/>
          </a:p>
        </p:txBody>
      </p:sp>
      <p:sp>
        <p:nvSpPr>
          <p:cNvPr id="24" name="Rechteck 21">
            <a:extLst>
              <a:ext uri="{FF2B5EF4-FFF2-40B4-BE49-F238E27FC236}">
                <a16:creationId xmlns:a16="http://schemas.microsoft.com/office/drawing/2014/main" id="{4C36DC6B-CF7D-672B-E25B-309616B23CC1}"/>
              </a:ext>
            </a:extLst>
          </p:cNvPr>
          <p:cNvSpPr/>
          <p:nvPr/>
        </p:nvSpPr>
        <p:spPr>
          <a:xfrm>
            <a:off x="2337786" y="2015101"/>
            <a:ext cx="120102" cy="16253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8401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1C91D4-E2C4-4FDF-9346-00F426DB1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>
                <a:solidFill>
                  <a:srgbClr val="00746D"/>
                </a:solidFill>
              </a:rPr>
              <a:t>10/07/2025</a:t>
            </a:r>
            <a:endParaRPr lang="en-US" dirty="0">
              <a:solidFill>
                <a:srgbClr val="00746D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89249-D371-446E-8591-14C6D197C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746D"/>
                </a:solidFill>
              </a:rPr>
              <a:t>M. Bergamaschi, AWAKE Collaboration</a:t>
            </a:r>
            <a:endParaRPr lang="en-US" dirty="0">
              <a:solidFill>
                <a:srgbClr val="00746D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22BE189-2B8C-4F30-9426-93E7EA9F3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746D"/>
                </a:solidFill>
              </a:rPr>
              <a:t>Contents</a:t>
            </a:r>
            <a:endParaRPr lang="en-001" dirty="0">
              <a:solidFill>
                <a:srgbClr val="00746D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E1FDECD-834B-4FC1-B6AB-7422EE335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676" y="1820684"/>
            <a:ext cx="11658600" cy="3829141"/>
          </a:xfrm>
        </p:spPr>
        <p:txBody>
          <a:bodyPr>
            <a:normAutofit fontScale="92500" lnSpcReduction="20000"/>
          </a:bodyPr>
          <a:lstStyle/>
          <a:p>
            <a:pPr marL="447675" indent="-447675">
              <a:spcAft>
                <a:spcPts val="600"/>
              </a:spcAft>
              <a:buSzPct val="80000"/>
            </a:pPr>
            <a:r>
              <a:rPr lang="en-US" dirty="0">
                <a:solidFill>
                  <a:srgbClr val="00746D"/>
                </a:solidFill>
              </a:rPr>
              <a:t>Introduction to AWAKE</a:t>
            </a:r>
          </a:p>
          <a:p>
            <a:pPr marL="822960" lvl="1" indent="-365760">
              <a:spcAft>
                <a:spcPts val="600"/>
              </a:spcAft>
              <a:buSzPct val="80000"/>
              <a:buFont typeface="Wingdings" panose="05000000000000000000" pitchFamily="2" charset="2"/>
              <a:buChar char="Ø"/>
            </a:pPr>
            <a:r>
              <a:rPr lang="en-US" dirty="0"/>
              <a:t>Plasma Wakefield Acceleration </a:t>
            </a:r>
          </a:p>
          <a:p>
            <a:pPr marL="822960" lvl="1" indent="-365760">
              <a:spcAft>
                <a:spcPts val="600"/>
              </a:spcAft>
              <a:buSzPct val="80000"/>
              <a:buFont typeface="Wingdings" panose="05000000000000000000" pitchFamily="2" charset="2"/>
              <a:buChar char="Ø"/>
            </a:pPr>
            <a:r>
              <a:rPr lang="en-US" dirty="0"/>
              <a:t>AWAKE program</a:t>
            </a:r>
          </a:p>
          <a:p>
            <a:pPr marL="447675" indent="-447675">
              <a:spcAft>
                <a:spcPts val="600"/>
              </a:spcAft>
              <a:buSzPct val="80000"/>
            </a:pPr>
            <a:r>
              <a:rPr lang="en-US" dirty="0">
                <a:solidFill>
                  <a:srgbClr val="00746D"/>
                </a:solidFill>
              </a:rPr>
              <a:t>Recent Results from Run 2</a:t>
            </a:r>
          </a:p>
          <a:p>
            <a:pPr marL="822960" lvl="1" indent="-365760">
              <a:spcAft>
                <a:spcPts val="600"/>
              </a:spcAft>
              <a:buSzPct val="80000"/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746D"/>
                </a:solidFill>
              </a:rPr>
              <a:t>Development of discharge plasma source</a:t>
            </a:r>
          </a:p>
          <a:p>
            <a:pPr marL="822960" lvl="1" indent="-365760">
              <a:spcAft>
                <a:spcPts val="600"/>
              </a:spcAft>
              <a:buSzPct val="80000"/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746D"/>
                </a:solidFill>
              </a:rPr>
              <a:t>Development of Self-Modulato</a:t>
            </a:r>
            <a:r>
              <a:rPr lang="en-US" dirty="0"/>
              <a:t>r vapor plasma source</a:t>
            </a:r>
            <a:endParaRPr lang="en-US" dirty="0">
              <a:solidFill>
                <a:srgbClr val="00746D"/>
              </a:solidFill>
            </a:endParaRPr>
          </a:p>
          <a:p>
            <a:pPr marL="822960" lvl="1" indent="-365760">
              <a:spcAft>
                <a:spcPts val="600"/>
              </a:spcAft>
              <a:buSzPct val="80000"/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746D"/>
                </a:solidFill>
              </a:rPr>
              <a:t>Physics studies during Run 2b</a:t>
            </a:r>
          </a:p>
          <a:p>
            <a:pPr marL="447675" indent="-447675">
              <a:spcAft>
                <a:spcPts val="600"/>
              </a:spcAft>
              <a:buSzPct val="80000"/>
            </a:pPr>
            <a:r>
              <a:rPr lang="en-US" dirty="0">
                <a:solidFill>
                  <a:srgbClr val="00746D"/>
                </a:solidFill>
              </a:rPr>
              <a:t>Ongoing preparation for Run 2c</a:t>
            </a:r>
          </a:p>
          <a:p>
            <a:pPr marL="447675" indent="-447675">
              <a:spcAft>
                <a:spcPts val="600"/>
              </a:spcAft>
              <a:buSzPct val="80000"/>
            </a:pPr>
            <a:r>
              <a:rPr lang="en-US" dirty="0">
                <a:solidFill>
                  <a:srgbClr val="00746D"/>
                </a:solidFill>
              </a:rPr>
              <a:t>Summary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77DB68-3978-624E-2B87-4891235CB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2728-9BAD-43E3-93B1-0CAA4753210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5315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B23D9-6C7B-5E8C-5201-6181586BD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723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746D"/>
                </a:solidFill>
              </a:rPr>
              <a:t>Physics studies in </a:t>
            </a:r>
            <a:r>
              <a:rPr lang="en-US" dirty="0"/>
              <a:t>Run 2b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FE975-DED5-AD80-6293-A3FEC0381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10/07/2025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F35FB0-0220-0539-0FB0-C6351A80D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M. Bergamaschi, AWAKE Collaboration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56A58A-04F4-FC2A-9C59-2897E2435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2728-9BAD-43E3-93B1-0CAA47532107}" type="slidenum">
              <a:rPr lang="en-US" smtClean="0"/>
              <a:t>20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49B23A-63F1-51D0-E9EC-6F6DA0EF92EE}"/>
              </a:ext>
            </a:extLst>
          </p:cNvPr>
          <p:cNvSpPr txBox="1"/>
          <p:nvPr/>
        </p:nvSpPr>
        <p:spPr>
          <a:xfrm>
            <a:off x="614679" y="972785"/>
            <a:ext cx="85959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720"/>
              </a:spcBef>
              <a:buClr>
                <a:srgbClr val="409184"/>
              </a:buClr>
            </a:pPr>
            <a:r>
              <a:rPr lang="en-US" sz="2400" dirty="0">
                <a:solidFill>
                  <a:srgbClr val="00746D"/>
                </a:solidFill>
              </a:rPr>
              <a:t>Growth of hosing: </a:t>
            </a:r>
            <a:r>
              <a:rPr lang="en-US" sz="2400" dirty="0">
                <a:solidFill>
                  <a:srgbClr val="FF0000"/>
                </a:solidFill>
              </a:rPr>
              <a:t>understand and control as it must be suppressed</a:t>
            </a:r>
          </a:p>
        </p:txBody>
      </p:sp>
      <p:pic>
        <p:nvPicPr>
          <p:cNvPr id="9" name="Picture 8" descr="A collage of images of a light">
            <a:extLst>
              <a:ext uri="{FF2B5EF4-FFF2-40B4-BE49-F238E27FC236}">
                <a16:creationId xmlns:a16="http://schemas.microsoft.com/office/drawing/2014/main" id="{1E045649-67D4-3C84-CE5F-372D8F6225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6120"/>
            <a:ext cx="9292586" cy="287942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7887BBA-5256-90FB-516C-3908CDB1ADFA}"/>
              </a:ext>
            </a:extLst>
          </p:cNvPr>
          <p:cNvGrpSpPr/>
          <p:nvPr/>
        </p:nvGrpSpPr>
        <p:grpSpPr>
          <a:xfrm>
            <a:off x="5191908" y="4357583"/>
            <a:ext cx="3014374" cy="1998767"/>
            <a:chOff x="7312609" y="1098501"/>
            <a:chExt cx="2511978" cy="166563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6B7CA77-ABFD-527B-6DFF-6E37A1286D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12609" y="1098501"/>
              <a:ext cx="2511978" cy="166563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6BF8C51-FC8E-E6F7-ADD7-D11222282B07}"/>
                </a:ext>
              </a:extLst>
            </p:cNvPr>
            <p:cNvSpPr txBox="1"/>
            <p:nvPr/>
          </p:nvSpPr>
          <p:spPr>
            <a:xfrm>
              <a:off x="9095139" y="2156084"/>
              <a:ext cx="538609" cy="215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80" dirty="0" err="1">
                  <a:solidFill>
                    <a:srgbClr val="1032FF"/>
                  </a:solidFill>
                </a:rPr>
                <a:t>L</a:t>
              </a:r>
              <a:r>
                <a:rPr lang="en-US" sz="1080" baseline="-25000" dirty="0" err="1">
                  <a:solidFill>
                    <a:srgbClr val="1032FF"/>
                  </a:solidFill>
                </a:rPr>
                <a:t>p</a:t>
              </a:r>
              <a:r>
                <a:rPr lang="en-US" sz="1080" dirty="0">
                  <a:solidFill>
                    <a:srgbClr val="1032FF"/>
                  </a:solidFill>
                </a:rPr>
                <a:t>=1.5m</a:t>
              </a:r>
              <a:endParaRPr lang="en-GB" sz="1080" dirty="0">
                <a:solidFill>
                  <a:srgbClr val="1032FF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DFE9477-8E89-1390-1D7C-F9256339639B}"/>
                </a:ext>
              </a:extLst>
            </p:cNvPr>
            <p:cNvSpPr txBox="1"/>
            <p:nvPr/>
          </p:nvSpPr>
          <p:spPr>
            <a:xfrm>
              <a:off x="9025338" y="1815904"/>
              <a:ext cx="538609" cy="215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80" dirty="0" err="1">
                  <a:solidFill>
                    <a:srgbClr val="FFC000"/>
                  </a:solidFill>
                </a:rPr>
                <a:t>L</a:t>
              </a:r>
              <a:r>
                <a:rPr lang="en-US" sz="1080" baseline="-25000" dirty="0" err="1">
                  <a:solidFill>
                    <a:srgbClr val="FFC000"/>
                  </a:solidFill>
                </a:rPr>
                <a:t>p</a:t>
              </a:r>
              <a:r>
                <a:rPr lang="en-US" sz="1080" dirty="0">
                  <a:solidFill>
                    <a:srgbClr val="FFC000"/>
                  </a:solidFill>
                </a:rPr>
                <a:t>=4.5m</a:t>
              </a:r>
              <a:endParaRPr lang="en-GB" sz="1080" dirty="0">
                <a:solidFill>
                  <a:srgbClr val="FFC00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3AF188A-DCB2-CFBA-BF1A-79B6B1582F6A}"/>
                </a:ext>
              </a:extLst>
            </p:cNvPr>
            <p:cNvSpPr txBox="1"/>
            <p:nvPr/>
          </p:nvSpPr>
          <p:spPr>
            <a:xfrm>
              <a:off x="7810057" y="1702078"/>
              <a:ext cx="538609" cy="215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80" dirty="0" err="1">
                  <a:solidFill>
                    <a:srgbClr val="00B050"/>
                  </a:solidFill>
                </a:rPr>
                <a:t>L</a:t>
              </a:r>
              <a:r>
                <a:rPr lang="en-US" sz="1080" baseline="-25000" dirty="0" err="1">
                  <a:solidFill>
                    <a:srgbClr val="00B050"/>
                  </a:solidFill>
                </a:rPr>
                <a:t>p</a:t>
              </a:r>
              <a:r>
                <a:rPr lang="en-US" sz="1080" dirty="0">
                  <a:solidFill>
                    <a:srgbClr val="00B050"/>
                  </a:solidFill>
                </a:rPr>
                <a:t>=7.5m</a:t>
              </a:r>
              <a:endParaRPr lang="en-GB" sz="1080" dirty="0">
                <a:solidFill>
                  <a:srgbClr val="00B05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F85D89D-232D-5E11-9833-03522A4EA6BF}"/>
                </a:ext>
              </a:extLst>
            </p:cNvPr>
            <p:cNvSpPr txBox="1"/>
            <p:nvPr/>
          </p:nvSpPr>
          <p:spPr>
            <a:xfrm>
              <a:off x="7786799" y="1121971"/>
              <a:ext cx="538609" cy="215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80" dirty="0" err="1">
                  <a:solidFill>
                    <a:srgbClr val="FF0000"/>
                  </a:solidFill>
                </a:rPr>
                <a:t>L</a:t>
              </a:r>
              <a:r>
                <a:rPr lang="en-US" sz="1080" baseline="-25000" dirty="0" err="1">
                  <a:solidFill>
                    <a:srgbClr val="FF0000"/>
                  </a:solidFill>
                </a:rPr>
                <a:t>p</a:t>
              </a:r>
              <a:r>
                <a:rPr lang="en-US" sz="1080" dirty="0">
                  <a:solidFill>
                    <a:srgbClr val="FF0000"/>
                  </a:solidFill>
                </a:rPr>
                <a:t>=9.5m</a:t>
              </a:r>
              <a:endParaRPr lang="en-GB" sz="108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3B014BD3-2527-3525-2654-FB92D7C7E6D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50766"/>
          <a:stretch/>
        </p:blipFill>
        <p:spPr>
          <a:xfrm>
            <a:off x="9337830" y="1331013"/>
            <a:ext cx="2503690" cy="90185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939C775-CDDA-060B-574E-BE1882571F29}"/>
              </a:ext>
            </a:extLst>
          </p:cNvPr>
          <p:cNvGrpSpPr/>
          <p:nvPr/>
        </p:nvGrpSpPr>
        <p:grpSpPr>
          <a:xfrm>
            <a:off x="9292586" y="3466190"/>
            <a:ext cx="2526588" cy="1890776"/>
            <a:chOff x="7836664" y="3851626"/>
            <a:chExt cx="2105490" cy="157564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798CC77-2577-6509-7E62-AB7B2CEC0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36664" y="3851626"/>
              <a:ext cx="2105490" cy="1575647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C3C9D62-646B-EBAE-AD5F-A89B4B6158F6}"/>
                </a:ext>
              </a:extLst>
            </p:cNvPr>
            <p:cNvSpPr txBox="1"/>
            <p:nvPr/>
          </p:nvSpPr>
          <p:spPr>
            <a:xfrm rot="17991530">
              <a:off x="8240006" y="4894991"/>
              <a:ext cx="724291" cy="169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" dirty="0">
                  <a:solidFill>
                    <a:schemeClr val="bg1"/>
                  </a:solidFill>
                </a:rPr>
                <a:t>Streak Camera Slit</a:t>
              </a:r>
              <a:endParaRPr lang="en-GB" sz="720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Textfeld 3">
            <a:extLst>
              <a:ext uri="{FF2B5EF4-FFF2-40B4-BE49-F238E27FC236}">
                <a16:creationId xmlns:a16="http://schemas.microsoft.com/office/drawing/2014/main" id="{4FBB6256-C531-BC52-BF17-6259D460D5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8514" y="2486775"/>
            <a:ext cx="1074012" cy="20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en-US" sz="1320" dirty="0">
                <a:latin typeface="+mn-lt"/>
              </a:rPr>
              <a:t>n</a:t>
            </a:r>
            <a:r>
              <a:rPr lang="fr-FR" altLang="en-US" sz="1320" baseline="-25000" dirty="0">
                <a:latin typeface="+mn-lt"/>
              </a:rPr>
              <a:t>e0</a:t>
            </a:r>
            <a:r>
              <a:rPr lang="fr-FR" altLang="en-US" sz="1320" dirty="0">
                <a:latin typeface="+mn-lt"/>
              </a:rPr>
              <a:t>= </a:t>
            </a:r>
            <a:r>
              <a:rPr lang="en-US" altLang="en-US" sz="1320" dirty="0">
                <a:latin typeface="+mn-lt"/>
              </a:rPr>
              <a:t>1x10</a:t>
            </a:r>
            <a:r>
              <a:rPr lang="en-US" altLang="en-US" sz="1320" baseline="30000" dirty="0">
                <a:latin typeface="+mn-lt"/>
              </a:rPr>
              <a:t>11</a:t>
            </a:r>
            <a:r>
              <a:rPr lang="en-US" altLang="en-US" sz="1320" dirty="0">
                <a:latin typeface="+mn-lt"/>
              </a:rPr>
              <a:t>cm</a:t>
            </a:r>
            <a:r>
              <a:rPr lang="en-US" altLang="en-US" sz="1320" baseline="30000" dirty="0">
                <a:latin typeface="+mn-lt"/>
              </a:rPr>
              <a:t>-3</a:t>
            </a:r>
            <a:endParaRPr lang="en-GB" altLang="en-US" sz="1320" baseline="30000" dirty="0">
              <a:latin typeface="+mn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C3E73C0-D1F9-8704-2C54-9E9EDF93E9DC}"/>
              </a:ext>
            </a:extLst>
          </p:cNvPr>
          <p:cNvSpPr/>
          <p:nvPr/>
        </p:nvSpPr>
        <p:spPr>
          <a:xfrm>
            <a:off x="292352" y="4657212"/>
            <a:ext cx="5651272" cy="936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5750">
              <a:spcBef>
                <a:spcPts val="720"/>
              </a:spcBef>
              <a:buClr>
                <a:srgbClr val="409184"/>
              </a:buClr>
            </a:pPr>
            <a:r>
              <a:rPr lang="en-US" sz="1440" b="1" dirty="0">
                <a:solidFill>
                  <a:srgbClr val="00746D"/>
                </a:solidFill>
              </a:rPr>
              <a:t>Clear growth</a:t>
            </a:r>
            <a:r>
              <a:rPr lang="en-US" sz="1440" dirty="0"/>
              <a:t>: time-resolved images</a:t>
            </a:r>
          </a:p>
          <a:p>
            <a:pPr marL="105750">
              <a:spcBef>
                <a:spcPts val="720"/>
              </a:spcBef>
              <a:buClr>
                <a:srgbClr val="409184"/>
              </a:buClr>
            </a:pPr>
            <a:r>
              <a:rPr lang="en-US" sz="1440" b="1" dirty="0">
                <a:solidFill>
                  <a:srgbClr val="00746D"/>
                </a:solidFill>
              </a:rPr>
              <a:t>Hosing in the plane of misalignment</a:t>
            </a:r>
            <a:r>
              <a:rPr lang="en-US" sz="1440" dirty="0"/>
              <a:t>: time-integrated images</a:t>
            </a:r>
          </a:p>
          <a:p>
            <a:pPr marL="742950" lvl="1" indent="-180000">
              <a:spcBef>
                <a:spcPts val="720"/>
              </a:spcBef>
              <a:buClr>
                <a:srgbClr val="409184"/>
              </a:buClr>
              <a:buFont typeface="Arial" panose="020B0604020202020204" pitchFamily="34" charset="0"/>
              <a:buChar char="•"/>
            </a:pPr>
            <a:r>
              <a:rPr lang="en-US" sz="1440" dirty="0"/>
              <a:t>Plane of the streak camera slit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460B57C-207F-FBC8-07E1-7C0330E66514}"/>
              </a:ext>
            </a:extLst>
          </p:cNvPr>
          <p:cNvSpPr txBox="1"/>
          <p:nvPr/>
        </p:nvSpPr>
        <p:spPr>
          <a:xfrm>
            <a:off x="614680" y="1320127"/>
            <a:ext cx="72477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720"/>
              </a:spcBef>
              <a:buClr>
                <a:srgbClr val="409184"/>
              </a:buClr>
            </a:pPr>
            <a:r>
              <a:rPr lang="en-US" sz="1400" dirty="0"/>
              <a:t>Hosing grows along the plasma, seeded by misaligned e-bunch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504C66-A193-AE5B-7328-7C9DFA95548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9072" b="-687"/>
          <a:stretch/>
        </p:blipFill>
        <p:spPr>
          <a:xfrm>
            <a:off x="9315484" y="374665"/>
            <a:ext cx="2503690" cy="9454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81FF65-B81A-FA4B-E705-F895C885CAC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2192" t="68912" r="1438" b="23715"/>
          <a:stretch/>
        </p:blipFill>
        <p:spPr>
          <a:xfrm>
            <a:off x="11614150" y="1560385"/>
            <a:ext cx="159499" cy="13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80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ECD69-8AF9-71A8-BC1D-B41C2BA98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B8027-54A9-A1A2-F5B1-BB6FF72B3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723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746D"/>
                </a:solidFill>
              </a:rPr>
              <a:t>Physics studies in </a:t>
            </a:r>
            <a:r>
              <a:rPr lang="en-US" dirty="0"/>
              <a:t>Run 2b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65F19-013F-2326-E4D7-60BF2B1B3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10/07/2025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F569A-6ECF-71B9-8308-FFE6B7EAD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M. Bergamaschi, AWAKE Collaboration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E9170E-3946-8968-B5A2-4CA153EAE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2728-9BAD-43E3-93B1-0CAA47532107}" type="slidenum">
              <a:rPr lang="en-US" smtClean="0"/>
              <a:t>21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F96213-2CF6-E94F-9CA6-1C6D9DA03698}"/>
              </a:ext>
            </a:extLst>
          </p:cNvPr>
          <p:cNvSpPr txBox="1"/>
          <p:nvPr/>
        </p:nvSpPr>
        <p:spPr>
          <a:xfrm>
            <a:off x="614680" y="972785"/>
            <a:ext cx="90885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720"/>
              </a:spcBef>
              <a:buClr>
                <a:srgbClr val="409184"/>
              </a:buClr>
            </a:pPr>
            <a:r>
              <a:rPr lang="en-US" sz="2400" dirty="0">
                <a:solidFill>
                  <a:srgbClr val="00746D"/>
                </a:solidFill>
              </a:rPr>
              <a:t>Effect of density gradient on Seeded Self-Modulation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EF71957-C440-1505-C4FF-BA4465BDF4F4}"/>
              </a:ext>
            </a:extLst>
          </p:cNvPr>
          <p:cNvSpPr txBox="1"/>
          <p:nvPr/>
        </p:nvSpPr>
        <p:spPr>
          <a:xfrm>
            <a:off x="614680" y="1355588"/>
            <a:ext cx="72477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720"/>
              </a:spcBef>
              <a:buClr>
                <a:srgbClr val="409184"/>
              </a:buClr>
            </a:pPr>
            <a:r>
              <a:rPr lang="en-US" sz="1400" dirty="0"/>
              <a:t>SM can be detuned and suppressed by (linear) density gradients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7E192BB-F18C-2E94-49B4-99BE533E68F0}"/>
              </a:ext>
            </a:extLst>
          </p:cNvPr>
          <p:cNvSpPr/>
          <p:nvPr/>
        </p:nvSpPr>
        <p:spPr>
          <a:xfrm>
            <a:off x="2426560" y="5384699"/>
            <a:ext cx="8024255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Clr>
                <a:srgbClr val="409184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746D"/>
                </a:solidFill>
              </a:rPr>
              <a:t>Clear </a:t>
            </a:r>
            <a:r>
              <a:rPr lang="en-US" sz="1400" b="1" dirty="0">
                <a:solidFill>
                  <a:srgbClr val="FF0000"/>
                </a:solidFill>
              </a:rPr>
              <a:t>observation of SM suppression</a:t>
            </a:r>
            <a:r>
              <a:rPr lang="en-US" sz="1400" dirty="0"/>
              <a:t>: light, halo and time-resolved (not shown) diagnostics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E9D6873F-99AB-7152-C45C-EC6F52153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932" y="3568863"/>
            <a:ext cx="2661658" cy="167312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3DDDAF2-E2A3-D84C-7AF1-2C736F0EC44D}"/>
              </a:ext>
            </a:extLst>
          </p:cNvPr>
          <p:cNvGrpSpPr/>
          <p:nvPr/>
        </p:nvGrpSpPr>
        <p:grpSpPr>
          <a:xfrm>
            <a:off x="711048" y="1690706"/>
            <a:ext cx="2905510" cy="1805186"/>
            <a:chOff x="525969" y="1606827"/>
            <a:chExt cx="2905510" cy="1805186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433EF2F4-3422-13F8-D7F2-763C1EFFB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5969" y="1889877"/>
              <a:ext cx="2661658" cy="1522136"/>
            </a:xfrm>
            <a:prstGeom prst="rect">
              <a:avLst/>
            </a:prstGeom>
          </p:spPr>
        </p:pic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46002EA1-BE0E-3829-C4B6-9DC9C3EBCEE2}"/>
                </a:ext>
              </a:extLst>
            </p:cNvPr>
            <p:cNvSpPr/>
            <p:nvPr/>
          </p:nvSpPr>
          <p:spPr>
            <a:xfrm>
              <a:off x="918516" y="1606827"/>
              <a:ext cx="2512963" cy="3139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720"/>
                </a:spcBef>
                <a:buClr>
                  <a:srgbClr val="409184"/>
                </a:buClr>
              </a:pPr>
              <a:r>
                <a:rPr lang="en-US" sz="1440" dirty="0">
                  <a:solidFill>
                    <a:srgbClr val="00746D"/>
                  </a:solidFill>
                </a:rPr>
                <a:t>Theory predictions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66AAD59-554A-0577-E9A0-BAA97A9D17A0}"/>
              </a:ext>
            </a:extLst>
          </p:cNvPr>
          <p:cNvGrpSpPr/>
          <p:nvPr/>
        </p:nvGrpSpPr>
        <p:grpSpPr>
          <a:xfrm>
            <a:off x="7223446" y="2280227"/>
            <a:ext cx="4089793" cy="2231028"/>
            <a:chOff x="7223446" y="2280227"/>
            <a:chExt cx="4089793" cy="2231028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0DCA24BC-0532-6AA2-68CB-BB5735C37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85002" y="2610057"/>
              <a:ext cx="2854688" cy="1901198"/>
            </a:xfrm>
            <a:prstGeom prst="rect">
              <a:avLst/>
            </a:prstGeom>
          </p:spPr>
        </p:pic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354C0879-B21A-FEA1-4F6E-AA44941E2EA9}"/>
                </a:ext>
              </a:extLst>
            </p:cNvPr>
            <p:cNvSpPr/>
            <p:nvPr/>
          </p:nvSpPr>
          <p:spPr>
            <a:xfrm>
              <a:off x="8800276" y="2280227"/>
              <a:ext cx="2512963" cy="3139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720"/>
                </a:spcBef>
                <a:buClr>
                  <a:srgbClr val="409184"/>
                </a:buClr>
              </a:pPr>
              <a:r>
                <a:rPr lang="en-US" sz="1440" dirty="0">
                  <a:solidFill>
                    <a:srgbClr val="00746D"/>
                  </a:solidFill>
                </a:rPr>
                <a:t>Acceleration results (Run 1)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77EC533-A412-A632-96BD-00CA94217B83}"/>
                </a:ext>
              </a:extLst>
            </p:cNvPr>
            <p:cNvCxnSpPr/>
            <p:nvPr/>
          </p:nvCxnSpPr>
          <p:spPr>
            <a:xfrm>
              <a:off x="7223446" y="3405386"/>
              <a:ext cx="924610" cy="0"/>
            </a:xfrm>
            <a:prstGeom prst="straightConnector1">
              <a:avLst/>
            </a:prstGeom>
            <a:ln w="38100">
              <a:solidFill>
                <a:srgbClr val="00746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556B72F-FD1A-8BF6-B983-BC81C430D52E}"/>
              </a:ext>
            </a:extLst>
          </p:cNvPr>
          <p:cNvGrpSpPr/>
          <p:nvPr/>
        </p:nvGrpSpPr>
        <p:grpSpPr>
          <a:xfrm>
            <a:off x="4091174" y="3578958"/>
            <a:ext cx="2435107" cy="1673123"/>
            <a:chOff x="4091174" y="3578958"/>
            <a:chExt cx="2435107" cy="1673123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5CED254E-6060-FB7F-0312-2C1943F0D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91174" y="3578958"/>
              <a:ext cx="2435107" cy="1673123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C32347A-E4C7-9A77-B27E-453E9AB9FDBA}"/>
                </a:ext>
              </a:extLst>
            </p:cNvPr>
            <p:cNvSpPr txBox="1"/>
            <p:nvPr/>
          </p:nvSpPr>
          <p:spPr>
            <a:xfrm>
              <a:off x="4295350" y="3635289"/>
              <a:ext cx="1250950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900" dirty="0">
                  <a:solidFill>
                    <a:srgbClr val="FF0000"/>
                  </a:solidFill>
                </a:rPr>
                <a:t>preliminary</a:t>
              </a:r>
              <a:endParaRPr lang="en-GB" sz="1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8E2239A-212B-3780-9103-0F99351BF9F6}"/>
              </a:ext>
            </a:extLst>
          </p:cNvPr>
          <p:cNvGrpSpPr/>
          <p:nvPr/>
        </p:nvGrpSpPr>
        <p:grpSpPr>
          <a:xfrm>
            <a:off x="4091174" y="1663365"/>
            <a:ext cx="2638601" cy="1934991"/>
            <a:chOff x="4091174" y="1663365"/>
            <a:chExt cx="2638601" cy="193499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EC38EC9-E992-215E-664C-2CF90D5E8486}"/>
                </a:ext>
              </a:extLst>
            </p:cNvPr>
            <p:cNvGrpSpPr/>
            <p:nvPr/>
          </p:nvGrpSpPr>
          <p:grpSpPr>
            <a:xfrm>
              <a:off x="4091174" y="1663365"/>
              <a:ext cx="2638601" cy="1934991"/>
              <a:chOff x="4264846" y="1665355"/>
              <a:chExt cx="2638601" cy="1934991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557DFB5-B49A-35A9-F9FA-0B93BA746430}"/>
                  </a:ext>
                </a:extLst>
              </p:cNvPr>
              <p:cNvSpPr/>
              <p:nvPr/>
            </p:nvSpPr>
            <p:spPr>
              <a:xfrm>
                <a:off x="4390484" y="1665355"/>
                <a:ext cx="2512963" cy="3139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720"/>
                  </a:spcBef>
                  <a:buClr>
                    <a:srgbClr val="409184"/>
                  </a:buClr>
                </a:pPr>
                <a:r>
                  <a:rPr lang="en-US" sz="1440" dirty="0">
                    <a:solidFill>
                      <a:srgbClr val="00746D"/>
                    </a:solidFill>
                  </a:rPr>
                  <a:t>Plasma Light Measurements</a:t>
                </a:r>
              </a:p>
            </p:txBody>
          </p:sp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738D548A-D4FC-A1C3-E979-285FAC6792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64846" y="2018856"/>
                <a:ext cx="2572304" cy="1581490"/>
              </a:xfrm>
              <a:prstGeom prst="rect">
                <a:avLst/>
              </a:prstGeom>
            </p:spPr>
          </p:pic>
          <p:sp>
            <p:nvSpPr>
              <p:cNvPr id="7" name="Textfeld 3">
                <a:extLst>
                  <a:ext uri="{FF2B5EF4-FFF2-40B4-BE49-F238E27FC236}">
                    <a16:creationId xmlns:a16="http://schemas.microsoft.com/office/drawing/2014/main" id="{AAC0EAE1-4AEE-243D-5588-83170BA587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95789" y="1950610"/>
                <a:ext cx="897682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fr-FR" altLang="en-US" sz="1000" dirty="0"/>
                  <a:t>n</a:t>
                </a:r>
                <a:r>
                  <a:rPr lang="fr-FR" altLang="en-US" sz="1000" baseline="-25000" dirty="0"/>
                  <a:t>e0</a:t>
                </a:r>
                <a:r>
                  <a:rPr lang="fr-FR" altLang="en-US" sz="1000" dirty="0"/>
                  <a:t>= </a:t>
                </a:r>
                <a:r>
                  <a:rPr lang="en-US" altLang="en-US" sz="1000" dirty="0"/>
                  <a:t>2x10</a:t>
                </a:r>
                <a:r>
                  <a:rPr lang="en-US" altLang="en-US" sz="1000" baseline="30000" dirty="0"/>
                  <a:t>11</a:t>
                </a:r>
                <a:r>
                  <a:rPr lang="en-US" altLang="en-US" sz="1000" dirty="0"/>
                  <a:t>cm</a:t>
                </a:r>
                <a:r>
                  <a:rPr lang="en-US" altLang="en-US" sz="1000" baseline="30000" dirty="0"/>
                  <a:t>-3</a:t>
                </a:r>
                <a:endParaRPr lang="en-GB" altLang="en-US" sz="1000" baseline="30000" dirty="0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0CD18AD-8742-9D37-52FC-DD43693FBE57}"/>
                </a:ext>
              </a:extLst>
            </p:cNvPr>
            <p:cNvSpPr txBox="1"/>
            <p:nvPr/>
          </p:nvSpPr>
          <p:spPr>
            <a:xfrm>
              <a:off x="4295350" y="2105638"/>
              <a:ext cx="1250950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900" dirty="0">
                  <a:solidFill>
                    <a:srgbClr val="FF0000"/>
                  </a:solidFill>
                </a:rPr>
                <a:t>preliminary</a:t>
              </a:r>
              <a:endParaRPr lang="en-GB" sz="1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87FFAD4-02B5-1733-84FD-01C9BD95CD57}"/>
              </a:ext>
            </a:extLst>
          </p:cNvPr>
          <p:cNvSpPr txBox="1"/>
          <p:nvPr/>
        </p:nvSpPr>
        <p:spPr>
          <a:xfrm>
            <a:off x="670060" y="5430250"/>
            <a:ext cx="19403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C. B. </a:t>
            </a:r>
            <a:r>
              <a:rPr lang="en-GB" sz="1000" dirty="0" err="1"/>
              <a:t>Shroeder</a:t>
            </a:r>
            <a:r>
              <a:rPr lang="en-GB" sz="1000" dirty="0"/>
              <a:t> et al., </a:t>
            </a:r>
            <a:r>
              <a:rPr lang="en-GB" sz="1000" i="1" dirty="0"/>
              <a:t>Phys. Plasmas</a:t>
            </a:r>
            <a:r>
              <a:rPr lang="en-GB" sz="1000" dirty="0"/>
              <a:t> 19, 010703 (2012)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3C336B-6F46-B1B6-68E6-93F45D149EEE}"/>
              </a:ext>
            </a:extLst>
          </p:cNvPr>
          <p:cNvSpPr txBox="1"/>
          <p:nvPr/>
        </p:nvSpPr>
        <p:spPr>
          <a:xfrm>
            <a:off x="2426560" y="5643493"/>
            <a:ext cx="7344011" cy="592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Clr>
                <a:srgbClr val="409184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746D"/>
                </a:solidFill>
              </a:rPr>
              <a:t>Asymmetry</a:t>
            </a:r>
            <a:r>
              <a:rPr lang="en-US" sz="1400" dirty="0"/>
              <a:t> positive/negative gradients</a:t>
            </a:r>
          </a:p>
          <a:p>
            <a:pPr marL="285750" indent="-285750">
              <a:lnSpc>
                <a:spcPct val="120000"/>
              </a:lnSpc>
              <a:buClr>
                <a:srgbClr val="409184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</a:rPr>
              <a:t>Higher fields </a:t>
            </a:r>
            <a:r>
              <a:rPr lang="en-US" sz="1400" dirty="0"/>
              <a:t>with small positive gradient </a:t>
            </a:r>
            <a:r>
              <a:rPr lang="en-US" sz="1400" b="1" dirty="0">
                <a:solidFill>
                  <a:srgbClr val="FF0000"/>
                </a:solidFill>
              </a:rPr>
              <a:t>consistent with higher energy gain observation</a:t>
            </a:r>
          </a:p>
        </p:txBody>
      </p:sp>
    </p:spTree>
    <p:extLst>
      <p:ext uri="{BB962C8B-B14F-4D97-AF65-F5344CB8AC3E}">
        <p14:creationId xmlns:p14="http://schemas.microsoft.com/office/powerpoint/2010/main" val="293485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260573-F790-F635-C16B-88FED43E5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5">
            <a:extLst>
              <a:ext uri="{FF2B5EF4-FFF2-40B4-BE49-F238E27FC236}">
                <a16:creationId xmlns:a16="http://schemas.microsoft.com/office/drawing/2014/main" id="{8A667A3E-890B-63D6-9260-D1C5BDA4139B}"/>
              </a:ext>
            </a:extLst>
          </p:cNvPr>
          <p:cNvGrpSpPr/>
          <p:nvPr/>
        </p:nvGrpSpPr>
        <p:grpSpPr>
          <a:xfrm>
            <a:off x="10341522" y="3877071"/>
            <a:ext cx="1806412" cy="1332408"/>
            <a:chOff x="4289000" y="3862053"/>
            <a:chExt cx="2636597" cy="1892527"/>
          </a:xfrm>
        </p:grpSpPr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478632D4-6DB7-B31E-0024-0AAE4EB70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89000" y="3862053"/>
              <a:ext cx="2636597" cy="1892527"/>
            </a:xfrm>
            <a:prstGeom prst="rect">
              <a:avLst/>
            </a:prstGeom>
          </p:spPr>
        </p:pic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8C2615D-2AC8-426D-63DE-8BB82C67FC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13297" y="4564752"/>
              <a:ext cx="119150" cy="911738"/>
            </a:xfrm>
            <a:prstGeom prst="line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F3EBD2E2-C0DB-9CE4-C5A7-79E01297D4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59179" y="4547185"/>
              <a:ext cx="124023" cy="954855"/>
            </a:xfrm>
            <a:prstGeom prst="line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6337D69-4759-6AF6-1593-5C29F900E634}"/>
              </a:ext>
            </a:extLst>
          </p:cNvPr>
          <p:cNvGrpSpPr/>
          <p:nvPr/>
        </p:nvGrpSpPr>
        <p:grpSpPr>
          <a:xfrm>
            <a:off x="8501006" y="3799816"/>
            <a:ext cx="1692816" cy="1431564"/>
            <a:chOff x="742806" y="3829702"/>
            <a:chExt cx="2539545" cy="1924878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B55D16D3-3692-3A13-642E-388972BBF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2806" y="3829702"/>
              <a:ext cx="2539545" cy="1924878"/>
            </a:xfrm>
            <a:prstGeom prst="rect">
              <a:avLst/>
            </a:prstGeom>
          </p:spPr>
        </p:pic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9D980A11-1C47-CE0A-7146-573E3CCFB0A4}"/>
                </a:ext>
              </a:extLst>
            </p:cNvPr>
            <p:cNvCxnSpPr/>
            <p:nvPr/>
          </p:nvCxnSpPr>
          <p:spPr>
            <a:xfrm flipV="1">
              <a:off x="1637969" y="4719099"/>
              <a:ext cx="47708" cy="818984"/>
            </a:xfrm>
            <a:prstGeom prst="line">
              <a:avLst/>
            </a:prstGeom>
            <a:ln>
              <a:solidFill>
                <a:srgbClr val="00B05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56416877-F1AA-177C-8A73-823BFA70FF19}"/>
                </a:ext>
              </a:extLst>
            </p:cNvPr>
            <p:cNvCxnSpPr/>
            <p:nvPr/>
          </p:nvCxnSpPr>
          <p:spPr>
            <a:xfrm flipV="1">
              <a:off x="1988724" y="4717436"/>
              <a:ext cx="47708" cy="818984"/>
            </a:xfrm>
            <a:prstGeom prst="line">
              <a:avLst/>
            </a:prstGeom>
            <a:ln>
              <a:solidFill>
                <a:srgbClr val="00B05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E7C3F5-B372-B57D-32C0-1CF6DE574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10/07/2025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47CC52-1294-628C-BCE0-FAC9EAE89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M. Bergamaschi, AWAKE Collaboration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C44ED-5E4F-B13B-A94F-8AE519A6A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2728-9BAD-43E3-93B1-0CAA47532107}" type="slidenum">
              <a:rPr lang="en-US" smtClean="0"/>
              <a:t>22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66A3E9-ADFC-5927-A68E-83ED9938F83B}"/>
              </a:ext>
            </a:extLst>
          </p:cNvPr>
          <p:cNvSpPr txBox="1"/>
          <p:nvPr/>
        </p:nvSpPr>
        <p:spPr>
          <a:xfrm>
            <a:off x="614680" y="972785"/>
            <a:ext cx="74472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720"/>
              </a:spcBef>
              <a:buClr>
                <a:srgbClr val="409184"/>
              </a:buClr>
            </a:pPr>
            <a:r>
              <a:rPr lang="en-US" sz="2400" dirty="0">
                <a:solidFill>
                  <a:srgbClr val="00746D"/>
                </a:solidFill>
              </a:rPr>
              <a:t>Several other measurements were possible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0CCE712-E58F-EE14-82B0-3F7D1B7BB596}"/>
              </a:ext>
            </a:extLst>
          </p:cNvPr>
          <p:cNvGrpSpPr/>
          <p:nvPr/>
        </p:nvGrpSpPr>
        <p:grpSpPr>
          <a:xfrm>
            <a:off x="6530946" y="1061178"/>
            <a:ext cx="5157674" cy="1962532"/>
            <a:chOff x="6399638" y="1151925"/>
            <a:chExt cx="5157674" cy="196253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BE6D423-AC3D-08C8-2201-90D1BC34D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4458"/>
            <a:stretch>
              <a:fillRect/>
            </a:stretch>
          </p:blipFill>
          <p:spPr>
            <a:xfrm>
              <a:off x="6399638" y="1525197"/>
              <a:ext cx="5157674" cy="158926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B8CC6ED-55E3-9CAF-3513-DD03BE1C5B40}"/>
                </a:ext>
              </a:extLst>
            </p:cNvPr>
            <p:cNvSpPr txBox="1"/>
            <p:nvPr/>
          </p:nvSpPr>
          <p:spPr>
            <a:xfrm>
              <a:off x="6826221" y="1151925"/>
              <a:ext cx="441758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720"/>
                </a:spcBef>
                <a:buClr>
                  <a:srgbClr val="409184"/>
                </a:buClr>
              </a:pPr>
              <a:r>
                <a:rPr lang="en-US" sz="1400" b="1" dirty="0">
                  <a:solidFill>
                    <a:srgbClr val="00746D"/>
                  </a:solidFill>
                </a:rPr>
                <a:t>Proof-of-principle of single-shot emittance measurement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53B84B3-C117-AE69-5EEE-7AD65D26CEB0}"/>
              </a:ext>
            </a:extLst>
          </p:cNvPr>
          <p:cNvGrpSpPr/>
          <p:nvPr/>
        </p:nvGrpSpPr>
        <p:grpSpPr>
          <a:xfrm>
            <a:off x="606906" y="1444356"/>
            <a:ext cx="4820925" cy="2309987"/>
            <a:chOff x="270745" y="3818734"/>
            <a:chExt cx="4820925" cy="2309987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E3BF113-E79B-DBBA-E61A-2CF2302991B9}"/>
                </a:ext>
              </a:extLst>
            </p:cNvPr>
            <p:cNvGrpSpPr/>
            <p:nvPr/>
          </p:nvGrpSpPr>
          <p:grpSpPr>
            <a:xfrm>
              <a:off x="270745" y="3818734"/>
              <a:ext cx="4305358" cy="2309987"/>
              <a:chOff x="270745" y="3818734"/>
              <a:chExt cx="4305358" cy="2309987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32B186A-29FA-3614-FF59-3501003D20AD}"/>
                  </a:ext>
                </a:extLst>
              </p:cNvPr>
              <p:cNvSpPr/>
              <p:nvPr/>
            </p:nvSpPr>
            <p:spPr>
              <a:xfrm>
                <a:off x="270745" y="3818734"/>
                <a:ext cx="4139127" cy="5355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720"/>
                  </a:spcBef>
                  <a:buClr>
                    <a:srgbClr val="409184"/>
                  </a:buClr>
                </a:pPr>
                <a:r>
                  <a:rPr lang="en-US" sz="1440" b="1" kern="0" dirty="0">
                    <a:solidFill>
                      <a:srgbClr val="00746D"/>
                    </a:solidFill>
                    <a:ea typeface="Times New Roman" panose="02020603050405020304" pitchFamily="18" charset="0"/>
                  </a:rPr>
                  <a:t>e</a:t>
                </a:r>
                <a:r>
                  <a:rPr lang="en-US" sz="1440" b="1" kern="0" baseline="30000" dirty="0">
                    <a:solidFill>
                      <a:srgbClr val="00746D"/>
                    </a:solidFill>
                    <a:ea typeface="Times New Roman" panose="02020603050405020304" pitchFamily="18" charset="0"/>
                  </a:rPr>
                  <a:t>-</a:t>
                </a:r>
                <a:r>
                  <a:rPr lang="en-US" sz="1600" b="1" kern="0" baseline="30000" dirty="0">
                    <a:solidFill>
                      <a:srgbClr val="00746D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1440" b="1" dirty="0">
                    <a:solidFill>
                      <a:srgbClr val="00746D"/>
                    </a:solidFill>
                  </a:rPr>
                  <a:t>Seeding SM </a:t>
                </a:r>
                <a:r>
                  <a:rPr lang="en-US" sz="1440" dirty="0">
                    <a:solidFill>
                      <a:srgbClr val="00746D"/>
                    </a:solidFill>
                  </a:rPr>
                  <a:t>with n</a:t>
                </a:r>
                <a:r>
                  <a:rPr lang="en-US" sz="1440" baseline="-25000" dirty="0">
                    <a:solidFill>
                      <a:srgbClr val="00746D"/>
                    </a:solidFill>
                  </a:rPr>
                  <a:t>e0</a:t>
                </a:r>
                <a:r>
                  <a:rPr lang="en-US" sz="1440" dirty="0">
                    <a:solidFill>
                      <a:srgbClr val="00746D"/>
                    </a:solidFill>
                  </a:rPr>
                  <a:t>=7x10</a:t>
                </a:r>
                <a:r>
                  <a:rPr lang="en-US" sz="1440" baseline="30000" dirty="0">
                    <a:solidFill>
                      <a:srgbClr val="00746D"/>
                    </a:solidFill>
                  </a:rPr>
                  <a:t>14</a:t>
                </a:r>
                <a:r>
                  <a:rPr lang="en-US" sz="1440" dirty="0">
                    <a:solidFill>
                      <a:srgbClr val="00746D"/>
                    </a:solidFill>
                  </a:rPr>
                  <a:t>cm</a:t>
                </a:r>
                <a:r>
                  <a:rPr lang="en-US" sz="1440" baseline="30000" dirty="0">
                    <a:solidFill>
                      <a:srgbClr val="00746D"/>
                    </a:solidFill>
                  </a:rPr>
                  <a:t>-3</a:t>
                </a:r>
                <a:r>
                  <a:rPr lang="en-US" sz="1440" dirty="0">
                    <a:solidFill>
                      <a:srgbClr val="00746D"/>
                    </a:solidFill>
                  </a:rPr>
                  <a:t> and N</a:t>
                </a:r>
                <a:r>
                  <a:rPr lang="en-US" sz="1440" baseline="-25000" dirty="0">
                    <a:solidFill>
                      <a:srgbClr val="00746D"/>
                    </a:solidFill>
                  </a:rPr>
                  <a:t>p+</a:t>
                </a:r>
                <a:r>
                  <a:rPr lang="en-US" sz="1440" dirty="0">
                    <a:solidFill>
                      <a:srgbClr val="00746D"/>
                    </a:solidFill>
                  </a:rPr>
                  <a:t>=1x10</a:t>
                </a:r>
                <a:r>
                  <a:rPr lang="en-US" sz="1440" baseline="30000" dirty="0">
                    <a:solidFill>
                      <a:srgbClr val="00746D"/>
                    </a:solidFill>
                  </a:rPr>
                  <a:t>11</a:t>
                </a:r>
                <a:r>
                  <a:rPr lang="en-US" sz="1440" dirty="0">
                    <a:solidFill>
                      <a:srgbClr val="00746D"/>
                    </a:solidFill>
                  </a:rPr>
                  <a:t> possible</a:t>
                </a: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7DF4F53C-DC94-109F-7CC1-442B4B36DD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0745" y="4090784"/>
                <a:ext cx="4305358" cy="2037937"/>
              </a:xfrm>
              <a:prstGeom prst="rect">
                <a:avLst/>
              </a:prstGeom>
            </p:spPr>
          </p:pic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145B985-18AA-5424-7230-0A5B337F4707}"/>
                </a:ext>
              </a:extLst>
            </p:cNvPr>
            <p:cNvSpPr txBox="1"/>
            <p:nvPr/>
          </p:nvSpPr>
          <p:spPr>
            <a:xfrm>
              <a:off x="1742650" y="5419639"/>
              <a:ext cx="1250950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900" dirty="0">
                  <a:solidFill>
                    <a:srgbClr val="FF0000"/>
                  </a:solidFill>
                </a:rPr>
                <a:t>preliminary</a:t>
              </a:r>
              <a:endParaRPr lang="en-GB" sz="1000" dirty="0">
                <a:solidFill>
                  <a:srgbClr val="FF0000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8B50E90-8D1A-1CE0-2F59-F9F954984DFC}"/>
                </a:ext>
              </a:extLst>
            </p:cNvPr>
            <p:cNvSpPr txBox="1"/>
            <p:nvPr/>
          </p:nvSpPr>
          <p:spPr>
            <a:xfrm>
              <a:off x="3840720" y="5404794"/>
              <a:ext cx="1250950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900" dirty="0">
                  <a:solidFill>
                    <a:srgbClr val="FF0000"/>
                  </a:solidFill>
                </a:rPr>
                <a:t>preliminary</a:t>
              </a:r>
              <a:endParaRPr lang="en-GB" sz="1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3B48566-6600-D872-A49C-F84D7FBBB3FE}"/>
              </a:ext>
            </a:extLst>
          </p:cNvPr>
          <p:cNvGrpSpPr/>
          <p:nvPr/>
        </p:nvGrpSpPr>
        <p:grpSpPr>
          <a:xfrm>
            <a:off x="250892" y="3677052"/>
            <a:ext cx="5629208" cy="2201048"/>
            <a:chOff x="155922" y="1556619"/>
            <a:chExt cx="5629208" cy="220104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F5D51A9B-19DC-B3D0-B13F-A655ED55CFC9}"/>
                </a:ext>
              </a:extLst>
            </p:cNvPr>
            <p:cNvGrpSpPr/>
            <p:nvPr/>
          </p:nvGrpSpPr>
          <p:grpSpPr>
            <a:xfrm>
              <a:off x="155922" y="1556619"/>
              <a:ext cx="5629208" cy="2201048"/>
              <a:chOff x="183173" y="1568263"/>
              <a:chExt cx="5629208" cy="2201048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6760CF00-FD0F-4CFE-3123-53CB39C0B7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3637" y="1818499"/>
                <a:ext cx="4788358" cy="1950812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D3B1E62-AAAC-BA74-6416-98E247CD25B9}"/>
                  </a:ext>
                </a:extLst>
              </p:cNvPr>
              <p:cNvSpPr/>
              <p:nvPr/>
            </p:nvSpPr>
            <p:spPr>
              <a:xfrm>
                <a:off x="183173" y="1568263"/>
                <a:ext cx="5629208" cy="3139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720"/>
                  </a:spcBef>
                  <a:buClr>
                    <a:srgbClr val="409184"/>
                  </a:buClr>
                </a:pPr>
                <a:r>
                  <a:rPr lang="en-US" sz="1440" b="1" kern="0" dirty="0">
                    <a:solidFill>
                      <a:srgbClr val="00746D"/>
                    </a:solidFill>
                    <a:ea typeface="Times New Roman" panose="02020603050405020304" pitchFamily="18" charset="0"/>
                  </a:rPr>
                  <a:t>e</a:t>
                </a:r>
                <a:r>
                  <a:rPr lang="en-US" sz="1440" b="1" kern="0" baseline="30000" dirty="0">
                    <a:solidFill>
                      <a:srgbClr val="00746D"/>
                    </a:solidFill>
                    <a:ea typeface="Times New Roman" panose="02020603050405020304" pitchFamily="18" charset="0"/>
                  </a:rPr>
                  <a:t>-</a:t>
                </a:r>
                <a:r>
                  <a:rPr lang="en-US" sz="1600" b="1" kern="0" baseline="30000" dirty="0">
                    <a:solidFill>
                      <a:srgbClr val="00746D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1440" b="1" dirty="0">
                    <a:solidFill>
                      <a:srgbClr val="00746D"/>
                    </a:solidFill>
                  </a:rPr>
                  <a:t>Seeding SM at high density without hosing, </a:t>
                </a:r>
                <a:r>
                  <a:rPr lang="en-US" sz="1440" dirty="0">
                    <a:solidFill>
                      <a:srgbClr val="00746D"/>
                    </a:solidFill>
                  </a:rPr>
                  <a:t>possible at n</a:t>
                </a:r>
                <a:r>
                  <a:rPr lang="en-US" sz="1440" baseline="-25000" dirty="0">
                    <a:solidFill>
                      <a:srgbClr val="00746D"/>
                    </a:solidFill>
                  </a:rPr>
                  <a:t>e0</a:t>
                </a:r>
                <a:r>
                  <a:rPr lang="en-US" sz="1440" dirty="0">
                    <a:solidFill>
                      <a:srgbClr val="00746D"/>
                    </a:solidFill>
                  </a:rPr>
                  <a:t>=1x10</a:t>
                </a:r>
                <a:r>
                  <a:rPr lang="en-US" sz="1440" baseline="30000" dirty="0">
                    <a:solidFill>
                      <a:srgbClr val="00746D"/>
                    </a:solidFill>
                  </a:rPr>
                  <a:t>14</a:t>
                </a:r>
                <a:r>
                  <a:rPr lang="en-US" sz="1440" dirty="0">
                    <a:solidFill>
                      <a:srgbClr val="00746D"/>
                    </a:solidFill>
                  </a:rPr>
                  <a:t>cm</a:t>
                </a:r>
                <a:r>
                  <a:rPr lang="en-US" sz="1440" baseline="30000" dirty="0">
                    <a:solidFill>
                      <a:srgbClr val="00746D"/>
                    </a:solidFill>
                  </a:rPr>
                  <a:t>-3</a:t>
                </a:r>
                <a:r>
                  <a:rPr lang="en-US" sz="1440" dirty="0">
                    <a:solidFill>
                      <a:srgbClr val="00746D"/>
                    </a:solidFill>
                  </a:rPr>
                  <a:t> 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922B9B8-22C2-A6A6-1F82-DED844BB4F75}"/>
                </a:ext>
              </a:extLst>
            </p:cNvPr>
            <p:cNvSpPr txBox="1"/>
            <p:nvPr/>
          </p:nvSpPr>
          <p:spPr>
            <a:xfrm>
              <a:off x="2196639" y="3340484"/>
              <a:ext cx="1250950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900" dirty="0">
                  <a:solidFill>
                    <a:srgbClr val="FF0000"/>
                  </a:solidFill>
                </a:rPr>
                <a:t>preliminary</a:t>
              </a:r>
              <a:endParaRPr lang="en-GB" sz="1000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7429F64-53E5-36A4-2E35-B2508E2E702C}"/>
                </a:ext>
              </a:extLst>
            </p:cNvPr>
            <p:cNvSpPr txBox="1"/>
            <p:nvPr/>
          </p:nvSpPr>
          <p:spPr>
            <a:xfrm>
              <a:off x="4260389" y="3327323"/>
              <a:ext cx="1250950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900" dirty="0">
                  <a:solidFill>
                    <a:srgbClr val="FF0000"/>
                  </a:solidFill>
                </a:rPr>
                <a:t>preliminary</a:t>
              </a:r>
              <a:endParaRPr lang="en-GB" sz="1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8409781-E565-70EF-5B28-5FA1351EDFCA}"/>
              </a:ext>
            </a:extLst>
          </p:cNvPr>
          <p:cNvGrpSpPr/>
          <p:nvPr/>
        </p:nvGrpSpPr>
        <p:grpSpPr>
          <a:xfrm>
            <a:off x="5230698" y="4227842"/>
            <a:ext cx="3354091" cy="1946818"/>
            <a:chOff x="5070491" y="3775922"/>
            <a:chExt cx="4389155" cy="2333853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20F2547F-2052-CA21-75B7-D16D599E1110}"/>
                </a:ext>
              </a:extLst>
            </p:cNvPr>
            <p:cNvGrpSpPr/>
            <p:nvPr/>
          </p:nvGrpSpPr>
          <p:grpSpPr>
            <a:xfrm>
              <a:off x="5070491" y="3775922"/>
              <a:ext cx="4389155" cy="2333853"/>
              <a:chOff x="4592359" y="3427583"/>
              <a:chExt cx="4389155" cy="2333853"/>
            </a:xfrm>
          </p:grpSpPr>
          <p:pic>
            <p:nvPicPr>
              <p:cNvPr id="22" name="Grafik 6" descr="Ein Bild, das Reihe, Diagramm, Steigung, Text enthält.&#10;&#10;Automatisch generierte Beschreibung">
                <a:extLst>
                  <a:ext uri="{FF2B5EF4-FFF2-40B4-BE49-F238E27FC236}">
                    <a16:creationId xmlns:a16="http://schemas.microsoft.com/office/drawing/2014/main" id="{C5BBEC77-B156-5B94-EE82-BD0CDD877F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 t="7682"/>
              <a:stretch>
                <a:fillRect/>
              </a:stretch>
            </p:blipFill>
            <p:spPr>
              <a:xfrm>
                <a:off x="5031322" y="3836560"/>
                <a:ext cx="2903530" cy="1924876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3FDB0C9-C739-7A07-4988-F94D8DEDECC9}"/>
                  </a:ext>
                </a:extLst>
              </p:cNvPr>
              <p:cNvSpPr txBox="1"/>
              <p:nvPr/>
            </p:nvSpPr>
            <p:spPr>
              <a:xfrm>
                <a:off x="4592359" y="3427583"/>
                <a:ext cx="4389155" cy="3689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ts val="720"/>
                  </a:spcBef>
                  <a:buClr>
                    <a:srgbClr val="409184"/>
                  </a:buClr>
                </a:pPr>
                <a:r>
                  <a:rPr lang="en-US" sz="1400" b="1" dirty="0">
                    <a:solidFill>
                      <a:srgbClr val="00746D"/>
                    </a:solidFill>
                  </a:rPr>
                  <a:t>Plasma light emission along the plasma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5F136FA-5101-6E14-B04D-18E73C1DD3DD}"/>
                </a:ext>
              </a:extLst>
            </p:cNvPr>
            <p:cNvSpPr txBox="1"/>
            <p:nvPr/>
          </p:nvSpPr>
          <p:spPr>
            <a:xfrm>
              <a:off x="7621652" y="5597343"/>
              <a:ext cx="1250950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900" dirty="0">
                  <a:solidFill>
                    <a:srgbClr val="FF0000"/>
                  </a:solidFill>
                </a:rPr>
                <a:t>preliminary</a:t>
              </a:r>
              <a:endParaRPr lang="en-GB" sz="1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6C04408-9172-E76A-4908-FE9B12DD219F}"/>
              </a:ext>
            </a:extLst>
          </p:cNvPr>
          <p:cNvGrpSpPr/>
          <p:nvPr/>
        </p:nvGrpSpPr>
        <p:grpSpPr>
          <a:xfrm>
            <a:off x="8584789" y="3325855"/>
            <a:ext cx="3664791" cy="956871"/>
            <a:chOff x="8674625" y="3319353"/>
            <a:chExt cx="3664791" cy="956871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E0BD4E4-1910-ADD5-5945-269B31FF32FE}"/>
                </a:ext>
              </a:extLst>
            </p:cNvPr>
            <p:cNvSpPr txBox="1"/>
            <p:nvPr/>
          </p:nvSpPr>
          <p:spPr>
            <a:xfrm>
              <a:off x="8674625" y="3319353"/>
              <a:ext cx="36647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720"/>
                </a:spcBef>
                <a:buClr>
                  <a:srgbClr val="409184"/>
                </a:buClr>
              </a:pPr>
              <a:r>
                <a:rPr lang="en-US" sz="1400" b="1" dirty="0">
                  <a:solidFill>
                    <a:srgbClr val="00746D"/>
                  </a:solidFill>
                </a:rPr>
                <a:t>First micro-bunch evolution along the plasma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82AFC82-6C08-0457-D118-F6B112E8733E}"/>
                </a:ext>
              </a:extLst>
            </p:cNvPr>
            <p:cNvSpPr txBox="1"/>
            <p:nvPr/>
          </p:nvSpPr>
          <p:spPr>
            <a:xfrm>
              <a:off x="10510739" y="4045392"/>
              <a:ext cx="1250950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900" dirty="0">
                  <a:solidFill>
                    <a:srgbClr val="FF0000"/>
                  </a:solidFill>
                </a:rPr>
                <a:t>preliminary</a:t>
              </a:r>
              <a:endParaRPr lang="en-GB" sz="1000" dirty="0">
                <a:solidFill>
                  <a:srgbClr val="FF0000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29FB31A-95E7-0BDA-AAB7-9BB62F4A335F}"/>
                </a:ext>
              </a:extLst>
            </p:cNvPr>
            <p:cNvSpPr txBox="1"/>
            <p:nvPr/>
          </p:nvSpPr>
          <p:spPr>
            <a:xfrm>
              <a:off x="8955165" y="3937323"/>
              <a:ext cx="1250950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900" dirty="0">
                  <a:solidFill>
                    <a:srgbClr val="FF0000"/>
                  </a:solidFill>
                </a:rPr>
                <a:t>preliminary</a:t>
              </a:r>
              <a:endParaRPr lang="en-GB" sz="1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44" name="Title 1">
            <a:extLst>
              <a:ext uri="{FF2B5EF4-FFF2-40B4-BE49-F238E27FC236}">
                <a16:creationId xmlns:a16="http://schemas.microsoft.com/office/drawing/2014/main" id="{D54EB991-EE47-BDE5-D6A9-2F425E4BB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723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746D"/>
                </a:solidFill>
              </a:rPr>
              <a:t>Physics studies in </a:t>
            </a:r>
            <a:r>
              <a:rPr lang="en-US" dirty="0"/>
              <a:t>Run 2b</a:t>
            </a:r>
            <a:endParaRPr lang="en-GB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BBF0DBEC-3B79-1B5E-942C-1F3CF5A0EA82}"/>
              </a:ext>
            </a:extLst>
          </p:cNvPr>
          <p:cNvSpPr/>
          <p:nvPr/>
        </p:nvSpPr>
        <p:spPr>
          <a:xfrm>
            <a:off x="10193822" y="5226219"/>
            <a:ext cx="3737245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075" indent="-92075">
              <a:spcBef>
                <a:spcPts val="600"/>
              </a:spcBef>
              <a:buClr>
                <a:srgbClr val="409184"/>
              </a:buClr>
              <a:buFont typeface="Arial" panose="020B0604020202020204" pitchFamily="34" charset="0"/>
              <a:buChar char="•"/>
            </a:pPr>
            <a:r>
              <a:rPr lang="en-GB" sz="700" dirty="0"/>
              <a:t>Negative plasma density gradient, g=-2%/m</a:t>
            </a:r>
          </a:p>
          <a:p>
            <a:pPr marL="92075" indent="-92075">
              <a:spcBef>
                <a:spcPts val="600"/>
              </a:spcBef>
              <a:buClr>
                <a:srgbClr val="409184"/>
              </a:buClr>
              <a:buFont typeface="Arial" panose="020B0604020202020204" pitchFamily="34" charset="0"/>
              <a:buChar char="•"/>
            </a:pPr>
            <a:r>
              <a:rPr lang="en-GB" sz="700" dirty="0"/>
              <a:t>Smaller slope pink dotted lines: </a:t>
            </a:r>
            <a:r>
              <a:rPr lang="en-GB" sz="700" u="sng" dirty="0"/>
              <a:t>v</a:t>
            </a:r>
            <a:r>
              <a:rPr lang="el-GR" sz="700" u="sng" baseline="-25000" dirty="0"/>
              <a:t>Φ</a:t>
            </a:r>
            <a:r>
              <a:rPr lang="en-GB" sz="700" u="sng" dirty="0"/>
              <a:t> slower than </a:t>
            </a:r>
            <a:r>
              <a:rPr lang="en-GB" sz="700" u="sng" dirty="0" err="1"/>
              <a:t>v</a:t>
            </a:r>
            <a:r>
              <a:rPr lang="en-GB" sz="700" u="sng" baseline="-25000" dirty="0" err="1"/>
              <a:t>p</a:t>
            </a:r>
            <a:r>
              <a:rPr lang="en-GB" sz="700" u="sng" baseline="-25000" dirty="0"/>
              <a:t>+</a:t>
            </a:r>
            <a:endParaRPr lang="en-GB" sz="700" u="sng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9D725C38-5BD7-3EB2-4261-84D7CD88B696}"/>
              </a:ext>
            </a:extLst>
          </p:cNvPr>
          <p:cNvSpPr/>
          <p:nvPr/>
        </p:nvSpPr>
        <p:spPr>
          <a:xfrm>
            <a:off x="8297046" y="5179346"/>
            <a:ext cx="3391574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075" indent="-92075">
              <a:spcBef>
                <a:spcPts val="600"/>
              </a:spcBef>
              <a:buClr>
                <a:srgbClr val="409184"/>
              </a:buClr>
              <a:buFont typeface="Arial" panose="020B0604020202020204" pitchFamily="34" charset="0"/>
              <a:buChar char="•"/>
            </a:pPr>
            <a:r>
              <a:rPr lang="en-GB" sz="700" dirty="0"/>
              <a:t>No plasma density gradient:</a:t>
            </a:r>
          </a:p>
          <a:p>
            <a:pPr marL="92075" indent="-92075">
              <a:spcBef>
                <a:spcPts val="600"/>
              </a:spcBef>
              <a:buClr>
                <a:srgbClr val="409184"/>
              </a:buClr>
              <a:buFont typeface="Arial" panose="020B0604020202020204" pitchFamily="34" charset="0"/>
              <a:buChar char="•"/>
            </a:pPr>
            <a:r>
              <a:rPr lang="en-GB" sz="700" dirty="0"/>
              <a:t>Large slope green dotted lines: </a:t>
            </a:r>
            <a:r>
              <a:rPr lang="en-GB" sz="700" u="sng" dirty="0"/>
              <a:t>v</a:t>
            </a:r>
            <a:r>
              <a:rPr lang="el-GR" sz="700" u="sng" baseline="-25000" dirty="0"/>
              <a:t>Φ</a:t>
            </a:r>
            <a:r>
              <a:rPr lang="en-GB" sz="700" u="sng" baseline="-25000" dirty="0"/>
              <a:t> </a:t>
            </a:r>
            <a:r>
              <a:rPr lang="en-GB" sz="700" u="sng" dirty="0"/>
              <a:t>close to </a:t>
            </a:r>
            <a:r>
              <a:rPr lang="en-GB" sz="700" u="sng" dirty="0" err="1"/>
              <a:t>v</a:t>
            </a:r>
            <a:r>
              <a:rPr lang="en-GB" sz="700" u="sng" baseline="-25000" dirty="0" err="1"/>
              <a:t>p</a:t>
            </a:r>
            <a:r>
              <a:rPr lang="en-GB" sz="700" u="sng" baseline="-25000" dirty="0"/>
              <a:t>+</a:t>
            </a: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4A73F8CC-05AA-3C35-1BCA-75B4BE41C4E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-2" t="1" r="48201" b="-22290"/>
          <a:stretch/>
        </p:blipFill>
        <p:spPr>
          <a:xfrm>
            <a:off x="9507014" y="5198258"/>
            <a:ext cx="426536" cy="211140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4E23D74F-A185-D6DB-D0AF-650C445028D6}"/>
              </a:ext>
            </a:extLst>
          </p:cNvPr>
          <p:cNvSpPr txBox="1"/>
          <p:nvPr/>
        </p:nvSpPr>
        <p:spPr>
          <a:xfrm>
            <a:off x="9968375" y="3585153"/>
            <a:ext cx="7072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00" b="0" i="0" dirty="0">
                <a:solidFill>
                  <a:srgbClr val="3F4350"/>
                </a:solidFill>
                <a:effectLst/>
                <a:latin typeface="Open Sans" panose="020B0606030504020204" pitchFamily="34" charset="0"/>
              </a:rPr>
              <a:t>N</a:t>
            </a:r>
            <a:r>
              <a:rPr lang="en-GB" sz="700" b="0" i="0" baseline="-25000" dirty="0">
                <a:solidFill>
                  <a:srgbClr val="3F4350"/>
                </a:solidFill>
                <a:effectLst/>
                <a:latin typeface="Open Sans" panose="020B0606030504020204" pitchFamily="34" charset="0"/>
              </a:rPr>
              <a:t>p+</a:t>
            </a:r>
            <a:r>
              <a:rPr lang="en-GB" sz="700" b="0" i="0" dirty="0">
                <a:solidFill>
                  <a:srgbClr val="3F4350"/>
                </a:solidFill>
                <a:effectLst/>
                <a:latin typeface="Open Sans" panose="020B0606030504020204" pitchFamily="34" charset="0"/>
              </a:rPr>
              <a:t>=10</a:t>
            </a:r>
            <a:r>
              <a:rPr lang="en-GB" sz="700" b="0" i="0" baseline="30000" dirty="0">
                <a:solidFill>
                  <a:srgbClr val="3F4350"/>
                </a:solidFill>
                <a:effectLst/>
                <a:latin typeface="Open Sans" panose="020B0606030504020204" pitchFamily="34" charset="0"/>
              </a:rPr>
              <a:t>11</a:t>
            </a:r>
            <a:endParaRPr lang="en-GB" sz="700" b="0" i="0" dirty="0">
              <a:solidFill>
                <a:srgbClr val="3F4350"/>
              </a:solidFill>
              <a:effectLst/>
              <a:latin typeface="Open Sans" panose="020B0606030504020204" pitchFamily="34" charset="0"/>
            </a:endParaRPr>
          </a:p>
          <a:p>
            <a:r>
              <a:rPr lang="en-GB" sz="700" b="0" i="0" dirty="0">
                <a:solidFill>
                  <a:srgbClr val="3F4350"/>
                </a:solidFill>
                <a:effectLst/>
                <a:latin typeface="Open Sans" panose="020B0606030504020204" pitchFamily="34" charset="0"/>
              </a:rPr>
              <a:t>n</a:t>
            </a:r>
            <a:r>
              <a:rPr lang="en-GB" sz="700" b="0" i="0" baseline="-25000" dirty="0">
                <a:solidFill>
                  <a:srgbClr val="3F4350"/>
                </a:solidFill>
                <a:effectLst/>
                <a:latin typeface="Open Sans" panose="020B0606030504020204" pitchFamily="34" charset="0"/>
              </a:rPr>
              <a:t>e0</a:t>
            </a:r>
            <a:r>
              <a:rPr lang="en-GB" sz="700" b="0" i="0" dirty="0">
                <a:solidFill>
                  <a:srgbClr val="3F4350"/>
                </a:solidFill>
                <a:effectLst/>
                <a:latin typeface="Open Sans" panose="020B0606030504020204" pitchFamily="34" charset="0"/>
              </a:rPr>
              <a:t>=10</a:t>
            </a:r>
            <a:r>
              <a:rPr lang="en-GB" sz="700" b="0" i="0" baseline="30000" dirty="0">
                <a:solidFill>
                  <a:srgbClr val="3F4350"/>
                </a:solidFill>
                <a:effectLst/>
                <a:latin typeface="Open Sans" panose="020B0606030504020204" pitchFamily="34" charset="0"/>
              </a:rPr>
              <a:t>14</a:t>
            </a:r>
            <a:r>
              <a:rPr lang="en-GB" sz="700" b="0" i="0" dirty="0">
                <a:solidFill>
                  <a:srgbClr val="3F4350"/>
                </a:solidFill>
                <a:effectLst/>
                <a:latin typeface="Open Sans" panose="020B0606030504020204" pitchFamily="34" charset="0"/>
              </a:rPr>
              <a:t>cm</a:t>
            </a:r>
            <a:r>
              <a:rPr lang="en-GB" sz="700" b="0" i="0" baseline="30000" dirty="0">
                <a:solidFill>
                  <a:srgbClr val="3F4350"/>
                </a:solidFill>
                <a:effectLst/>
                <a:latin typeface="Open Sans" panose="020B0606030504020204" pitchFamily="34" charset="0"/>
              </a:rPr>
              <a:t>-3</a:t>
            </a:r>
            <a:endParaRPr lang="en-US" sz="7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0755414-2199-AB75-A314-A7B3D1ECD5B2}"/>
                  </a:ext>
                </a:extLst>
              </p:cNvPr>
              <p:cNvSpPr txBox="1"/>
              <p:nvPr/>
            </p:nvSpPr>
            <p:spPr>
              <a:xfrm>
                <a:off x="7428168" y="1317433"/>
                <a:ext cx="830420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2∙10</m:t>
                          </m:r>
                        </m:e>
                        <m:sup>
                          <m:r>
                            <a:rPr lang="en-US" sz="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14</m:t>
                          </m:r>
                        </m:sup>
                      </m:sSup>
                      <m:sSup>
                        <m:sSupPr>
                          <m:ctrlPr>
                            <a:rPr lang="en-US" sz="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en-CH" sz="800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0755414-2199-AB75-A314-A7B3D1ECD5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8168" y="1317433"/>
                <a:ext cx="830420" cy="123111"/>
              </a:xfrm>
              <a:prstGeom prst="rect">
                <a:avLst/>
              </a:prstGeom>
              <a:blipFill>
                <a:blip r:embed="rId10"/>
                <a:stretch>
                  <a:fillRect l="-2206" r="-1471" b="-20000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629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/>
      <p:bldP spid="81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D7A9D-182A-FB0D-72D1-16676667DB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401D6-23B1-0E0F-77FF-00EF88A04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1976" y="324146"/>
            <a:ext cx="8150981" cy="1325563"/>
          </a:xfrm>
        </p:spPr>
        <p:txBody>
          <a:bodyPr/>
          <a:lstStyle/>
          <a:p>
            <a:pPr marL="447675" indent="-447675" algn="ctr">
              <a:spcAft>
                <a:spcPts val="600"/>
              </a:spcAft>
              <a:buSzPct val="80000"/>
            </a:pPr>
            <a:r>
              <a:rPr lang="en-US" dirty="0">
                <a:solidFill>
                  <a:srgbClr val="00746D"/>
                </a:solidFill>
              </a:rPr>
              <a:t>Ongoing preparation for Run 2c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E35BF-7482-A105-4CC1-8B5415604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10/07/2025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82E0EE-A448-F475-77A0-A1A42839F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Bergamaschi, AWAKE Collaboration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11A329-8655-1FF7-5DE3-37415067B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2728-9BAD-43E3-93B1-0CAA47532107}" type="slidenum">
              <a:rPr lang="en-US" smtClean="0"/>
              <a:t>23</a:t>
            </a:fld>
            <a:endParaRPr lang="en-US" dirty="0"/>
          </a:p>
        </p:txBody>
      </p:sp>
      <p:pic>
        <p:nvPicPr>
          <p:cNvPr id="3" name="Grafik 9">
            <a:extLst>
              <a:ext uri="{FF2B5EF4-FFF2-40B4-BE49-F238E27FC236}">
                <a16:creationId xmlns:a16="http://schemas.microsoft.com/office/drawing/2014/main" id="{88B07269-33D2-7FAD-FE0A-AFAB554F9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9043" y="1544550"/>
            <a:ext cx="8817208" cy="43265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7F21D9-555D-EF50-A210-2123C3850F1A}"/>
              </a:ext>
            </a:extLst>
          </p:cNvPr>
          <p:cNvSpPr txBox="1"/>
          <p:nvPr/>
        </p:nvSpPr>
        <p:spPr>
          <a:xfrm>
            <a:off x="2196639" y="5466110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>
                <a:solidFill>
                  <a:srgbClr val="00746D"/>
                </a:solidFill>
              </a:rPr>
              <a:t>e- bunch quality</a:t>
            </a:r>
          </a:p>
          <a:p>
            <a:pPr marL="285750" indent="-285750">
              <a:buFontTx/>
              <a:buChar char="-"/>
            </a:pPr>
            <a:r>
              <a:rPr lang="en-GB" dirty="0">
                <a:solidFill>
                  <a:srgbClr val="00746D"/>
                </a:solidFill>
              </a:rPr>
              <a:t>Scalability of acceleration: 10m -&gt; 20m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6150133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F0BED-BECA-88E5-1BF6-A20F2AAB8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10/07/2025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8055B-D30D-06DB-2E74-ADB148710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Bergamaschi, AWAKE Collaboration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12D21-1B15-0BB8-E981-5361BA9B4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2728-9BAD-43E3-93B1-0CAA47532107}" type="slidenum">
              <a:rPr lang="en-US" smtClean="0"/>
              <a:t>24</a:t>
            </a:fld>
            <a:endParaRPr lang="en-US" dirty="0"/>
          </a:p>
        </p:txBody>
      </p:sp>
      <p:sp>
        <p:nvSpPr>
          <p:cNvPr id="39" name="Title 2">
            <a:extLst>
              <a:ext uri="{FF2B5EF4-FFF2-40B4-BE49-F238E27FC236}">
                <a16:creationId xmlns:a16="http://schemas.microsoft.com/office/drawing/2014/main" id="{0C79C55F-09C0-FB5E-3777-DC981B7B0704}"/>
              </a:ext>
            </a:extLst>
          </p:cNvPr>
          <p:cNvSpPr txBox="1">
            <a:spLocks/>
          </p:cNvSpPr>
          <p:nvPr/>
        </p:nvSpPr>
        <p:spPr>
          <a:xfrm>
            <a:off x="407988" y="116632"/>
            <a:ext cx="11376025" cy="792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746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CNGS target area dismantling (CTD)</a:t>
            </a:r>
            <a:endParaRPr lang="en-GB" dirty="0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FEA155CE-F95F-5CA6-396F-8FD3F0B01E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8961" b="42071"/>
          <a:stretch/>
        </p:blipFill>
        <p:spPr>
          <a:xfrm>
            <a:off x="8400256" y="155269"/>
            <a:ext cx="3716996" cy="1144182"/>
          </a:xfrm>
          <a:prstGeom prst="rect">
            <a:avLst/>
          </a:prstGeom>
        </p:spPr>
      </p:pic>
      <p:sp>
        <p:nvSpPr>
          <p:cNvPr id="58" name="Title 2">
            <a:extLst>
              <a:ext uri="{FF2B5EF4-FFF2-40B4-BE49-F238E27FC236}">
                <a16:creationId xmlns:a16="http://schemas.microsoft.com/office/drawing/2014/main" id="{02C2912E-D062-E440-966F-B392ED1CD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116632"/>
            <a:ext cx="11376025" cy="792086"/>
          </a:xfrm>
        </p:spPr>
        <p:txBody>
          <a:bodyPr/>
          <a:lstStyle/>
          <a:p>
            <a:r>
              <a:rPr lang="en-GB" dirty="0"/>
              <a:t>CNGS target area dismantling (CTD)</a:t>
            </a:r>
          </a:p>
        </p:txBody>
      </p:sp>
      <p:graphicFrame>
        <p:nvGraphicFramePr>
          <p:cNvPr id="59" name="Diagram 58">
            <a:extLst>
              <a:ext uri="{FF2B5EF4-FFF2-40B4-BE49-F238E27FC236}">
                <a16:creationId xmlns:a16="http://schemas.microsoft.com/office/drawing/2014/main" id="{DA57421F-C340-8EA6-FFBB-16FD3E31E6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9922514"/>
              </p:ext>
            </p:extLst>
          </p:nvPr>
        </p:nvGraphicFramePr>
        <p:xfrm>
          <a:off x="2130209" y="1124745"/>
          <a:ext cx="8128000" cy="1728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60" name="Diagram 59">
            <a:extLst>
              <a:ext uri="{FF2B5EF4-FFF2-40B4-BE49-F238E27FC236}">
                <a16:creationId xmlns:a16="http://schemas.microsoft.com/office/drawing/2014/main" id="{114825D5-51EF-F070-AE67-8C363FAC5B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0272868"/>
              </p:ext>
            </p:extLst>
          </p:nvPr>
        </p:nvGraphicFramePr>
        <p:xfrm>
          <a:off x="191344" y="1052736"/>
          <a:ext cx="1961027" cy="60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61" name="Diagram 60">
            <a:extLst>
              <a:ext uri="{FF2B5EF4-FFF2-40B4-BE49-F238E27FC236}">
                <a16:creationId xmlns:a16="http://schemas.microsoft.com/office/drawing/2014/main" id="{43227E0E-1BA6-F0C5-B801-A05D383773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7510743"/>
              </p:ext>
            </p:extLst>
          </p:nvPr>
        </p:nvGraphicFramePr>
        <p:xfrm>
          <a:off x="10166891" y="2348880"/>
          <a:ext cx="1905773" cy="60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pic>
        <p:nvPicPr>
          <p:cNvPr id="62" name="Picture 61">
            <a:extLst>
              <a:ext uri="{FF2B5EF4-FFF2-40B4-BE49-F238E27FC236}">
                <a16:creationId xmlns:a16="http://schemas.microsoft.com/office/drawing/2014/main" id="{62B23D4F-FDAE-8496-56D2-E00357664C2F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l="12796" r="18112"/>
          <a:stretch/>
        </p:blipFill>
        <p:spPr>
          <a:xfrm rot="5400000">
            <a:off x="5556543" y="873320"/>
            <a:ext cx="2952329" cy="6047465"/>
          </a:xfrm>
          <a:prstGeom prst="rect">
            <a:avLst/>
          </a:prstGeom>
          <a:ln w="19050">
            <a:solidFill>
              <a:srgbClr val="61C4D3"/>
            </a:solidFill>
          </a:ln>
        </p:spPr>
      </p:pic>
      <p:sp>
        <p:nvSpPr>
          <p:cNvPr id="63" name="Content Placeholder 21">
            <a:extLst>
              <a:ext uri="{FF2B5EF4-FFF2-40B4-BE49-F238E27FC236}">
                <a16:creationId xmlns:a16="http://schemas.microsoft.com/office/drawing/2014/main" id="{1F7187BC-E3AD-6473-0D34-4887FF539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78" y="2708920"/>
            <a:ext cx="1989607" cy="3312368"/>
          </a:xfrm>
          <a:noFill/>
          <a:ln w="19050">
            <a:solidFill>
              <a:srgbClr val="0033A0"/>
            </a:solidFill>
          </a:ln>
        </p:spPr>
        <p:txBody>
          <a:bodyPr/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GB" sz="1600" dirty="0"/>
              <a:t>Checking all requirement are met (evacuation sirens, temporary </a:t>
            </a:r>
            <a:r>
              <a:rPr lang="en-GB" sz="1600" dirty="0" err="1"/>
              <a:t>wifi</a:t>
            </a:r>
            <a:r>
              <a:rPr lang="en-GB" sz="1600" dirty="0"/>
              <a:t>, etc.)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GB" sz="1600" dirty="0"/>
              <a:t>SAS installation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GB" sz="1600" dirty="0"/>
              <a:t>Protection of TCC4 (floors, walls, etc.)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GB" sz="1600" dirty="0"/>
              <a:t>Removing AWAKE-CNGS separation wall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0A5331A3-4AD9-F8F0-3EA6-19B52CE6A749}"/>
              </a:ext>
            </a:extLst>
          </p:cNvPr>
          <p:cNvSpPr/>
          <p:nvPr/>
        </p:nvSpPr>
        <p:spPr>
          <a:xfrm>
            <a:off x="10897676" y="980727"/>
            <a:ext cx="828000" cy="306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5" name="Picture 64" descr="A drawing of a building&#10;&#10;Description automatically generated">
            <a:extLst>
              <a:ext uri="{FF2B5EF4-FFF2-40B4-BE49-F238E27FC236}">
                <a16:creationId xmlns:a16="http://schemas.microsoft.com/office/drawing/2014/main" id="{577421DD-3591-7DD5-81FC-D90E7DEF8F91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 l="8505"/>
          <a:stretch/>
        </p:blipFill>
        <p:spPr>
          <a:xfrm>
            <a:off x="2127017" y="2955424"/>
            <a:ext cx="1723544" cy="1208204"/>
          </a:xfrm>
          <a:prstGeom prst="rect">
            <a:avLst/>
          </a:prstGeom>
          <a:ln w="19050">
            <a:solidFill>
              <a:srgbClr val="0033A0"/>
            </a:solidFill>
          </a:ln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3293F8AD-27C0-768D-EA4F-DE6A5FDE0BC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982511" y="4480245"/>
            <a:ext cx="3132790" cy="1511026"/>
          </a:xfrm>
          <a:prstGeom prst="rect">
            <a:avLst/>
          </a:prstGeom>
          <a:ln w="19050">
            <a:solidFill>
              <a:srgbClr val="BEBECB"/>
            </a:solidFill>
          </a:ln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B81D55EF-E3FF-F377-2F0C-DA15676628BC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 r="9292"/>
          <a:stretch/>
        </p:blipFill>
        <p:spPr>
          <a:xfrm>
            <a:off x="2068467" y="4839926"/>
            <a:ext cx="1840645" cy="965338"/>
          </a:xfrm>
          <a:prstGeom prst="rect">
            <a:avLst/>
          </a:prstGeom>
          <a:ln w="19050">
            <a:solidFill>
              <a:srgbClr val="0033A0"/>
            </a:solidFill>
          </a:ln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1AC5923E-84D4-8368-75B9-A5E56527FBDB}"/>
              </a:ext>
            </a:extLst>
          </p:cNvPr>
          <p:cNvSpPr txBox="1"/>
          <p:nvPr/>
        </p:nvSpPr>
        <p:spPr>
          <a:xfrm>
            <a:off x="2315565" y="4246310"/>
            <a:ext cx="1346448" cy="184666"/>
          </a:xfrm>
          <a:prstGeom prst="rect">
            <a:avLst/>
          </a:prstGeom>
          <a:noFill/>
          <a:ln w="19050">
            <a:solidFill>
              <a:srgbClr val="0033A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dirty="0"/>
              <a:t>Separation wall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FDF5A37-F3B5-6DB2-235F-AEBD0BE83282}"/>
              </a:ext>
            </a:extLst>
          </p:cNvPr>
          <p:cNvSpPr txBox="1"/>
          <p:nvPr/>
        </p:nvSpPr>
        <p:spPr>
          <a:xfrm>
            <a:off x="2315565" y="5877757"/>
            <a:ext cx="1346448" cy="184666"/>
          </a:xfrm>
          <a:prstGeom prst="rect">
            <a:avLst/>
          </a:prstGeom>
          <a:noFill/>
          <a:ln w="19050">
            <a:solidFill>
              <a:srgbClr val="0033A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dirty="0"/>
              <a:t>SAS concept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9A7BB31-934E-7786-BC30-0BECC45A4EDA}"/>
              </a:ext>
            </a:extLst>
          </p:cNvPr>
          <p:cNvSpPr txBox="1"/>
          <p:nvPr/>
        </p:nvSpPr>
        <p:spPr>
          <a:xfrm>
            <a:off x="5602708" y="5435932"/>
            <a:ext cx="2859999" cy="369332"/>
          </a:xfrm>
          <a:prstGeom prst="rect">
            <a:avLst/>
          </a:prstGeom>
          <a:noFill/>
          <a:ln w="19050">
            <a:solidFill>
              <a:srgbClr val="61C4D3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dirty="0"/>
              <a:t>CNGS main beam line assemblies to be removed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17C55E4-20A2-514C-F1EA-E74D14183E0D}"/>
              </a:ext>
            </a:extLst>
          </p:cNvPr>
          <p:cNvSpPr txBox="1"/>
          <p:nvPr/>
        </p:nvSpPr>
        <p:spPr>
          <a:xfrm>
            <a:off x="9118907" y="6040392"/>
            <a:ext cx="2859999" cy="184666"/>
          </a:xfrm>
          <a:prstGeom prst="rect">
            <a:avLst/>
          </a:prstGeom>
          <a:noFill/>
          <a:ln w="19050">
            <a:solidFill>
              <a:srgbClr val="BEBECB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dirty="0"/>
              <a:t>Expected remnant dose rate after CTD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725B53F8-3502-86D0-FE2A-2731C9B81AD1}"/>
              </a:ext>
            </a:extLst>
          </p:cNvPr>
          <p:cNvCxnSpPr>
            <a:cxnSpLocks/>
          </p:cNvCxnSpPr>
          <p:nvPr/>
        </p:nvCxnSpPr>
        <p:spPr>
          <a:xfrm>
            <a:off x="1137072" y="1659280"/>
            <a:ext cx="1" cy="1049640"/>
          </a:xfrm>
          <a:prstGeom prst="line">
            <a:avLst/>
          </a:prstGeom>
          <a:ln w="19050">
            <a:solidFill>
              <a:srgbClr val="003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9A3E6CA5-C288-F358-6832-C11724F3BDDB}"/>
              </a:ext>
            </a:extLst>
          </p:cNvPr>
          <p:cNvCxnSpPr>
            <a:cxnSpLocks/>
            <a:stCxn id="60" idx="2"/>
            <a:endCxn id="65" idx="0"/>
          </p:cNvCxnSpPr>
          <p:nvPr/>
        </p:nvCxnSpPr>
        <p:spPr>
          <a:xfrm>
            <a:off x="1171857" y="1659280"/>
            <a:ext cx="1816932" cy="1296144"/>
          </a:xfrm>
          <a:prstGeom prst="line">
            <a:avLst/>
          </a:prstGeom>
          <a:ln w="19050">
            <a:solidFill>
              <a:srgbClr val="003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18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9" grpId="0">
        <p:bldAsOne/>
      </p:bldGraphic>
      <p:bldGraphic spid="60" grpId="0">
        <p:bldAsOne/>
      </p:bldGraphic>
      <p:bldGraphic spid="61" grpId="0">
        <p:bldAsOne/>
      </p:bldGraphic>
      <p:bldP spid="63" grpId="0" build="p" animBg="1"/>
      <p:bldP spid="64" grpId="0" animBg="1"/>
      <p:bldP spid="68" grpId="0" animBg="1"/>
      <p:bldP spid="69" grpId="0" animBg="1"/>
      <p:bldP spid="70" grpId="0" animBg="1"/>
      <p:bldP spid="7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9BCA6-83A7-68F3-D9BE-6A9309A3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10/07/2025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12E2C-049C-8053-D196-FEF5FEE0F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Bergamaschi, AWAKE Collaboration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F87FE8-00AE-3FE6-AB2D-2A3E18ADD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2728-9BAD-43E3-93B1-0CAA47532107}" type="slidenum">
              <a:rPr lang="en-US" smtClean="0"/>
              <a:t>25</a:t>
            </a:fld>
            <a:endParaRPr lang="en-US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8A6CC3A7-13DE-C689-388E-A19A16511F5C}"/>
              </a:ext>
            </a:extLst>
          </p:cNvPr>
          <p:cNvSpPr txBox="1">
            <a:spLocks/>
          </p:cNvSpPr>
          <p:nvPr/>
        </p:nvSpPr>
        <p:spPr>
          <a:xfrm>
            <a:off x="407988" y="589617"/>
            <a:ext cx="11376025" cy="5351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746D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Additional Run 2c, 2d Preparations</a:t>
            </a:r>
            <a:endParaRPr lang="en-GB" dirty="0"/>
          </a:p>
        </p:txBody>
      </p:sp>
      <p:sp>
        <p:nvSpPr>
          <p:cNvPr id="9" name="Textfeld 7">
            <a:extLst>
              <a:ext uri="{FF2B5EF4-FFF2-40B4-BE49-F238E27FC236}">
                <a16:creationId xmlns:a16="http://schemas.microsoft.com/office/drawing/2014/main" id="{C39B30A0-2FA5-6E76-8B84-02FF7416FD12}"/>
              </a:ext>
            </a:extLst>
          </p:cNvPr>
          <p:cNvSpPr txBox="1"/>
          <p:nvPr/>
        </p:nvSpPr>
        <p:spPr>
          <a:xfrm>
            <a:off x="407988" y="1491642"/>
            <a:ext cx="5616575" cy="46166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746D"/>
                </a:solidFill>
              </a:rPr>
              <a:t>New electron source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46D"/>
                </a:solidFill>
              </a:rPr>
              <a:t>Successful commissioning of the prototype RF-gun with beam for 150MeV </a:t>
            </a:r>
            <a:r>
              <a:rPr lang="en-US" sz="2000" kern="0" dirty="0">
                <a:solidFill>
                  <a:srgbClr val="00746D"/>
                </a:solidFill>
                <a:ea typeface="Times New Roman" panose="02020603050405020304" pitchFamily="18" charset="0"/>
              </a:rPr>
              <a:t>e</a:t>
            </a:r>
            <a:r>
              <a:rPr lang="en-US" sz="2000" kern="0" baseline="30000" dirty="0">
                <a:solidFill>
                  <a:srgbClr val="00746D"/>
                </a:solidFill>
                <a:ea typeface="Times New Roman" panose="02020603050405020304" pitchFamily="18" charset="0"/>
              </a:rPr>
              <a:t>- </a:t>
            </a:r>
            <a:r>
              <a:rPr lang="en-US" sz="2000" dirty="0">
                <a:solidFill>
                  <a:srgbClr val="00746D"/>
                </a:solidFill>
              </a:rPr>
              <a:t>beamline</a:t>
            </a:r>
            <a:br>
              <a:rPr lang="en-US" sz="2000" dirty="0">
                <a:solidFill>
                  <a:srgbClr val="00746D"/>
                </a:solidFill>
              </a:rPr>
            </a:br>
            <a:endParaRPr lang="en-GB" sz="2000" dirty="0">
              <a:solidFill>
                <a:srgbClr val="00746D"/>
              </a:solidFill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rgbClr val="00746D"/>
                </a:solidFill>
              </a:rPr>
              <a:t>Beam instrumentation upgrade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746D"/>
                </a:solidFill>
              </a:rPr>
              <a:t>Collaboration with institutes </a:t>
            </a:r>
            <a:br>
              <a:rPr lang="en-GB" sz="2000" dirty="0">
                <a:solidFill>
                  <a:srgbClr val="00746D"/>
                </a:solidFill>
              </a:rPr>
            </a:br>
            <a:endParaRPr lang="en-GB" sz="2000" dirty="0">
              <a:solidFill>
                <a:srgbClr val="00746D"/>
              </a:solidFill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rgbClr val="00746D"/>
                </a:solidFill>
              </a:rPr>
              <a:t>Beam transport line upgrades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746D"/>
                </a:solidFill>
              </a:rPr>
              <a:t>Electron, laser and proton</a:t>
            </a:r>
            <a:br>
              <a:rPr lang="en-GB" sz="2000" dirty="0">
                <a:solidFill>
                  <a:srgbClr val="00746D"/>
                </a:solidFill>
              </a:rPr>
            </a:br>
            <a:endParaRPr lang="en-GB" sz="2000" dirty="0">
              <a:solidFill>
                <a:srgbClr val="00746D"/>
              </a:solidFill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rgbClr val="00746D"/>
                </a:solidFill>
              </a:rPr>
              <a:t>Simulation studies</a:t>
            </a:r>
            <a:br>
              <a:rPr lang="en-GB" sz="2000" dirty="0">
                <a:solidFill>
                  <a:srgbClr val="00746D"/>
                </a:solidFill>
              </a:rPr>
            </a:br>
            <a:endParaRPr lang="en-GB" sz="2000" dirty="0">
              <a:solidFill>
                <a:srgbClr val="00746D"/>
              </a:solidFill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rgbClr val="00746D"/>
                </a:solidFill>
              </a:rPr>
              <a:t>Scalable plasma source R&amp;D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746D"/>
                </a:solidFill>
              </a:rPr>
              <a:t>Collaboration with institutes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tx2"/>
              </a:solidFill>
            </a:endParaRPr>
          </a:p>
        </p:txBody>
      </p:sp>
      <p:cxnSp>
        <p:nvCxnSpPr>
          <p:cNvPr id="10" name="Gerade Verbindung mit Pfeil 11">
            <a:extLst>
              <a:ext uri="{FF2B5EF4-FFF2-40B4-BE49-F238E27FC236}">
                <a16:creationId xmlns:a16="http://schemas.microsoft.com/office/drawing/2014/main" id="{5BC4F5EA-1B72-18F1-7572-2F62CF4968D4}"/>
              </a:ext>
            </a:extLst>
          </p:cNvPr>
          <p:cNvCxnSpPr>
            <a:cxnSpLocks/>
          </p:cNvCxnSpPr>
          <p:nvPr/>
        </p:nvCxnSpPr>
        <p:spPr>
          <a:xfrm>
            <a:off x="6096000" y="2060848"/>
            <a:ext cx="2520280" cy="1440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3">
            <a:extLst>
              <a:ext uri="{FF2B5EF4-FFF2-40B4-BE49-F238E27FC236}">
                <a16:creationId xmlns:a16="http://schemas.microsoft.com/office/drawing/2014/main" id="{4031196F-3BDF-987B-60FA-AF32982FE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3086" y="2492896"/>
            <a:ext cx="3727210" cy="1980579"/>
          </a:xfrm>
          <a:prstGeom prst="rect">
            <a:avLst/>
          </a:prstGeom>
        </p:spPr>
      </p:pic>
      <p:cxnSp>
        <p:nvCxnSpPr>
          <p:cNvPr id="12" name="Gerade Verbindung mit Pfeil 15">
            <a:extLst>
              <a:ext uri="{FF2B5EF4-FFF2-40B4-BE49-F238E27FC236}">
                <a16:creationId xmlns:a16="http://schemas.microsoft.com/office/drawing/2014/main" id="{74750531-3325-5EDA-E213-675094F098B2}"/>
              </a:ext>
            </a:extLst>
          </p:cNvPr>
          <p:cNvCxnSpPr>
            <a:cxnSpLocks/>
          </p:cNvCxnSpPr>
          <p:nvPr/>
        </p:nvCxnSpPr>
        <p:spPr>
          <a:xfrm flipV="1">
            <a:off x="4116388" y="3429000"/>
            <a:ext cx="827484" cy="21602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fik 16" descr="Ein Bild, das Person, Kleidung, Im Haus enthält.&#10;&#10;Automatisch generierte Beschreibung">
            <a:extLst>
              <a:ext uri="{FF2B5EF4-FFF2-40B4-BE49-F238E27FC236}">
                <a16:creationId xmlns:a16="http://schemas.microsoft.com/office/drawing/2014/main" id="{EE3CCD97-9D86-99D1-D054-7CAD307D0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1987" y="4478302"/>
            <a:ext cx="2534140" cy="1722863"/>
          </a:xfrm>
          <a:prstGeom prst="rect">
            <a:avLst/>
          </a:prstGeom>
        </p:spPr>
      </p:pic>
      <p:grpSp>
        <p:nvGrpSpPr>
          <p:cNvPr id="14" name="Group 4">
            <a:extLst>
              <a:ext uri="{FF2B5EF4-FFF2-40B4-BE49-F238E27FC236}">
                <a16:creationId xmlns:a16="http://schemas.microsoft.com/office/drawing/2014/main" id="{2DE4CF3A-A354-1777-3115-E127E92CE640}"/>
              </a:ext>
            </a:extLst>
          </p:cNvPr>
          <p:cNvGrpSpPr>
            <a:grpSpLocks noChangeAspect="1"/>
          </p:cNvGrpSpPr>
          <p:nvPr/>
        </p:nvGrpSpPr>
        <p:grpSpPr>
          <a:xfrm>
            <a:off x="7466127" y="4473475"/>
            <a:ext cx="2300306" cy="1727298"/>
            <a:chOff x="756765" y="-7141"/>
            <a:chExt cx="3703321" cy="2780821"/>
          </a:xfrm>
        </p:grpSpPr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CB2E6099-E14D-F8C7-B3B3-72A7F9EA0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6766" y="0"/>
              <a:ext cx="3703320" cy="2773680"/>
            </a:xfrm>
            <a:prstGeom prst="rect">
              <a:avLst/>
            </a:prstGeom>
          </p:spPr>
        </p:pic>
        <p:sp>
          <p:nvSpPr>
            <p:cNvPr id="16" name="TextBox 35">
              <a:extLst>
                <a:ext uri="{FF2B5EF4-FFF2-40B4-BE49-F238E27FC236}">
                  <a16:creationId xmlns:a16="http://schemas.microsoft.com/office/drawing/2014/main" id="{F030FA76-D279-FEC2-620C-8E5883464FD8}"/>
                </a:ext>
              </a:extLst>
            </p:cNvPr>
            <p:cNvSpPr txBox="1"/>
            <p:nvPr/>
          </p:nvSpPr>
          <p:spPr>
            <a:xfrm>
              <a:off x="756765" y="-7141"/>
              <a:ext cx="1911998" cy="3433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bg1"/>
                  </a:solidFill>
                </a:rPr>
                <a:t>Discharge Plasma</a:t>
              </a:r>
            </a:p>
          </p:txBody>
        </p:sp>
      </p:grpSp>
      <p:sp>
        <p:nvSpPr>
          <p:cNvPr id="17" name="TextBox 35">
            <a:extLst>
              <a:ext uri="{FF2B5EF4-FFF2-40B4-BE49-F238E27FC236}">
                <a16:creationId xmlns:a16="http://schemas.microsoft.com/office/drawing/2014/main" id="{3D2D610D-B4E3-3542-7F48-3D95B09828C3}"/>
              </a:ext>
            </a:extLst>
          </p:cNvPr>
          <p:cNvSpPr txBox="1"/>
          <p:nvPr/>
        </p:nvSpPr>
        <p:spPr>
          <a:xfrm>
            <a:off x="4847289" y="5836643"/>
            <a:ext cx="2814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Helicon Plasma Source</a:t>
            </a:r>
          </a:p>
        </p:txBody>
      </p:sp>
      <p:cxnSp>
        <p:nvCxnSpPr>
          <p:cNvPr id="18" name="Gerade Verbindung mit Pfeil 23">
            <a:extLst>
              <a:ext uri="{FF2B5EF4-FFF2-40B4-BE49-F238E27FC236}">
                <a16:creationId xmlns:a16="http://schemas.microsoft.com/office/drawing/2014/main" id="{96BC2DD8-D2CD-51D1-4815-A3A41B5CD433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4259262" y="5339734"/>
            <a:ext cx="67272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A machine with wires and cables&#10;&#10;Description automatically generated">
            <a:extLst>
              <a:ext uri="{FF2B5EF4-FFF2-40B4-BE49-F238E27FC236}">
                <a16:creationId xmlns:a16="http://schemas.microsoft.com/office/drawing/2014/main" id="{57E1D3FB-7E78-CA6F-DFC5-9940905311B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" name="Picture 18" descr="A machine with wires and cables&#10;&#10;Description automatically generated">
            <a:extLst>
              <a:ext uri="{FF2B5EF4-FFF2-40B4-BE49-F238E27FC236}">
                <a16:creationId xmlns:a16="http://schemas.microsoft.com/office/drawing/2014/main" id="{3BEB4A5D-AB3C-65E1-EA6B-ADF55B4D8F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733" y="1280321"/>
            <a:ext cx="2520280" cy="189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8718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2D845-585B-6226-C3FC-378E5FEBF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10/07/2025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D97B8-CB7D-34AD-575E-C3D648C8B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Bergamaschi, AWAKE Collaboration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BFDD9-B91E-06B8-FEDF-6685F4A06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2728-9BAD-43E3-93B1-0CAA47532107}" type="slidenum">
              <a:rPr lang="en-US" smtClean="0"/>
              <a:t>26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00B4FCD-CB32-827A-72A1-BB5D6E20D404}"/>
              </a:ext>
            </a:extLst>
          </p:cNvPr>
          <p:cNvSpPr txBox="1">
            <a:spLocks/>
          </p:cNvSpPr>
          <p:nvPr/>
        </p:nvSpPr>
        <p:spPr>
          <a:xfrm>
            <a:off x="2104042" y="2103437"/>
            <a:ext cx="81509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746D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47675" indent="-447675" algn="ctr">
              <a:spcAft>
                <a:spcPts val="600"/>
              </a:spcAft>
              <a:buSzPct val="80000"/>
            </a:pPr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1024670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24A3FF-3898-DC03-3B17-573A42054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10/07/2025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14730C-26FA-047C-037F-C0E210C32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Bergamaschi, AWAKE Collaboration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47ECC8-8C2E-999A-EACE-A7B63EBEF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2728-9BAD-43E3-93B1-0CAA47532107}" type="slidenum">
              <a:rPr lang="en-US" smtClean="0"/>
              <a:t>27</a:t>
            </a:fld>
            <a:endParaRPr lang="en-US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DCE1F387-E112-470A-8189-8578A8404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276255"/>
            <a:ext cx="11376025" cy="1065742"/>
          </a:xfrm>
        </p:spPr>
        <p:txBody>
          <a:bodyPr/>
          <a:lstStyle/>
          <a:p>
            <a:pPr algn="ctr"/>
            <a:r>
              <a:rPr lang="en-US" dirty="0"/>
              <a:t>Summary</a:t>
            </a:r>
            <a:endParaRPr lang="en-GB" dirty="0"/>
          </a:p>
        </p:txBody>
      </p:sp>
      <p:sp>
        <p:nvSpPr>
          <p:cNvPr id="12" name="Textfeld 5">
            <a:extLst>
              <a:ext uri="{FF2B5EF4-FFF2-40B4-BE49-F238E27FC236}">
                <a16:creationId xmlns:a16="http://schemas.microsoft.com/office/drawing/2014/main" id="{5D815CFC-DB50-72F4-42F1-663453815AF8}"/>
              </a:ext>
            </a:extLst>
          </p:cNvPr>
          <p:cNvSpPr txBox="1"/>
          <p:nvPr/>
        </p:nvSpPr>
        <p:spPr>
          <a:xfrm>
            <a:off x="738744" y="1325117"/>
            <a:ext cx="11304637" cy="40496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Highly successful </a:t>
            </a:r>
            <a:r>
              <a:rPr lang="en-US" dirty="0"/>
              <a:t>installation and commissioning of the </a:t>
            </a:r>
            <a:r>
              <a:rPr lang="en-US" b="1" dirty="0">
                <a:solidFill>
                  <a:srgbClr val="FF0000"/>
                </a:solidFill>
              </a:rPr>
              <a:t>upgraded self-modulator</a:t>
            </a:r>
          </a:p>
          <a:p>
            <a:pPr marL="742950" lvl="1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dirty="0"/>
              <a:t>Improved operations efficiency and precision for </a:t>
            </a:r>
            <a:r>
              <a:rPr lang="en-US" kern="0" dirty="0">
                <a:ea typeface="Times New Roman" panose="02020603050405020304" pitchFamily="18" charset="0"/>
              </a:rPr>
              <a:t>e</a:t>
            </a:r>
            <a:r>
              <a:rPr lang="en-US" kern="0" baseline="30000" dirty="0">
                <a:ea typeface="Times New Roman" panose="02020603050405020304" pitchFamily="18" charset="0"/>
              </a:rPr>
              <a:t>- </a:t>
            </a:r>
            <a:r>
              <a:rPr lang="en-US" dirty="0"/>
              <a:t>beam/proton alignment</a:t>
            </a:r>
          </a:p>
          <a:p>
            <a:pPr marL="742950" lvl="1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FF0000"/>
                </a:solidFill>
              </a:rPr>
              <a:t>Many physics measurements performed</a:t>
            </a:r>
          </a:p>
          <a:p>
            <a:pPr marL="742950" lvl="1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dirty="0"/>
              <a:t>Observed clear effect of density step,</a:t>
            </a:r>
            <a:r>
              <a:rPr lang="en-US" b="1" dirty="0">
                <a:solidFill>
                  <a:srgbClr val="00746D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stabilization of acc. gradient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at higher level and </a:t>
            </a:r>
            <a:r>
              <a:rPr lang="en-US" b="1" dirty="0">
                <a:solidFill>
                  <a:srgbClr val="FF0000"/>
                </a:solidFill>
              </a:rPr>
              <a:t>energy gradient increased </a:t>
            </a:r>
          </a:p>
          <a:p>
            <a:pPr marL="742950" lvl="1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dirty="0"/>
              <a:t>Studied directly the growth of self-modulation along plasma</a:t>
            </a:r>
          </a:p>
          <a:p>
            <a:pPr lvl="1">
              <a:lnSpc>
                <a:spcPct val="120000"/>
              </a:lnSpc>
            </a:pPr>
            <a:endParaRPr lang="en-US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46D"/>
                </a:solidFill>
              </a:rPr>
              <a:t>Continue with a </a:t>
            </a:r>
            <a:r>
              <a:rPr lang="en-US" b="1" dirty="0">
                <a:solidFill>
                  <a:srgbClr val="FF0000"/>
                </a:solidFill>
              </a:rPr>
              <a:t>clear plan</a:t>
            </a:r>
            <a:r>
              <a:rPr lang="en-US" b="1" dirty="0">
                <a:solidFill>
                  <a:srgbClr val="00746D"/>
                </a:solidFill>
              </a:rPr>
              <a:t> </a:t>
            </a:r>
            <a:r>
              <a:rPr lang="en-US" dirty="0">
                <a:solidFill>
                  <a:srgbClr val="00746D"/>
                </a:solidFill>
              </a:rPr>
              <a:t>towards applications to particle physics </a:t>
            </a:r>
            <a:r>
              <a:rPr lang="en-US" dirty="0"/>
              <a:t>in 2030’s</a:t>
            </a:r>
          </a:p>
          <a:p>
            <a:pPr>
              <a:lnSpc>
                <a:spcPct val="130000"/>
              </a:lnSpc>
            </a:pPr>
            <a:endParaRPr lang="en-US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Clear scientific program</a:t>
            </a:r>
          </a:p>
          <a:p>
            <a:pPr marL="1200150" lvl="2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dirty="0"/>
              <a:t>Run 2b: plasma density step</a:t>
            </a:r>
          </a:p>
          <a:p>
            <a:pPr marL="1200150" lvl="2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dirty="0"/>
              <a:t>Run 2c: external injection of e-bunch in second plasma, quality</a:t>
            </a:r>
          </a:p>
          <a:p>
            <a:pPr marL="1200150" lvl="2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dirty="0"/>
              <a:t>Run 2d: operation with acceleration in scalable plasma source</a:t>
            </a:r>
          </a:p>
        </p:txBody>
      </p:sp>
      <p:pic>
        <p:nvPicPr>
          <p:cNvPr id="2" name="Grafik 18" descr="Ein Bild, das Grafiken, Logo, Clipart, Kreis enthält.&#10;&#10;Automatisch generierte Beschreibung">
            <a:extLst>
              <a:ext uri="{FF2B5EF4-FFF2-40B4-BE49-F238E27FC236}">
                <a16:creationId xmlns:a16="http://schemas.microsoft.com/office/drawing/2014/main" id="{78FC49F3-0071-4FD9-474E-CF6724F7C7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23" t="21165" r="21753" b="19389"/>
          <a:stretch/>
        </p:blipFill>
        <p:spPr>
          <a:xfrm>
            <a:off x="4628155" y="4375951"/>
            <a:ext cx="337461" cy="33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59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23E0D-94C4-4397-8D58-A8D0781AE0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8680" y="2377440"/>
            <a:ext cx="10980494" cy="708573"/>
          </a:xfrm>
        </p:spPr>
        <p:txBody>
          <a:bodyPr>
            <a:normAutofit fontScale="90000"/>
          </a:bodyPr>
          <a:lstStyle/>
          <a:p>
            <a:r>
              <a:rPr lang="en-GB" sz="4800" dirty="0">
                <a:solidFill>
                  <a:srgbClr val="00746D"/>
                </a:solidFill>
              </a:rPr>
              <a:t>Thank you for your attention</a:t>
            </a:r>
            <a:endParaRPr lang="en-US" sz="4800" dirty="0">
              <a:solidFill>
                <a:srgbClr val="0074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275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FF4ECC-08CB-06BE-0C0F-382FABD50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10/07/2025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66EB5D-62E2-D7E5-8B77-7282065D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M. Bergamaschi, AWAKE Collaboration</a:t>
            </a:r>
          </a:p>
        </p:txBody>
      </p:sp>
      <p:sp>
        <p:nvSpPr>
          <p:cNvPr id="10" name="Textfeld 5">
            <a:extLst>
              <a:ext uri="{FF2B5EF4-FFF2-40B4-BE49-F238E27FC236}">
                <a16:creationId xmlns:a16="http://schemas.microsoft.com/office/drawing/2014/main" id="{A3539077-1D01-5D03-10AF-ABF8AF5A9454}"/>
              </a:ext>
            </a:extLst>
          </p:cNvPr>
          <p:cNvSpPr txBox="1"/>
          <p:nvPr/>
        </p:nvSpPr>
        <p:spPr>
          <a:xfrm>
            <a:off x="333381" y="1276690"/>
            <a:ext cx="5616575" cy="43088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274320" algn="l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CERN, Geneva, Switzerland</a:t>
            </a:r>
          </a:p>
          <a:p>
            <a:pPr marL="171450" indent="-274320" algn="l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University of Manchester, Manchester, UK</a:t>
            </a:r>
          </a:p>
          <a:p>
            <a:pPr marL="171450" indent="-274320" algn="l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Cockcroft Institute, Daresbury, UK</a:t>
            </a:r>
          </a:p>
          <a:p>
            <a:pPr marL="171450" indent="-274320" algn="l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Lancaster University, Lancaster, UK</a:t>
            </a:r>
          </a:p>
          <a:p>
            <a:pPr marL="171450" indent="-274320" algn="l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Oxford University, UK</a:t>
            </a:r>
          </a:p>
          <a:p>
            <a:pPr marL="171450" indent="-274320" algn="l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Max Planck Institute for Physics, </a:t>
            </a:r>
            <a:r>
              <a:rPr lang="en-US" sz="14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Garching</a:t>
            </a:r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/Munich, Germany</a:t>
            </a:r>
          </a:p>
          <a:p>
            <a:pPr marL="171450" indent="-274320" algn="l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Max Planck Institute for Plasma Physics, Greifswald, Germany</a:t>
            </a:r>
          </a:p>
          <a:p>
            <a:pPr marL="171450" indent="-274320" algn="l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UCL, London, UK</a:t>
            </a:r>
          </a:p>
          <a:p>
            <a:pPr marL="171450" indent="-274320" algn="l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UNIST, Ulsan, Republic of Korea</a:t>
            </a:r>
          </a:p>
          <a:p>
            <a:pPr marL="171450" indent="-274320" algn="l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Philipps-</a:t>
            </a:r>
            <a:r>
              <a:rPr lang="en-US" sz="14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Universit</a:t>
            </a:r>
            <a:r>
              <a:rPr lang="en-GB" sz="14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ät</a:t>
            </a:r>
            <a:r>
              <a:rPr lang="en-GB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Marburg, Marburg, Germany</a:t>
            </a:r>
          </a:p>
          <a:p>
            <a:pPr marL="171450" indent="-274320" algn="l">
              <a:buFont typeface="Wingdings" panose="05000000000000000000" pitchFamily="2" charset="2"/>
              <a:buChar char="Ø"/>
            </a:pPr>
            <a:r>
              <a:rPr lang="en-GB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Heinrich-Heine-</a:t>
            </a:r>
            <a:r>
              <a:rPr lang="en-GB" sz="14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Universitä</a:t>
            </a:r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t of D</a:t>
            </a:r>
            <a:r>
              <a:rPr lang="en-GB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ü</a:t>
            </a:r>
            <a:r>
              <a:rPr lang="en-US" sz="14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sseldorf</a:t>
            </a:r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, D</a:t>
            </a:r>
            <a:r>
              <a:rPr lang="en-GB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ü</a:t>
            </a:r>
            <a:r>
              <a:rPr lang="en-US" sz="14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sseldorf</a:t>
            </a:r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, Germany</a:t>
            </a:r>
          </a:p>
          <a:p>
            <a:pPr marL="171450" indent="-274320" algn="l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University of Liverpool, Liverpool, UK</a:t>
            </a:r>
          </a:p>
          <a:p>
            <a:pPr marL="171450" indent="-274320" algn="l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ISCTE – Instituto </a:t>
            </a:r>
            <a:r>
              <a:rPr lang="en-US" sz="14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Universit</a:t>
            </a:r>
            <a:r>
              <a:rPr lang="en-GB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é</a:t>
            </a:r>
            <a:r>
              <a:rPr lang="en-US" sz="14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ario</a:t>
            </a:r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de Lisboa, Lisbon, Portugal</a:t>
            </a:r>
          </a:p>
          <a:p>
            <a:pPr marL="171450" indent="-274320" algn="l">
              <a:buFont typeface="Wingdings" panose="05000000000000000000" pitchFamily="2" charset="2"/>
              <a:buChar char="Ø"/>
            </a:pPr>
            <a:r>
              <a:rPr lang="en-US" sz="14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GoLP</a:t>
            </a:r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/</a:t>
            </a:r>
            <a:r>
              <a:rPr lang="en-US" sz="14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Institutode</a:t>
            </a:r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Plasmas e </a:t>
            </a:r>
            <a:r>
              <a:rPr lang="en-US" sz="14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Fusao</a:t>
            </a:r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Nuclear, Instituto Superior </a:t>
            </a:r>
            <a:b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T</a:t>
            </a:r>
            <a:r>
              <a:rPr lang="en-GB" sz="14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échnico</a:t>
            </a:r>
            <a:r>
              <a:rPr lang="en-GB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, </a:t>
            </a:r>
            <a:r>
              <a:rPr lang="en-GB" sz="14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Universidade</a:t>
            </a:r>
            <a:r>
              <a:rPr lang="en-GB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de Lisboa, Lisbon, Portugal</a:t>
            </a:r>
          </a:p>
          <a:p>
            <a:pPr marL="171450" indent="-274320" algn="l">
              <a:buFont typeface="Wingdings" panose="05000000000000000000" pitchFamily="2" charset="2"/>
              <a:buChar char="Ø"/>
            </a:pPr>
            <a:r>
              <a:rPr lang="en-GB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Ludwig-</a:t>
            </a:r>
            <a:r>
              <a:rPr lang="en-GB" sz="14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Maximilians</a:t>
            </a:r>
            <a:r>
              <a:rPr lang="en-GB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-Universität, Munich, Germany</a:t>
            </a:r>
          </a:p>
          <a:p>
            <a:pPr marL="171450" indent="-274320" algn="l">
              <a:buFont typeface="Wingdings" panose="05000000000000000000" pitchFamily="2" charset="2"/>
              <a:buChar char="Ø"/>
            </a:pPr>
            <a:r>
              <a:rPr lang="en-GB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University of Wisconsin, Madison, US</a:t>
            </a:r>
          </a:p>
          <a:p>
            <a:pPr marL="171450" indent="-274320" algn="l">
              <a:buFont typeface="Wingdings" panose="05000000000000000000" pitchFamily="2" charset="2"/>
              <a:buChar char="Ø"/>
            </a:pPr>
            <a:r>
              <a:rPr lang="en-GB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Uppsala University, Uppsala, Sweden</a:t>
            </a:r>
          </a:p>
          <a:p>
            <a:pPr marL="171450" indent="-274320" algn="l">
              <a:buFont typeface="Wingdings" panose="05000000000000000000" pitchFamily="2" charset="2"/>
              <a:buChar char="Ø"/>
            </a:pPr>
            <a:r>
              <a:rPr lang="en-GB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Wigner Institute, Budapest, Hungary</a:t>
            </a:r>
          </a:p>
          <a:p>
            <a:pPr marL="171450" indent="-274320" algn="l">
              <a:buFont typeface="Wingdings" panose="05000000000000000000" pitchFamily="2" charset="2"/>
              <a:buChar char="Ø"/>
            </a:pPr>
            <a:r>
              <a:rPr lang="en-GB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Swiss Plasma </a:t>
            </a:r>
            <a:r>
              <a:rPr lang="en-GB" sz="14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Center</a:t>
            </a:r>
            <a:r>
              <a:rPr lang="en-GB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group of EPFL, Lausanne Switzerland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0D055B3F-867C-1A36-3FF9-14729B0B6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53512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746D"/>
                </a:solidFill>
              </a:rPr>
              <a:t>AWAKE Collaboration: </a:t>
            </a:r>
            <a:r>
              <a:rPr lang="en-US" dirty="0"/>
              <a:t>19</a:t>
            </a:r>
            <a:r>
              <a:rPr lang="en-US" dirty="0">
                <a:solidFill>
                  <a:srgbClr val="00746D"/>
                </a:solidFill>
              </a:rPr>
              <a:t> Institutes World-Wide</a:t>
            </a:r>
            <a:endParaRPr lang="en-GB" dirty="0">
              <a:solidFill>
                <a:srgbClr val="00746D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F64653-9D28-5461-91BB-42B25E9DF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2728-9BAD-43E3-93B1-0CAA47532107}" type="slidenum">
              <a:rPr lang="en-US" smtClean="0"/>
              <a:t>3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774A865-4C78-B870-2C71-9D8C3CD7BA11}"/>
              </a:ext>
            </a:extLst>
          </p:cNvPr>
          <p:cNvGrpSpPr/>
          <p:nvPr/>
        </p:nvGrpSpPr>
        <p:grpSpPr>
          <a:xfrm>
            <a:off x="6076711" y="1470075"/>
            <a:ext cx="6051983" cy="4058529"/>
            <a:chOff x="6521544" y="1503606"/>
            <a:chExt cx="5156599" cy="338751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413E85B-453E-CFA6-01F3-143524D9B902}"/>
                </a:ext>
              </a:extLst>
            </p:cNvPr>
            <p:cNvGrpSpPr/>
            <p:nvPr/>
          </p:nvGrpSpPr>
          <p:grpSpPr>
            <a:xfrm>
              <a:off x="7319177" y="1503606"/>
              <a:ext cx="3944661" cy="3387518"/>
              <a:chOff x="1070221" y="2011459"/>
              <a:chExt cx="3181346" cy="2391545"/>
            </a:xfrm>
          </p:grpSpPr>
          <p:pic>
            <p:nvPicPr>
              <p:cNvPr id="35" name="Picture 34" descr="Screen Shot 2014-07-01 at 10.29.05.png">
                <a:extLst>
                  <a:ext uri="{FF2B5EF4-FFF2-40B4-BE49-F238E27FC236}">
                    <a16:creationId xmlns:a16="http://schemas.microsoft.com/office/drawing/2014/main" id="{23EEE673-6EA6-8766-F6BC-F45049DCEA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75440" y="2011459"/>
                <a:ext cx="3002652" cy="2391545"/>
              </a:xfrm>
              <a:prstGeom prst="rect">
                <a:avLst/>
              </a:prstGeom>
            </p:spPr>
          </p:pic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570C02F1-43E2-C9B7-22B6-1FD51FEDE872}"/>
                  </a:ext>
                </a:extLst>
              </p:cNvPr>
              <p:cNvSpPr/>
              <p:nvPr/>
            </p:nvSpPr>
            <p:spPr>
              <a:xfrm>
                <a:off x="1988562" y="3573793"/>
                <a:ext cx="73475" cy="70332"/>
              </a:xfrm>
              <a:prstGeom prst="ellipse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A3761C83-9D9E-D91C-5A85-83E5524FF5EE}"/>
                  </a:ext>
                </a:extLst>
              </p:cNvPr>
              <p:cNvSpPr/>
              <p:nvPr/>
            </p:nvSpPr>
            <p:spPr>
              <a:xfrm>
                <a:off x="1221330" y="3802836"/>
                <a:ext cx="73475" cy="70332"/>
              </a:xfrm>
              <a:prstGeom prst="ellipse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5AB898F3-2220-6ED1-DBA4-F0BEB1672F1E}"/>
                  </a:ext>
                </a:extLst>
              </p:cNvPr>
              <p:cNvSpPr/>
              <p:nvPr/>
            </p:nvSpPr>
            <p:spPr>
              <a:xfrm>
                <a:off x="2183882" y="3506327"/>
                <a:ext cx="73475" cy="70332"/>
              </a:xfrm>
              <a:prstGeom prst="ellipse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60FBF031-10C4-2C25-4056-5DD7BA7F7C54}"/>
                  </a:ext>
                </a:extLst>
              </p:cNvPr>
              <p:cNvSpPr/>
              <p:nvPr/>
            </p:nvSpPr>
            <p:spPr>
              <a:xfrm>
                <a:off x="2314386" y="3187920"/>
                <a:ext cx="73475" cy="70332"/>
              </a:xfrm>
              <a:prstGeom prst="ellipse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0BAC5F27-B9B3-E360-306C-773C90B8F05F}"/>
                  </a:ext>
                </a:extLst>
              </p:cNvPr>
              <p:cNvSpPr/>
              <p:nvPr/>
            </p:nvSpPr>
            <p:spPr>
              <a:xfrm>
                <a:off x="2105502" y="3340320"/>
                <a:ext cx="73475" cy="70332"/>
              </a:xfrm>
              <a:prstGeom prst="ellipse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415E1FC1-DA4D-D2B7-CC58-4257C29C8CF2}"/>
                  </a:ext>
                </a:extLst>
              </p:cNvPr>
              <p:cNvSpPr/>
              <p:nvPr/>
            </p:nvSpPr>
            <p:spPr>
              <a:xfrm>
                <a:off x="1819982" y="3164250"/>
                <a:ext cx="73475" cy="70332"/>
              </a:xfrm>
              <a:prstGeom prst="ellipse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83516613-D7BE-DAB2-11B9-8F82A16594A6}"/>
                  </a:ext>
                </a:extLst>
              </p:cNvPr>
              <p:cNvSpPr/>
              <p:nvPr/>
            </p:nvSpPr>
            <p:spPr>
              <a:xfrm>
                <a:off x="1786266" y="3174313"/>
                <a:ext cx="73475" cy="70332"/>
              </a:xfrm>
              <a:prstGeom prst="ellipse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28EA9848-9C57-E84B-EA0D-D6C010CF83CC}"/>
                  </a:ext>
                </a:extLst>
              </p:cNvPr>
              <p:cNvSpPr/>
              <p:nvPr/>
            </p:nvSpPr>
            <p:spPr>
              <a:xfrm>
                <a:off x="1752550" y="3085835"/>
                <a:ext cx="73475" cy="70332"/>
              </a:xfrm>
              <a:prstGeom prst="ellipse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366275FB-8203-3239-2B12-147568859A62}"/>
                  </a:ext>
                </a:extLst>
              </p:cNvPr>
              <p:cNvSpPr/>
              <p:nvPr/>
            </p:nvSpPr>
            <p:spPr>
              <a:xfrm>
                <a:off x="1773574" y="2942612"/>
                <a:ext cx="73475" cy="70332"/>
              </a:xfrm>
              <a:prstGeom prst="ellipse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998F6274-B84B-93DC-3696-3B873ACD32A9}"/>
                  </a:ext>
                </a:extLst>
              </p:cNvPr>
              <p:cNvSpPr/>
              <p:nvPr/>
            </p:nvSpPr>
            <p:spPr>
              <a:xfrm>
                <a:off x="4178092" y="2743236"/>
                <a:ext cx="73475" cy="70332"/>
              </a:xfrm>
              <a:prstGeom prst="ellipse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3548CC62-837C-450E-62FF-D0F603531281}"/>
                  </a:ext>
                </a:extLst>
              </p:cNvPr>
              <p:cNvSpPr/>
              <p:nvPr/>
            </p:nvSpPr>
            <p:spPr>
              <a:xfrm>
                <a:off x="2450215" y="2884863"/>
                <a:ext cx="73475" cy="70332"/>
              </a:xfrm>
              <a:prstGeom prst="ellipse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907F415-ADED-9523-2E22-53DA8698B56A}"/>
                  </a:ext>
                </a:extLst>
              </p:cNvPr>
              <p:cNvSpPr txBox="1"/>
              <p:nvPr/>
            </p:nvSpPr>
            <p:spPr>
              <a:xfrm>
                <a:off x="2329404" y="2926029"/>
                <a:ext cx="495406" cy="1738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000" b="1" dirty="0"/>
                  <a:t>Uppsala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43D5F559-8BE1-A0DC-5D2E-B00939E60E32}"/>
                  </a:ext>
                </a:extLst>
              </p:cNvPr>
              <p:cNvSpPr txBox="1"/>
              <p:nvPr/>
            </p:nvSpPr>
            <p:spPr>
              <a:xfrm>
                <a:off x="2028818" y="3047870"/>
                <a:ext cx="1319840" cy="1738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/>
                  <a:t>Greifswald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5E4F6587-AB1C-3233-9E90-E98104D65F90}"/>
                  </a:ext>
                </a:extLst>
              </p:cNvPr>
              <p:cNvSpPr txBox="1"/>
              <p:nvPr/>
            </p:nvSpPr>
            <p:spPr>
              <a:xfrm>
                <a:off x="1948481" y="3359632"/>
                <a:ext cx="614344" cy="1738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000" b="1" dirty="0"/>
                  <a:t>Dusseldorf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B96927D-55B4-E880-F642-FDD72914404D}"/>
                  </a:ext>
                </a:extLst>
              </p:cNvPr>
              <p:cNvSpPr txBox="1"/>
              <p:nvPr/>
            </p:nvSpPr>
            <p:spPr>
              <a:xfrm>
                <a:off x="2031032" y="3518382"/>
                <a:ext cx="476014" cy="1738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000" b="1" dirty="0"/>
                  <a:t>Munich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4CCD1F4A-AD76-72B8-B900-03AA3B3DD857}"/>
                  </a:ext>
                </a:extLst>
              </p:cNvPr>
              <p:cNvSpPr txBox="1"/>
              <p:nvPr/>
            </p:nvSpPr>
            <p:spPr>
              <a:xfrm>
                <a:off x="1795229" y="3618043"/>
                <a:ext cx="384223" cy="1738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000" b="1" dirty="0"/>
                  <a:t>CERN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BEA0B4E-1918-4463-52B6-ABF3619980CC}"/>
                  </a:ext>
                </a:extLst>
              </p:cNvPr>
              <p:cNvSpPr txBox="1"/>
              <p:nvPr/>
            </p:nvSpPr>
            <p:spPr>
              <a:xfrm>
                <a:off x="1070221" y="3828498"/>
                <a:ext cx="428180" cy="1738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000" b="1" dirty="0"/>
                  <a:t>Lisbon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382ABD3A-D271-CE7E-36C2-5D93509B06A7}"/>
                  </a:ext>
                </a:extLst>
              </p:cNvPr>
              <p:cNvSpPr txBox="1"/>
              <p:nvPr/>
            </p:nvSpPr>
            <p:spPr>
              <a:xfrm>
                <a:off x="1103551" y="2885409"/>
                <a:ext cx="668642" cy="1738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000" b="1" dirty="0"/>
                  <a:t>Manchester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D58CB4BD-947D-67E2-B99B-EB7208274202}"/>
                  </a:ext>
                </a:extLst>
              </p:cNvPr>
              <p:cNvSpPr txBox="1"/>
              <p:nvPr/>
            </p:nvSpPr>
            <p:spPr>
              <a:xfrm>
                <a:off x="1236493" y="3181134"/>
                <a:ext cx="472135" cy="1738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000" b="1" dirty="0"/>
                  <a:t>London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022DFFC-FE2F-E18E-E81A-BB78094A1A7B}"/>
                </a:ext>
              </a:extLst>
            </p:cNvPr>
            <p:cNvSpPr txBox="1"/>
            <p:nvPr/>
          </p:nvSpPr>
          <p:spPr>
            <a:xfrm>
              <a:off x="11180954" y="2303625"/>
              <a:ext cx="49718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/>
                <a:t>Korea</a:t>
              </a:r>
              <a:endParaRPr lang="ru-RU" sz="1000" b="1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5AF3D3E-5465-D22F-1CAB-D40218DC2FDB}"/>
                </a:ext>
              </a:extLst>
            </p:cNvPr>
            <p:cNvSpPr txBox="1"/>
            <p:nvPr/>
          </p:nvSpPr>
          <p:spPr>
            <a:xfrm>
              <a:off x="6521544" y="2570612"/>
              <a:ext cx="64928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/>
                <a:t>Madison</a:t>
              </a:r>
              <a:endParaRPr lang="ru-RU" sz="1000" b="1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7394F27-76CD-C320-7859-DA28CFEBD6D5}"/>
                </a:ext>
              </a:extLst>
            </p:cNvPr>
            <p:cNvSpPr/>
            <p:nvPr/>
          </p:nvSpPr>
          <p:spPr>
            <a:xfrm flipV="1">
              <a:off x="6753362" y="2793763"/>
              <a:ext cx="116516" cy="93207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B7793EC-B050-D151-DA33-59CDFBE39817}"/>
                </a:ext>
              </a:extLst>
            </p:cNvPr>
            <p:cNvSpPr txBox="1"/>
            <p:nvPr/>
          </p:nvSpPr>
          <p:spPr>
            <a:xfrm>
              <a:off x="7999095" y="3537784"/>
              <a:ext cx="68767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b="1" dirty="0"/>
                <a:t>Lausanne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3F3DC73-1669-3410-D65F-86A2798C6261}"/>
                </a:ext>
              </a:extLst>
            </p:cNvPr>
            <p:cNvSpPr txBox="1"/>
            <p:nvPr/>
          </p:nvSpPr>
          <p:spPr>
            <a:xfrm>
              <a:off x="8993947" y="3553837"/>
              <a:ext cx="68648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b="1" dirty="0"/>
                <a:t>Budapest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15817F0-441E-BEEA-1297-3521B733E902}"/>
                </a:ext>
              </a:extLst>
            </p:cNvPr>
            <p:cNvSpPr txBox="1"/>
            <p:nvPr/>
          </p:nvSpPr>
          <p:spPr>
            <a:xfrm>
              <a:off x="7419236" y="2586092"/>
              <a:ext cx="73609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b="1" dirty="0"/>
                <a:t>Daresbury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04F0F12-586B-58FD-5406-D85F43D4C28E}"/>
                </a:ext>
              </a:extLst>
            </p:cNvPr>
            <p:cNvSpPr txBox="1"/>
            <p:nvPr/>
          </p:nvSpPr>
          <p:spPr>
            <a:xfrm>
              <a:off x="7531410" y="2459779"/>
              <a:ext cx="70243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b="1" dirty="0"/>
                <a:t>Lancaster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B7D1E1E-510E-F3D5-5599-652A6EB20A29}"/>
                </a:ext>
              </a:extLst>
            </p:cNvPr>
            <p:cNvSpPr txBox="1"/>
            <p:nvPr/>
          </p:nvSpPr>
          <p:spPr>
            <a:xfrm>
              <a:off x="7337955" y="2864628"/>
              <a:ext cx="67999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b="1" dirty="0"/>
                <a:t>Liverpool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395A022-3E71-450D-10E6-D21B464669E7}"/>
                </a:ext>
              </a:extLst>
            </p:cNvPr>
            <p:cNvSpPr txBox="1"/>
            <p:nvPr/>
          </p:nvSpPr>
          <p:spPr>
            <a:xfrm>
              <a:off x="7449641" y="3027962"/>
              <a:ext cx="55335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b="1" dirty="0"/>
                <a:t>Oxford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0BFC5C2-AA22-EA8F-86B4-7D67D40092B3}"/>
                </a:ext>
              </a:extLst>
            </p:cNvPr>
            <p:cNvSpPr/>
            <p:nvPr/>
          </p:nvSpPr>
          <p:spPr>
            <a:xfrm>
              <a:off x="9129870" y="3753245"/>
              <a:ext cx="91104" cy="99622"/>
            </a:xfrm>
            <a:prstGeom prst="ellipse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5831BC3-5B59-5D3E-43BF-12E06D6AB68D}"/>
                </a:ext>
              </a:extLst>
            </p:cNvPr>
            <p:cNvSpPr txBox="1"/>
            <p:nvPr/>
          </p:nvSpPr>
          <p:spPr>
            <a:xfrm>
              <a:off x="8788120" y="3276446"/>
              <a:ext cx="6511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b="1" dirty="0"/>
                <a:t>Marburg</a:t>
              </a: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77850D5-AAA5-6395-AE5A-1F855829868C}"/>
                </a:ext>
              </a:extLst>
            </p:cNvPr>
            <p:cNvSpPr/>
            <p:nvPr/>
          </p:nvSpPr>
          <p:spPr>
            <a:xfrm>
              <a:off x="8770756" y="3322606"/>
              <a:ext cx="91104" cy="99622"/>
            </a:xfrm>
            <a:prstGeom prst="ellipse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</p:spTree>
    <p:extLst>
      <p:ext uri="{BB962C8B-B14F-4D97-AF65-F5344CB8AC3E}">
        <p14:creationId xmlns:p14="http://schemas.microsoft.com/office/powerpoint/2010/main" val="679736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5873D7-30A8-4251-BAC0-26C051F65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10/07/2025</a:t>
            </a:r>
            <a:endParaRPr lang="en-US"/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D8FC5566-9CE3-4DF6-A9BB-9B1CF0A293D3}"/>
              </a:ext>
            </a:extLst>
          </p:cNvPr>
          <p:cNvSpPr txBox="1">
            <a:spLocks/>
          </p:cNvSpPr>
          <p:nvPr/>
        </p:nvSpPr>
        <p:spPr>
          <a:xfrm>
            <a:off x="5290022" y="3955715"/>
            <a:ext cx="6105253" cy="1325563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746D"/>
                </a:solidFill>
                <a:latin typeface="+mn-lt"/>
              </a:rPr>
              <a:t>Use of plasma, already ionized i.e. conductor and gradients above 100 GeV/m have been demonstrated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837E0D01-190C-47EC-9309-63ACF95A8808}"/>
              </a:ext>
            </a:extLst>
          </p:cNvPr>
          <p:cNvSpPr txBox="1">
            <a:spLocks/>
          </p:cNvSpPr>
          <p:nvPr/>
        </p:nvSpPr>
        <p:spPr>
          <a:xfrm>
            <a:off x="425804" y="1876644"/>
            <a:ext cx="7099121" cy="1025642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746D"/>
                </a:solidFill>
                <a:latin typeface="+mn-lt"/>
              </a:rPr>
              <a:t>RF accelerators have limited acceleration gradient because of RF cavities maximum field. The limit on the order of 100 MV/m due to electrical breakdown in resonant cavities</a:t>
            </a:r>
          </a:p>
        </p:txBody>
      </p:sp>
      <p:sp>
        <p:nvSpPr>
          <p:cNvPr id="2" name="Arrow: Bent-Up 1">
            <a:extLst>
              <a:ext uri="{FF2B5EF4-FFF2-40B4-BE49-F238E27FC236}">
                <a16:creationId xmlns:a16="http://schemas.microsoft.com/office/drawing/2014/main" id="{EA9DCD55-6793-4A13-9FC7-C7BF5578E20C}"/>
              </a:ext>
            </a:extLst>
          </p:cNvPr>
          <p:cNvSpPr/>
          <p:nvPr/>
        </p:nvSpPr>
        <p:spPr>
          <a:xfrm rot="5400000">
            <a:off x="3275700" y="3158257"/>
            <a:ext cx="1648140" cy="1330354"/>
          </a:xfrm>
          <a:prstGeom prst="bentUpArrow">
            <a:avLst>
              <a:gd name="adj1" fmla="val 16172"/>
              <a:gd name="adj2" fmla="val 25000"/>
              <a:gd name="adj3" fmla="val 25000"/>
            </a:avLst>
          </a:prstGeom>
          <a:solidFill>
            <a:srgbClr val="0074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FCEB2B0-A13E-4FA4-B404-BD0278D86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746D"/>
                </a:solidFill>
              </a:rPr>
              <a:t>Plasma </a:t>
            </a:r>
            <a:r>
              <a:rPr lang="en-US" dirty="0" err="1">
                <a:solidFill>
                  <a:srgbClr val="00746D"/>
                </a:solidFill>
              </a:rPr>
              <a:t>wakefield</a:t>
            </a:r>
            <a:r>
              <a:rPr lang="en-US" dirty="0">
                <a:solidFill>
                  <a:srgbClr val="00746D"/>
                </a:solidFill>
              </a:rPr>
              <a:t> acceleration</a:t>
            </a:r>
            <a:endParaRPr lang="en-001" dirty="0">
              <a:solidFill>
                <a:srgbClr val="00746D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8E5087-4E88-4110-9649-E107EC19F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2728-9BAD-43E3-93B1-0CAA47532107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8A617C-36C9-0863-F108-E751D06AF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Bergamaschi, AWAKE Collaboration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27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5873D7-30A8-4251-BAC0-26C051F65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10/07/2025</a:t>
            </a:r>
            <a:endParaRPr lang="en-US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88FDB447-1C36-46E7-A7E3-322EC13DE3BC}"/>
              </a:ext>
            </a:extLst>
          </p:cNvPr>
          <p:cNvSpPr txBox="1">
            <a:spLocks/>
          </p:cNvSpPr>
          <p:nvPr/>
        </p:nvSpPr>
        <p:spPr>
          <a:xfrm>
            <a:off x="352465" y="1798725"/>
            <a:ext cx="4748041" cy="1414258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746D"/>
                </a:solidFill>
                <a:latin typeface="+mn-lt"/>
              </a:rPr>
              <a:t>A laser pulse or a charged particle bunch  that travel in the plasma can induce a modulation of the plasma electron density that sustains longitudinal and transverse field which are called </a:t>
            </a:r>
            <a:r>
              <a:rPr lang="en-US" sz="2000" b="1" dirty="0" err="1">
                <a:solidFill>
                  <a:srgbClr val="00746D"/>
                </a:solidFill>
                <a:latin typeface="+mn-lt"/>
              </a:rPr>
              <a:t>wakefield</a:t>
            </a:r>
            <a:endParaRPr lang="en-US" sz="2000" b="1" dirty="0">
              <a:solidFill>
                <a:srgbClr val="00746D"/>
              </a:solidFill>
              <a:latin typeface="+mn-lt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AF1E38F-2A29-4733-891E-41CE21DF7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746D"/>
                </a:solidFill>
              </a:rPr>
              <a:t>Plasma </a:t>
            </a:r>
            <a:r>
              <a:rPr lang="en-US" dirty="0" err="1">
                <a:solidFill>
                  <a:srgbClr val="00746D"/>
                </a:solidFill>
              </a:rPr>
              <a:t>wakefield</a:t>
            </a:r>
            <a:r>
              <a:rPr lang="en-US" dirty="0">
                <a:solidFill>
                  <a:srgbClr val="00746D"/>
                </a:solidFill>
              </a:rPr>
              <a:t> acceleration</a:t>
            </a:r>
            <a:endParaRPr lang="en-001" dirty="0">
              <a:solidFill>
                <a:srgbClr val="00746D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9C2B28-28D5-45D9-80D6-9BACAAFDC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6459" y="1690688"/>
            <a:ext cx="5464894" cy="1522295"/>
          </a:xfrm>
          <a:prstGeom prst="rect">
            <a:avLst/>
          </a:prstGeom>
        </p:spPr>
      </p:pic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03CCA91A-3E25-4BAB-8100-90F220E0B5BF}"/>
              </a:ext>
            </a:extLst>
          </p:cNvPr>
          <p:cNvSpPr txBox="1">
            <a:spLocks/>
          </p:cNvSpPr>
          <p:nvPr/>
        </p:nvSpPr>
        <p:spPr>
          <a:xfrm>
            <a:off x="3610865" y="4150011"/>
            <a:ext cx="4999735" cy="827627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746D"/>
                </a:solidFill>
                <a:latin typeface="+mn-lt"/>
              </a:rPr>
              <a:t>Wakefield can be used to accelerate particles</a:t>
            </a:r>
            <a:endParaRPr lang="en-US" sz="2000" b="1" dirty="0">
              <a:solidFill>
                <a:srgbClr val="00746D"/>
              </a:solidFill>
              <a:latin typeface="+mn-lt"/>
            </a:endParaRPr>
          </a:p>
        </p:txBody>
      </p:sp>
      <p:sp>
        <p:nvSpPr>
          <p:cNvPr id="15" name="Arrow: Bent-Up 14">
            <a:extLst>
              <a:ext uri="{FF2B5EF4-FFF2-40B4-BE49-F238E27FC236}">
                <a16:creationId xmlns:a16="http://schemas.microsoft.com/office/drawing/2014/main" id="{603F2091-AC68-4317-A3C3-67442FC23CCA}"/>
              </a:ext>
            </a:extLst>
          </p:cNvPr>
          <p:cNvSpPr/>
          <p:nvPr/>
        </p:nvSpPr>
        <p:spPr>
          <a:xfrm rot="5400000">
            <a:off x="2007673" y="3351789"/>
            <a:ext cx="1351650" cy="1290114"/>
          </a:xfrm>
          <a:prstGeom prst="bentUpArrow">
            <a:avLst>
              <a:gd name="adj1" fmla="val 16172"/>
              <a:gd name="adj2" fmla="val 25000"/>
              <a:gd name="adj3" fmla="val 25000"/>
            </a:avLst>
          </a:prstGeom>
          <a:solidFill>
            <a:srgbClr val="0074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99788B95-9BCA-43AE-9F06-E7C9247B241D}"/>
              </a:ext>
            </a:extLst>
          </p:cNvPr>
          <p:cNvSpPr txBox="1">
            <a:spLocks/>
          </p:cNvSpPr>
          <p:nvPr/>
        </p:nvSpPr>
        <p:spPr>
          <a:xfrm>
            <a:off x="6644709" y="4735277"/>
            <a:ext cx="4748041" cy="1351649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2000" dirty="0">
                <a:solidFill>
                  <a:srgbClr val="00746D"/>
                </a:solidFill>
                <a:latin typeface="+mn-lt"/>
              </a:rPr>
              <a:t>AWAKE: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46D"/>
                </a:solidFill>
                <a:latin typeface="+mn-lt"/>
              </a:rPr>
              <a:t>SPS </a:t>
            </a:r>
            <a:r>
              <a:rPr lang="en-US" sz="2000" u="sng" dirty="0">
                <a:solidFill>
                  <a:srgbClr val="00746D"/>
                </a:solidFill>
                <a:latin typeface="+mn-lt"/>
              </a:rPr>
              <a:t>proton bunch</a:t>
            </a:r>
            <a:r>
              <a:rPr lang="en-US" sz="2000" dirty="0">
                <a:solidFill>
                  <a:srgbClr val="00746D"/>
                </a:solidFill>
                <a:latin typeface="+mn-lt"/>
              </a:rPr>
              <a:t> as driver of </a:t>
            </a:r>
            <a:r>
              <a:rPr lang="en-US" sz="2000" dirty="0" err="1">
                <a:solidFill>
                  <a:srgbClr val="00746D"/>
                </a:solidFill>
                <a:latin typeface="+mn-lt"/>
              </a:rPr>
              <a:t>wakefields</a:t>
            </a:r>
            <a:endParaRPr lang="en-US" sz="2000" dirty="0">
              <a:solidFill>
                <a:srgbClr val="00746D"/>
              </a:solidFill>
              <a:latin typeface="+mn-lt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46D"/>
                </a:solidFill>
                <a:latin typeface="+mn-lt"/>
              </a:rPr>
              <a:t>Accelerate </a:t>
            </a:r>
            <a:r>
              <a:rPr lang="en-US" sz="2000" u="sng" dirty="0">
                <a:solidFill>
                  <a:srgbClr val="00746D"/>
                </a:solidFill>
                <a:latin typeface="+mn-lt"/>
              </a:rPr>
              <a:t>externally injected electron</a:t>
            </a:r>
            <a:r>
              <a:rPr lang="en-US" sz="2000" dirty="0">
                <a:solidFill>
                  <a:srgbClr val="00746D"/>
                </a:solidFill>
                <a:latin typeface="+mn-lt"/>
              </a:rPr>
              <a:t> witness bunch</a:t>
            </a:r>
            <a:endParaRPr lang="en-US" sz="2000" b="1" u="sng" dirty="0">
              <a:solidFill>
                <a:srgbClr val="00746D"/>
              </a:solidFill>
              <a:latin typeface="+mn-lt"/>
            </a:endParaRPr>
          </a:p>
        </p:txBody>
      </p:sp>
      <p:sp>
        <p:nvSpPr>
          <p:cNvPr id="17" name="Arrow: Bent-Up 16">
            <a:extLst>
              <a:ext uri="{FF2B5EF4-FFF2-40B4-BE49-F238E27FC236}">
                <a16:creationId xmlns:a16="http://schemas.microsoft.com/office/drawing/2014/main" id="{B2897018-2A45-4110-90A5-8394AA4B699B}"/>
              </a:ext>
            </a:extLst>
          </p:cNvPr>
          <p:cNvSpPr/>
          <p:nvPr/>
        </p:nvSpPr>
        <p:spPr>
          <a:xfrm rot="5400000">
            <a:off x="5069738" y="4604542"/>
            <a:ext cx="1351650" cy="1290114"/>
          </a:xfrm>
          <a:prstGeom prst="bentUpArrow">
            <a:avLst>
              <a:gd name="adj1" fmla="val 16172"/>
              <a:gd name="adj2" fmla="val 25000"/>
              <a:gd name="adj3" fmla="val 25000"/>
            </a:avLst>
          </a:prstGeom>
          <a:solidFill>
            <a:srgbClr val="0074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noFill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8961F6-3E52-4BF0-B3B7-754FC7CE7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2728-9BAD-43E3-93B1-0CAA47532107}" type="slidenum">
              <a:rPr lang="en-US" smtClean="0"/>
              <a:t>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DD97DC-C3FB-A704-88A7-0ADA8F847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M. Bergamaschi, AWAKE Collaboration</a:t>
            </a:r>
          </a:p>
        </p:txBody>
      </p:sp>
    </p:spTree>
    <p:extLst>
      <p:ext uri="{BB962C8B-B14F-4D97-AF65-F5344CB8AC3E}">
        <p14:creationId xmlns:p14="http://schemas.microsoft.com/office/powerpoint/2010/main" val="87808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5873D7-30A8-4251-BAC0-26C051F65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10/07/2025</a:t>
            </a:r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CFB4AB-E52D-480E-A760-22FCCE137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380785" cy="1325563"/>
          </a:xfrm>
        </p:spPr>
        <p:txBody>
          <a:bodyPr/>
          <a:lstStyle/>
          <a:p>
            <a:r>
              <a:rPr lang="en-US" dirty="0">
                <a:solidFill>
                  <a:srgbClr val="00746D"/>
                </a:solidFill>
              </a:rPr>
              <a:t>AWAKE </a:t>
            </a:r>
            <a:r>
              <a:rPr lang="en-US" sz="4000" dirty="0"/>
              <a:t>is a plasma </a:t>
            </a:r>
            <a:r>
              <a:rPr lang="en-US" sz="4000" dirty="0" err="1"/>
              <a:t>wakefield</a:t>
            </a:r>
            <a:r>
              <a:rPr lang="en-US" sz="4000" dirty="0"/>
              <a:t> acceleration experiment using a proton driver</a:t>
            </a:r>
            <a:endParaRPr lang="en-001" dirty="0">
              <a:solidFill>
                <a:srgbClr val="00746D"/>
              </a:solidFill>
            </a:endParaRP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88FDB447-1C36-46E7-A7E3-322EC13DE3BC}"/>
              </a:ext>
            </a:extLst>
          </p:cNvPr>
          <p:cNvSpPr txBox="1">
            <a:spLocks/>
          </p:cNvSpPr>
          <p:nvPr/>
        </p:nvSpPr>
        <p:spPr>
          <a:xfrm>
            <a:off x="385083" y="1759642"/>
            <a:ext cx="4911744" cy="476250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746D"/>
                </a:solidFill>
                <a:latin typeface="+mn-lt"/>
              </a:rPr>
              <a:t>Why a proton plasma </a:t>
            </a:r>
            <a:r>
              <a:rPr lang="en-US" sz="2000" dirty="0" err="1">
                <a:solidFill>
                  <a:srgbClr val="00746D"/>
                </a:solidFill>
                <a:latin typeface="+mn-lt"/>
              </a:rPr>
              <a:t>wakefield</a:t>
            </a:r>
            <a:r>
              <a:rPr lang="en-US" sz="2000" dirty="0">
                <a:solidFill>
                  <a:srgbClr val="00746D"/>
                </a:solidFill>
                <a:latin typeface="+mn-lt"/>
              </a:rPr>
              <a:t> accelerator?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01A33249-7EEC-4331-9E87-B0135715E0D7}"/>
              </a:ext>
            </a:extLst>
          </p:cNvPr>
          <p:cNvSpPr txBox="1">
            <a:spLocks/>
          </p:cNvSpPr>
          <p:nvPr/>
        </p:nvSpPr>
        <p:spPr>
          <a:xfrm>
            <a:off x="605245" y="2235892"/>
            <a:ext cx="3951717" cy="759494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  <a:latin typeface="+mn-lt"/>
              </a:rPr>
              <a:t>PW laser ≈ 40J/Pulse</a:t>
            </a:r>
          </a:p>
          <a:p>
            <a:r>
              <a:rPr lang="en-US" sz="2000" dirty="0">
                <a:solidFill>
                  <a:schemeClr val="tx1"/>
                </a:solidFill>
                <a:latin typeface="+mn-lt"/>
              </a:rPr>
              <a:t>FACET (electron PWFA) ≈ 30J/Pulse</a:t>
            </a:r>
            <a:r>
              <a:rPr lang="en-US" sz="2000" dirty="0">
                <a:solidFill>
                  <a:srgbClr val="00746D"/>
                </a:solidFill>
                <a:latin typeface="+mn-lt"/>
              </a:rPr>
              <a:t> </a:t>
            </a:r>
          </a:p>
        </p:txBody>
      </p:sp>
      <p:pic>
        <p:nvPicPr>
          <p:cNvPr id="11" name="Picture 12" descr="Picture 12">
            <a:extLst>
              <a:ext uri="{FF2B5EF4-FFF2-40B4-BE49-F238E27FC236}">
                <a16:creationId xmlns:a16="http://schemas.microsoft.com/office/drawing/2014/main" id="{03BC0291-C7DD-4C0F-BF51-B76BC1915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6827" y="3883309"/>
            <a:ext cx="2908334" cy="228512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1ACB9C5-2DCD-4384-A37E-E3A5F2E76400}"/>
              </a:ext>
            </a:extLst>
          </p:cNvPr>
          <p:cNvGrpSpPr/>
          <p:nvPr/>
        </p:nvGrpSpPr>
        <p:grpSpPr>
          <a:xfrm>
            <a:off x="2640264" y="3078170"/>
            <a:ext cx="4790742" cy="674584"/>
            <a:chOff x="2966402" y="3077020"/>
            <a:chExt cx="4790742" cy="674584"/>
          </a:xfrm>
        </p:grpSpPr>
        <p:sp>
          <p:nvSpPr>
            <p:cNvPr id="12" name="Text Placeholder 1">
              <a:extLst>
                <a:ext uri="{FF2B5EF4-FFF2-40B4-BE49-F238E27FC236}">
                  <a16:creationId xmlns:a16="http://schemas.microsoft.com/office/drawing/2014/main" id="{5629D3DC-BB11-4524-9004-000243A694EF}"/>
                </a:ext>
              </a:extLst>
            </p:cNvPr>
            <p:cNvSpPr txBox="1">
              <a:spLocks/>
            </p:cNvSpPr>
            <p:nvPr/>
          </p:nvSpPr>
          <p:spPr>
            <a:xfrm>
              <a:off x="3328555" y="3229723"/>
              <a:ext cx="4428589" cy="365126"/>
            </a:xfrm>
            <a:prstGeom prst="rect">
              <a:avLst/>
            </a:prstGeom>
          </p:spPr>
          <p:txBody>
            <a:bodyPr/>
            <a:lstStyle>
              <a:lvl1pPr marL="0" indent="0" algn="l" defTabSz="914377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bg2">
                      <a:lumMod val="25000"/>
                    </a:schemeClr>
                  </a:solidFill>
                  <a:latin typeface="+mj-lt"/>
                  <a:ea typeface="+mn-ea"/>
                  <a:cs typeface="+mn-cs"/>
                </a:defRPr>
              </a:lvl1pPr>
              <a:lvl2pPr marL="457189" indent="0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2971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160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349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b="1" dirty="0">
                  <a:solidFill>
                    <a:srgbClr val="FF0000"/>
                  </a:solidFill>
                  <a:latin typeface="+mn-lt"/>
                </a:rPr>
                <a:t>Very large energy gain with a single driver in a single plasma</a:t>
              </a:r>
            </a:p>
          </p:txBody>
        </p:sp>
        <p:sp>
          <p:nvSpPr>
            <p:cNvPr id="2" name="Right Brace 1">
              <a:extLst>
                <a:ext uri="{FF2B5EF4-FFF2-40B4-BE49-F238E27FC236}">
                  <a16:creationId xmlns:a16="http://schemas.microsoft.com/office/drawing/2014/main" id="{894048D7-5808-41C7-B0B9-553C1E632026}"/>
                </a:ext>
              </a:extLst>
            </p:cNvPr>
            <p:cNvSpPr/>
            <p:nvPr/>
          </p:nvSpPr>
          <p:spPr>
            <a:xfrm>
              <a:off x="2966402" y="3077020"/>
              <a:ext cx="362153" cy="674584"/>
            </a:xfrm>
            <a:prstGeom prst="rightBrace">
              <a:avLst>
                <a:gd name="adj1" fmla="val 10693"/>
                <a:gd name="adj2" fmla="val 50000"/>
              </a:avLst>
            </a:prstGeom>
            <a:noFill/>
            <a:ln w="28575">
              <a:solidFill>
                <a:srgbClr val="00746D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5EEC5748-0CF8-4DD7-AF8F-2FA9758C340B}"/>
              </a:ext>
            </a:extLst>
          </p:cNvPr>
          <p:cNvSpPr txBox="1">
            <a:spLocks/>
          </p:cNvSpPr>
          <p:nvPr/>
        </p:nvSpPr>
        <p:spPr>
          <a:xfrm>
            <a:off x="5981591" y="3624353"/>
            <a:ext cx="2223570" cy="820132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tx1"/>
                </a:solidFill>
                <a:latin typeface="+mn-lt"/>
              </a:rPr>
              <a:t>Energy gain LHC bunch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4F366F90-895F-4D63-AF9B-A5629FA6076A}"/>
              </a:ext>
            </a:extLst>
          </p:cNvPr>
          <p:cNvSpPr txBox="1">
            <a:spLocks/>
          </p:cNvSpPr>
          <p:nvPr/>
        </p:nvSpPr>
        <p:spPr>
          <a:xfrm>
            <a:off x="3054858" y="4494987"/>
            <a:ext cx="2581672" cy="365126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rgbClr val="00746D"/>
                </a:solidFill>
                <a:latin typeface="+mn-lt"/>
              </a:rPr>
              <a:t>TeV in km ≈ GeV/m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FB5E10-A5EB-41EE-B404-BD019F5ADA2C}"/>
              </a:ext>
            </a:extLst>
          </p:cNvPr>
          <p:cNvSpPr txBox="1"/>
          <p:nvPr/>
        </p:nvSpPr>
        <p:spPr>
          <a:xfrm>
            <a:off x="3719593" y="6101675"/>
            <a:ext cx="49233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A. Caldwell &amp; K. V. </a:t>
            </a:r>
            <a:r>
              <a:rPr lang="en-GB" sz="1000" dirty="0" err="1"/>
              <a:t>Lotov</a:t>
            </a:r>
            <a:r>
              <a:rPr lang="en-GB" sz="1000" dirty="0"/>
              <a:t>. Plasma </a:t>
            </a:r>
            <a:r>
              <a:rPr lang="en-GB" sz="1000" dirty="0" err="1"/>
              <a:t>wakefield</a:t>
            </a:r>
            <a:r>
              <a:rPr lang="en-GB" sz="1000" dirty="0"/>
              <a:t> acceleration with a modulated proton bunch,  </a:t>
            </a:r>
            <a:r>
              <a:rPr lang="en-GB" sz="1000" i="1" dirty="0"/>
              <a:t>Physics of Plasmas</a:t>
            </a:r>
            <a:r>
              <a:rPr lang="en-GB" sz="1000" dirty="0"/>
              <a:t>, </a:t>
            </a:r>
            <a:r>
              <a:rPr lang="en-GB" sz="1000" i="1" dirty="0"/>
              <a:t>18</a:t>
            </a:r>
            <a:r>
              <a:rPr lang="en-GB" sz="1000" dirty="0"/>
              <a:t>(10), 103101, (2011)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C725D6-AF2E-4759-A6BC-1292A9BE0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2728-9BAD-43E3-93B1-0CAA47532107}" type="slidenum">
              <a:rPr lang="en-US" smtClean="0"/>
              <a:t>6</a:t>
            </a:fld>
            <a:endParaRPr lang="en-US" dirty="0"/>
          </a:p>
        </p:txBody>
      </p:sp>
      <p:pic>
        <p:nvPicPr>
          <p:cNvPr id="6" name="Grafik 12">
            <a:extLst>
              <a:ext uri="{FF2B5EF4-FFF2-40B4-BE49-F238E27FC236}">
                <a16:creationId xmlns:a16="http://schemas.microsoft.com/office/drawing/2014/main" id="{E6F04EBE-FA5F-E376-CE04-6C9DABDF0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3388" y="1194859"/>
            <a:ext cx="3453374" cy="1902568"/>
          </a:xfrm>
          <a:prstGeom prst="rect">
            <a:avLst/>
          </a:prstGeom>
        </p:spPr>
      </p:pic>
      <p:sp>
        <p:nvSpPr>
          <p:cNvPr id="9" name="Textfeld 14">
            <a:extLst>
              <a:ext uri="{FF2B5EF4-FFF2-40B4-BE49-F238E27FC236}">
                <a16:creationId xmlns:a16="http://schemas.microsoft.com/office/drawing/2014/main" id="{5E891C0A-CB07-3B41-5BC9-F5CC7225C985}"/>
              </a:ext>
            </a:extLst>
          </p:cNvPr>
          <p:cNvSpPr txBox="1"/>
          <p:nvPr/>
        </p:nvSpPr>
        <p:spPr>
          <a:xfrm>
            <a:off x="8701411" y="1101296"/>
            <a:ext cx="223224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dirty="0"/>
              <a:t>2D numerical simulation results</a:t>
            </a:r>
            <a:endParaRPr lang="en-GB" sz="1200" dirty="0"/>
          </a:p>
        </p:txBody>
      </p:sp>
      <p:sp>
        <p:nvSpPr>
          <p:cNvPr id="18" name="Textfeld 10">
            <a:extLst>
              <a:ext uri="{FF2B5EF4-FFF2-40B4-BE49-F238E27FC236}">
                <a16:creationId xmlns:a16="http://schemas.microsoft.com/office/drawing/2014/main" id="{B5E63E13-27DE-0ECB-7F35-C4C7507B33C9}"/>
              </a:ext>
            </a:extLst>
          </p:cNvPr>
          <p:cNvSpPr txBox="1"/>
          <p:nvPr/>
        </p:nvSpPr>
        <p:spPr>
          <a:xfrm>
            <a:off x="8151915" y="3028521"/>
            <a:ext cx="3847827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dirty="0"/>
              <a:t>K. V. </a:t>
            </a:r>
            <a:r>
              <a:rPr lang="en-GB" sz="1000" dirty="0" err="1"/>
              <a:t>Lotov</a:t>
            </a:r>
            <a:r>
              <a:rPr lang="en-GB" sz="1000" dirty="0"/>
              <a:t> &amp; P. V. </a:t>
            </a:r>
            <a:r>
              <a:rPr lang="en-GB" sz="1000" dirty="0" err="1"/>
              <a:t>Tuev</a:t>
            </a:r>
            <a:r>
              <a:rPr lang="en-GB" sz="1000" dirty="0"/>
              <a:t>, Plasma </a:t>
            </a:r>
            <a:r>
              <a:rPr lang="en-GB" sz="1000" dirty="0" err="1"/>
              <a:t>wakefield</a:t>
            </a:r>
            <a:r>
              <a:rPr lang="en-GB" sz="1000" dirty="0"/>
              <a:t> acceleration beyond the dephasing limit with 400 GeV proton driver, </a:t>
            </a:r>
            <a:r>
              <a:rPr lang="en-GB" sz="1000" i="1" dirty="0"/>
              <a:t>Plasma Phys. and Control. Fusion, 63</a:t>
            </a:r>
            <a:r>
              <a:rPr lang="en-GB" sz="1000" dirty="0"/>
              <a:t>, 125027 (2021)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CAF30DD-ABD1-4FA4-BFE0-4604CC4AA3F5}"/>
              </a:ext>
            </a:extLst>
          </p:cNvPr>
          <p:cNvSpPr txBox="1"/>
          <p:nvPr/>
        </p:nvSpPr>
        <p:spPr>
          <a:xfrm>
            <a:off x="605245" y="3035456"/>
            <a:ext cx="2031622" cy="774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SPS 19 kJ/bunch</a:t>
            </a:r>
            <a:endParaRPr lang="en-US" sz="2000" dirty="0"/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LHC 112kJ/bunch</a:t>
            </a:r>
          </a:p>
        </p:txBody>
      </p:sp>
      <p:sp>
        <p:nvSpPr>
          <p:cNvPr id="21" name="Textfeld 22">
            <a:extLst>
              <a:ext uri="{FF2B5EF4-FFF2-40B4-BE49-F238E27FC236}">
                <a16:creationId xmlns:a16="http://schemas.microsoft.com/office/drawing/2014/main" id="{6F288956-5782-7FB4-E517-895983D4DA74}"/>
              </a:ext>
            </a:extLst>
          </p:cNvPr>
          <p:cNvSpPr txBox="1"/>
          <p:nvPr/>
        </p:nvSpPr>
        <p:spPr>
          <a:xfrm>
            <a:off x="8421174" y="1827469"/>
            <a:ext cx="36869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746D"/>
                </a:solidFill>
              </a:rPr>
              <a:t>SPS</a:t>
            </a:r>
          </a:p>
          <a:p>
            <a:pPr algn="ctr"/>
            <a:r>
              <a:rPr lang="en-US" sz="1400" b="1" dirty="0">
                <a:solidFill>
                  <a:srgbClr val="00746D"/>
                </a:solidFill>
              </a:rPr>
              <a:t>19 kJ</a:t>
            </a:r>
            <a:endParaRPr lang="en-GB" sz="1400" b="1" dirty="0">
              <a:solidFill>
                <a:srgbClr val="00746D"/>
              </a:solidFill>
            </a:endParaRPr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34074E61-0950-508B-9395-45CD624E7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Bergamaschi, AWAKE Collaboration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0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9" grpId="0"/>
      <p:bldP spid="18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5873D7-30A8-4251-BAC0-26C051F65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10/07/2025</a:t>
            </a:r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CFB4AB-E52D-480E-A760-22FCCE137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746D"/>
                </a:solidFill>
              </a:rPr>
              <a:t>Self-modulation to reach ≈ 1 GeV/m</a:t>
            </a:r>
            <a:endParaRPr lang="en-001" dirty="0">
              <a:solidFill>
                <a:srgbClr val="00746D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71FB75-B115-4163-A4C2-B167DF6A87B8}"/>
              </a:ext>
            </a:extLst>
          </p:cNvPr>
          <p:cNvSpPr txBox="1"/>
          <p:nvPr/>
        </p:nvSpPr>
        <p:spPr>
          <a:xfrm>
            <a:off x="5640355" y="2971800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GB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8B8744F-020C-4C13-8B62-0C4C2D5BC9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25"/>
          <a:stretch/>
        </p:blipFill>
        <p:spPr>
          <a:xfrm>
            <a:off x="7162643" y="2336902"/>
            <a:ext cx="4446039" cy="3160700"/>
          </a:xfrm>
          <a:prstGeom prst="rect">
            <a:avLst/>
          </a:prstGeom>
        </p:spPr>
      </p:pic>
      <p:sp>
        <p:nvSpPr>
          <p:cNvPr id="29" name="Text Placeholder 1">
            <a:extLst>
              <a:ext uri="{FF2B5EF4-FFF2-40B4-BE49-F238E27FC236}">
                <a16:creationId xmlns:a16="http://schemas.microsoft.com/office/drawing/2014/main" id="{080C62DE-D121-4377-9559-C29DD72914D7}"/>
              </a:ext>
            </a:extLst>
          </p:cNvPr>
          <p:cNvSpPr txBox="1">
            <a:spLocks/>
          </p:cNvSpPr>
          <p:nvPr/>
        </p:nvSpPr>
        <p:spPr>
          <a:xfrm>
            <a:off x="334397" y="3041431"/>
            <a:ext cx="6280470" cy="1367516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746D"/>
                </a:solidFill>
                <a:latin typeface="+mn-lt"/>
              </a:rPr>
              <a:t>The process of Self-Modulation (SM) proposed in * to drive </a:t>
            </a:r>
            <a:r>
              <a:rPr lang="en-GB" sz="2000" i="1" kern="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sz="2000" i="1" kern="800" baseline="-25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wb</a:t>
            </a:r>
            <a:r>
              <a:rPr lang="en-US" sz="2000" dirty="0">
                <a:latin typeface="+mn-lt"/>
              </a:rPr>
              <a:t>= 1</a:t>
            </a:r>
            <a:r>
              <a:rPr lang="en-CH" sz="2000" dirty="0">
                <a:latin typeface="+mn-lt"/>
              </a:rPr>
              <a:t> </a:t>
            </a:r>
            <a:r>
              <a:rPr lang="en-US" sz="2000" dirty="0">
                <a:latin typeface="+mn-lt"/>
              </a:rPr>
              <a:t>G</a:t>
            </a:r>
            <a:r>
              <a:rPr lang="en-CH" sz="2000" dirty="0">
                <a:latin typeface="+mn-lt"/>
              </a:rPr>
              <a:t>V</a:t>
            </a:r>
            <a:r>
              <a:rPr lang="en-US" sz="2000" dirty="0">
                <a:latin typeface="+mn-lt"/>
              </a:rPr>
              <a:t>/</a:t>
            </a:r>
            <a:r>
              <a:rPr lang="en-CH" sz="2000" dirty="0">
                <a:latin typeface="+mn-lt"/>
              </a:rPr>
              <a:t>m</a:t>
            </a:r>
            <a:r>
              <a:rPr lang="en-US" sz="2000" dirty="0">
                <a:latin typeface="+mn-lt"/>
              </a:rPr>
              <a:t>. </a:t>
            </a:r>
            <a:r>
              <a:rPr lang="en-US" sz="2000" dirty="0">
                <a:solidFill>
                  <a:srgbClr val="00746D"/>
                </a:solidFill>
                <a:latin typeface="+mn-lt"/>
              </a:rPr>
              <a:t>Needed to 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drive effectively </a:t>
            </a:r>
            <a:r>
              <a:rPr lang="en-US" sz="2000" b="1" dirty="0" err="1">
                <a:solidFill>
                  <a:srgbClr val="FF0000"/>
                </a:solidFill>
                <a:latin typeface="+mn-lt"/>
              </a:rPr>
              <a:t>wakefields</a:t>
            </a:r>
            <a:r>
              <a:rPr lang="en-US" sz="2000" dirty="0">
                <a:solidFill>
                  <a:srgbClr val="00746D"/>
                </a:solidFill>
                <a:latin typeface="+mn-lt"/>
              </a:rPr>
              <a:t>, 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proton </a:t>
            </a:r>
            <a:r>
              <a:rPr lang="en-US" sz="2000" b="1" dirty="0" err="1">
                <a:solidFill>
                  <a:srgbClr val="FF0000"/>
                </a:solidFill>
                <a:latin typeface="+mn-lt"/>
              </a:rPr>
              <a:t>microbunches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000" dirty="0">
                <a:solidFill>
                  <a:srgbClr val="00746D"/>
                </a:solidFill>
                <a:latin typeface="+mn-lt"/>
              </a:rPr>
              <a:t>are formed and the self-modulated proton bunch 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resonantly excite </a:t>
            </a:r>
            <a:r>
              <a:rPr lang="en-US" sz="2000" b="1" dirty="0" err="1">
                <a:solidFill>
                  <a:srgbClr val="FF0000"/>
                </a:solidFill>
                <a:latin typeface="+mn-lt"/>
              </a:rPr>
              <a:t>wakefields</a:t>
            </a:r>
            <a:endParaRPr lang="en-US" sz="2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77F0ED-D018-426A-8B19-D7FA1C2E7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2728-9BAD-43E3-93B1-0CAA47532107}" type="slidenum">
              <a:rPr lang="en-US" smtClean="0"/>
              <a:t>7</a:t>
            </a:fld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E8FF565-2B6E-40AF-9602-10F181941BC3}"/>
              </a:ext>
            </a:extLst>
          </p:cNvPr>
          <p:cNvSpPr txBox="1"/>
          <p:nvPr/>
        </p:nvSpPr>
        <p:spPr>
          <a:xfrm>
            <a:off x="7515258" y="6178550"/>
            <a:ext cx="2418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898989"/>
                </a:solidFill>
              </a:rPr>
              <a:t>Image from F. Batch </a:t>
            </a:r>
            <a:r>
              <a:rPr lang="en-US" sz="1100" i="1" dirty="0">
                <a:solidFill>
                  <a:srgbClr val="898989"/>
                </a:solidFill>
              </a:rPr>
              <a:t>PhD thesis</a:t>
            </a:r>
            <a:endParaRPr lang="en-CH" sz="1100" i="1" dirty="0">
              <a:solidFill>
                <a:srgbClr val="898989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F4F72CF-B7F6-84CE-D074-02743C1C078C}"/>
              </a:ext>
            </a:extLst>
          </p:cNvPr>
          <p:cNvSpPr txBox="1"/>
          <p:nvPr/>
        </p:nvSpPr>
        <p:spPr>
          <a:xfrm>
            <a:off x="404247" y="1703700"/>
            <a:ext cx="60315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46D"/>
                </a:solidFill>
              </a:rPr>
              <a:t>The SPS proton bunch</a:t>
            </a:r>
            <a:r>
              <a:rPr lang="en-CH" sz="2000" dirty="0">
                <a:solidFill>
                  <a:srgbClr val="00746D"/>
                </a:solidFill>
              </a:rPr>
              <a:t> length </a:t>
            </a:r>
            <a:r>
              <a:rPr lang="en-US" sz="2000" dirty="0">
                <a:solidFill>
                  <a:srgbClr val="00746D"/>
                </a:solidFill>
              </a:rPr>
              <a:t>too long to drive efficiently</a:t>
            </a:r>
          </a:p>
        </p:txBody>
      </p:sp>
      <p:sp>
        <p:nvSpPr>
          <p:cNvPr id="32" name="Text Placeholder 1">
            <a:extLst>
              <a:ext uri="{FF2B5EF4-FFF2-40B4-BE49-F238E27FC236}">
                <a16:creationId xmlns:a16="http://schemas.microsoft.com/office/drawing/2014/main" id="{09096FE9-E9C9-68CB-700F-049F617BE1C5}"/>
              </a:ext>
            </a:extLst>
          </p:cNvPr>
          <p:cNvSpPr txBox="1">
            <a:spLocks/>
          </p:cNvSpPr>
          <p:nvPr/>
        </p:nvSpPr>
        <p:spPr>
          <a:xfrm>
            <a:off x="7443543" y="1601587"/>
            <a:ext cx="3884240" cy="461464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746D"/>
                </a:solidFill>
                <a:latin typeface="+mn-lt"/>
              </a:rPr>
              <a:t>Self-Modulation Instability (SMI)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A24CE0C-1A76-C68D-F6A5-B5B820C037B9}"/>
              </a:ext>
            </a:extLst>
          </p:cNvPr>
          <p:cNvSpPr txBox="1"/>
          <p:nvPr/>
        </p:nvSpPr>
        <p:spPr>
          <a:xfrm>
            <a:off x="2312375" y="6139096"/>
            <a:ext cx="449283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* </a:t>
            </a:r>
            <a:r>
              <a:rPr lang="en-CH" sz="1100" dirty="0"/>
              <a:t>N. Kumar, A. </a:t>
            </a:r>
            <a:r>
              <a:rPr lang="en-CH" sz="1100" dirty="0" err="1"/>
              <a:t>Pukhov</a:t>
            </a:r>
            <a:r>
              <a:rPr lang="en-CH" sz="1100" dirty="0"/>
              <a:t>, and K. </a:t>
            </a:r>
            <a:r>
              <a:rPr lang="en-CH" sz="1100" dirty="0" err="1"/>
              <a:t>Lotov</a:t>
            </a:r>
            <a:r>
              <a:rPr lang="en-CH" sz="1100" dirty="0"/>
              <a:t>, </a:t>
            </a:r>
            <a:r>
              <a:rPr lang="en-CH" sz="1100" i="1" dirty="0"/>
              <a:t>Phys. Rev. Lett.</a:t>
            </a:r>
            <a:r>
              <a:rPr lang="en-CH" sz="1100" dirty="0"/>
              <a:t> 104,</a:t>
            </a:r>
            <a:r>
              <a:rPr lang="en-US" sz="1100" dirty="0"/>
              <a:t> </a:t>
            </a:r>
            <a:r>
              <a:rPr lang="en-CH" sz="1100" dirty="0"/>
              <a:t>255003 (2010)</a:t>
            </a: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882C3EE5-7664-8619-8AD4-BB3B05E1A942}"/>
              </a:ext>
            </a:extLst>
          </p:cNvPr>
          <p:cNvSpPr/>
          <p:nvPr/>
        </p:nvSpPr>
        <p:spPr>
          <a:xfrm>
            <a:off x="3007582" y="2151703"/>
            <a:ext cx="474432" cy="714738"/>
          </a:xfrm>
          <a:prstGeom prst="downArrow">
            <a:avLst/>
          </a:prstGeom>
          <a:solidFill>
            <a:srgbClr val="0074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35" name="Arrow: Down 34">
            <a:extLst>
              <a:ext uri="{FF2B5EF4-FFF2-40B4-BE49-F238E27FC236}">
                <a16:creationId xmlns:a16="http://schemas.microsoft.com/office/drawing/2014/main" id="{731771D4-098A-EA6B-6255-EE654A311518}"/>
              </a:ext>
            </a:extLst>
          </p:cNvPr>
          <p:cNvSpPr/>
          <p:nvPr/>
        </p:nvSpPr>
        <p:spPr>
          <a:xfrm rot="16200000">
            <a:off x="6535607" y="3125336"/>
            <a:ext cx="474432" cy="688990"/>
          </a:xfrm>
          <a:prstGeom prst="downArrow">
            <a:avLst/>
          </a:prstGeom>
          <a:solidFill>
            <a:srgbClr val="0074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288508-47A9-2283-A7A2-2BCFD415B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Bergamaschi, AWAKE Collaboration</a:t>
            </a:r>
            <a:endParaRPr lang="en-US" dirty="0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47963542-51DF-53C6-F076-DA73B601B7BC}"/>
              </a:ext>
            </a:extLst>
          </p:cNvPr>
          <p:cNvSpPr txBox="1">
            <a:spLocks/>
          </p:cNvSpPr>
          <p:nvPr/>
        </p:nvSpPr>
        <p:spPr>
          <a:xfrm>
            <a:off x="458583" y="4600130"/>
            <a:ext cx="6280470" cy="1367516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746D"/>
                </a:solidFill>
                <a:latin typeface="+mn-lt"/>
              </a:rPr>
              <a:t>Simulations shows that development of 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Self-Modulation saturate within the plasma length of awake</a:t>
            </a:r>
          </a:p>
        </p:txBody>
      </p:sp>
    </p:spTree>
    <p:extLst>
      <p:ext uri="{BB962C8B-B14F-4D97-AF65-F5344CB8AC3E}">
        <p14:creationId xmlns:p14="http://schemas.microsoft.com/office/powerpoint/2010/main" val="3056457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7" grpId="0"/>
      <p:bldP spid="32" grpId="0"/>
      <p:bldP spid="12" grpId="0" animBg="1"/>
      <p:bldP spid="35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4C8E38-B895-B7FA-8B7C-40175FFCE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AWAKE is</a:t>
            </a:r>
            <a:r>
              <a:rPr lang="en-US" sz="4400" dirty="0"/>
              <a:t> a plasma </a:t>
            </a:r>
            <a:r>
              <a:rPr lang="en-US" dirty="0" err="1"/>
              <a:t>w</a:t>
            </a:r>
            <a:r>
              <a:rPr lang="en-US" sz="4400" dirty="0" err="1"/>
              <a:t>akefield</a:t>
            </a:r>
            <a:r>
              <a:rPr lang="en-US" sz="4400" dirty="0"/>
              <a:t> </a:t>
            </a:r>
            <a:r>
              <a:rPr lang="en-US" dirty="0"/>
              <a:t>a</a:t>
            </a:r>
            <a:r>
              <a:rPr lang="en-US" sz="4400" dirty="0"/>
              <a:t>cceleration </a:t>
            </a:r>
            <a:r>
              <a:rPr lang="en-US" dirty="0"/>
              <a:t>e</a:t>
            </a:r>
            <a:r>
              <a:rPr lang="en-US" sz="4400" dirty="0"/>
              <a:t>xperiment using a proton driver</a:t>
            </a:r>
            <a:endParaRPr lang="en-GB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4413698-1EC3-2CC7-82B5-9C1399C42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10/07/2025</a:t>
            </a:r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3C289D2-D9EC-4041-F2A3-E375000FF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Bergamaschi, AWAKE Collaboration</a:t>
            </a:r>
            <a:endParaRPr lang="en-US" dirty="0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D347D5C6-DB9B-ED6E-4D22-3F14B25D205D}"/>
              </a:ext>
            </a:extLst>
          </p:cNvPr>
          <p:cNvGrpSpPr/>
          <p:nvPr/>
        </p:nvGrpSpPr>
        <p:grpSpPr>
          <a:xfrm>
            <a:off x="3084911" y="1870675"/>
            <a:ext cx="5622128" cy="3445100"/>
            <a:chOff x="414546" y="2564904"/>
            <a:chExt cx="5622128" cy="3445100"/>
          </a:xfrm>
        </p:grpSpPr>
        <p:pic>
          <p:nvPicPr>
            <p:cNvPr id="9" name="Grafik 8" descr="Ein Bild, das Text, Diagramm, Screenshot, Kreis enthält.&#10;&#10;Automatisch generierte Beschreibung">
              <a:extLst>
                <a:ext uri="{FF2B5EF4-FFF2-40B4-BE49-F238E27FC236}">
                  <a16:creationId xmlns:a16="http://schemas.microsoft.com/office/drawing/2014/main" id="{86A736C0-CE95-4F00-DA36-FE6694A33F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24710"/>
            <a:stretch/>
          </p:blipFill>
          <p:spPr>
            <a:xfrm>
              <a:off x="414546" y="2564904"/>
              <a:ext cx="5622128" cy="3445100"/>
            </a:xfrm>
            <a:prstGeom prst="rect">
              <a:avLst/>
            </a:prstGeom>
          </p:spPr>
        </p:pic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A715FBE6-ACA3-3A3D-4101-D6A608B20172}"/>
                </a:ext>
              </a:extLst>
            </p:cNvPr>
            <p:cNvSpPr/>
            <p:nvPr/>
          </p:nvSpPr>
          <p:spPr>
            <a:xfrm rot="1674175">
              <a:off x="4707505" y="4049249"/>
              <a:ext cx="1080691" cy="489277"/>
            </a:xfrm>
            <a:prstGeom prst="ellipse">
              <a:avLst/>
            </a:prstGeom>
            <a:noFill/>
            <a:ln w="57150">
              <a:solidFill>
                <a:schemeClr val="accent2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16" name="Textfeld 15">
            <a:extLst>
              <a:ext uri="{FF2B5EF4-FFF2-40B4-BE49-F238E27FC236}">
                <a16:creationId xmlns:a16="http://schemas.microsoft.com/office/drawing/2014/main" id="{ED75C560-4C56-E6EC-4E8C-61083B8B7574}"/>
              </a:ext>
            </a:extLst>
          </p:cNvPr>
          <p:cNvSpPr txBox="1"/>
          <p:nvPr/>
        </p:nvSpPr>
        <p:spPr>
          <a:xfrm>
            <a:off x="9033842" y="3237727"/>
            <a:ext cx="2217047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SPS Driver (19 kJ):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~ 200 GeV in ~200 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~ 10</a:t>
            </a:r>
            <a:r>
              <a:rPr lang="en-US" baseline="30000" dirty="0">
                <a:solidFill>
                  <a:schemeClr val="tx2"/>
                </a:solidFill>
              </a:rPr>
              <a:t>9</a:t>
            </a:r>
            <a:r>
              <a:rPr lang="en-US" dirty="0">
                <a:solidFill>
                  <a:schemeClr val="tx2"/>
                </a:solidFill>
              </a:rPr>
              <a:t> e</a:t>
            </a:r>
            <a:r>
              <a:rPr lang="en-US" baseline="30000" dirty="0">
                <a:solidFill>
                  <a:schemeClr val="tx2"/>
                </a:solidFill>
              </a:rPr>
              <a:t>- </a:t>
            </a:r>
            <a:endParaRPr lang="en-GB" baseline="30000" dirty="0">
              <a:solidFill>
                <a:schemeClr val="tx2"/>
              </a:solidFill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32FB544B-CFDE-24A1-D6B8-D20AB3CC575B}"/>
              </a:ext>
            </a:extLst>
          </p:cNvPr>
          <p:cNvSpPr/>
          <p:nvPr/>
        </p:nvSpPr>
        <p:spPr>
          <a:xfrm>
            <a:off x="9624392" y="4393394"/>
            <a:ext cx="395908" cy="2597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0BB9E12-8240-3E6E-7B05-F2A9362A5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2728-9BAD-43E3-93B1-0CAA4753210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332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10/07/2025</a:t>
            </a:r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3B919AD-0B8A-4485-98F2-7091A636515F}"/>
              </a:ext>
            </a:extLst>
          </p:cNvPr>
          <p:cNvSpPr txBox="1">
            <a:spLocks/>
          </p:cNvSpPr>
          <p:nvPr/>
        </p:nvSpPr>
        <p:spPr>
          <a:xfrm>
            <a:off x="2054406" y="190626"/>
            <a:ext cx="7645407" cy="6460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rgbClr val="00746D"/>
                </a:solidFill>
              </a:rPr>
              <a:t>AWAKE Run 1 (2016-2018)</a:t>
            </a:r>
          </a:p>
          <a:p>
            <a:endParaRPr lang="en-US" sz="3600" dirty="0">
              <a:solidFill>
                <a:srgbClr val="0055A0"/>
              </a:solidFill>
            </a:endParaRPr>
          </a:p>
          <a:p>
            <a:endParaRPr lang="en-US" sz="3600" dirty="0">
              <a:solidFill>
                <a:srgbClr val="0055A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0ADC5C-2BB6-408E-98AC-4A39724A4F9F}"/>
              </a:ext>
            </a:extLst>
          </p:cNvPr>
          <p:cNvSpPr txBox="1"/>
          <p:nvPr/>
        </p:nvSpPr>
        <p:spPr>
          <a:xfrm>
            <a:off x="1951474" y="1486319"/>
            <a:ext cx="705337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46D"/>
                </a:solidFill>
              </a:rPr>
              <a:t>Awake Run 1 goals: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US" sz="2400" dirty="0"/>
              <a:t>Demonstrate and study the seeded self-modulation (SSM) of the long SPS proton bunch in a dense plasma: 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US" sz="2400" dirty="0"/>
              <a:t>Accelerate externally injected electrons to the GeV energy level </a:t>
            </a:r>
            <a:endParaRPr lang="en-GB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2528470-FE7F-40C9-AE3E-633B8E9F08A5}"/>
                  </a:ext>
                </a:extLst>
              </p:cNvPr>
              <p:cNvSpPr txBox="1"/>
              <p:nvPr/>
            </p:nvSpPr>
            <p:spPr>
              <a:xfrm>
                <a:off x="4258854" y="2746498"/>
                <a:ext cx="2923824" cy="4201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𝑝𝑒</m:t>
                          </m:r>
                        </m:sub>
                      </m:sSub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−1/2</m:t>
                          </m:r>
                        </m:sup>
                      </m:sSup>
                    </m:oMath>
                  </m:oMathPara>
                </a14:m>
                <a:endParaRPr lang="en-GB" sz="240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2528470-FE7F-40C9-AE3E-633B8E9F08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8854" y="2746498"/>
                <a:ext cx="2923824" cy="42018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47583B-4099-49F0-B765-AC50DFFA7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2728-9BAD-43E3-93B1-0CAA47532107}" type="slidenum">
              <a:rPr lang="en-US" smtClean="0"/>
              <a:t>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AA8191-D03C-4887-F549-CC83C56C1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Bergamaschi, AWAKE Collaboration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3305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2188</Words>
  <Application>Microsoft Office PowerPoint</Application>
  <PresentationFormat>Widescreen</PresentationFormat>
  <Paragraphs>378</Paragraphs>
  <Slides>28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Aptos</vt:lpstr>
      <vt:lpstr>Arial</vt:lpstr>
      <vt:lpstr>Calibri</vt:lpstr>
      <vt:lpstr>Calibri Light</vt:lpstr>
      <vt:lpstr>Cambria Math</vt:lpstr>
      <vt:lpstr>Open Sans</vt:lpstr>
      <vt:lpstr>Symbol</vt:lpstr>
      <vt:lpstr>Times New Roman</vt:lpstr>
      <vt:lpstr>Wingdings</vt:lpstr>
      <vt:lpstr>Office Theme</vt:lpstr>
      <vt:lpstr>AWAKE: Towards high-energy electrons for particle physics experiments </vt:lpstr>
      <vt:lpstr>Contents</vt:lpstr>
      <vt:lpstr>AWAKE Collaboration: 19 Institutes World-Wide</vt:lpstr>
      <vt:lpstr>Plasma wakefield acceleration</vt:lpstr>
      <vt:lpstr>Plasma wakefield acceleration</vt:lpstr>
      <vt:lpstr>AWAKE is a plasma wakefield acceleration experiment using a proton driver</vt:lpstr>
      <vt:lpstr>Self-modulation to reach ≈ 1 GeV/m</vt:lpstr>
      <vt:lpstr>AWAKE is a plasma wakefield acceleration experiment using a proton driver</vt:lpstr>
      <vt:lpstr>PowerPoint Presentation</vt:lpstr>
      <vt:lpstr>PowerPoint Presentation</vt:lpstr>
      <vt:lpstr>PowerPoint Presentation</vt:lpstr>
      <vt:lpstr>AWAKE Run 2 (2021 - )</vt:lpstr>
      <vt:lpstr>ESPP Roadmap Advanced Accelerator Community</vt:lpstr>
      <vt:lpstr>Possible applications</vt:lpstr>
      <vt:lpstr>Results from Run 2</vt:lpstr>
      <vt:lpstr>Development of discharge  plasma source</vt:lpstr>
      <vt:lpstr>Development of self-modulator vapor source</vt:lpstr>
      <vt:lpstr>Physics studies in Run 2b</vt:lpstr>
      <vt:lpstr>PowerPoint Presentation</vt:lpstr>
      <vt:lpstr>Physics studies in Run 2b</vt:lpstr>
      <vt:lpstr>Physics studies in Run 2b</vt:lpstr>
      <vt:lpstr>Physics studies in Run 2b</vt:lpstr>
      <vt:lpstr>Ongoing preparation for Run 2c</vt:lpstr>
      <vt:lpstr>CNGS target area dismantling (CTD)</vt:lpstr>
      <vt:lpstr>PowerPoint Presentation</vt:lpstr>
      <vt:lpstr>PowerPoint Presentation</vt:lpstr>
      <vt:lpstr>Summary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Michele Bergamaschi</dc:creator>
  <cp:lastModifiedBy>Michele Bergamaschi</cp:lastModifiedBy>
  <cp:revision>453</cp:revision>
  <dcterms:created xsi:type="dcterms:W3CDTF">2020-12-09T08:52:47Z</dcterms:created>
  <dcterms:modified xsi:type="dcterms:W3CDTF">2025-07-10T00:11:09Z</dcterms:modified>
</cp:coreProperties>
</file>