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8"/>
  </p:notesMasterIdLst>
  <p:handoutMasterIdLst>
    <p:handoutMasterId r:id="rId29"/>
  </p:handoutMasterIdLst>
  <p:sldIdLst>
    <p:sldId id="256" r:id="rId2"/>
    <p:sldId id="1588" r:id="rId3"/>
    <p:sldId id="1538" r:id="rId4"/>
    <p:sldId id="1519" r:id="rId5"/>
    <p:sldId id="1571" r:id="rId6"/>
    <p:sldId id="1556" r:id="rId7"/>
    <p:sldId id="1592" r:id="rId8"/>
    <p:sldId id="1586" r:id="rId9"/>
    <p:sldId id="1585" r:id="rId10"/>
    <p:sldId id="1583" r:id="rId11"/>
    <p:sldId id="1579" r:id="rId12"/>
    <p:sldId id="1580" r:id="rId13"/>
    <p:sldId id="1581" r:id="rId14"/>
    <p:sldId id="1584" r:id="rId15"/>
    <p:sldId id="1572" r:id="rId16"/>
    <p:sldId id="1573" r:id="rId17"/>
    <p:sldId id="257" r:id="rId18"/>
    <p:sldId id="1575" r:id="rId19"/>
    <p:sldId id="1590" r:id="rId20"/>
    <p:sldId id="1591" r:id="rId21"/>
    <p:sldId id="1593" r:id="rId22"/>
    <p:sldId id="1532" r:id="rId23"/>
    <p:sldId id="1587" r:id="rId24"/>
    <p:sldId id="1594" r:id="rId25"/>
    <p:sldId id="1595" r:id="rId26"/>
    <p:sldId id="1576" r:id="rId27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0"/>
    <a:srgbClr val="000000"/>
    <a:srgbClr val="00FFFF"/>
    <a:srgbClr val="FF8000"/>
    <a:srgbClr val="FFF50A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aximized">
    <p:restoredLeft sz="11351" autoAdjust="0"/>
    <p:restoredTop sz="50000" autoAdjust="0"/>
  </p:normalViewPr>
  <p:slideViewPr>
    <p:cSldViewPr snapToGrid="0" snapToObjects="1">
      <p:cViewPr varScale="1">
        <p:scale>
          <a:sx n="172" d="100"/>
          <a:sy n="172" d="100"/>
        </p:scale>
        <p:origin x="984" y="19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4368AE-6011-C647-B3CE-A2324B69BEF4}" type="datetimeFigureOut">
              <a:rPr lang="en-US" smtClean="0"/>
              <a:t>7/10/25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B904FB-A699-4A4E-91E7-CCCC780C6BC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594084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3F7C9E-B767-1049-B14C-E01BE4363530}" type="datetimeFigureOut">
              <a:rPr lang="en-US" smtClean="0"/>
              <a:t>7/10/25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464332-DFBC-D546-9D62-8B5A6BCB01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951566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  <a:solidFill>
            <a:schemeClr val="tx2">
              <a:lumMod val="60000"/>
              <a:lumOff val="40000"/>
            </a:schemeClr>
          </a:solidFill>
        </p:spPr>
        <p:txBody>
          <a:bodyPr anchor="b" anchorCtr="0"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0" name="Picture 9" descr="image001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3708" cy="359893"/>
          </a:xfrm>
          <a:prstGeom prst="rect">
            <a:avLst/>
          </a:prstGeom>
        </p:spPr>
      </p:pic>
      <p:pic>
        <p:nvPicPr>
          <p:cNvPr id="4" name="Picture 2" descr="STFC logo">
            <a:extLst>
              <a:ext uri="{FF2B5EF4-FFF2-40B4-BE49-F238E27FC236}">
                <a16:creationId xmlns:a16="http://schemas.microsoft.com/office/drawing/2014/main" id="{84974E98-9E1C-9CE5-E672-EC0B9FCB9D9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415" y="0"/>
            <a:ext cx="1403585" cy="359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36923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solidFill>
                  <a:schemeClr val="accent6">
                    <a:lumMod val="40000"/>
                    <a:lumOff val="60000"/>
                  </a:schemeClr>
                </a:solidFill>
              </a:defRPr>
            </a:lvl1pPr>
            <a:lvl2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2pPr>
            <a:lvl3pPr>
              <a:defRPr>
                <a:solidFill>
                  <a:schemeClr val="accent5">
                    <a:lumMod val="40000"/>
                    <a:lumOff val="60000"/>
                  </a:schemeClr>
                </a:solidFill>
              </a:defRPr>
            </a:lvl3pPr>
            <a:lvl4pPr>
              <a:defRPr>
                <a:solidFill>
                  <a:schemeClr val="accent5">
                    <a:lumMod val="60000"/>
                    <a:lumOff val="40000"/>
                  </a:schemeClr>
                </a:solidFill>
              </a:defRPr>
            </a:lvl4pPr>
            <a:lvl5pPr>
              <a:defRPr>
                <a:solidFill>
                  <a:schemeClr val="accent4">
                    <a:lumMod val="40000"/>
                    <a:lumOff val="60000"/>
                  </a:schemeClr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91457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>
            <a:lvl1pPr>
              <a:defRPr>
                <a:solidFill>
                  <a:schemeClr val="accent6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>
            <a:lvl1pPr>
              <a:defRPr>
                <a:solidFill>
                  <a:schemeClr val="accent6">
                    <a:lumMod val="40000"/>
                    <a:lumOff val="60000"/>
                  </a:schemeClr>
                </a:solidFill>
              </a:defRPr>
            </a:lvl1pPr>
            <a:lvl2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2pPr>
            <a:lvl3pPr>
              <a:defRPr>
                <a:solidFill>
                  <a:schemeClr val="accent5">
                    <a:lumMod val="40000"/>
                    <a:lumOff val="60000"/>
                  </a:schemeClr>
                </a:solidFill>
              </a:defRPr>
            </a:lvl3pPr>
            <a:lvl4pPr>
              <a:defRPr>
                <a:solidFill>
                  <a:schemeClr val="accent5">
                    <a:lumMod val="60000"/>
                    <a:lumOff val="40000"/>
                  </a:schemeClr>
                </a:solidFill>
              </a:defRPr>
            </a:lvl4pPr>
            <a:lvl5pPr>
              <a:defRPr>
                <a:solidFill>
                  <a:schemeClr val="accent4">
                    <a:lumMod val="40000"/>
                    <a:lumOff val="60000"/>
                  </a:schemeClr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60446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40000"/>
                    <a:lumOff val="60000"/>
                  </a:schemeClr>
                </a:solidFill>
              </a:defRPr>
            </a:lvl1pPr>
            <a:lvl2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2pPr>
            <a:lvl3pPr>
              <a:defRPr>
                <a:solidFill>
                  <a:schemeClr val="accent5">
                    <a:lumMod val="60000"/>
                    <a:lumOff val="40000"/>
                  </a:schemeClr>
                </a:solidFill>
              </a:defRPr>
            </a:lvl3pPr>
            <a:lvl4pPr>
              <a:defRPr>
                <a:solidFill>
                  <a:schemeClr val="accent4">
                    <a:lumMod val="60000"/>
                    <a:lumOff val="40000"/>
                  </a:schemeClr>
                </a:solidFill>
              </a:defRPr>
            </a:lvl4pPr>
            <a:lvl5pPr>
              <a:defRPr>
                <a:solidFill>
                  <a:schemeClr val="accent3">
                    <a:lumMod val="60000"/>
                    <a:lumOff val="40000"/>
                  </a:schemeClr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77545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r">
              <a:defRPr sz="4000" b="1" cap="all">
                <a:solidFill>
                  <a:schemeClr val="accent6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56177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563098"/>
            <a:ext cx="4495800" cy="4580402"/>
          </a:xfrm>
        </p:spPr>
        <p:txBody>
          <a:bodyPr/>
          <a:lstStyle>
            <a:lvl1pPr>
              <a:defRPr sz="2800">
                <a:solidFill>
                  <a:schemeClr val="accent6">
                    <a:lumMod val="40000"/>
                    <a:lumOff val="60000"/>
                  </a:schemeClr>
                </a:solidFill>
              </a:defRPr>
            </a:lvl1pPr>
            <a:lvl2pPr>
              <a:defRPr sz="2400">
                <a:solidFill>
                  <a:schemeClr val="accent6">
                    <a:lumMod val="60000"/>
                    <a:lumOff val="40000"/>
                  </a:schemeClr>
                </a:solidFill>
              </a:defRPr>
            </a:lvl2pPr>
            <a:lvl3pPr>
              <a:defRPr sz="2000">
                <a:solidFill>
                  <a:schemeClr val="accent5">
                    <a:lumMod val="40000"/>
                    <a:lumOff val="60000"/>
                  </a:schemeClr>
                </a:solidFill>
              </a:defRPr>
            </a:lvl3pPr>
            <a:lvl4pPr>
              <a:defRPr sz="1800">
                <a:solidFill>
                  <a:schemeClr val="accent5">
                    <a:lumMod val="60000"/>
                    <a:lumOff val="40000"/>
                  </a:schemeClr>
                </a:solidFill>
              </a:defRPr>
            </a:lvl4pPr>
            <a:lvl5pPr>
              <a:defRPr sz="1800">
                <a:solidFill>
                  <a:schemeClr val="accent4">
                    <a:lumMod val="60000"/>
                    <a:lumOff val="40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563098"/>
            <a:ext cx="4495800" cy="4580402"/>
          </a:xfrm>
        </p:spPr>
        <p:txBody>
          <a:bodyPr/>
          <a:lstStyle>
            <a:lvl1pPr>
              <a:defRPr sz="2800">
                <a:solidFill>
                  <a:schemeClr val="accent6">
                    <a:lumMod val="40000"/>
                    <a:lumOff val="60000"/>
                  </a:schemeClr>
                </a:solidFill>
              </a:defRPr>
            </a:lvl1pPr>
            <a:lvl2pPr>
              <a:defRPr sz="2400">
                <a:solidFill>
                  <a:schemeClr val="accent6">
                    <a:lumMod val="60000"/>
                    <a:lumOff val="40000"/>
                  </a:schemeClr>
                </a:solidFill>
              </a:defRPr>
            </a:lvl2pPr>
            <a:lvl3pPr>
              <a:defRPr sz="2000">
                <a:solidFill>
                  <a:schemeClr val="accent5">
                    <a:lumMod val="40000"/>
                    <a:lumOff val="60000"/>
                  </a:schemeClr>
                </a:solidFill>
              </a:defRPr>
            </a:lvl3pPr>
            <a:lvl4pPr>
              <a:defRPr sz="1800">
                <a:solidFill>
                  <a:schemeClr val="accent5">
                    <a:lumMod val="60000"/>
                    <a:lumOff val="40000"/>
                  </a:schemeClr>
                </a:solidFill>
              </a:defRPr>
            </a:lvl4pPr>
            <a:lvl5pPr>
              <a:defRPr sz="1800">
                <a:solidFill>
                  <a:schemeClr val="accent4">
                    <a:lumMod val="60000"/>
                    <a:lumOff val="40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53575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0" y="575443"/>
            <a:ext cx="4572000" cy="563097"/>
          </a:xfrm>
        </p:spPr>
        <p:txBody>
          <a:bodyPr anchor="ctr"/>
          <a:lstStyle>
            <a:lvl1pPr marL="0" indent="0">
              <a:buNone/>
              <a:defRPr sz="2400" b="1">
                <a:solidFill>
                  <a:schemeClr val="accent5">
                    <a:lumMod val="20000"/>
                    <a:lumOff val="8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-1" y="1150885"/>
            <a:ext cx="4571999" cy="3992615"/>
          </a:xfrm>
        </p:spPr>
        <p:txBody>
          <a:bodyPr/>
          <a:lstStyle>
            <a:lvl1pPr>
              <a:defRPr sz="2400">
                <a:solidFill>
                  <a:schemeClr val="accent6">
                    <a:lumMod val="40000"/>
                    <a:lumOff val="60000"/>
                  </a:schemeClr>
                </a:solidFill>
              </a:defRPr>
            </a:lvl1pPr>
            <a:lvl2pPr>
              <a:defRPr sz="2000">
                <a:solidFill>
                  <a:schemeClr val="accent6">
                    <a:lumMod val="60000"/>
                    <a:lumOff val="40000"/>
                  </a:schemeClr>
                </a:solidFill>
              </a:defRPr>
            </a:lvl2pPr>
            <a:lvl3pPr>
              <a:defRPr sz="1800">
                <a:solidFill>
                  <a:schemeClr val="accent5">
                    <a:lumMod val="40000"/>
                    <a:lumOff val="60000"/>
                  </a:schemeClr>
                </a:solidFill>
              </a:defRPr>
            </a:lvl3pPr>
            <a:lvl4pPr>
              <a:defRPr sz="1600">
                <a:solidFill>
                  <a:schemeClr val="accent5">
                    <a:lumMod val="60000"/>
                    <a:lumOff val="40000"/>
                  </a:schemeClr>
                </a:solidFill>
              </a:defRPr>
            </a:lvl4pPr>
            <a:lvl5pPr>
              <a:defRPr sz="1600">
                <a:solidFill>
                  <a:schemeClr val="accent4">
                    <a:lumMod val="40000"/>
                    <a:lumOff val="60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72001" y="575444"/>
            <a:ext cx="4572000" cy="563098"/>
          </a:xfrm>
        </p:spPr>
        <p:txBody>
          <a:bodyPr anchor="ctr"/>
          <a:lstStyle>
            <a:lvl1pPr marL="0" indent="0">
              <a:buNone/>
              <a:defRPr sz="2400" b="1">
                <a:solidFill>
                  <a:schemeClr val="accent5">
                    <a:lumMod val="20000"/>
                    <a:lumOff val="8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67956" y="1150885"/>
            <a:ext cx="4571999" cy="3992614"/>
          </a:xfrm>
        </p:spPr>
        <p:txBody>
          <a:bodyPr/>
          <a:lstStyle>
            <a:lvl1pPr>
              <a:defRPr sz="2400">
                <a:solidFill>
                  <a:schemeClr val="accent6">
                    <a:lumMod val="40000"/>
                    <a:lumOff val="60000"/>
                  </a:schemeClr>
                </a:solidFill>
              </a:defRPr>
            </a:lvl1pPr>
            <a:lvl2pPr>
              <a:defRPr sz="2000">
                <a:solidFill>
                  <a:schemeClr val="accent6">
                    <a:lumMod val="60000"/>
                    <a:lumOff val="40000"/>
                  </a:schemeClr>
                </a:solidFill>
              </a:defRPr>
            </a:lvl2pPr>
            <a:lvl3pPr>
              <a:defRPr sz="1800">
                <a:solidFill>
                  <a:schemeClr val="accent5">
                    <a:lumMod val="40000"/>
                    <a:lumOff val="60000"/>
                  </a:schemeClr>
                </a:solidFill>
              </a:defRPr>
            </a:lvl3pPr>
            <a:lvl4pPr>
              <a:defRPr sz="1600">
                <a:solidFill>
                  <a:schemeClr val="accent5">
                    <a:lumMod val="60000"/>
                    <a:lumOff val="40000"/>
                  </a:schemeClr>
                </a:solidFill>
              </a:defRPr>
            </a:lvl4pPr>
            <a:lvl5pPr>
              <a:defRPr sz="1600">
                <a:solidFill>
                  <a:schemeClr val="accent4">
                    <a:lumMod val="40000"/>
                    <a:lumOff val="60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4339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95512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03510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>
                <a:solidFill>
                  <a:schemeClr val="accent6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>
                <a:solidFill>
                  <a:schemeClr val="accent6">
                    <a:lumMod val="40000"/>
                    <a:lumOff val="60000"/>
                  </a:schemeClr>
                </a:solidFill>
              </a:defRPr>
            </a:lvl1pPr>
            <a:lvl2pPr>
              <a:defRPr sz="2800">
                <a:solidFill>
                  <a:schemeClr val="accent6">
                    <a:lumMod val="60000"/>
                    <a:lumOff val="40000"/>
                  </a:schemeClr>
                </a:solidFill>
              </a:defRPr>
            </a:lvl2pPr>
            <a:lvl3pPr>
              <a:defRPr sz="2400">
                <a:solidFill>
                  <a:schemeClr val="accent5">
                    <a:lumMod val="40000"/>
                    <a:lumOff val="60000"/>
                  </a:schemeClr>
                </a:solidFill>
              </a:defRPr>
            </a:lvl3pPr>
            <a:lvl4pPr>
              <a:defRPr sz="2000">
                <a:solidFill>
                  <a:schemeClr val="accent5">
                    <a:lumMod val="60000"/>
                    <a:lumOff val="40000"/>
                  </a:schemeClr>
                </a:solidFill>
              </a:defRPr>
            </a:lvl4pPr>
            <a:lvl5pPr>
              <a:defRPr sz="2000">
                <a:solidFill>
                  <a:schemeClr val="accent4">
                    <a:lumMod val="40000"/>
                    <a:lumOff val="60000"/>
                  </a:schemeClr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6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21246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>
                <a:solidFill>
                  <a:schemeClr val="accent6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6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89031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630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0" y="563098"/>
            <a:ext cx="9144000" cy="45804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10400" y="4930092"/>
            <a:ext cx="2133600" cy="2134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A1DC3ABC-92C2-B748-ABF3-8546144348B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66812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r" defTabSz="457200" rtl="0" eaLnBrk="1" latinLnBrk="0" hangingPunct="1">
        <a:spcBef>
          <a:spcPct val="0"/>
        </a:spcBef>
        <a:buNone/>
        <a:defRPr sz="4400" b="1" kern="1200">
          <a:solidFill>
            <a:srgbClr val="FFF50A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b="1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b="1" kern="1200">
          <a:solidFill>
            <a:srgbClr val="FF8000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b="1" kern="1200">
          <a:solidFill>
            <a:srgbClr val="00FF00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b="1" kern="1200">
          <a:solidFill>
            <a:srgbClr val="00FFFF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b="1" kern="1200">
          <a:solidFill>
            <a:srgbClr val="FF0000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4.emf"/><Relationship Id="rId4" Type="http://schemas.openxmlformats.org/officeDocument/2006/relationships/image" Target="../media/image33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emf"/><Relationship Id="rId4" Type="http://schemas.openxmlformats.org/officeDocument/2006/relationships/image" Target="../media/image10.tif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emf"/><Relationship Id="rId4" Type="http://schemas.openxmlformats.org/officeDocument/2006/relationships/image" Target="../media/image10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7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1.emf"/><Relationship Id="rId4" Type="http://schemas.openxmlformats.org/officeDocument/2006/relationships/image" Target="../media/image20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7" Type="http://schemas.openxmlformats.org/officeDocument/2006/relationships/image" Target="../media/image29.jpeg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emf"/><Relationship Id="rId5" Type="http://schemas.openxmlformats.org/officeDocument/2006/relationships/image" Target="../media/image27.emf"/><Relationship Id="rId4" Type="http://schemas.openxmlformats.org/officeDocument/2006/relationships/image" Target="../media/image26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1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E5DDE27-3B53-C66C-67CA-DE357AEB1B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28" y="3463871"/>
            <a:ext cx="9130572" cy="169512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97F441F-5BA9-9CB7-3F53-85D6AF9FEB2B}"/>
              </a:ext>
            </a:extLst>
          </p:cNvPr>
          <p:cNvSpPr txBox="1"/>
          <p:nvPr/>
        </p:nvSpPr>
        <p:spPr>
          <a:xfrm>
            <a:off x="2050458" y="0"/>
            <a:ext cx="50565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K. Long, on behalf of the collaboration; </a:t>
            </a:r>
            <a:fld id="{B19FB069-7A70-CF49-A3CF-C9513262B04A}" type="datetime3">
              <a:rPr lang="en-GB" b="1" smtClean="0">
                <a:solidFill>
                  <a:schemeClr val="bg1"/>
                </a:solidFill>
              </a:rPr>
              <a:pPr algn="ctr"/>
              <a:t>10 July, 2025</a:t>
            </a:fld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4A08D2F-A149-F2B1-EA3E-5BF7D361C3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514" y="681732"/>
            <a:ext cx="7772400" cy="262022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8B001810-CB3C-4AD7-DA4F-B7FE19B198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10" y="712728"/>
            <a:ext cx="1376511" cy="1376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89744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1B04FE34-A5E5-E522-2E85-36889BE161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Stage 2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6D7E96E-DBAF-C41D-ED88-52B23BDE99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10</a:t>
            </a:fld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27C7AD8-AD29-A4B7-935B-62FE1B32F5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8340" y="72337"/>
            <a:ext cx="5567320" cy="4998826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8188043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3F366D-471D-2C23-9570-E78405FBF0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Optimised</a:t>
            </a:r>
            <a:r>
              <a:rPr lang="en-US" dirty="0"/>
              <a:t> injection to FFA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8A3495A-9E9D-BF3B-AEB9-A40AF7CAE0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11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C443294-14E4-F8AB-8B73-662B20300A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1416" y="735644"/>
            <a:ext cx="6916783" cy="4190594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C912A2A-E195-F843-949A-F67D50202C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98" y="3289408"/>
            <a:ext cx="1843763" cy="1196829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E3EC965-C3E6-C300-9266-DE488FA09F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1189" y="606638"/>
            <a:ext cx="4784267" cy="3189511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568FACE-E128-FA19-FB1B-BB54BEDEF4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936" y="52254"/>
            <a:ext cx="2305317" cy="3184025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5CF72AC-6E3E-B42F-9E22-2E0771DFDA63}"/>
              </a:ext>
            </a:extLst>
          </p:cNvPr>
          <p:cNvSpPr txBox="1"/>
          <p:nvPr/>
        </p:nvSpPr>
        <p:spPr>
          <a:xfrm>
            <a:off x="6438287" y="4024572"/>
            <a:ext cx="8031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/>
              <a:t>Switching</a:t>
            </a:r>
          </a:p>
          <a:p>
            <a:pPr algn="ctr"/>
            <a:r>
              <a:rPr lang="en-US" sz="1200" b="1" dirty="0"/>
              <a:t>dipole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1C7F282-EC32-8102-8470-47F71C0613D0}"/>
              </a:ext>
            </a:extLst>
          </p:cNvPr>
          <p:cNvSpPr txBox="1"/>
          <p:nvPr/>
        </p:nvSpPr>
        <p:spPr>
          <a:xfrm>
            <a:off x="7477204" y="2244938"/>
            <a:ext cx="7021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/>
              <a:t>FFA</a:t>
            </a:r>
          </a:p>
          <a:p>
            <a:pPr algn="ctr"/>
            <a:r>
              <a:rPr lang="en-US" sz="1200" b="1" dirty="0"/>
              <a:t>crossing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55BC1DC-1113-146E-2823-C652C8379CA1}"/>
              </a:ext>
            </a:extLst>
          </p:cNvPr>
          <p:cNvSpPr txBox="1"/>
          <p:nvPr/>
        </p:nvSpPr>
        <p:spPr>
          <a:xfrm>
            <a:off x="7081277" y="980418"/>
            <a:ext cx="7489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/>
              <a:t>Injection</a:t>
            </a:r>
            <a:br>
              <a:rPr lang="en-US" sz="1200" b="1" dirty="0"/>
            </a:br>
            <a:r>
              <a:rPr lang="en-US" sz="1200" b="1" dirty="0"/>
              <a:t>septum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19C50D6-F3ED-D5AD-BCA4-703811775299}"/>
              </a:ext>
            </a:extLst>
          </p:cNvPr>
          <p:cNvSpPr txBox="1"/>
          <p:nvPr/>
        </p:nvSpPr>
        <p:spPr>
          <a:xfrm>
            <a:off x="1185598" y="2910370"/>
            <a:ext cx="1160575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/>
              <a:t>Collimation</a:t>
            </a:r>
          </a:p>
        </p:txBody>
      </p:sp>
    </p:spTree>
    <p:extLst>
      <p:ext uri="{BB962C8B-B14F-4D97-AF65-F5344CB8AC3E}">
        <p14:creationId xmlns:p14="http://schemas.microsoft.com/office/powerpoint/2010/main" val="3919654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DD35F9-7B00-0F89-BA4F-8A0A2E9FD9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FFA </a:t>
            </a:r>
            <a:r>
              <a:rPr lang="en-US" dirty="0" err="1"/>
              <a:t>optimised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1F3D7B8-5004-F059-6BE4-CFC9ADFC63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12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FECB133-2F6A-3CF6-5B0F-15F413C05B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31" y="37141"/>
            <a:ext cx="3121291" cy="2709454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A6848D1-B52F-2A35-CFF4-EA9F56D0E3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0953" y="627017"/>
            <a:ext cx="3215599" cy="2119578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F093278-3B0D-1E17-38EB-7E774C255E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729" y="2810514"/>
            <a:ext cx="7228118" cy="2295990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11DFD28-C323-FE24-13F7-B88AE0470BFD}"/>
              </a:ext>
            </a:extLst>
          </p:cNvPr>
          <p:cNvSpPr txBox="1"/>
          <p:nvPr/>
        </p:nvSpPr>
        <p:spPr>
          <a:xfrm>
            <a:off x="6670763" y="624662"/>
            <a:ext cx="2344168" cy="203132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Variable-energy FFA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</a:rPr>
              <a:t>Multi-ion capability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</a:rPr>
              <a:t>Single spiral design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</a:rPr>
              <a:t>Max field ~1.4 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</a:rPr>
              <a:t>Tunable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</a:rPr>
              <a:t>3D tracking: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</a:rPr>
              <a:t>1, 2, 3 and 5</a:t>
            </a:r>
            <a:r>
              <a:rPr lang="en-US" b="1" dirty="0">
                <a:solidFill>
                  <a:schemeClr val="bg1"/>
                </a:solidFill>
                <a:latin typeface="Symbol" pitchFamily="2" charset="2"/>
              </a:rPr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25511150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1B0C31A-3472-36BF-828E-F0DCEA4557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13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50248C4-22A5-1F53-96FB-8DB1CFFA40D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56160"/>
          <a:stretch>
            <a:fillRect/>
          </a:stretch>
        </p:blipFill>
        <p:spPr>
          <a:xfrm>
            <a:off x="105196" y="0"/>
            <a:ext cx="4008730" cy="5143500"/>
          </a:xfrm>
          <a:prstGeom prst="rect">
            <a:avLst/>
          </a:prstGeom>
        </p:spPr>
      </p:pic>
      <p:pic>
        <p:nvPicPr>
          <p:cNvPr id="5" name="Picture 4" descr="A diagram of a beam&#10;&#10;Description automatically generated">
            <a:extLst>
              <a:ext uri="{FF2B5EF4-FFF2-40B4-BE49-F238E27FC236}">
                <a16:creationId xmlns:a16="http://schemas.microsoft.com/office/drawing/2014/main" id="{3C336528-3F55-5D09-BC30-26CF756A1A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0485" y="809203"/>
            <a:ext cx="4878779" cy="4118845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EDDB22B-78DA-0F00-5F96-64731B896CA2}"/>
              </a:ext>
            </a:extLst>
          </p:cNvPr>
          <p:cNvSpPr txBox="1"/>
          <p:nvPr/>
        </p:nvSpPr>
        <p:spPr>
          <a:xfrm>
            <a:off x="7872421" y="280188"/>
            <a:ext cx="11767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Tunes</a:t>
            </a:r>
          </a:p>
        </p:txBody>
      </p:sp>
    </p:spTree>
    <p:extLst>
      <p:ext uri="{BB962C8B-B14F-4D97-AF65-F5344CB8AC3E}">
        <p14:creationId xmlns:p14="http://schemas.microsoft.com/office/powerpoint/2010/main" val="7026329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95102E-F3C3-A12D-B0C4-DF5EF8D332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/>
              <a:t>Radiobiology </a:t>
            </a:r>
            <a:r>
              <a:rPr lang="en-US" sz="2800" dirty="0" err="1"/>
              <a:t>programme</a:t>
            </a:r>
            <a:r>
              <a:rPr lang="en-US" sz="2800" dirty="0"/>
              <a:t> and proof-of-principle experiment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BB19A1-28BB-E5DD-FF32-4853343A27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563099"/>
            <a:ext cx="9144000" cy="1047988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Systematic comparison:</a:t>
            </a:r>
          </a:p>
          <a:p>
            <a:pPr lvl="1"/>
            <a:r>
              <a:rPr lang="en-US" dirty="0"/>
              <a:t>Radiobiology with conventional (cyclotron) and laser-driven beams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261A6D-FE6E-F514-3F70-811FA60A9F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14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9FDD2DD-EC7C-C850-54A6-B6B1B580E9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4698" y="1709396"/>
            <a:ext cx="2882900" cy="3327400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23D2316-C22F-ACB8-7BE2-E3F0352B30DD}"/>
              </a:ext>
            </a:extLst>
          </p:cNvPr>
          <p:cNvSpPr txBox="1"/>
          <p:nvPr/>
        </p:nvSpPr>
        <p:spPr>
          <a:xfrm>
            <a:off x="1297574" y="1340064"/>
            <a:ext cx="2275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MC40 cyclotron (</a:t>
            </a:r>
            <a:r>
              <a:rPr lang="en-US" b="1" dirty="0" err="1">
                <a:solidFill>
                  <a:schemeClr val="bg1"/>
                </a:solidFill>
              </a:rPr>
              <a:t>Brm</a:t>
            </a:r>
            <a:r>
              <a:rPr lang="en-US" b="1" dirty="0">
                <a:solidFill>
                  <a:schemeClr val="bg1"/>
                </a:solidFill>
              </a:rPr>
              <a:t>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53CDDFD-AFE9-FB4D-1281-8930AF4F00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7187" y="1709395"/>
            <a:ext cx="4289421" cy="3327401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A5354CE-D238-1A38-5131-337CF32DE25C}"/>
              </a:ext>
            </a:extLst>
          </p:cNvPr>
          <p:cNvSpPr txBox="1"/>
          <p:nvPr/>
        </p:nvSpPr>
        <p:spPr>
          <a:xfrm>
            <a:off x="5254919" y="1340063"/>
            <a:ext cx="35109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Laser-driven@ SCAPA (Strathclyde)</a:t>
            </a:r>
          </a:p>
        </p:txBody>
      </p:sp>
    </p:spTree>
    <p:extLst>
      <p:ext uri="{BB962C8B-B14F-4D97-AF65-F5344CB8AC3E}">
        <p14:creationId xmlns:p14="http://schemas.microsoft.com/office/powerpoint/2010/main" val="4046050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7017312D-2D8A-DF58-B202-15A968C61E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8451" y="33006"/>
            <a:ext cx="773396" cy="773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0237A49-A5C6-9A57-3F47-2143B367EC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PoPLaR</a:t>
            </a:r>
            <a:r>
              <a:rPr lang="en-US" dirty="0"/>
              <a:t> @ SCAPA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2C76BB-A064-5A30-FE9F-4A2921629F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15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749DD40-8522-C3E3-CBA8-FBD7F3062C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71" y="31059"/>
            <a:ext cx="4177606" cy="2540692"/>
          </a:xfrm>
          <a:prstGeom prst="rect">
            <a:avLst/>
          </a:prstGeom>
          <a:ln>
            <a:solidFill>
              <a:srgbClr val="FF0000"/>
            </a:solidFill>
          </a:ln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5B9C835B-5F85-D0C7-50F1-C0AB5B93F405}"/>
              </a:ext>
            </a:extLst>
          </p:cNvPr>
          <p:cNvGrpSpPr/>
          <p:nvPr/>
        </p:nvGrpSpPr>
        <p:grpSpPr>
          <a:xfrm>
            <a:off x="2255520" y="594158"/>
            <a:ext cx="6888480" cy="2307305"/>
            <a:chOff x="2255520" y="594158"/>
            <a:chExt cx="6888480" cy="2307305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15F58318-B923-A413-3957-7645D6083A8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50791" t="25816" r="8539" b="55521"/>
            <a:stretch/>
          </p:blipFill>
          <p:spPr>
            <a:xfrm>
              <a:off x="2934751" y="1179052"/>
              <a:ext cx="6171978" cy="1722411"/>
            </a:xfrm>
            <a:prstGeom prst="rect">
              <a:avLst/>
            </a:prstGeom>
            <a:ln w="19050">
              <a:solidFill>
                <a:srgbClr val="00B050"/>
              </a:solidFill>
            </a:ln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52BCD72-F2A5-EFCA-425D-3D79F5B88C24}"/>
                </a:ext>
              </a:extLst>
            </p:cNvPr>
            <p:cNvSpPr/>
            <p:nvPr/>
          </p:nvSpPr>
          <p:spPr>
            <a:xfrm>
              <a:off x="2255520" y="594158"/>
              <a:ext cx="1837509" cy="424746"/>
            </a:xfrm>
            <a:prstGeom prst="rect">
              <a:avLst/>
            </a:prstGeom>
            <a:noFill/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6405E047-6BE2-B914-A8D3-F31630ABE18A}"/>
                </a:ext>
              </a:extLst>
            </p:cNvPr>
            <p:cNvCxnSpPr/>
            <p:nvPr/>
          </p:nvCxnSpPr>
          <p:spPr>
            <a:xfrm>
              <a:off x="2255520" y="1018904"/>
              <a:ext cx="679231" cy="1882559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E2FD1B5B-2837-230F-E4C6-461AEB53C4CD}"/>
                </a:ext>
              </a:extLst>
            </p:cNvPr>
            <p:cNvCxnSpPr/>
            <p:nvPr/>
          </p:nvCxnSpPr>
          <p:spPr>
            <a:xfrm>
              <a:off x="4093029" y="594158"/>
              <a:ext cx="5050971" cy="584894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3" name="Picture 12" descr="A blue line on a black background&#10;&#10;Description automatically generated">
            <a:extLst>
              <a:ext uri="{FF2B5EF4-FFF2-40B4-BE49-F238E27FC236}">
                <a16:creationId xmlns:a16="http://schemas.microsoft.com/office/drawing/2014/main" id="{12413BA1-2EAE-AE7F-EBF8-861FDA53BC4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66" b="25148"/>
          <a:stretch/>
        </p:blipFill>
        <p:spPr>
          <a:xfrm>
            <a:off x="4214877" y="2559402"/>
            <a:ext cx="4891852" cy="1215394"/>
          </a:xfrm>
          <a:prstGeom prst="rect">
            <a:avLst/>
          </a:prstGeom>
          <a:ln>
            <a:solidFill>
              <a:srgbClr val="00B050"/>
            </a:solidFill>
          </a:ln>
        </p:spPr>
      </p:pic>
      <p:pic>
        <p:nvPicPr>
          <p:cNvPr id="14" name="Content Placeholder 4" descr="A graph of energy and energy&#10;&#10;Description automatically generated with medium confidence">
            <a:extLst>
              <a:ext uri="{FF2B5EF4-FFF2-40B4-BE49-F238E27FC236}">
                <a16:creationId xmlns:a16="http://schemas.microsoft.com/office/drawing/2014/main" id="{2458FA20-AE12-47BF-C0EB-3C5485043ED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0617" r="3" b="3"/>
          <a:stretch/>
        </p:blipFill>
        <p:spPr>
          <a:xfrm>
            <a:off x="6426924" y="3308283"/>
            <a:ext cx="2636260" cy="1767262"/>
          </a:xfrm>
          <a:prstGeom prst="rect">
            <a:avLst/>
          </a:prstGeom>
          <a:ln>
            <a:solidFill>
              <a:srgbClr val="00B050"/>
            </a:solidFill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2C40057-B62A-EB8E-D2E0-B198BF858A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767" y="2976098"/>
            <a:ext cx="6298341" cy="2099447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</p:pic>
    </p:spTree>
    <p:extLst>
      <p:ext uri="{BB962C8B-B14F-4D97-AF65-F5344CB8AC3E}">
        <p14:creationId xmlns:p14="http://schemas.microsoft.com/office/powerpoint/2010/main" val="1299443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85AC5BC-81E7-16CF-347B-E3003C2D57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16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FFF85D2-4B8C-6F53-6101-B09DD39600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9144002" cy="5143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8621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3B4153-8397-EA86-07D2-6BDED2F95D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PoPLaR</a:t>
            </a:r>
            <a:r>
              <a:rPr lang="en-US" dirty="0"/>
              <a:t> programmatic approach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3C2FF02-F0B1-02E3-99F4-4DE94C42B2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691780"/>
            <a:ext cx="3406747" cy="4163441"/>
          </a:xfrm>
        </p:spPr>
        <p:txBody>
          <a:bodyPr>
            <a:normAutofit fontScale="62500" lnSpcReduction="20000"/>
          </a:bodyPr>
          <a:lstStyle/>
          <a:p>
            <a:pPr marL="184150" indent="-184150"/>
            <a:r>
              <a:rPr lang="en-US" dirty="0"/>
              <a:t>First:</a:t>
            </a:r>
          </a:p>
          <a:p>
            <a:pPr marL="488950" lvl="1" indent="-207963"/>
            <a:r>
              <a:rPr lang="en-US" dirty="0"/>
              <a:t>Quad-doublet</a:t>
            </a:r>
          </a:p>
          <a:p>
            <a:pPr marL="666750" lvl="2" indent="-152400"/>
            <a:r>
              <a:rPr lang="en-US" dirty="0"/>
              <a:t>Qualify source</a:t>
            </a:r>
          </a:p>
          <a:p>
            <a:pPr marL="666750" lvl="2" indent="-152400"/>
            <a:r>
              <a:rPr lang="en-US" dirty="0"/>
              <a:t>First radiobiology</a:t>
            </a:r>
          </a:p>
          <a:p>
            <a:pPr marL="488950" lvl="1" indent="-207963"/>
            <a:r>
              <a:rPr lang="en-US" dirty="0"/>
              <a:t>Starting summer 2025</a:t>
            </a:r>
          </a:p>
          <a:p>
            <a:pPr marL="184150" indent="-184150"/>
            <a:r>
              <a:rPr lang="en-US" dirty="0"/>
              <a:t>Incremental development:</a:t>
            </a:r>
          </a:p>
          <a:p>
            <a:pPr marL="488950" lvl="1" indent="-207963"/>
            <a:r>
              <a:rPr lang="en-US" dirty="0"/>
              <a:t>2 quad doublet:</a:t>
            </a:r>
          </a:p>
          <a:p>
            <a:pPr marL="666750" lvl="2" indent="-152400"/>
            <a:r>
              <a:rPr lang="en-US" dirty="0"/>
              <a:t>Better capture</a:t>
            </a:r>
          </a:p>
          <a:p>
            <a:pPr marL="666750" lvl="2" indent="-152400"/>
            <a:r>
              <a:rPr lang="en-US" dirty="0"/>
              <a:t>More uniform dose distribution</a:t>
            </a:r>
          </a:p>
          <a:p>
            <a:pPr marL="488950" lvl="1" indent="-207963"/>
            <a:r>
              <a:rPr lang="en-US" dirty="0"/>
              <a:t>To be defined:</a:t>
            </a:r>
          </a:p>
          <a:p>
            <a:pPr marL="666750" lvl="2" indent="-152400"/>
            <a:r>
              <a:rPr lang="en-US" dirty="0"/>
              <a:t>Dipole for momentum selection and to “shoot into sample”</a:t>
            </a:r>
          </a:p>
          <a:p>
            <a:pPr marL="666750" lvl="2" indent="-152400"/>
            <a:r>
              <a:rPr lang="en-US" dirty="0"/>
              <a:t>Instrumentation</a:t>
            </a:r>
          </a:p>
          <a:p>
            <a:pPr marL="488950" lvl="1" indent="-207963"/>
            <a:r>
              <a:rPr lang="en-US" dirty="0"/>
              <a:t>Systematic studies …</a:t>
            </a:r>
          </a:p>
          <a:p>
            <a:pPr marL="488950" lvl="1" indent="-207963"/>
            <a:r>
              <a:rPr lang="en-US" dirty="0" err="1"/>
              <a:t>LhARA</a:t>
            </a:r>
            <a:r>
              <a:rPr lang="en-US" dirty="0"/>
              <a:t> test bed!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C12A27-87CE-28DE-5A14-E2CD3EA2DC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17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24FDA94-9156-84BB-14E6-5C474684C3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4876" y="605944"/>
            <a:ext cx="5819141" cy="2374365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4DA4C7F-AD9A-6A5A-8AD0-9F32F34D49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4877" y="3043123"/>
            <a:ext cx="5819142" cy="2037563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22060644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C414AD0-1467-42DE-3E75-30C937A0C6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Real-time acoustic dose-profile measurement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95BC8EE-E528-71E2-91D6-E03E85BC97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18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21AE69-9600-F291-C342-C46573EE474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666" t="31492" r="11714" b="17714"/>
          <a:stretch/>
        </p:blipFill>
        <p:spPr>
          <a:xfrm>
            <a:off x="43540" y="563099"/>
            <a:ext cx="5364482" cy="1925054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6" name="Picture 5" descr="A diagram of a machine&#10;&#10;AI-generated content may be incorrect.">
            <a:extLst>
              <a:ext uri="{FF2B5EF4-FFF2-40B4-BE49-F238E27FC236}">
                <a16:creationId xmlns:a16="http://schemas.microsoft.com/office/drawing/2014/main" id="{C2F3B6F7-F927-1B6A-F7BD-047A293687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2121" y="563098"/>
            <a:ext cx="3639635" cy="1925054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8A43AA4-F791-0424-350D-AC2C2DA4E4E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36338" b="31361"/>
          <a:stretch/>
        </p:blipFill>
        <p:spPr>
          <a:xfrm>
            <a:off x="5347615" y="3669573"/>
            <a:ext cx="3639635" cy="1436895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1C28EBF-C071-1BB5-2136-D249C453D26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50163" t="4451" b="62662"/>
          <a:stretch/>
        </p:blipFill>
        <p:spPr>
          <a:xfrm>
            <a:off x="7180888" y="2581727"/>
            <a:ext cx="1910867" cy="1050814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EE27B6C-CC95-992B-31CE-125DB27604C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49991" t="8825" b="56975"/>
          <a:stretch/>
        </p:blipFill>
        <p:spPr>
          <a:xfrm>
            <a:off x="5284774" y="2581727"/>
            <a:ext cx="1843869" cy="1050814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1" name="Picture 10" descr="A diagram of a vacuum&#10;&#10;AI-generated content may be incorrect.">
            <a:extLst>
              <a:ext uri="{FF2B5EF4-FFF2-40B4-BE49-F238E27FC236}">
                <a16:creationId xmlns:a16="http://schemas.microsoft.com/office/drawing/2014/main" id="{F98AF7AE-B603-8035-0DDB-FB0D4A653A0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" t="1797"/>
          <a:stretch/>
        </p:blipFill>
        <p:spPr>
          <a:xfrm>
            <a:off x="35389" y="2581727"/>
            <a:ext cx="5190311" cy="19191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5415F775-9F89-7E42-1159-7B8F6A964129}"/>
              </a:ext>
            </a:extLst>
          </p:cNvPr>
          <p:cNvSpPr txBox="1"/>
          <p:nvPr/>
        </p:nvSpPr>
        <p:spPr>
          <a:xfrm>
            <a:off x="191593" y="4490796"/>
            <a:ext cx="48201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chemeClr val="bg1"/>
                </a:solidFill>
              </a:rPr>
              <a:t>Test exposure on LION at LMU:</a:t>
            </a:r>
          </a:p>
          <a:p>
            <a:r>
              <a:rPr lang="en-US" b="1" dirty="0">
                <a:solidFill>
                  <a:schemeClr val="bg1"/>
                </a:solidFill>
              </a:rPr>
              <a:t>Correlation: liquid scintillator and acoustic signal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52161C9-7D4A-4389-1F13-2411D0C4DF52}"/>
              </a:ext>
            </a:extLst>
          </p:cNvPr>
          <p:cNvSpPr txBox="1"/>
          <p:nvPr/>
        </p:nvSpPr>
        <p:spPr>
          <a:xfrm>
            <a:off x="7310643" y="3785703"/>
            <a:ext cx="7665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Maxouti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21947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B86C48-3D10-E48B-B289-E889243E8B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19</a:t>
            </a:fld>
            <a:endParaRPr lang="en-US" dirty="0"/>
          </a:p>
        </p:txBody>
      </p:sp>
      <p:pic>
        <p:nvPicPr>
          <p:cNvPr id="5" name="Picture 4" descr="A group of people posing for a photo&#10;&#10;AI-generated content may be incorrect.">
            <a:extLst>
              <a:ext uri="{FF2B5EF4-FFF2-40B4-BE49-F238E27FC236}">
                <a16:creationId xmlns:a16="http://schemas.microsoft.com/office/drawing/2014/main" id="{20BAC6E3-9D18-8473-B540-3F3CB4548A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714499"/>
            <a:ext cx="9144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20FDAA3-5AAE-054A-C020-E4078B50A9F0}"/>
              </a:ext>
            </a:extLst>
          </p:cNvPr>
          <p:cNvSpPr txBox="1"/>
          <p:nvPr/>
        </p:nvSpPr>
        <p:spPr>
          <a:xfrm>
            <a:off x="4122549" y="3239146"/>
            <a:ext cx="1906932" cy="95410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bg2"/>
                </a:solidFill>
              </a:rPr>
              <a:t>Co-creation</a:t>
            </a:r>
          </a:p>
          <a:p>
            <a:pPr algn="ctr"/>
            <a:r>
              <a:rPr lang="en-US" sz="2800" b="1" i="1" dirty="0">
                <a:solidFill>
                  <a:schemeClr val="bg2"/>
                </a:solidFill>
              </a:rPr>
              <a:t>ab initio</a:t>
            </a:r>
            <a:r>
              <a:rPr lang="en-US" sz="2800" b="1" dirty="0">
                <a:solidFill>
                  <a:schemeClr val="bg2"/>
                </a:solidFill>
              </a:rPr>
              <a:t>!</a:t>
            </a:r>
            <a:endParaRPr lang="en-US" sz="2800" b="1" i="1" dirty="0">
              <a:solidFill>
                <a:schemeClr val="bg2"/>
              </a:solidFill>
            </a:endParaRPr>
          </a:p>
        </p:txBody>
      </p:sp>
      <p:pic>
        <p:nvPicPr>
          <p:cNvPr id="8" name="Picture 7" descr="A person in a suit and tie&#10;&#10;AI-generated content may be incorrect.">
            <a:extLst>
              <a:ext uri="{FF2B5EF4-FFF2-40B4-BE49-F238E27FC236}">
                <a16:creationId xmlns:a16="http://schemas.microsoft.com/office/drawing/2014/main" id="{41D10589-5D7B-CEFA-DD86-91DB5DA7C3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4302" y="2869111"/>
            <a:ext cx="2244877" cy="2167685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0C37496-EF5F-9BBC-3A78-5DB21B618EDA}"/>
              </a:ext>
            </a:extLst>
          </p:cNvPr>
          <p:cNvSpPr txBox="1"/>
          <p:nvPr/>
        </p:nvSpPr>
        <p:spPr>
          <a:xfrm>
            <a:off x="7191212" y="2913684"/>
            <a:ext cx="1462260" cy="307777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09Jul25; Imperial</a:t>
            </a:r>
          </a:p>
        </p:txBody>
      </p:sp>
    </p:spTree>
    <p:extLst>
      <p:ext uri="{BB962C8B-B14F-4D97-AF65-F5344CB8AC3E}">
        <p14:creationId xmlns:p14="http://schemas.microsoft.com/office/powerpoint/2010/main" val="4184755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A3CF30-3C99-9C4D-0049-E935C1F72D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Acknowledgements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7F9D9A-997C-40B9-F110-0A1005FE37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2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15B0508-8A2A-0788-05D8-AD13C1A3BA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4243" y="1389888"/>
            <a:ext cx="6261820" cy="3720059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09510E8-1CF2-7293-63DD-6349ECD3F5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86117" y="4300597"/>
            <a:ext cx="2359240" cy="795062"/>
          </a:xfrm>
          <a:prstGeom prst="rect">
            <a:avLst/>
          </a:prstGeom>
          <a:ln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8DCA220-BC62-D20E-1FD2-E6A4BC7439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552" y="41565"/>
            <a:ext cx="4791643" cy="2695299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7249736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92E3517-80F6-F5D4-F71E-9142CDCE72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/>
            <a:fld id="{A1DC3ABC-92C2-B748-ABF3-8546144348B4}" type="slidenum">
              <a:rPr lang="en-US">
                <a:solidFill>
                  <a:prstClr val="white">
                    <a:lumMod val="75000"/>
                  </a:prstClr>
                </a:solidFill>
                <a:latin typeface="Calibri"/>
              </a:rPr>
              <a:pPr defTabSz="457189"/>
              <a:t>20</a:t>
            </a:fld>
            <a:endParaRPr lang="en-US">
              <a:solidFill>
                <a:prstClr val="white">
                  <a:lumMod val="75000"/>
                </a:prstClr>
              </a:solidFill>
              <a:latin typeface="Calibri"/>
            </a:endParaRPr>
          </a:p>
        </p:txBody>
      </p:sp>
      <p:sp>
        <p:nvSpPr>
          <p:cNvPr id="3" name="Snip Same-side Corner of Rectangle 2">
            <a:extLst>
              <a:ext uri="{FF2B5EF4-FFF2-40B4-BE49-F238E27FC236}">
                <a16:creationId xmlns:a16="http://schemas.microsoft.com/office/drawing/2014/main" id="{31981B46-B002-C7AE-5339-46FC4AC9BF66}"/>
              </a:ext>
            </a:extLst>
          </p:cNvPr>
          <p:cNvSpPr/>
          <p:nvPr/>
        </p:nvSpPr>
        <p:spPr>
          <a:xfrm>
            <a:off x="432717" y="2565395"/>
            <a:ext cx="8258344" cy="491778"/>
          </a:xfrm>
          <a:prstGeom prst="snip2SameRect">
            <a:avLst/>
          </a:prstGeom>
          <a:gradFill>
            <a:gsLst>
              <a:gs pos="0">
                <a:schemeClr val="accent2">
                  <a:lumMod val="50000"/>
                </a:schemeClr>
              </a:gs>
              <a:gs pos="82000">
                <a:srgbClr val="FF6000"/>
              </a:gs>
              <a:gs pos="57000">
                <a:srgbClr val="C00000"/>
              </a:gs>
              <a:gs pos="100000">
                <a:srgbClr val="FFC000"/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189"/>
            <a:r>
              <a:rPr lang="en-US" sz="28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 </a:t>
            </a:r>
            <a:endParaRPr lang="en-US" sz="2800" dirty="0">
              <a:ln w="0"/>
              <a:solidFill>
                <a:srgbClr val="1F497D">
                  <a:lumMod val="50000"/>
                </a:srgbClr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libri"/>
            </a:endParaRPr>
          </a:p>
        </p:txBody>
      </p:sp>
      <p:sp>
        <p:nvSpPr>
          <p:cNvPr id="13" name="Snip Same-side Corner of Rectangle 12">
            <a:extLst>
              <a:ext uri="{FF2B5EF4-FFF2-40B4-BE49-F238E27FC236}">
                <a16:creationId xmlns:a16="http://schemas.microsoft.com/office/drawing/2014/main" id="{5DD55836-471A-D974-2718-E36DC9DC6F2E}"/>
              </a:ext>
            </a:extLst>
          </p:cNvPr>
          <p:cNvSpPr/>
          <p:nvPr/>
        </p:nvSpPr>
        <p:spPr>
          <a:xfrm>
            <a:off x="526943" y="76094"/>
            <a:ext cx="8074617" cy="2486386"/>
          </a:xfrm>
          <a:prstGeom prst="snip2SameRect">
            <a:avLst/>
          </a:prstGeom>
          <a:noFill/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938" defTabSz="457189">
              <a:spcBef>
                <a:spcPct val="20000"/>
              </a:spcBef>
              <a:defRPr/>
            </a:pPr>
            <a:r>
              <a:rPr lang="en-US" sz="2400" b="1" i="1" dirty="0">
                <a:solidFill>
                  <a:srgbClr val="FF0000"/>
                </a:solidFill>
                <a:latin typeface="Calibri"/>
              </a:rPr>
              <a:t>Collaboration committed to </a:t>
            </a:r>
            <a:r>
              <a:rPr lang="en-US" sz="2400" b="1" i="1" dirty="0" err="1">
                <a:solidFill>
                  <a:srgbClr val="FF0000"/>
                </a:solidFill>
                <a:latin typeface="Calibri"/>
              </a:rPr>
              <a:t>realising</a:t>
            </a:r>
            <a:r>
              <a:rPr lang="en-US" sz="2400" b="1" i="1" dirty="0">
                <a:solidFill>
                  <a:srgbClr val="FF0000"/>
                </a:solidFill>
                <a:latin typeface="Calibri"/>
              </a:rPr>
              <a:t> the opportunity to:</a:t>
            </a:r>
          </a:p>
          <a:p>
            <a:pPr marL="317492" indent="-231770" defTabSz="457189">
              <a:spcBef>
                <a:spcPct val="20000"/>
              </a:spcBef>
              <a:buFont typeface="Arial"/>
              <a:buChar char="•"/>
              <a:defRPr/>
            </a:pPr>
            <a:r>
              <a:rPr lang="en-US" sz="2000" b="1" i="1" dirty="0">
                <a:solidFill>
                  <a:prstClr val="white"/>
                </a:solidFill>
              </a:rPr>
              <a:t>Deliver a systematic and definitive radiation biology </a:t>
            </a:r>
            <a:r>
              <a:rPr lang="en-US" sz="2000" b="1" i="1" dirty="0" err="1">
                <a:solidFill>
                  <a:prstClr val="white"/>
                </a:solidFill>
              </a:rPr>
              <a:t>programme</a:t>
            </a:r>
            <a:endParaRPr lang="en-US" sz="2000" b="1" i="1" dirty="0">
              <a:solidFill>
                <a:prstClr val="white"/>
              </a:solidFill>
              <a:latin typeface="Calibri"/>
            </a:endParaRPr>
          </a:p>
          <a:p>
            <a:pPr marL="317492" indent="-231770" defTabSz="457189">
              <a:spcBef>
                <a:spcPct val="20000"/>
              </a:spcBef>
              <a:buFont typeface="Arial"/>
              <a:buChar char="•"/>
              <a:defRPr/>
            </a:pPr>
            <a:r>
              <a:rPr lang="en-US" sz="2000" b="1" i="1" dirty="0">
                <a:solidFill>
                  <a:prstClr val="white"/>
                </a:solidFill>
                <a:latin typeface="Calibri"/>
              </a:rPr>
              <a:t>Prove the feasibility of laser-driven hybrid acceleration</a:t>
            </a:r>
          </a:p>
          <a:p>
            <a:pPr marL="317492" indent="-231770" defTabSz="457189">
              <a:spcBef>
                <a:spcPct val="20000"/>
              </a:spcBef>
              <a:buFont typeface="Arial"/>
              <a:buChar char="•"/>
              <a:defRPr/>
            </a:pPr>
            <a:r>
              <a:rPr lang="en-US" sz="2000" b="1" i="1" dirty="0">
                <a:solidFill>
                  <a:prstClr val="white"/>
                </a:solidFill>
              </a:rPr>
              <a:t>Lay the foundations for the transformation of particle beam therapy</a:t>
            </a:r>
          </a:p>
          <a:p>
            <a:pPr marL="582599" lvl="1" indent="-239707" defTabSz="457189">
              <a:spcBef>
                <a:spcPct val="20000"/>
              </a:spcBef>
              <a:buFont typeface="Arial"/>
              <a:buChar char="–"/>
              <a:defRPr/>
            </a:pPr>
            <a:r>
              <a:rPr lang="en-US" b="1" dirty="0">
                <a:solidFill>
                  <a:prstClr val="white">
                    <a:lumMod val="75000"/>
                  </a:prstClr>
                </a:solidFill>
              </a:rPr>
              <a:t>Automated, patient-specific proton and ion beam therapy</a:t>
            </a:r>
          </a:p>
          <a:p>
            <a:pPr marL="317492" indent="-231770" defTabSz="457189">
              <a:spcBef>
                <a:spcPct val="20000"/>
              </a:spcBef>
              <a:buFont typeface="Arial"/>
              <a:buChar char="•"/>
              <a:defRPr/>
            </a:pPr>
            <a:r>
              <a:rPr lang="en-US" sz="2000" b="1" i="1" dirty="0">
                <a:solidFill>
                  <a:prstClr val="white"/>
                </a:solidFill>
                <a:latin typeface="Calibri"/>
              </a:rPr>
              <a:t>Spin back into fundamental science and innovation</a:t>
            </a:r>
          </a:p>
          <a:p>
            <a:pPr marL="1346192" lvl="3" indent="-231770" defTabSz="457189">
              <a:spcBef>
                <a:spcPct val="20000"/>
              </a:spcBef>
              <a:buFont typeface="Arial"/>
              <a:buChar char="•"/>
              <a:defRPr/>
            </a:pPr>
            <a:endParaRPr lang="en-US" sz="1200" b="1" i="1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C74A8B0C-CE2D-5BCF-C803-0DE9E5B97A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2702" y="2484132"/>
            <a:ext cx="1960343" cy="660634"/>
          </a:xfrm>
          <a:prstGeom prst="rect">
            <a:avLst/>
          </a:prstGeom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BC8BEB2-B597-5620-3BF7-B99B2F220C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717" y="3066610"/>
            <a:ext cx="2444490" cy="1990873"/>
          </a:xfrm>
          <a:prstGeom prst="rect">
            <a:avLst/>
          </a:prstGeom>
          <a:ln>
            <a:solidFill>
              <a:srgbClr val="00FF00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C577540-032C-CC89-844B-A18CB6023F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6846" y="3065584"/>
            <a:ext cx="2124215" cy="2001823"/>
          </a:xfrm>
          <a:prstGeom prst="rect">
            <a:avLst/>
          </a:prstGeom>
          <a:ln>
            <a:solidFill>
              <a:srgbClr val="00FF00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9796F29-99DB-94B0-506D-DC4021450CC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922" t="6165" r="35212" b="33931"/>
          <a:stretch/>
        </p:blipFill>
        <p:spPr>
          <a:xfrm>
            <a:off x="2894080" y="3065738"/>
            <a:ext cx="3668317" cy="1999626"/>
          </a:xfrm>
          <a:prstGeom prst="rect">
            <a:avLst/>
          </a:prstGeom>
          <a:ln>
            <a:solidFill>
              <a:srgbClr val="00FF00"/>
            </a:solidFill>
          </a:ln>
        </p:spPr>
      </p:pic>
    </p:spTree>
    <p:extLst>
      <p:ext uri="{BB962C8B-B14F-4D97-AF65-F5344CB8AC3E}">
        <p14:creationId xmlns:p14="http://schemas.microsoft.com/office/powerpoint/2010/main" val="7586450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B478C2C-C8B8-BB33-7F67-1F5070A9E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09270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EBCCB6-F402-3708-242A-E4F1DA42C5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22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57EE44F-C454-906D-974F-2FE06B5360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99" y="285750"/>
            <a:ext cx="9100363" cy="4543549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531344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EC3BF0-185A-8621-5E12-945FE98FA6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Plasma confinement test beam line</a:t>
            </a:r>
          </a:p>
        </p:txBody>
      </p:sp>
      <p:pic>
        <p:nvPicPr>
          <p:cNvPr id="30" name="Picture 2">
            <a:extLst>
              <a:ext uri="{FF2B5EF4-FFF2-40B4-BE49-F238E27FC236}">
                <a16:creationId xmlns:a16="http://schemas.microsoft.com/office/drawing/2014/main" id="{BAD04023-A95E-BE48-9B63-E24033889C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927"/>
            <a:ext cx="1498060" cy="941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335CD817-B099-4096-61F3-9A996E739D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32" y="955819"/>
            <a:ext cx="9058046" cy="4130093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40177786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8617F4-B7AB-F642-DA43-E79673C913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3A57D93-2B62-296F-0D1C-4D3D403784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24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79797F9-5C41-3ACA-19CC-FB78EF9769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7830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DC428E-4505-4B18-0B2A-74EB558621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B7B176-BD80-DF11-5878-EADC34AF20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FFA magnet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235483C-A809-53C6-6E97-5763D8F8DE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25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EB03BEB-46BF-42B1-6361-67C33A454D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35" y="118300"/>
            <a:ext cx="4384002" cy="189338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</p:pic>
      <p:pic>
        <p:nvPicPr>
          <p:cNvPr id="5" name="Picture 4" descr="A diagram of a beam&#10;&#10;Description automatically generated">
            <a:extLst>
              <a:ext uri="{FF2B5EF4-FFF2-40B4-BE49-F238E27FC236}">
                <a16:creationId xmlns:a16="http://schemas.microsoft.com/office/drawing/2014/main" id="{37E44552-5108-3F18-CADA-11AC6A9CC5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9462" y="640696"/>
            <a:ext cx="4613103" cy="3894551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6" name="Picture 5" descr="A graph of a graph&#10;&#10;Description automatically generated">
            <a:extLst>
              <a:ext uri="{FF2B5EF4-FFF2-40B4-BE49-F238E27FC236}">
                <a16:creationId xmlns:a16="http://schemas.microsoft.com/office/drawing/2014/main" id="{EB38FF5B-662D-4F1B-9520-3C03A3EFDF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35" y="2046623"/>
            <a:ext cx="2214442" cy="1750314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6E79FFD-5CB2-2AC4-9840-52AEC001C7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91837" y="2046623"/>
            <a:ext cx="2133600" cy="3072384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80C9573-C3CE-9630-9435-79CB0BAC3B0A}"/>
              </a:ext>
            </a:extLst>
          </p:cNvPr>
          <p:cNvSpPr txBox="1"/>
          <p:nvPr/>
        </p:nvSpPr>
        <p:spPr>
          <a:xfrm>
            <a:off x="4720263" y="4497169"/>
            <a:ext cx="4151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Tracking:</a:t>
            </a:r>
          </a:p>
          <a:p>
            <a:pPr marL="184150" indent="-1841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</a:rPr>
              <a:t>No tune crossing up to fourth order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1090C8C-D76F-90D5-091E-E401902CE261}"/>
              </a:ext>
            </a:extLst>
          </p:cNvPr>
          <p:cNvSpPr txBox="1"/>
          <p:nvPr/>
        </p:nvSpPr>
        <p:spPr>
          <a:xfrm>
            <a:off x="68674" y="3888916"/>
            <a:ext cx="215913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Magnet:</a:t>
            </a:r>
          </a:p>
          <a:p>
            <a:pPr marL="138113" indent="-138113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bg1"/>
                </a:solidFill>
              </a:rPr>
              <a:t>Satisfies scaling</a:t>
            </a:r>
            <a:br>
              <a:rPr lang="en-US" sz="1600" b="1" dirty="0">
                <a:solidFill>
                  <a:schemeClr val="bg1"/>
                </a:solidFill>
              </a:rPr>
            </a:br>
            <a:r>
              <a:rPr lang="en-US" sz="1600" b="1" dirty="0">
                <a:solidFill>
                  <a:schemeClr val="bg1"/>
                </a:solidFill>
              </a:rPr>
              <a:t>requirement</a:t>
            </a:r>
          </a:p>
          <a:p>
            <a:pPr marL="138113" indent="-138113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bg1"/>
                </a:solidFill>
              </a:rPr>
              <a:t>Field in straights 60G</a:t>
            </a:r>
          </a:p>
        </p:txBody>
      </p:sp>
    </p:spTree>
    <p:extLst>
      <p:ext uri="{BB962C8B-B14F-4D97-AF65-F5344CB8AC3E}">
        <p14:creationId xmlns:p14="http://schemas.microsoft.com/office/powerpoint/2010/main" val="43046110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FB834D86-939E-BC56-7EFC-AD44AC7051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Detailed simulation of beamline …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8CF7E587-D4AD-038B-44EC-38585FB5D9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563098"/>
            <a:ext cx="9144000" cy="454718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dirty="0"/>
              <a:t>Simulation required to interpret optical and acoustic measurements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C72AE3-3630-6162-1B76-5C803F834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26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690541E-C762-AACF-0035-C8CBDCECF2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0337" y="1017816"/>
            <a:ext cx="6763326" cy="4071234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33239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92E3517-80F6-F5D4-F71E-9142CDCE72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/>
            <a:fld id="{A1DC3ABC-92C2-B748-ABF3-8546144348B4}" type="slidenum">
              <a:rPr lang="en-US">
                <a:solidFill>
                  <a:prstClr val="white">
                    <a:lumMod val="75000"/>
                  </a:prstClr>
                </a:solidFill>
                <a:latin typeface="Calibri"/>
              </a:rPr>
              <a:pPr defTabSz="457189"/>
              <a:t>3</a:t>
            </a:fld>
            <a:endParaRPr lang="en-US">
              <a:solidFill>
                <a:prstClr val="white">
                  <a:lumMod val="75000"/>
                </a:prstClr>
              </a:solidFill>
              <a:latin typeface="Calibri"/>
            </a:endParaRPr>
          </a:p>
        </p:txBody>
      </p:sp>
      <p:sp>
        <p:nvSpPr>
          <p:cNvPr id="3" name="Snip Same-side Corner of Rectangle 2">
            <a:extLst>
              <a:ext uri="{FF2B5EF4-FFF2-40B4-BE49-F238E27FC236}">
                <a16:creationId xmlns:a16="http://schemas.microsoft.com/office/drawing/2014/main" id="{31981B46-B002-C7AE-5339-46FC4AC9BF66}"/>
              </a:ext>
            </a:extLst>
          </p:cNvPr>
          <p:cNvSpPr/>
          <p:nvPr/>
        </p:nvSpPr>
        <p:spPr>
          <a:xfrm>
            <a:off x="432717" y="2565395"/>
            <a:ext cx="8258344" cy="491778"/>
          </a:xfrm>
          <a:prstGeom prst="snip2SameRect">
            <a:avLst/>
          </a:prstGeom>
          <a:gradFill>
            <a:gsLst>
              <a:gs pos="0">
                <a:schemeClr val="accent2">
                  <a:lumMod val="50000"/>
                </a:schemeClr>
              </a:gs>
              <a:gs pos="82000">
                <a:srgbClr val="FF6000"/>
              </a:gs>
              <a:gs pos="57000">
                <a:srgbClr val="C00000"/>
              </a:gs>
              <a:gs pos="100000">
                <a:srgbClr val="FFC000"/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189"/>
            <a:r>
              <a:rPr lang="en-US" sz="28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 </a:t>
            </a:r>
            <a:endParaRPr lang="en-US" sz="2800" dirty="0">
              <a:ln w="0"/>
              <a:solidFill>
                <a:srgbClr val="1F497D">
                  <a:lumMod val="50000"/>
                </a:srgbClr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libri"/>
            </a:endParaRPr>
          </a:p>
        </p:txBody>
      </p:sp>
      <p:sp>
        <p:nvSpPr>
          <p:cNvPr id="13" name="Snip Same-side Corner of Rectangle 12">
            <a:extLst>
              <a:ext uri="{FF2B5EF4-FFF2-40B4-BE49-F238E27FC236}">
                <a16:creationId xmlns:a16="http://schemas.microsoft.com/office/drawing/2014/main" id="{5DD55836-471A-D974-2718-E36DC9DC6F2E}"/>
              </a:ext>
            </a:extLst>
          </p:cNvPr>
          <p:cNvSpPr/>
          <p:nvPr/>
        </p:nvSpPr>
        <p:spPr>
          <a:xfrm>
            <a:off x="526943" y="76094"/>
            <a:ext cx="8074617" cy="2486386"/>
          </a:xfrm>
          <a:prstGeom prst="snip2SameRect">
            <a:avLst/>
          </a:prstGeom>
          <a:noFill/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938" defTabSz="457189">
              <a:spcBef>
                <a:spcPct val="20000"/>
              </a:spcBef>
              <a:defRPr/>
            </a:pPr>
            <a:r>
              <a:rPr lang="en-US" sz="2400" b="1" i="1" dirty="0">
                <a:solidFill>
                  <a:srgbClr val="FF0000"/>
                </a:solidFill>
                <a:latin typeface="Calibri"/>
              </a:rPr>
              <a:t>Our mission to:</a:t>
            </a:r>
          </a:p>
          <a:p>
            <a:pPr marL="317492" indent="-231770" defTabSz="457189">
              <a:spcBef>
                <a:spcPct val="20000"/>
              </a:spcBef>
              <a:buFont typeface="Arial"/>
              <a:buChar char="•"/>
              <a:defRPr/>
            </a:pPr>
            <a:r>
              <a:rPr lang="en-US" sz="2000" b="1" i="1" dirty="0">
                <a:solidFill>
                  <a:prstClr val="white"/>
                </a:solidFill>
              </a:rPr>
              <a:t>Deliver a systematic and definitive radiation biology </a:t>
            </a:r>
            <a:r>
              <a:rPr lang="en-US" sz="2000" b="1" i="1" dirty="0" err="1">
                <a:solidFill>
                  <a:prstClr val="white"/>
                </a:solidFill>
              </a:rPr>
              <a:t>programme</a:t>
            </a:r>
            <a:endParaRPr lang="en-US" sz="2000" b="1" i="1" dirty="0">
              <a:solidFill>
                <a:prstClr val="white"/>
              </a:solidFill>
              <a:latin typeface="Calibri"/>
            </a:endParaRPr>
          </a:p>
          <a:p>
            <a:pPr marL="317492" indent="-231770" defTabSz="457189">
              <a:spcBef>
                <a:spcPct val="20000"/>
              </a:spcBef>
              <a:buFont typeface="Arial"/>
              <a:buChar char="•"/>
              <a:defRPr/>
            </a:pPr>
            <a:r>
              <a:rPr lang="en-US" sz="2000" b="1" i="1" dirty="0">
                <a:solidFill>
                  <a:prstClr val="white"/>
                </a:solidFill>
                <a:latin typeface="Calibri"/>
              </a:rPr>
              <a:t>Prove the feasibility of laser-driven hybrid acceleration</a:t>
            </a:r>
          </a:p>
          <a:p>
            <a:pPr marL="317492" indent="-231770" defTabSz="457189">
              <a:spcBef>
                <a:spcPct val="20000"/>
              </a:spcBef>
              <a:buFont typeface="Arial"/>
              <a:buChar char="•"/>
              <a:defRPr/>
            </a:pPr>
            <a:r>
              <a:rPr lang="en-US" sz="2000" b="1" i="1" dirty="0">
                <a:solidFill>
                  <a:prstClr val="white"/>
                </a:solidFill>
              </a:rPr>
              <a:t>Lay the foundations for the transformation of particle beam therapy</a:t>
            </a:r>
          </a:p>
          <a:p>
            <a:pPr marL="582599" lvl="1" indent="-239707" defTabSz="457189">
              <a:spcBef>
                <a:spcPct val="20000"/>
              </a:spcBef>
              <a:buFont typeface="Arial"/>
              <a:buChar char="–"/>
              <a:defRPr/>
            </a:pPr>
            <a:r>
              <a:rPr lang="en-US" b="1" dirty="0">
                <a:solidFill>
                  <a:prstClr val="white">
                    <a:lumMod val="75000"/>
                  </a:prstClr>
                </a:solidFill>
              </a:rPr>
              <a:t>Automated, patient-specific proton and ion beam therapy</a:t>
            </a:r>
          </a:p>
          <a:p>
            <a:pPr marL="317492" indent="-231770" defTabSz="457189">
              <a:spcBef>
                <a:spcPct val="20000"/>
              </a:spcBef>
              <a:buFont typeface="Arial"/>
              <a:buChar char="•"/>
              <a:defRPr/>
            </a:pPr>
            <a:r>
              <a:rPr lang="en-US" sz="2000" b="1" i="1" dirty="0">
                <a:solidFill>
                  <a:prstClr val="white"/>
                </a:solidFill>
                <a:latin typeface="Calibri"/>
              </a:rPr>
              <a:t>Spin back into fundamental science and innovation</a:t>
            </a:r>
          </a:p>
          <a:p>
            <a:pPr marL="1346192" lvl="3" indent="-231770" defTabSz="457189">
              <a:spcBef>
                <a:spcPct val="20000"/>
              </a:spcBef>
              <a:buFont typeface="Arial"/>
              <a:buChar char="•"/>
              <a:defRPr/>
            </a:pPr>
            <a:endParaRPr lang="en-US" sz="1200" b="1" i="1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C74A8B0C-CE2D-5BCF-C803-0DE9E5B97A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2702" y="2484132"/>
            <a:ext cx="1960343" cy="660634"/>
          </a:xfrm>
          <a:prstGeom prst="rect">
            <a:avLst/>
          </a:prstGeom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BC8BEB2-B597-5620-3BF7-B99B2F220C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717" y="3066610"/>
            <a:ext cx="2444490" cy="1990873"/>
          </a:xfrm>
          <a:prstGeom prst="rect">
            <a:avLst/>
          </a:prstGeom>
          <a:ln>
            <a:solidFill>
              <a:srgbClr val="00FF00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C577540-032C-CC89-844B-A18CB6023F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6846" y="3065584"/>
            <a:ext cx="2124215" cy="2001823"/>
          </a:xfrm>
          <a:prstGeom prst="rect">
            <a:avLst/>
          </a:prstGeom>
          <a:ln>
            <a:solidFill>
              <a:srgbClr val="00FF00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9796F29-99DB-94B0-506D-DC4021450CC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922" t="6165" r="35212" b="33931"/>
          <a:stretch/>
        </p:blipFill>
        <p:spPr>
          <a:xfrm>
            <a:off x="2894080" y="3065738"/>
            <a:ext cx="3668317" cy="1999626"/>
          </a:xfrm>
          <a:prstGeom prst="rect">
            <a:avLst/>
          </a:prstGeom>
          <a:ln>
            <a:solidFill>
              <a:srgbClr val="00FF00"/>
            </a:solidFill>
          </a:ln>
        </p:spPr>
      </p:pic>
    </p:spTree>
    <p:extLst>
      <p:ext uri="{BB962C8B-B14F-4D97-AF65-F5344CB8AC3E}">
        <p14:creationId xmlns:p14="http://schemas.microsoft.com/office/powerpoint/2010/main" val="4175331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7FC272-BDAE-8040-B497-08C26B768E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i="1" u="sng" dirty="0">
                <a:solidFill>
                  <a:schemeClr val="bg1">
                    <a:lumMod val="75000"/>
                  </a:schemeClr>
                </a:solidFill>
              </a:rPr>
              <a:t>A novel, hybrid, approach:</a:t>
            </a:r>
          </a:p>
          <a:p>
            <a:pPr lvl="3"/>
            <a:endParaRPr lang="en-US" dirty="0"/>
          </a:p>
          <a:p>
            <a:pPr indent="-206375"/>
            <a:r>
              <a:rPr lang="en-US" dirty="0"/>
              <a:t>Laser-driven, high-flux proton/ion source</a:t>
            </a:r>
          </a:p>
          <a:p>
            <a:pPr lvl="1" indent="-206375"/>
            <a:r>
              <a:rPr lang="en-US" dirty="0"/>
              <a:t>Overcome instantaneous dose-rate limitation</a:t>
            </a:r>
          </a:p>
          <a:p>
            <a:pPr lvl="2" indent="-206375"/>
            <a:r>
              <a:rPr lang="en-US" dirty="0"/>
              <a:t>Capture at &gt;10 MeV</a:t>
            </a:r>
          </a:p>
          <a:p>
            <a:pPr lvl="1" indent="-206375"/>
            <a:r>
              <a:rPr lang="en-US" dirty="0"/>
              <a:t>Delivers protons or ions in very short pulses</a:t>
            </a:r>
          </a:p>
          <a:p>
            <a:pPr lvl="2" indent="-206375"/>
            <a:r>
              <a:rPr lang="en-US" dirty="0"/>
              <a:t>Bunches as short as 10—40 ns</a:t>
            </a:r>
          </a:p>
          <a:p>
            <a:pPr lvl="1" indent="-206375"/>
            <a:r>
              <a:rPr lang="en-US" dirty="0"/>
              <a:t>Triggerable; arbitrary pulse structure</a:t>
            </a:r>
          </a:p>
          <a:p>
            <a:pPr indent="-206375"/>
            <a:endParaRPr lang="en-US" dirty="0"/>
          </a:p>
          <a:p>
            <a:pPr indent="-206375"/>
            <a:r>
              <a:rPr lang="en-US" dirty="0"/>
              <a:t>Novel “electron-plasma-lens” capture &amp; focusing</a:t>
            </a:r>
          </a:p>
          <a:p>
            <a:pPr lvl="1" indent="-206375"/>
            <a:r>
              <a:rPr lang="en-US" dirty="0"/>
              <a:t>Strong focusing (short focal length) without the use of high-field solenoid</a:t>
            </a:r>
          </a:p>
          <a:p>
            <a:pPr indent="-206375"/>
            <a:endParaRPr lang="en-US" dirty="0"/>
          </a:p>
          <a:p>
            <a:pPr indent="-206375"/>
            <a:r>
              <a:rPr lang="en-US" dirty="0"/>
              <a:t>Fast, flexible, fixed-field post acceleration</a:t>
            </a:r>
          </a:p>
          <a:p>
            <a:pPr lvl="1" indent="-206375"/>
            <a:r>
              <a:rPr lang="en-US" dirty="0"/>
              <a:t>Variable energy</a:t>
            </a:r>
          </a:p>
          <a:p>
            <a:pPr lvl="2" indent="-206375"/>
            <a:r>
              <a:rPr lang="en-US" dirty="0"/>
              <a:t>Protons: 	15—127 MeV</a:t>
            </a:r>
          </a:p>
          <a:p>
            <a:pPr lvl="2" indent="-206375"/>
            <a:r>
              <a:rPr lang="en-US" dirty="0"/>
              <a:t>Ions: 		5—34 MeV/u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850DE2-204A-FF44-9AF5-B87F147A5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4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D9F992F-1BE0-7C40-B7C2-84B8D8CCAB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63098"/>
          </a:xfrm>
        </p:spPr>
        <p:txBody>
          <a:bodyPr>
            <a:noAutofit/>
          </a:bodyPr>
          <a:lstStyle/>
          <a:p>
            <a:r>
              <a:rPr lang="en-US" sz="4000" dirty="0"/>
              <a:t>What is </a:t>
            </a:r>
            <a:r>
              <a:rPr lang="en-US" sz="4000" dirty="0" err="1"/>
              <a:t>LhARA</a:t>
            </a:r>
            <a:r>
              <a:rPr lang="en-US" sz="4000" dirty="0"/>
              <a:t>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86799F4-CB55-D747-BEE3-4A6E534461B7}"/>
              </a:ext>
            </a:extLst>
          </p:cNvPr>
          <p:cNvSpPr txBox="1"/>
          <p:nvPr/>
        </p:nvSpPr>
        <p:spPr>
          <a:xfrm rot="16200000">
            <a:off x="6992450" y="2128941"/>
            <a:ext cx="404149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>
                <a:solidFill>
                  <a:schemeClr val="bg1"/>
                </a:solidFill>
              </a:rPr>
              <a:t>Front. Phys., 29 September 2020;  DOI: 10.3389/fphy.2020.567738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1C09814-F288-0054-A6B9-6E8502529B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5521" y="4231396"/>
            <a:ext cx="5509384" cy="86300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5B613B1-296A-7CD8-616E-070E7D7768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8823" y="653198"/>
            <a:ext cx="3503565" cy="2262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108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7AE63CC-D613-0247-C2FD-5C6A01598F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Stage 1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B9CEB72-3729-F674-04EC-EADF2F8F53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5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B0C8FE3-D91F-833C-7F93-441CB4FDA6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60" y="1219200"/>
            <a:ext cx="9083212" cy="2687117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42142039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1E8344-80F1-73CA-2CE7-6B7EF0F34E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Stage 1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5A6921A-2A7A-F6AE-19AB-B0318EBFD1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642351"/>
            <a:ext cx="4572000" cy="529372"/>
          </a:xfrm>
        </p:spPr>
        <p:txBody>
          <a:bodyPr anchor="ctr" anchorCtr="0">
            <a:normAutofit/>
          </a:bodyPr>
          <a:lstStyle/>
          <a:p>
            <a:pPr algn="ctr"/>
            <a:r>
              <a:rPr lang="en-US" sz="2800" i="1" dirty="0" err="1">
                <a:solidFill>
                  <a:schemeClr val="accent6">
                    <a:lumMod val="40000"/>
                    <a:lumOff val="60000"/>
                  </a:schemeClr>
                </a:solidFill>
              </a:rPr>
              <a:t>Standardised</a:t>
            </a:r>
            <a:r>
              <a:rPr lang="en-US" sz="2800" i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 TNSA source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9070731-4CD9-DD5F-6A5E-5EDC42F14B6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572000" y="641722"/>
            <a:ext cx="4572000" cy="529372"/>
          </a:xfrm>
        </p:spPr>
        <p:txBody>
          <a:bodyPr anchor="ctr" anchorCtr="0">
            <a:normAutofit/>
          </a:bodyPr>
          <a:lstStyle/>
          <a:p>
            <a:pPr algn="ctr"/>
            <a:r>
              <a:rPr lang="en-US" sz="2800" i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Stage 1 baseline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BC66A98-F047-47BB-0D7D-516A3202C44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911966" y="1171094"/>
            <a:ext cx="4196868" cy="1987890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dirty="0"/>
              <a:t>7 Gabor lens adopted</a:t>
            </a:r>
          </a:p>
          <a:p>
            <a:pPr marL="184150" indent="-184150"/>
            <a:r>
              <a:rPr lang="en-US" dirty="0"/>
              <a:t>Greater flexibility</a:t>
            </a:r>
          </a:p>
          <a:p>
            <a:pPr marL="184150" indent="-184150"/>
            <a:r>
              <a:rPr lang="en-US" dirty="0"/>
              <a:t>Drifts longer:</a:t>
            </a:r>
          </a:p>
          <a:p>
            <a:pPr marL="488950" lvl="1" indent="-168275"/>
            <a:r>
              <a:rPr lang="en-US" dirty="0"/>
              <a:t>Diagnostics</a:t>
            </a:r>
          </a:p>
          <a:p>
            <a:pPr marL="488950" lvl="1" indent="-168275"/>
            <a:r>
              <a:rPr lang="en-US" dirty="0"/>
              <a:t>Shielding</a:t>
            </a:r>
          </a:p>
          <a:p>
            <a:pPr marL="184150" indent="-184150"/>
            <a:r>
              <a:rPr lang="en-US" dirty="0"/>
              <a:t>Gabor lens/solenoid focusing optics equivalent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A26CFD-0D62-6FA6-514C-C9C615EEC8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6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36ABA54-E8F5-6B78-F07C-EEB159779C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0156" y="3103679"/>
            <a:ext cx="4288466" cy="1949302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3052248-118D-F207-0B21-DA05015799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85" y="1259689"/>
            <a:ext cx="4734435" cy="1578145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5CC1655-A571-6F23-0FC7-C4D0794BE6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78" y="2892472"/>
            <a:ext cx="4734435" cy="1578145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797698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8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160533-8B68-D33B-095B-E6271FF67C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Source development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B77643C-4DE8-F086-DD19-6270F42469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7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898D0EB-2CC9-4B6E-5999-8CA3434F369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277"/>
          <a:stretch/>
        </p:blipFill>
        <p:spPr>
          <a:xfrm>
            <a:off x="32807" y="3016816"/>
            <a:ext cx="3183412" cy="2084546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</p:pic>
      <p:pic>
        <p:nvPicPr>
          <p:cNvPr id="5" name="Picture 1">
            <a:extLst>
              <a:ext uri="{FF2B5EF4-FFF2-40B4-BE49-F238E27FC236}">
                <a16:creationId xmlns:a16="http://schemas.microsoft.com/office/drawing/2014/main" id="{794A46AD-F774-A620-C94A-C15FA56EE0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34" y="103646"/>
            <a:ext cx="3183411" cy="2838784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DB5E53B-4DC6-3DEE-F445-01E986CBB5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4535" y="2121408"/>
            <a:ext cx="1362237" cy="766258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7697503-1B11-DD7D-A87C-44ED2F00A5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96322" y="944322"/>
            <a:ext cx="5765800" cy="370840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42177247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B0BEEEF0-C99A-2AEE-268C-B8F7D454FD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Gabor lens</a:t>
            </a:r>
          </a:p>
        </p:txBody>
      </p:sp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EE03977B-2AED-6B7F-D91F-3E36CDE0F8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77800" indent="-177800"/>
            <a:r>
              <a:rPr lang="en-US" dirty="0"/>
              <a:t>“Electron-plasma” (Gabor) lens:</a:t>
            </a:r>
          </a:p>
          <a:p>
            <a:pPr marL="533400" lvl="1" indent="-247650"/>
            <a:r>
              <a:rPr lang="en-US" dirty="0"/>
              <a:t>Strong focusing exploiting electron </a:t>
            </a:r>
            <a:br>
              <a:rPr lang="en-US" dirty="0"/>
            </a:br>
            <a:r>
              <a:rPr lang="en-US" dirty="0"/>
              <a:t>gas in “Penning/Malmberg” trap</a:t>
            </a:r>
          </a:p>
          <a:p>
            <a:pPr marL="133350" indent="-247650"/>
            <a:endParaRPr lang="en-US" dirty="0"/>
          </a:p>
          <a:p>
            <a:pPr marL="0" indent="0">
              <a:buNone/>
            </a:pPr>
            <a:r>
              <a:rPr lang="en-US" dirty="0"/>
              <a:t>Focal length:</a:t>
            </a:r>
          </a:p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030AEB-A548-16D8-D733-B807AFCDBF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8</a:t>
            </a:fld>
            <a:endParaRPr lang="en-US" dirty="0"/>
          </a:p>
        </p:txBody>
      </p:sp>
      <p:sp>
        <p:nvSpPr>
          <p:cNvPr id="16" name="Slide Number Placeholder 3">
            <a:extLst>
              <a:ext uri="{FF2B5EF4-FFF2-40B4-BE49-F238E27FC236}">
                <a16:creationId xmlns:a16="http://schemas.microsoft.com/office/drawing/2014/main" id="{E4300A97-34AB-70B4-2968-8696E3526B88}"/>
              </a:ext>
            </a:extLst>
          </p:cNvPr>
          <p:cNvSpPr txBox="1">
            <a:spLocks/>
          </p:cNvSpPr>
          <p:nvPr/>
        </p:nvSpPr>
        <p:spPr>
          <a:xfrm>
            <a:off x="7010400" y="4930092"/>
            <a:ext cx="2133600" cy="2134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1DC3ABC-92C2-B748-ABF3-8546144348B4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17" name="Picture 3">
            <a:extLst>
              <a:ext uri="{FF2B5EF4-FFF2-40B4-BE49-F238E27FC236}">
                <a16:creationId xmlns:a16="http://schemas.microsoft.com/office/drawing/2014/main" id="{58D8D230-A250-6058-9294-7C7AAD0080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67337" y="666733"/>
            <a:ext cx="3036529" cy="1677878"/>
          </a:xfrm>
          <a:prstGeom prst="rect">
            <a:avLst/>
          </a:prstGeom>
          <a:noFill/>
          <a:ln w="9525" cmpd="sng">
            <a:solidFill>
              <a:srgbClr val="FF0000"/>
            </a:solidFill>
            <a:round/>
            <a:headEnd/>
            <a:tailEnd/>
          </a:ln>
          <a:effectLst/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ED28E197-7607-ED9A-EEC5-F8DD589B50CE}"/>
              </a:ext>
            </a:extLst>
          </p:cNvPr>
          <p:cNvSpPr txBox="1"/>
          <p:nvPr/>
        </p:nvSpPr>
        <p:spPr>
          <a:xfrm>
            <a:off x="6256752" y="1837890"/>
            <a:ext cx="4475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>
                <a:solidFill>
                  <a:srgbClr val="0070C0"/>
                </a:solidFill>
              </a:rPr>
              <a:t>Gabor</a:t>
            </a:r>
          </a:p>
          <a:p>
            <a:r>
              <a:rPr lang="en-US" sz="800" b="1" dirty="0">
                <a:solidFill>
                  <a:srgbClr val="0070C0"/>
                </a:solidFill>
              </a:rPr>
              <a:t>1957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8F61BDAA-8F09-2A06-1A0E-E2AC68C44FE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3977"/>
          <a:stretch/>
        </p:blipFill>
        <p:spPr>
          <a:xfrm>
            <a:off x="3576095" y="2412157"/>
            <a:ext cx="5527771" cy="2666173"/>
          </a:xfrm>
          <a:prstGeom prst="rect">
            <a:avLst/>
          </a:prstGeom>
          <a:ln>
            <a:solidFill>
              <a:srgbClr val="FF0000"/>
            </a:solidFill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7794B067-F587-7C6F-5FBF-7FDFC56F6940}"/>
                  </a:ext>
                </a:extLst>
              </p:cNvPr>
              <p:cNvSpPr txBox="1"/>
              <p:nvPr/>
            </p:nvSpPr>
            <p:spPr>
              <a:xfrm>
                <a:off x="716796" y="3328141"/>
                <a:ext cx="1762933" cy="940386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GB" sz="3200" b="1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3200" b="1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GB" sz="3200" b="1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𝒇</m:t>
                        </m:r>
                      </m:den>
                    </m:f>
                    <m:r>
                      <a:rPr lang="en-GB" sz="3200" b="1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GB" sz="3200" b="1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GB" sz="3200" b="1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sz="3200" b="1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</a:rPr>
                              <m:t>𝒆</m:t>
                            </m:r>
                          </m:e>
                          <m:sup>
                            <m:r>
                              <a:rPr lang="en-GB" sz="3200" b="1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p>
                        </m:sSup>
                        <m:sSub>
                          <m:sSubPr>
                            <m:ctrlPr>
                              <a:rPr lang="en-GB" sz="3200" b="1" i="1" smtClean="0">
                                <a:solidFill>
                                  <a:srgbClr val="00FF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3200" b="1" i="1" smtClean="0">
                                <a:solidFill>
                                  <a:srgbClr val="00FF00"/>
                                </a:solidFill>
                                <a:latin typeface="Cambria Math" panose="02040503050406030204" pitchFamily="18" charset="0"/>
                              </a:rPr>
                              <m:t>𝒏</m:t>
                            </m:r>
                          </m:e>
                          <m:sub>
                            <m:r>
                              <a:rPr lang="en-GB" sz="3200" b="1" i="1" smtClean="0">
                                <a:solidFill>
                                  <a:srgbClr val="00FF00"/>
                                </a:solidFill>
                                <a:latin typeface="Cambria Math" panose="02040503050406030204" pitchFamily="18" charset="0"/>
                              </a:rPr>
                              <m:t>𝒆</m:t>
                            </m:r>
                          </m:sub>
                        </m:sSub>
                        <m:r>
                          <a:rPr lang="en-GB" sz="3200" b="1" i="1" smtClean="0">
                            <a:solidFill>
                              <a:srgbClr val="00FF00"/>
                            </a:solidFill>
                            <a:latin typeface="Cambria Math" panose="02040503050406030204" pitchFamily="18" charset="0"/>
                          </a:rPr>
                          <m:t>𝒍</m:t>
                        </m:r>
                      </m:num>
                      <m:den>
                        <m:r>
                          <a:rPr lang="en-GB" sz="3200" b="1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  <m:sSub>
                          <m:sSubPr>
                            <m:ctrlPr>
                              <a:rPr lang="en-GB" sz="3200" b="1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3200" b="1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</a:rPr>
                              <m:t>𝝐</m:t>
                            </m:r>
                          </m:e>
                          <m:sub>
                            <m:r>
                              <a:rPr lang="en-GB" sz="3200" b="1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</a:rPr>
                              <m:t>𝟎</m:t>
                            </m:r>
                          </m:sub>
                        </m:sSub>
                        <m:r>
                          <a:rPr lang="en-GB" sz="3200" b="1" i="1" smtClean="0">
                            <a:solidFill>
                              <a:srgbClr val="00FF00"/>
                            </a:solidFill>
                            <a:latin typeface="Cambria Math" panose="02040503050406030204" pitchFamily="18" charset="0"/>
                          </a:rPr>
                          <m:t>𝑼</m:t>
                        </m:r>
                      </m:den>
                    </m:f>
                  </m:oMath>
                </a14:m>
                <a:r>
                  <a:rPr lang="en-GB" sz="3200" b="1" dirty="0">
                    <a:solidFill>
                      <a:schemeClr val="bg2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endParaRPr lang="en-US" sz="3200" b="1" dirty="0">
                  <a:solidFill>
                    <a:schemeClr val="bg2"/>
                  </a:solidFill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7794B067-F587-7C6F-5FBF-7FDFC56F69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6796" y="3328141"/>
                <a:ext cx="1762933" cy="940386"/>
              </a:xfrm>
              <a:prstGeom prst="rect">
                <a:avLst/>
              </a:prstGeom>
              <a:blipFill>
                <a:blip r:embed="rId4"/>
                <a:stretch>
                  <a:fillRect b="-7895"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531883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5056DC13-7F16-3AE6-2515-17ADD324AB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Plasma confinement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54651D-4618-FC39-E33C-753FFD5C6B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9</a:t>
            </a:fld>
            <a:endParaRPr lang="en-US" dirty="0"/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B2D7299B-3BFB-FDBA-7021-3AFA5C96C6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97" y="1086304"/>
            <a:ext cx="4326661" cy="4012483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id="{C41F0B93-696B-F537-FC7B-8C625656F9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97" y="74361"/>
            <a:ext cx="4324027" cy="968473"/>
          </a:xfrm>
          <a:prstGeom prst="rect">
            <a:avLst/>
          </a:prstGeom>
          <a:solidFill>
            <a:schemeClr val="bg2"/>
          </a:solidFill>
          <a:ln>
            <a:solidFill>
              <a:srgbClr val="FF0000"/>
            </a:solidFill>
          </a:ln>
        </p:spPr>
      </p:pic>
      <p:pic>
        <p:nvPicPr>
          <p:cNvPr id="93" name="Picture 92">
            <a:extLst>
              <a:ext uri="{FF2B5EF4-FFF2-40B4-BE49-F238E27FC236}">
                <a16:creationId xmlns:a16="http://schemas.microsoft.com/office/drawing/2014/main" id="{894E2658-3335-01A3-9209-E47D0A5626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8308" y="553838"/>
            <a:ext cx="4331772" cy="3454896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id="{359B7C12-B7BD-0B5D-038B-C71B97CCBB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35372" y="3633538"/>
            <a:ext cx="1916632" cy="1469094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id="{CE171528-AA2D-F6F8-3EFD-10E7C4EF36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10400" y="3651343"/>
            <a:ext cx="2021049" cy="1454764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96" name="Picture 2">
            <a:extLst>
              <a:ext uri="{FF2B5EF4-FFF2-40B4-BE49-F238E27FC236}">
                <a16:creationId xmlns:a16="http://schemas.microsoft.com/office/drawing/2014/main" id="{994DC87E-1091-A814-4E86-CB42C7628E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770" y="2555339"/>
            <a:ext cx="1498060" cy="941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9D4D8F8-3D18-23C1-ACF4-64DCD8383778}"/>
              </a:ext>
            </a:extLst>
          </p:cNvPr>
          <p:cNvSpPr/>
          <p:nvPr/>
        </p:nvSpPr>
        <p:spPr>
          <a:xfrm>
            <a:off x="2526224" y="3555497"/>
            <a:ext cx="1774556" cy="272584"/>
          </a:xfrm>
          <a:prstGeom prst="rect">
            <a:avLst/>
          </a:prstGeom>
          <a:solidFill>
            <a:srgbClr val="00FF00">
              <a:alpha val="36863"/>
            </a:srgb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204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KL-standard-black">
  <a:themeElements>
    <a:clrScheme name="Yellow Orange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" id="{EDC5D36E-8D7E-7042-8DEE-A14A4B081119}" vid="{3AB4604D-93CC-4B41-8200-F176EC2A5FC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KL-standard-black</Template>
  <TotalTime>1429</TotalTime>
  <Words>483</Words>
  <Application>Microsoft Macintosh PowerPoint</Application>
  <PresentationFormat>On-screen Show (16:9)</PresentationFormat>
  <Paragraphs>134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1" baseType="lpstr">
      <vt:lpstr>Arial</vt:lpstr>
      <vt:lpstr>Calibri</vt:lpstr>
      <vt:lpstr>Cambria Math</vt:lpstr>
      <vt:lpstr>Symbol</vt:lpstr>
      <vt:lpstr>KL-standard-black</vt:lpstr>
      <vt:lpstr>PowerPoint Presentation</vt:lpstr>
      <vt:lpstr>Acknowledgements</vt:lpstr>
      <vt:lpstr>PowerPoint Presentation</vt:lpstr>
      <vt:lpstr>What is LhARA?</vt:lpstr>
      <vt:lpstr>Stage 1</vt:lpstr>
      <vt:lpstr>Stage 1</vt:lpstr>
      <vt:lpstr>Source development</vt:lpstr>
      <vt:lpstr>Gabor lens</vt:lpstr>
      <vt:lpstr>Plasma confinement</vt:lpstr>
      <vt:lpstr>Stage 2</vt:lpstr>
      <vt:lpstr>Optimised injection to FFA</vt:lpstr>
      <vt:lpstr>FFA optimised</vt:lpstr>
      <vt:lpstr>PowerPoint Presentation</vt:lpstr>
      <vt:lpstr>Radiobiology programme and proof-of-principle experiment</vt:lpstr>
      <vt:lpstr>PoPLaR @ SCAPA</vt:lpstr>
      <vt:lpstr>PowerPoint Presentation</vt:lpstr>
      <vt:lpstr>PoPLaR programmatic approach</vt:lpstr>
      <vt:lpstr>Real-time acoustic dose-profile measurement</vt:lpstr>
      <vt:lpstr>PowerPoint Presentation</vt:lpstr>
      <vt:lpstr>PowerPoint Presentation</vt:lpstr>
      <vt:lpstr>PowerPoint Presentation</vt:lpstr>
      <vt:lpstr>PowerPoint Presentation</vt:lpstr>
      <vt:lpstr>Plasma confinement test beam line</vt:lpstr>
      <vt:lpstr>PowerPoint Presentation</vt:lpstr>
      <vt:lpstr>FFA magnet</vt:lpstr>
      <vt:lpstr>Detailed simulation of beamline …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Long, Kenneth (STFC,RAL,PPD)</dc:creator>
  <cp:lastModifiedBy>Long, Kenneth (STFC,RAL,PPD)</cp:lastModifiedBy>
  <cp:revision>14</cp:revision>
  <dcterms:created xsi:type="dcterms:W3CDTF">2025-07-07T19:46:09Z</dcterms:created>
  <dcterms:modified xsi:type="dcterms:W3CDTF">2025-07-10T12:31:27Z</dcterms:modified>
</cp:coreProperties>
</file>