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3"/>
  </p:notesMasterIdLst>
  <p:sldIdLst>
    <p:sldId id="256" r:id="rId2"/>
    <p:sldId id="856" r:id="rId3"/>
    <p:sldId id="840" r:id="rId4"/>
    <p:sldId id="855" r:id="rId5"/>
    <p:sldId id="872" r:id="rId6"/>
    <p:sldId id="842" r:id="rId7"/>
    <p:sldId id="858" r:id="rId8"/>
    <p:sldId id="852" r:id="rId9"/>
    <p:sldId id="843" r:id="rId10"/>
    <p:sldId id="863" r:id="rId11"/>
    <p:sldId id="876" r:id="rId12"/>
    <p:sldId id="864" r:id="rId13"/>
    <p:sldId id="870" r:id="rId14"/>
    <p:sldId id="880" r:id="rId15"/>
    <p:sldId id="882" r:id="rId16"/>
    <p:sldId id="865" r:id="rId17"/>
    <p:sldId id="883" r:id="rId18"/>
    <p:sldId id="885" r:id="rId19"/>
    <p:sldId id="884" r:id="rId20"/>
    <p:sldId id="867" r:id="rId21"/>
    <p:sldId id="879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0FF"/>
    <a:srgbClr val="FFC0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F0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F"/>
          </a:solidFill>
        </a:fill>
      </a:tcStyle>
    </a:wholeTbl>
    <a:band2H>
      <a:tcTxStyle/>
      <a:tcStyle>
        <a:tcBdr/>
        <a:fill>
          <a:solidFill>
            <a:srgbClr val="E6E7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1CC"/>
          </a:solidFill>
        </a:fill>
      </a:tcStyle>
    </a:wholeTbl>
    <a:band2H>
      <a:tcTxStyle/>
      <a:tcStyle>
        <a:tcBdr/>
        <a:fill>
          <a:solidFill>
            <a:srgbClr val="F9E9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3"/>
          </a:solidFill>
        </a:fill>
      </a:tcStyle>
    </a:wholeTbl>
    <a:band2H>
      <a:tcTxStyle/>
      <a:tcStyle>
        <a:tcBdr/>
        <a:fill>
          <a:solidFill>
            <a:srgbClr val="E7E8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F0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F"/>
          </a:solidFill>
        </a:fill>
      </a:tcStyle>
    </a:wholeTbl>
    <a:band2H>
      <a:tcTxStyle/>
      <a:tcStyle>
        <a:tcBdr/>
        <a:fill>
          <a:solidFill>
            <a:srgbClr val="E6E7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4"/>
    <p:restoredTop sz="67857"/>
  </p:normalViewPr>
  <p:slideViewPr>
    <p:cSldViewPr snapToGrid="0">
      <p:cViewPr varScale="1">
        <p:scale>
          <a:sx n="72" d="100"/>
          <a:sy n="72" d="100"/>
        </p:scale>
        <p:origin x="224" y="480"/>
      </p:cViewPr>
      <p:guideLst/>
    </p:cSldViewPr>
  </p:slideViewPr>
  <p:outlineViewPr>
    <p:cViewPr>
      <p:scale>
        <a:sx n="33" d="100"/>
        <a:sy n="33" d="100"/>
      </p:scale>
      <p:origin x="-5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9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8479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2721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1821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8870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4865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0788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5789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3016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359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8498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2 Pictures horizon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407989" y="373592"/>
            <a:ext cx="11376025" cy="10657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1598658"/>
            <a:ext cx="5616576" cy="46085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167437" y="1592262"/>
            <a:ext cx="5616576" cy="22320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0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6167437" y="3969703"/>
            <a:ext cx="5616576" cy="22320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1" name="Footer Placeholder 4"/>
          <p:cNvSpPr txBox="1"/>
          <p:nvPr/>
        </p:nvSpPr>
        <p:spPr>
          <a:xfrm>
            <a:off x="4304981" y="6406785"/>
            <a:ext cx="648078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S. Kostoglou | Discussion on IBS model</a:t>
            </a:r>
          </a:p>
        </p:txBody>
      </p:sp>
      <p:sp>
        <p:nvSpPr>
          <p:cNvPr id="132" name="Date Placeholder 3"/>
          <p:cNvSpPr txBox="1"/>
          <p:nvPr/>
        </p:nvSpPr>
        <p:spPr>
          <a:xfrm>
            <a:off x="2574099" y="6465641"/>
            <a:ext cx="154229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r>
              <a:t>02 February 2022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4 Pict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le Text"/>
          <p:cNvSpPr txBox="1">
            <a:spLocks noGrp="1"/>
          </p:cNvSpPr>
          <p:nvPr>
            <p:ph type="title"/>
          </p:nvPr>
        </p:nvSpPr>
        <p:spPr>
          <a:xfrm>
            <a:off x="407989" y="373592"/>
            <a:ext cx="11376025" cy="10657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1598658"/>
            <a:ext cx="3708402" cy="46085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8075613" y="1592262"/>
            <a:ext cx="3708401" cy="22320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4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24680" y="3969703"/>
            <a:ext cx="3659333" cy="22320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4259262" y="1592262"/>
            <a:ext cx="3659333" cy="22320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259262" y="3978014"/>
            <a:ext cx="3659333" cy="22320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7" name="Footer Placeholder 4"/>
          <p:cNvSpPr txBox="1"/>
          <p:nvPr/>
        </p:nvSpPr>
        <p:spPr>
          <a:xfrm>
            <a:off x="4304981" y="6406785"/>
            <a:ext cx="648078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S. Kostoglou | Discussion on IBS model</a:t>
            </a:r>
          </a:p>
        </p:txBody>
      </p:sp>
      <p:sp>
        <p:nvSpPr>
          <p:cNvPr id="148" name="Date Placeholder 3"/>
          <p:cNvSpPr txBox="1"/>
          <p:nvPr/>
        </p:nvSpPr>
        <p:spPr>
          <a:xfrm>
            <a:off x="2574099" y="6465641"/>
            <a:ext cx="154229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r>
              <a:t>02 February 2022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titles and 2 Pictures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407987" y="365125"/>
            <a:ext cx="11380814" cy="10842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7987" y="1592262"/>
            <a:ext cx="5616576" cy="668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 sz="2400"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 sz="2400"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 sz="2400"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04965"/>
            <a:ext cx="5616601" cy="6556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59" name="Picture Placeholder 10"/>
          <p:cNvSpPr>
            <a:spLocks noGrp="1"/>
          </p:cNvSpPr>
          <p:nvPr>
            <p:ph type="pic" sz="half" idx="22"/>
          </p:nvPr>
        </p:nvSpPr>
        <p:spPr>
          <a:xfrm>
            <a:off x="407987" y="2420938"/>
            <a:ext cx="5616576" cy="377983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1" name="Picture Placeholder 7"/>
          <p:cNvSpPr>
            <a:spLocks noGrp="1"/>
          </p:cNvSpPr>
          <p:nvPr>
            <p:ph type="pic" sz="half" idx="23"/>
          </p:nvPr>
        </p:nvSpPr>
        <p:spPr>
          <a:xfrm>
            <a:off x="6172200" y="2420938"/>
            <a:ext cx="5616575" cy="377983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2" name="Footer Placeholder 4"/>
          <p:cNvSpPr txBox="1"/>
          <p:nvPr/>
        </p:nvSpPr>
        <p:spPr>
          <a:xfrm>
            <a:off x="4304981" y="6406785"/>
            <a:ext cx="648078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S. Kostoglou | Discussion on IBS model</a:t>
            </a:r>
          </a:p>
        </p:txBody>
      </p:sp>
      <p:sp>
        <p:nvSpPr>
          <p:cNvPr id="163" name="Date Placeholder 3"/>
          <p:cNvSpPr txBox="1"/>
          <p:nvPr/>
        </p:nvSpPr>
        <p:spPr>
          <a:xfrm>
            <a:off x="2574099" y="6465641"/>
            <a:ext cx="154229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r>
              <a:t>02 February 2022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title and 3 Pict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407987" y="365125"/>
            <a:ext cx="11380814" cy="10842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7987" y="1592262"/>
            <a:ext cx="3708402" cy="668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>
                <a:solidFill>
                  <a:schemeClr val="accent2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SzTx/>
              <a:buNone/>
              <a:defRPr>
                <a:solidFill>
                  <a:schemeClr val="accent2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SzTx/>
              <a:buNone/>
              <a:defRPr>
                <a:solidFill>
                  <a:schemeClr val="accent2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SzTx/>
              <a:buNone/>
              <a:defRPr>
                <a:solidFill>
                  <a:schemeClr val="accent2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SzTx/>
              <a:buNone/>
              <a:defRPr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075611" y="1604965"/>
            <a:ext cx="3713188" cy="6556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4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4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407989" y="2420938"/>
            <a:ext cx="3708401" cy="377983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5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8075613" y="2416175"/>
            <a:ext cx="3713188" cy="377983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4253846" y="1601226"/>
            <a:ext cx="3708402" cy="668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7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4253848" y="2429902"/>
            <a:ext cx="3708401" cy="377983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9" name="Footer Placeholder 4"/>
          <p:cNvSpPr txBox="1"/>
          <p:nvPr/>
        </p:nvSpPr>
        <p:spPr>
          <a:xfrm>
            <a:off x="4304981" y="6406785"/>
            <a:ext cx="648078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S. Kostoglou | Discussion on IBS model</a:t>
            </a:r>
          </a:p>
        </p:txBody>
      </p:sp>
      <p:sp>
        <p:nvSpPr>
          <p:cNvPr id="180" name="Date Placeholder 3"/>
          <p:cNvSpPr txBox="1"/>
          <p:nvPr/>
        </p:nvSpPr>
        <p:spPr>
          <a:xfrm>
            <a:off x="2574099" y="6465641"/>
            <a:ext cx="154229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r>
              <a:t>02 February 2022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3 Pictures with box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 txBox="1">
            <a:spLocks noGrp="1"/>
          </p:cNvSpPr>
          <p:nvPr>
            <p:ph type="title"/>
          </p:nvPr>
        </p:nvSpPr>
        <p:spPr>
          <a:xfrm>
            <a:off x="407987" y="365125"/>
            <a:ext cx="11380814" cy="10842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16385" y="1601375"/>
            <a:ext cx="3960002" cy="113121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>
            <a:normAutofit/>
          </a:bodyPr>
          <a:lstStyle>
            <a:lvl1pPr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  <a:lvl2pPr marL="0" indent="457200" algn="ctr">
              <a:spcBef>
                <a:spcPts val="0"/>
              </a:spcBef>
              <a:buSzTx/>
              <a:buNone/>
              <a:defRPr b="0">
                <a:solidFill>
                  <a:srgbClr val="FFFFFF"/>
                </a:solidFill>
              </a:defRPr>
            </a:lvl2pPr>
            <a:lvl3pPr marL="0" indent="914400" algn="ctr">
              <a:spcBef>
                <a:spcPts val="0"/>
              </a:spcBef>
              <a:buSzTx/>
              <a:buNone/>
              <a:defRPr b="0">
                <a:solidFill>
                  <a:srgbClr val="FFFFFF"/>
                </a:solidFill>
              </a:defRPr>
            </a:lvl3pPr>
            <a:lvl4pPr marL="0" indent="1371600" algn="ctr">
              <a:spcBef>
                <a:spcPts val="0"/>
              </a:spcBef>
              <a:buSzTx/>
              <a:buNone/>
              <a:defRPr b="0">
                <a:solidFill>
                  <a:srgbClr val="FFFFFF"/>
                </a:solidFill>
              </a:defRPr>
            </a:lvl4pPr>
            <a:lvl5pPr marL="0" indent="1828800" algn="ctr">
              <a:spcBef>
                <a:spcPts val="0"/>
              </a:spcBef>
              <a:buSzTx/>
              <a:buNone/>
              <a:defRPr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4116385" y="2732441"/>
            <a:ext cx="3959226" cy="347729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274" y="5078524"/>
            <a:ext cx="3960002" cy="1131215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>
            <a:normAutofit/>
          </a:bodyPr>
          <a:lstStyle/>
          <a:p>
            <a:pPr algn="ctr">
              <a:spcBef>
                <a:spcPts val="0"/>
              </a:spcBef>
              <a:defRPr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4049" y="1601375"/>
            <a:ext cx="3959226" cy="347729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232388" y="5078524"/>
            <a:ext cx="3960001" cy="1131215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>
            <a:normAutofit/>
          </a:bodyPr>
          <a:lstStyle/>
          <a:p>
            <a:pPr algn="ctr">
              <a:spcBef>
                <a:spcPts val="0"/>
              </a:spcBef>
              <a:defRPr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8232388" y="1601375"/>
            <a:ext cx="3959226" cy="347729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6" name="Footer Placeholder 4"/>
          <p:cNvSpPr txBox="1"/>
          <p:nvPr/>
        </p:nvSpPr>
        <p:spPr>
          <a:xfrm>
            <a:off x="4304981" y="6406785"/>
            <a:ext cx="648078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S. Kostoglou | Discussion on IBS model</a:t>
            </a:r>
          </a:p>
        </p:txBody>
      </p:sp>
      <p:sp>
        <p:nvSpPr>
          <p:cNvPr id="197" name="Date Placeholder 3"/>
          <p:cNvSpPr txBox="1"/>
          <p:nvPr/>
        </p:nvSpPr>
        <p:spPr>
          <a:xfrm>
            <a:off x="2574099" y="6465641"/>
            <a:ext cx="154229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r>
              <a:t>02 February 2022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Horizontal and tex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407987" y="365125"/>
            <a:ext cx="11380814" cy="10842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6" name="Picture Placeholder 10"/>
          <p:cNvSpPr>
            <a:spLocks noGrp="1"/>
          </p:cNvSpPr>
          <p:nvPr>
            <p:ph type="pic" sz="half" idx="21"/>
          </p:nvPr>
        </p:nvSpPr>
        <p:spPr>
          <a:xfrm>
            <a:off x="412776" y="1592262"/>
            <a:ext cx="11376025" cy="256390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7989" y="4294187"/>
            <a:ext cx="3708401" cy="19065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67201" y="4294187"/>
            <a:ext cx="3665538" cy="1906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085667" y="4294187"/>
            <a:ext cx="3703133" cy="1906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11" name="Footer Placeholder 4"/>
          <p:cNvSpPr txBox="1"/>
          <p:nvPr/>
        </p:nvSpPr>
        <p:spPr>
          <a:xfrm>
            <a:off x="4304981" y="6406785"/>
            <a:ext cx="648078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S. Kostoglou | Discussion on IBS model</a:t>
            </a:r>
          </a:p>
        </p:txBody>
      </p:sp>
      <p:sp>
        <p:nvSpPr>
          <p:cNvPr id="212" name="Date Placeholder 3"/>
          <p:cNvSpPr txBox="1"/>
          <p:nvPr/>
        </p:nvSpPr>
        <p:spPr>
          <a:xfrm>
            <a:off x="2574099" y="6465641"/>
            <a:ext cx="154229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r>
              <a:t>02 February 2022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Horizontal and text in box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itle Text"/>
          <p:cNvSpPr txBox="1">
            <a:spLocks noGrp="1"/>
          </p:cNvSpPr>
          <p:nvPr>
            <p:ph type="title"/>
          </p:nvPr>
        </p:nvSpPr>
        <p:spPr>
          <a:xfrm>
            <a:off x="407987" y="365125"/>
            <a:ext cx="11380814" cy="10842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1" name="Picture Placeholder 10"/>
          <p:cNvSpPr>
            <a:spLocks noGrp="1"/>
          </p:cNvSpPr>
          <p:nvPr>
            <p:ph type="pic" idx="21"/>
          </p:nvPr>
        </p:nvSpPr>
        <p:spPr>
          <a:xfrm>
            <a:off x="0" y="1592262"/>
            <a:ext cx="12192000" cy="294587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7989" y="4294187"/>
            <a:ext cx="3708401" cy="1906588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>
                <a:solidFill>
                  <a:srgbClr val="F8F8F8"/>
                </a:solidFill>
              </a:defRPr>
            </a:lvl1pPr>
            <a:lvl2pPr algn="ctr">
              <a:defRPr>
                <a:solidFill>
                  <a:srgbClr val="F8F8F8"/>
                </a:solidFill>
              </a:defRPr>
            </a:lvl2pPr>
            <a:lvl3pPr algn="ctr">
              <a:defRPr>
                <a:solidFill>
                  <a:srgbClr val="F8F8F8"/>
                </a:solidFill>
              </a:defRPr>
            </a:lvl3pPr>
            <a:lvl4pPr algn="ctr">
              <a:defRPr>
                <a:solidFill>
                  <a:srgbClr val="F8F8F8"/>
                </a:solidFill>
              </a:defRPr>
            </a:lvl4pPr>
            <a:lvl5pPr algn="ctr">
              <a:defRPr>
                <a:solidFill>
                  <a:srgbClr val="F8F8F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67201" y="4294187"/>
            <a:ext cx="3665538" cy="1906587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085667" y="4294187"/>
            <a:ext cx="3703133" cy="1906587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defRPr>
                <a:solidFill>
                  <a:srgbClr val="F8F8F8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itle Text"/>
          <p:cNvSpPr txBox="1">
            <a:spLocks noGrp="1"/>
          </p:cNvSpPr>
          <p:nvPr>
            <p:ph type="title"/>
          </p:nvPr>
        </p:nvSpPr>
        <p:spPr>
          <a:xfrm>
            <a:off x="407987" y="1709738"/>
            <a:ext cx="113760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t>Title Text</a:t>
            </a:r>
          </a:p>
        </p:txBody>
      </p:sp>
      <p:sp>
        <p:nvSpPr>
          <p:cNvPr id="2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4589462"/>
            <a:ext cx="11376026" cy="1500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 sz="2400"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 sz="2400"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 sz="2400"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xfrm>
            <a:off x="407987" y="373592"/>
            <a:ext cx="11376026" cy="10657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524000" y="10461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  <a:lvl2pPr marL="0" indent="457200" algn="ctr">
              <a:buSzTx/>
              <a:buNone/>
              <a:defRPr sz="2400"/>
            </a:lvl2pPr>
            <a:lvl3pPr marL="0" indent="914400" algn="ctr">
              <a:buSzTx/>
              <a:buNone/>
              <a:defRPr sz="2400"/>
            </a:lvl3pPr>
            <a:lvl4pPr marL="0" indent="1371600" algn="ctr">
              <a:buSzTx/>
              <a:buNone/>
              <a:defRPr sz="2400"/>
            </a:lvl4pPr>
            <a:lvl5pPr marL="0" indent="1828800" algn="ctr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s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Box 3"/>
          <p:cNvSpPr txBox="1"/>
          <p:nvPr/>
        </p:nvSpPr>
        <p:spPr>
          <a:xfrm>
            <a:off x="453707" y="6196405"/>
            <a:ext cx="1128458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home.cern</a:t>
            </a:r>
          </a:p>
        </p:txBody>
      </p:sp>
      <p:pic>
        <p:nvPicPr>
          <p:cNvPr id="26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3" y="2244863"/>
            <a:ext cx="1728193" cy="17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" descr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130" y="710117"/>
            <a:ext cx="1990425" cy="197042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407987" y="3429000"/>
            <a:ext cx="11376026" cy="21532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7987" y="5700252"/>
            <a:ext cx="11376027" cy="8037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000" b="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000" b="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000" b="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0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e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07989" y="1592262"/>
            <a:ext cx="11376025" cy="46085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 typeface="Arial"/>
              <a:buChar char="•"/>
            </a:lvl1pPr>
            <a:lvl2pPr marL="672306" indent="-305594">
              <a:buFont typeface="Arial"/>
            </a:lvl2pPr>
            <a:lvl3pPr marL="932391" indent="-303741">
              <a:buFont typeface="Arial"/>
            </a:lvl3pPr>
            <a:lvl4pPr marL="1294010" indent="-354210">
              <a:buFont typeface="Arial"/>
            </a:lvl4pPr>
            <a:lvl5pPr>
              <a:buFont typeface="Arial"/>
            </a:lvl5pPr>
          </a:lstStyle>
          <a:p>
            <a:r>
              <a:t>Click to edit Master text styles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407987" y="373592"/>
            <a:ext cx="11376026" cy="10657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07987" y="373592"/>
            <a:ext cx="11376026" cy="10657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Picture Placeholder 3"/>
          <p:cNvSpPr>
            <a:spLocks noGrp="1"/>
          </p:cNvSpPr>
          <p:nvPr>
            <p:ph type="pic" idx="21"/>
          </p:nvPr>
        </p:nvSpPr>
        <p:spPr>
          <a:xfrm>
            <a:off x="407987" y="1439862"/>
            <a:ext cx="11376026" cy="476091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page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Picture Placeholder 3"/>
          <p:cNvSpPr>
            <a:spLocks noGrp="1"/>
          </p:cNvSpPr>
          <p:nvPr>
            <p:ph type="pic" idx="21"/>
          </p:nvPr>
        </p:nvSpPr>
        <p:spPr>
          <a:xfrm>
            <a:off x="0" y="-29981"/>
            <a:ext cx="12192000" cy="635158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075611" y="-52467"/>
            <a:ext cx="4116388" cy="637082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79999" tIns="179999" rIns="179999" bIns="179999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  <a:lvl2pPr marL="431999" indent="-431999">
              <a:defRPr sz="2800">
                <a:solidFill>
                  <a:srgbClr val="FFFFFF"/>
                </a:solidFill>
              </a:defRPr>
            </a:lvl2pPr>
            <a:lvl3pPr marL="827999" indent="-503999">
              <a:defRPr sz="2800">
                <a:solidFill>
                  <a:srgbClr val="FFFFFF"/>
                </a:solidFill>
              </a:defRPr>
            </a:lvl3pPr>
            <a:lvl4pPr marL="1214999" indent="-566999">
              <a:defRPr sz="2800">
                <a:solidFill>
                  <a:srgbClr val="FFFFFF"/>
                </a:solidFill>
              </a:defRPr>
            </a:lvl4pPr>
            <a:lvl5pPr marL="2228850" indent="-400050"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Footer Placeholder 4"/>
          <p:cNvSpPr txBox="1"/>
          <p:nvPr/>
        </p:nvSpPr>
        <p:spPr>
          <a:xfrm>
            <a:off x="4304981" y="6406785"/>
            <a:ext cx="648078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S. Kostoglou | Discussion on IBS model</a:t>
            </a:r>
          </a:p>
        </p:txBody>
      </p:sp>
      <p:sp>
        <p:nvSpPr>
          <p:cNvPr id="80" name="Date Placeholder 3"/>
          <p:cNvSpPr txBox="1"/>
          <p:nvPr/>
        </p:nvSpPr>
        <p:spPr>
          <a:xfrm>
            <a:off x="2574099" y="6465641"/>
            <a:ext cx="154229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r>
              <a:t>02 February 2022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onten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407987" y="373592"/>
            <a:ext cx="11376026" cy="10657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1592263"/>
            <a:ext cx="5616576" cy="46085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1" name="Footer Placeholder 4"/>
          <p:cNvSpPr txBox="1"/>
          <p:nvPr/>
        </p:nvSpPr>
        <p:spPr>
          <a:xfrm>
            <a:off x="4304981" y="6406785"/>
            <a:ext cx="648078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S. Kostoglou | Discussion on IBS model</a:t>
            </a:r>
          </a:p>
        </p:txBody>
      </p:sp>
      <p:sp>
        <p:nvSpPr>
          <p:cNvPr id="92" name="Date Placeholder 3"/>
          <p:cNvSpPr txBox="1"/>
          <p:nvPr/>
        </p:nvSpPr>
        <p:spPr>
          <a:xfrm>
            <a:off x="2574099" y="6465641"/>
            <a:ext cx="154229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r>
              <a:t>02 February 2022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title and 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407987" y="365125"/>
            <a:ext cx="11380814" cy="10842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7987" y="1592262"/>
            <a:ext cx="5616576" cy="668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 sz="2400"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 sz="2400"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 sz="2400"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04965"/>
            <a:ext cx="5616601" cy="6556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Footer Placeholder 4"/>
          <p:cNvSpPr txBox="1"/>
          <p:nvPr/>
        </p:nvSpPr>
        <p:spPr>
          <a:xfrm>
            <a:off x="4304981" y="6406785"/>
            <a:ext cx="648078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S. Kostoglou | Discussion on IBS model</a:t>
            </a:r>
          </a:p>
        </p:txBody>
      </p:sp>
      <p:sp>
        <p:nvSpPr>
          <p:cNvPr id="105" name="Date Placeholder 3"/>
          <p:cNvSpPr txBox="1"/>
          <p:nvPr/>
        </p:nvSpPr>
        <p:spPr>
          <a:xfrm>
            <a:off x="2574099" y="6465641"/>
            <a:ext cx="154229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r>
              <a:t>02 February 2022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997"/>
            <a:ext cx="12192000" cy="54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407989" y="373592"/>
            <a:ext cx="5616574" cy="10657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1598658"/>
            <a:ext cx="5616576" cy="46085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Picture Placeholder 8"/>
          <p:cNvSpPr>
            <a:spLocks noGrp="1"/>
          </p:cNvSpPr>
          <p:nvPr>
            <p:ph type="pic" idx="21"/>
          </p:nvPr>
        </p:nvSpPr>
        <p:spPr>
          <a:xfrm>
            <a:off x="6167437" y="0"/>
            <a:ext cx="6024563" cy="631798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4837" y="6471139"/>
            <a:ext cx="153963" cy="1355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7" name="Footer Placeholder 4"/>
          <p:cNvSpPr txBox="1"/>
          <p:nvPr/>
        </p:nvSpPr>
        <p:spPr>
          <a:xfrm>
            <a:off x="4304981" y="6406785"/>
            <a:ext cx="648078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S. Kostoglou | Discussion on IBS model</a:t>
            </a:r>
          </a:p>
        </p:txBody>
      </p:sp>
      <p:sp>
        <p:nvSpPr>
          <p:cNvPr id="118" name="Date Placeholder 3"/>
          <p:cNvSpPr txBox="1"/>
          <p:nvPr/>
        </p:nvSpPr>
        <p:spPr>
          <a:xfrm>
            <a:off x="2574099" y="6465641"/>
            <a:ext cx="154229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r>
              <a:t>02 February 2022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Imag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36402" y="2169047"/>
            <a:ext cx="2520001" cy="24946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181818"/>
          </a:solidFill>
          <a:uFillTx/>
          <a:latin typeface="Arial"/>
          <a:ea typeface="Arial"/>
          <a:cs typeface="Arial"/>
          <a:sym typeface="Arial"/>
        </a:defRPr>
      </a:lvl1pPr>
      <a:lvl2pPr marL="377849" marR="0" indent="-37799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100" b="1" i="0" u="none" strike="noStrike" cap="none" spc="0" baseline="0">
          <a:solidFill>
            <a:srgbClr val="181818"/>
          </a:solidFill>
          <a:uFillTx/>
          <a:latin typeface="Arial"/>
          <a:ea typeface="Arial"/>
          <a:cs typeface="Arial"/>
          <a:sym typeface="Arial"/>
        </a:defRPr>
      </a:lvl2pPr>
      <a:lvl3pPr marL="724235" marR="0" indent="-400235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100" b="1" i="0" u="none" strike="noStrike" cap="none" spc="0" baseline="0">
          <a:solidFill>
            <a:srgbClr val="181818"/>
          </a:solidFill>
          <a:uFillTx/>
          <a:latin typeface="Arial"/>
          <a:ea typeface="Arial"/>
          <a:cs typeface="Arial"/>
          <a:sym typeface="Arial"/>
        </a:defRPr>
      </a:lvl3pPr>
      <a:lvl4pPr marL="1073249" marR="0" indent="-42525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100" b="1" i="0" u="none" strike="noStrike" cap="none" spc="0" baseline="0">
          <a:solidFill>
            <a:srgbClr val="181818"/>
          </a:solidFill>
          <a:uFillTx/>
          <a:latin typeface="Arial"/>
          <a:ea typeface="Arial"/>
          <a:cs typeface="Arial"/>
          <a:sym typeface="Arial"/>
        </a:defRPr>
      </a:lvl4pPr>
      <a:lvl5pPr marL="2128837" marR="0" indent="-3000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100" b="1" i="0" u="none" strike="noStrike" cap="none" spc="0" baseline="0">
          <a:solidFill>
            <a:srgbClr val="181818"/>
          </a:solidFill>
          <a:uFillTx/>
          <a:latin typeface="Arial"/>
          <a:ea typeface="Arial"/>
          <a:cs typeface="Arial"/>
          <a:sym typeface="Arial"/>
        </a:defRPr>
      </a:lvl5pPr>
      <a:lvl6pPr marL="2552700" marR="0" indent="-2667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100" b="1" i="0" u="none" strike="noStrike" cap="none" spc="0" baseline="0">
          <a:solidFill>
            <a:srgbClr val="181818"/>
          </a:solidFill>
          <a:uFillTx/>
          <a:latin typeface="Arial"/>
          <a:ea typeface="Arial"/>
          <a:cs typeface="Arial"/>
          <a:sym typeface="Arial"/>
        </a:defRPr>
      </a:lvl6pPr>
      <a:lvl7pPr marL="3009900" marR="0" indent="-2667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100" b="1" i="0" u="none" strike="noStrike" cap="none" spc="0" baseline="0">
          <a:solidFill>
            <a:srgbClr val="181818"/>
          </a:solidFill>
          <a:uFillTx/>
          <a:latin typeface="Arial"/>
          <a:ea typeface="Arial"/>
          <a:cs typeface="Arial"/>
          <a:sym typeface="Arial"/>
        </a:defRPr>
      </a:lvl7pPr>
      <a:lvl8pPr marL="3467100" marR="0" indent="-2667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100" b="1" i="0" u="none" strike="noStrike" cap="none" spc="0" baseline="0">
          <a:solidFill>
            <a:srgbClr val="181818"/>
          </a:solidFill>
          <a:uFillTx/>
          <a:latin typeface="Arial"/>
          <a:ea typeface="Arial"/>
          <a:cs typeface="Arial"/>
          <a:sym typeface="Arial"/>
        </a:defRPr>
      </a:lvl8pPr>
      <a:lvl9pPr marL="3924300" marR="0" indent="-2667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100" b="1" i="0" u="none" strike="noStrike" cap="none" spc="0" baseline="0">
          <a:solidFill>
            <a:srgbClr val="18181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xsuite.readthedocs.io/en/latest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cern/news/news/accelerators/cern-releases-report-feasibility-possible-future-circular-collid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.cern/news/news/accelerators/cern-releases-report-feasibility-possible-future-circular-collider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11EB34-8D05-4B9A-3C43-330D2BBCCAD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680" y="154800"/>
            <a:ext cx="3375720" cy="11412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AA416-7C97-C8FD-05F2-040C717B220E}"/>
              </a:ext>
            </a:extLst>
          </p:cNvPr>
          <p:cNvSpPr txBox="1"/>
          <p:nvPr/>
        </p:nvSpPr>
        <p:spPr>
          <a:xfrm>
            <a:off x="806245" y="4263834"/>
            <a:ext cx="1066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Sofia </a:t>
            </a:r>
            <a:r>
              <a:rPr lang="en-US" sz="2800" b="1" dirty="0" err="1">
                <a:solidFill>
                  <a:prstClr val="white"/>
                </a:solidFill>
                <a:latin typeface="Calibri" panose="020F0502020204030204"/>
              </a:rPr>
              <a:t>Kostoglou</a:t>
            </a: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, CERN</a:t>
            </a:r>
          </a:p>
          <a:p>
            <a:pPr algn="ctr" defTabSz="685800">
              <a:defRPr/>
            </a:pPr>
            <a:r>
              <a:rPr lang="en-US" sz="2800" b="1" i="1" dirty="0">
                <a:solidFill>
                  <a:prstClr val="white"/>
                </a:solidFill>
                <a:latin typeface="Calibri" panose="020F0502020204030204"/>
              </a:rPr>
              <a:t>on behalf of the FCC collaboration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5B46F-D696-38AB-1B8C-0998532DCA13}"/>
              </a:ext>
            </a:extLst>
          </p:cNvPr>
          <p:cNvSpPr txBox="1"/>
          <p:nvPr/>
        </p:nvSpPr>
        <p:spPr>
          <a:xfrm>
            <a:off x="3048000" y="6419429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CH" sz="1800" b="1" dirty="0">
                <a:solidFill>
                  <a:prstClr val="white"/>
                </a:solidFill>
                <a:latin typeface="Calibri" panose="020F0502020204030204"/>
              </a:rPr>
              <a:t>EPS-HEP Marseille, 7 July</a:t>
            </a:r>
            <a:r>
              <a:rPr lang="en-US" sz="1800" b="1" dirty="0">
                <a:solidFill>
                  <a:prstClr val="white"/>
                </a:solidFill>
                <a:latin typeface="Calibri" panose="020F0502020204030204"/>
              </a:rPr>
              <a:t>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D8491-EF21-6368-331B-0A7F3C87BC32}"/>
              </a:ext>
            </a:extLst>
          </p:cNvPr>
          <p:cNvSpPr txBox="1"/>
          <p:nvPr/>
        </p:nvSpPr>
        <p:spPr>
          <a:xfrm>
            <a:off x="1287523" y="3590569"/>
            <a:ext cx="96169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3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FCC-</a:t>
            </a:r>
            <a:r>
              <a:rPr lang="en-GB" sz="35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GB" sz="3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High-Luminosity Lepton Collider at CERN </a:t>
            </a:r>
            <a:endParaRPr lang="en-US" sz="35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35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120140"/>
            <a:ext cx="11376027" cy="5080636"/>
          </a:xfrm>
        </p:spPr>
        <p:txBody>
          <a:bodyPr>
            <a:normAutofit/>
          </a:bodyPr>
          <a:lstStyle/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lvl="1"/>
            <a:endParaRPr lang="en-CH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78996"/>
            <a:ext cx="11376026" cy="1065744"/>
          </a:xfrm>
        </p:spPr>
        <p:txBody>
          <a:bodyPr/>
          <a:lstStyle/>
          <a:p>
            <a:r>
              <a:rPr lang="en-CH" dirty="0"/>
              <a:t>Arc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10</a:t>
            </a:fld>
            <a:endParaRPr lang="en-CH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A4EC656-25EC-4F93-BA66-31D7C31A8AA2}"/>
              </a:ext>
            </a:extLst>
          </p:cNvPr>
          <p:cNvSpPr txBox="1">
            <a:spLocks/>
          </p:cNvSpPr>
          <p:nvPr/>
        </p:nvSpPr>
        <p:spPr>
          <a:xfrm>
            <a:off x="110359" y="961697"/>
            <a:ext cx="11826055" cy="539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marR="0" indent="-3429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2306" marR="0" indent="-305594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2391" marR="0" indent="-303741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94010" marR="0" indent="-35421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28837" marR="0" indent="-300037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b="0" dirty="0"/>
              <a:t>350 mm separation between e+ and e- beams</a:t>
            </a:r>
          </a:p>
          <a:p>
            <a:pPr hangingPunct="1"/>
            <a:r>
              <a:rPr lang="en-US" b="0" dirty="0"/>
              <a:t>Twin aperture dipoles and quadrupoles.</a:t>
            </a:r>
          </a:p>
          <a:p>
            <a:pPr hangingPunct="1"/>
            <a:r>
              <a:rPr lang="en-US" dirty="0"/>
              <a:t>Dedicated SR shielding required</a:t>
            </a:r>
            <a:r>
              <a:rPr lang="en-US" b="0" dirty="0"/>
              <a:t>: Dipoles equipped with photon stoppers and SR absorbers, bunkered electronics underneath for radiation shielding.</a:t>
            </a:r>
          </a:p>
          <a:p>
            <a:pPr marL="0" indent="0" hangingPunct="1">
              <a:buNone/>
            </a:pPr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marL="0" indent="0" hangingPunct="1">
              <a:buFont typeface="Arial"/>
              <a:buNone/>
            </a:pPr>
            <a:endParaRPr lang="en-US" b="0" dirty="0"/>
          </a:p>
          <a:p>
            <a:pPr lvl="1" hangingPunct="1"/>
            <a:endParaRPr lang="en-CH" b="0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7C71F9E-D535-C357-57D8-B8AF55DCFDD0}"/>
              </a:ext>
            </a:extLst>
          </p:cNvPr>
          <p:cNvSpPr txBox="1">
            <a:spLocks/>
          </p:cNvSpPr>
          <p:nvPr/>
        </p:nvSpPr>
        <p:spPr>
          <a:xfrm>
            <a:off x="255585" y="2739698"/>
            <a:ext cx="6636281" cy="3339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marR="0" indent="-3429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2306" marR="0" indent="-305594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2391" marR="0" indent="-303741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94010" marR="0" indent="-35421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28837" marR="0" indent="-300037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300" dirty="0"/>
              <a:t>GHC:</a:t>
            </a:r>
          </a:p>
          <a:p>
            <a:pPr>
              <a:spcBef>
                <a:spcPts val="1600"/>
              </a:spcBef>
            </a:pPr>
            <a:r>
              <a:rPr lang="en-US" sz="1900" b="0" dirty="0"/>
              <a:t>FODO cell length varies with beam energy, fixed 90° phase advance. Requires magnet reconfiguration. Currently studying options to minimize hardware changes across energy stages.</a:t>
            </a:r>
          </a:p>
          <a:p>
            <a:pPr>
              <a:spcBef>
                <a:spcPts val="1600"/>
              </a:spcBef>
            </a:pPr>
            <a:r>
              <a:rPr lang="en-US" sz="1900" b="0" dirty="0" err="1"/>
              <a:t>Sextupoles</a:t>
            </a:r>
            <a:r>
              <a:rPr lang="en-US" sz="1900" b="0" dirty="0"/>
              <a:t> arranged in –I transform pairs, </a:t>
            </a:r>
            <a:r>
              <a:rPr lang="en-US" sz="1900" dirty="0"/>
              <a:t>powered independently</a:t>
            </a:r>
            <a:r>
              <a:rPr lang="en-US" sz="1900" b="0" dirty="0"/>
              <a:t>. </a:t>
            </a:r>
          </a:p>
          <a:p>
            <a:pPr>
              <a:spcBef>
                <a:spcPts val="1600"/>
              </a:spcBef>
            </a:pPr>
            <a:r>
              <a:rPr lang="en-US" sz="1900" b="0" dirty="0"/>
              <a:t>Twin aperture structure quadrupoles with </a:t>
            </a:r>
            <a:r>
              <a:rPr lang="en-US" sz="1900" dirty="0"/>
              <a:t>QF/QD polarity for the two beams.</a:t>
            </a:r>
          </a:p>
          <a:p>
            <a:pPr marL="0" indent="0" hangingPunct="1">
              <a:buNone/>
            </a:pPr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marL="0" indent="0" hangingPunct="1">
              <a:buFont typeface="Arial"/>
              <a:buNone/>
            </a:pPr>
            <a:endParaRPr lang="en-US" b="0" dirty="0"/>
          </a:p>
          <a:p>
            <a:pPr lvl="1" hangingPunct="1"/>
            <a:endParaRPr lang="en-CH" b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46267E-339E-AA91-2BD7-82487465515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276801" y="2739698"/>
            <a:ext cx="4122278" cy="3457576"/>
          </a:xfrm>
          <a:prstGeom prst="rect">
            <a:avLst/>
          </a:prstGeom>
          <a:ln>
            <a:noFill/>
          </a:ln>
        </p:spPr>
      </p:pic>
      <p:sp>
        <p:nvSpPr>
          <p:cNvPr id="14" name="Line 5">
            <a:extLst>
              <a:ext uri="{FF2B5EF4-FFF2-40B4-BE49-F238E27FC236}">
                <a16:creationId xmlns:a16="http://schemas.microsoft.com/office/drawing/2014/main" id="{B7860F27-6AB2-00FB-390E-AC1029F964C1}"/>
              </a:ext>
            </a:extLst>
          </p:cNvPr>
          <p:cNvSpPr/>
          <p:nvPr/>
        </p:nvSpPr>
        <p:spPr>
          <a:xfrm>
            <a:off x="9124465" y="2719520"/>
            <a:ext cx="1584000" cy="0"/>
          </a:xfrm>
          <a:prstGeom prst="line">
            <a:avLst/>
          </a:prstGeom>
          <a:ln>
            <a:solidFill>
              <a:srgbClr val="4D4D4D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6">
            <a:extLst>
              <a:ext uri="{FF2B5EF4-FFF2-40B4-BE49-F238E27FC236}">
                <a16:creationId xmlns:a16="http://schemas.microsoft.com/office/drawing/2014/main" id="{A8544B6E-F560-1823-0F95-26E8B27B8846}"/>
              </a:ext>
            </a:extLst>
          </p:cNvPr>
          <p:cNvSpPr/>
          <p:nvPr/>
        </p:nvSpPr>
        <p:spPr>
          <a:xfrm>
            <a:off x="9700465" y="2359520"/>
            <a:ext cx="720000" cy="3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5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- I</a:t>
            </a:r>
            <a:endParaRPr lang="en-GB" sz="1500" b="0" strike="noStrike" spc="-1" dirty="0">
              <a:solidFill>
                <a:srgbClr val="4D4D4D"/>
              </a:solidFill>
              <a:latin typeface="Cantarell Light"/>
            </a:endParaRPr>
          </a:p>
        </p:txBody>
      </p:sp>
    </p:spTree>
    <p:extLst>
      <p:ext uri="{BB962C8B-B14F-4D97-AF65-F5344CB8AC3E}">
        <p14:creationId xmlns:p14="http://schemas.microsoft.com/office/powerpoint/2010/main" val="703764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A4EC656-25EC-4F93-BA66-31D7C31A8AA2}"/>
              </a:ext>
            </a:extLst>
          </p:cNvPr>
          <p:cNvSpPr txBox="1">
            <a:spLocks/>
          </p:cNvSpPr>
          <p:nvPr/>
        </p:nvSpPr>
        <p:spPr>
          <a:xfrm>
            <a:off x="110359" y="961697"/>
            <a:ext cx="11826055" cy="539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marR="0" indent="-3429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2306" marR="0" indent="-305594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2391" marR="0" indent="-303741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94010" marR="0" indent="-35421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28837" marR="0" indent="-300037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US" sz="2300" dirty="0"/>
              <a:t>LCC:</a:t>
            </a:r>
          </a:p>
          <a:p>
            <a:pPr hangingPunct="1"/>
            <a:r>
              <a:rPr lang="en-US" b="0" dirty="0"/>
              <a:t>Magnet layout remains fixed across all energies, only FODO cell phase advance is adjusted with energy</a:t>
            </a:r>
          </a:p>
          <a:p>
            <a:pPr hangingPunct="1"/>
            <a:r>
              <a:rPr lang="en-US" b="0" dirty="0"/>
              <a:t>Designed to be </a:t>
            </a:r>
            <a:r>
              <a:rPr lang="en-US" dirty="0"/>
              <a:t>anharmonic</a:t>
            </a:r>
            <a:r>
              <a:rPr lang="en-US" b="0" dirty="0"/>
              <a:t> and </a:t>
            </a:r>
            <a:r>
              <a:rPr lang="en-US" dirty="0"/>
              <a:t>achromatic</a:t>
            </a:r>
            <a:r>
              <a:rPr lang="en-US" b="0" dirty="0"/>
              <a:t>.</a:t>
            </a:r>
          </a:p>
          <a:p>
            <a:pPr hangingPunct="1"/>
            <a:r>
              <a:rPr lang="en-US" b="0" dirty="0"/>
              <a:t>Uses nested </a:t>
            </a:r>
            <a:r>
              <a:rPr lang="en-US" b="0" dirty="0" err="1"/>
              <a:t>sextupole</a:t>
            </a:r>
            <a:r>
              <a:rPr lang="en-US" b="0" dirty="0"/>
              <a:t> pairs and </a:t>
            </a:r>
            <a:r>
              <a:rPr lang="en-US" dirty="0"/>
              <a:t>fewer </a:t>
            </a:r>
            <a:r>
              <a:rPr lang="en-US" dirty="0" err="1"/>
              <a:t>sextupole</a:t>
            </a:r>
            <a:r>
              <a:rPr lang="en-US" dirty="0"/>
              <a:t> families</a:t>
            </a:r>
            <a:r>
              <a:rPr lang="en-US" b="0" dirty="0"/>
              <a:t>.</a:t>
            </a:r>
          </a:p>
          <a:p>
            <a:pPr hangingPunct="1"/>
            <a:r>
              <a:rPr lang="en-US" b="0" dirty="0"/>
              <a:t>Longer dipoles and fewer quadrupoles and </a:t>
            </a:r>
            <a:r>
              <a:rPr lang="en-US" b="0" dirty="0" err="1"/>
              <a:t>sextupoles</a:t>
            </a:r>
            <a:r>
              <a:rPr lang="en-US" b="0" dirty="0"/>
              <a:t> with non-uniform lengths.</a:t>
            </a:r>
          </a:p>
          <a:p>
            <a:pPr hangingPunct="1"/>
            <a:r>
              <a:rPr lang="en-US" dirty="0"/>
              <a:t>Same polarity </a:t>
            </a:r>
            <a:r>
              <a:rPr lang="en-US" b="0" dirty="0"/>
              <a:t>QF/QF or QD/QD quadrupoles for e+/e- beams.</a:t>
            </a:r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marL="0" indent="0" hangingPunct="1">
              <a:buFont typeface="Arial"/>
              <a:buNone/>
            </a:pPr>
            <a:endParaRPr lang="en-US" b="0" dirty="0"/>
          </a:p>
          <a:p>
            <a:pPr lvl="1" hangingPunct="1"/>
            <a:endParaRPr lang="en-CH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95BA1-C9F3-20E7-5557-370DCD6CF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20" y="4220997"/>
            <a:ext cx="9977891" cy="20559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78996"/>
            <a:ext cx="11376026" cy="1065744"/>
          </a:xfrm>
        </p:spPr>
        <p:txBody>
          <a:bodyPr/>
          <a:lstStyle/>
          <a:p>
            <a:r>
              <a:rPr lang="en-CH" dirty="0"/>
              <a:t>Arc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8563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4408E2B-713B-EA0F-DD62-2ED07B6C77FE}"/>
              </a:ext>
            </a:extLst>
          </p:cNvPr>
          <p:cNvSpPr txBox="1">
            <a:spLocks/>
          </p:cNvSpPr>
          <p:nvPr/>
        </p:nvSpPr>
        <p:spPr>
          <a:xfrm>
            <a:off x="135467" y="728134"/>
            <a:ext cx="11800947" cy="5354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marR="0" indent="-3429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2306" marR="0" indent="-305594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2391" marR="0" indent="-303741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94010" marR="0" indent="-35421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28837" marR="0" indent="-300037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b="0" dirty="0"/>
              <a:t>Advantage to </a:t>
            </a:r>
            <a:r>
              <a:rPr lang="en-US" dirty="0"/>
              <a:t>maintain 4-fold super-periodicity </a:t>
            </a:r>
            <a:r>
              <a:rPr lang="en-US" b="0" dirty="0"/>
              <a:t>of the lattice:</a:t>
            </a:r>
          </a:p>
          <a:p>
            <a:pPr lvl="1" hangingPunct="1">
              <a:buFont typeface="Wingdings" pitchFamily="2" charset="2"/>
              <a:buChar char="à"/>
            </a:pPr>
            <a:r>
              <a:rPr lang="en-US" b="0" dirty="0">
                <a:sym typeface="Wingdings" pitchFamily="2" charset="2"/>
              </a:rPr>
              <a:t>“Universal” insertions: </a:t>
            </a:r>
            <a:r>
              <a:rPr lang="en-US" b="0" dirty="0"/>
              <a:t>Current efforts to integrate similar insertions for all functionalities.</a:t>
            </a:r>
          </a:p>
          <a:p>
            <a:pPr lvl="2" hangingPunct="1">
              <a:buFont typeface="Arial" panose="020B0604020202020204" pitchFamily="34" charset="0"/>
              <a:buChar char="•"/>
            </a:pPr>
            <a:endParaRPr lang="en-US" b="0" dirty="0"/>
          </a:p>
          <a:p>
            <a:pPr marL="628650" lvl="2" indent="0" hangingPunct="1">
              <a:buNone/>
            </a:pPr>
            <a:endParaRPr lang="en-US" b="0" dirty="0"/>
          </a:p>
          <a:p>
            <a:pPr lvl="2"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marL="0" indent="0" hangingPunct="1">
              <a:buFont typeface="Arial"/>
              <a:buNone/>
            </a:pPr>
            <a:endParaRPr lang="en-US" b="0" dirty="0"/>
          </a:p>
          <a:p>
            <a:pPr lvl="1" hangingPunct="1"/>
            <a:endParaRPr lang="en-CH" b="0" dirty="0"/>
          </a:p>
        </p:txBody>
      </p:sp>
      <p:pic>
        <p:nvPicPr>
          <p:cNvPr id="10" name="Picture 9" descr="A diagram of a circular object with different colored objects&#10;&#10;Description automatically generated">
            <a:extLst>
              <a:ext uri="{FF2B5EF4-FFF2-40B4-BE49-F238E27FC236}">
                <a16:creationId xmlns:a16="http://schemas.microsoft.com/office/drawing/2014/main" id="{F4A34029-3C09-288E-9DED-AD5000D80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15" y="1660471"/>
            <a:ext cx="4321699" cy="31316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4" y="85727"/>
            <a:ext cx="11376026" cy="1065744"/>
          </a:xfrm>
        </p:spPr>
        <p:txBody>
          <a:bodyPr/>
          <a:lstStyle/>
          <a:p>
            <a:r>
              <a:rPr lang="en-CH" dirty="0"/>
              <a:t>Technical insertions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12</a:t>
            </a:fld>
            <a:endParaRPr lang="en-CH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3E078FC-06D0-D75D-46ED-0372CDA0456E}"/>
              </a:ext>
            </a:extLst>
          </p:cNvPr>
          <p:cNvSpPr txBox="1">
            <a:spLocks/>
          </p:cNvSpPr>
          <p:nvPr/>
        </p:nvSpPr>
        <p:spPr>
          <a:xfrm>
            <a:off x="403200" y="1793880"/>
            <a:ext cx="7211515" cy="4523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85000" lnSpcReduction="20000"/>
          </a:bodyPr>
          <a:lstStyle>
            <a:lvl1pPr marL="342900" marR="0" indent="-3429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2306" marR="0" indent="-305594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2391" marR="0" indent="-303741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94010" marR="0" indent="-35421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28837" marR="0" indent="-300037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hangingPunct="1">
              <a:spcBef>
                <a:spcPts val="12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700" dirty="0"/>
              <a:t>Injection &amp; extraction:</a:t>
            </a:r>
          </a:p>
          <a:p>
            <a:pPr lvl="1" indent="-342900" hangingPunct="1">
              <a:spcBef>
                <a:spcPts val="12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dirty="0"/>
              <a:t>Top-up injection</a:t>
            </a:r>
            <a:r>
              <a:rPr lang="en-US" b="0" dirty="0"/>
              <a:t>: Short beam lifetime and high luminosity require continuous refilling of the circulating bunches</a:t>
            </a:r>
          </a:p>
          <a:p>
            <a:pPr lvl="2" hangingPunct="1">
              <a:spcBef>
                <a:spcPts val="1200"/>
              </a:spcBef>
              <a:spcAft>
                <a:spcPts val="400"/>
              </a:spcAft>
            </a:pPr>
            <a:r>
              <a:rPr lang="en-US" b="0" dirty="0"/>
              <a:t>Every 3s, up to 10% of bunch intensity &amp; 1120 bunches (Z).</a:t>
            </a:r>
          </a:p>
          <a:p>
            <a:pPr lvl="2" hangingPunct="1">
              <a:spcBef>
                <a:spcPts val="1200"/>
              </a:spcBef>
              <a:spcAft>
                <a:spcPts val="400"/>
              </a:spcAft>
            </a:pPr>
            <a:r>
              <a:rPr lang="en-US" dirty="0"/>
              <a:t>On-axis injection </a:t>
            </a:r>
            <a:r>
              <a:rPr lang="en-US" b="0" dirty="0"/>
              <a:t>with 1% momentum deviation, estimated injection efficiency of 90% in simulations.</a:t>
            </a:r>
          </a:p>
          <a:p>
            <a:pPr lvl="2" hangingPunct="1">
              <a:spcBef>
                <a:spcPts val="1200"/>
              </a:spcBef>
              <a:spcAft>
                <a:spcPts val="400"/>
              </a:spcAft>
            </a:pPr>
            <a:r>
              <a:rPr lang="en-US" dirty="0"/>
              <a:t>Bootstrapping</a:t>
            </a:r>
            <a:r>
              <a:rPr lang="en-US" b="0" dirty="0"/>
              <a:t> to avoid instabilities with intensity asymmetries &amp; beam-beam (3D flip flop).</a:t>
            </a:r>
          </a:p>
          <a:p>
            <a:pPr lvl="1" hangingPunct="1">
              <a:spcBef>
                <a:spcPts val="12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dirty="0"/>
              <a:t>Extraction:</a:t>
            </a:r>
          </a:p>
          <a:p>
            <a:pPr lvl="2" hangingPunct="1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Extremely small vertical emittances, high energy density. </a:t>
            </a:r>
          </a:p>
          <a:p>
            <a:pPr lvl="2" hangingPunct="1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Several protection elements required at precise phase advances to safely absorb and extract the beam. </a:t>
            </a:r>
          </a:p>
          <a:p>
            <a:pPr lvl="2" hangingPunct="1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 beta functions and dispersion to maximize beam size and </a:t>
            </a:r>
            <a:r>
              <a:rPr lang="en-GB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 energy density on the dump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dirty="0"/>
          </a:p>
          <a:p>
            <a:pPr marL="628650" lvl="2" indent="0" hangingPunct="1">
              <a:buNone/>
            </a:pPr>
            <a:endParaRPr lang="en-US" b="0" dirty="0"/>
          </a:p>
          <a:p>
            <a:pPr lvl="2"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marL="0" indent="0" hangingPunct="1">
              <a:buFont typeface="Arial"/>
              <a:buNone/>
            </a:pPr>
            <a:endParaRPr lang="en-US" b="0" dirty="0"/>
          </a:p>
          <a:p>
            <a:pPr lvl="1" hangingPunct="1"/>
            <a:endParaRPr lang="en-CH" b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CE6E5F-9457-52DB-E815-A4FD49ED7CAA}"/>
              </a:ext>
            </a:extLst>
          </p:cNvPr>
          <p:cNvSpPr/>
          <p:nvPr/>
        </p:nvSpPr>
        <p:spPr>
          <a:xfrm>
            <a:off x="9504632" y="1938867"/>
            <a:ext cx="1468169" cy="1490133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433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13</a:t>
            </a:fld>
            <a:endParaRPr lang="en-CH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4408E2B-713B-EA0F-DD62-2ED07B6C77FE}"/>
              </a:ext>
            </a:extLst>
          </p:cNvPr>
          <p:cNvSpPr txBox="1">
            <a:spLocks/>
          </p:cNvSpPr>
          <p:nvPr/>
        </p:nvSpPr>
        <p:spPr>
          <a:xfrm>
            <a:off x="137054" y="1154008"/>
            <a:ext cx="6615647" cy="4789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marR="0" indent="-3429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2306" marR="0" indent="-305594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2391" marR="0" indent="-303741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94010" marR="0" indent="-35421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28837" marR="0" indent="-300037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hangingPunct="1">
              <a:buFont typeface="+mj-lt"/>
              <a:buAutoNum type="arabicPeriod" startAt="2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Collimation:</a:t>
            </a:r>
          </a:p>
          <a:p>
            <a:pPr marL="786606" lvl="1" indent="-457200" hangingPunct="1"/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Protect machine against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unavoidable beam losses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and reduce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background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in the experiments.</a:t>
            </a:r>
          </a:p>
          <a:p>
            <a:pPr lvl="1" hangingPunct="1"/>
            <a:r>
              <a:rPr lang="en-US" b="0" dirty="0"/>
              <a:t>17.5 MJ for most critical Z mode, 0.3 MJ for ttbar.</a:t>
            </a:r>
          </a:p>
          <a:p>
            <a:pPr lvl="1" hangingPunct="1"/>
            <a:r>
              <a:rPr lang="en-US" b="0" dirty="0"/>
              <a:t>2 stage collimation system (primary &amp; secondary).</a:t>
            </a:r>
          </a:p>
          <a:p>
            <a:pPr lvl="1" hangingPunct="1"/>
            <a:r>
              <a:rPr lang="en-US" b="0" dirty="0"/>
              <a:t>Momentum and </a:t>
            </a:r>
            <a:r>
              <a:rPr lang="en-US" b="0" dirty="0" err="1"/>
              <a:t>betatron</a:t>
            </a:r>
            <a:r>
              <a:rPr lang="en-US" b="0" dirty="0"/>
              <a:t> collimation.</a:t>
            </a:r>
          </a:p>
          <a:p>
            <a:pPr lvl="1" hangingPunct="1"/>
            <a:r>
              <a:rPr lang="en-US" b="0" dirty="0"/>
              <a:t>Additional collimation in experimental areas (synchrotron radiation collimation system, tertiary collimators) and injection areas.</a:t>
            </a:r>
          </a:p>
          <a:p>
            <a:pPr marL="457200" indent="-457200" hangingPunct="1">
              <a:buFont typeface="+mj-lt"/>
              <a:buAutoNum type="arabicPeriod" startAt="2"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hangingPunct="1">
              <a:buFont typeface="+mj-lt"/>
              <a:buAutoNum type="arabicPeriod" startAt="2"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hangingPunct="1">
              <a:buFont typeface="Arial" panose="020B0604020202020204" pitchFamily="34" charset="0"/>
              <a:buChar char="•"/>
            </a:pPr>
            <a:endParaRPr lang="en-US" b="0" dirty="0"/>
          </a:p>
          <a:p>
            <a:pPr marL="628650" lvl="2" indent="0" hangingPunct="1">
              <a:buNone/>
            </a:pPr>
            <a:endParaRPr lang="en-US" b="0" dirty="0"/>
          </a:p>
          <a:p>
            <a:pPr lvl="2"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marL="0" indent="0" hangingPunct="1">
              <a:buFont typeface="Arial"/>
              <a:buNone/>
            </a:pPr>
            <a:endParaRPr lang="en-US" b="0" dirty="0"/>
          </a:p>
          <a:p>
            <a:pPr lvl="1" hangingPunct="1"/>
            <a:endParaRPr lang="en-CH" b="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CEA650A-AD50-83EC-CC81-BFA1E1CB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4" y="85727"/>
            <a:ext cx="11376026" cy="1065744"/>
          </a:xfrm>
        </p:spPr>
        <p:txBody>
          <a:bodyPr/>
          <a:lstStyle/>
          <a:p>
            <a:r>
              <a:rPr lang="en-CH" dirty="0"/>
              <a:t>Technical insertions</a:t>
            </a:r>
          </a:p>
        </p:txBody>
      </p:sp>
      <p:pic>
        <p:nvPicPr>
          <p:cNvPr id="8" name="Picture 7" descr="A diagram of a circular object with different colored objects&#10;&#10;Description automatically generated">
            <a:extLst>
              <a:ext uri="{FF2B5EF4-FFF2-40B4-BE49-F238E27FC236}">
                <a16:creationId xmlns:a16="http://schemas.microsoft.com/office/drawing/2014/main" id="{C07AB86A-BB77-B3D8-904E-F45CA8B60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15" y="1660471"/>
            <a:ext cx="4321699" cy="313166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89FFFC-A088-26C5-405A-507F3E4D3407}"/>
              </a:ext>
            </a:extLst>
          </p:cNvPr>
          <p:cNvSpPr/>
          <p:nvPr/>
        </p:nvSpPr>
        <p:spPr>
          <a:xfrm>
            <a:off x="9995698" y="3335872"/>
            <a:ext cx="1468169" cy="1490133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809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14</a:t>
            </a:fld>
            <a:endParaRPr lang="en-CH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4408E2B-713B-EA0F-DD62-2ED07B6C77FE}"/>
              </a:ext>
            </a:extLst>
          </p:cNvPr>
          <p:cNvSpPr txBox="1">
            <a:spLocks/>
          </p:cNvSpPr>
          <p:nvPr/>
        </p:nvSpPr>
        <p:spPr>
          <a:xfrm>
            <a:off x="170920" y="1085508"/>
            <a:ext cx="6615647" cy="4789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marR="0" indent="-3429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2306" marR="0" indent="-305594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2391" marR="0" indent="-303741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94010" marR="0" indent="-35421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28837" marR="0" indent="-300037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1" i="0" u="none" strike="noStrike" cap="none" spc="0" baseline="0">
                <a:solidFill>
                  <a:srgbClr val="18181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hangingPunct="1">
              <a:buFont typeface="+mj-lt"/>
              <a:buAutoNum type="arabicPeriod" startAt="3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RF: </a:t>
            </a:r>
          </a:p>
          <a:p>
            <a:pPr lvl="1" hangingPunct="1"/>
            <a:r>
              <a:rPr lang="en-US" b="0" dirty="0"/>
              <a:t>Same 2-cell 400 MHz superconducting RF system for Z, WW and ZH operation thanks to </a:t>
            </a:r>
            <a:r>
              <a:rPr lang="en-US" dirty="0"/>
              <a:t>Reverse Phase Operation (RPO) </a:t>
            </a:r>
            <a:r>
              <a:rPr lang="en-US" b="0" dirty="0"/>
              <a:t>at Z, entire system installed at operation start</a:t>
            </a:r>
          </a:p>
          <a:p>
            <a:pPr lvl="1" hangingPunct="1"/>
            <a:r>
              <a:rPr lang="en-US" b="0" dirty="0"/>
              <a:t>6-cell 800 MHz for ttbar.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hangingPunct="1">
              <a:buFont typeface="+mj-lt"/>
              <a:buAutoNum type="arabicPeriod" startAt="2"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hangingPunct="1">
              <a:buFont typeface="Arial" panose="020B0604020202020204" pitchFamily="34" charset="0"/>
              <a:buChar char="•"/>
            </a:pPr>
            <a:endParaRPr lang="en-US" b="0" dirty="0"/>
          </a:p>
          <a:p>
            <a:pPr marL="628650" lvl="2" indent="0" hangingPunct="1">
              <a:buNone/>
            </a:pPr>
            <a:endParaRPr lang="en-US" b="0" dirty="0"/>
          </a:p>
          <a:p>
            <a:pPr lvl="2"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hangingPunct="1"/>
            <a:endParaRPr lang="en-US" b="0" dirty="0"/>
          </a:p>
          <a:p>
            <a:pPr marL="0" indent="0" hangingPunct="1">
              <a:buFont typeface="Arial"/>
              <a:buNone/>
            </a:pPr>
            <a:endParaRPr lang="en-US" b="0" dirty="0"/>
          </a:p>
          <a:p>
            <a:pPr lvl="1" hangingPunct="1"/>
            <a:endParaRPr lang="en-CH" b="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CEA650A-AD50-83EC-CC81-BFA1E1CB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4" y="85727"/>
            <a:ext cx="11376026" cy="1065744"/>
          </a:xfrm>
        </p:spPr>
        <p:txBody>
          <a:bodyPr/>
          <a:lstStyle/>
          <a:p>
            <a:r>
              <a:rPr lang="en-CH" dirty="0"/>
              <a:t>Technical insertions</a:t>
            </a:r>
          </a:p>
        </p:txBody>
      </p:sp>
      <p:pic>
        <p:nvPicPr>
          <p:cNvPr id="8" name="Picture 7" descr="A diagram of a circular object with different colored objects&#10;&#10;Description automatically generated">
            <a:extLst>
              <a:ext uri="{FF2B5EF4-FFF2-40B4-BE49-F238E27FC236}">
                <a16:creationId xmlns:a16="http://schemas.microsoft.com/office/drawing/2014/main" id="{C07AB86A-BB77-B3D8-904E-F45CA8B60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15" y="1660471"/>
            <a:ext cx="4321699" cy="313166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89FFFC-A088-26C5-405A-507F3E4D3407}"/>
              </a:ext>
            </a:extLst>
          </p:cNvPr>
          <p:cNvSpPr/>
          <p:nvPr/>
        </p:nvSpPr>
        <p:spPr>
          <a:xfrm>
            <a:off x="7614715" y="3302004"/>
            <a:ext cx="1468169" cy="1490133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C90C07-DF46-9AC0-23D6-EBD912786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73" y="3485715"/>
            <a:ext cx="4171026" cy="31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236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873" y="1064302"/>
            <a:ext cx="11589142" cy="5136474"/>
          </a:xfrm>
        </p:spPr>
        <p:txBody>
          <a:bodyPr>
            <a:normAutofit/>
          </a:bodyPr>
          <a:lstStyle/>
          <a:p>
            <a:r>
              <a:rPr lang="en-GB" sz="2300" b="0" dirty="0">
                <a:latin typeface="Arial" panose="020B0604020202020204" pitchFamily="34" charset="0"/>
                <a:cs typeface="Arial" panose="020B0604020202020204" pitchFamily="34" charset="0"/>
              </a:rPr>
              <a:t>Highly complex region of the machine, exposed to major radiation sources such </a:t>
            </a:r>
            <a:r>
              <a:rPr lang="en-GB" sz="23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3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eamstrahlung</a:t>
            </a:r>
            <a:r>
              <a:rPr lang="en-GB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radiation, radiative Bhabha and synchrotron radiation</a:t>
            </a:r>
            <a:r>
              <a:rPr lang="en-GB" sz="2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Final doublet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0" dirty="0"/>
              <a:t>Superconducting final focusing quadrupoles (QC1 and QC2).</a:t>
            </a:r>
            <a:endParaRPr 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H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Experimental insertions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538266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873" y="1064302"/>
            <a:ext cx="11589142" cy="5136474"/>
          </a:xfrm>
        </p:spPr>
        <p:txBody>
          <a:bodyPr>
            <a:normAutofit/>
          </a:bodyPr>
          <a:lstStyle/>
          <a:p>
            <a:r>
              <a:rPr lang="en-GB" sz="2300" b="0" dirty="0">
                <a:latin typeface="Arial" panose="020B0604020202020204" pitchFamily="34" charset="0"/>
                <a:cs typeface="Arial" panose="020B0604020202020204" pitchFamily="34" charset="0"/>
              </a:rPr>
              <a:t>Highly complex region of the machine, exposed to major radiation sources such </a:t>
            </a:r>
            <a:r>
              <a:rPr lang="en-GB" sz="23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3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eamstrahlung</a:t>
            </a:r>
            <a:r>
              <a:rPr lang="en-GB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radiation, radiative Bhabha and synchrotron radiation</a:t>
            </a:r>
            <a:r>
              <a:rPr lang="en-GB" sz="2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Final doublet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Solenoid compensation schemes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0" dirty="0"/>
              <a:t>Designed to mitigate the 2 T detector solenoid field on the beam:</a:t>
            </a:r>
          </a:p>
          <a:p>
            <a:pPr lvl="3"/>
            <a:r>
              <a:rPr lang="en-US" b="0" dirty="0"/>
              <a:t>“Local” scheme: compensating solenoid placed close to the IP. </a:t>
            </a:r>
          </a:p>
          <a:p>
            <a:pPr lvl="3"/>
            <a:r>
              <a:rPr lang="en-US" b="0" dirty="0"/>
              <a:t>“Non-local”: compensating solenoid placed meters from IP, after final quadrupoles.</a:t>
            </a:r>
          </a:p>
          <a:p>
            <a:pPr lvl="1"/>
            <a:endParaRPr 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H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Experimental insertions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396113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873" y="1064302"/>
            <a:ext cx="11589142" cy="5136474"/>
          </a:xfrm>
        </p:spPr>
        <p:txBody>
          <a:bodyPr>
            <a:normAutofit lnSpcReduction="10000"/>
          </a:bodyPr>
          <a:lstStyle/>
          <a:p>
            <a:r>
              <a:rPr lang="en-GB" sz="2300" b="0" dirty="0">
                <a:latin typeface="Arial" panose="020B0604020202020204" pitchFamily="34" charset="0"/>
                <a:cs typeface="Arial" panose="020B0604020202020204" pitchFamily="34" charset="0"/>
              </a:rPr>
              <a:t>Highly complex region of the machine, exposed to major radiation sources such </a:t>
            </a:r>
            <a:r>
              <a:rPr lang="en-GB" sz="23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3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eamstrahlung</a:t>
            </a:r>
            <a:r>
              <a:rPr lang="en-GB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radiation, radiative Bhabha and synchrotron radiation</a:t>
            </a:r>
            <a:r>
              <a:rPr lang="en-GB" sz="2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Final doublet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Solenoid compensation schemes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Polarization: </a:t>
            </a:r>
            <a:r>
              <a:rPr lang="en-US" sz="2200" b="0" dirty="0"/>
              <a:t>Need for energy calibration within ~100 keV</a:t>
            </a:r>
          </a:p>
          <a:p>
            <a:pPr lvl="2"/>
            <a:r>
              <a:rPr lang="en-US" sz="1900" b="0" dirty="0"/>
              <a:t>Average energy can be extracted from spin tune measurements, method used in LEP.</a:t>
            </a:r>
          </a:p>
          <a:p>
            <a:pPr lvl="2"/>
            <a:r>
              <a:rPr lang="en-US" sz="1900" b="0" dirty="0"/>
              <a:t>Baseline is to polarize pilot bunches in collider. </a:t>
            </a:r>
          </a:p>
          <a:p>
            <a:pPr lvl="2"/>
            <a:r>
              <a:rPr lang="en-US" sz="1900" b="0" dirty="0"/>
              <a:t>Wigglers: enhance polarization buildup for pilot bunches.</a:t>
            </a:r>
          </a:p>
          <a:p>
            <a:pPr lvl="2"/>
            <a:r>
              <a:rPr lang="en-US" sz="1900" b="0" dirty="0"/>
              <a:t>Compton polarimeters: measures beam polarization for resonant depolarization.</a:t>
            </a:r>
          </a:p>
          <a:p>
            <a:pPr lvl="2"/>
            <a:r>
              <a:rPr lang="en-US" sz="1900" b="0" dirty="0"/>
              <a:t>Considering option of injecting pre-polarized bunches.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H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Experimental insertions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7233351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873" y="1064302"/>
            <a:ext cx="11589142" cy="5136474"/>
          </a:xfrm>
        </p:spPr>
        <p:txBody>
          <a:bodyPr>
            <a:normAutofit/>
          </a:bodyPr>
          <a:lstStyle/>
          <a:p>
            <a:r>
              <a:rPr lang="en-GB" sz="2300" b="0" dirty="0">
                <a:latin typeface="Arial" panose="020B0604020202020204" pitchFamily="34" charset="0"/>
                <a:cs typeface="Arial" panose="020B0604020202020204" pitchFamily="34" charset="0"/>
              </a:rPr>
              <a:t>Highly complex region of the machine, exposed to major radiation sources such </a:t>
            </a:r>
            <a:r>
              <a:rPr lang="en-GB" sz="23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3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eamstrahlung</a:t>
            </a:r>
            <a:r>
              <a:rPr lang="en-GB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radiation, radiative Bhabha and synchrotron radiation. </a:t>
            </a:r>
          </a:p>
          <a:p>
            <a:r>
              <a:rPr lang="en-GB" sz="2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Final doublet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Solenoid compensation schemes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Polarization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Crab waist scheme: </a:t>
            </a:r>
            <a:r>
              <a:rPr lang="en-US" sz="2200" b="0" dirty="0"/>
              <a:t>Maximizes luminosity and suppresses synchro-</a:t>
            </a:r>
            <a:r>
              <a:rPr lang="en-US" sz="2200" b="0" dirty="0" err="1"/>
              <a:t>betatron</a:t>
            </a:r>
            <a:r>
              <a:rPr lang="en-US" sz="2200" b="0" dirty="0"/>
              <a:t> resonances</a:t>
            </a:r>
          </a:p>
          <a:p>
            <a:pPr lvl="2"/>
            <a:r>
              <a:rPr lang="en-US" sz="1900" b="0" dirty="0"/>
              <a:t>Achieved via </a:t>
            </a:r>
            <a:r>
              <a:rPr lang="en-US" sz="1900" b="0" dirty="0" err="1"/>
              <a:t>sextupoles</a:t>
            </a:r>
            <a:r>
              <a:rPr lang="en-US" sz="1900" b="0" dirty="0"/>
              <a:t> near IP: either dedicated crab-waist </a:t>
            </a:r>
            <a:r>
              <a:rPr lang="en-US" sz="1900" b="0" dirty="0" err="1"/>
              <a:t>sextupoles</a:t>
            </a:r>
            <a:r>
              <a:rPr lang="en-US" sz="1900" b="0" dirty="0"/>
              <a:t> (LCC) or “virtual” crab waist using IR chromatic </a:t>
            </a:r>
            <a:r>
              <a:rPr lang="en-US" sz="1900" b="0" dirty="0" err="1"/>
              <a:t>sextupoles</a:t>
            </a:r>
            <a:r>
              <a:rPr lang="en-US" sz="1900" b="0" dirty="0"/>
              <a:t> (GHC) .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H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Experimental insertions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9841127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873" y="1064302"/>
            <a:ext cx="11589142" cy="5136474"/>
          </a:xfrm>
        </p:spPr>
        <p:txBody>
          <a:bodyPr>
            <a:normAutofit/>
          </a:bodyPr>
          <a:lstStyle/>
          <a:p>
            <a:r>
              <a:rPr lang="en-GB" sz="2300" b="0" dirty="0">
                <a:latin typeface="Arial" panose="020B0604020202020204" pitchFamily="34" charset="0"/>
                <a:cs typeface="Arial" panose="020B0604020202020204" pitchFamily="34" charset="0"/>
              </a:rPr>
              <a:t>Highly complex region of the machine, exposed to major radiation sources such </a:t>
            </a:r>
            <a:r>
              <a:rPr lang="en-GB" sz="23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3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eamstrahlung</a:t>
            </a:r>
            <a:r>
              <a:rPr lang="en-GB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radiation, radiative Bhabha and synchrotron radiation</a:t>
            </a:r>
            <a:r>
              <a:rPr lang="en-GB" sz="2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3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Final doublet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Solenoid compensation schemes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Polarization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Crab waist scheme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Chromaticity correction: </a:t>
            </a:r>
            <a:r>
              <a:rPr lang="en-US" sz="2200" b="0" dirty="0"/>
              <a:t>Depends on optics choice, in GHC vertical is corrected locally and horizontal globally, while in LCC both planes corrected locally at each IP.</a:t>
            </a:r>
          </a:p>
          <a:p>
            <a:endParaRPr lang="en-US" b="0" dirty="0"/>
          </a:p>
          <a:p>
            <a:pPr lvl="1"/>
            <a:endParaRPr 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H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Experimental insertions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416101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120140"/>
            <a:ext cx="11376027" cy="5080636"/>
          </a:xfrm>
        </p:spPr>
        <p:txBody>
          <a:bodyPr/>
          <a:lstStyle/>
          <a:p>
            <a:r>
              <a:rPr lang="en-CH" b="0" dirty="0"/>
              <a:t>LHC currently in </a:t>
            </a:r>
            <a:r>
              <a:rPr lang="en-CH" dirty="0"/>
              <a:t>Run 3</a:t>
            </a:r>
            <a:r>
              <a:rPr lang="en-CH" b="0" dirty="0"/>
              <a:t> with 2 operational years remaining (2025 &amp; 2026). Next phase: </a:t>
            </a:r>
            <a:r>
              <a:rPr lang="en-CH" dirty="0"/>
              <a:t>High-Luminosity LHC</a:t>
            </a:r>
            <a:r>
              <a:rPr lang="en-CH" b="0" dirty="0"/>
              <a:t> from 2030 to 2041:</a:t>
            </a:r>
          </a:p>
          <a:p>
            <a:pPr marL="366712" lvl="1" indent="0">
              <a:buNone/>
            </a:pPr>
            <a:r>
              <a:rPr lang="en-CH" b="0" dirty="0">
                <a:sym typeface="Wingdings" pitchFamily="2" charset="2"/>
              </a:rPr>
              <a:t> Expected total integrated luminosity from Run1-6: </a:t>
            </a:r>
            <a:r>
              <a:rPr lang="en-CH" dirty="0">
                <a:sym typeface="Wingdings" pitchFamily="2" charset="2"/>
              </a:rPr>
              <a:t>~3000 fb</a:t>
            </a:r>
            <a:r>
              <a:rPr lang="en-CH" baseline="30000" dirty="0">
                <a:sym typeface="Wingdings" pitchFamily="2" charset="2"/>
              </a:rPr>
              <a:t>-1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2</a:t>
            </a:fld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5F358-0466-7163-0242-09C905D61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34180" y="996517"/>
            <a:ext cx="3723641" cy="663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FCC-ee simulation framework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031592"/>
            <a:ext cx="11376025" cy="536920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Goal:</a:t>
            </a:r>
            <a:r>
              <a:rPr lang="en-US" dirty="0"/>
              <a:t> </a:t>
            </a:r>
            <a:r>
              <a:rPr lang="en-US" b="0" dirty="0"/>
              <a:t>Demonstrate performance feasibility under realistic machine conditions using </a:t>
            </a:r>
            <a:r>
              <a:rPr lang="en-US" dirty="0"/>
              <a:t>accurate and consolidated simulation framework.</a:t>
            </a:r>
          </a:p>
          <a:p>
            <a:pPr lvl="1"/>
            <a:r>
              <a:rPr lang="en-US" dirty="0"/>
              <a:t>Benchmarking</a:t>
            </a:r>
            <a:r>
              <a:rPr lang="en-US" b="0" dirty="0"/>
              <a:t> of simulation tools </a:t>
            </a:r>
            <a:r>
              <a:rPr lang="en-US" dirty="0"/>
              <a:t>against existing operational accelerators </a:t>
            </a:r>
            <a:r>
              <a:rPr lang="en-US" b="0" dirty="0"/>
              <a:t>&amp; ensure reliable modeling of important FCC-specific effects.</a:t>
            </a:r>
          </a:p>
          <a:p>
            <a:r>
              <a:rPr lang="en-US" b="0" dirty="0"/>
              <a:t>Powerful simulation framework developed at CERN: </a:t>
            </a:r>
            <a:r>
              <a:rPr lang="en-US" b="0" dirty="0">
                <a:hlinkClick r:id="rId2"/>
              </a:rPr>
              <a:t>Xsuite</a:t>
            </a:r>
            <a:endParaRPr lang="en-US" b="0" dirty="0"/>
          </a:p>
          <a:p>
            <a:pPr lvl="1"/>
            <a:r>
              <a:rPr lang="en-US" b="0" dirty="0"/>
              <a:t>Full chain of simulations: lattice optics, Synchrotron Radiation, Injection and top-up, Collisions, Beam-beam (weak-strong, strong-strong), Polarization &amp; many other effects.</a:t>
            </a:r>
          </a:p>
          <a:p>
            <a:pPr lvl="1"/>
            <a:r>
              <a:rPr lang="en-US" dirty="0"/>
              <a:t>Performance studies</a:t>
            </a:r>
            <a:r>
              <a:rPr lang="en-US" b="0" dirty="0"/>
              <a:t>: Emittance evolution, Dynamic Aperture, Momentum Acceptance, Frequency Map Analysis, Luminosity.</a:t>
            </a:r>
          </a:p>
          <a:p>
            <a:pPr lvl="1"/>
            <a:r>
              <a:rPr lang="en-US" dirty="0"/>
              <a:t>Tolerance</a:t>
            </a:r>
            <a:r>
              <a:rPr lang="en-US" b="0" dirty="0"/>
              <a:t> studies for alignment, imperfections, magnetic field errors, power supply ripple, noise effects, ground motion.</a:t>
            </a:r>
          </a:p>
          <a:p>
            <a:pPr lvl="1"/>
            <a:r>
              <a:rPr lang="en-US" b="0" dirty="0"/>
              <a:t>Optics </a:t>
            </a:r>
            <a:r>
              <a:rPr lang="en-US" dirty="0"/>
              <a:t>tuning and correction </a:t>
            </a:r>
            <a:r>
              <a:rPr lang="en-US" b="0" dirty="0"/>
              <a:t>strategy.</a:t>
            </a:r>
          </a:p>
          <a:p>
            <a:pPr lvl="1"/>
            <a:r>
              <a:rPr lang="en-US" b="0" dirty="0"/>
              <a:t>Define </a:t>
            </a:r>
            <a:r>
              <a:rPr lang="en-US" dirty="0"/>
              <a:t>hardware specifications </a:t>
            </a:r>
            <a:r>
              <a:rPr lang="en-US" b="0" dirty="0"/>
              <a:t>such as BPM resolution, power converter specifications, orbit and tune control etc. </a:t>
            </a:r>
          </a:p>
          <a:p>
            <a:pPr marL="366712" lvl="1" indent="0">
              <a:buNone/>
            </a:pPr>
            <a:r>
              <a:rPr lang="en-US" b="0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00B050"/>
                </a:solidFill>
              </a:rPr>
              <a:t>Crucial to guide hardware specifications &amp; building confidence that predicted performance can be achieved.</a:t>
            </a:r>
          </a:p>
          <a:p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lvl="1"/>
            <a:endParaRPr lang="en-CH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20</a:t>
            </a:fld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B03D3-A98F-7801-CE17-E3A4E2084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30" y="56687"/>
            <a:ext cx="1379095" cy="9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50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76C753-528D-1360-F573-4BB0300A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4" y="235568"/>
            <a:ext cx="11376026" cy="1065744"/>
          </a:xfrm>
        </p:spPr>
        <p:txBody>
          <a:bodyPr/>
          <a:lstStyle/>
          <a:p>
            <a:r>
              <a:rPr lang="en-CH" dirty="0"/>
              <a:t>Conclusions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DC0610-FECF-9FCC-66F9-D3E04021B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205" y="879894"/>
            <a:ext cx="11755592" cy="5726792"/>
          </a:xfrm>
        </p:spPr>
        <p:txBody>
          <a:bodyPr>
            <a:normAutofit/>
          </a:bodyPr>
          <a:lstStyle/>
          <a:p>
            <a:r>
              <a:rPr lang="en-CH" sz="1900" b="0" dirty="0"/>
              <a:t>FCC-ee is one of the </a:t>
            </a:r>
            <a:r>
              <a:rPr lang="en-CH" sz="1900" dirty="0"/>
              <a:t>leading candidates for the next generation lepton collider at CERN</a:t>
            </a:r>
            <a:r>
              <a:rPr lang="en-CH" sz="1900" b="0" dirty="0"/>
              <a:t>, first stage of broader FCC program.</a:t>
            </a:r>
          </a:p>
          <a:p>
            <a:r>
              <a:rPr lang="en-CH" sz="1900" b="0" dirty="0"/>
              <a:t>Will operate at four energies with unprecendented luminosity and precision.</a:t>
            </a:r>
          </a:p>
          <a:p>
            <a:r>
              <a:rPr lang="en-CH" sz="1900" dirty="0"/>
              <a:t>Builds on the experience of past and present machines </a:t>
            </a:r>
            <a:r>
              <a:rPr lang="en-CH" sz="1900" b="0" dirty="0"/>
              <a:t>with novel optics and beam dynamics strategies: Ultra-low emittance optics, crab waist collision scheme, top-up injection, energy calibration and resonant depolarization</a:t>
            </a:r>
          </a:p>
          <a:p>
            <a:r>
              <a:rPr lang="en-CH" sz="1900" b="0" dirty="0"/>
              <a:t>Focusing on flexible transition between energy modes and </a:t>
            </a:r>
            <a:r>
              <a:rPr lang="en-CH" sz="1900" dirty="0"/>
              <a:t>maximizing operational efficiency</a:t>
            </a:r>
            <a:r>
              <a:rPr lang="en-CH" sz="1900" b="0" dirty="0"/>
              <a:t>.</a:t>
            </a:r>
          </a:p>
          <a:p>
            <a:r>
              <a:rPr lang="en-CH" sz="1900" b="0" dirty="0"/>
              <a:t>Design and performance studies rely on simulation tools: </a:t>
            </a:r>
            <a:r>
              <a:rPr lang="en-CH" sz="1900" dirty="0"/>
              <a:t>Xsuite</a:t>
            </a:r>
            <a:r>
              <a:rPr lang="en-CH" sz="1900" b="0" dirty="0"/>
              <a:t> currently under development at CERN. Results guide hardware specifications, machine operation and performance.</a:t>
            </a:r>
          </a:p>
          <a:p>
            <a:pPr marL="0" indent="0">
              <a:buNone/>
            </a:pPr>
            <a:r>
              <a:rPr lang="en-CH" sz="1900" dirty="0"/>
              <a:t>Next steps </a:t>
            </a:r>
            <a:r>
              <a:rPr lang="en-CH" sz="1900" b="0" dirty="0"/>
              <a:t>include:</a:t>
            </a:r>
          </a:p>
          <a:p>
            <a:r>
              <a:rPr lang="en-CH" sz="1900" b="0" dirty="0"/>
              <a:t>Final optics selection: GHC vs LCC decision during pre-TDR.</a:t>
            </a:r>
          </a:p>
          <a:p>
            <a:r>
              <a:rPr lang="en-CH" sz="1900" b="0" dirty="0"/>
              <a:t>Integration studies, mock-up validations &amp; </a:t>
            </a:r>
            <a:r>
              <a:rPr lang="en-CH" sz="1900" b="0"/>
              <a:t>prototype developments.</a:t>
            </a:r>
            <a:endParaRPr lang="en-CH" sz="1900" b="0" dirty="0"/>
          </a:p>
          <a:p>
            <a:r>
              <a:rPr lang="en-CH" sz="1900" b="0" dirty="0"/>
              <a:t>Complete pre-TDR phase and feed into full TDR preparation.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A066D-A7BE-35D0-A936-9C74511738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21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034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120140"/>
            <a:ext cx="11376027" cy="5080636"/>
          </a:xfrm>
        </p:spPr>
        <p:txBody>
          <a:bodyPr/>
          <a:lstStyle/>
          <a:p>
            <a:r>
              <a:rPr lang="en-CH" b="0" dirty="0"/>
              <a:t>LHC currently in </a:t>
            </a:r>
            <a:r>
              <a:rPr lang="en-CH" dirty="0"/>
              <a:t>Run 3</a:t>
            </a:r>
            <a:r>
              <a:rPr lang="en-CH" b="0" dirty="0"/>
              <a:t> with 2 operational years remaining (2025 &amp; 2026). Next phase: </a:t>
            </a:r>
            <a:r>
              <a:rPr lang="en-CH" dirty="0"/>
              <a:t>High-Luminosity LHC</a:t>
            </a:r>
            <a:r>
              <a:rPr lang="en-CH" b="0" dirty="0"/>
              <a:t> from 2030 to 2041:</a:t>
            </a:r>
          </a:p>
          <a:p>
            <a:pPr marL="366712" lvl="1" indent="0">
              <a:buNone/>
            </a:pPr>
            <a:r>
              <a:rPr lang="en-CH" b="0" dirty="0">
                <a:sym typeface="Wingdings" pitchFamily="2" charset="2"/>
              </a:rPr>
              <a:t> Expected total integrated luminosity from Run1-6: </a:t>
            </a:r>
            <a:r>
              <a:rPr lang="en-CH" dirty="0">
                <a:sym typeface="Wingdings" pitchFamily="2" charset="2"/>
              </a:rPr>
              <a:t>~3000 fb</a:t>
            </a:r>
            <a:r>
              <a:rPr lang="en-CH" baseline="30000" dirty="0">
                <a:sym typeface="Wingdings" pitchFamily="2" charset="2"/>
              </a:rPr>
              <a:t>-1</a:t>
            </a:r>
          </a:p>
          <a:p>
            <a:r>
              <a:rPr lang="en-CH" b="0" dirty="0"/>
              <a:t>Next potential collider at CERN post-LHC with unparallel physics reach: </a:t>
            </a:r>
            <a:r>
              <a:rPr lang="en-CH" dirty="0"/>
              <a:t>Future Circular Collider (FCC)</a:t>
            </a:r>
            <a:r>
              <a:rPr lang="en-CH" b="0" dirty="0"/>
              <a:t>:</a:t>
            </a:r>
          </a:p>
          <a:p>
            <a:pPr lvl="1"/>
            <a:r>
              <a:rPr lang="en-CH" dirty="0">
                <a:hlinkClick r:id="rId3"/>
              </a:rPr>
              <a:t>FCC Feasibility study </a:t>
            </a:r>
            <a:r>
              <a:rPr lang="en-CH" dirty="0"/>
              <a:t>completed in 2025 </a:t>
            </a:r>
            <a:r>
              <a:rPr lang="en-CH" b="0" dirty="0"/>
              <a:t>to assess viability of project.</a:t>
            </a:r>
          </a:p>
          <a:p>
            <a:pPr lvl="1"/>
            <a:r>
              <a:rPr lang="en-CH" b="0" dirty="0"/>
              <a:t>Entering next phase: </a:t>
            </a:r>
            <a:r>
              <a:rPr lang="en-CH" dirty="0"/>
              <a:t>“pre-TDR” </a:t>
            </a:r>
            <a:r>
              <a:rPr lang="en-CH" b="0" dirty="0"/>
              <a:t>focusing on detailed R&amp;D, engineering design, cost, integration and environmental impact studies.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3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CB428-A3D3-A540-8313-2EF5A45E4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52" y="4430598"/>
            <a:ext cx="7691696" cy="239724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C87B67-CFA2-621D-EC41-E868BE19D816}"/>
              </a:ext>
            </a:extLst>
          </p:cNvPr>
          <p:cNvCxnSpPr>
            <a:cxnSpLocks/>
          </p:cNvCxnSpPr>
          <p:nvPr/>
        </p:nvCxnSpPr>
        <p:spPr>
          <a:xfrm>
            <a:off x="4505093" y="4728117"/>
            <a:ext cx="0" cy="1070517"/>
          </a:xfrm>
          <a:prstGeom prst="straightConnector1">
            <a:avLst/>
          </a:prstGeom>
          <a:noFill/>
          <a:ln w="76200" cap="flat">
            <a:solidFill>
              <a:srgbClr val="0070C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04800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120140"/>
            <a:ext cx="11376027" cy="5080636"/>
          </a:xfrm>
        </p:spPr>
        <p:txBody>
          <a:bodyPr/>
          <a:lstStyle/>
          <a:p>
            <a:r>
              <a:rPr lang="en-CH" b="0" dirty="0"/>
              <a:t>LHC currently in </a:t>
            </a:r>
            <a:r>
              <a:rPr lang="en-CH" dirty="0"/>
              <a:t>Run 3</a:t>
            </a:r>
            <a:r>
              <a:rPr lang="en-CH" b="0" dirty="0"/>
              <a:t> with 2 operational years remaining (2025 &amp; 2026). Next phase: </a:t>
            </a:r>
            <a:r>
              <a:rPr lang="en-CH" dirty="0"/>
              <a:t>High-Luminosity LHC</a:t>
            </a:r>
            <a:r>
              <a:rPr lang="en-CH" b="0" dirty="0"/>
              <a:t> from 2030 to 2041:</a:t>
            </a:r>
          </a:p>
          <a:p>
            <a:pPr marL="366712" lvl="1" indent="0">
              <a:buNone/>
            </a:pPr>
            <a:r>
              <a:rPr lang="en-CH" b="0" dirty="0">
                <a:sym typeface="Wingdings" pitchFamily="2" charset="2"/>
              </a:rPr>
              <a:t> Expected total integrated luminosity from Run1-6: </a:t>
            </a:r>
            <a:r>
              <a:rPr lang="en-CH" dirty="0">
                <a:sym typeface="Wingdings" pitchFamily="2" charset="2"/>
              </a:rPr>
              <a:t>~3000 fb</a:t>
            </a:r>
            <a:r>
              <a:rPr lang="en-CH" baseline="30000" dirty="0">
                <a:sym typeface="Wingdings" pitchFamily="2" charset="2"/>
              </a:rPr>
              <a:t>-1</a:t>
            </a:r>
          </a:p>
          <a:p>
            <a:r>
              <a:rPr lang="en-CH" b="0" dirty="0"/>
              <a:t>Next potential collider at CERN post-LHC with unparallel physics reach: </a:t>
            </a:r>
            <a:r>
              <a:rPr lang="en-CH" dirty="0"/>
              <a:t>Future Circular Collider (FCC)</a:t>
            </a:r>
            <a:r>
              <a:rPr lang="en-CH" b="0" dirty="0"/>
              <a:t>:</a:t>
            </a:r>
          </a:p>
          <a:p>
            <a:pPr lvl="1"/>
            <a:r>
              <a:rPr lang="en-CH" dirty="0">
                <a:hlinkClick r:id="rId2"/>
              </a:rPr>
              <a:t>FCC Feasibility study </a:t>
            </a:r>
            <a:r>
              <a:rPr lang="en-CH" dirty="0"/>
              <a:t>completed in 2025 </a:t>
            </a:r>
            <a:r>
              <a:rPr lang="en-CH" b="0" dirty="0"/>
              <a:t>to assess viability of project.</a:t>
            </a:r>
          </a:p>
          <a:p>
            <a:pPr lvl="1"/>
            <a:r>
              <a:rPr lang="en-CH" b="0" dirty="0"/>
              <a:t>Entering next phase: </a:t>
            </a:r>
            <a:r>
              <a:rPr lang="en-CH" dirty="0"/>
              <a:t>“pre-TDR” </a:t>
            </a:r>
            <a:r>
              <a:rPr lang="en-CH" b="0" dirty="0"/>
              <a:t>focusing on detailed R&amp;D, engineering design, cost, integration and environmental impact studies.</a:t>
            </a:r>
          </a:p>
          <a:p>
            <a:r>
              <a:rPr lang="en-CH" b="0" dirty="0"/>
              <a:t>Two stages: FCC-ee and FCC-hh.</a:t>
            </a:r>
          </a:p>
          <a:p>
            <a:r>
              <a:rPr lang="en-CH" b="0" dirty="0"/>
              <a:t>Design and operation of FCC-ee build on </a:t>
            </a:r>
            <a:r>
              <a:rPr lang="en-CH" dirty="0"/>
              <a:t>experience from current and past machines </a:t>
            </a:r>
            <a:r>
              <a:rPr lang="en-CH" b="0" dirty="0"/>
              <a:t>such as SuperKEKB, DAFNE, LEP, PEP-II: Crab-waist collision scheme, Top-up injection, nm-scale emittances, energy calibration via Resonant Depolarization, etc.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163445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120139"/>
            <a:ext cx="7696107" cy="5351000"/>
          </a:xfrm>
        </p:spPr>
        <p:txBody>
          <a:bodyPr>
            <a:normAutofit fontScale="92500" lnSpcReduction="10000"/>
          </a:bodyPr>
          <a:lstStyle/>
          <a:p>
            <a:r>
              <a:rPr lang="en-CH" b="0" dirty="0"/>
              <a:t>FCC will consist of two stages:</a:t>
            </a:r>
          </a:p>
          <a:p>
            <a:pPr lvl="1"/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b="0" dirty="0"/>
              <a:t>: E</a:t>
            </a:r>
            <a:r>
              <a:rPr lang="en-CH" b="0" dirty="0"/>
              <a:t>lectron-positron collider for high-luminosity Higgs, top &amp; electroweak precision measurements.</a:t>
            </a:r>
          </a:p>
          <a:p>
            <a:pPr lvl="1"/>
            <a:r>
              <a:rPr lang="en-CH" dirty="0"/>
              <a:t>FCC-hh</a:t>
            </a:r>
            <a:r>
              <a:rPr lang="en-CH" b="0" dirty="0"/>
              <a:t>: proton-proton collider.</a:t>
            </a:r>
          </a:p>
          <a:p>
            <a:r>
              <a:rPr lang="en-CH" b="0" dirty="0"/>
              <a:t>FCC-ee will operate at </a:t>
            </a:r>
            <a:r>
              <a:rPr lang="en-CH" dirty="0"/>
              <a:t>4 energies:</a:t>
            </a:r>
          </a:p>
          <a:p>
            <a:pPr lvl="1"/>
            <a:r>
              <a:rPr lang="en-CH" dirty="0"/>
              <a:t>Z</a:t>
            </a:r>
            <a:r>
              <a:rPr lang="en-CH" b="0" dirty="0"/>
              <a:t>-pole: 45.6 GeV</a:t>
            </a:r>
          </a:p>
          <a:p>
            <a:pPr lvl="1"/>
            <a:r>
              <a:rPr lang="en-CH" dirty="0"/>
              <a:t>WW</a:t>
            </a:r>
            <a:r>
              <a:rPr lang="en-CH" b="0" dirty="0"/>
              <a:t> pair production threshold: 80 GeV</a:t>
            </a:r>
          </a:p>
          <a:p>
            <a:pPr lvl="1"/>
            <a:r>
              <a:rPr lang="en-CH" dirty="0"/>
              <a:t>ZH</a:t>
            </a:r>
            <a:r>
              <a:rPr lang="en-CH" b="0" dirty="0"/>
              <a:t> production peak: 120 GeV</a:t>
            </a:r>
          </a:p>
          <a:p>
            <a:pPr lvl="1"/>
            <a:r>
              <a:rPr lang="en-GB" dirty="0"/>
              <a:t>t</a:t>
            </a:r>
            <a:r>
              <a:rPr lang="en-CH" dirty="0"/>
              <a:t>tbar </a:t>
            </a:r>
            <a:r>
              <a:rPr lang="en-CH" b="0" dirty="0"/>
              <a:t>production threshold: 182.5 GeV</a:t>
            </a:r>
          </a:p>
          <a:p>
            <a:r>
              <a:rPr lang="en-GB" b="0" dirty="0"/>
              <a:t>C</a:t>
            </a:r>
            <a:r>
              <a:rPr lang="en-CH" b="0" dirty="0"/>
              <a:t>ommon 91 km tunnel for both stages, with 5.5 m tunnel diameter.</a:t>
            </a:r>
          </a:p>
          <a:p>
            <a:r>
              <a:rPr lang="en-CH" dirty="0"/>
              <a:t>~15 years of FCC-ee operation</a:t>
            </a:r>
            <a:r>
              <a:rPr lang="en-CH" b="0" dirty="0"/>
              <a:t>, including 1 year of shutdown for ttbar upgrade. Sequence of Z, WW, ZH is flexible and feasibility of fast switching between modes is being explored.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FCC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5</a:t>
            </a:fld>
            <a:endParaRPr lang="en-CH"/>
          </a:p>
        </p:txBody>
      </p:sp>
      <p:pic>
        <p:nvPicPr>
          <p:cNvPr id="6" name="Picture 3_0" descr="A diagram of a machine&#10;&#10;Description automatically generated">
            <a:extLst>
              <a:ext uri="{FF2B5EF4-FFF2-40B4-BE49-F238E27FC236}">
                <a16:creationId xmlns:a16="http://schemas.microsoft.com/office/drawing/2014/main" id="{15EFC521-1550-33F1-4973-E4D355229C25}"/>
              </a:ext>
            </a:extLst>
          </p:cNvPr>
          <p:cNvPicPr/>
          <p:nvPr/>
        </p:nvPicPr>
        <p:blipFill>
          <a:blip r:embed="rId3"/>
          <a:srcRect l="25919" t="9239" r="8929" b="17698"/>
          <a:stretch/>
        </p:blipFill>
        <p:spPr>
          <a:xfrm>
            <a:off x="7805322" y="1354934"/>
            <a:ext cx="3829515" cy="41481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819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6</a:t>
            </a:fld>
            <a:endParaRPr lang="en-CH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FFCA6A-DD68-7A63-9911-F0086CC51850}"/>
              </a:ext>
            </a:extLst>
          </p:cNvPr>
          <p:cNvGrpSpPr/>
          <p:nvPr/>
        </p:nvGrpSpPr>
        <p:grpSpPr>
          <a:xfrm>
            <a:off x="3964725" y="697615"/>
            <a:ext cx="8095210" cy="4475732"/>
            <a:chOff x="108300" y="330287"/>
            <a:chExt cx="8927400" cy="4673538"/>
          </a:xfrm>
        </p:grpSpPr>
        <p:sp>
          <p:nvSpPr>
            <p:cNvPr id="9" name="ZoneTexte 3">
              <a:extLst>
                <a:ext uri="{FF2B5EF4-FFF2-40B4-BE49-F238E27FC236}">
                  <a16:creationId xmlns:a16="http://schemas.microsoft.com/office/drawing/2014/main" id="{42200DB2-BC67-A8EC-C3D6-821CAEDA941A}"/>
                </a:ext>
              </a:extLst>
            </p:cNvPr>
            <p:cNvSpPr txBox="1"/>
            <p:nvPr/>
          </p:nvSpPr>
          <p:spPr>
            <a:xfrm>
              <a:off x="428625" y="600075"/>
              <a:ext cx="1404552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388"/>
                </a:lnSpc>
              </a:pPr>
              <a:r>
                <a:rPr lang="fr-FR" sz="1500" b="1" dirty="0">
                  <a:solidFill>
                    <a:srgbClr val="FF0000"/>
                  </a:solidFill>
                </a:rPr>
                <a:t>2025 DESIGN</a:t>
              </a:r>
              <a:endParaRPr lang="en-GB" sz="1500" b="1" dirty="0">
                <a:solidFill>
                  <a:srgbClr val="FF0000"/>
                </a:solidFill>
              </a:endParaRPr>
            </a:p>
          </p:txBody>
        </p:sp>
        <p:pic>
          <p:nvPicPr>
            <p:cNvPr id="10" name="Image 14">
              <a:extLst>
                <a:ext uri="{FF2B5EF4-FFF2-40B4-BE49-F238E27FC236}">
                  <a16:creationId xmlns:a16="http://schemas.microsoft.com/office/drawing/2014/main" id="{001C16CF-DBEE-90A9-90C3-271A76F04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300" y="1235103"/>
              <a:ext cx="8927400" cy="3407569"/>
            </a:xfrm>
            <a:prstGeom prst="rect">
              <a:avLst/>
            </a:prstGeom>
          </p:spPr>
        </p:pic>
        <p:sp>
          <p:nvSpPr>
            <p:cNvPr id="11" name="Flèche : bas 16">
              <a:extLst>
                <a:ext uri="{FF2B5EF4-FFF2-40B4-BE49-F238E27FC236}">
                  <a16:creationId xmlns:a16="http://schemas.microsoft.com/office/drawing/2014/main" id="{916E58D7-5C8D-72C4-2588-68AE7659E979}"/>
                </a:ext>
              </a:extLst>
            </p:cNvPr>
            <p:cNvSpPr/>
            <p:nvPr/>
          </p:nvSpPr>
          <p:spPr>
            <a:xfrm rot="21045388">
              <a:off x="1001324" y="1926410"/>
              <a:ext cx="176021" cy="1083792"/>
            </a:xfrm>
            <a:prstGeom prst="downArrow">
              <a:avLst>
                <a:gd name="adj1" fmla="val 32488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6"/>
            </a:p>
          </p:txBody>
        </p:sp>
        <p:sp>
          <p:nvSpPr>
            <p:cNvPr id="12" name="Flèche : bas 17">
              <a:extLst>
                <a:ext uri="{FF2B5EF4-FFF2-40B4-BE49-F238E27FC236}">
                  <a16:creationId xmlns:a16="http://schemas.microsoft.com/office/drawing/2014/main" id="{1271FCCA-77B0-8035-C91E-B418A828E718}"/>
                </a:ext>
              </a:extLst>
            </p:cNvPr>
            <p:cNvSpPr/>
            <p:nvPr/>
          </p:nvSpPr>
          <p:spPr>
            <a:xfrm rot="21045388">
              <a:off x="3466700" y="1654810"/>
              <a:ext cx="176021" cy="1152668"/>
            </a:xfrm>
            <a:prstGeom prst="downArrow">
              <a:avLst>
                <a:gd name="adj1" fmla="val 32488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6"/>
            </a:p>
          </p:txBody>
        </p:sp>
        <p:sp>
          <p:nvSpPr>
            <p:cNvPr id="13" name="Flèche : bas 18">
              <a:extLst>
                <a:ext uri="{FF2B5EF4-FFF2-40B4-BE49-F238E27FC236}">
                  <a16:creationId xmlns:a16="http://schemas.microsoft.com/office/drawing/2014/main" id="{C4960331-6D41-AE7B-F373-68EBAFBFB80E}"/>
                </a:ext>
              </a:extLst>
            </p:cNvPr>
            <p:cNvSpPr/>
            <p:nvPr/>
          </p:nvSpPr>
          <p:spPr>
            <a:xfrm rot="21045388">
              <a:off x="4446842" y="1303794"/>
              <a:ext cx="176021" cy="581032"/>
            </a:xfrm>
            <a:prstGeom prst="downArrow">
              <a:avLst>
                <a:gd name="adj1" fmla="val 32488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6"/>
            </a:p>
          </p:txBody>
        </p:sp>
        <p:sp>
          <p:nvSpPr>
            <p:cNvPr id="14" name="Flèche : bas 19">
              <a:extLst>
                <a:ext uri="{FF2B5EF4-FFF2-40B4-BE49-F238E27FC236}">
                  <a16:creationId xmlns:a16="http://schemas.microsoft.com/office/drawing/2014/main" id="{68226A40-543E-C813-3072-057BC355640C}"/>
                </a:ext>
              </a:extLst>
            </p:cNvPr>
            <p:cNvSpPr/>
            <p:nvPr/>
          </p:nvSpPr>
          <p:spPr>
            <a:xfrm rot="21045388">
              <a:off x="5116674" y="1380404"/>
              <a:ext cx="176021" cy="569955"/>
            </a:xfrm>
            <a:prstGeom prst="downArrow">
              <a:avLst>
                <a:gd name="adj1" fmla="val 32488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6"/>
            </a:p>
          </p:txBody>
        </p:sp>
        <p:sp>
          <p:nvSpPr>
            <p:cNvPr id="15" name="Flèche : bas 20">
              <a:extLst>
                <a:ext uri="{FF2B5EF4-FFF2-40B4-BE49-F238E27FC236}">
                  <a16:creationId xmlns:a16="http://schemas.microsoft.com/office/drawing/2014/main" id="{1A67ECEA-6208-51A3-1954-E696615567D8}"/>
                </a:ext>
              </a:extLst>
            </p:cNvPr>
            <p:cNvSpPr/>
            <p:nvPr/>
          </p:nvSpPr>
          <p:spPr>
            <a:xfrm rot="9826490">
              <a:off x="5655565" y="2648244"/>
              <a:ext cx="176021" cy="569955"/>
            </a:xfrm>
            <a:prstGeom prst="downArrow">
              <a:avLst>
                <a:gd name="adj1" fmla="val 32488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6"/>
            </a:p>
          </p:txBody>
        </p:sp>
        <p:sp>
          <p:nvSpPr>
            <p:cNvPr id="16" name="Flèche : bas 23">
              <a:extLst>
                <a:ext uri="{FF2B5EF4-FFF2-40B4-BE49-F238E27FC236}">
                  <a16:creationId xmlns:a16="http://schemas.microsoft.com/office/drawing/2014/main" id="{985EA30E-1762-F687-9B66-838DC39C9DF9}"/>
                </a:ext>
              </a:extLst>
            </p:cNvPr>
            <p:cNvSpPr/>
            <p:nvPr/>
          </p:nvSpPr>
          <p:spPr>
            <a:xfrm rot="21045388">
              <a:off x="1798188" y="1831947"/>
              <a:ext cx="176021" cy="484491"/>
            </a:xfrm>
            <a:prstGeom prst="downArrow">
              <a:avLst>
                <a:gd name="adj1" fmla="val 32488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6"/>
            </a:p>
          </p:txBody>
        </p:sp>
        <p:sp>
          <p:nvSpPr>
            <p:cNvPr id="17" name="ZoneTexte 24">
              <a:extLst>
                <a:ext uri="{FF2B5EF4-FFF2-40B4-BE49-F238E27FC236}">
                  <a16:creationId xmlns:a16="http://schemas.microsoft.com/office/drawing/2014/main" id="{4FE8330A-DB0A-42C4-190A-8EEF7FA8866C}"/>
                </a:ext>
              </a:extLst>
            </p:cNvPr>
            <p:cNvSpPr txBox="1"/>
            <p:nvPr/>
          </p:nvSpPr>
          <p:spPr>
            <a:xfrm>
              <a:off x="600570" y="1567081"/>
              <a:ext cx="832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/>
                <a:t>COLLIDER</a:t>
              </a:r>
              <a:br>
                <a:rPr lang="en-US" sz="900" b="1" dirty="0"/>
              </a:br>
              <a:r>
                <a:rPr lang="en-US" sz="900" b="1" dirty="0"/>
                <a:t>Quadrupole</a:t>
              </a:r>
            </a:p>
          </p:txBody>
        </p:sp>
        <p:sp>
          <p:nvSpPr>
            <p:cNvPr id="18" name="ZoneTexte 25">
              <a:extLst>
                <a:ext uri="{FF2B5EF4-FFF2-40B4-BE49-F238E27FC236}">
                  <a16:creationId xmlns:a16="http://schemas.microsoft.com/office/drawing/2014/main" id="{F0F67256-9B2C-43CF-42E9-483FD5C00C75}"/>
                </a:ext>
              </a:extLst>
            </p:cNvPr>
            <p:cNvSpPr txBox="1"/>
            <p:nvPr/>
          </p:nvSpPr>
          <p:spPr>
            <a:xfrm>
              <a:off x="1437116" y="1472963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2400" b="1"/>
              </a:lvl1pPr>
            </a:lstStyle>
            <a:p>
              <a:pPr algn="ctr"/>
              <a:r>
                <a:rPr lang="en-US" sz="900" dirty="0"/>
                <a:t>BOOSTER</a:t>
              </a:r>
              <a:br>
                <a:rPr lang="en-US" sz="900" dirty="0"/>
              </a:br>
              <a:r>
                <a:rPr lang="en-US" sz="900" dirty="0"/>
                <a:t>Dipole</a:t>
              </a:r>
            </a:p>
          </p:txBody>
        </p:sp>
        <p:sp>
          <p:nvSpPr>
            <p:cNvPr id="19" name="ZoneTexte 26">
              <a:extLst>
                <a:ext uri="{FF2B5EF4-FFF2-40B4-BE49-F238E27FC236}">
                  <a16:creationId xmlns:a16="http://schemas.microsoft.com/office/drawing/2014/main" id="{87F10BD4-7459-759E-F7AB-825DF00DCC5A}"/>
                </a:ext>
              </a:extLst>
            </p:cNvPr>
            <p:cNvSpPr txBox="1"/>
            <p:nvPr/>
          </p:nvSpPr>
          <p:spPr>
            <a:xfrm>
              <a:off x="4001338" y="945262"/>
              <a:ext cx="832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2400" b="1"/>
              </a:lvl1pPr>
            </a:lstStyle>
            <a:p>
              <a:pPr algn="ctr"/>
              <a:r>
                <a:rPr lang="en-US" sz="900" dirty="0"/>
                <a:t>BOOSTER</a:t>
              </a:r>
              <a:br>
                <a:rPr lang="en-US" sz="900" dirty="0"/>
              </a:br>
              <a:r>
                <a:rPr lang="en-US" sz="900" dirty="0"/>
                <a:t>Quadrupole</a:t>
              </a:r>
            </a:p>
          </p:txBody>
        </p:sp>
        <p:sp>
          <p:nvSpPr>
            <p:cNvPr id="20" name="ZoneTexte 27">
              <a:extLst>
                <a:ext uri="{FF2B5EF4-FFF2-40B4-BE49-F238E27FC236}">
                  <a16:creationId xmlns:a16="http://schemas.microsoft.com/office/drawing/2014/main" id="{E75F5FA9-B5DE-E3E1-D8A7-A4C44855D1E1}"/>
                </a:ext>
              </a:extLst>
            </p:cNvPr>
            <p:cNvSpPr txBox="1"/>
            <p:nvPr/>
          </p:nvSpPr>
          <p:spPr>
            <a:xfrm>
              <a:off x="4799168" y="1006191"/>
              <a:ext cx="800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2400" b="1"/>
              </a:lvl1pPr>
            </a:lstStyle>
            <a:p>
              <a:pPr algn="ctr"/>
              <a:r>
                <a:rPr lang="en-US" sz="900" dirty="0"/>
                <a:t>BOOSTER</a:t>
              </a:r>
              <a:br>
                <a:rPr lang="en-US" sz="900" dirty="0"/>
              </a:br>
              <a:r>
                <a:rPr lang="en-US" sz="900" dirty="0"/>
                <a:t>Sextupoles</a:t>
              </a:r>
            </a:p>
          </p:txBody>
        </p:sp>
        <p:sp>
          <p:nvSpPr>
            <p:cNvPr id="21" name="ZoneTexte 29">
              <a:extLst>
                <a:ext uri="{FF2B5EF4-FFF2-40B4-BE49-F238E27FC236}">
                  <a16:creationId xmlns:a16="http://schemas.microsoft.com/office/drawing/2014/main" id="{04EC7105-78D4-F743-03E4-8838491DC0E0}"/>
                </a:ext>
              </a:extLst>
            </p:cNvPr>
            <p:cNvSpPr txBox="1"/>
            <p:nvPr/>
          </p:nvSpPr>
          <p:spPr>
            <a:xfrm>
              <a:off x="3084233" y="1288153"/>
              <a:ext cx="800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2400" b="1"/>
              </a:lvl1pPr>
            </a:lstStyle>
            <a:p>
              <a:pPr algn="ctr"/>
              <a:r>
                <a:rPr lang="en-US" sz="900" dirty="0"/>
                <a:t>COLLIDER</a:t>
              </a:r>
              <a:br>
                <a:rPr lang="en-US" sz="900" dirty="0"/>
              </a:br>
              <a:r>
                <a:rPr lang="en-US" sz="900" dirty="0"/>
                <a:t>Sextupoles</a:t>
              </a:r>
            </a:p>
          </p:txBody>
        </p:sp>
        <p:sp>
          <p:nvSpPr>
            <p:cNvPr id="22" name="ZoneTexte 30">
              <a:extLst>
                <a:ext uri="{FF2B5EF4-FFF2-40B4-BE49-F238E27FC236}">
                  <a16:creationId xmlns:a16="http://schemas.microsoft.com/office/drawing/2014/main" id="{3C5CC235-1DDB-CC6E-F19E-09922CF2BA2B}"/>
                </a:ext>
              </a:extLst>
            </p:cNvPr>
            <p:cNvSpPr txBox="1"/>
            <p:nvPr/>
          </p:nvSpPr>
          <p:spPr>
            <a:xfrm>
              <a:off x="5562021" y="3267176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2400" b="1"/>
              </a:lvl1pPr>
            </a:lstStyle>
            <a:p>
              <a:pPr algn="ctr"/>
              <a:r>
                <a:rPr lang="en-US" sz="900" dirty="0"/>
                <a:t>COLLIDER</a:t>
              </a:r>
              <a:br>
                <a:rPr lang="en-US" sz="900" dirty="0"/>
              </a:br>
              <a:r>
                <a:rPr lang="en-US" sz="900" dirty="0"/>
                <a:t>Dipole</a:t>
              </a:r>
            </a:p>
          </p:txBody>
        </p:sp>
        <p:cxnSp>
          <p:nvCxnSpPr>
            <p:cNvPr id="23" name="Connecteur droit avec flèche 38">
              <a:extLst>
                <a:ext uri="{FF2B5EF4-FFF2-40B4-BE49-F238E27FC236}">
                  <a16:creationId xmlns:a16="http://schemas.microsoft.com/office/drawing/2014/main" id="{30227B1D-4750-309B-234E-AFAE8228A76B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2011978" y="4299187"/>
              <a:ext cx="2156012" cy="475254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39">
              <a:extLst>
                <a:ext uri="{FF2B5EF4-FFF2-40B4-BE49-F238E27FC236}">
                  <a16:creationId xmlns:a16="http://schemas.microsoft.com/office/drawing/2014/main" id="{D9978C33-D37E-362A-EFA5-14674B1E5CA6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3679563" y="3841989"/>
              <a:ext cx="488427" cy="932454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41">
              <a:extLst>
                <a:ext uri="{FF2B5EF4-FFF2-40B4-BE49-F238E27FC236}">
                  <a16:creationId xmlns:a16="http://schemas.microsoft.com/office/drawing/2014/main" id="{ADED96DC-38C7-DA96-0A3D-512CFF802688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 flipV="1">
              <a:off x="4797294" y="3490449"/>
              <a:ext cx="535637" cy="459191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43">
              <a:extLst>
                <a:ext uri="{FF2B5EF4-FFF2-40B4-BE49-F238E27FC236}">
                  <a16:creationId xmlns:a16="http://schemas.microsoft.com/office/drawing/2014/main" id="{E0D44ADF-2B61-F145-9E00-D0B54C514261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 flipV="1">
              <a:off x="5326480" y="3336510"/>
              <a:ext cx="6451" cy="613130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45">
              <a:extLst>
                <a:ext uri="{FF2B5EF4-FFF2-40B4-BE49-F238E27FC236}">
                  <a16:creationId xmlns:a16="http://schemas.microsoft.com/office/drawing/2014/main" id="{165B8B69-ABFA-C9B6-E66D-B780A8EFEA4F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H="1" flipV="1">
              <a:off x="6572250" y="2842430"/>
              <a:ext cx="1317240" cy="157001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47">
              <a:extLst>
                <a:ext uri="{FF2B5EF4-FFF2-40B4-BE49-F238E27FC236}">
                  <a16:creationId xmlns:a16="http://schemas.microsoft.com/office/drawing/2014/main" id="{B4A36396-A020-5970-205E-EC4C050D4DA6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H="1" flipV="1">
              <a:off x="7372350" y="2743200"/>
              <a:ext cx="517141" cy="256231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49">
              <a:extLst>
                <a:ext uri="{FF2B5EF4-FFF2-40B4-BE49-F238E27FC236}">
                  <a16:creationId xmlns:a16="http://schemas.microsoft.com/office/drawing/2014/main" id="{9A2D9A24-EA01-A6F9-A2A8-2DEDBD7741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09033" y="1304363"/>
              <a:ext cx="416908" cy="666312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52">
              <a:extLst>
                <a:ext uri="{FF2B5EF4-FFF2-40B4-BE49-F238E27FC236}">
                  <a16:creationId xmlns:a16="http://schemas.microsoft.com/office/drawing/2014/main" id="{62794BB1-F364-5853-95A4-0444F31BBA82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 flipH="1">
              <a:off x="6523737" y="1370615"/>
              <a:ext cx="1183819" cy="737014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55">
              <a:extLst>
                <a:ext uri="{FF2B5EF4-FFF2-40B4-BE49-F238E27FC236}">
                  <a16:creationId xmlns:a16="http://schemas.microsoft.com/office/drawing/2014/main" id="{AB913E9D-D884-D667-DE50-BAD09A96A06F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5598692" y="945263"/>
              <a:ext cx="719440" cy="1288009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57">
              <a:extLst>
                <a:ext uri="{FF2B5EF4-FFF2-40B4-BE49-F238E27FC236}">
                  <a16:creationId xmlns:a16="http://schemas.microsoft.com/office/drawing/2014/main" id="{3B7477D3-8CE3-DCAD-10B5-1C39A81816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3726" y="1184384"/>
              <a:ext cx="22176" cy="2566984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60">
              <a:extLst>
                <a:ext uri="{FF2B5EF4-FFF2-40B4-BE49-F238E27FC236}">
                  <a16:creationId xmlns:a16="http://schemas.microsoft.com/office/drawing/2014/main" id="{F8345933-A714-8CC4-A6A8-4A790E5581E2}"/>
                </a:ext>
              </a:extLst>
            </p:cNvPr>
            <p:cNvSpPr txBox="1"/>
            <p:nvPr/>
          </p:nvSpPr>
          <p:spPr>
            <a:xfrm>
              <a:off x="1908843" y="970679"/>
              <a:ext cx="1542772" cy="27129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388"/>
                </a:lnSpc>
              </a:pPr>
              <a:r>
                <a:rPr lang="en-US" sz="1125" dirty="0"/>
                <a:t>SSS Collider girder</a:t>
              </a:r>
            </a:p>
          </p:txBody>
        </p:sp>
        <p:sp>
          <p:nvSpPr>
            <p:cNvPr id="34" name="ZoneTexte 61">
              <a:extLst>
                <a:ext uri="{FF2B5EF4-FFF2-40B4-BE49-F238E27FC236}">
                  <a16:creationId xmlns:a16="http://schemas.microsoft.com/office/drawing/2014/main" id="{2A6BFE09-D1F7-C130-4423-5C87DC48F68A}"/>
                </a:ext>
              </a:extLst>
            </p:cNvPr>
            <p:cNvSpPr txBox="1"/>
            <p:nvPr/>
          </p:nvSpPr>
          <p:spPr>
            <a:xfrm>
              <a:off x="5527230" y="663365"/>
              <a:ext cx="1581803" cy="28189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388"/>
                </a:lnSpc>
              </a:pPr>
              <a:r>
                <a:rPr lang="en-US" sz="1125" dirty="0"/>
                <a:t>SSS Booster girder</a:t>
              </a:r>
            </a:p>
          </p:txBody>
        </p:sp>
        <p:sp>
          <p:nvSpPr>
            <p:cNvPr id="35" name="ZoneTexte 62">
              <a:extLst>
                <a:ext uri="{FF2B5EF4-FFF2-40B4-BE49-F238E27FC236}">
                  <a16:creationId xmlns:a16="http://schemas.microsoft.com/office/drawing/2014/main" id="{A6EBD512-6371-D6E7-61BF-3DF02CE82792}"/>
                </a:ext>
              </a:extLst>
            </p:cNvPr>
            <p:cNvSpPr txBox="1"/>
            <p:nvPr/>
          </p:nvSpPr>
          <p:spPr>
            <a:xfrm>
              <a:off x="6734798" y="1099318"/>
              <a:ext cx="1945515" cy="27129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388"/>
                </a:lnSpc>
              </a:pPr>
              <a:r>
                <a:rPr lang="en-US" sz="1125" dirty="0"/>
                <a:t>Booster dipole supports</a:t>
              </a:r>
            </a:p>
          </p:txBody>
        </p:sp>
        <p:sp>
          <p:nvSpPr>
            <p:cNvPr id="36" name="ZoneTexte 66">
              <a:extLst>
                <a:ext uri="{FF2B5EF4-FFF2-40B4-BE49-F238E27FC236}">
                  <a16:creationId xmlns:a16="http://schemas.microsoft.com/office/drawing/2014/main" id="{54A92681-D217-D2A8-E3CC-3C612C6B986C}"/>
                </a:ext>
              </a:extLst>
            </p:cNvPr>
            <p:cNvSpPr txBox="1"/>
            <p:nvPr/>
          </p:nvSpPr>
          <p:spPr>
            <a:xfrm>
              <a:off x="6941516" y="2999431"/>
              <a:ext cx="1895948" cy="27129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388"/>
                </a:lnSpc>
              </a:pPr>
              <a:r>
                <a:rPr lang="en-US" sz="1125" dirty="0"/>
                <a:t>Collider dipole supports</a:t>
              </a:r>
            </a:p>
          </p:txBody>
        </p:sp>
        <p:sp>
          <p:nvSpPr>
            <p:cNvPr id="37" name="ZoneTexte 71">
              <a:extLst>
                <a:ext uri="{FF2B5EF4-FFF2-40B4-BE49-F238E27FC236}">
                  <a16:creationId xmlns:a16="http://schemas.microsoft.com/office/drawing/2014/main" id="{EED45FCA-8DDF-04C6-BB9F-572A5862F6F8}"/>
                </a:ext>
              </a:extLst>
            </p:cNvPr>
            <p:cNvSpPr txBox="1"/>
            <p:nvPr/>
          </p:nvSpPr>
          <p:spPr>
            <a:xfrm>
              <a:off x="4491760" y="3949640"/>
              <a:ext cx="1682341" cy="4587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388"/>
                </a:lnSpc>
              </a:pPr>
              <a:r>
                <a:rPr lang="en-US" sz="1125" dirty="0"/>
                <a:t>SSS Booster girder supports</a:t>
              </a:r>
            </a:p>
          </p:txBody>
        </p:sp>
        <p:sp>
          <p:nvSpPr>
            <p:cNvPr id="38" name="ZoneTexte 76">
              <a:extLst>
                <a:ext uri="{FF2B5EF4-FFF2-40B4-BE49-F238E27FC236}">
                  <a16:creationId xmlns:a16="http://schemas.microsoft.com/office/drawing/2014/main" id="{B1B412B1-597B-2604-6A34-83CA438967BD}"/>
                </a:ext>
              </a:extLst>
            </p:cNvPr>
            <p:cNvSpPr txBox="1"/>
            <p:nvPr/>
          </p:nvSpPr>
          <p:spPr>
            <a:xfrm>
              <a:off x="4167990" y="4545057"/>
              <a:ext cx="1394031" cy="4587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388"/>
                </a:lnSpc>
              </a:pPr>
              <a:r>
                <a:rPr lang="en-US" sz="1125" dirty="0"/>
                <a:t>SSS Collider girder supports</a:t>
              </a:r>
            </a:p>
          </p:txBody>
        </p:sp>
        <p:sp>
          <p:nvSpPr>
            <p:cNvPr id="39" name="ZoneTexte 21">
              <a:extLst>
                <a:ext uri="{FF2B5EF4-FFF2-40B4-BE49-F238E27FC236}">
                  <a16:creationId xmlns:a16="http://schemas.microsoft.com/office/drawing/2014/main" id="{18A6FE95-4CF4-D7FA-4811-4E52D5058ED2}"/>
                </a:ext>
              </a:extLst>
            </p:cNvPr>
            <p:cNvSpPr txBox="1"/>
            <p:nvPr/>
          </p:nvSpPr>
          <p:spPr>
            <a:xfrm>
              <a:off x="6657975" y="3570811"/>
              <a:ext cx="1895949" cy="10112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128588" indent="-128588">
                <a:lnSpc>
                  <a:spcPts val="1388"/>
                </a:lnSpc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Magnets supports design are drafts !</a:t>
              </a:r>
              <a:br>
                <a:rPr lang="en-US" sz="800" b="1" dirty="0">
                  <a:solidFill>
                    <a:srgbClr val="FF0000"/>
                  </a:solidFill>
                </a:rPr>
              </a:br>
              <a:r>
                <a:rPr lang="en-US" sz="800" b="1" dirty="0">
                  <a:solidFill>
                    <a:srgbClr val="FF0000"/>
                  </a:solidFill>
                </a:rPr>
                <a:t>Still work in progress !</a:t>
              </a:r>
            </a:p>
            <a:p>
              <a:pPr marL="128588" indent="-128588">
                <a:lnSpc>
                  <a:spcPts val="1388"/>
                </a:lnSpc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Shielding are not represented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AEF2EA3-AFE1-3B0A-1A41-FD8A7A81C742}"/>
                </a:ext>
              </a:extLst>
            </p:cNvPr>
            <p:cNvSpPr txBox="1"/>
            <p:nvPr/>
          </p:nvSpPr>
          <p:spPr>
            <a:xfrm>
              <a:off x="2915943" y="330287"/>
              <a:ext cx="1720792" cy="506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3700"/>
                </a:lnSpc>
              </a:pPr>
              <a:r>
                <a:rPr lang="en-CH" sz="2000" dirty="0">
                  <a:highlight>
                    <a:srgbClr val="FFFF00"/>
                  </a:highlight>
                </a:rPr>
                <a:t>F. Carra et al.</a:t>
              </a:r>
            </a:p>
          </p:txBody>
        </p:sp>
      </p:grp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13101802-0D4A-DF29-9150-C3DA9BD0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6" y="935869"/>
            <a:ext cx="3778055" cy="5213139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</a:pPr>
            <a:r>
              <a:rPr lang="en-US" sz="1700" dirty="0"/>
              <a:t>Injector complex:</a:t>
            </a:r>
          </a:p>
          <a:p>
            <a:pPr lvl="1">
              <a:spcBef>
                <a:spcPts val="1500"/>
              </a:spcBef>
            </a:pPr>
            <a:r>
              <a:rPr lang="en-US" sz="1700" b="0" dirty="0"/>
              <a:t>Electron &amp; positron source, </a:t>
            </a:r>
            <a:r>
              <a:rPr lang="en-US" sz="1700" b="0" dirty="0" err="1"/>
              <a:t>linacs</a:t>
            </a:r>
            <a:r>
              <a:rPr lang="en-US" sz="1700" b="0" dirty="0"/>
              <a:t> for e</a:t>
            </a:r>
            <a:r>
              <a:rPr lang="en-US" sz="1700" b="0" baseline="30000" dirty="0"/>
              <a:t>-</a:t>
            </a:r>
            <a:r>
              <a:rPr lang="en-US" sz="1700" b="0" dirty="0"/>
              <a:t> and e</a:t>
            </a:r>
            <a:r>
              <a:rPr lang="en-US" sz="1700" b="0" baseline="30000" dirty="0"/>
              <a:t>+</a:t>
            </a:r>
            <a:r>
              <a:rPr lang="en-US" sz="1700" b="0" dirty="0"/>
              <a:t>, damping ring, high-energy </a:t>
            </a:r>
            <a:r>
              <a:rPr lang="en-US" sz="1700" b="0" dirty="0" err="1"/>
              <a:t>linac</a:t>
            </a:r>
            <a:r>
              <a:rPr lang="en-US" sz="1700" b="0" dirty="0"/>
              <a:t> to 20 GeV.</a:t>
            </a:r>
          </a:p>
          <a:p>
            <a:pPr lvl="1">
              <a:spcBef>
                <a:spcPts val="1500"/>
              </a:spcBef>
            </a:pPr>
            <a:r>
              <a:rPr lang="en-US" sz="1700" b="0" dirty="0"/>
              <a:t>Beam transferred towards Booster through transfer line.</a:t>
            </a:r>
          </a:p>
          <a:p>
            <a:pPr lvl="1">
              <a:spcBef>
                <a:spcPts val="1500"/>
              </a:spcBef>
            </a:pPr>
            <a:r>
              <a:rPr lang="en-US" sz="1700" b="0" dirty="0"/>
              <a:t>On CERN </a:t>
            </a:r>
            <a:r>
              <a:rPr lang="en-US" sz="1700" b="0" dirty="0" err="1"/>
              <a:t>Prevessin</a:t>
            </a:r>
            <a:r>
              <a:rPr lang="en-US" sz="1700" b="0" dirty="0"/>
              <a:t> site.</a:t>
            </a:r>
          </a:p>
          <a:p>
            <a:pPr>
              <a:spcBef>
                <a:spcPts val="1500"/>
              </a:spcBef>
            </a:pPr>
            <a:r>
              <a:rPr lang="en-US" sz="1700" dirty="0"/>
              <a:t>High Energy Booster (HEB):</a:t>
            </a:r>
          </a:p>
          <a:p>
            <a:pPr lvl="1">
              <a:spcBef>
                <a:spcPts val="1500"/>
              </a:spcBef>
            </a:pPr>
            <a:r>
              <a:rPr lang="en-US" sz="1700" b="0" dirty="0"/>
              <a:t>Installed on top of the Collider, 1.03 m vertical separation.</a:t>
            </a:r>
          </a:p>
          <a:p>
            <a:pPr lvl="1">
              <a:spcBef>
                <a:spcPts val="1500"/>
              </a:spcBef>
            </a:pPr>
            <a:r>
              <a:rPr lang="en-US" sz="1700" b="0" dirty="0"/>
              <a:t>Same circumference with Collider.</a:t>
            </a:r>
          </a:p>
          <a:p>
            <a:pPr lvl="1">
              <a:spcBef>
                <a:spcPts val="1500"/>
              </a:spcBef>
            </a:pPr>
            <a:r>
              <a:rPr lang="en-US" sz="1700" b="0" dirty="0"/>
              <a:t>Synchronized with Collider for top-up injection.</a:t>
            </a:r>
          </a:p>
          <a:p>
            <a:pPr>
              <a:spcBef>
                <a:spcPts val="1500"/>
              </a:spcBef>
            </a:pPr>
            <a:r>
              <a:rPr lang="en-US" sz="1700" dirty="0"/>
              <a:t>Collider</a:t>
            </a:r>
            <a:endParaRPr lang="en-US" sz="1700" b="0" dirty="0"/>
          </a:p>
        </p:txBody>
      </p:sp>
      <p:sp>
        <p:nvSpPr>
          <p:cNvPr id="65" name="Title 2">
            <a:extLst>
              <a:ext uri="{FF2B5EF4-FFF2-40B4-BE49-F238E27FC236}">
                <a16:creationId xmlns:a16="http://schemas.microsoft.com/office/drawing/2014/main" id="{F0AA401B-C813-7758-296F-0DB1CDD0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73592"/>
            <a:ext cx="11376026" cy="1065744"/>
          </a:xfrm>
        </p:spPr>
        <p:txBody>
          <a:bodyPr/>
          <a:lstStyle/>
          <a:p>
            <a:r>
              <a:rPr lang="en-CH" dirty="0"/>
              <a:t>FCC-ee complex</a:t>
            </a:r>
          </a:p>
        </p:txBody>
      </p:sp>
    </p:spTree>
    <p:extLst>
      <p:ext uri="{BB962C8B-B14F-4D97-AF65-F5344CB8AC3E}">
        <p14:creationId xmlns:p14="http://schemas.microsoft.com/office/powerpoint/2010/main" val="190804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288" y="1198339"/>
            <a:ext cx="4926996" cy="483139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500"/>
              </a:spcBef>
            </a:pPr>
            <a:r>
              <a:rPr lang="en-US" b="0" dirty="0"/>
              <a:t>Electron-positron collider.</a:t>
            </a:r>
          </a:p>
          <a:p>
            <a:pPr>
              <a:spcBef>
                <a:spcPts val="1500"/>
              </a:spcBef>
            </a:pPr>
            <a:r>
              <a:rPr lang="en-US" b="0" dirty="0"/>
              <a:t>~91 km circumference.</a:t>
            </a:r>
          </a:p>
          <a:p>
            <a:pPr>
              <a:spcBef>
                <a:spcPts val="1500"/>
              </a:spcBef>
            </a:pPr>
            <a:r>
              <a:rPr lang="en-US" dirty="0"/>
              <a:t>8 arcs </a:t>
            </a:r>
            <a:r>
              <a:rPr lang="en-US" b="0" dirty="0"/>
              <a:t>of ~9.6 km each and </a:t>
            </a:r>
            <a:r>
              <a:rPr lang="en-US" dirty="0"/>
              <a:t>8 long straight sections </a:t>
            </a:r>
            <a:r>
              <a:rPr lang="en-US" b="0" dirty="0"/>
              <a:t>(insertions).</a:t>
            </a:r>
          </a:p>
          <a:p>
            <a:pPr>
              <a:spcBef>
                <a:spcPts val="1500"/>
              </a:spcBef>
            </a:pPr>
            <a:r>
              <a:rPr lang="en-US" dirty="0"/>
              <a:t>4 experimental insertions </a:t>
            </a:r>
            <a:r>
              <a:rPr lang="en-US" b="0" dirty="0"/>
              <a:t>of ~1.4 km (PA, PD, PG, PJ), with experimental cavern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sizes </a:t>
            </a:r>
            <a:r>
              <a:rPr lang="en-GB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meeting the detector needs for both FCC-</a:t>
            </a:r>
            <a:r>
              <a:rPr lang="en-GB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GB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FCC-</a:t>
            </a:r>
            <a:r>
              <a:rPr lang="en-GB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r>
              <a:rPr lang="en-GB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500"/>
              </a:spcBef>
            </a:pPr>
            <a:r>
              <a:rPr lang="en-US" dirty="0"/>
              <a:t>4 technical insertions</a:t>
            </a:r>
            <a:r>
              <a:rPr lang="en-US" b="0" dirty="0"/>
              <a:t> of 2 km:</a:t>
            </a:r>
          </a:p>
          <a:p>
            <a:pPr lvl="1">
              <a:spcBef>
                <a:spcPts val="1500"/>
              </a:spcBef>
            </a:pPr>
            <a:r>
              <a:rPr lang="en-US" b="0" dirty="0"/>
              <a:t>Injection &amp; Extraction (PB)</a:t>
            </a:r>
          </a:p>
          <a:p>
            <a:pPr lvl="1">
              <a:spcBef>
                <a:spcPts val="1500"/>
              </a:spcBef>
            </a:pPr>
            <a:r>
              <a:rPr lang="en-US" b="0" dirty="0"/>
              <a:t>Collimation (PF)</a:t>
            </a:r>
          </a:p>
          <a:p>
            <a:pPr lvl="1">
              <a:spcBef>
                <a:spcPts val="1500"/>
              </a:spcBef>
            </a:pPr>
            <a:r>
              <a:rPr lang="en-US" b="0" dirty="0"/>
              <a:t>RF (PH)</a:t>
            </a:r>
          </a:p>
          <a:p>
            <a:pPr lvl="1">
              <a:spcBef>
                <a:spcPts val="1500"/>
              </a:spcBef>
            </a:pPr>
            <a:r>
              <a:rPr lang="en-US" b="0" dirty="0"/>
              <a:t>Booster RF (PL)</a:t>
            </a:r>
          </a:p>
          <a:p>
            <a:pPr lvl="1"/>
            <a:endParaRPr lang="en-CH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7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F00EB-B031-FF4F-DF8B-3A4A4C127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31" y="906464"/>
            <a:ext cx="6221406" cy="483139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08EB60D-6395-491F-C1FB-8CF6F749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73592"/>
            <a:ext cx="11376026" cy="1065744"/>
          </a:xfrm>
        </p:spPr>
        <p:txBody>
          <a:bodyPr/>
          <a:lstStyle/>
          <a:p>
            <a:r>
              <a:rPr lang="en-CH" dirty="0"/>
              <a:t>FCC-ee Collider Layout</a:t>
            </a:r>
          </a:p>
        </p:txBody>
      </p:sp>
    </p:spTree>
    <p:extLst>
      <p:ext uri="{BB962C8B-B14F-4D97-AF65-F5344CB8AC3E}">
        <p14:creationId xmlns:p14="http://schemas.microsoft.com/office/powerpoint/2010/main" val="1394391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FCC-ee Collider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8</a:t>
            </a:fld>
            <a:endParaRPr lang="en-CH"/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FA846B0B-EF89-959B-18A9-391DCA05F4BA}"/>
              </a:ext>
            </a:extLst>
          </p:cNvPr>
          <p:cNvSpPr/>
          <p:nvPr/>
        </p:nvSpPr>
        <p:spPr>
          <a:xfrm>
            <a:off x="8480572" y="640002"/>
            <a:ext cx="683822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2 years</a:t>
            </a:r>
            <a:endParaRPr lang="en-GB" sz="800" b="0" strike="noStrike" spc="-1" dirty="0">
              <a:solidFill>
                <a:srgbClr val="4D4D4D"/>
              </a:solidFill>
              <a:latin typeface="Cantarell Light"/>
            </a:endParaRPr>
          </a:p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&gt; 10</a:t>
            </a:r>
            <a:r>
              <a:rPr lang="en-GB" sz="800" b="0" strike="noStrike" spc="-1" baseline="33000" dirty="0">
                <a:solidFill>
                  <a:srgbClr val="4D4D4D"/>
                </a:solidFill>
                <a:latin typeface="Cantarell Light"/>
                <a:ea typeface="DejaVu Sans"/>
              </a:rPr>
              <a:t>8</a:t>
            </a: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 WW</a:t>
            </a:r>
            <a:endParaRPr lang="en-GB" sz="800" b="0" strike="noStrike" spc="-1" dirty="0">
              <a:solidFill>
                <a:srgbClr val="4D4D4D"/>
              </a:solidFill>
              <a:latin typeface="Cantarell Light"/>
            </a:endParaRPr>
          </a:p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LEP x 10</a:t>
            </a:r>
            <a:r>
              <a:rPr lang="en-GB" sz="800" b="0" strike="noStrike" spc="-1" baseline="33000" dirty="0">
                <a:solidFill>
                  <a:srgbClr val="4D4D4D"/>
                </a:solidFill>
                <a:latin typeface="Cantarell Light"/>
                <a:ea typeface="DejaVu Sans"/>
              </a:rPr>
              <a:t>4</a:t>
            </a:r>
            <a:endParaRPr lang="en-GB" sz="800" b="0" strike="noStrike" spc="-1" dirty="0">
              <a:solidFill>
                <a:srgbClr val="4D4D4D"/>
              </a:solidFill>
              <a:latin typeface="Cantarell Light"/>
            </a:endParaRPr>
          </a:p>
        </p:txBody>
      </p:sp>
      <p:sp>
        <p:nvSpPr>
          <p:cNvPr id="11" name="CustomShape 5">
            <a:extLst>
              <a:ext uri="{FF2B5EF4-FFF2-40B4-BE49-F238E27FC236}">
                <a16:creationId xmlns:a16="http://schemas.microsoft.com/office/drawing/2014/main" id="{2A99456D-04D3-3BA0-D4AE-22E9C8F89C2A}"/>
              </a:ext>
            </a:extLst>
          </p:cNvPr>
          <p:cNvSpPr/>
          <p:nvPr/>
        </p:nvSpPr>
        <p:spPr>
          <a:xfrm>
            <a:off x="9311681" y="682926"/>
            <a:ext cx="559590" cy="382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3 years</a:t>
            </a:r>
            <a:endParaRPr lang="en-GB" sz="800" b="0" strike="noStrike" spc="-1" dirty="0">
              <a:solidFill>
                <a:srgbClr val="4D4D4D"/>
              </a:solidFill>
              <a:latin typeface="Cantarell Light"/>
            </a:endParaRPr>
          </a:p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2 x 10</a:t>
            </a:r>
            <a:r>
              <a:rPr lang="en-GB" sz="800" b="0" strike="noStrike" spc="-1" baseline="33000" dirty="0">
                <a:solidFill>
                  <a:srgbClr val="4D4D4D"/>
                </a:solidFill>
                <a:latin typeface="Cantarell Light"/>
                <a:ea typeface="DejaVu Sans"/>
              </a:rPr>
              <a:t>6</a:t>
            </a: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 H</a:t>
            </a:r>
            <a:endParaRPr lang="en-GB" sz="800" b="0" strike="noStrike" spc="-1" dirty="0">
              <a:solidFill>
                <a:srgbClr val="4D4D4D"/>
              </a:solidFill>
              <a:latin typeface="Cantarell Light"/>
            </a:endParaRPr>
          </a:p>
        </p:txBody>
      </p:sp>
      <p:sp>
        <p:nvSpPr>
          <p:cNvPr id="12" name="CustomShape 6">
            <a:extLst>
              <a:ext uri="{FF2B5EF4-FFF2-40B4-BE49-F238E27FC236}">
                <a16:creationId xmlns:a16="http://schemas.microsoft.com/office/drawing/2014/main" id="{37AB11AE-57D5-F17A-6CEC-C3E563EACA4D}"/>
              </a:ext>
            </a:extLst>
          </p:cNvPr>
          <p:cNvSpPr/>
          <p:nvPr/>
        </p:nvSpPr>
        <p:spPr>
          <a:xfrm>
            <a:off x="10174844" y="681645"/>
            <a:ext cx="922111" cy="384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5 years</a:t>
            </a:r>
            <a:endParaRPr lang="en-GB" sz="800" b="0" strike="noStrike" spc="-1" dirty="0">
              <a:solidFill>
                <a:srgbClr val="4D4D4D"/>
              </a:solidFill>
              <a:latin typeface="Cantarell Light"/>
            </a:endParaRPr>
          </a:p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2 x 10</a:t>
            </a:r>
            <a:r>
              <a:rPr lang="en-GB" sz="800" b="0" strike="noStrike" spc="-1" baseline="33000" dirty="0">
                <a:solidFill>
                  <a:srgbClr val="4D4D4D"/>
                </a:solidFill>
                <a:latin typeface="Cantarell Light"/>
                <a:ea typeface="DejaVu Sans"/>
              </a:rPr>
              <a:t>6</a:t>
            </a: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 ttbar pairs</a:t>
            </a:r>
            <a:endParaRPr lang="en-GB" sz="800" b="0" strike="noStrike" spc="-1" dirty="0">
              <a:solidFill>
                <a:srgbClr val="4D4D4D"/>
              </a:solidFill>
              <a:latin typeface="Cantarell Ligh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7196A8-51D0-2778-2028-0B95A1E04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7623"/>
          <a:stretch/>
        </p:blipFill>
        <p:spPr>
          <a:xfrm>
            <a:off x="5386789" y="1040460"/>
            <a:ext cx="6020861" cy="5299592"/>
          </a:xfrm>
          <a:prstGeom prst="rect">
            <a:avLst/>
          </a:prstGeom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EC44B738-FA5A-E8E4-F06E-B92DF95C6595}"/>
              </a:ext>
            </a:extLst>
          </p:cNvPr>
          <p:cNvSpPr/>
          <p:nvPr/>
        </p:nvSpPr>
        <p:spPr>
          <a:xfrm>
            <a:off x="7665163" y="657486"/>
            <a:ext cx="597802" cy="433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4 years</a:t>
            </a:r>
            <a:endParaRPr lang="en-GB" sz="800" b="0" strike="noStrike" spc="-1" dirty="0">
              <a:solidFill>
                <a:srgbClr val="4D4D4D"/>
              </a:solidFill>
              <a:latin typeface="Cantarell Light"/>
            </a:endParaRPr>
          </a:p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5 x 10</a:t>
            </a:r>
            <a:r>
              <a:rPr lang="en-GB" sz="800" b="0" strike="noStrike" spc="-1" baseline="33000" dirty="0">
                <a:solidFill>
                  <a:srgbClr val="4D4D4D"/>
                </a:solidFill>
                <a:latin typeface="Cantarell Light"/>
                <a:ea typeface="DejaVu Sans"/>
              </a:rPr>
              <a:t>12</a:t>
            </a: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 Z</a:t>
            </a:r>
            <a:endParaRPr lang="en-GB" sz="800" b="0" strike="noStrike" spc="-1" dirty="0">
              <a:solidFill>
                <a:srgbClr val="4D4D4D"/>
              </a:solidFill>
              <a:latin typeface="Cantarell Light"/>
            </a:endParaRPr>
          </a:p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4D4D4D"/>
                </a:solidFill>
                <a:latin typeface="Cantarell Light"/>
                <a:ea typeface="DejaVu Sans"/>
              </a:rPr>
              <a:t>LEP x 10</a:t>
            </a:r>
            <a:r>
              <a:rPr lang="en-GB" sz="800" b="0" strike="noStrike" spc="-1" baseline="33000" dirty="0">
                <a:solidFill>
                  <a:srgbClr val="4D4D4D"/>
                </a:solidFill>
                <a:latin typeface="Cantarell Light"/>
                <a:ea typeface="DejaVu Sans"/>
              </a:rPr>
              <a:t>5</a:t>
            </a:r>
            <a:endParaRPr lang="en-GB" sz="800" b="0" strike="noStrike" spc="-1" dirty="0">
              <a:solidFill>
                <a:srgbClr val="4D4D4D"/>
              </a:solidFill>
              <a:latin typeface="Cantarell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5C25DE-BC08-9BD9-A6A1-8AFD7CFD3614}"/>
              </a:ext>
            </a:extLst>
          </p:cNvPr>
          <p:cNvSpPr/>
          <p:nvPr/>
        </p:nvSpPr>
        <p:spPr>
          <a:xfrm>
            <a:off x="5509377" y="2071478"/>
            <a:ext cx="5650498" cy="11157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1800" b="0" i="0" u="none" strike="noStrike" cap="none" spc="0" normalizeH="0" baseline="0">
              <a:ln>
                <a:noFill/>
              </a:ln>
              <a:noFill/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F65367-33F7-D95B-71FD-53D47B46A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288" y="1198339"/>
            <a:ext cx="4926996" cy="4831399"/>
          </a:xfrm>
        </p:spPr>
        <p:txBody>
          <a:bodyPr>
            <a:normAutofit lnSpcReduction="10000"/>
          </a:bodyPr>
          <a:lstStyle/>
          <a:p>
            <a:pPr>
              <a:spcBef>
                <a:spcPts val="1500"/>
              </a:spcBef>
            </a:pPr>
            <a:r>
              <a:rPr lang="en-US" sz="1700" b="0" dirty="0"/>
              <a:t>Reference layout chosen, 7 sites in France, 1 site in Switzerland.</a:t>
            </a:r>
          </a:p>
          <a:p>
            <a:pPr>
              <a:spcBef>
                <a:spcPts val="1500"/>
              </a:spcBef>
            </a:pPr>
            <a:r>
              <a:rPr lang="en-US" sz="1700" b="0" dirty="0"/>
              <a:t>Synchrotron Radiation power limited to </a:t>
            </a:r>
            <a:r>
              <a:rPr lang="en-US" sz="1700" dirty="0"/>
              <a:t>50 MW per beam for all operation modes</a:t>
            </a:r>
            <a:r>
              <a:rPr lang="en-US" sz="1700" b="0" dirty="0"/>
              <a:t>.</a:t>
            </a:r>
          </a:p>
          <a:p>
            <a:pPr>
              <a:spcBef>
                <a:spcPts val="1500"/>
              </a:spcBef>
            </a:pPr>
            <a:r>
              <a:rPr lang="en-US" sz="1700" b="0" dirty="0"/>
              <a:t>Number of bunches ranges from 11200 (Z) down to 60 (ttbar).</a:t>
            </a:r>
          </a:p>
          <a:p>
            <a:pPr>
              <a:spcBef>
                <a:spcPts val="1500"/>
              </a:spcBef>
            </a:pPr>
            <a:r>
              <a:rPr lang="en-US" sz="1700" b="0" dirty="0"/>
              <a:t>Bunch intensity 1.4-2.2e11 ppb.</a:t>
            </a:r>
          </a:p>
          <a:p>
            <a:pPr>
              <a:spcBef>
                <a:spcPts val="1500"/>
              </a:spcBef>
            </a:pPr>
            <a:r>
              <a:rPr lang="en-US" sz="1700" b="0" dirty="0"/>
              <a:t>Horizontal emittances in ~nm range, vertical emittances in </a:t>
            </a:r>
            <a:r>
              <a:rPr lang="en-US" sz="1700" dirty="0"/>
              <a:t>~pm range</a:t>
            </a:r>
            <a:r>
              <a:rPr lang="en-US" sz="1700" b="0" dirty="0"/>
              <a:t>.</a:t>
            </a:r>
          </a:p>
          <a:p>
            <a:pPr>
              <a:spcBef>
                <a:spcPts val="1500"/>
              </a:spcBef>
            </a:pPr>
            <a:r>
              <a:rPr lang="en-US" sz="1700" b="0" dirty="0"/>
              <a:t>Vertical </a:t>
            </a:r>
            <a:r>
              <a:rPr lang="el-GR" sz="1700" b="0" dirty="0"/>
              <a:t>β</a:t>
            </a:r>
            <a:r>
              <a:rPr lang="en-US" sz="1700" b="0" baseline="30000" dirty="0"/>
              <a:t>*</a:t>
            </a:r>
            <a:r>
              <a:rPr lang="en-US" sz="1700" b="0" dirty="0"/>
              <a:t> function 0.7-1.4 mm.</a:t>
            </a:r>
          </a:p>
          <a:p>
            <a:pPr>
              <a:spcBef>
                <a:spcPts val="1500"/>
              </a:spcBef>
            </a:pPr>
            <a:r>
              <a:rPr lang="en-US" sz="1700" b="0" dirty="0"/>
              <a:t>400 MHz RF cavities for Z/WW/ZH, additional 800 MHz RF cavities for ttbar.</a:t>
            </a:r>
          </a:p>
          <a:p>
            <a:pPr>
              <a:spcBef>
                <a:spcPts val="1500"/>
              </a:spcBef>
            </a:pPr>
            <a:r>
              <a:rPr lang="en-US" sz="1700" b="0" dirty="0"/>
              <a:t>Horizontal crossing in IPs with 30 </a:t>
            </a:r>
            <a:r>
              <a:rPr lang="en-US" sz="1700" b="0" dirty="0" err="1"/>
              <a:t>mrad</a:t>
            </a:r>
            <a:r>
              <a:rPr lang="en-US" sz="1700" b="0" dirty="0"/>
              <a:t>.</a:t>
            </a:r>
          </a:p>
          <a:p>
            <a:pPr>
              <a:spcBef>
                <a:spcPts val="1500"/>
              </a:spcBef>
            </a:pPr>
            <a:r>
              <a:rPr lang="en-US" sz="1700" b="0" dirty="0"/>
              <a:t>Luminosity target 144 x 10 </a:t>
            </a:r>
            <a:r>
              <a:rPr lang="en-US" sz="1700" b="0" baseline="30000" dirty="0"/>
              <a:t>34</a:t>
            </a:r>
            <a:r>
              <a:rPr lang="en-US" sz="1700" b="0" dirty="0"/>
              <a:t> Hz/cm</a:t>
            </a:r>
            <a:r>
              <a:rPr lang="en-US" sz="1700" b="0" baseline="30000" dirty="0"/>
              <a:t>2</a:t>
            </a:r>
            <a:r>
              <a:rPr lang="en-US" sz="1700" b="0" dirty="0"/>
              <a:t> (Z) to 1.45 x 10 </a:t>
            </a:r>
            <a:r>
              <a:rPr lang="en-US" sz="1700" b="0" baseline="30000" dirty="0"/>
              <a:t>34</a:t>
            </a:r>
            <a:r>
              <a:rPr lang="en-US" sz="1700" b="0" dirty="0"/>
              <a:t> Hz/cm</a:t>
            </a:r>
            <a:r>
              <a:rPr lang="en-US" sz="1700" b="0" baseline="30000" dirty="0"/>
              <a:t>2</a:t>
            </a:r>
            <a:r>
              <a:rPr lang="en-CH" sz="1700" b="0" baseline="30000" dirty="0"/>
              <a:t> </a:t>
            </a:r>
            <a:r>
              <a:rPr lang="en-CH" sz="1700" b="0" dirty="0"/>
              <a:t>(ttbar).</a:t>
            </a:r>
          </a:p>
          <a:p>
            <a:pPr>
              <a:spcBef>
                <a:spcPts val="1500"/>
              </a:spcBef>
            </a:pPr>
            <a:endParaRPr lang="en-US" sz="1700" b="0" dirty="0"/>
          </a:p>
        </p:txBody>
      </p:sp>
    </p:spTree>
    <p:extLst>
      <p:ext uri="{BB962C8B-B14F-4D97-AF65-F5344CB8AC3E}">
        <p14:creationId xmlns:p14="http://schemas.microsoft.com/office/powerpoint/2010/main" val="1553598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424D7-9EF2-4F69-A572-1D83941B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120140"/>
            <a:ext cx="11376027" cy="5080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Two optics options currently under consideration: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0" dirty="0"/>
              <a:t>Global Hybrid Correction (</a:t>
            </a:r>
            <a:r>
              <a:rPr lang="en-US" dirty="0"/>
              <a:t>GHC</a:t>
            </a:r>
            <a:r>
              <a:rPr lang="en-US" b="0" dirty="0"/>
              <a:t>) as baseline by K. </a:t>
            </a:r>
            <a:r>
              <a:rPr lang="en-US" b="0" dirty="0" err="1"/>
              <a:t>Oide</a:t>
            </a:r>
            <a:endParaRPr lang="en-US" b="0" dirty="0"/>
          </a:p>
          <a:p>
            <a:pPr marL="514350" indent="-514350">
              <a:buFont typeface="+mj-lt"/>
              <a:buAutoNum type="romanUcPeriod"/>
            </a:pPr>
            <a:r>
              <a:rPr lang="en-US" b="0" dirty="0"/>
              <a:t>Local Chromaticity Correction (</a:t>
            </a:r>
            <a:r>
              <a:rPr lang="en-US" dirty="0"/>
              <a:t>LCC</a:t>
            </a:r>
            <a:r>
              <a:rPr lang="en-US" b="0" dirty="0"/>
              <a:t>) as alternative by P. Raimondi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Several </a:t>
            </a:r>
            <a:r>
              <a:rPr lang="en-US" dirty="0"/>
              <a:t>common features </a:t>
            </a:r>
            <a:r>
              <a:rPr lang="en-US" b="0" dirty="0"/>
              <a:t>(4-fold symmetry, crab waist scheme, superconducting quadrupole doublet for final focusing) but also </a:t>
            </a:r>
            <a:r>
              <a:rPr lang="en-US" dirty="0"/>
              <a:t>important difference </a:t>
            </a:r>
            <a:r>
              <a:rPr lang="en-US" b="0" dirty="0"/>
              <a:t>(chromaticity correction, arc structure, polarity of twin aperture quadrupoles for e- and e+).</a:t>
            </a:r>
          </a:p>
          <a:p>
            <a:pPr marL="366712" lvl="1" indent="0">
              <a:buNone/>
            </a:pPr>
            <a:r>
              <a:rPr lang="en-US" b="0" dirty="0">
                <a:sym typeface="Wingdings" pitchFamily="2" charset="2"/>
              </a:rPr>
              <a:t> </a:t>
            </a:r>
            <a:r>
              <a:rPr lang="en-US" b="0" dirty="0"/>
              <a:t>Based on different principles and require </a:t>
            </a:r>
            <a:r>
              <a:rPr lang="en-US" dirty="0"/>
              <a:t>different hardware implementation</a:t>
            </a:r>
            <a:r>
              <a:rPr lang="en-US" b="0" dirty="0"/>
              <a:t>. Different chromaticity correction strategies that result in different requirements.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One of the key milestones in the pre-TDR </a:t>
            </a:r>
            <a:r>
              <a:rPr lang="en-US" dirty="0"/>
              <a:t>phase is to select the final optics design based on several criteria</a:t>
            </a:r>
            <a:r>
              <a:rPr lang="en-US" b="0" dirty="0"/>
              <a:t> such as performance, cost, integration, availability, tuning flexibility, tolerances, hardware.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lvl="1"/>
            <a:endParaRPr lang="en-CH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74934-9EEB-9640-B44B-27A1C52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Optics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5D77-70D6-1FA2-D944-312EEC975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05535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0033A0"/>
      </a:lt1>
      <a:dk2>
        <a:srgbClr val="A7A7A7"/>
      </a:dk2>
      <a:lt2>
        <a:srgbClr val="535353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55945</TotalTime>
  <Words>1948</Words>
  <Application>Microsoft Macintosh PowerPoint</Application>
  <PresentationFormat>Widescreen</PresentationFormat>
  <Paragraphs>272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Cantarell Light</vt:lpstr>
      <vt:lpstr>Wingdings</vt:lpstr>
      <vt:lpstr>Office Theme</vt:lpstr>
      <vt:lpstr>PowerPoint Presentation</vt:lpstr>
      <vt:lpstr>Motivation</vt:lpstr>
      <vt:lpstr>Motivation</vt:lpstr>
      <vt:lpstr>Motivation</vt:lpstr>
      <vt:lpstr>FCC overview</vt:lpstr>
      <vt:lpstr>FCC-ee complex</vt:lpstr>
      <vt:lpstr>FCC-ee Collider Layout</vt:lpstr>
      <vt:lpstr>FCC-ee Collider parameters</vt:lpstr>
      <vt:lpstr>Optics</vt:lpstr>
      <vt:lpstr>Arc layout</vt:lpstr>
      <vt:lpstr>Arc layout</vt:lpstr>
      <vt:lpstr>Technical insertions</vt:lpstr>
      <vt:lpstr>Technical insertions</vt:lpstr>
      <vt:lpstr>Technical insertions</vt:lpstr>
      <vt:lpstr>Experimental insertions</vt:lpstr>
      <vt:lpstr>Experimental insertions</vt:lpstr>
      <vt:lpstr>Experimental insertions</vt:lpstr>
      <vt:lpstr>Experimental insertions</vt:lpstr>
      <vt:lpstr>Experimental insertions</vt:lpstr>
      <vt:lpstr>FCC-ee simulation framework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on IBS model</dc:title>
  <cp:lastModifiedBy>Microsoft Office User</cp:lastModifiedBy>
  <cp:revision>575</cp:revision>
  <dcterms:modified xsi:type="dcterms:W3CDTF">2025-07-06T21:58:56Z</dcterms:modified>
</cp:coreProperties>
</file>