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3308" r:id="rId3"/>
    <p:sldId id="260" r:id="rId4"/>
    <p:sldId id="3309" r:id="rId5"/>
    <p:sldId id="3313" r:id="rId6"/>
    <p:sldId id="264" r:id="rId7"/>
    <p:sldId id="265" r:id="rId8"/>
    <p:sldId id="277" r:id="rId9"/>
    <p:sldId id="3297" r:id="rId10"/>
    <p:sldId id="3306" r:id="rId11"/>
    <p:sldId id="269" r:id="rId12"/>
    <p:sldId id="3301" r:id="rId13"/>
    <p:sldId id="261" r:id="rId14"/>
    <p:sldId id="278" r:id="rId15"/>
    <p:sldId id="271" r:id="rId16"/>
    <p:sldId id="3310" r:id="rId17"/>
    <p:sldId id="3312" r:id="rId18"/>
    <p:sldId id="3311" r:id="rId19"/>
    <p:sldId id="3302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81280" marR="81280" indent="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81280" marR="81280" indent="2667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81280" marR="81280" indent="5334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81280" marR="81280" indent="8001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81280" marR="81280" indent="10668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81280" marR="81280" indent="13335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81280" marR="81280" indent="1612899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81280" marR="81280" indent="18796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81280" marR="81280" indent="21463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ff">
        <a:fontRef idx="minor">
          <a:srgbClr val="FF2600"/>
        </a:fontRef>
        <a:srgbClr val="FF26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FF2600"/>
        </a:fontRef>
        <a:srgbClr val="FF26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FF2600"/>
        </a:fontRef>
        <a:srgbClr val="FF26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FF2600"/>
        </a:fontRef>
        <a:srgbClr val="FF26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FF2600"/>
        </a:fontRef>
        <a:srgbClr val="FF26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FF2600"/>
        </a:fontRef>
        <a:srgbClr val="FF26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FF2600"/>
        </a:fontRef>
        <a:srgbClr val="FF26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FF2600"/>
        </a:fontRef>
        <a:srgbClr val="FF26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Chalkboard"/>
          <a:ea typeface="Chalkboard"/>
          <a:cs typeface="Chalkboar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>
          <a:latin typeface="Chalkboard"/>
          <a:ea typeface="Chalkboard"/>
          <a:cs typeface="Chalkboar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Chalkboard"/>
          <a:ea typeface="Chalkboard"/>
          <a:cs typeface="Chalkboar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Chalkboard"/>
          <a:ea typeface="Chalkboard"/>
          <a:cs typeface="Chalkboar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BBFC77FB-9ED0-4EC9-95AA-A1379042E648}" styleName="">
    <a:tblBg/>
    <a:wholeTbl>
      <a:tcTxStyle b="on" i="off">
        <a:font>
          <a:latin typeface="Arial Rounded MT Bold"/>
          <a:ea typeface="Arial Rounded MT Bold"/>
          <a:cs typeface="Arial Rounded MT Bold"/>
        </a:font>
        <a:srgbClr val="FF26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n" i="off">
        <a:font>
          <a:latin typeface="Arial Rounded MT Bold"/>
          <a:ea typeface="Arial Rounded MT Bold"/>
          <a:cs typeface="Arial Rounded MT Bold"/>
        </a:font>
        <a:srgbClr val="FF26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>
          <a:latin typeface="Arial Rounded MT Bold"/>
          <a:ea typeface="Arial Rounded MT Bold"/>
          <a:cs typeface="Arial Rounded MT Bold"/>
        </a:font>
        <a:srgbClr val="FF26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>
          <a:latin typeface="Arial Rounded MT Bold"/>
          <a:ea typeface="Arial Rounded MT Bold"/>
          <a:cs typeface="Arial Rounded MT Bold"/>
        </a:font>
        <a:srgbClr val="FF26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DC5C2F9-1CAC-4260-A1DD-9FCDBB877499}" styleName="">
    <a:tblBg/>
    <a:wholeTbl>
      <a:tcTxStyle b="on" i="off">
        <a:fontRef idx="minor">
          <a:srgbClr val="FF2600"/>
        </a:fontRef>
        <a:srgbClr val="FF26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FF2600"/>
        </a:fontRef>
        <a:srgbClr val="FF26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FF2600"/>
        </a:fontRef>
        <a:srgbClr val="FF26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FF2600"/>
        </a:fontRef>
        <a:srgbClr val="FF26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Ref idx="minor">
          <a:srgbClr val="B6192B"/>
        </a:fontRef>
        <a:srgbClr val="B6192B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B6192B"/>
        </a:fontRef>
        <a:srgbClr val="B6192B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B6192B"/>
        </a:fontRef>
        <a:srgbClr val="B6192B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B6192B"/>
        </a:fontRef>
        <a:srgbClr val="B6192B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FABFCF23-3B69-468F-B69F-88F6DE6A72F2}" styleName="Medium Style 1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/>
    <p:restoredTop sz="94778"/>
  </p:normalViewPr>
  <p:slideViewPr>
    <p:cSldViewPr snapToGrid="0">
      <p:cViewPr varScale="1">
        <p:scale>
          <a:sx n="51" d="100"/>
          <a:sy n="51" d="100"/>
        </p:scale>
        <p:origin x="99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Shape 3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6477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6477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6477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6477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6477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6477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6477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6477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t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4833937" y="285750"/>
            <a:ext cx="14716126" cy="3571875"/>
          </a:xfrm>
          <a:prstGeom prst="rect">
            <a:avLst/>
          </a:prstGeom>
        </p:spPr>
        <p:txBody>
          <a:bodyPr/>
          <a:lstStyle>
            <a:lvl1pPr marL="0" marR="0" defTabSz="642937">
              <a:lnSpc>
                <a:spcPct val="100000"/>
              </a:lnSpc>
              <a:defRPr sz="10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4143375"/>
            <a:ext cx="14716126" cy="8072438"/>
          </a:xfrm>
          <a:prstGeom prst="rect">
            <a:avLst/>
          </a:prstGeom>
        </p:spPr>
        <p:txBody>
          <a:bodyPr numCol="2" spcCol="735806"/>
          <a:lstStyle>
            <a:lvl1pPr marL="1016288" marR="0" indent="-559088" defTabSz="642937">
              <a:spcBef>
                <a:spcPts val="5000"/>
              </a:spcBef>
              <a:buClrTx/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  <a:lvl2pPr marL="1562388" marR="0" indent="-559088" defTabSz="642937">
              <a:spcBef>
                <a:spcPts val="5000"/>
              </a:spcBef>
              <a:buClrTx/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2pPr>
            <a:lvl3pPr marL="2095788" marR="0" indent="-559088" defTabSz="642937">
              <a:spcBef>
                <a:spcPts val="5000"/>
              </a:spcBef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3pPr>
            <a:lvl4pPr marL="2667288" marR="0" indent="-559088" defTabSz="642937">
              <a:spcBef>
                <a:spcPts val="5000"/>
              </a:spcBef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4pPr>
            <a:lvl5pPr marL="3251487" marR="0" indent="-559087" defTabSz="642937">
              <a:spcBef>
                <a:spcPts val="5000"/>
              </a:spcBef>
              <a:buClrTx/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246" y="13019484"/>
            <a:ext cx="442189" cy="532534"/>
          </a:xfrm>
          <a:prstGeom prst="rect">
            <a:avLst/>
          </a:prstGeom>
        </p:spPr>
        <p:txBody>
          <a:bodyPr anchor="t"/>
          <a:lstStyle>
            <a:lvl1pPr defTabSz="642937">
              <a:defRPr sz="2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Body Level One…"/>
          <p:cNvSpPr txBox="1">
            <a:spLocks noGrp="1"/>
          </p:cNvSpPr>
          <p:nvPr>
            <p:ph type="body" idx="1"/>
          </p:nvPr>
        </p:nvSpPr>
        <p:spPr>
          <a:xfrm>
            <a:off x="4833937" y="1500187"/>
            <a:ext cx="14716126" cy="10715626"/>
          </a:xfrm>
          <a:prstGeom prst="rect">
            <a:avLst/>
          </a:prstGeom>
        </p:spPr>
        <p:txBody>
          <a:bodyPr anchor="ctr"/>
          <a:lstStyle>
            <a:lvl1pPr marL="1063446" marR="0" indent="-606246" defTabSz="642937">
              <a:spcBef>
                <a:spcPts val="8400"/>
              </a:spcBef>
              <a:buClrTx/>
              <a:buSzPct val="43000"/>
              <a:buBlip>
                <a:blip r:embed="rId3"/>
              </a:buBlip>
              <a:defRPr sz="5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  <a:lvl2pPr marL="1609546" marR="0" indent="-606246" defTabSz="642937">
              <a:spcBef>
                <a:spcPts val="8400"/>
              </a:spcBef>
              <a:buClrTx/>
              <a:buSzPct val="43000"/>
              <a:buBlip>
                <a:blip r:embed="rId3"/>
              </a:buBlip>
              <a:defRPr sz="5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2pPr>
            <a:lvl3pPr marL="2142946" marR="0" indent="-606246" defTabSz="642937">
              <a:spcBef>
                <a:spcPts val="8400"/>
              </a:spcBef>
              <a:buSzPct val="43000"/>
              <a:buBlip>
                <a:blip r:embed="rId3"/>
              </a:buBlip>
              <a:defRPr sz="5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3pPr>
            <a:lvl4pPr marL="2714446" marR="0" indent="-606246" defTabSz="642937">
              <a:spcBef>
                <a:spcPts val="8400"/>
              </a:spcBef>
              <a:buSzPct val="43000"/>
              <a:buBlip>
                <a:blip r:embed="rId3"/>
              </a:buBlip>
              <a:defRPr sz="5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4pPr>
            <a:lvl5pPr marL="3298645" marR="0" indent="-606245" defTabSz="642937">
              <a:spcBef>
                <a:spcPts val="8400"/>
              </a:spcBef>
              <a:buClrTx/>
              <a:buSzPct val="43000"/>
              <a:buBlip>
                <a:blip r:embed="rId3"/>
              </a:buBlip>
              <a:defRPr sz="5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246" y="13019484"/>
            <a:ext cx="442189" cy="532534"/>
          </a:xfrm>
          <a:prstGeom prst="rect">
            <a:avLst/>
          </a:prstGeom>
        </p:spPr>
        <p:txBody>
          <a:bodyPr anchor="t"/>
          <a:lstStyle>
            <a:lvl1pPr defTabSz="642937">
              <a:defRPr sz="2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246" y="13019484"/>
            <a:ext cx="442189" cy="532534"/>
          </a:xfrm>
          <a:prstGeom prst="rect">
            <a:avLst/>
          </a:prstGeom>
        </p:spPr>
        <p:txBody>
          <a:bodyPr anchor="t"/>
          <a:lstStyle>
            <a:lvl1pPr defTabSz="642937">
              <a:defRPr sz="2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4833937" y="285750"/>
            <a:ext cx="14716126" cy="3571875"/>
          </a:xfrm>
          <a:prstGeom prst="rect">
            <a:avLst/>
          </a:prstGeom>
        </p:spPr>
        <p:txBody>
          <a:bodyPr/>
          <a:lstStyle>
            <a:lvl1pPr marL="0" marR="0" defTabSz="642937">
              <a:lnSpc>
                <a:spcPct val="100000"/>
              </a:lnSpc>
              <a:defRPr sz="10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246" y="13019484"/>
            <a:ext cx="442189" cy="532534"/>
          </a:xfrm>
          <a:prstGeom prst="rect">
            <a:avLst/>
          </a:prstGeom>
        </p:spPr>
        <p:txBody>
          <a:bodyPr anchor="t"/>
          <a:lstStyle>
            <a:lvl1pPr defTabSz="642937">
              <a:defRPr sz="2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4833937" y="5072062"/>
            <a:ext cx="14716126" cy="3571876"/>
          </a:xfrm>
          <a:prstGeom prst="rect">
            <a:avLst/>
          </a:prstGeom>
        </p:spPr>
        <p:txBody>
          <a:bodyPr/>
          <a:lstStyle>
            <a:lvl1pPr marL="0" marR="0" defTabSz="642937">
              <a:lnSpc>
                <a:spcPct val="100000"/>
              </a:lnSpc>
              <a:defRPr sz="10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246" y="13019484"/>
            <a:ext cx="442189" cy="532534"/>
          </a:xfrm>
          <a:prstGeom prst="rect">
            <a:avLst/>
          </a:prstGeom>
        </p:spPr>
        <p:txBody>
          <a:bodyPr anchor="t"/>
          <a:lstStyle>
            <a:lvl1pPr defTabSz="642937">
              <a:defRPr sz="2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Image"/>
          <p:cNvSpPr>
            <a:spLocks noGrp="1"/>
          </p:cNvSpPr>
          <p:nvPr>
            <p:ph type="pic" sz="half" idx="21"/>
          </p:nvPr>
        </p:nvSpPr>
        <p:spPr>
          <a:xfrm>
            <a:off x="6678926" y="3458672"/>
            <a:ext cx="11066318" cy="6257887"/>
          </a:xfrm>
          <a:prstGeom prst="rect">
            <a:avLst/>
          </a:prstGeom>
          <a:ln w="9525">
            <a:round/>
          </a:ln>
          <a:effectLst>
            <a:outerShdw blurRad="88900" dist="508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5" name="Title Text"/>
          <p:cNvSpPr txBox="1">
            <a:spLocks noGrp="1"/>
          </p:cNvSpPr>
          <p:nvPr>
            <p:ph type="title"/>
          </p:nvPr>
        </p:nvSpPr>
        <p:spPr>
          <a:xfrm>
            <a:off x="4833937" y="10358437"/>
            <a:ext cx="14716126" cy="2571751"/>
          </a:xfrm>
          <a:prstGeom prst="rect">
            <a:avLst/>
          </a:prstGeom>
        </p:spPr>
        <p:txBody>
          <a:bodyPr/>
          <a:lstStyle>
            <a:lvl1pPr marL="0" marR="0" defTabSz="642937">
              <a:lnSpc>
                <a:spcPct val="100000"/>
              </a:lnSpc>
              <a:defRPr sz="10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246" y="13019484"/>
            <a:ext cx="442189" cy="532534"/>
          </a:xfrm>
          <a:prstGeom prst="rect">
            <a:avLst/>
          </a:prstGeom>
        </p:spPr>
        <p:txBody>
          <a:bodyPr anchor="t"/>
          <a:lstStyle>
            <a:lvl1pPr defTabSz="642937">
              <a:defRPr sz="2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Image"/>
          <p:cNvSpPr>
            <a:spLocks noGrp="1"/>
          </p:cNvSpPr>
          <p:nvPr>
            <p:ph type="pic" sz="half" idx="21"/>
          </p:nvPr>
        </p:nvSpPr>
        <p:spPr>
          <a:xfrm>
            <a:off x="12474376" y="626451"/>
            <a:ext cx="6984882" cy="12463098"/>
          </a:xfrm>
          <a:prstGeom prst="rect">
            <a:avLst/>
          </a:prstGeom>
          <a:ln w="9525">
            <a:round/>
          </a:ln>
          <a:effectLst>
            <a:outerShdw blurRad="88900" dist="508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3887390" y="2518171"/>
            <a:ext cx="8483204" cy="4286251"/>
          </a:xfrm>
          <a:prstGeom prst="rect">
            <a:avLst/>
          </a:prstGeom>
        </p:spPr>
        <p:txBody>
          <a:bodyPr anchor="b"/>
          <a:lstStyle>
            <a:lvl1pPr marL="0" marR="0" defTabSz="642937">
              <a:lnSpc>
                <a:spcPct val="100000"/>
              </a:lnSpc>
              <a:defRPr sz="8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1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87390" y="6947296"/>
            <a:ext cx="8483204" cy="4286251"/>
          </a:xfrm>
          <a:prstGeom prst="rect">
            <a:avLst/>
          </a:prstGeom>
        </p:spPr>
        <p:txBody>
          <a:bodyPr/>
          <a:lstStyle>
            <a:lvl1pPr marL="0" marR="0" indent="0" algn="ctr" defTabSz="642937">
              <a:spcBef>
                <a:spcPts val="0"/>
              </a:spcBef>
              <a:buClrTx/>
              <a:buSzTx/>
              <a:buNone/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  <a:lvl2pPr marL="0" marR="0" indent="0" algn="ctr" defTabSz="642937">
              <a:spcBef>
                <a:spcPts val="0"/>
              </a:spcBef>
              <a:buClrTx/>
              <a:buSzTx/>
              <a:buNone/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2pPr>
            <a:lvl3pPr marL="0" marR="0" indent="0" algn="ctr" defTabSz="642937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3pPr>
            <a:lvl4pPr marL="0" marR="0" indent="0" algn="ctr" defTabSz="642937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4pPr>
            <a:lvl5pPr marL="0" marR="0" indent="0" algn="ctr" defTabSz="642937">
              <a:spcBef>
                <a:spcPts val="0"/>
              </a:spcBef>
              <a:buClrTx/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246" y="13019484"/>
            <a:ext cx="442189" cy="532534"/>
          </a:xfrm>
          <a:prstGeom prst="rect">
            <a:avLst/>
          </a:prstGeom>
        </p:spPr>
        <p:txBody>
          <a:bodyPr anchor="t"/>
          <a:lstStyle>
            <a:lvl1pPr defTabSz="642937">
              <a:defRPr sz="2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Image"/>
          <p:cNvSpPr>
            <a:spLocks noGrp="1"/>
          </p:cNvSpPr>
          <p:nvPr>
            <p:ph type="pic" sz="half" idx="21"/>
          </p:nvPr>
        </p:nvSpPr>
        <p:spPr>
          <a:xfrm>
            <a:off x="12474376" y="1948045"/>
            <a:ext cx="6984882" cy="12463097"/>
          </a:xfrm>
          <a:prstGeom prst="rect">
            <a:avLst/>
          </a:prstGeom>
          <a:ln w="9525">
            <a:round/>
          </a:ln>
          <a:effectLst>
            <a:outerShdw blurRad="88900" dist="508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4" name="Title Text"/>
          <p:cNvSpPr txBox="1">
            <a:spLocks noGrp="1"/>
          </p:cNvSpPr>
          <p:nvPr>
            <p:ph type="title"/>
          </p:nvPr>
        </p:nvSpPr>
        <p:spPr>
          <a:xfrm>
            <a:off x="4833937" y="285750"/>
            <a:ext cx="14716126" cy="3571875"/>
          </a:xfrm>
          <a:prstGeom prst="rect">
            <a:avLst/>
          </a:prstGeom>
        </p:spPr>
        <p:txBody>
          <a:bodyPr/>
          <a:lstStyle>
            <a:lvl1pPr marL="0" marR="0" defTabSz="642937">
              <a:lnSpc>
                <a:spcPct val="100000"/>
              </a:lnSpc>
              <a:defRPr sz="10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1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4143375"/>
            <a:ext cx="7179470" cy="8072438"/>
          </a:xfrm>
          <a:prstGeom prst="rect">
            <a:avLst/>
          </a:prstGeom>
        </p:spPr>
        <p:txBody>
          <a:bodyPr anchor="ctr"/>
          <a:lstStyle>
            <a:lvl1pPr marL="1016288" marR="0" indent="-559088" defTabSz="642937">
              <a:spcBef>
                <a:spcPts val="5000"/>
              </a:spcBef>
              <a:buClrTx/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  <a:lvl2pPr marL="1562388" marR="0" indent="-559088" defTabSz="642937">
              <a:spcBef>
                <a:spcPts val="5000"/>
              </a:spcBef>
              <a:buClrTx/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2pPr>
            <a:lvl3pPr marL="2095788" marR="0" indent="-559088" defTabSz="642937">
              <a:spcBef>
                <a:spcPts val="5000"/>
              </a:spcBef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3pPr>
            <a:lvl4pPr marL="2667288" marR="0" indent="-559088" defTabSz="642937">
              <a:spcBef>
                <a:spcPts val="5000"/>
              </a:spcBef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4pPr>
            <a:lvl5pPr marL="3251487" marR="0" indent="-559087" defTabSz="642937">
              <a:spcBef>
                <a:spcPts val="5000"/>
              </a:spcBef>
              <a:buClrTx/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0663" y="13019484"/>
            <a:ext cx="442189" cy="532534"/>
          </a:xfrm>
          <a:prstGeom prst="rect">
            <a:avLst/>
          </a:prstGeom>
        </p:spPr>
        <p:txBody>
          <a:bodyPr anchor="t"/>
          <a:lstStyle>
            <a:lvl1pPr algn="r" defTabSz="642937">
              <a:defRPr sz="2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4833937" y="285750"/>
            <a:ext cx="14716126" cy="3571875"/>
          </a:xfrm>
          <a:prstGeom prst="rect">
            <a:avLst/>
          </a:prstGeom>
        </p:spPr>
        <p:txBody>
          <a:bodyPr/>
          <a:lstStyle>
            <a:lvl1pPr marL="0" marR="0" defTabSz="642937">
              <a:lnSpc>
                <a:spcPct val="100000"/>
              </a:lnSpc>
              <a:defRPr sz="10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1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4143375"/>
            <a:ext cx="7179470" cy="8072438"/>
          </a:xfrm>
          <a:prstGeom prst="rect">
            <a:avLst/>
          </a:prstGeom>
        </p:spPr>
        <p:txBody>
          <a:bodyPr anchor="ctr"/>
          <a:lstStyle>
            <a:lvl1pPr marL="1016288" marR="0" indent="-559088" defTabSz="642937">
              <a:spcBef>
                <a:spcPts val="5000"/>
              </a:spcBef>
              <a:buClrTx/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  <a:lvl2pPr marL="1562388" marR="0" indent="-559088" defTabSz="642937">
              <a:spcBef>
                <a:spcPts val="5000"/>
              </a:spcBef>
              <a:buClrTx/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2pPr>
            <a:lvl3pPr marL="2095788" marR="0" indent="-559088" defTabSz="642937">
              <a:spcBef>
                <a:spcPts val="5000"/>
              </a:spcBef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3pPr>
            <a:lvl4pPr marL="2667288" marR="0" indent="-559088" defTabSz="642937">
              <a:spcBef>
                <a:spcPts val="5000"/>
              </a:spcBef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4pPr>
            <a:lvl5pPr marL="3251487" marR="0" indent="-559087" defTabSz="642937">
              <a:spcBef>
                <a:spcPts val="5000"/>
              </a:spcBef>
              <a:buClrTx/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246" y="13019484"/>
            <a:ext cx="442189" cy="532534"/>
          </a:xfrm>
          <a:prstGeom prst="rect">
            <a:avLst/>
          </a:prstGeom>
        </p:spPr>
        <p:txBody>
          <a:bodyPr anchor="t"/>
          <a:lstStyle>
            <a:lvl1pPr defTabSz="642937">
              <a:defRPr sz="2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4833937" y="285750"/>
            <a:ext cx="14716126" cy="3571875"/>
          </a:xfrm>
          <a:prstGeom prst="rect">
            <a:avLst/>
          </a:prstGeom>
        </p:spPr>
        <p:txBody>
          <a:bodyPr/>
          <a:lstStyle>
            <a:lvl1pPr marL="0" marR="0" defTabSz="642937">
              <a:lnSpc>
                <a:spcPct val="100000"/>
              </a:lnSpc>
              <a:defRPr sz="10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45765" y="4143375"/>
            <a:ext cx="5804298" cy="8072438"/>
          </a:xfrm>
          <a:prstGeom prst="rect">
            <a:avLst/>
          </a:prstGeom>
        </p:spPr>
        <p:txBody>
          <a:bodyPr anchor="ctr"/>
          <a:lstStyle>
            <a:lvl1pPr marL="1016288" marR="0" indent="-559088" defTabSz="642937">
              <a:spcBef>
                <a:spcPts val="5000"/>
              </a:spcBef>
              <a:buClrTx/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  <a:lvl2pPr marL="1562388" marR="0" indent="-559088" defTabSz="642937">
              <a:spcBef>
                <a:spcPts val="5000"/>
              </a:spcBef>
              <a:buClrTx/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2pPr>
            <a:lvl3pPr marL="2095788" marR="0" indent="-559088" defTabSz="642937">
              <a:spcBef>
                <a:spcPts val="5000"/>
              </a:spcBef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3pPr>
            <a:lvl4pPr marL="2667288" marR="0" indent="-559088" defTabSz="642937">
              <a:spcBef>
                <a:spcPts val="5000"/>
              </a:spcBef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4pPr>
            <a:lvl5pPr marL="3251487" marR="0" indent="-559087" defTabSz="642937">
              <a:spcBef>
                <a:spcPts val="5000"/>
              </a:spcBef>
              <a:buClrTx/>
              <a:buSzPct val="43000"/>
              <a:buFont typeface="Gill Sans"/>
              <a:buBlip>
                <a:blip r:embed="rId3"/>
              </a:buBlip>
              <a:defRPr sz="4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246" y="13019484"/>
            <a:ext cx="442189" cy="532534"/>
          </a:xfrm>
          <a:prstGeom prst="rect">
            <a:avLst/>
          </a:prstGeom>
        </p:spPr>
        <p:txBody>
          <a:bodyPr anchor="t"/>
          <a:lstStyle>
            <a:lvl1pPr defTabSz="642937">
              <a:defRPr sz="2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8192" y="12948046"/>
            <a:ext cx="607616" cy="599481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 (Standard) copy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t>Title Text</a:t>
            </a:r>
          </a:p>
        </p:txBody>
      </p:sp>
      <p:sp>
        <p:nvSpPr>
          <p:cNvPr id="20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SzPct val="100000"/>
              <a:buBlip>
                <a:blip r:embed="rId2"/>
              </a:buBlip>
              <a:defRPr>
                <a:latin typeface="Geneva"/>
                <a:ea typeface="Geneva"/>
                <a:cs typeface="Geneva"/>
                <a:sym typeface="Geneva"/>
              </a:defRPr>
            </a:lvl1pPr>
            <a:lvl2pPr>
              <a:buSzPct val="100000"/>
              <a:buBlip>
                <a:blip r:embed="rId3"/>
              </a:buBlip>
              <a:defRPr>
                <a:latin typeface="Geneva"/>
                <a:ea typeface="Geneva"/>
                <a:cs typeface="Geneva"/>
                <a:sym typeface="Geneva"/>
              </a:defRPr>
            </a:lvl2pPr>
            <a:lvl3pPr>
              <a:buSzPct val="60000"/>
              <a:buBlip>
                <a:blip r:embed="rId4"/>
              </a:buBlip>
              <a:defRPr>
                <a:latin typeface="Geneva"/>
                <a:ea typeface="Geneva"/>
                <a:cs typeface="Geneva"/>
                <a:sym typeface="Geneva"/>
              </a:defRPr>
            </a:lvl3pPr>
            <a:lvl4pPr>
              <a:buSzPct val="60000"/>
              <a:buBlip>
                <a:blip r:embed="rId5"/>
              </a:buBlip>
              <a:defRPr>
                <a:latin typeface="Geneva"/>
                <a:ea typeface="Geneva"/>
                <a:cs typeface="Geneva"/>
                <a:sym typeface="Geneva"/>
              </a:defRPr>
            </a:lvl4pPr>
            <a:lvl5pPr>
              <a:defRPr>
                <a:latin typeface="Geneva"/>
                <a:ea typeface="Geneva"/>
                <a:cs typeface="Geneva"/>
                <a:sym typeface="Genev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eneric (Standard)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>
            <a:spLocks noGrp="1"/>
          </p:cNvSpPr>
          <p:nvPr>
            <p:ph type="title"/>
          </p:nvPr>
        </p:nvSpPr>
        <p:spPr>
          <a:xfrm>
            <a:off x="5171033" y="303609"/>
            <a:ext cx="13724930" cy="1518048"/>
          </a:xfrm>
          <a:prstGeom prst="rect">
            <a:avLst/>
          </a:prstGeom>
        </p:spPr>
        <p:txBody>
          <a:bodyPr/>
          <a:lstStyle>
            <a:lvl1pPr marL="8929" marR="82549" defTabSz="1285875"/>
          </a:lstStyle>
          <a:p>
            <a:r>
              <a:t>Title Text</a:t>
            </a:r>
          </a:p>
        </p:txBody>
      </p:sp>
      <p:sp>
        <p:nvSpPr>
          <p:cNvPr id="21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R="82549" defTabSz="1285875">
              <a:buClrTx/>
              <a:buSzPct val="155000"/>
              <a:buChar char="•"/>
            </a:lvl1pPr>
            <a:lvl2pPr marL="835478" marR="82549" defTabSz="1285875">
              <a:buClrTx/>
              <a:buSzPct val="155000"/>
              <a:buChar char="•"/>
            </a:lvl2pPr>
            <a:lvl3pPr marL="1215117" marR="82549" defTabSz="1285875">
              <a:buClr>
                <a:srgbClr val="008F00"/>
              </a:buClr>
              <a:buSzPct val="64000"/>
              <a:buFont typeface="Arial Rounded MT Bold"/>
            </a:lvl3pPr>
            <a:lvl4pPr marL="1672317" marR="82549" defTabSz="1285875">
              <a:buClr>
                <a:srgbClr val="004DD6"/>
              </a:buClr>
              <a:buFont typeface="Arial Rounded MT Bold"/>
            </a:lvl4pPr>
            <a:lvl5pPr marL="3667869" marR="82549" indent="0" defTabSz="1285875">
              <a:buClr>
                <a:srgbClr val="000000"/>
              </a:buClr>
              <a:buFont typeface="Arial Rounded MT Bold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739804" y="12957181"/>
            <a:ext cx="466354" cy="463935"/>
          </a:xfrm>
          <a:prstGeom prst="rect">
            <a:avLst/>
          </a:prstGeom>
        </p:spPr>
        <p:txBody>
          <a:bodyPr/>
          <a:lstStyle>
            <a:lvl1pPr defTabSz="642937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eneric (Standard)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>
            <a:spLocks noGrp="1"/>
          </p:cNvSpPr>
          <p:nvPr>
            <p:ph type="title"/>
          </p:nvPr>
        </p:nvSpPr>
        <p:spPr>
          <a:xfrm>
            <a:off x="5171033" y="303609"/>
            <a:ext cx="13724930" cy="1518048"/>
          </a:xfrm>
          <a:prstGeom prst="rect">
            <a:avLst/>
          </a:prstGeom>
        </p:spPr>
        <p:txBody>
          <a:bodyPr/>
          <a:lstStyle>
            <a:lvl1pPr marL="8929" marR="82549" defTabSz="1285875">
              <a:defRPr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2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R="82549" defTabSz="1285875"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1pPr>
            <a:lvl2pPr marL="835478" marR="82549" defTabSz="1285875"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2pPr>
            <a:lvl3pPr marL="1215117" marR="82549" defTabSz="1285875">
              <a:buClr>
                <a:srgbClr val="008F00"/>
              </a:buClr>
              <a:buSzPct val="64000"/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3pPr>
            <a:lvl4pPr marL="1672317" marR="82549" defTabSz="1285875">
              <a:buClr>
                <a:srgbClr val="004DD6"/>
              </a:buClr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4pPr>
            <a:lvl5pPr marL="3667869" marR="82549" indent="0" defTabSz="1285875">
              <a:buClr>
                <a:srgbClr val="004DD6"/>
              </a:buClr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739804" y="12957181"/>
            <a:ext cx="466354" cy="463935"/>
          </a:xfrm>
          <a:prstGeom prst="rect">
            <a:avLst/>
          </a:prstGeom>
        </p:spPr>
        <p:txBody>
          <a:bodyPr/>
          <a:lstStyle>
            <a:lvl1pPr defTabSz="642937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eneric (Standard)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3663553" y="303609"/>
            <a:ext cx="17198579" cy="1518048"/>
          </a:xfrm>
          <a:prstGeom prst="rect">
            <a:avLst/>
          </a:prstGeom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 u="sng"/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12762" indent="-471487" algn="just">
              <a:lnSpc>
                <a:spcPct val="110000"/>
              </a:lnSpc>
              <a:buSzPct val="100000"/>
              <a:buBlip>
                <a:blip r:embed="rId2"/>
              </a:buBlip>
              <a:defRPr sz="4400">
                <a:solidFill>
                  <a:srgbClr val="FF4013"/>
                </a:solidFill>
              </a:defRPr>
            </a:lvl1pPr>
            <a:lvl2pPr marL="879475" indent="-381000" algn="just">
              <a:lnSpc>
                <a:spcPct val="110000"/>
              </a:lnSpc>
              <a:buSzPct val="100000"/>
              <a:buBlip>
                <a:blip r:embed="rId3"/>
              </a:buBlip>
              <a:defRPr sz="3200">
                <a:solidFill>
                  <a:srgbClr val="0042AA"/>
                </a:solidFill>
              </a:defRPr>
            </a:lvl2pPr>
            <a:lvl3pPr marL="1260475" indent="-304800">
              <a:defRPr sz="3200">
                <a:solidFill>
                  <a:srgbClr val="669C35"/>
                </a:solidFill>
              </a:defRPr>
            </a:lvl3pPr>
            <a:lvl4pPr marL="1717675" indent="-304800">
              <a:defRPr sz="2400">
                <a:solidFill>
                  <a:srgbClr val="A96800"/>
                </a:solidFill>
              </a:defRPr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5498" y="13046874"/>
            <a:ext cx="466354" cy="4639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 (Standard)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t>Title Text</a:t>
            </a:r>
          </a:p>
        </p:txBody>
      </p:sp>
      <p:sp>
        <p:nvSpPr>
          <p:cNvPr id="2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SzPct val="100000"/>
              <a:buBlip>
                <a:blip r:embed="rId2"/>
              </a:buBlip>
              <a:defRPr>
                <a:latin typeface="Geneva"/>
                <a:ea typeface="Geneva"/>
                <a:cs typeface="Geneva"/>
                <a:sym typeface="Geneva"/>
              </a:defRPr>
            </a:lvl1pPr>
            <a:lvl2pPr>
              <a:buSzPct val="100000"/>
              <a:buBlip>
                <a:blip r:embed="rId3"/>
              </a:buBlip>
              <a:defRPr>
                <a:latin typeface="Geneva"/>
                <a:ea typeface="Geneva"/>
                <a:cs typeface="Geneva"/>
                <a:sym typeface="Geneva"/>
              </a:defRPr>
            </a:lvl2pPr>
            <a:lvl3pPr>
              <a:buSzPct val="60000"/>
              <a:buBlip>
                <a:blip r:embed="rId4"/>
              </a:buBlip>
              <a:defRPr>
                <a:latin typeface="Geneva"/>
                <a:ea typeface="Geneva"/>
                <a:cs typeface="Geneva"/>
                <a:sym typeface="Geneva"/>
              </a:defRPr>
            </a:lvl3pPr>
            <a:lvl4pPr>
              <a:buSzPct val="60000"/>
              <a:buBlip>
                <a:blip r:embed="rId5"/>
              </a:buBlip>
              <a:defRPr>
                <a:latin typeface="Geneva"/>
                <a:ea typeface="Geneva"/>
                <a:cs typeface="Geneva"/>
                <a:sym typeface="Geneva"/>
              </a:defRPr>
            </a:lvl4pPr>
            <a:lvl5pPr>
              <a:defRPr>
                <a:latin typeface="Geneva"/>
                <a:ea typeface="Geneva"/>
                <a:cs typeface="Geneva"/>
                <a:sym typeface="Genev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 (Standard)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SzPct val="100000"/>
              <a:buBlip>
                <a:blip r:embed="rId2"/>
              </a:buBlip>
              <a:defRPr>
                <a:latin typeface="Geneva"/>
                <a:ea typeface="Geneva"/>
                <a:cs typeface="Geneva"/>
                <a:sym typeface="Geneva"/>
              </a:defRPr>
            </a:lvl1pPr>
            <a:lvl2pPr>
              <a:buSzPct val="100000"/>
              <a:buBlip>
                <a:blip r:embed="rId3"/>
              </a:buBlip>
              <a:defRPr>
                <a:latin typeface="Geneva"/>
                <a:ea typeface="Geneva"/>
                <a:cs typeface="Geneva"/>
                <a:sym typeface="Geneva"/>
              </a:defRPr>
            </a:lvl2pPr>
            <a:lvl3pPr>
              <a:buSzPct val="60000"/>
              <a:buBlip>
                <a:blip r:embed="rId4"/>
              </a:buBlip>
              <a:defRPr>
                <a:latin typeface="Geneva"/>
                <a:ea typeface="Geneva"/>
                <a:cs typeface="Geneva"/>
                <a:sym typeface="Geneva"/>
              </a:defRPr>
            </a:lvl3pPr>
            <a:lvl4pPr>
              <a:buSzPct val="60000"/>
              <a:buBlip>
                <a:blip r:embed="rId5"/>
              </a:buBlip>
              <a:defRPr>
                <a:latin typeface="Geneva"/>
                <a:ea typeface="Geneva"/>
                <a:cs typeface="Geneva"/>
                <a:sym typeface="Geneva"/>
              </a:defRPr>
            </a:lvl4pPr>
            <a:lvl5pPr>
              <a:defRPr>
                <a:latin typeface="Geneva"/>
                <a:ea typeface="Geneva"/>
                <a:cs typeface="Geneva"/>
                <a:sym typeface="Genev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 (Standard)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t>Title Text</a:t>
            </a:r>
          </a:p>
        </p:txBody>
      </p:sp>
      <p:sp>
        <p:nvSpPr>
          <p:cNvPr id="25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SzPct val="100000"/>
              <a:buBlip>
                <a:blip r:embed="rId2"/>
              </a:buBlip>
              <a:defRPr>
                <a:latin typeface="Geneva"/>
                <a:ea typeface="Geneva"/>
                <a:cs typeface="Geneva"/>
                <a:sym typeface="Geneva"/>
              </a:defRPr>
            </a:lvl1pPr>
            <a:lvl2pPr>
              <a:buSzPct val="100000"/>
              <a:buBlip>
                <a:blip r:embed="rId3"/>
              </a:buBlip>
              <a:defRPr>
                <a:latin typeface="Geneva"/>
                <a:ea typeface="Geneva"/>
                <a:cs typeface="Geneva"/>
                <a:sym typeface="Geneva"/>
              </a:defRPr>
            </a:lvl2pPr>
            <a:lvl3pPr>
              <a:buSzPct val="60000"/>
              <a:buBlip>
                <a:blip r:embed="rId4"/>
              </a:buBlip>
              <a:defRPr>
                <a:latin typeface="Geneva"/>
                <a:ea typeface="Geneva"/>
                <a:cs typeface="Geneva"/>
                <a:sym typeface="Geneva"/>
              </a:defRPr>
            </a:lvl3pPr>
            <a:lvl4pPr>
              <a:buSzPct val="60000"/>
              <a:buBlip>
                <a:blip r:embed="rId5"/>
              </a:buBlip>
              <a:defRPr>
                <a:latin typeface="Geneva"/>
                <a:ea typeface="Geneva"/>
                <a:cs typeface="Geneva"/>
                <a:sym typeface="Geneva"/>
              </a:defRPr>
            </a:lvl4pPr>
            <a:lvl5pPr>
              <a:defRPr>
                <a:latin typeface="Geneva"/>
                <a:ea typeface="Geneva"/>
                <a:cs typeface="Geneva"/>
                <a:sym typeface="Genev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 (Standard) copy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t>Title Text</a:t>
            </a:r>
          </a:p>
        </p:txBody>
      </p:sp>
      <p:sp>
        <p:nvSpPr>
          <p:cNvPr id="26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SzPct val="100000"/>
              <a:buBlip>
                <a:blip r:embed="rId2"/>
              </a:buBlip>
              <a:defRPr>
                <a:latin typeface="Geneva"/>
                <a:ea typeface="Geneva"/>
                <a:cs typeface="Geneva"/>
                <a:sym typeface="Geneva"/>
              </a:defRPr>
            </a:lvl1pPr>
            <a:lvl2pPr>
              <a:buSzPct val="100000"/>
              <a:buBlip>
                <a:blip r:embed="rId3"/>
              </a:buBlip>
              <a:defRPr>
                <a:latin typeface="Geneva"/>
                <a:ea typeface="Geneva"/>
                <a:cs typeface="Geneva"/>
                <a:sym typeface="Geneva"/>
              </a:defRPr>
            </a:lvl2pPr>
            <a:lvl3pPr>
              <a:buSzPct val="60000"/>
              <a:buBlip>
                <a:blip r:embed="rId4"/>
              </a:buBlip>
              <a:defRPr>
                <a:latin typeface="Geneva"/>
                <a:ea typeface="Geneva"/>
                <a:cs typeface="Geneva"/>
                <a:sym typeface="Geneva"/>
              </a:defRPr>
            </a:lvl3pPr>
            <a:lvl4pPr>
              <a:buSzPct val="60000"/>
              <a:buBlip>
                <a:blip r:embed="rId5"/>
              </a:buBlip>
              <a:defRPr>
                <a:latin typeface="Geneva"/>
                <a:ea typeface="Geneva"/>
                <a:cs typeface="Geneva"/>
                <a:sym typeface="Geneva"/>
              </a:defRPr>
            </a:lvl4pPr>
            <a:lvl5pPr>
              <a:defRPr>
                <a:latin typeface="Geneva"/>
                <a:ea typeface="Geneva"/>
                <a:cs typeface="Geneva"/>
                <a:sym typeface="Genev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 (Standard) copy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t>Title Text</a:t>
            </a:r>
          </a:p>
        </p:txBody>
      </p:sp>
      <p:sp>
        <p:nvSpPr>
          <p:cNvPr id="27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SzPct val="100000"/>
              <a:buBlip>
                <a:blip r:embed="rId2"/>
              </a:buBlip>
              <a:defRPr>
                <a:latin typeface="Geneva"/>
                <a:ea typeface="Geneva"/>
                <a:cs typeface="Geneva"/>
                <a:sym typeface="Geneva"/>
              </a:defRPr>
            </a:lvl1pPr>
            <a:lvl2pPr>
              <a:buSzPct val="100000"/>
              <a:buBlip>
                <a:blip r:embed="rId3"/>
              </a:buBlip>
              <a:defRPr>
                <a:latin typeface="Geneva"/>
                <a:ea typeface="Geneva"/>
                <a:cs typeface="Geneva"/>
                <a:sym typeface="Geneva"/>
              </a:defRPr>
            </a:lvl2pPr>
            <a:lvl3pPr>
              <a:buSzPct val="60000"/>
              <a:buBlip>
                <a:blip r:embed="rId4"/>
              </a:buBlip>
              <a:defRPr>
                <a:latin typeface="Geneva"/>
                <a:ea typeface="Geneva"/>
                <a:cs typeface="Geneva"/>
                <a:sym typeface="Geneva"/>
              </a:defRPr>
            </a:lvl3pPr>
            <a:lvl4pPr>
              <a:buSzPct val="60000"/>
              <a:buBlip>
                <a:blip r:embed="rId5"/>
              </a:buBlip>
              <a:defRPr>
                <a:latin typeface="Geneva"/>
                <a:ea typeface="Geneva"/>
                <a:cs typeface="Geneva"/>
                <a:sym typeface="Geneva"/>
              </a:defRPr>
            </a:lvl4pPr>
            <a:lvl5pPr>
              <a:defRPr>
                <a:latin typeface="Geneva"/>
                <a:ea typeface="Geneva"/>
                <a:cs typeface="Geneva"/>
                <a:sym typeface="Genev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 (Standard)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8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1pPr>
            <a:lvl2pPr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2pPr>
            <a:lvl3pPr>
              <a:buClr>
                <a:srgbClr val="008F00"/>
              </a:buClr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3pPr>
            <a:lvl4pPr>
              <a:buClr>
                <a:srgbClr val="004DD6"/>
              </a:buClr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4pPr>
            <a:lvl5pPr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 (Standard)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1pPr>
            <a:lvl2pPr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2pPr>
            <a:lvl3pPr>
              <a:buClr>
                <a:srgbClr val="008F00"/>
              </a:buClr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3pPr>
            <a:lvl4pPr>
              <a:buClr>
                <a:srgbClr val="004DD6"/>
              </a:buClr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4pPr>
            <a:lvl5pPr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 (Standard) copy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t>Title Text</a:t>
            </a:r>
          </a:p>
        </p:txBody>
      </p:sp>
      <p:sp>
        <p:nvSpPr>
          <p:cNvPr id="29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SzPct val="100000"/>
              <a:buBlip>
                <a:blip r:embed="rId2"/>
              </a:buBlip>
              <a:defRPr>
                <a:latin typeface="Geneva"/>
                <a:ea typeface="Geneva"/>
                <a:cs typeface="Geneva"/>
                <a:sym typeface="Geneva"/>
              </a:defRPr>
            </a:lvl1pPr>
            <a:lvl2pPr>
              <a:buSzPct val="100000"/>
              <a:buBlip>
                <a:blip r:embed="rId3"/>
              </a:buBlip>
              <a:defRPr>
                <a:latin typeface="Geneva"/>
                <a:ea typeface="Geneva"/>
                <a:cs typeface="Geneva"/>
                <a:sym typeface="Geneva"/>
              </a:defRPr>
            </a:lvl2pPr>
            <a:lvl3pPr>
              <a:buSzPct val="60000"/>
              <a:buBlip>
                <a:blip r:embed="rId4"/>
              </a:buBlip>
              <a:defRPr>
                <a:latin typeface="Geneva"/>
                <a:ea typeface="Geneva"/>
                <a:cs typeface="Geneva"/>
                <a:sym typeface="Geneva"/>
              </a:defRPr>
            </a:lvl3pPr>
            <a:lvl4pPr>
              <a:buSzPct val="60000"/>
              <a:buBlip>
                <a:blip r:embed="rId5"/>
              </a:buBlip>
              <a:defRPr>
                <a:latin typeface="Geneva"/>
                <a:ea typeface="Geneva"/>
                <a:cs typeface="Geneva"/>
                <a:sym typeface="Geneva"/>
              </a:defRPr>
            </a:lvl4pPr>
            <a:lvl5pPr>
              <a:defRPr>
                <a:latin typeface="Geneva"/>
                <a:ea typeface="Geneva"/>
                <a:cs typeface="Geneva"/>
                <a:sym typeface="Genev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eneric (Standard)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itle Text"/>
          <p:cNvSpPr txBox="1">
            <a:spLocks noGrp="1"/>
          </p:cNvSpPr>
          <p:nvPr>
            <p:ph type="title"/>
          </p:nvPr>
        </p:nvSpPr>
        <p:spPr>
          <a:xfrm>
            <a:off x="3663553" y="303609"/>
            <a:ext cx="17198579" cy="1518048"/>
          </a:xfrm>
          <a:prstGeom prst="rect">
            <a:avLst/>
          </a:prstGeom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 u="sng"/>
            </a:lvl1pPr>
          </a:lstStyle>
          <a:p>
            <a:r>
              <a:t>Title Text</a:t>
            </a:r>
          </a:p>
        </p:txBody>
      </p:sp>
      <p:sp>
        <p:nvSpPr>
          <p:cNvPr id="30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12762" indent="-471487" algn="just">
              <a:lnSpc>
                <a:spcPct val="110000"/>
              </a:lnSpc>
              <a:buSzPct val="100000"/>
              <a:buBlip>
                <a:blip r:embed="rId2"/>
              </a:buBlip>
              <a:defRPr sz="4400">
                <a:solidFill>
                  <a:srgbClr val="FF4013"/>
                </a:solidFill>
              </a:defRPr>
            </a:lvl1pPr>
            <a:lvl2pPr marL="879475" indent="-381000" algn="just">
              <a:lnSpc>
                <a:spcPct val="110000"/>
              </a:lnSpc>
              <a:buSzPct val="100000"/>
              <a:buBlip>
                <a:blip r:embed="rId3"/>
              </a:buBlip>
              <a:defRPr sz="3200">
                <a:solidFill>
                  <a:srgbClr val="0042AA"/>
                </a:solidFill>
              </a:defRPr>
            </a:lvl2pPr>
            <a:lvl3pPr marL="1260475" indent="-304800">
              <a:defRPr sz="3200">
                <a:solidFill>
                  <a:srgbClr val="669C35"/>
                </a:solidFill>
              </a:defRPr>
            </a:lvl3pPr>
            <a:lvl4pPr marL="1717675" indent="-304800">
              <a:defRPr sz="2400">
                <a:solidFill>
                  <a:srgbClr val="A96800"/>
                </a:solidFill>
              </a:defRPr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5498" y="13046874"/>
            <a:ext cx="466354" cy="4639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eneric (Standard)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itle Text"/>
          <p:cNvSpPr txBox="1">
            <a:spLocks noGrp="1"/>
          </p:cNvSpPr>
          <p:nvPr>
            <p:ph type="title"/>
          </p:nvPr>
        </p:nvSpPr>
        <p:spPr>
          <a:xfrm>
            <a:off x="3663553" y="303609"/>
            <a:ext cx="17198579" cy="1518048"/>
          </a:xfrm>
          <a:prstGeom prst="rect">
            <a:avLst/>
          </a:prstGeom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 u="sng"/>
            </a:lvl1pPr>
          </a:lstStyle>
          <a:p>
            <a:r>
              <a:t>Title Text</a:t>
            </a:r>
          </a:p>
        </p:txBody>
      </p:sp>
      <p:sp>
        <p:nvSpPr>
          <p:cNvPr id="31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12762" indent="-471487" algn="just">
              <a:lnSpc>
                <a:spcPct val="110000"/>
              </a:lnSpc>
              <a:buSzPct val="100000"/>
              <a:buBlip>
                <a:blip r:embed="rId2"/>
              </a:buBlip>
              <a:defRPr sz="4400">
                <a:solidFill>
                  <a:srgbClr val="FF4013"/>
                </a:solidFill>
              </a:defRPr>
            </a:lvl1pPr>
            <a:lvl2pPr marL="879475" indent="-381000" algn="just">
              <a:lnSpc>
                <a:spcPct val="110000"/>
              </a:lnSpc>
              <a:buSzPct val="100000"/>
              <a:buBlip>
                <a:blip r:embed="rId3"/>
              </a:buBlip>
              <a:defRPr sz="3200">
                <a:solidFill>
                  <a:srgbClr val="0042AA"/>
                </a:solidFill>
              </a:defRPr>
            </a:lvl2pPr>
            <a:lvl3pPr marL="1260475" indent="-304800">
              <a:defRPr sz="3200">
                <a:solidFill>
                  <a:srgbClr val="669C35"/>
                </a:solidFill>
              </a:defRPr>
            </a:lvl3pPr>
            <a:lvl4pPr marL="1717675" indent="-304800">
              <a:defRPr sz="2400">
                <a:solidFill>
                  <a:srgbClr val="A96800"/>
                </a:solidFill>
              </a:defRPr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5498" y="13046874"/>
            <a:ext cx="466354" cy="4639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MS_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ctangle"/>
          <p:cNvSpPr/>
          <p:nvPr/>
        </p:nvSpPr>
        <p:spPr>
          <a:xfrm>
            <a:off x="3048000" y="13049250"/>
            <a:ext cx="18288000" cy="666751"/>
          </a:xfrm>
          <a:prstGeom prst="rect">
            <a:avLst/>
          </a:prstGeom>
          <a:gradFill>
            <a:gsLst>
              <a:gs pos="0">
                <a:srgbClr val="B2CAF4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19" name="Rectangle"/>
          <p:cNvSpPr/>
          <p:nvPr/>
        </p:nvSpPr>
        <p:spPr>
          <a:xfrm>
            <a:off x="3048000" y="0"/>
            <a:ext cx="18288000" cy="1501775"/>
          </a:xfrm>
          <a:prstGeom prst="rect">
            <a:avLst/>
          </a:prstGeom>
          <a:gradFill>
            <a:gsLst>
              <a:gs pos="0">
                <a:srgbClr val="B2CAF4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20" name="V. Chiochia (Uni. Zürich) – Measurement of inclusive b production at CMS - HP2010, Eilat - 14/10/2010"/>
          <p:cNvSpPr txBox="1"/>
          <p:nvPr/>
        </p:nvSpPr>
        <p:spPr>
          <a:xfrm>
            <a:off x="3048000" y="13065126"/>
            <a:ext cx="15537657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sz="2200" b="1"/>
              <a:t>V. Chiochia</a:t>
            </a:r>
            <a:r>
              <a:rPr sz="2200"/>
              <a:t> (Uni. Zürich) – Measurement of inclusive b production at CMS - HP2010, Eilat - 14/10/2010</a:t>
            </a:r>
          </a:p>
        </p:txBody>
      </p:sp>
      <p:sp>
        <p:nvSpPr>
          <p:cNvPr id="321" name="Line"/>
          <p:cNvSpPr/>
          <p:nvPr/>
        </p:nvSpPr>
        <p:spPr>
          <a:xfrm>
            <a:off x="3048000" y="13049250"/>
            <a:ext cx="18288000" cy="3176"/>
          </a:xfrm>
          <a:prstGeom prst="line">
            <a:avLst/>
          </a:prstGeom>
          <a:ln w="25400">
            <a:solidFill>
              <a:srgbClr val="4349AA"/>
            </a:solidFill>
          </a:ln>
        </p:spPr>
        <p:txBody>
          <a:bodyPr lIns="0" tIns="0" rIns="0" bIns="0"/>
          <a:lstStyle/>
          <a:p>
            <a:pPr marL="0" marR="0" defTabSz="642937"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2" name="Line"/>
          <p:cNvSpPr/>
          <p:nvPr/>
        </p:nvSpPr>
        <p:spPr>
          <a:xfrm>
            <a:off x="3048000" y="1530350"/>
            <a:ext cx="18288000" cy="3176"/>
          </a:xfrm>
          <a:prstGeom prst="line">
            <a:avLst/>
          </a:prstGeom>
          <a:ln w="25400">
            <a:solidFill>
              <a:srgbClr val="4349AA"/>
            </a:solidFill>
          </a:ln>
        </p:spPr>
        <p:txBody>
          <a:bodyPr lIns="0" tIns="0" rIns="0" bIns="0"/>
          <a:lstStyle/>
          <a:p>
            <a:pPr marL="0" marR="0" defTabSz="642937"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23" name="CMS-Color-Label.png" descr="CMS-Color-Label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824700" y="-17860"/>
            <a:ext cx="1533525" cy="1533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unilogo.png" descr="uni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015" y="85795"/>
            <a:ext cx="1303735" cy="1361679"/>
          </a:xfrm>
          <a:prstGeom prst="rect">
            <a:avLst/>
          </a:prstGeom>
          <a:ln w="12700"/>
        </p:spPr>
      </p:pic>
      <p:sp>
        <p:nvSpPr>
          <p:cNvPr id="325" name="Title Text"/>
          <p:cNvSpPr txBox="1">
            <a:spLocks noGrp="1"/>
          </p:cNvSpPr>
          <p:nvPr>
            <p:ph type="title"/>
          </p:nvPr>
        </p:nvSpPr>
        <p:spPr>
          <a:xfrm>
            <a:off x="4537075" y="-89297"/>
            <a:ext cx="14859000" cy="1678782"/>
          </a:xfrm>
          <a:prstGeom prst="rect">
            <a:avLst/>
          </a:prstGeom>
        </p:spPr>
        <p:txBody>
          <a:bodyPr/>
          <a:lstStyle>
            <a:lvl1pPr marL="81280" marR="81280" algn="l">
              <a:lnSpc>
                <a:spcPct val="100000"/>
              </a:lnSpc>
              <a:defRPr sz="7000">
                <a:solidFill>
                  <a:srgbClr val="4349AA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4349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26" name="Body Level One…"/>
          <p:cNvSpPr txBox="1">
            <a:spLocks noGrp="1"/>
          </p:cNvSpPr>
          <p:nvPr>
            <p:ph type="body" idx="1"/>
          </p:nvPr>
        </p:nvSpPr>
        <p:spPr>
          <a:xfrm>
            <a:off x="3965575" y="1971675"/>
            <a:ext cx="16466344" cy="11033125"/>
          </a:xfrm>
          <a:prstGeom prst="rect">
            <a:avLst/>
          </a:prstGeom>
        </p:spPr>
        <p:txBody>
          <a:bodyPr/>
          <a:lstStyle>
            <a:lvl1pPr marL="497840" marR="81280" indent="-457200">
              <a:spcBef>
                <a:spcPts val="1200"/>
              </a:spcBef>
              <a:buClrTx/>
              <a:buSzPct val="52000"/>
              <a:buBlip>
                <a:blip r:embed="rId4"/>
              </a:buBlip>
              <a:defRPr sz="3200">
                <a:solidFill>
                  <a:srgbClr val="B6192B"/>
                </a:solidFill>
                <a:uFill>
                  <a:solidFill>
                    <a:srgbClr val="B6192B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887499" marR="81280" indent="-389659">
              <a:spcBef>
                <a:spcPts val="1100"/>
              </a:spcBef>
              <a:buClrTx/>
              <a:buSzPct val="48750"/>
              <a:buBlip>
                <a:blip r:embed="rId5"/>
              </a:buBlip>
              <a:defRPr sz="3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259839" marR="81280" indent="-304800">
              <a:buSzPct val="100000"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26564" marR="81280" indent="-314325">
              <a:spcBef>
                <a:spcPts val="800"/>
              </a:spcBef>
              <a:buSzPct val="100000"/>
              <a:buChar char="–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163354" marR="81280" indent="-293914">
              <a:spcBef>
                <a:spcPts val="800"/>
              </a:spcBef>
              <a:buClrTx/>
              <a:buSzPct val="100000"/>
              <a:buChar char="»"/>
              <a:defRPr sz="18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213986" y="13049250"/>
            <a:ext cx="494606" cy="488504"/>
          </a:xfrm>
          <a:prstGeom prst="rect">
            <a:avLst/>
          </a:prstGeom>
        </p:spPr>
        <p:txBody>
          <a:bodyPr anchor="t"/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eneric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55218" y="303609"/>
            <a:ext cx="17183101" cy="1492251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Line"/>
          <p:cNvSpPr/>
          <p:nvPr/>
        </p:nvSpPr>
        <p:spPr>
          <a:xfrm>
            <a:off x="3655218" y="12644437"/>
            <a:ext cx="17216439" cy="3175"/>
          </a:xfrm>
          <a:prstGeom prst="line">
            <a:avLst/>
          </a:prstGeom>
          <a:ln w="12700">
            <a:solidFill>
              <a:srgbClr val="727272"/>
            </a:solidFill>
          </a:ln>
        </p:spPr>
        <p:txBody>
          <a:bodyPr lIns="0" tIns="0" rIns="0" bIns="0"/>
          <a:lstStyle/>
          <a:p>
            <a:pPr marL="0" marR="0" defTabSz="642937"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6" name="F. Palla INFN Pisa"/>
          <p:cNvSpPr txBox="1"/>
          <p:nvPr/>
        </p:nvSpPr>
        <p:spPr>
          <a:xfrm>
            <a:off x="3594100" y="12690475"/>
            <a:ext cx="2560385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>
              <a:buClr>
                <a:srgbClr val="000000"/>
              </a:buClr>
              <a:buFont typeface="Arial"/>
              <a:defRPr sz="2200"/>
            </a:lvl1pPr>
          </a:lstStyle>
          <a:p>
            <a:r>
              <a:t>F. Palla INFN Pisa</a:t>
            </a:r>
          </a:p>
        </p:txBody>
      </p:sp>
      <p:pic>
        <p:nvPicPr>
          <p:cNvPr id="337" name="CMS-Color.png" descr="CMS-Color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0" y="303609"/>
            <a:ext cx="1609726" cy="1482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age0.png" descr="image0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889265" y="303609"/>
            <a:ext cx="2009776" cy="1511301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0373-F925-54AB-FADB-9A791566A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B857A-9620-BEA5-7D1C-24E832E3F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F388-16C3-724D-9BC1-1557F2391890}" type="datetime1">
              <a:rPr lang="de-CH" smtClean="0"/>
              <a:t>05.07.25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C6E92-E5E1-E10E-8DBF-1B9185755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24E13-83EB-4BC2-F0C5-DDEBD1820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728541" y="12948134"/>
            <a:ext cx="490518" cy="482823"/>
          </a:xfrm>
        </p:spPr>
        <p:txBody>
          <a:bodyPr/>
          <a:lstStyle/>
          <a:p>
            <a:fld id="{B9FF726D-3673-8741-B89D-51AF201607FE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7292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 (Standard)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SzPct val="100000"/>
              <a:buBlip>
                <a:blip r:embed="rId2"/>
              </a:buBlip>
            </a:lvl1pPr>
            <a:lvl2pPr>
              <a:buSzPct val="100000"/>
              <a:buBlip>
                <a:blip r:embed="rId3"/>
              </a:buBlip>
            </a:lvl2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eneric (Standard)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Line"/>
          <p:cNvSpPr/>
          <p:nvPr/>
        </p:nvSpPr>
        <p:spPr>
          <a:xfrm>
            <a:off x="263746" y="13116531"/>
            <a:ext cx="23856507" cy="1"/>
          </a:xfrm>
          <a:prstGeom prst="line">
            <a:avLst/>
          </a:prstGeom>
          <a:ln w="12700">
            <a:solidFill>
              <a:srgbClr val="727272"/>
            </a:solidFill>
          </a:ln>
        </p:spPr>
        <p:txBody>
          <a:bodyPr lIns="0" tIns="0" rIns="0" bIns="0"/>
          <a:lstStyle/>
          <a:p>
            <a:pPr marL="0" marR="0" defTabSz="642937"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Fabrizio Palla - INFN Pisa and CERN"/>
          <p:cNvSpPr txBox="1"/>
          <p:nvPr/>
        </p:nvSpPr>
        <p:spPr>
          <a:xfrm>
            <a:off x="263746" y="13108664"/>
            <a:ext cx="3745255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buClr>
                <a:srgbClr val="000000"/>
              </a:buClr>
              <a:buFont typeface="Arial"/>
              <a:defRPr sz="2200">
                <a:solidFill>
                  <a:srgbClr val="004DD6"/>
                </a:solidFill>
              </a:defRPr>
            </a:pPr>
            <a:r>
              <a:rPr b="1" dirty="0"/>
              <a:t>Fabrizio Palla</a:t>
            </a:r>
            <a:r>
              <a:rPr dirty="0"/>
              <a:t> - INFN Pisa</a:t>
            </a:r>
          </a:p>
        </p:txBody>
      </p:sp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390103" y="224830"/>
            <a:ext cx="21086574" cy="1518048"/>
          </a:xfrm>
          <a:prstGeom prst="rect">
            <a:avLst/>
          </a:prstGeom>
        </p:spPr>
        <p:txBody>
          <a:bodyPr/>
          <a:lstStyle>
            <a:lvl1pPr>
              <a:defRPr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idx="1"/>
          </p:nvPr>
        </p:nvSpPr>
        <p:spPr>
          <a:xfrm>
            <a:off x="405263" y="1795164"/>
            <a:ext cx="23379204" cy="11090969"/>
          </a:xfrm>
          <a:prstGeom prst="rect">
            <a:avLst/>
          </a:prstGeom>
        </p:spPr>
        <p:txBody>
          <a:bodyPr/>
          <a:lstStyle>
            <a:lvl1pPr>
              <a:buSzPct val="100000"/>
              <a:buBlip>
                <a:blip r:embed="rId2"/>
              </a:buBlip>
              <a:defRPr>
                <a:latin typeface="Geneva"/>
                <a:ea typeface="Geneva"/>
                <a:cs typeface="Geneva"/>
                <a:sym typeface="Geneva"/>
              </a:defRPr>
            </a:lvl1pPr>
            <a:lvl2pPr>
              <a:buSzPct val="100000"/>
              <a:buBlip>
                <a:blip r:embed="rId3"/>
              </a:buBlip>
              <a:defRPr>
                <a:latin typeface="Geneva"/>
                <a:ea typeface="Geneva"/>
                <a:cs typeface="Geneva"/>
                <a:sym typeface="Geneva"/>
              </a:defRPr>
            </a:lvl2pPr>
            <a:lvl3pPr>
              <a:buSzPct val="60000"/>
              <a:buBlip>
                <a:blip r:embed="rId4"/>
              </a:buBlip>
              <a:defRPr>
                <a:latin typeface="Geneva"/>
                <a:ea typeface="Geneva"/>
                <a:cs typeface="Geneva"/>
                <a:sym typeface="Geneva"/>
              </a:defRPr>
            </a:lvl3pPr>
            <a:lvl4pPr>
              <a:buSzPct val="60000"/>
              <a:buBlip>
                <a:blip r:embed="rId5"/>
              </a:buBlip>
              <a:defRPr>
                <a:latin typeface="Geneva"/>
                <a:ea typeface="Geneva"/>
                <a:cs typeface="Geneva"/>
                <a:sym typeface="Geneva"/>
              </a:defRPr>
            </a:lvl4pPr>
            <a:lvl5pPr>
              <a:defRPr>
                <a:latin typeface="Geneva"/>
                <a:ea typeface="Geneva"/>
                <a:cs typeface="Geneva"/>
                <a:sym typeface="Genev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51290" y="13194197"/>
            <a:ext cx="466353" cy="4639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3033" y="106760"/>
            <a:ext cx="2517220" cy="1624014"/>
          </a:xfrm>
          <a:prstGeom prst="rect">
            <a:avLst/>
          </a:prstGeom>
          <a:ln w="12700"/>
        </p:spPr>
      </p:pic>
      <p:sp>
        <p:nvSpPr>
          <p:cNvPr id="56" name="3rd ECFA workshop on e+e- Higgs, ElectroWeak &amp; Top Factories - 11 Oct 2024"/>
          <p:cNvSpPr txBox="1"/>
          <p:nvPr/>
        </p:nvSpPr>
        <p:spPr>
          <a:xfrm>
            <a:off x="9546980" y="13133021"/>
            <a:ext cx="5848395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>
              <a:buClr>
                <a:srgbClr val="000000"/>
              </a:buClr>
              <a:buFont typeface="Arial"/>
              <a:defRPr sz="2200" b="1">
                <a:solidFill>
                  <a:srgbClr val="FF4013"/>
                </a:solidFill>
              </a:defRPr>
            </a:lvl1pPr>
          </a:lstStyle>
          <a:p>
            <a:r>
              <a:rPr lang="en-US" dirty="0"/>
              <a:t>EPS-HEP 2025 – Marseille, 6-11 July 2025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 (Standard)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SzPct val="100000"/>
              <a:buBlip>
                <a:blip r:embed="rId2"/>
              </a:buBlip>
            </a:lvl1pPr>
            <a:lvl2pPr>
              <a:buSzPct val="100000"/>
              <a:buBlip>
                <a:blip r:embed="rId3"/>
              </a:buBlip>
            </a:lvl2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1pPr>
            <a:lvl2pPr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2pPr>
            <a:lvl3pPr>
              <a:buClr>
                <a:srgbClr val="008F00"/>
              </a:buClr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3pPr>
            <a:lvl4pPr>
              <a:buClr>
                <a:srgbClr val="004DD6"/>
              </a:buClr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4pPr>
            <a:lvl5pPr>
              <a:buFont typeface="Zapf Dingbats"/>
              <a:defRPr b="1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4833937" y="3607593"/>
            <a:ext cx="14716126" cy="3571876"/>
          </a:xfrm>
          <a:prstGeom prst="rect">
            <a:avLst/>
          </a:prstGeom>
        </p:spPr>
        <p:txBody>
          <a:bodyPr anchor="b"/>
          <a:lstStyle>
            <a:lvl1pPr marL="0" marR="0" defTabSz="642937">
              <a:lnSpc>
                <a:spcPct val="100000"/>
              </a:lnSpc>
              <a:defRPr sz="10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322343"/>
            <a:ext cx="14716126" cy="2053829"/>
          </a:xfrm>
          <a:prstGeom prst="rect">
            <a:avLst/>
          </a:prstGeom>
        </p:spPr>
        <p:txBody>
          <a:bodyPr/>
          <a:lstStyle>
            <a:lvl1pPr marL="0" marR="0" indent="0" algn="ctr" defTabSz="642937">
              <a:spcBef>
                <a:spcPts val="0"/>
              </a:spcBef>
              <a:buClrTx/>
              <a:buSzTx/>
              <a:buNone/>
              <a:defRPr sz="5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  <a:lvl2pPr marL="0" marR="0" indent="0" algn="ctr" defTabSz="642937">
              <a:spcBef>
                <a:spcPts val="0"/>
              </a:spcBef>
              <a:buClrTx/>
              <a:buSzTx/>
              <a:buNone/>
              <a:defRPr sz="5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2pPr>
            <a:lvl3pPr marL="0" marR="0" indent="0" algn="ctr" defTabSz="642937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3pPr>
            <a:lvl4pPr marL="0" marR="0" indent="0" algn="ctr" defTabSz="642937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4pPr>
            <a:lvl5pPr marL="0" marR="0" indent="0" algn="ctr" defTabSz="642937">
              <a:spcBef>
                <a:spcPts val="0"/>
              </a:spcBef>
              <a:buClrTx/>
              <a:defRPr sz="5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246" y="13019484"/>
            <a:ext cx="442189" cy="532534"/>
          </a:xfrm>
          <a:prstGeom prst="rect">
            <a:avLst/>
          </a:prstGeom>
        </p:spPr>
        <p:txBody>
          <a:bodyPr anchor="t"/>
          <a:lstStyle>
            <a:lvl1pPr defTabSz="642937">
              <a:defRPr sz="2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xfrm>
            <a:off x="4833937" y="285750"/>
            <a:ext cx="14716126" cy="3571875"/>
          </a:xfrm>
          <a:prstGeom prst="rect">
            <a:avLst/>
          </a:prstGeom>
        </p:spPr>
        <p:txBody>
          <a:bodyPr/>
          <a:lstStyle>
            <a:lvl1pPr marL="0" marR="0" defTabSz="642937">
              <a:lnSpc>
                <a:spcPct val="100000"/>
              </a:lnSpc>
              <a:defRPr sz="10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4143375"/>
            <a:ext cx="14716126" cy="8072438"/>
          </a:xfrm>
          <a:prstGeom prst="rect">
            <a:avLst/>
          </a:prstGeom>
        </p:spPr>
        <p:txBody>
          <a:bodyPr anchor="ctr"/>
          <a:lstStyle>
            <a:lvl1pPr marL="1063446" marR="0" indent="-606246" defTabSz="642937">
              <a:spcBef>
                <a:spcPts val="4200"/>
              </a:spcBef>
              <a:buClrTx/>
              <a:buSzPct val="43000"/>
              <a:buBlip>
                <a:blip r:embed="rId3"/>
              </a:buBlip>
              <a:defRPr sz="5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  <a:lvl2pPr marL="1609546" marR="0" indent="-606246" defTabSz="642937">
              <a:spcBef>
                <a:spcPts val="4200"/>
              </a:spcBef>
              <a:buClrTx/>
              <a:buSzPct val="43000"/>
              <a:buBlip>
                <a:blip r:embed="rId3"/>
              </a:buBlip>
              <a:defRPr sz="5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2pPr>
            <a:lvl3pPr marL="2142946" marR="0" indent="-606246" defTabSz="642937">
              <a:spcBef>
                <a:spcPts val="4200"/>
              </a:spcBef>
              <a:buSzPct val="43000"/>
              <a:buBlip>
                <a:blip r:embed="rId3"/>
              </a:buBlip>
              <a:defRPr sz="5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3pPr>
            <a:lvl4pPr marL="2714446" marR="0" indent="-606246" defTabSz="642937">
              <a:spcBef>
                <a:spcPts val="4200"/>
              </a:spcBef>
              <a:buSzPct val="43000"/>
              <a:buBlip>
                <a:blip r:embed="rId3"/>
              </a:buBlip>
              <a:defRPr sz="5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4pPr>
            <a:lvl5pPr marL="3298645" marR="0" indent="-606245" defTabSz="642937">
              <a:spcBef>
                <a:spcPts val="4200"/>
              </a:spcBef>
              <a:buClrTx/>
              <a:buSzPct val="43000"/>
              <a:buBlip>
                <a:blip r:embed="rId3"/>
              </a:buBlip>
              <a:defRPr sz="50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246" y="13019484"/>
            <a:ext cx="442189" cy="532534"/>
          </a:xfrm>
          <a:prstGeom prst="rect">
            <a:avLst/>
          </a:prstGeom>
        </p:spPr>
        <p:txBody>
          <a:bodyPr anchor="t"/>
          <a:lstStyle>
            <a:lvl1pPr defTabSz="642937">
              <a:defRPr sz="2400">
                <a:solidFill>
                  <a:srgbClr val="FFFFFF"/>
                </a:solidFill>
                <a:uFillTx/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ti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 descr="image.png"/>
          <p:cNvPicPr>
            <a:picLocks/>
          </p:cNvPicPr>
          <p:nvPr/>
        </p:nvPicPr>
        <p:blipFill>
          <a:blip r:embed="rId37"/>
          <a:stretch>
            <a:fillRect/>
          </a:stretch>
        </p:blipFill>
        <p:spPr>
          <a:xfrm>
            <a:off x="3655218" y="303609"/>
            <a:ext cx="17183101" cy="149225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Line"/>
          <p:cNvSpPr/>
          <p:nvPr/>
        </p:nvSpPr>
        <p:spPr>
          <a:xfrm>
            <a:off x="3655218" y="12644437"/>
            <a:ext cx="17216439" cy="3175"/>
          </a:xfrm>
          <a:prstGeom prst="line">
            <a:avLst/>
          </a:prstGeom>
          <a:ln w="12700">
            <a:solidFill>
              <a:srgbClr val="727272"/>
            </a:solidFill>
          </a:ln>
        </p:spPr>
        <p:txBody>
          <a:bodyPr lIns="0" tIns="0" rIns="0" bIns="0"/>
          <a:lstStyle/>
          <a:p>
            <a:pPr marL="0" marR="0" defTabSz="642937"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F. Palla INFN Pisa"/>
          <p:cNvSpPr txBox="1"/>
          <p:nvPr/>
        </p:nvSpPr>
        <p:spPr>
          <a:xfrm>
            <a:off x="3594100" y="12690475"/>
            <a:ext cx="2560385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>
              <a:buClr>
                <a:srgbClr val="000000"/>
              </a:buClr>
              <a:buFont typeface="Arial"/>
              <a:defRPr sz="2200"/>
            </a:lvl1pPr>
          </a:lstStyle>
          <a:p>
            <a:r>
              <a:t>F. Palla INFN Pisa</a:t>
            </a:r>
          </a:p>
        </p:txBody>
      </p:sp>
      <p:pic>
        <p:nvPicPr>
          <p:cNvPr id="5" name="CMS-Color.png" descr="CMS-Color.png"/>
          <p:cNvPicPr>
            <a:picLocks/>
          </p:cNvPicPr>
          <p:nvPr/>
        </p:nvPicPr>
        <p:blipFill>
          <a:blip r:embed="rId38"/>
          <a:stretch>
            <a:fillRect/>
          </a:stretch>
        </p:blipFill>
        <p:spPr>
          <a:xfrm>
            <a:off x="3587750" y="303609"/>
            <a:ext cx="1609726" cy="148272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5172075" y="303609"/>
            <a:ext cx="13725525" cy="1518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3655218" y="1821656"/>
            <a:ext cx="17216439" cy="11894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>
            <a:lvl2pPr marL="886278" indent="-387803">
              <a:spcBef>
                <a:spcPts val="900"/>
              </a:spcBef>
              <a:buClr>
                <a:srgbClr val="004DD6"/>
              </a:buClr>
              <a:buSzPct val="60000"/>
              <a:buChar char="◆"/>
              <a:defRPr sz="3800">
                <a:solidFill>
                  <a:srgbClr val="0048AA"/>
                </a:solidFill>
                <a:uFill>
                  <a:solidFill>
                    <a:srgbClr val="0048AA"/>
                  </a:solidFill>
                </a:uFill>
              </a:defRPr>
            </a:lvl2pPr>
            <a:lvl3pPr marL="1265917" indent="-310242">
              <a:spcBef>
                <a:spcPts val="900"/>
              </a:spcBef>
              <a:buClrTx/>
              <a:buSzPct val="65000"/>
              <a:buChar char="●"/>
              <a:defRPr sz="38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defRPr>
            </a:lvl3pPr>
            <a:lvl4pPr marL="1723117" indent="-310242">
              <a:spcBef>
                <a:spcPts val="900"/>
              </a:spcBef>
              <a:buClrTx/>
              <a:buSzPct val="75000"/>
              <a:buChar char="➨"/>
              <a:defRPr sz="3800">
                <a:solidFill>
                  <a:srgbClr val="004DD6"/>
                </a:solidFill>
                <a:uFill>
                  <a:solidFill>
                    <a:srgbClr val="004DD6"/>
                  </a:solidFill>
                </a:uFill>
              </a:defRPr>
            </a:lvl4pPr>
            <a:lvl5pPr marL="4197349" indent="-457200">
              <a:spcBef>
                <a:spcPts val="900"/>
              </a:spcBef>
              <a:buSzTx/>
              <a:buNone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740623" y="12957578"/>
            <a:ext cx="466354" cy="463935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ctr">
            <a:spAutoFit/>
          </a:bodyPr>
          <a:lstStyle>
            <a:lvl1pPr marL="0" marR="0" algn="ctr" defTabSz="910828"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Image" descr="Image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8921769" y="237728"/>
            <a:ext cx="2517220" cy="1624013"/>
          </a:xfrm>
          <a:prstGeom prst="rect">
            <a:avLst/>
          </a:prstGeom>
          <a:ln w="12700"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</p:sldLayoutIdLst>
  <p:transition spd="med"/>
  <p:txStyles>
    <p:titleStyle>
      <a:lvl1pPr marL="82549" marR="82549" indent="0" algn="ctr" defTabSz="1821656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48AA"/>
          </a:solidFill>
          <a:uFill>
            <a:solidFill>
              <a:srgbClr val="0048AA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1pPr>
      <a:lvl2pPr marL="82549" marR="82549" indent="228600" algn="ctr" defTabSz="1821656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48AA"/>
          </a:solidFill>
          <a:uFill>
            <a:solidFill>
              <a:srgbClr val="0048AA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2pPr>
      <a:lvl3pPr marL="82549" marR="82549" indent="457200" algn="ctr" defTabSz="1821656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48AA"/>
          </a:solidFill>
          <a:uFill>
            <a:solidFill>
              <a:srgbClr val="0048AA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3pPr>
      <a:lvl4pPr marL="82549" marR="82549" indent="685800" algn="ctr" defTabSz="1821656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48AA"/>
          </a:solidFill>
          <a:uFill>
            <a:solidFill>
              <a:srgbClr val="0048AA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4pPr>
      <a:lvl5pPr marL="82549" marR="82549" indent="914400" algn="ctr" defTabSz="1821656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48AA"/>
          </a:solidFill>
          <a:uFill>
            <a:solidFill>
              <a:srgbClr val="0048AA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5pPr>
      <a:lvl6pPr marL="82549" marR="82549" indent="1143000" algn="ctr" defTabSz="1821656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48AA"/>
          </a:solidFill>
          <a:uFill>
            <a:solidFill>
              <a:srgbClr val="0048AA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6pPr>
      <a:lvl7pPr marL="82549" marR="82549" indent="1371600" algn="ctr" defTabSz="1821656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48AA"/>
          </a:solidFill>
          <a:uFill>
            <a:solidFill>
              <a:srgbClr val="0048AA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7pPr>
      <a:lvl8pPr marL="82549" marR="82549" indent="1600200" algn="ctr" defTabSz="1821656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48AA"/>
          </a:solidFill>
          <a:uFill>
            <a:solidFill>
              <a:srgbClr val="0048AA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8pPr>
      <a:lvl9pPr marL="82549" marR="82549" indent="1828800" algn="ctr" defTabSz="1821656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48AA"/>
          </a:solidFill>
          <a:uFill>
            <a:solidFill>
              <a:srgbClr val="0048AA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9pPr>
    </p:titleStyle>
    <p:bodyStyle>
      <a:lvl1pPr marL="505198" marR="82549" indent="-463923" algn="l" defTabSz="1821656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FFAA79"/>
        </a:buClr>
        <a:buSzPct val="50000"/>
        <a:buFontTx/>
        <a:buChar char="■"/>
        <a:tabLst/>
        <a:defRPr sz="4600" b="0" i="0" u="none" strike="noStrike" cap="none" spc="0" baseline="0">
          <a:solidFill>
            <a:srgbClr val="FF2600"/>
          </a:solidFill>
          <a:uFill>
            <a:solidFill>
              <a:srgbClr val="FF2600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1pPr>
      <a:lvl2pPr marL="967921" marR="82549" indent="-469446" algn="l" defTabSz="1821656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FFAA79"/>
        </a:buClr>
        <a:buSzPct val="50000"/>
        <a:buFontTx/>
        <a:buChar char="■"/>
        <a:tabLst/>
        <a:defRPr sz="4600" b="0" i="0" u="none" strike="noStrike" cap="none" spc="0" baseline="0">
          <a:solidFill>
            <a:srgbClr val="FF2600"/>
          </a:solidFill>
          <a:uFill>
            <a:solidFill>
              <a:srgbClr val="FF2600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2pPr>
      <a:lvl3pPr marL="1331232" marR="82549" indent="-375557" algn="l" defTabSz="1821656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FFAA79"/>
        </a:buClr>
        <a:buSzPct val="50000"/>
        <a:buFontTx/>
        <a:buChar char="■"/>
        <a:tabLst/>
        <a:defRPr sz="4600" b="0" i="0" u="none" strike="noStrike" cap="none" spc="0" baseline="0">
          <a:solidFill>
            <a:srgbClr val="FF2600"/>
          </a:solidFill>
          <a:uFill>
            <a:solidFill>
              <a:srgbClr val="FF2600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3pPr>
      <a:lvl4pPr marL="1788432" marR="82549" indent="-375557" algn="l" defTabSz="1821656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FFAA79"/>
        </a:buClr>
        <a:buSzPct val="50000"/>
        <a:buFontTx/>
        <a:buChar char="■"/>
        <a:tabLst/>
        <a:defRPr sz="4600" b="0" i="0" u="none" strike="noStrike" cap="none" spc="0" baseline="0">
          <a:solidFill>
            <a:srgbClr val="FF2600"/>
          </a:solidFill>
          <a:uFill>
            <a:solidFill>
              <a:srgbClr val="FF2600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4pPr>
      <a:lvl5pPr marL="0" marR="82549" indent="0" algn="l" defTabSz="1821656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FFAA79"/>
        </a:buClr>
        <a:buSzPct val="50000"/>
        <a:buFontTx/>
        <a:buChar char="■"/>
        <a:tabLst/>
        <a:defRPr sz="4600" b="0" i="0" u="none" strike="noStrike" cap="none" spc="0" baseline="0">
          <a:solidFill>
            <a:srgbClr val="FF2600"/>
          </a:solidFill>
          <a:uFill>
            <a:solidFill>
              <a:srgbClr val="FF2600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5pPr>
      <a:lvl6pPr marL="0" marR="82549" indent="0" algn="l" defTabSz="1821656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FFAA79"/>
        </a:buClr>
        <a:buSzPct val="50000"/>
        <a:buFontTx/>
        <a:buChar char="■"/>
        <a:tabLst/>
        <a:defRPr sz="4600" b="0" i="0" u="none" strike="noStrike" cap="none" spc="0" baseline="0">
          <a:solidFill>
            <a:srgbClr val="FF2600"/>
          </a:solidFill>
          <a:uFill>
            <a:solidFill>
              <a:srgbClr val="FF2600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6pPr>
      <a:lvl7pPr marL="0" marR="82549" indent="0" algn="l" defTabSz="1821656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FFAA79"/>
        </a:buClr>
        <a:buSzPct val="50000"/>
        <a:buFontTx/>
        <a:buChar char="■"/>
        <a:tabLst/>
        <a:defRPr sz="4600" b="0" i="0" u="none" strike="noStrike" cap="none" spc="0" baseline="0">
          <a:solidFill>
            <a:srgbClr val="FF2600"/>
          </a:solidFill>
          <a:uFill>
            <a:solidFill>
              <a:srgbClr val="FF2600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7pPr>
      <a:lvl8pPr marL="0" marR="82549" indent="0" algn="l" defTabSz="1821656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FFAA79"/>
        </a:buClr>
        <a:buSzPct val="50000"/>
        <a:buFontTx/>
        <a:buChar char="■"/>
        <a:tabLst/>
        <a:defRPr sz="4600" b="0" i="0" u="none" strike="noStrike" cap="none" spc="0" baseline="0">
          <a:solidFill>
            <a:srgbClr val="FF2600"/>
          </a:solidFill>
          <a:uFill>
            <a:solidFill>
              <a:srgbClr val="FF2600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8pPr>
      <a:lvl9pPr marL="0" marR="82549" indent="0" algn="l" defTabSz="1821656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FFAA79"/>
        </a:buClr>
        <a:buSzPct val="50000"/>
        <a:buFontTx/>
        <a:buChar char="■"/>
        <a:tabLst/>
        <a:defRPr sz="4600" b="0" i="0" u="none" strike="noStrike" cap="none" spc="0" baseline="0">
          <a:solidFill>
            <a:srgbClr val="FF2600"/>
          </a:solidFill>
          <a:uFill>
            <a:solidFill>
              <a:srgbClr val="FF2600"/>
            </a:solidFill>
          </a:uFill>
          <a:latin typeface="Arial Rounded MT Bold"/>
          <a:ea typeface="Arial Rounded MT Bold"/>
          <a:cs typeface="Arial Rounded MT Bold"/>
          <a:sym typeface="Arial Rounded MT Bold"/>
        </a:defRPr>
      </a:lvl9pPr>
    </p:bodyStyle>
    <p:otherStyle>
      <a:lvl1pPr marL="0" marR="0" indent="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tif"/><Relationship Id="rId5" Type="http://schemas.openxmlformats.org/officeDocument/2006/relationships/image" Target="../media/image38.emf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3.tif"/><Relationship Id="rId4" Type="http://schemas.openxmlformats.org/officeDocument/2006/relationships/image" Target="../media/image6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.png"/><Relationship Id="rId7" Type="http://schemas.openxmlformats.org/officeDocument/2006/relationships/image" Target="../media/image53.jpe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tif"/><Relationship Id="rId5" Type="http://schemas.openxmlformats.org/officeDocument/2006/relationships/image" Target="../media/image25.tif"/><Relationship Id="rId4" Type="http://schemas.openxmlformats.org/officeDocument/2006/relationships/image" Target="../media/image24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"/><Relationship Id="rId3" Type="http://schemas.openxmlformats.org/officeDocument/2006/relationships/image" Target="../media/image4.png"/><Relationship Id="rId7" Type="http://schemas.openxmlformats.org/officeDocument/2006/relationships/image" Target="../media/image32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tif"/><Relationship Id="rId5" Type="http://schemas.openxmlformats.org/officeDocument/2006/relationships/image" Target="../media/image30.tif"/><Relationship Id="rId4" Type="http://schemas.openxmlformats.org/officeDocument/2006/relationships/image" Target="../media/image6.png"/><Relationship Id="rId9" Type="http://schemas.openxmlformats.org/officeDocument/2006/relationships/image" Target="../media/image3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0A443038-7A75-A3F7-C517-D29B604E5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176" y="-203201"/>
            <a:ext cx="25746042" cy="1391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1" name="Fabrizio Palla…"/>
          <p:cNvSpPr txBox="1"/>
          <p:nvPr/>
        </p:nvSpPr>
        <p:spPr>
          <a:xfrm>
            <a:off x="2012028" y="3438224"/>
            <a:ext cx="20359944" cy="8007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>
              <a:defRPr sz="4900" b="1" i="1">
                <a:solidFill>
                  <a:srgbClr val="FF2600"/>
                </a:solidFill>
              </a:defRPr>
            </a:pPr>
            <a:r>
              <a:rPr sz="8000" dirty="0">
                <a:solidFill>
                  <a:srgbClr val="FFFF00"/>
                </a:solidFill>
              </a:rPr>
              <a:t>Fabrizio Palla </a:t>
            </a:r>
          </a:p>
          <a:p>
            <a:pPr algn="ctr">
              <a:defRPr sz="4300" i="1">
                <a:solidFill>
                  <a:schemeClr val="accent6">
                    <a:lumOff val="-21524"/>
                  </a:schemeClr>
                </a:solidFill>
              </a:defRPr>
            </a:pPr>
            <a:r>
              <a:rPr sz="6600" dirty="0">
                <a:solidFill>
                  <a:schemeClr val="bg1"/>
                </a:solidFill>
              </a:rPr>
              <a:t>INFN Pisa</a:t>
            </a:r>
          </a:p>
          <a:p>
            <a:pPr algn="ctr">
              <a:defRPr sz="4100">
                <a:solidFill>
                  <a:srgbClr val="008F00"/>
                </a:solidFill>
              </a:defRPr>
            </a:pPr>
            <a:r>
              <a:rPr lang="en-US" sz="6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EPS-HEP 2025</a:t>
            </a:r>
          </a:p>
          <a:p>
            <a:pPr algn="ctr">
              <a:defRPr sz="4100">
                <a:solidFill>
                  <a:srgbClr val="008F00"/>
                </a:solidFill>
              </a:defRPr>
            </a:pPr>
            <a:endParaRPr lang="en-US" sz="5400" dirty="0">
              <a:solidFill>
                <a:srgbClr val="FF0000"/>
              </a:solidFill>
            </a:endParaRPr>
          </a:p>
          <a:p>
            <a:pPr algn="ctr">
              <a:defRPr sz="4100">
                <a:solidFill>
                  <a:srgbClr val="008F00"/>
                </a:solidFill>
              </a:defRPr>
            </a:pPr>
            <a:endParaRPr lang="en-US" sz="5400" dirty="0">
              <a:solidFill>
                <a:srgbClr val="FF0000"/>
              </a:solidFill>
            </a:endParaRPr>
          </a:p>
          <a:p>
            <a:pPr algn="ctr">
              <a:defRPr sz="4100">
                <a:solidFill>
                  <a:srgbClr val="008F00"/>
                </a:solidFill>
              </a:defRPr>
            </a:pPr>
            <a:endParaRPr lang="en-US" sz="5400" dirty="0">
              <a:solidFill>
                <a:srgbClr val="FF0000"/>
              </a:solidFill>
            </a:endParaRPr>
          </a:p>
          <a:p>
            <a:pPr algn="ctr">
              <a:defRPr sz="4100">
                <a:solidFill>
                  <a:srgbClr val="008F00"/>
                </a:solidFill>
              </a:defRPr>
            </a:pPr>
            <a:endParaRPr lang="en-US" sz="5400" dirty="0">
              <a:solidFill>
                <a:srgbClr val="FF0000"/>
              </a:solidFill>
            </a:endParaRPr>
          </a:p>
          <a:p>
            <a:pPr algn="ctr">
              <a:defRPr sz="4100">
                <a:solidFill>
                  <a:srgbClr val="008F00"/>
                </a:solidFill>
              </a:defRPr>
            </a:pPr>
            <a:r>
              <a:rPr lang="en-US" sz="5400" dirty="0">
                <a:solidFill>
                  <a:schemeClr val="bg1"/>
                </a:solidFill>
              </a:rPr>
              <a:t>6-11 July </a:t>
            </a:r>
            <a:r>
              <a:rPr sz="5400" dirty="0">
                <a:solidFill>
                  <a:schemeClr val="bg1"/>
                </a:solidFill>
              </a:rPr>
              <a:t>202</a:t>
            </a:r>
            <a:r>
              <a:rPr lang="en-US" sz="5400" dirty="0">
                <a:solidFill>
                  <a:schemeClr val="bg1"/>
                </a:solidFill>
              </a:rPr>
              <a:t>5</a:t>
            </a:r>
            <a:endParaRPr sz="5400" dirty="0">
              <a:solidFill>
                <a:schemeClr val="bg1"/>
              </a:solidFill>
            </a:endParaRPr>
          </a:p>
          <a:p>
            <a:pPr algn="ctr">
              <a:defRPr sz="29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Marseille (France)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52" name="Towards Detectors for HET Factories…"/>
          <p:cNvSpPr txBox="1"/>
          <p:nvPr/>
        </p:nvSpPr>
        <p:spPr>
          <a:xfrm>
            <a:off x="-1172176" y="-166112"/>
            <a:ext cx="25746041" cy="2606482"/>
          </a:xfrm>
          <a:prstGeom prst="rect">
            <a:avLst/>
          </a:prstGeom>
          <a:noFill/>
          <a:ln w="25400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ctr">
              <a:defRPr sz="7400" b="1">
                <a:solidFill>
                  <a:srgbClr val="FF2600"/>
                </a:solidFill>
              </a:defRPr>
            </a:pPr>
            <a:r>
              <a:rPr lang="en-US" sz="8000" dirty="0">
                <a:solidFill>
                  <a:schemeClr val="bg1"/>
                </a:solidFill>
              </a:rPr>
              <a:t>Design, performance and future prospects of </a:t>
            </a:r>
          </a:p>
          <a:p>
            <a:pPr algn="ctr">
              <a:defRPr sz="7400" b="1">
                <a:solidFill>
                  <a:srgbClr val="FF2600"/>
                </a:solidFill>
              </a:defRPr>
            </a:pPr>
            <a:r>
              <a:rPr lang="en-US" sz="8000" dirty="0">
                <a:solidFill>
                  <a:schemeClr val="bg1"/>
                </a:solidFill>
              </a:rPr>
              <a:t>vertex detectors at the FCC-ee</a:t>
            </a:r>
            <a:endParaRPr sz="8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C442AC-36E8-7427-6657-3820C03B6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281" y="5276349"/>
            <a:ext cx="9698480" cy="7810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E3A1CA-37F3-D57F-F75D-46B8648BE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Simulated material budget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76869-61C1-A079-6F71-9B090F3D8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1647" y="5253440"/>
            <a:ext cx="7646626" cy="7969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CCA16C-1FA4-6F4A-6D29-AE328BA55749}"/>
              </a:ext>
            </a:extLst>
          </p:cNvPr>
          <p:cNvSpPr txBox="1"/>
          <p:nvPr/>
        </p:nvSpPr>
        <p:spPr>
          <a:xfrm>
            <a:off x="914400" y="1742878"/>
            <a:ext cx="22768595" cy="3416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IT" sz="4000" dirty="0">
                <a:solidFill>
                  <a:srgbClr val="002060"/>
                </a:solidFill>
              </a:rPr>
              <a:t>In agreement with CAD estimates</a:t>
            </a:r>
          </a:p>
          <a:p>
            <a:pPr algn="l"/>
            <a:r>
              <a:rPr lang="en-IT" sz="4400" dirty="0">
                <a:solidFill>
                  <a:srgbClr val="002060"/>
                </a:solidFill>
              </a:rPr>
              <a:t>Smaller X/X</a:t>
            </a:r>
            <a:r>
              <a:rPr lang="en-IT" sz="4400" baseline="-25000" dirty="0">
                <a:solidFill>
                  <a:srgbClr val="002060"/>
                </a:solidFill>
              </a:rPr>
              <a:t>0</a:t>
            </a:r>
            <a:r>
              <a:rPr lang="en-IT" sz="4400" dirty="0">
                <a:solidFill>
                  <a:srgbClr val="002060"/>
                </a:solidFill>
              </a:rPr>
              <a:t> wrt IDEA CDR estimates </a:t>
            </a:r>
            <a:r>
              <a:rPr lang="en-GB" sz="4400" dirty="0">
                <a:solidFill>
                  <a:srgbClr val="002060"/>
                </a:solidFill>
              </a:rPr>
              <a:t>even </a:t>
            </a:r>
            <a:r>
              <a:rPr lang="en-GB" sz="4400" dirty="0" err="1">
                <a:solidFill>
                  <a:srgbClr val="002060"/>
                </a:solidFill>
              </a:rPr>
              <a:t>i</a:t>
            </a:r>
            <a:r>
              <a:rPr lang="en-IT" sz="4400" dirty="0">
                <a:solidFill>
                  <a:srgbClr val="002060"/>
                </a:solidFill>
              </a:rPr>
              <a:t>ncluding power and readout cables in the sensitive region</a:t>
            </a:r>
          </a:p>
          <a:p>
            <a:pPr algn="l"/>
            <a:r>
              <a:rPr lang="en-IT" sz="4400" dirty="0">
                <a:solidFill>
                  <a:srgbClr val="002060"/>
                </a:solidFill>
              </a:rPr>
              <a:t>Silicon only ~15% of the total</a:t>
            </a:r>
          </a:p>
          <a:p>
            <a:pPr algn="l"/>
            <a:r>
              <a:rPr lang="en-IT" sz="4400" dirty="0">
                <a:solidFill>
                  <a:srgbClr val="002060"/>
                </a:solidFill>
              </a:rPr>
              <a:t>Impact parameter resolution limited by beam pipe material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DA5F30-F2D3-ECBD-36A1-A1D964C26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6321313" y="5109438"/>
            <a:ext cx="7895771" cy="82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7484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Lowering the material budget"/>
          <p:cNvSpPr txBox="1">
            <a:spLocks noGrp="1"/>
          </p:cNvSpPr>
          <p:nvPr>
            <p:ph type="title"/>
          </p:nvPr>
        </p:nvSpPr>
        <p:spPr>
          <a:xfrm>
            <a:off x="3993594" y="224830"/>
            <a:ext cx="16396812" cy="1518048"/>
          </a:xfrm>
          <a:prstGeom prst="rect">
            <a:avLst/>
          </a:prstGeom>
        </p:spPr>
        <p:txBody>
          <a:bodyPr/>
          <a:lstStyle/>
          <a:p>
            <a:r>
              <a:t>Lowering the material budget </a:t>
            </a:r>
          </a:p>
        </p:txBody>
      </p:sp>
      <p:sp>
        <p:nvSpPr>
          <p:cNvPr id="520" name="Stitching of thin (&lt;50 µm) sensors:…"/>
          <p:cNvSpPr txBox="1">
            <a:spLocks noGrp="1"/>
          </p:cNvSpPr>
          <p:nvPr>
            <p:ph type="body" idx="1"/>
          </p:nvPr>
        </p:nvSpPr>
        <p:spPr>
          <a:xfrm>
            <a:off x="405262" y="1795164"/>
            <a:ext cx="18109275" cy="10788057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z="4300"/>
            </a:pPr>
            <a:r>
              <a:rPr dirty="0"/>
              <a:t>Stitching of thin (&lt;50 µm) sensors</a:t>
            </a:r>
            <a:r>
              <a:rPr lang="en-US" dirty="0"/>
              <a:t> a la ALICE ITS3</a:t>
            </a:r>
            <a:r>
              <a:rPr dirty="0"/>
              <a:t>:</a:t>
            </a:r>
          </a:p>
          <a:p>
            <a:pPr lvl="1">
              <a:buBlip>
                <a:blip r:embed="rId3"/>
              </a:buBlip>
              <a:defRPr sz="3500"/>
            </a:pPr>
            <a:r>
              <a:rPr dirty="0"/>
              <a:t>One row of sensors ~30 cm long</a:t>
            </a:r>
            <a:r>
              <a:rPr lang="en-US" dirty="0"/>
              <a:t>; </a:t>
            </a:r>
            <a:r>
              <a:rPr dirty="0"/>
              <a:t>R/O and powered on sides</a:t>
            </a:r>
          </a:p>
          <a:p>
            <a:pPr lvl="1">
              <a:buBlip>
                <a:blip r:embed="rId3"/>
              </a:buBlip>
              <a:defRPr sz="3500"/>
            </a:pPr>
            <a:r>
              <a:rPr dirty="0"/>
              <a:t>Can be ‘folded’ (curved): self-sustained mechanics</a:t>
            </a:r>
            <a:r>
              <a:rPr lang="en-US" dirty="0"/>
              <a:t>: n</a:t>
            </a:r>
            <a:r>
              <a:rPr dirty="0"/>
              <a:t>o piping and no cabling in the sensitive are</a:t>
            </a:r>
            <a:r>
              <a:rPr lang="en-US" dirty="0"/>
              <a:t>a</a:t>
            </a:r>
            <a:r>
              <a:rPr dirty="0"/>
              <a:t>s</a:t>
            </a:r>
          </a:p>
          <a:p>
            <a:pPr>
              <a:buBlip>
                <a:blip r:embed="rId2"/>
              </a:buBlip>
              <a:defRPr sz="4300"/>
            </a:pPr>
            <a:r>
              <a:rPr dirty="0"/>
              <a:t>Problems </a:t>
            </a:r>
          </a:p>
          <a:p>
            <a:pPr lvl="1">
              <a:buBlip>
                <a:blip r:embed="rId3"/>
              </a:buBlip>
              <a:defRPr sz="3500"/>
            </a:pPr>
            <a:r>
              <a:rPr lang="en-US" dirty="0"/>
              <a:t>Currently i</a:t>
            </a:r>
            <a:r>
              <a:rPr dirty="0"/>
              <a:t>nternal and periphery circuitry ~5% inefficiency</a:t>
            </a:r>
            <a:endParaRPr lang="en-US" dirty="0"/>
          </a:p>
          <a:p>
            <a:pPr lvl="1">
              <a:buBlip>
                <a:blip r:embed="rId3"/>
              </a:buBlip>
              <a:defRPr sz="3500"/>
            </a:pPr>
            <a:r>
              <a:rPr lang="en-GB" dirty="0"/>
              <a:t>M</a:t>
            </a:r>
            <a:r>
              <a:rPr lang="en-IT" dirty="0"/>
              <a:t>ay not be fully hermetic; R&amp;D on overlapping two layers</a:t>
            </a:r>
            <a:endParaRPr dirty="0"/>
          </a:p>
          <a:p>
            <a:pPr lvl="1">
              <a:buBlip>
                <a:blip r:embed="rId3"/>
              </a:buBlip>
              <a:defRPr sz="3500"/>
            </a:pPr>
            <a:r>
              <a:rPr dirty="0"/>
              <a:t>Stitching rules may prevent optimal pitch size</a:t>
            </a:r>
          </a:p>
        </p:txBody>
      </p:sp>
      <p:sp>
        <p:nvSpPr>
          <p:cNvPr id="5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F4B470-1649-7204-3B7B-C05A0DFE12F3}"/>
              </a:ext>
            </a:extLst>
          </p:cNvPr>
          <p:cNvGrpSpPr>
            <a:grpSpLocks noChangeAspect="1"/>
          </p:cNvGrpSpPr>
          <p:nvPr/>
        </p:nvGrpSpPr>
        <p:grpSpPr>
          <a:xfrm>
            <a:off x="18355955" y="1016871"/>
            <a:ext cx="5851587" cy="7788571"/>
            <a:chOff x="170549" y="1450041"/>
            <a:chExt cx="3657600" cy="4868333"/>
          </a:xfrm>
        </p:grpSpPr>
        <p:grpSp>
          <p:nvGrpSpPr>
            <p:cNvPr id="3" name="Group 376">
              <a:extLst>
                <a:ext uri="{FF2B5EF4-FFF2-40B4-BE49-F238E27FC236}">
                  <a16:creationId xmlns:a16="http://schemas.microsoft.com/office/drawing/2014/main" id="{80E40ABF-5EBC-641B-4091-B57324AE2B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1807" y="3420328"/>
              <a:ext cx="2389717" cy="982133"/>
              <a:chOff x="5017949" y="1471460"/>
              <a:chExt cx="1792800" cy="737056"/>
            </a:xfrm>
          </p:grpSpPr>
          <p:grpSp>
            <p:nvGrpSpPr>
              <p:cNvPr id="561" name="Group 339">
                <a:extLst>
                  <a:ext uri="{FF2B5EF4-FFF2-40B4-BE49-F238E27FC236}">
                    <a16:creationId xmlns:a16="http://schemas.microsoft.com/office/drawing/2014/main" id="{D4E3364F-DD5E-2B9A-1768-0230871D6B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17949" y="1471460"/>
                <a:ext cx="1792800" cy="183600"/>
                <a:chOff x="5017949" y="1471460"/>
                <a:chExt cx="1792800" cy="183600"/>
              </a:xfrm>
            </p:grpSpPr>
            <p:sp>
              <p:nvSpPr>
                <p:cNvPr id="598" name="Rectangle 597">
                  <a:extLst>
                    <a:ext uri="{FF2B5EF4-FFF2-40B4-BE49-F238E27FC236}">
                      <a16:creationId xmlns:a16="http://schemas.microsoft.com/office/drawing/2014/main" id="{145B80D5-242B-11DF-3F13-37EBCEC00E03}"/>
                    </a:ext>
                  </a:extLst>
                </p:cNvPr>
                <p:cNvSpPr/>
                <p:nvPr/>
              </p:nvSpPr>
              <p:spPr bwMode="auto">
                <a:xfrm>
                  <a:off x="5046532" y="1471460"/>
                  <a:ext cx="195319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99" name="Rectangle 598">
                  <a:extLst>
                    <a:ext uri="{FF2B5EF4-FFF2-40B4-BE49-F238E27FC236}">
                      <a16:creationId xmlns:a16="http://schemas.microsoft.com/office/drawing/2014/main" id="{074CAAC1-6CDA-2C96-6C6D-132832C6606F}"/>
                    </a:ext>
                  </a:extLst>
                </p:cNvPr>
                <p:cNvSpPr/>
                <p:nvPr/>
              </p:nvSpPr>
              <p:spPr bwMode="auto">
                <a:xfrm>
                  <a:off x="5241851" y="1471460"/>
                  <a:ext cx="193730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00" name="Rectangle 599">
                  <a:extLst>
                    <a:ext uri="{FF2B5EF4-FFF2-40B4-BE49-F238E27FC236}">
                      <a16:creationId xmlns:a16="http://schemas.microsoft.com/office/drawing/2014/main" id="{2A6587EF-5596-CA99-0072-44B0F3774F2A}"/>
                    </a:ext>
                  </a:extLst>
                </p:cNvPr>
                <p:cNvSpPr/>
                <p:nvPr/>
              </p:nvSpPr>
              <p:spPr bwMode="auto">
                <a:xfrm>
                  <a:off x="5435581" y="1471460"/>
                  <a:ext cx="193730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01" name="Rectangle 600">
                  <a:extLst>
                    <a:ext uri="{FF2B5EF4-FFF2-40B4-BE49-F238E27FC236}">
                      <a16:creationId xmlns:a16="http://schemas.microsoft.com/office/drawing/2014/main" id="{BE7D1CA3-C8E3-733F-6242-B5F1F2BB9235}"/>
                    </a:ext>
                  </a:extLst>
                </p:cNvPr>
                <p:cNvSpPr/>
                <p:nvPr/>
              </p:nvSpPr>
              <p:spPr bwMode="auto">
                <a:xfrm>
                  <a:off x="5629312" y="1471460"/>
                  <a:ext cx="195318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02" name="Rectangle 601">
                  <a:extLst>
                    <a:ext uri="{FF2B5EF4-FFF2-40B4-BE49-F238E27FC236}">
                      <a16:creationId xmlns:a16="http://schemas.microsoft.com/office/drawing/2014/main" id="{7C5A7B22-8A18-0864-A21F-3E8CC06B579D}"/>
                    </a:ext>
                  </a:extLst>
                </p:cNvPr>
                <p:cNvSpPr/>
                <p:nvPr/>
              </p:nvSpPr>
              <p:spPr bwMode="auto">
                <a:xfrm>
                  <a:off x="5824629" y="1471460"/>
                  <a:ext cx="193730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03" name="Rectangle 602">
                  <a:extLst>
                    <a:ext uri="{FF2B5EF4-FFF2-40B4-BE49-F238E27FC236}">
                      <a16:creationId xmlns:a16="http://schemas.microsoft.com/office/drawing/2014/main" id="{316EA03C-D299-6315-6037-0DC8783F2776}"/>
                    </a:ext>
                  </a:extLst>
                </p:cNvPr>
                <p:cNvSpPr/>
                <p:nvPr/>
              </p:nvSpPr>
              <p:spPr bwMode="auto">
                <a:xfrm>
                  <a:off x="6018360" y="1471460"/>
                  <a:ext cx="195319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04" name="Rectangle 603">
                  <a:extLst>
                    <a:ext uri="{FF2B5EF4-FFF2-40B4-BE49-F238E27FC236}">
                      <a16:creationId xmlns:a16="http://schemas.microsoft.com/office/drawing/2014/main" id="{AB08662D-092E-DAAD-25FC-A9A5B9A36487}"/>
                    </a:ext>
                  </a:extLst>
                </p:cNvPr>
                <p:cNvSpPr/>
                <p:nvPr/>
              </p:nvSpPr>
              <p:spPr bwMode="auto">
                <a:xfrm>
                  <a:off x="6213678" y="1471460"/>
                  <a:ext cx="193730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05" name="Rectangle 604">
                  <a:extLst>
                    <a:ext uri="{FF2B5EF4-FFF2-40B4-BE49-F238E27FC236}">
                      <a16:creationId xmlns:a16="http://schemas.microsoft.com/office/drawing/2014/main" id="{401F8C8F-83A8-93CA-2F6D-6108F8E33274}"/>
                    </a:ext>
                  </a:extLst>
                </p:cNvPr>
                <p:cNvSpPr/>
                <p:nvPr/>
              </p:nvSpPr>
              <p:spPr bwMode="auto">
                <a:xfrm>
                  <a:off x="6407409" y="1471460"/>
                  <a:ext cx="195318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06" name="Rectangle 605">
                  <a:extLst>
                    <a:ext uri="{FF2B5EF4-FFF2-40B4-BE49-F238E27FC236}">
                      <a16:creationId xmlns:a16="http://schemas.microsoft.com/office/drawing/2014/main" id="{0D983A21-72D6-6E32-754E-555DC180A0CD}"/>
                    </a:ext>
                  </a:extLst>
                </p:cNvPr>
                <p:cNvSpPr/>
                <p:nvPr/>
              </p:nvSpPr>
              <p:spPr bwMode="auto">
                <a:xfrm>
                  <a:off x="6602727" y="1471460"/>
                  <a:ext cx="193730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07" name="Rectangle 319">
                  <a:extLst>
                    <a:ext uri="{FF2B5EF4-FFF2-40B4-BE49-F238E27FC236}">
                      <a16:creationId xmlns:a16="http://schemas.microsoft.com/office/drawing/2014/main" id="{AC3094D1-6942-AA06-8B92-1427B6269C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7949" y="1471460"/>
                  <a:ext cx="39600" cy="183600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/>
                </a:p>
              </p:txBody>
            </p:sp>
            <p:sp>
              <p:nvSpPr>
                <p:cNvPr id="608" name="Rectangle 320">
                  <a:extLst>
                    <a:ext uri="{FF2B5EF4-FFF2-40B4-BE49-F238E27FC236}">
                      <a16:creationId xmlns:a16="http://schemas.microsoft.com/office/drawing/2014/main" id="{0E810BC7-DA7A-5D06-13A4-4B5B5466C0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96349" y="1471460"/>
                  <a:ext cx="14400" cy="183600"/>
                </a:xfrm>
                <a:prstGeom prst="rect">
                  <a:avLst/>
                </a:prstGeom>
                <a:solidFill>
                  <a:schemeClr val="accent4"/>
                </a:solidFill>
                <a:ln w="12700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 dirty="0"/>
                </a:p>
              </p:txBody>
            </p:sp>
          </p:grpSp>
          <p:grpSp>
            <p:nvGrpSpPr>
              <p:cNvPr id="562" name="Group 340">
                <a:extLst>
                  <a:ext uri="{FF2B5EF4-FFF2-40B4-BE49-F238E27FC236}">
                    <a16:creationId xmlns:a16="http://schemas.microsoft.com/office/drawing/2014/main" id="{358F4D98-2BFA-D1C1-C393-A320861EA5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17949" y="1655291"/>
                <a:ext cx="1792800" cy="183600"/>
                <a:chOff x="5017949" y="1471460"/>
                <a:chExt cx="1792800" cy="183600"/>
              </a:xfrm>
            </p:grpSpPr>
            <p:sp>
              <p:nvSpPr>
                <p:cNvPr id="587" name="Rectangle 586">
                  <a:extLst>
                    <a:ext uri="{FF2B5EF4-FFF2-40B4-BE49-F238E27FC236}">
                      <a16:creationId xmlns:a16="http://schemas.microsoft.com/office/drawing/2014/main" id="{2CB6BC75-06E3-CD9C-7648-05942C5A1E14}"/>
                    </a:ext>
                  </a:extLst>
                </p:cNvPr>
                <p:cNvSpPr/>
                <p:nvPr/>
              </p:nvSpPr>
              <p:spPr bwMode="auto">
                <a:xfrm>
                  <a:off x="5046532" y="1471893"/>
                  <a:ext cx="195319" cy="182676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C91EF808-F976-5C94-EDBB-ACBF8F8CED2F}"/>
                    </a:ext>
                  </a:extLst>
                </p:cNvPr>
                <p:cNvSpPr/>
                <p:nvPr/>
              </p:nvSpPr>
              <p:spPr bwMode="auto">
                <a:xfrm>
                  <a:off x="5241851" y="1471893"/>
                  <a:ext cx="193730" cy="182676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89" name="Rectangle 588">
                  <a:extLst>
                    <a:ext uri="{FF2B5EF4-FFF2-40B4-BE49-F238E27FC236}">
                      <a16:creationId xmlns:a16="http://schemas.microsoft.com/office/drawing/2014/main" id="{541CE712-58C0-51CD-BA4E-33CE8CDC01F3}"/>
                    </a:ext>
                  </a:extLst>
                </p:cNvPr>
                <p:cNvSpPr/>
                <p:nvPr/>
              </p:nvSpPr>
              <p:spPr bwMode="auto">
                <a:xfrm>
                  <a:off x="5435581" y="1471893"/>
                  <a:ext cx="193730" cy="182676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90" name="Rectangle 589">
                  <a:extLst>
                    <a:ext uri="{FF2B5EF4-FFF2-40B4-BE49-F238E27FC236}">
                      <a16:creationId xmlns:a16="http://schemas.microsoft.com/office/drawing/2014/main" id="{55BAA61B-5172-D7B8-06E0-E81716C37E97}"/>
                    </a:ext>
                  </a:extLst>
                </p:cNvPr>
                <p:cNvSpPr/>
                <p:nvPr/>
              </p:nvSpPr>
              <p:spPr bwMode="auto">
                <a:xfrm>
                  <a:off x="5629312" y="1471893"/>
                  <a:ext cx="195318" cy="182676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91" name="Rectangle 590">
                  <a:extLst>
                    <a:ext uri="{FF2B5EF4-FFF2-40B4-BE49-F238E27FC236}">
                      <a16:creationId xmlns:a16="http://schemas.microsoft.com/office/drawing/2014/main" id="{2C86A657-3170-DFAF-441C-DDE905501870}"/>
                    </a:ext>
                  </a:extLst>
                </p:cNvPr>
                <p:cNvSpPr/>
                <p:nvPr/>
              </p:nvSpPr>
              <p:spPr bwMode="auto">
                <a:xfrm>
                  <a:off x="5824629" y="1471893"/>
                  <a:ext cx="193730" cy="182676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92" name="Rectangle 591">
                  <a:extLst>
                    <a:ext uri="{FF2B5EF4-FFF2-40B4-BE49-F238E27FC236}">
                      <a16:creationId xmlns:a16="http://schemas.microsoft.com/office/drawing/2014/main" id="{622FE53D-CA6E-0CA0-3450-33F2F3499ADF}"/>
                    </a:ext>
                  </a:extLst>
                </p:cNvPr>
                <p:cNvSpPr/>
                <p:nvPr/>
              </p:nvSpPr>
              <p:spPr bwMode="auto">
                <a:xfrm>
                  <a:off x="6018360" y="1471893"/>
                  <a:ext cx="195319" cy="182676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93" name="Rectangle 592">
                  <a:extLst>
                    <a:ext uri="{FF2B5EF4-FFF2-40B4-BE49-F238E27FC236}">
                      <a16:creationId xmlns:a16="http://schemas.microsoft.com/office/drawing/2014/main" id="{16E34D5D-0050-ECDD-D9D1-B278E1BB202C}"/>
                    </a:ext>
                  </a:extLst>
                </p:cNvPr>
                <p:cNvSpPr/>
                <p:nvPr/>
              </p:nvSpPr>
              <p:spPr bwMode="auto">
                <a:xfrm>
                  <a:off x="6213678" y="1471893"/>
                  <a:ext cx="193730" cy="182676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94" name="Rectangle 593">
                  <a:extLst>
                    <a:ext uri="{FF2B5EF4-FFF2-40B4-BE49-F238E27FC236}">
                      <a16:creationId xmlns:a16="http://schemas.microsoft.com/office/drawing/2014/main" id="{876B343A-23AF-A7B5-3033-DAF48EA3FF66}"/>
                    </a:ext>
                  </a:extLst>
                </p:cNvPr>
                <p:cNvSpPr/>
                <p:nvPr/>
              </p:nvSpPr>
              <p:spPr bwMode="auto">
                <a:xfrm>
                  <a:off x="6407409" y="1471893"/>
                  <a:ext cx="195318" cy="182676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95" name="Rectangle 594">
                  <a:extLst>
                    <a:ext uri="{FF2B5EF4-FFF2-40B4-BE49-F238E27FC236}">
                      <a16:creationId xmlns:a16="http://schemas.microsoft.com/office/drawing/2014/main" id="{603E96EF-B3CE-84D9-7948-C53FDC942947}"/>
                    </a:ext>
                  </a:extLst>
                </p:cNvPr>
                <p:cNvSpPr/>
                <p:nvPr/>
              </p:nvSpPr>
              <p:spPr bwMode="auto">
                <a:xfrm>
                  <a:off x="6602727" y="1471893"/>
                  <a:ext cx="193730" cy="182676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96" name="Rectangle 350">
                  <a:extLst>
                    <a:ext uri="{FF2B5EF4-FFF2-40B4-BE49-F238E27FC236}">
                      <a16:creationId xmlns:a16="http://schemas.microsoft.com/office/drawing/2014/main" id="{01143F0C-ACFE-7F73-30C6-B03B0CC97E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7949" y="1471460"/>
                  <a:ext cx="39600" cy="183600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/>
                </a:p>
              </p:txBody>
            </p:sp>
            <p:sp>
              <p:nvSpPr>
                <p:cNvPr id="597" name="Rectangle 351">
                  <a:extLst>
                    <a:ext uri="{FF2B5EF4-FFF2-40B4-BE49-F238E27FC236}">
                      <a16:creationId xmlns:a16="http://schemas.microsoft.com/office/drawing/2014/main" id="{92E35342-E96B-CD38-3462-A645DDD0E8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96349" y="1471460"/>
                  <a:ext cx="14400" cy="183600"/>
                </a:xfrm>
                <a:prstGeom prst="rect">
                  <a:avLst/>
                </a:prstGeom>
                <a:solidFill>
                  <a:schemeClr val="accent4"/>
                </a:solidFill>
                <a:ln w="12700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 dirty="0"/>
                </a:p>
              </p:txBody>
            </p:sp>
          </p:grpSp>
          <p:grpSp>
            <p:nvGrpSpPr>
              <p:cNvPr id="563" name="Group 352">
                <a:extLst>
                  <a:ext uri="{FF2B5EF4-FFF2-40B4-BE49-F238E27FC236}">
                    <a16:creationId xmlns:a16="http://schemas.microsoft.com/office/drawing/2014/main" id="{5B7F2CF7-71E4-FDA1-4F64-9ECC22BF06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17949" y="1841085"/>
                <a:ext cx="1792800" cy="183600"/>
                <a:chOff x="5017949" y="1471460"/>
                <a:chExt cx="1792800" cy="183600"/>
              </a:xfrm>
            </p:grpSpPr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EE005D2D-29A1-6D2B-B428-3976AA38FD79}"/>
                    </a:ext>
                  </a:extLst>
                </p:cNvPr>
                <p:cNvSpPr/>
                <p:nvPr/>
              </p:nvSpPr>
              <p:spPr bwMode="auto">
                <a:xfrm>
                  <a:off x="5046532" y="1471952"/>
                  <a:ext cx="195319" cy="182675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77" name="Rectangle 576">
                  <a:extLst>
                    <a:ext uri="{FF2B5EF4-FFF2-40B4-BE49-F238E27FC236}">
                      <a16:creationId xmlns:a16="http://schemas.microsoft.com/office/drawing/2014/main" id="{3B96D164-8A07-F031-EFCA-4C6E44359F8E}"/>
                    </a:ext>
                  </a:extLst>
                </p:cNvPr>
                <p:cNvSpPr/>
                <p:nvPr/>
              </p:nvSpPr>
              <p:spPr bwMode="auto">
                <a:xfrm>
                  <a:off x="5241851" y="1471952"/>
                  <a:ext cx="193730" cy="182675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7D570746-C230-395C-98AF-752AB8ADC107}"/>
                    </a:ext>
                  </a:extLst>
                </p:cNvPr>
                <p:cNvSpPr/>
                <p:nvPr/>
              </p:nvSpPr>
              <p:spPr bwMode="auto">
                <a:xfrm>
                  <a:off x="5435581" y="1471952"/>
                  <a:ext cx="193730" cy="182675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79" name="Rectangle 578">
                  <a:extLst>
                    <a:ext uri="{FF2B5EF4-FFF2-40B4-BE49-F238E27FC236}">
                      <a16:creationId xmlns:a16="http://schemas.microsoft.com/office/drawing/2014/main" id="{F2C53E9D-B448-F4A4-A374-DDAAE92CBF72}"/>
                    </a:ext>
                  </a:extLst>
                </p:cNvPr>
                <p:cNvSpPr/>
                <p:nvPr/>
              </p:nvSpPr>
              <p:spPr bwMode="auto">
                <a:xfrm>
                  <a:off x="5629312" y="1471952"/>
                  <a:ext cx="195318" cy="182675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80" name="Rectangle 579">
                  <a:extLst>
                    <a:ext uri="{FF2B5EF4-FFF2-40B4-BE49-F238E27FC236}">
                      <a16:creationId xmlns:a16="http://schemas.microsoft.com/office/drawing/2014/main" id="{56E966B7-2C12-87A2-25C2-B6E1363ECABA}"/>
                    </a:ext>
                  </a:extLst>
                </p:cNvPr>
                <p:cNvSpPr/>
                <p:nvPr/>
              </p:nvSpPr>
              <p:spPr bwMode="auto">
                <a:xfrm>
                  <a:off x="5824629" y="1471952"/>
                  <a:ext cx="193730" cy="182675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81" name="Rectangle 580">
                  <a:extLst>
                    <a:ext uri="{FF2B5EF4-FFF2-40B4-BE49-F238E27FC236}">
                      <a16:creationId xmlns:a16="http://schemas.microsoft.com/office/drawing/2014/main" id="{51C21524-6BAA-200B-0246-70C60F4B29D4}"/>
                    </a:ext>
                  </a:extLst>
                </p:cNvPr>
                <p:cNvSpPr/>
                <p:nvPr/>
              </p:nvSpPr>
              <p:spPr bwMode="auto">
                <a:xfrm>
                  <a:off x="6018360" y="1471952"/>
                  <a:ext cx="195319" cy="182675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82" name="Rectangle 581">
                  <a:extLst>
                    <a:ext uri="{FF2B5EF4-FFF2-40B4-BE49-F238E27FC236}">
                      <a16:creationId xmlns:a16="http://schemas.microsoft.com/office/drawing/2014/main" id="{D95182E5-E594-D623-35ED-12B5F92E879F}"/>
                    </a:ext>
                  </a:extLst>
                </p:cNvPr>
                <p:cNvSpPr/>
                <p:nvPr/>
              </p:nvSpPr>
              <p:spPr bwMode="auto">
                <a:xfrm>
                  <a:off x="6213678" y="1471952"/>
                  <a:ext cx="193730" cy="182675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83" name="Rectangle 582">
                  <a:extLst>
                    <a:ext uri="{FF2B5EF4-FFF2-40B4-BE49-F238E27FC236}">
                      <a16:creationId xmlns:a16="http://schemas.microsoft.com/office/drawing/2014/main" id="{3E368BE2-BF8B-9008-0908-8DFCF5540AC7}"/>
                    </a:ext>
                  </a:extLst>
                </p:cNvPr>
                <p:cNvSpPr/>
                <p:nvPr/>
              </p:nvSpPr>
              <p:spPr bwMode="auto">
                <a:xfrm>
                  <a:off x="6407409" y="1471952"/>
                  <a:ext cx="195318" cy="182675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84" name="Rectangle 583">
                  <a:extLst>
                    <a:ext uri="{FF2B5EF4-FFF2-40B4-BE49-F238E27FC236}">
                      <a16:creationId xmlns:a16="http://schemas.microsoft.com/office/drawing/2014/main" id="{78CD5A2A-D85D-1629-90CE-CCAF6D85F306}"/>
                    </a:ext>
                  </a:extLst>
                </p:cNvPr>
                <p:cNvSpPr/>
                <p:nvPr/>
              </p:nvSpPr>
              <p:spPr bwMode="auto">
                <a:xfrm>
                  <a:off x="6602727" y="1471952"/>
                  <a:ext cx="193730" cy="182675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85" name="Rectangle 362">
                  <a:extLst>
                    <a:ext uri="{FF2B5EF4-FFF2-40B4-BE49-F238E27FC236}">
                      <a16:creationId xmlns:a16="http://schemas.microsoft.com/office/drawing/2014/main" id="{AF8621AE-751E-CD5A-9D28-A9229A37E4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7949" y="1471460"/>
                  <a:ext cx="39600" cy="183600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/>
                </a:p>
              </p:txBody>
            </p:sp>
            <p:sp>
              <p:nvSpPr>
                <p:cNvPr id="586" name="Rectangle 363">
                  <a:extLst>
                    <a:ext uri="{FF2B5EF4-FFF2-40B4-BE49-F238E27FC236}">
                      <a16:creationId xmlns:a16="http://schemas.microsoft.com/office/drawing/2014/main" id="{30B96AED-FB3A-C502-5A33-583E7C0B93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96349" y="1471460"/>
                  <a:ext cx="14400" cy="183600"/>
                </a:xfrm>
                <a:prstGeom prst="rect">
                  <a:avLst/>
                </a:prstGeom>
                <a:solidFill>
                  <a:schemeClr val="accent4"/>
                </a:solidFill>
                <a:ln w="12700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 dirty="0"/>
                </a:p>
              </p:txBody>
            </p:sp>
          </p:grpSp>
          <p:grpSp>
            <p:nvGrpSpPr>
              <p:cNvPr id="564" name="Group 364">
                <a:extLst>
                  <a:ext uri="{FF2B5EF4-FFF2-40B4-BE49-F238E27FC236}">
                    <a16:creationId xmlns:a16="http://schemas.microsoft.com/office/drawing/2014/main" id="{C02897A7-19CF-289A-9185-61D977BA02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17949" y="2024916"/>
                <a:ext cx="1792800" cy="183600"/>
                <a:chOff x="5017949" y="1471460"/>
                <a:chExt cx="1792800" cy="183600"/>
              </a:xfrm>
            </p:grpSpPr>
            <p:sp>
              <p:nvSpPr>
                <p:cNvPr id="565" name="Rectangle 564">
                  <a:extLst>
                    <a:ext uri="{FF2B5EF4-FFF2-40B4-BE49-F238E27FC236}">
                      <a16:creationId xmlns:a16="http://schemas.microsoft.com/office/drawing/2014/main" id="{51428821-66CA-8C00-FE66-E39ABF827927}"/>
                    </a:ext>
                  </a:extLst>
                </p:cNvPr>
                <p:cNvSpPr/>
                <p:nvPr/>
              </p:nvSpPr>
              <p:spPr bwMode="auto">
                <a:xfrm>
                  <a:off x="5046532" y="1470796"/>
                  <a:ext cx="195319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66" name="Rectangle 565">
                  <a:extLst>
                    <a:ext uri="{FF2B5EF4-FFF2-40B4-BE49-F238E27FC236}">
                      <a16:creationId xmlns:a16="http://schemas.microsoft.com/office/drawing/2014/main" id="{937B915D-8E73-F0F8-BD45-31FEF79A0502}"/>
                    </a:ext>
                  </a:extLst>
                </p:cNvPr>
                <p:cNvSpPr/>
                <p:nvPr/>
              </p:nvSpPr>
              <p:spPr bwMode="auto">
                <a:xfrm>
                  <a:off x="5241851" y="1470796"/>
                  <a:ext cx="193730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67" name="Rectangle 566">
                  <a:extLst>
                    <a:ext uri="{FF2B5EF4-FFF2-40B4-BE49-F238E27FC236}">
                      <a16:creationId xmlns:a16="http://schemas.microsoft.com/office/drawing/2014/main" id="{C1A0B21A-2255-406B-7CCD-593247D2857D}"/>
                    </a:ext>
                  </a:extLst>
                </p:cNvPr>
                <p:cNvSpPr/>
                <p:nvPr/>
              </p:nvSpPr>
              <p:spPr bwMode="auto">
                <a:xfrm>
                  <a:off x="5435581" y="1470796"/>
                  <a:ext cx="193730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68" name="Rectangle 567">
                  <a:extLst>
                    <a:ext uri="{FF2B5EF4-FFF2-40B4-BE49-F238E27FC236}">
                      <a16:creationId xmlns:a16="http://schemas.microsoft.com/office/drawing/2014/main" id="{9A556992-AE42-ADAF-519F-B30084B9D0E4}"/>
                    </a:ext>
                  </a:extLst>
                </p:cNvPr>
                <p:cNvSpPr/>
                <p:nvPr/>
              </p:nvSpPr>
              <p:spPr bwMode="auto">
                <a:xfrm>
                  <a:off x="5629312" y="1470796"/>
                  <a:ext cx="195318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5BADBFE8-173A-E78B-BB51-225445D8C00B}"/>
                    </a:ext>
                  </a:extLst>
                </p:cNvPr>
                <p:cNvSpPr/>
                <p:nvPr/>
              </p:nvSpPr>
              <p:spPr bwMode="auto">
                <a:xfrm>
                  <a:off x="5824629" y="1470796"/>
                  <a:ext cx="193730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70" name="Rectangle 569">
                  <a:extLst>
                    <a:ext uri="{FF2B5EF4-FFF2-40B4-BE49-F238E27FC236}">
                      <a16:creationId xmlns:a16="http://schemas.microsoft.com/office/drawing/2014/main" id="{5A052EDF-EF23-A25F-5AD9-F4DFCC4286C7}"/>
                    </a:ext>
                  </a:extLst>
                </p:cNvPr>
                <p:cNvSpPr/>
                <p:nvPr/>
              </p:nvSpPr>
              <p:spPr bwMode="auto">
                <a:xfrm>
                  <a:off x="6018360" y="1470796"/>
                  <a:ext cx="195319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71" name="Rectangle 570">
                  <a:extLst>
                    <a:ext uri="{FF2B5EF4-FFF2-40B4-BE49-F238E27FC236}">
                      <a16:creationId xmlns:a16="http://schemas.microsoft.com/office/drawing/2014/main" id="{1FF4C153-9266-3CE4-40ED-6905754DC8A5}"/>
                    </a:ext>
                  </a:extLst>
                </p:cNvPr>
                <p:cNvSpPr/>
                <p:nvPr/>
              </p:nvSpPr>
              <p:spPr bwMode="auto">
                <a:xfrm>
                  <a:off x="6213678" y="1470796"/>
                  <a:ext cx="193730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72" name="Rectangle 571">
                  <a:extLst>
                    <a:ext uri="{FF2B5EF4-FFF2-40B4-BE49-F238E27FC236}">
                      <a16:creationId xmlns:a16="http://schemas.microsoft.com/office/drawing/2014/main" id="{B1AD0FB6-4AE7-3B40-C20E-0AD0FE0336D6}"/>
                    </a:ext>
                  </a:extLst>
                </p:cNvPr>
                <p:cNvSpPr/>
                <p:nvPr/>
              </p:nvSpPr>
              <p:spPr bwMode="auto">
                <a:xfrm>
                  <a:off x="6407409" y="1470796"/>
                  <a:ext cx="195318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73" name="Rectangle 572">
                  <a:extLst>
                    <a:ext uri="{FF2B5EF4-FFF2-40B4-BE49-F238E27FC236}">
                      <a16:creationId xmlns:a16="http://schemas.microsoft.com/office/drawing/2014/main" id="{FC64A875-1820-745F-B1C2-EFFE7387E2EE}"/>
                    </a:ext>
                  </a:extLst>
                </p:cNvPr>
                <p:cNvSpPr/>
                <p:nvPr/>
              </p:nvSpPr>
              <p:spPr bwMode="auto">
                <a:xfrm>
                  <a:off x="6602727" y="1470796"/>
                  <a:ext cx="193730" cy="18426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74" name="Rectangle 374">
                  <a:extLst>
                    <a:ext uri="{FF2B5EF4-FFF2-40B4-BE49-F238E27FC236}">
                      <a16:creationId xmlns:a16="http://schemas.microsoft.com/office/drawing/2014/main" id="{CA622CC6-D895-567D-8441-7380DF359C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7949" y="1471460"/>
                  <a:ext cx="39600" cy="183600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/>
                </a:p>
              </p:txBody>
            </p:sp>
            <p:sp>
              <p:nvSpPr>
                <p:cNvPr id="575" name="Rectangle 375">
                  <a:extLst>
                    <a:ext uri="{FF2B5EF4-FFF2-40B4-BE49-F238E27FC236}">
                      <a16:creationId xmlns:a16="http://schemas.microsoft.com/office/drawing/2014/main" id="{198C1BFB-6EAD-437B-373D-48AE063D85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96349" y="1471460"/>
                  <a:ext cx="14400" cy="183600"/>
                </a:xfrm>
                <a:prstGeom prst="rect">
                  <a:avLst/>
                </a:prstGeom>
                <a:solidFill>
                  <a:schemeClr val="accent4"/>
                </a:solidFill>
                <a:ln w="12700">
                  <a:solidFill>
                    <a:schemeClr val="accent4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 dirty="0"/>
                </a:p>
              </p:txBody>
            </p:sp>
          </p:grp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14826A8-0446-5407-D5A8-E529B4A90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549" y="1450041"/>
              <a:ext cx="3657600" cy="3657600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 sz="3200"/>
            </a:p>
          </p:txBody>
        </p:sp>
        <p:grpSp>
          <p:nvGrpSpPr>
            <p:cNvPr id="5" name="Group 322">
              <a:extLst>
                <a:ext uri="{FF2B5EF4-FFF2-40B4-BE49-F238E27FC236}">
                  <a16:creationId xmlns:a16="http://schemas.microsoft.com/office/drawing/2014/main" id="{AC13C670-6CC0-7724-4152-C4FB653DCB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573" y="2641915"/>
              <a:ext cx="3188020" cy="734484"/>
              <a:chOff x="282521" y="1197325"/>
              <a:chExt cx="2390203" cy="549766"/>
            </a:xfrm>
          </p:grpSpPr>
          <p:grpSp>
            <p:nvGrpSpPr>
              <p:cNvPr id="58" name="Group 51">
                <a:extLst>
                  <a:ext uri="{FF2B5EF4-FFF2-40B4-BE49-F238E27FC236}">
                    <a16:creationId xmlns:a16="http://schemas.microsoft.com/office/drawing/2014/main" id="{22EA1697-5EC8-1EF6-169F-4EAA030449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2521" y="1197325"/>
                <a:ext cx="2390203" cy="183784"/>
                <a:chOff x="2542844" y="3886070"/>
                <a:chExt cx="2390203" cy="183784"/>
              </a:xfrm>
            </p:grpSpPr>
            <p:sp>
              <p:nvSpPr>
                <p:cNvPr id="547" name="Rectangle 546">
                  <a:extLst>
                    <a:ext uri="{FF2B5EF4-FFF2-40B4-BE49-F238E27FC236}">
                      <a16:creationId xmlns:a16="http://schemas.microsoft.com/office/drawing/2014/main" id="{6589F2BC-66B4-189A-42E7-52DB6BE667CB}"/>
                    </a:ext>
                  </a:extLst>
                </p:cNvPr>
                <p:cNvSpPr/>
                <p:nvPr/>
              </p:nvSpPr>
              <p:spPr bwMode="auto">
                <a:xfrm>
                  <a:off x="2579584" y="3886070"/>
                  <a:ext cx="195196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48" name="Rectangle 547">
                  <a:extLst>
                    <a:ext uri="{FF2B5EF4-FFF2-40B4-BE49-F238E27FC236}">
                      <a16:creationId xmlns:a16="http://schemas.microsoft.com/office/drawing/2014/main" id="{3F96A378-00C2-8457-78EC-1EB5BF6C89DC}"/>
                    </a:ext>
                  </a:extLst>
                </p:cNvPr>
                <p:cNvSpPr/>
                <p:nvPr/>
              </p:nvSpPr>
              <p:spPr bwMode="auto">
                <a:xfrm>
                  <a:off x="2774780" y="3886070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49" name="Rectangle 548">
                  <a:extLst>
                    <a:ext uri="{FF2B5EF4-FFF2-40B4-BE49-F238E27FC236}">
                      <a16:creationId xmlns:a16="http://schemas.microsoft.com/office/drawing/2014/main" id="{5A01FA1F-712A-A425-78B8-EB1F41799080}"/>
                    </a:ext>
                  </a:extLst>
                </p:cNvPr>
                <p:cNvSpPr/>
                <p:nvPr/>
              </p:nvSpPr>
              <p:spPr bwMode="auto">
                <a:xfrm>
                  <a:off x="2968389" y="3886070"/>
                  <a:ext cx="195197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50" name="Rectangle 549">
                  <a:extLst>
                    <a:ext uri="{FF2B5EF4-FFF2-40B4-BE49-F238E27FC236}">
                      <a16:creationId xmlns:a16="http://schemas.microsoft.com/office/drawing/2014/main" id="{3DDEFD51-BBCA-9328-E0EF-1BC8C6665E91}"/>
                    </a:ext>
                  </a:extLst>
                </p:cNvPr>
                <p:cNvSpPr/>
                <p:nvPr/>
              </p:nvSpPr>
              <p:spPr bwMode="auto">
                <a:xfrm>
                  <a:off x="3163586" y="3886070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51" name="Rectangle 550">
                  <a:extLst>
                    <a:ext uri="{FF2B5EF4-FFF2-40B4-BE49-F238E27FC236}">
                      <a16:creationId xmlns:a16="http://schemas.microsoft.com/office/drawing/2014/main" id="{C7E06539-55B4-C947-3067-614797089FF5}"/>
                    </a:ext>
                  </a:extLst>
                </p:cNvPr>
                <p:cNvSpPr/>
                <p:nvPr/>
              </p:nvSpPr>
              <p:spPr bwMode="auto">
                <a:xfrm>
                  <a:off x="3357195" y="3886070"/>
                  <a:ext cx="195196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52" name="Rectangle 551">
                  <a:extLst>
                    <a:ext uri="{FF2B5EF4-FFF2-40B4-BE49-F238E27FC236}">
                      <a16:creationId xmlns:a16="http://schemas.microsoft.com/office/drawing/2014/main" id="{DBDDE20B-7D70-C531-BE93-DB30FBD85BFB}"/>
                    </a:ext>
                  </a:extLst>
                </p:cNvPr>
                <p:cNvSpPr/>
                <p:nvPr/>
              </p:nvSpPr>
              <p:spPr bwMode="auto">
                <a:xfrm>
                  <a:off x="3552391" y="3886070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53" name="Rectangle 552">
                  <a:extLst>
                    <a:ext uri="{FF2B5EF4-FFF2-40B4-BE49-F238E27FC236}">
                      <a16:creationId xmlns:a16="http://schemas.microsoft.com/office/drawing/2014/main" id="{BD466EB7-3C4A-9461-6B94-5DEEC37DA1B4}"/>
                    </a:ext>
                  </a:extLst>
                </p:cNvPr>
                <p:cNvSpPr/>
                <p:nvPr/>
              </p:nvSpPr>
              <p:spPr bwMode="auto">
                <a:xfrm>
                  <a:off x="3746000" y="3886070"/>
                  <a:ext cx="195197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54" name="Rectangle 553">
                  <a:extLst>
                    <a:ext uri="{FF2B5EF4-FFF2-40B4-BE49-F238E27FC236}">
                      <a16:creationId xmlns:a16="http://schemas.microsoft.com/office/drawing/2014/main" id="{0CE620DC-F378-E9D5-8738-67D888B4CE5C}"/>
                    </a:ext>
                  </a:extLst>
                </p:cNvPr>
                <p:cNvSpPr/>
                <p:nvPr/>
              </p:nvSpPr>
              <p:spPr bwMode="auto">
                <a:xfrm>
                  <a:off x="3941197" y="3886070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55" name="Rectangle 554">
                  <a:extLst>
                    <a:ext uri="{FF2B5EF4-FFF2-40B4-BE49-F238E27FC236}">
                      <a16:creationId xmlns:a16="http://schemas.microsoft.com/office/drawing/2014/main" id="{46B6322F-F6B5-001A-0118-AA599DD0818A}"/>
                    </a:ext>
                  </a:extLst>
                </p:cNvPr>
                <p:cNvSpPr/>
                <p:nvPr/>
              </p:nvSpPr>
              <p:spPr bwMode="auto">
                <a:xfrm>
                  <a:off x="4134806" y="3886070"/>
                  <a:ext cx="195196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56" name="Rectangle 555">
                  <a:extLst>
                    <a:ext uri="{FF2B5EF4-FFF2-40B4-BE49-F238E27FC236}">
                      <a16:creationId xmlns:a16="http://schemas.microsoft.com/office/drawing/2014/main" id="{D22DAFBC-9547-223D-14CB-5B4871460D77}"/>
                    </a:ext>
                  </a:extLst>
                </p:cNvPr>
                <p:cNvSpPr/>
                <p:nvPr/>
              </p:nvSpPr>
              <p:spPr bwMode="auto">
                <a:xfrm>
                  <a:off x="4330002" y="3886070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57" name="Rectangle 37">
                  <a:extLst>
                    <a:ext uri="{FF2B5EF4-FFF2-40B4-BE49-F238E27FC236}">
                      <a16:creationId xmlns:a16="http://schemas.microsoft.com/office/drawing/2014/main" id="{AF8CC1E6-F0C3-743A-CF72-77AADE4B4D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2844" y="3886070"/>
                  <a:ext cx="28800" cy="183600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/>
                </a:p>
              </p:txBody>
            </p:sp>
            <p:sp>
              <p:nvSpPr>
                <p:cNvPr id="558" name="Rectangle 38">
                  <a:extLst>
                    <a:ext uri="{FF2B5EF4-FFF2-40B4-BE49-F238E27FC236}">
                      <a16:creationId xmlns:a16="http://schemas.microsoft.com/office/drawing/2014/main" id="{5688D353-FB5C-818F-359D-00D92F409C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04247" y="3886070"/>
                  <a:ext cx="28800" cy="183600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/>
                </a:p>
              </p:txBody>
            </p:sp>
            <p:sp>
              <p:nvSpPr>
                <p:cNvPr id="559" name="Rectangle 558">
                  <a:extLst>
                    <a:ext uri="{FF2B5EF4-FFF2-40B4-BE49-F238E27FC236}">
                      <a16:creationId xmlns:a16="http://schemas.microsoft.com/office/drawing/2014/main" id="{EBF24BC1-F106-548C-EF25-B018D8C238C2}"/>
                    </a:ext>
                  </a:extLst>
                </p:cNvPr>
                <p:cNvSpPr/>
                <p:nvPr/>
              </p:nvSpPr>
              <p:spPr bwMode="auto">
                <a:xfrm>
                  <a:off x="4510915" y="3886070"/>
                  <a:ext cx="195197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60" name="Rectangle 559">
                  <a:extLst>
                    <a:ext uri="{FF2B5EF4-FFF2-40B4-BE49-F238E27FC236}">
                      <a16:creationId xmlns:a16="http://schemas.microsoft.com/office/drawing/2014/main" id="{C7EB63B1-8BDC-F5DB-8326-25990455BE9B}"/>
                    </a:ext>
                  </a:extLst>
                </p:cNvPr>
                <p:cNvSpPr/>
                <p:nvPr/>
              </p:nvSpPr>
              <p:spPr bwMode="auto">
                <a:xfrm>
                  <a:off x="4697456" y="3886070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</p:grpSp>
          <p:grpSp>
            <p:nvGrpSpPr>
              <p:cNvPr id="59" name="Group 52">
                <a:extLst>
                  <a:ext uri="{FF2B5EF4-FFF2-40B4-BE49-F238E27FC236}">
                    <a16:creationId xmlns:a16="http://schemas.microsoft.com/office/drawing/2014/main" id="{A0C99BA1-9578-5CEF-309A-C1F4F03787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109" y="1379891"/>
                <a:ext cx="2381546" cy="183600"/>
                <a:chOff x="2551501" y="3886070"/>
                <a:chExt cx="2381546" cy="183600"/>
              </a:xfrm>
            </p:grpSpPr>
            <p:sp>
              <p:nvSpPr>
                <p:cNvPr id="533" name="Rectangle 532">
                  <a:extLst>
                    <a:ext uri="{FF2B5EF4-FFF2-40B4-BE49-F238E27FC236}">
                      <a16:creationId xmlns:a16="http://schemas.microsoft.com/office/drawing/2014/main" id="{DF5A28A9-F4D4-1946-D446-82D265E18562}"/>
                    </a:ext>
                  </a:extLst>
                </p:cNvPr>
                <p:cNvSpPr/>
                <p:nvPr/>
              </p:nvSpPr>
              <p:spPr bwMode="auto">
                <a:xfrm>
                  <a:off x="2580066" y="3885704"/>
                  <a:ext cx="195197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34" name="Rectangle 533">
                  <a:extLst>
                    <a:ext uri="{FF2B5EF4-FFF2-40B4-BE49-F238E27FC236}">
                      <a16:creationId xmlns:a16="http://schemas.microsoft.com/office/drawing/2014/main" id="{465301A3-F219-EB6C-94CA-B6EA8BA089FA}"/>
                    </a:ext>
                  </a:extLst>
                </p:cNvPr>
                <p:cNvSpPr/>
                <p:nvPr/>
              </p:nvSpPr>
              <p:spPr bwMode="auto">
                <a:xfrm>
                  <a:off x="2775263" y="3885704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35" name="Rectangle 534">
                  <a:extLst>
                    <a:ext uri="{FF2B5EF4-FFF2-40B4-BE49-F238E27FC236}">
                      <a16:creationId xmlns:a16="http://schemas.microsoft.com/office/drawing/2014/main" id="{304E918E-278F-1609-7738-2066431EE5F7}"/>
                    </a:ext>
                  </a:extLst>
                </p:cNvPr>
                <p:cNvSpPr/>
                <p:nvPr/>
              </p:nvSpPr>
              <p:spPr bwMode="auto">
                <a:xfrm>
                  <a:off x="2968872" y="3885704"/>
                  <a:ext cx="195196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36" name="Rectangle 535">
                  <a:extLst>
                    <a:ext uri="{FF2B5EF4-FFF2-40B4-BE49-F238E27FC236}">
                      <a16:creationId xmlns:a16="http://schemas.microsoft.com/office/drawing/2014/main" id="{853C61E6-FAE2-45CE-F014-7DEF8FF451C5}"/>
                    </a:ext>
                  </a:extLst>
                </p:cNvPr>
                <p:cNvSpPr/>
                <p:nvPr/>
              </p:nvSpPr>
              <p:spPr bwMode="auto">
                <a:xfrm>
                  <a:off x="3164068" y="3885704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37" name="Rectangle 536">
                  <a:extLst>
                    <a:ext uri="{FF2B5EF4-FFF2-40B4-BE49-F238E27FC236}">
                      <a16:creationId xmlns:a16="http://schemas.microsoft.com/office/drawing/2014/main" id="{3C108470-07D7-5436-56B4-C5880FDAA964}"/>
                    </a:ext>
                  </a:extLst>
                </p:cNvPr>
                <p:cNvSpPr/>
                <p:nvPr/>
              </p:nvSpPr>
              <p:spPr bwMode="auto">
                <a:xfrm>
                  <a:off x="3357677" y="3885704"/>
                  <a:ext cx="195197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38" name="Rectangle 537">
                  <a:extLst>
                    <a:ext uri="{FF2B5EF4-FFF2-40B4-BE49-F238E27FC236}">
                      <a16:creationId xmlns:a16="http://schemas.microsoft.com/office/drawing/2014/main" id="{2BB8C438-E853-7D6D-250B-A2B0E9931004}"/>
                    </a:ext>
                  </a:extLst>
                </p:cNvPr>
                <p:cNvSpPr/>
                <p:nvPr/>
              </p:nvSpPr>
              <p:spPr bwMode="auto">
                <a:xfrm>
                  <a:off x="3552874" y="3885704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39" name="Rectangle 538">
                  <a:extLst>
                    <a:ext uri="{FF2B5EF4-FFF2-40B4-BE49-F238E27FC236}">
                      <a16:creationId xmlns:a16="http://schemas.microsoft.com/office/drawing/2014/main" id="{7F662359-DC5C-1DE2-1ED6-6A886B117A08}"/>
                    </a:ext>
                  </a:extLst>
                </p:cNvPr>
                <p:cNvSpPr/>
                <p:nvPr/>
              </p:nvSpPr>
              <p:spPr bwMode="auto">
                <a:xfrm>
                  <a:off x="3746483" y="3885704"/>
                  <a:ext cx="195196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40" name="Rectangle 539">
                  <a:extLst>
                    <a:ext uri="{FF2B5EF4-FFF2-40B4-BE49-F238E27FC236}">
                      <a16:creationId xmlns:a16="http://schemas.microsoft.com/office/drawing/2014/main" id="{2F44F21C-6871-41CF-7F27-E9094359D17D}"/>
                    </a:ext>
                  </a:extLst>
                </p:cNvPr>
                <p:cNvSpPr/>
                <p:nvPr/>
              </p:nvSpPr>
              <p:spPr bwMode="auto">
                <a:xfrm>
                  <a:off x="3941679" y="3885704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41" name="Rectangle 540">
                  <a:extLst>
                    <a:ext uri="{FF2B5EF4-FFF2-40B4-BE49-F238E27FC236}">
                      <a16:creationId xmlns:a16="http://schemas.microsoft.com/office/drawing/2014/main" id="{89EB8FBA-CA81-1B95-5AD1-F0B86A95F7E3}"/>
                    </a:ext>
                  </a:extLst>
                </p:cNvPr>
                <p:cNvSpPr/>
                <p:nvPr/>
              </p:nvSpPr>
              <p:spPr bwMode="auto">
                <a:xfrm>
                  <a:off x="4135288" y="3885704"/>
                  <a:ext cx="195197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42" name="Rectangle 541">
                  <a:extLst>
                    <a:ext uri="{FF2B5EF4-FFF2-40B4-BE49-F238E27FC236}">
                      <a16:creationId xmlns:a16="http://schemas.microsoft.com/office/drawing/2014/main" id="{187E386D-FB29-D369-29B3-99590C68F7F5}"/>
                    </a:ext>
                  </a:extLst>
                </p:cNvPr>
                <p:cNvSpPr/>
                <p:nvPr/>
              </p:nvSpPr>
              <p:spPr bwMode="auto">
                <a:xfrm>
                  <a:off x="4330485" y="3885704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43" name="Rectangle 63">
                  <a:extLst>
                    <a:ext uri="{FF2B5EF4-FFF2-40B4-BE49-F238E27FC236}">
                      <a16:creationId xmlns:a16="http://schemas.microsoft.com/office/drawing/2014/main" id="{F388282F-1325-7293-98F9-0633977BBC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1501" y="3886070"/>
                  <a:ext cx="28800" cy="183600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/>
                </a:p>
              </p:txBody>
            </p:sp>
            <p:sp>
              <p:nvSpPr>
                <p:cNvPr id="544" name="Rectangle 64">
                  <a:extLst>
                    <a:ext uri="{FF2B5EF4-FFF2-40B4-BE49-F238E27FC236}">
                      <a16:creationId xmlns:a16="http://schemas.microsoft.com/office/drawing/2014/main" id="{B76DAB70-B8E3-BE0D-287F-CF3F2E511F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04247" y="3886070"/>
                  <a:ext cx="28800" cy="183600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/>
                </a:p>
              </p:txBody>
            </p:sp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FC87178B-5DD5-DADA-9566-25E4D5D4AB67}"/>
                    </a:ext>
                  </a:extLst>
                </p:cNvPr>
                <p:cNvSpPr/>
                <p:nvPr/>
              </p:nvSpPr>
              <p:spPr bwMode="auto">
                <a:xfrm>
                  <a:off x="4511398" y="3885704"/>
                  <a:ext cx="195196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46" name="Rectangle 545">
                  <a:extLst>
                    <a:ext uri="{FF2B5EF4-FFF2-40B4-BE49-F238E27FC236}">
                      <a16:creationId xmlns:a16="http://schemas.microsoft.com/office/drawing/2014/main" id="{7B0F71F1-A07F-730C-5C91-08C16F64A5F5}"/>
                    </a:ext>
                  </a:extLst>
                </p:cNvPr>
                <p:cNvSpPr/>
                <p:nvPr/>
              </p:nvSpPr>
              <p:spPr bwMode="auto">
                <a:xfrm>
                  <a:off x="4706594" y="3885704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</p:grpSp>
          <p:grpSp>
            <p:nvGrpSpPr>
              <p:cNvPr id="60" name="Group 67">
                <a:extLst>
                  <a:ext uri="{FF2B5EF4-FFF2-40B4-BE49-F238E27FC236}">
                    <a16:creationId xmlns:a16="http://schemas.microsoft.com/office/drawing/2014/main" id="{ACEED46A-4556-6BE8-4C38-57621D3835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109" y="1563491"/>
                <a:ext cx="2381546" cy="183600"/>
                <a:chOff x="2551501" y="3886070"/>
                <a:chExt cx="2381546" cy="183600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02497658-B252-0E1A-E401-298735F0BB4D}"/>
                    </a:ext>
                  </a:extLst>
                </p:cNvPr>
                <p:cNvSpPr/>
                <p:nvPr/>
              </p:nvSpPr>
              <p:spPr bwMode="auto">
                <a:xfrm>
                  <a:off x="2580066" y="3885886"/>
                  <a:ext cx="195197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CFF71B22-61D3-ABF0-8A2B-A4D836C885A9}"/>
                    </a:ext>
                  </a:extLst>
                </p:cNvPr>
                <p:cNvSpPr/>
                <p:nvPr/>
              </p:nvSpPr>
              <p:spPr bwMode="auto">
                <a:xfrm>
                  <a:off x="2775263" y="3885886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1215EF47-6314-8CE6-498C-D4372118FF76}"/>
                    </a:ext>
                  </a:extLst>
                </p:cNvPr>
                <p:cNvSpPr/>
                <p:nvPr/>
              </p:nvSpPr>
              <p:spPr bwMode="auto">
                <a:xfrm>
                  <a:off x="2968872" y="3885886"/>
                  <a:ext cx="195196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12" name="Rectangle 511">
                  <a:extLst>
                    <a:ext uri="{FF2B5EF4-FFF2-40B4-BE49-F238E27FC236}">
                      <a16:creationId xmlns:a16="http://schemas.microsoft.com/office/drawing/2014/main" id="{68D688BA-094B-1A45-0487-8F5698B9B283}"/>
                    </a:ext>
                  </a:extLst>
                </p:cNvPr>
                <p:cNvSpPr/>
                <p:nvPr/>
              </p:nvSpPr>
              <p:spPr bwMode="auto">
                <a:xfrm>
                  <a:off x="3164068" y="3885886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13" name="Rectangle 512">
                  <a:extLst>
                    <a:ext uri="{FF2B5EF4-FFF2-40B4-BE49-F238E27FC236}">
                      <a16:creationId xmlns:a16="http://schemas.microsoft.com/office/drawing/2014/main" id="{AA4943D1-BD88-A9D7-95D3-3C543D91BFAE}"/>
                    </a:ext>
                  </a:extLst>
                </p:cNvPr>
                <p:cNvSpPr/>
                <p:nvPr/>
              </p:nvSpPr>
              <p:spPr bwMode="auto">
                <a:xfrm>
                  <a:off x="3357677" y="3885886"/>
                  <a:ext cx="195197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14" name="Rectangle 513">
                  <a:extLst>
                    <a:ext uri="{FF2B5EF4-FFF2-40B4-BE49-F238E27FC236}">
                      <a16:creationId xmlns:a16="http://schemas.microsoft.com/office/drawing/2014/main" id="{BDA42AA2-BAD1-BEA5-66FD-7306B8ABCD98}"/>
                    </a:ext>
                  </a:extLst>
                </p:cNvPr>
                <p:cNvSpPr/>
                <p:nvPr/>
              </p:nvSpPr>
              <p:spPr bwMode="auto">
                <a:xfrm>
                  <a:off x="3552874" y="3885886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15" name="Rectangle 514">
                  <a:extLst>
                    <a:ext uri="{FF2B5EF4-FFF2-40B4-BE49-F238E27FC236}">
                      <a16:creationId xmlns:a16="http://schemas.microsoft.com/office/drawing/2014/main" id="{85188098-67EE-EEB1-05D8-6F34F4081FCC}"/>
                    </a:ext>
                  </a:extLst>
                </p:cNvPr>
                <p:cNvSpPr/>
                <p:nvPr/>
              </p:nvSpPr>
              <p:spPr bwMode="auto">
                <a:xfrm>
                  <a:off x="3746483" y="3885886"/>
                  <a:ext cx="195196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23" name="Rectangle 522">
                  <a:extLst>
                    <a:ext uri="{FF2B5EF4-FFF2-40B4-BE49-F238E27FC236}">
                      <a16:creationId xmlns:a16="http://schemas.microsoft.com/office/drawing/2014/main" id="{2AE1CF39-ED90-BD85-9138-BE1C1568C5CF}"/>
                    </a:ext>
                  </a:extLst>
                </p:cNvPr>
                <p:cNvSpPr/>
                <p:nvPr/>
              </p:nvSpPr>
              <p:spPr bwMode="auto">
                <a:xfrm>
                  <a:off x="3941679" y="3885886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27" name="Rectangle 526">
                  <a:extLst>
                    <a:ext uri="{FF2B5EF4-FFF2-40B4-BE49-F238E27FC236}">
                      <a16:creationId xmlns:a16="http://schemas.microsoft.com/office/drawing/2014/main" id="{D8B34451-495E-A119-F112-292F5EE5284D}"/>
                    </a:ext>
                  </a:extLst>
                </p:cNvPr>
                <p:cNvSpPr/>
                <p:nvPr/>
              </p:nvSpPr>
              <p:spPr bwMode="auto">
                <a:xfrm>
                  <a:off x="4135288" y="3885886"/>
                  <a:ext cx="195197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28" name="Rectangle 527">
                  <a:extLst>
                    <a:ext uri="{FF2B5EF4-FFF2-40B4-BE49-F238E27FC236}">
                      <a16:creationId xmlns:a16="http://schemas.microsoft.com/office/drawing/2014/main" id="{F2C6DD6A-F6BB-CDCF-139B-B23605D2EEE5}"/>
                    </a:ext>
                  </a:extLst>
                </p:cNvPr>
                <p:cNvSpPr/>
                <p:nvPr/>
              </p:nvSpPr>
              <p:spPr bwMode="auto">
                <a:xfrm>
                  <a:off x="4330485" y="3885886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29" name="Rectangle 78">
                  <a:extLst>
                    <a:ext uri="{FF2B5EF4-FFF2-40B4-BE49-F238E27FC236}">
                      <a16:creationId xmlns:a16="http://schemas.microsoft.com/office/drawing/2014/main" id="{90A95A02-59E0-DDEF-FFAC-C8D31F5347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1501" y="3886070"/>
                  <a:ext cx="28800" cy="183600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/>
                </a:p>
              </p:txBody>
            </p:sp>
            <p:sp>
              <p:nvSpPr>
                <p:cNvPr id="530" name="Rectangle 79">
                  <a:extLst>
                    <a:ext uri="{FF2B5EF4-FFF2-40B4-BE49-F238E27FC236}">
                      <a16:creationId xmlns:a16="http://schemas.microsoft.com/office/drawing/2014/main" id="{5D688790-E1F7-E3AB-C66D-E70E77A13C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04247" y="3886070"/>
                  <a:ext cx="28800" cy="183600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/>
                </a:p>
              </p:txBody>
            </p:sp>
            <p:sp>
              <p:nvSpPr>
                <p:cNvPr id="531" name="Rectangle 530">
                  <a:extLst>
                    <a:ext uri="{FF2B5EF4-FFF2-40B4-BE49-F238E27FC236}">
                      <a16:creationId xmlns:a16="http://schemas.microsoft.com/office/drawing/2014/main" id="{3A171B54-1059-7047-3B7D-F4DCCE693BE5}"/>
                    </a:ext>
                  </a:extLst>
                </p:cNvPr>
                <p:cNvSpPr/>
                <p:nvPr/>
              </p:nvSpPr>
              <p:spPr bwMode="auto">
                <a:xfrm>
                  <a:off x="4511398" y="3885886"/>
                  <a:ext cx="195196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532" name="Rectangle 531">
                  <a:extLst>
                    <a:ext uri="{FF2B5EF4-FFF2-40B4-BE49-F238E27FC236}">
                      <a16:creationId xmlns:a16="http://schemas.microsoft.com/office/drawing/2014/main" id="{90AF31B7-2149-A31D-B7A0-D5203FC6E82A}"/>
                    </a:ext>
                  </a:extLst>
                </p:cNvPr>
                <p:cNvSpPr/>
                <p:nvPr/>
              </p:nvSpPr>
              <p:spPr bwMode="auto">
                <a:xfrm>
                  <a:off x="4706594" y="3885886"/>
                  <a:ext cx="193609" cy="183784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</p:grpSp>
        </p:grpSp>
        <p:grpSp>
          <p:nvGrpSpPr>
            <p:cNvPr id="6" name="Group 83">
              <a:extLst>
                <a:ext uri="{FF2B5EF4-FFF2-40B4-BE49-F238E27FC236}">
                  <a16:creationId xmlns:a16="http://schemas.microsoft.com/office/drawing/2014/main" id="{8C0BE8EA-D72D-E433-45CF-72A21E16BA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5560" y="2075706"/>
              <a:ext cx="2669117" cy="491067"/>
              <a:chOff x="2551501" y="3886070"/>
              <a:chExt cx="2001600" cy="367200"/>
            </a:xfrm>
          </p:grpSpPr>
          <p:grpSp>
            <p:nvGrpSpPr>
              <p:cNvPr id="30" name="Group 84">
                <a:extLst>
                  <a:ext uri="{FF2B5EF4-FFF2-40B4-BE49-F238E27FC236}">
                    <a16:creationId xmlns:a16="http://schemas.microsoft.com/office/drawing/2014/main" id="{EA533DD3-F2C9-7BBE-F15C-AB24C24045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51501" y="3886070"/>
                <a:ext cx="2001600" cy="183600"/>
                <a:chOff x="3864729" y="2771627"/>
                <a:chExt cx="2001600" cy="183600"/>
              </a:xfrm>
            </p:grpSpPr>
            <p:grpSp>
              <p:nvGrpSpPr>
                <p:cNvPr id="45" name="Group 99">
                  <a:extLst>
                    <a:ext uri="{FF2B5EF4-FFF2-40B4-BE49-F238E27FC236}">
                      <a16:creationId xmlns:a16="http://schemas.microsoft.com/office/drawing/2014/main" id="{6194220E-5F0E-962C-5BAC-C66C2FEFC7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93529" y="2771627"/>
                  <a:ext cx="1944000" cy="183600"/>
                  <a:chOff x="3893529" y="2771627"/>
                  <a:chExt cx="1944000" cy="183600"/>
                </a:xfrm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5B158E09-0AF4-EBA6-0EBB-86CA6538CDC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93301" y="2771627"/>
                    <a:ext cx="195240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B97F16DB-8D12-3C78-8971-284A73F4C7A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88541" y="2771627"/>
                    <a:ext cx="193652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AD86AB60-AF9D-DE8B-0893-5A0126E9DCF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82193" y="2771627"/>
                    <a:ext cx="195239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F96750F0-2884-B911-D883-CFF04D51E20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77432" y="2771627"/>
                    <a:ext cx="193652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3AF63565-CF93-02D3-32E9-C575D993B2F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1084" y="2771627"/>
                    <a:ext cx="195240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13C83569-1387-767E-FFE1-C263C936234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66323" y="2771627"/>
                    <a:ext cx="193652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84EF25D9-40DB-6E85-E6B7-E9134EC78D3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59975" y="2771627"/>
                    <a:ext cx="195239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6E7CA64D-BEC2-3D6D-4F00-348684A4974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55214" y="2771627"/>
                    <a:ext cx="193652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10F05D7C-109D-0C20-0B89-98671B5F2BA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48866" y="2771627"/>
                    <a:ext cx="195240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D96BEA98-ED56-6B8D-3EF1-597FE3004C1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44106" y="2771627"/>
                    <a:ext cx="193652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</p:grpSp>
            <p:sp>
              <p:nvSpPr>
                <p:cNvPr id="46" name="Rectangle 100">
                  <a:extLst>
                    <a:ext uri="{FF2B5EF4-FFF2-40B4-BE49-F238E27FC236}">
                      <a16:creationId xmlns:a16="http://schemas.microsoft.com/office/drawing/2014/main" id="{C6F2B33A-78D0-E333-DF1D-07B6D758BF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4729" y="2771627"/>
                  <a:ext cx="28800" cy="183600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/>
                </a:p>
              </p:txBody>
            </p:sp>
            <p:sp>
              <p:nvSpPr>
                <p:cNvPr id="47" name="Rectangle 101">
                  <a:extLst>
                    <a:ext uri="{FF2B5EF4-FFF2-40B4-BE49-F238E27FC236}">
                      <a16:creationId xmlns:a16="http://schemas.microsoft.com/office/drawing/2014/main" id="{40852F20-D04E-542A-2166-68295FB16E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7529" y="2771627"/>
                  <a:ext cx="28800" cy="183600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/>
                </a:p>
              </p:txBody>
            </p:sp>
          </p:grpSp>
          <p:grpSp>
            <p:nvGrpSpPr>
              <p:cNvPr id="31" name="Group 85">
                <a:extLst>
                  <a:ext uri="{FF2B5EF4-FFF2-40B4-BE49-F238E27FC236}">
                    <a16:creationId xmlns:a16="http://schemas.microsoft.com/office/drawing/2014/main" id="{AE72D99E-1756-54E7-BA36-52BB30FDBF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51501" y="4069670"/>
                <a:ext cx="2001600" cy="183600"/>
                <a:chOff x="3864729" y="2771627"/>
                <a:chExt cx="2001600" cy="183600"/>
              </a:xfrm>
            </p:grpSpPr>
            <p:grpSp>
              <p:nvGrpSpPr>
                <p:cNvPr id="32" name="Group 86">
                  <a:extLst>
                    <a:ext uri="{FF2B5EF4-FFF2-40B4-BE49-F238E27FC236}">
                      <a16:creationId xmlns:a16="http://schemas.microsoft.com/office/drawing/2014/main" id="{EFA73BF2-2FFD-04CD-A46A-3B352B079B7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93529" y="2771627"/>
                  <a:ext cx="1944000" cy="183600"/>
                  <a:chOff x="3893529" y="2771627"/>
                  <a:chExt cx="1944000" cy="183600"/>
                </a:xfrm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3BF1F180-3C62-B537-F344-C10F221D8A3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93301" y="2771627"/>
                    <a:ext cx="195240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91AD1F6F-1AF1-D48D-E241-8A96A689EF0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88541" y="2771627"/>
                    <a:ext cx="193652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482606AD-94A6-E1F2-1345-D1CA6105374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82193" y="2771627"/>
                    <a:ext cx="195239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80156EE8-DD7B-FAAE-9A97-286EEE4C904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77432" y="2771627"/>
                    <a:ext cx="193652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B49920D7-0BEA-5FBB-CFB6-A29BEE3509C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1084" y="2771627"/>
                    <a:ext cx="195240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4534026B-61CE-2AAD-EA31-5671164CF0D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66323" y="2771627"/>
                    <a:ext cx="193652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19436EFE-CE7E-8689-60C3-A89CCF1FC66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59975" y="2771627"/>
                    <a:ext cx="195239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73B9154A-B29F-E3C1-6313-77910D57DB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55214" y="2771627"/>
                    <a:ext cx="193652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E6ED30A3-BEE3-A94D-5E39-90DC3D36E30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48866" y="2771627"/>
                    <a:ext cx="195240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EED09134-940C-5EE0-3F75-F570604215F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44106" y="2771627"/>
                    <a:ext cx="193652" cy="183600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3200">
                      <a:latin typeface="Arial" charset="0"/>
                      <a:ea typeface="ヒラギノ角ゴ ProN W3" charset="0"/>
                      <a:sym typeface="Arial" charset="0"/>
                    </a:endParaRPr>
                  </a:p>
                </p:txBody>
              </p:sp>
            </p:grpSp>
            <p:sp>
              <p:nvSpPr>
                <p:cNvPr id="33" name="Rectangle 87">
                  <a:extLst>
                    <a:ext uri="{FF2B5EF4-FFF2-40B4-BE49-F238E27FC236}">
                      <a16:creationId xmlns:a16="http://schemas.microsoft.com/office/drawing/2014/main" id="{FD479A28-21F9-26D1-5941-9D8B745023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4729" y="2771627"/>
                  <a:ext cx="28800" cy="183600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/>
                </a:p>
              </p:txBody>
            </p:sp>
            <p:sp>
              <p:nvSpPr>
                <p:cNvPr id="34" name="Rectangle 88">
                  <a:extLst>
                    <a:ext uri="{FF2B5EF4-FFF2-40B4-BE49-F238E27FC236}">
                      <a16:creationId xmlns:a16="http://schemas.microsoft.com/office/drawing/2014/main" id="{3DF8576F-6D8C-6240-09B4-9A83F298EA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7529" y="2771627"/>
                  <a:ext cx="28800" cy="183600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ヒラギノ角ゴ ProN W3" panose="020B0300000000000000" pitchFamily="34" charset="-128"/>
                      <a:sym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 sz="3200"/>
                </a:p>
              </p:txBody>
            </p:sp>
          </p:grpSp>
        </p:grpSp>
        <p:sp>
          <p:nvSpPr>
            <p:cNvPr id="7" name="TextBox 229">
              <a:extLst>
                <a:ext uri="{FF2B5EF4-FFF2-40B4-BE49-F238E27FC236}">
                  <a16:creationId xmlns:a16="http://schemas.microsoft.com/office/drawing/2014/main" id="{CA744C4C-B27C-A30A-1F9E-190D235508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1777" y="2156140"/>
              <a:ext cx="437829" cy="234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IT" sz="2400" b="1" dirty="0"/>
                <a:t>10x</a:t>
              </a:r>
            </a:p>
          </p:txBody>
        </p:sp>
        <p:sp>
          <p:nvSpPr>
            <p:cNvPr id="8" name="TextBox 323">
              <a:extLst>
                <a:ext uri="{FF2B5EF4-FFF2-40B4-BE49-F238E27FC236}">
                  <a16:creationId xmlns:a16="http://schemas.microsoft.com/office/drawing/2014/main" id="{5106BD7C-9C27-0023-836C-575D2D160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1926" y="2785848"/>
              <a:ext cx="480912" cy="234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IT" sz="2400" b="1"/>
                <a:t>12 x</a:t>
              </a:r>
            </a:p>
          </p:txBody>
        </p:sp>
        <p:sp>
          <p:nvSpPr>
            <p:cNvPr id="9" name="TextBox 324">
              <a:extLst>
                <a:ext uri="{FF2B5EF4-FFF2-40B4-BE49-F238E27FC236}">
                  <a16:creationId xmlns:a16="http://schemas.microsoft.com/office/drawing/2014/main" id="{B09CBB3A-5A27-364E-76F7-87B8DDAEA2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4673" y="3819320"/>
              <a:ext cx="393932" cy="234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IT" sz="2400" b="1"/>
                <a:t>9 x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1587882-0E85-9756-2827-955C3FE1308F}"/>
                </a:ext>
              </a:extLst>
            </p:cNvPr>
            <p:cNvCxnSpPr>
              <a:stCxn id="4" idx="2"/>
            </p:cNvCxnSpPr>
            <p:nvPr/>
          </p:nvCxnSpPr>
          <p:spPr bwMode="auto">
            <a:xfrm>
              <a:off x="170549" y="3278841"/>
              <a:ext cx="0" cy="3039533"/>
            </a:xfrm>
            <a:prstGeom prst="line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A9F266B-0B98-24A1-5458-740DC4F2974B}"/>
                </a:ext>
              </a:extLst>
            </p:cNvPr>
            <p:cNvCxnSpPr>
              <a:stCxn id="4" idx="6"/>
            </p:cNvCxnSpPr>
            <p:nvPr/>
          </p:nvCxnSpPr>
          <p:spPr bwMode="auto">
            <a:xfrm>
              <a:off x="3828149" y="3278841"/>
              <a:ext cx="0" cy="3039533"/>
            </a:xfrm>
            <a:prstGeom prst="line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2" name="TextBox 330">
              <a:extLst>
                <a:ext uri="{FF2B5EF4-FFF2-40B4-BE49-F238E27FC236}">
                  <a16:creationId xmlns:a16="http://schemas.microsoft.com/office/drawing/2014/main" id="{78B0767F-6C6B-B5D0-7995-5DD6E832F9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7249" y="5649507"/>
              <a:ext cx="515054" cy="32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IT" sz="3600" dirty="0"/>
                <a:t>12</a:t>
              </a:r>
              <a:r>
                <a:rPr lang="en-US" altLang="en-US" sz="3600" dirty="0"/>
                <a:t>”</a:t>
              </a:r>
              <a:endParaRPr lang="en-US" altLang="en-IT" sz="3600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613E303-E9DE-ACE5-DF7F-47D57568C5D2}"/>
                </a:ext>
              </a:extLst>
            </p:cNvPr>
            <p:cNvCxnSpPr/>
            <p:nvPr/>
          </p:nvCxnSpPr>
          <p:spPr bwMode="auto">
            <a:xfrm>
              <a:off x="2414216" y="5941607"/>
              <a:ext cx="1403351" cy="0"/>
            </a:xfrm>
            <a:prstGeom prst="straightConnector1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6984759-45EA-B502-6387-822FCB93B4BC}"/>
                </a:ext>
              </a:extLst>
            </p:cNvPr>
            <p:cNvCxnSpPr/>
            <p:nvPr/>
          </p:nvCxnSpPr>
          <p:spPr bwMode="auto">
            <a:xfrm flipH="1">
              <a:off x="170549" y="5941607"/>
              <a:ext cx="1346200" cy="0"/>
            </a:xfrm>
            <a:prstGeom prst="straightConnector1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B2A5C4-BBE7-E73E-98E1-6900E0B49FC6}"/>
                </a:ext>
              </a:extLst>
            </p:cNvPr>
            <p:cNvSpPr txBox="1"/>
            <p:nvPr/>
          </p:nvSpPr>
          <p:spPr>
            <a:xfrm>
              <a:off x="1477985" y="3270528"/>
              <a:ext cx="992579" cy="500778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ctr">
              <a:spAutoFit/>
            </a:bodyPr>
            <a:lstStyle/>
            <a:p>
              <a:pPr algn="l">
                <a:lnSpc>
                  <a:spcPts val="3700"/>
                </a:lnSpc>
              </a:pPr>
              <a:r>
                <a:rPr lang="en-IT" b="1" dirty="0">
                  <a:solidFill>
                    <a:schemeClr val="bg1"/>
                  </a:solidFill>
                  <a:highlight>
                    <a:srgbClr val="0000FF"/>
                  </a:highlight>
                </a:rPr>
                <a:t>Layer 3</a:t>
              </a:r>
              <a:endParaRPr lang="en-US" b="1" dirty="0">
                <a:solidFill>
                  <a:schemeClr val="bg1"/>
                </a:solidFill>
                <a:highlight>
                  <a:srgbClr val="0000FF"/>
                </a:highlight>
                <a:cs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1F543F-0E91-CD68-AA19-BBFB31D5594B}"/>
                </a:ext>
              </a:extLst>
            </p:cNvPr>
            <p:cNvSpPr txBox="1"/>
            <p:nvPr/>
          </p:nvSpPr>
          <p:spPr>
            <a:xfrm>
              <a:off x="2238709" y="2783895"/>
              <a:ext cx="992579" cy="500778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ctr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IT" b="1" dirty="0">
                  <a:highlight>
                    <a:srgbClr val="FFFF00"/>
                  </a:highlight>
                </a:rPr>
                <a:t>Layer 2</a:t>
              </a:r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9EB5ED-C087-DAD2-A8B5-B16E22D0BD9D}"/>
                </a:ext>
              </a:extLst>
            </p:cNvPr>
            <p:cNvSpPr txBox="1"/>
            <p:nvPr/>
          </p:nvSpPr>
          <p:spPr>
            <a:xfrm>
              <a:off x="1393038" y="1590516"/>
              <a:ext cx="996291" cy="287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3700"/>
                </a:lnSpc>
              </a:pPr>
              <a:r>
                <a:rPr lang="en-IT" sz="3600" b="1" dirty="0"/>
                <a:t>Layer 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6E52B3-86AE-9B39-50AA-4AED27CCC65B}"/>
                </a:ext>
              </a:extLst>
            </p:cNvPr>
            <p:cNvSpPr/>
            <p:nvPr/>
          </p:nvSpPr>
          <p:spPr bwMode="auto">
            <a:xfrm>
              <a:off x="829907" y="4385528"/>
              <a:ext cx="260351" cy="24553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40" tIns="45720" rIns="91440" bIns="45720" anchor="t"/>
            <a:lstStyle/>
            <a:p>
              <a:pPr>
                <a:defRPr/>
              </a:pPr>
              <a:endParaRPr lang="en-US" sz="3200" dirty="0">
                <a:highlight>
                  <a:srgbClr val="0000FF"/>
                </a:highlight>
                <a:latin typeface="Arial" charset="0"/>
                <a:ea typeface="ヒラギノ角ゴ ProN W3" charset="0"/>
                <a:cs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D3FB4CB-5783-38EB-7D45-B28FE40591E6}"/>
                </a:ext>
              </a:extLst>
            </p:cNvPr>
            <p:cNvSpPr/>
            <p:nvPr/>
          </p:nvSpPr>
          <p:spPr bwMode="auto">
            <a:xfrm>
              <a:off x="1090258" y="4385528"/>
              <a:ext cx="258233" cy="24553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40" tIns="45720" rIns="91440" bIns="45720" anchor="t"/>
            <a:lstStyle/>
            <a:p>
              <a:pPr>
                <a:defRPr/>
              </a:pPr>
              <a:endParaRPr lang="en-US" sz="3200" dirty="0">
                <a:highlight>
                  <a:srgbClr val="0000FF"/>
                </a:highlight>
                <a:latin typeface="Arial" charset="0"/>
                <a:ea typeface="ヒラギノ角ゴ ProN W3" charset="0"/>
                <a:cs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EAFE061-ACB1-EBA3-EC72-03FDC08AD058}"/>
                </a:ext>
              </a:extLst>
            </p:cNvPr>
            <p:cNvSpPr/>
            <p:nvPr/>
          </p:nvSpPr>
          <p:spPr bwMode="auto">
            <a:xfrm>
              <a:off x="1348491" y="4385528"/>
              <a:ext cx="258233" cy="24553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40" tIns="45720" rIns="91440" bIns="45720" anchor="t"/>
            <a:lstStyle/>
            <a:p>
              <a:pPr>
                <a:defRPr/>
              </a:pPr>
              <a:endParaRPr lang="en-US" sz="3200" dirty="0">
                <a:highlight>
                  <a:srgbClr val="0000FF"/>
                </a:highlight>
                <a:latin typeface="Arial" charset="0"/>
                <a:ea typeface="ヒラギノ角ゴ ProN W3" charset="0"/>
                <a:cs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FBFE6E0-53FD-6A46-DD46-5D11D1012931}"/>
                </a:ext>
              </a:extLst>
            </p:cNvPr>
            <p:cNvSpPr/>
            <p:nvPr/>
          </p:nvSpPr>
          <p:spPr bwMode="auto">
            <a:xfrm>
              <a:off x="1606725" y="4385528"/>
              <a:ext cx="260350" cy="24553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40" tIns="45720" rIns="91440" bIns="45720" anchor="t"/>
            <a:lstStyle/>
            <a:p>
              <a:pPr>
                <a:defRPr/>
              </a:pPr>
              <a:endParaRPr lang="en-US" sz="3200" dirty="0">
                <a:highlight>
                  <a:srgbClr val="0000FF"/>
                </a:highlight>
                <a:latin typeface="Arial" charset="0"/>
                <a:ea typeface="ヒラギノ角ゴ ProN W3" charset="0"/>
                <a:cs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1B5E754-6EC2-59EF-E107-3715C4DB3833}"/>
                </a:ext>
              </a:extLst>
            </p:cNvPr>
            <p:cNvSpPr/>
            <p:nvPr/>
          </p:nvSpPr>
          <p:spPr bwMode="auto">
            <a:xfrm>
              <a:off x="1867073" y="4385528"/>
              <a:ext cx="258233" cy="24553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40" tIns="45720" rIns="91440" bIns="45720" anchor="t"/>
            <a:lstStyle/>
            <a:p>
              <a:pPr>
                <a:defRPr/>
              </a:pPr>
              <a:endParaRPr lang="en-US" sz="3200" dirty="0">
                <a:highlight>
                  <a:srgbClr val="0000FF"/>
                </a:highlight>
                <a:latin typeface="Arial" charset="0"/>
                <a:ea typeface="ヒラギノ角ゴ ProN W3" charset="0"/>
                <a:cs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4F6A7B-122F-D924-A433-7824098321A0}"/>
                </a:ext>
              </a:extLst>
            </p:cNvPr>
            <p:cNvSpPr/>
            <p:nvPr/>
          </p:nvSpPr>
          <p:spPr bwMode="auto">
            <a:xfrm>
              <a:off x="2125307" y="4385528"/>
              <a:ext cx="260351" cy="24553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40" tIns="45720" rIns="91440" bIns="45720" anchor="t"/>
            <a:lstStyle/>
            <a:p>
              <a:pPr>
                <a:defRPr/>
              </a:pPr>
              <a:endParaRPr lang="en-US" sz="3200" dirty="0">
                <a:highlight>
                  <a:srgbClr val="0000FF"/>
                </a:highlight>
                <a:latin typeface="Arial" charset="0"/>
                <a:ea typeface="ヒラギノ角ゴ ProN W3" charset="0"/>
                <a:cs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7A59542-A71E-4C49-354E-5F18F82B6878}"/>
                </a:ext>
              </a:extLst>
            </p:cNvPr>
            <p:cNvSpPr/>
            <p:nvPr/>
          </p:nvSpPr>
          <p:spPr bwMode="auto">
            <a:xfrm>
              <a:off x="2385657" y="4385528"/>
              <a:ext cx="258233" cy="24553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40" tIns="45720" rIns="91440" bIns="45720" anchor="t"/>
            <a:lstStyle/>
            <a:p>
              <a:pPr>
                <a:defRPr/>
              </a:pPr>
              <a:endParaRPr lang="en-US" sz="3200" dirty="0">
                <a:highlight>
                  <a:srgbClr val="0000FF"/>
                </a:highlight>
                <a:latin typeface="Arial" charset="0"/>
                <a:ea typeface="ヒラギノ角ゴ ProN W3" charset="0"/>
                <a:cs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3609362-6985-D1D5-3663-CA0116545D83}"/>
                </a:ext>
              </a:extLst>
            </p:cNvPr>
            <p:cNvSpPr/>
            <p:nvPr/>
          </p:nvSpPr>
          <p:spPr bwMode="auto">
            <a:xfrm>
              <a:off x="2643891" y="4385528"/>
              <a:ext cx="260350" cy="24553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40" tIns="45720" rIns="91440" bIns="45720" anchor="t"/>
            <a:lstStyle/>
            <a:p>
              <a:pPr>
                <a:defRPr/>
              </a:pPr>
              <a:endParaRPr lang="en-US" sz="3200" dirty="0">
                <a:highlight>
                  <a:srgbClr val="0000FF"/>
                </a:highlight>
                <a:latin typeface="Arial" charset="0"/>
                <a:ea typeface="ヒラギノ角ゴ ProN W3" charset="0"/>
                <a:cs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E8A6C8-C237-A576-5BD9-F2C900C5236B}"/>
                </a:ext>
              </a:extLst>
            </p:cNvPr>
            <p:cNvSpPr/>
            <p:nvPr/>
          </p:nvSpPr>
          <p:spPr bwMode="auto">
            <a:xfrm>
              <a:off x="2904241" y="4385528"/>
              <a:ext cx="258233" cy="24553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40" tIns="45720" rIns="91440" bIns="45720" anchor="t"/>
            <a:lstStyle/>
            <a:p>
              <a:pPr>
                <a:defRPr/>
              </a:pPr>
              <a:endParaRPr lang="en-US" sz="3200" dirty="0">
                <a:highlight>
                  <a:srgbClr val="0000FF"/>
                </a:highlight>
                <a:latin typeface="Arial" charset="0"/>
                <a:ea typeface="ヒラギノ角ゴ ProN W3" charset="0"/>
                <a:cs typeface="Arial"/>
              </a:endParaRPr>
            </a:p>
          </p:txBody>
        </p:sp>
        <p:sp>
          <p:nvSpPr>
            <p:cNvPr id="27" name="Rectangle 374">
              <a:extLst>
                <a:ext uri="{FF2B5EF4-FFF2-40B4-BE49-F238E27FC236}">
                  <a16:creationId xmlns:a16="http://schemas.microsoft.com/office/drawing/2014/main" id="{3709A309-C730-6A52-C3B8-866612C56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807" y="4386413"/>
              <a:ext cx="52785" cy="2446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 sz="3200"/>
            </a:p>
          </p:txBody>
        </p:sp>
        <p:sp>
          <p:nvSpPr>
            <p:cNvPr id="28" name="Rectangle 375">
              <a:extLst>
                <a:ext uri="{FF2B5EF4-FFF2-40B4-BE49-F238E27FC236}">
                  <a16:creationId xmlns:a16="http://schemas.microsoft.com/office/drawing/2014/main" id="{E0CBDA11-BA1D-7DF7-30B9-DB89C45EE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2329" y="4386413"/>
              <a:ext cx="19195" cy="244648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 sz="32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D8F2AD4-6245-3A40-C46C-D47134E2436D}"/>
                </a:ext>
              </a:extLst>
            </p:cNvPr>
            <p:cNvSpPr txBox="1"/>
            <p:nvPr/>
          </p:nvSpPr>
          <p:spPr>
            <a:xfrm>
              <a:off x="1525610" y="4375428"/>
              <a:ext cx="992579" cy="500778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ctr">
              <a:spAutoFit/>
            </a:bodyPr>
            <a:lstStyle/>
            <a:p>
              <a:pPr algn="l">
                <a:lnSpc>
                  <a:spcPts val="3700"/>
                </a:lnSpc>
              </a:pPr>
              <a:r>
                <a:rPr lang="en-IT" b="1" dirty="0">
                  <a:solidFill>
                    <a:schemeClr val="bg1"/>
                  </a:solidFill>
                  <a:highlight>
                    <a:srgbClr val="FF00FF"/>
                  </a:highlight>
                </a:rPr>
                <a:t>Layer 4</a:t>
              </a:r>
              <a:endParaRPr lang="en-US" b="1" dirty="0">
                <a:solidFill>
                  <a:schemeClr val="bg1"/>
                </a:solidFill>
                <a:highlight>
                  <a:srgbClr val="FF00FF"/>
                </a:highlight>
                <a:cs typeface="Arial"/>
              </a:endParaRPr>
            </a:p>
          </p:txBody>
        </p:sp>
      </p:grpSp>
      <p:pic>
        <p:nvPicPr>
          <p:cNvPr id="649" name="Picture 648">
            <a:extLst>
              <a:ext uri="{FF2B5EF4-FFF2-40B4-BE49-F238E27FC236}">
                <a16:creationId xmlns:a16="http://schemas.microsoft.com/office/drawing/2014/main" id="{6333C0DF-EC33-F1D2-57AF-EA69776FB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27" y="7417174"/>
            <a:ext cx="11109620" cy="5640796"/>
          </a:xfrm>
          <a:prstGeom prst="rect">
            <a:avLst/>
          </a:prstGeom>
        </p:spPr>
      </p:pic>
      <p:pic>
        <p:nvPicPr>
          <p:cNvPr id="650" name="Picture 649">
            <a:extLst>
              <a:ext uri="{FF2B5EF4-FFF2-40B4-BE49-F238E27FC236}">
                <a16:creationId xmlns:a16="http://schemas.microsoft.com/office/drawing/2014/main" id="{16C0523E-435D-A8E2-11D5-F6604FB02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1948" y="8317816"/>
            <a:ext cx="11509033" cy="4356811"/>
          </a:xfrm>
          <a:prstGeom prst="rect">
            <a:avLst/>
          </a:prstGeom>
        </p:spPr>
      </p:pic>
      <p:sp>
        <p:nvSpPr>
          <p:cNvPr id="651" name="TextBox 650">
            <a:extLst>
              <a:ext uri="{FF2B5EF4-FFF2-40B4-BE49-F238E27FC236}">
                <a16:creationId xmlns:a16="http://schemas.microsoft.com/office/drawing/2014/main" id="{4E93D834-E1D4-FAF8-332F-77ECBC89B6B7}"/>
              </a:ext>
            </a:extLst>
          </p:cNvPr>
          <p:cNvSpPr txBox="1"/>
          <p:nvPr/>
        </p:nvSpPr>
        <p:spPr>
          <a:xfrm>
            <a:off x="12357114" y="7028604"/>
            <a:ext cx="5463674" cy="698267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T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Two variants under study</a:t>
            </a:r>
          </a:p>
        </p:txBody>
      </p:sp>
    </p:spTree>
    <p:extLst>
      <p:ext uri="{BB962C8B-B14F-4D97-AF65-F5344CB8AC3E}">
        <p14:creationId xmlns:p14="http://schemas.microsoft.com/office/powerpoint/2010/main" val="421744024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1CA9088-A3E2-ED2A-57ED-F47A7AEE0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8320" y="1393522"/>
            <a:ext cx="5932051" cy="4281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827C68-1D00-D27F-89D3-DA5D6ABFD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499" y="5843511"/>
            <a:ext cx="7568104" cy="7056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CFEEA3-0696-DA58-C50D-14D938B82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Material budget reduction and impact on resolution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92099D-48F3-833B-EA0C-E11F3661E425}"/>
              </a:ext>
            </a:extLst>
          </p:cNvPr>
          <p:cNvGrpSpPr>
            <a:grpSpLocks noChangeAspect="1"/>
          </p:cNvGrpSpPr>
          <p:nvPr/>
        </p:nvGrpSpPr>
        <p:grpSpPr>
          <a:xfrm>
            <a:off x="633484" y="4546600"/>
            <a:ext cx="15940015" cy="7607039"/>
            <a:chOff x="554731" y="1625108"/>
            <a:chExt cx="8993791" cy="42921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45B219-B44A-78D9-1F1B-0C65E4A1C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731" y="1700808"/>
              <a:ext cx="4394200" cy="4216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2138DD-2591-1B4F-C344-54A00E48C284}"/>
                </a:ext>
              </a:extLst>
            </p:cNvPr>
            <p:cNvSpPr txBox="1"/>
            <p:nvPr/>
          </p:nvSpPr>
          <p:spPr>
            <a:xfrm>
              <a:off x="1919536" y="3575557"/>
              <a:ext cx="1338910" cy="532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IT" sz="3600" dirty="0"/>
                <a:t>Curved </a:t>
              </a:r>
            </a:p>
            <a:p>
              <a:pPr algn="l"/>
              <a:r>
                <a:rPr lang="en-IT" sz="3600" dirty="0"/>
                <a:t>Layers 1 to 4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D295BE1-89BF-7883-758D-FCA57127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5243446" y="1535984"/>
              <a:ext cx="4215952" cy="43942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44F1F9-7DD1-5D03-3DC1-C102FBFC86F1}"/>
                </a:ext>
              </a:extLst>
            </p:cNvPr>
            <p:cNvSpPr txBox="1"/>
            <p:nvPr/>
          </p:nvSpPr>
          <p:spPr>
            <a:xfrm>
              <a:off x="7046042" y="3575557"/>
              <a:ext cx="1217941" cy="251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3700"/>
                </a:lnSpc>
              </a:pPr>
              <a:r>
                <a:rPr lang="en-IT" sz="4000" dirty="0"/>
                <a:t>Traditional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1681F5-113C-41C9-B3B9-14177647107D}"/>
                  </a:ext>
                </a:extLst>
              </p:cNvPr>
              <p:cNvSpPr txBox="1"/>
              <p:nvPr/>
            </p:nvSpPr>
            <p:spPr>
              <a:xfrm>
                <a:off x="265549" y="1562361"/>
                <a:ext cx="18745041" cy="22159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>
                  <a:buBlip>
                    <a:blip r:embed="rId6"/>
                  </a:buBlip>
                  <a:defRPr sz="4300"/>
                </a:pPr>
                <a:r>
                  <a:rPr lang="en-GB" sz="4600" dirty="0">
                    <a:solidFill>
                      <a:srgbClr val="00B050"/>
                    </a:solidFill>
                  </a:rPr>
                  <a:t>Factor of ~3 smaller material budget compared to flat </a:t>
                </a:r>
              </a:p>
              <a:p>
                <a:pPr lvl="1">
                  <a:buBlip>
                    <a:blip r:embed="rId6"/>
                  </a:buBlip>
                  <a:defRPr sz="4300"/>
                </a:pPr>
                <a:r>
                  <a:rPr lang="en-GB" sz="4600" dirty="0">
                    <a:solidFill>
                      <a:schemeClr val="tx1"/>
                    </a:solidFill>
                  </a:rPr>
                  <a:t>More uniform in </a:t>
                </a:r>
                <a14:m>
                  <m:oMath xmlns:m="http://schemas.openxmlformats.org/officeDocument/2006/math">
                    <m:r>
                      <a:rPr lang="en-US" sz="4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sz="4600" dirty="0">
                    <a:solidFill>
                      <a:schemeClr val="tx1"/>
                    </a:solidFill>
                  </a:rPr>
                  <a:t> and 4 layers instead of 3</a:t>
                </a:r>
              </a:p>
              <a:p>
                <a:pPr>
                  <a:buBlip>
                    <a:blip r:embed="rId6"/>
                  </a:buBlip>
                  <a:defRPr sz="4300"/>
                </a:pPr>
                <a:r>
                  <a:rPr lang="en-GB" sz="4600" dirty="0">
                    <a:solidFill>
                      <a:srgbClr val="FF0000"/>
                    </a:solidFill>
                  </a:rPr>
                  <a:t>Improved impact parameter resolution especially at lower momentum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1681F5-113C-41C9-B3B9-141776471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49" y="1562361"/>
                <a:ext cx="18745041" cy="2215991"/>
              </a:xfrm>
              <a:prstGeom prst="rect">
                <a:avLst/>
              </a:prstGeom>
              <a:blipFill>
                <a:blip r:embed="rId7"/>
                <a:stretch>
                  <a:fillRect t="-5682" b="-12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420099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Machine backgroun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Machine backgrounds</a:t>
            </a:r>
          </a:p>
        </p:txBody>
      </p:sp>
      <p:sp>
        <p:nvSpPr>
          <p:cNvPr id="410" name="Beam-strahlung…"/>
          <p:cNvSpPr txBox="1">
            <a:spLocks noGrp="1"/>
          </p:cNvSpPr>
          <p:nvPr>
            <p:ph type="body" idx="1"/>
          </p:nvPr>
        </p:nvSpPr>
        <p:spPr>
          <a:xfrm>
            <a:off x="405263" y="1795164"/>
            <a:ext cx="23910514" cy="10788057"/>
          </a:xfrm>
          <a:prstGeom prst="rect">
            <a:avLst/>
          </a:prstGeom>
        </p:spPr>
        <p:txBody>
          <a:bodyPr/>
          <a:lstStyle/>
          <a:p>
            <a:r>
              <a:rPr lang="en-GB" sz="4800" dirty="0" err="1"/>
              <a:t>Beamstrahlung</a:t>
            </a:r>
            <a:r>
              <a:rPr lang="en-GB" sz="4800" dirty="0"/>
              <a:t> limits the beam pipe size and determines occupancy in vertex detector</a:t>
            </a:r>
          </a:p>
          <a:p>
            <a:pPr lvl="1"/>
            <a:r>
              <a:rPr lang="en-GB" sz="4000" dirty="0"/>
              <a:t>IPC: Incoherent pair creation (real or virtual photon scattering e+ e-) dominant</a:t>
            </a:r>
          </a:p>
          <a:p>
            <a:pPr lvl="2"/>
            <a:r>
              <a:rPr lang="en-GB" sz="4000" dirty="0"/>
              <a:t>Lot of low </a:t>
            </a:r>
            <a:r>
              <a:rPr lang="en-GB" sz="4000" dirty="0" err="1"/>
              <a:t>p</a:t>
            </a:r>
            <a:r>
              <a:rPr lang="en-GB" sz="4000" baseline="-25000" dirty="0" err="1"/>
              <a:t>T</a:t>
            </a:r>
            <a:r>
              <a:rPr lang="en-GB" sz="4000" dirty="0"/>
              <a:t> (few MeV) particles hitting the detectors directly or backscattering </a:t>
            </a:r>
          </a:p>
          <a:p>
            <a:pPr lvl="2"/>
            <a:r>
              <a:rPr lang="en-GB" sz="4000" dirty="0"/>
              <a:t>Hit rates of up to 200 MHz/cm</a:t>
            </a:r>
            <a:r>
              <a:rPr lang="en-GB" sz="4000" baseline="30000" dirty="0"/>
              <a:t>2 </a:t>
            </a:r>
            <a:r>
              <a:rPr lang="en-GB" sz="4000" dirty="0"/>
              <a:t>for the innermost layer: challenging for readout (~100 Gb/s per ladder) </a:t>
            </a:r>
          </a:p>
        </p:txBody>
      </p:sp>
      <p:sp>
        <p:nvSpPr>
          <p:cNvPr id="4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52255" y="12886140"/>
            <a:ext cx="310965" cy="46393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pic>
        <p:nvPicPr>
          <p:cNvPr id="4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169" y="6059133"/>
            <a:ext cx="13998284" cy="6524088"/>
          </a:xfrm>
          <a:prstGeom prst="rect">
            <a:avLst/>
          </a:prstGeom>
          <a:ln w="12700"/>
        </p:spPr>
      </p:pic>
      <p:sp>
        <p:nvSpPr>
          <p:cNvPr id="420" name="Z"/>
          <p:cNvSpPr txBox="1"/>
          <p:nvPr/>
        </p:nvSpPr>
        <p:spPr>
          <a:xfrm>
            <a:off x="7142819" y="8026980"/>
            <a:ext cx="531647" cy="67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800" b="1"/>
            </a:lvl1pPr>
          </a:lstStyle>
          <a:p>
            <a:r>
              <a:t>Z</a:t>
            </a:r>
          </a:p>
        </p:txBody>
      </p:sp>
      <p:sp>
        <p:nvSpPr>
          <p:cNvPr id="421" name="tt"/>
          <p:cNvSpPr txBox="1"/>
          <p:nvPr/>
        </p:nvSpPr>
        <p:spPr>
          <a:xfrm>
            <a:off x="13258724" y="8026980"/>
            <a:ext cx="558275" cy="67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800" b="1"/>
            </a:lvl1pPr>
          </a:lstStyle>
          <a:p>
            <a:r>
              <a:rPr dirty="0" err="1"/>
              <a:t>tt</a:t>
            </a:r>
            <a:endParaRPr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Line"/>
          <p:cNvSpPr/>
          <p:nvPr/>
        </p:nvSpPr>
        <p:spPr>
          <a:xfrm>
            <a:off x="405262" y="12981772"/>
            <a:ext cx="23617857" cy="187136"/>
          </a:xfrm>
          <a:prstGeom prst="line">
            <a:avLst/>
          </a:prstGeom>
          <a:ln w="12700">
            <a:solidFill>
              <a:srgbClr val="72727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32" name="Vertex detector radiation levels"/>
          <p:cNvSpPr txBox="1">
            <a:spLocks noGrp="1"/>
          </p:cNvSpPr>
          <p:nvPr>
            <p:ph type="title"/>
          </p:nvPr>
        </p:nvSpPr>
        <p:spPr>
          <a:xfrm>
            <a:off x="5400675" y="224829"/>
            <a:ext cx="13725525" cy="1518050"/>
          </a:xfrm>
          <a:prstGeom prst="rect">
            <a:avLst/>
          </a:prstGeom>
        </p:spPr>
        <p:txBody>
          <a:bodyPr/>
          <a:lstStyle/>
          <a:p>
            <a:r>
              <a:t>Vertex detector radiation levels</a:t>
            </a:r>
          </a:p>
        </p:txBody>
      </p:sp>
      <p:sp>
        <p:nvSpPr>
          <p:cNvPr id="633" name="IPC dominant source…"/>
          <p:cNvSpPr txBox="1">
            <a:spLocks noGrp="1"/>
          </p:cNvSpPr>
          <p:nvPr>
            <p:ph type="body" idx="1"/>
          </p:nvPr>
        </p:nvSpPr>
        <p:spPr>
          <a:xfrm>
            <a:off x="405263" y="1462943"/>
            <a:ext cx="23379204" cy="1113106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/>
              <a:t>IPC dominant source</a:t>
            </a:r>
          </a:p>
          <a:p>
            <a:pPr marL="886277" lvl="1" indent="-387802">
              <a:spcBef>
                <a:spcPts val="900"/>
              </a:spcBef>
              <a:buBlip>
                <a:blip r:embed="rId3"/>
              </a:buBlip>
              <a:defRPr sz="3600">
                <a:solidFill>
                  <a:srgbClr val="0048AA"/>
                </a:solidFill>
                <a:uFill>
                  <a:solidFill>
                    <a:srgbClr val="0048AA"/>
                  </a:solidFill>
                </a:uFill>
              </a:defRPr>
            </a:pPr>
            <a:r>
              <a:rPr dirty="0"/>
              <a:t>Innermost layer (at ~1.3 cm) TID and fluence are one order of magnitude higher than second layer.</a:t>
            </a:r>
          </a:p>
          <a:p>
            <a:pPr marL="886277" lvl="1" indent="-387802">
              <a:spcBef>
                <a:spcPts val="900"/>
              </a:spcBef>
              <a:buBlip>
                <a:blip r:embed="rId3"/>
              </a:buBlip>
              <a:defRPr sz="3600">
                <a:solidFill>
                  <a:srgbClr val="0048AA"/>
                </a:solidFill>
                <a:uFill>
                  <a:solidFill>
                    <a:srgbClr val="0048AA"/>
                  </a:solidFill>
                </a:uFill>
              </a:defRPr>
            </a:pPr>
            <a:r>
              <a:rPr dirty="0"/>
              <a:t>Current MAPS technologies are OK</a:t>
            </a:r>
          </a:p>
          <a:p>
            <a:pPr marL="1265917" lvl="2" indent="-310242">
              <a:spcBef>
                <a:spcPts val="900"/>
              </a:spcBef>
              <a:buBlip>
                <a:blip r:embed="rId4"/>
              </a:buBlip>
              <a:defRPr sz="34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defRPr>
            </a:pPr>
            <a:r>
              <a:rPr dirty="0"/>
              <a:t>At 15 cm distance, dose and fluence are about 3 orders of magnitude smaller than innermost layer</a:t>
            </a:r>
          </a:p>
        </p:txBody>
      </p:sp>
      <p:sp>
        <p:nvSpPr>
          <p:cNvPr id="63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574561" y="13184987"/>
            <a:ext cx="466352" cy="4639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63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1897" y="171846"/>
            <a:ext cx="2517221" cy="1624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153" y="4640315"/>
            <a:ext cx="11856230" cy="4151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pasted-movie.png" descr="pasted-movi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9297" y="4676626"/>
            <a:ext cx="11856230" cy="4078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pasted-movie.png" descr="pasted-movi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866" y="8798515"/>
            <a:ext cx="10078972" cy="4395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pasted-movie.png" descr="pasted-movi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37424" y="8586679"/>
            <a:ext cx="10078970" cy="43950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Vertex stability and integration"/>
          <p:cNvSpPr txBox="1">
            <a:spLocks noGrp="1"/>
          </p:cNvSpPr>
          <p:nvPr>
            <p:ph type="title"/>
          </p:nvPr>
        </p:nvSpPr>
        <p:spPr>
          <a:xfrm>
            <a:off x="5400675" y="237530"/>
            <a:ext cx="13725525" cy="1518048"/>
          </a:xfrm>
          <a:prstGeom prst="rect">
            <a:avLst/>
          </a:prstGeom>
        </p:spPr>
        <p:txBody>
          <a:bodyPr/>
          <a:lstStyle/>
          <a:p>
            <a:r>
              <a:rPr dirty="0"/>
              <a:t>Vertex </a:t>
            </a:r>
            <a:r>
              <a:rPr lang="en-US" dirty="0"/>
              <a:t>air cooling R&amp;D</a:t>
            </a:r>
            <a:endParaRPr dirty="0"/>
          </a:p>
        </p:txBody>
      </p:sp>
      <p:sp>
        <p:nvSpPr>
          <p:cNvPr id="548" name="Use of air cooling necessitates to control vibrations…"/>
          <p:cNvSpPr txBox="1">
            <a:spLocks noGrp="1"/>
          </p:cNvSpPr>
          <p:nvPr>
            <p:ph type="body" idx="1"/>
          </p:nvPr>
        </p:nvSpPr>
        <p:spPr>
          <a:xfrm>
            <a:off x="219436" y="1931499"/>
            <a:ext cx="17105691" cy="9853002"/>
          </a:xfrm>
          <a:prstGeom prst="rect">
            <a:avLst/>
          </a:prstGeom>
        </p:spPr>
        <p:txBody>
          <a:bodyPr/>
          <a:lstStyle/>
          <a:p>
            <a:pPr marL="505198" indent="-463923">
              <a:buBlip>
                <a:blip r:embed="rId2"/>
              </a:buBlip>
              <a:defRPr sz="4200"/>
            </a:pPr>
            <a:r>
              <a:rPr lang="en-GB" dirty="0"/>
              <a:t>Use of air cooling (DRD8 WP1)</a:t>
            </a:r>
          </a:p>
          <a:p>
            <a:pPr lvl="1">
              <a:buBlip>
                <a:blip r:embed="rId3"/>
              </a:buBlip>
              <a:defRPr sz="3400"/>
            </a:pPr>
            <a:r>
              <a:rPr lang="en-GB" dirty="0"/>
              <a:t>Pixel matrix ~15-30 </a:t>
            </a:r>
            <a:r>
              <a:rPr lang="en-GB" dirty="0" err="1"/>
              <a:t>mW</a:t>
            </a:r>
            <a:r>
              <a:rPr lang="en-GB" dirty="0"/>
              <a:t>/cm</a:t>
            </a:r>
            <a:r>
              <a:rPr lang="en-GB" baseline="31999" dirty="0"/>
              <a:t>2</a:t>
            </a:r>
            <a:r>
              <a:rPr lang="en-GB" dirty="0"/>
              <a:t> </a:t>
            </a:r>
          </a:p>
          <a:p>
            <a:pPr lvl="2">
              <a:buBlip>
                <a:blip r:embed="rId4"/>
              </a:buBlip>
              <a:defRPr sz="3400"/>
            </a:pPr>
            <a:r>
              <a:rPr lang="en-US" dirty="0"/>
              <a:t>Large power on </a:t>
            </a:r>
            <a:r>
              <a:rPr dirty="0"/>
              <a:t>chip periphery (up to 400 </a:t>
            </a:r>
            <a:r>
              <a:rPr dirty="0" err="1"/>
              <a:t>mW</a:t>
            </a:r>
            <a:r>
              <a:rPr dirty="0"/>
              <a:t>/cm</a:t>
            </a:r>
            <a:r>
              <a:rPr baseline="31999" dirty="0"/>
              <a:t>2</a:t>
            </a:r>
            <a:r>
              <a:rPr dirty="0"/>
              <a:t>)  </a:t>
            </a:r>
            <a:endParaRPr lang="en-US" dirty="0"/>
          </a:p>
          <a:p>
            <a:pPr>
              <a:defRPr sz="3400"/>
            </a:pPr>
            <a:r>
              <a:rPr lang="en-GB" sz="4200" dirty="0"/>
              <a:t>Need to control vibrations</a:t>
            </a:r>
            <a:endParaRPr sz="4200" dirty="0"/>
          </a:p>
          <a:p>
            <a:pPr lvl="1">
              <a:buBlip>
                <a:blip r:embed="rId3"/>
              </a:buBlip>
              <a:defRPr sz="3400"/>
            </a:pPr>
            <a:r>
              <a:rPr lang="en-US" dirty="0"/>
              <a:t>Cooling </a:t>
            </a:r>
            <a:r>
              <a:rPr dirty="0"/>
              <a:t>displacement </a:t>
            </a:r>
            <a:r>
              <a:rPr lang="en-US" dirty="0"/>
              <a:t>must be ≤</a:t>
            </a:r>
            <a:r>
              <a:rPr dirty="0"/>
              <a:t>1.5 µm</a:t>
            </a:r>
            <a:endParaRPr lang="en-US" dirty="0"/>
          </a:p>
          <a:p>
            <a:pPr lvl="1">
              <a:buBlip>
                <a:blip r:embed="rId3"/>
              </a:buBlip>
              <a:defRPr sz="3400"/>
            </a:pPr>
            <a:r>
              <a:rPr lang="en-US" dirty="0"/>
              <a:t>Detailed CFD simulations </a:t>
            </a:r>
          </a:p>
          <a:p>
            <a:pPr lvl="2">
              <a:buBlip>
                <a:blip r:embed="rId3"/>
              </a:buBlip>
              <a:defRPr sz="3400"/>
            </a:pPr>
            <a:r>
              <a:rPr lang="en-US" dirty="0"/>
              <a:t>A hot spot on L1 has been found which needs change in air flow</a:t>
            </a:r>
          </a:p>
          <a:p>
            <a:pPr lvl="1">
              <a:buBlip>
                <a:blip r:embed="rId3"/>
              </a:buBlip>
              <a:defRPr sz="3400"/>
            </a:pPr>
            <a:r>
              <a:rPr lang="en-US" dirty="0"/>
              <a:t>A test set up has been built in Pisa to validate the simulation </a:t>
            </a:r>
            <a:endParaRPr dirty="0"/>
          </a:p>
        </p:txBody>
      </p:sp>
      <p:sp>
        <p:nvSpPr>
          <p:cNvPr id="5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22" name="Immagine 4">
            <a:extLst>
              <a:ext uri="{FF2B5EF4-FFF2-40B4-BE49-F238E27FC236}">
                <a16:creationId xmlns:a16="http://schemas.microsoft.com/office/drawing/2014/main" id="{09367529-99E7-4379-951C-45988207E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1045" y="7678850"/>
            <a:ext cx="4015620" cy="5171021"/>
          </a:xfrm>
          <a:prstGeom prst="rect">
            <a:avLst/>
          </a:prstGeom>
        </p:spPr>
      </p:pic>
      <p:pic>
        <p:nvPicPr>
          <p:cNvPr id="23" name="Immagine 6">
            <a:extLst>
              <a:ext uri="{FF2B5EF4-FFF2-40B4-BE49-F238E27FC236}">
                <a16:creationId xmlns:a16="http://schemas.microsoft.com/office/drawing/2014/main" id="{53815DED-9B3C-A305-B0C2-EC949E290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88" y="7315200"/>
            <a:ext cx="11064729" cy="5833237"/>
          </a:xfrm>
          <a:prstGeom prst="rect">
            <a:avLst/>
          </a:prstGeom>
        </p:spPr>
      </p:pic>
      <p:grpSp>
        <p:nvGrpSpPr>
          <p:cNvPr id="24" name="Gruppo 3">
            <a:extLst>
              <a:ext uri="{FF2B5EF4-FFF2-40B4-BE49-F238E27FC236}">
                <a16:creationId xmlns:a16="http://schemas.microsoft.com/office/drawing/2014/main" id="{691C4E50-350F-B8BF-0C0A-7AD330B362B2}"/>
              </a:ext>
            </a:extLst>
          </p:cNvPr>
          <p:cNvGrpSpPr>
            <a:grpSpLocks noChangeAspect="1"/>
          </p:cNvGrpSpPr>
          <p:nvPr/>
        </p:nvGrpSpPr>
        <p:grpSpPr>
          <a:xfrm>
            <a:off x="16177124" y="2455377"/>
            <a:ext cx="8073165" cy="10764220"/>
            <a:chOff x="797901" y="577075"/>
            <a:chExt cx="4652598" cy="6203464"/>
          </a:xfrm>
        </p:grpSpPr>
        <p:pic>
          <p:nvPicPr>
            <p:cNvPr id="25" name="Immagine 5">
              <a:extLst>
                <a:ext uri="{FF2B5EF4-FFF2-40B4-BE49-F238E27FC236}">
                  <a16:creationId xmlns:a16="http://schemas.microsoft.com/office/drawing/2014/main" id="{7DE3CD13-7EF9-0FA6-FE7B-5AD04F848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22468" y="1352508"/>
              <a:ext cx="6203464" cy="4652598"/>
            </a:xfrm>
            <a:prstGeom prst="rect">
              <a:avLst/>
            </a:prstGeom>
          </p:spPr>
        </p:pic>
        <p:sp>
          <p:nvSpPr>
            <p:cNvPr id="26" name="CasellaDiTesto 8">
              <a:extLst>
                <a:ext uri="{FF2B5EF4-FFF2-40B4-BE49-F238E27FC236}">
                  <a16:creationId xmlns:a16="http://schemas.microsoft.com/office/drawing/2014/main" id="{B0D3484A-AB08-6482-809F-E5181040D793}"/>
                </a:ext>
              </a:extLst>
            </p:cNvPr>
            <p:cNvSpPr txBox="1"/>
            <p:nvPr/>
          </p:nvSpPr>
          <p:spPr>
            <a:xfrm>
              <a:off x="1569262" y="5691893"/>
              <a:ext cx="3513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err="1">
                  <a:solidFill>
                    <a:schemeClr val="bg1">
                      <a:lumMod val="95000"/>
                    </a:schemeClr>
                  </a:solidFill>
                  <a:latin typeface="Geneva" panose="020B0503030404040204"/>
                </a:rPr>
                <a:t>Compressed</a:t>
              </a:r>
              <a:r>
                <a:rPr lang="it-IT" b="1" dirty="0">
                  <a:solidFill>
                    <a:schemeClr val="bg1">
                      <a:lumMod val="95000"/>
                    </a:schemeClr>
                  </a:solidFill>
                  <a:latin typeface="Geneva" panose="020B0503030404040204"/>
                </a:rPr>
                <a:t> air system under </a:t>
              </a:r>
              <a:r>
                <a:rPr lang="it-IT" b="1" dirty="0" err="1">
                  <a:solidFill>
                    <a:schemeClr val="bg1">
                      <a:lumMod val="95000"/>
                    </a:schemeClr>
                  </a:solidFill>
                  <a:latin typeface="Geneva" panose="020B0503030404040204"/>
                </a:rPr>
                <a:t>installation</a:t>
              </a:r>
              <a:r>
                <a:rPr lang="it-IT" b="1" dirty="0">
                  <a:solidFill>
                    <a:schemeClr val="bg1">
                      <a:lumMod val="95000"/>
                    </a:schemeClr>
                  </a:solidFill>
                  <a:latin typeface="Geneva" panose="020B0503030404040204"/>
                </a:rPr>
                <a:t> in Pisa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1D7FF7E-B932-E152-897E-6C9681F11E5D}"/>
              </a:ext>
            </a:extLst>
          </p:cNvPr>
          <p:cNvSpPr txBox="1"/>
          <p:nvPr/>
        </p:nvSpPr>
        <p:spPr>
          <a:xfrm>
            <a:off x="3864950" y="10312631"/>
            <a:ext cx="2233624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T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T</a:t>
            </a:r>
            <a:r>
              <a:rPr lang="en-IT" baseline="-25000" dirty="0"/>
              <a:t>air</a:t>
            </a:r>
            <a:r>
              <a:rPr kumimoji="0" lang="en-IT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= 15ºC</a:t>
            </a:r>
          </a:p>
        </p:txBody>
      </p:sp>
      <p:pic>
        <p:nvPicPr>
          <p:cNvPr id="29" name="Immagine 4" descr="Immagine che contiene barca, nave, navigazione&#10;&#10;Il contenuto generato dall'IA potrebbe non essere corretto.">
            <a:extLst>
              <a:ext uri="{FF2B5EF4-FFF2-40B4-BE49-F238E27FC236}">
                <a16:creationId xmlns:a16="http://schemas.microsoft.com/office/drawing/2014/main" id="{4D681174-A658-2CE7-3A11-452DCE9C0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" b="33020"/>
          <a:stretch>
            <a:fillRect/>
          </a:stretch>
        </p:blipFill>
        <p:spPr>
          <a:xfrm>
            <a:off x="14996894" y="1931499"/>
            <a:ext cx="6829840" cy="3191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FAD23-14AC-4F91-6E4D-6D9A67798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Vertex stability and integration">
            <a:extLst>
              <a:ext uri="{FF2B5EF4-FFF2-40B4-BE49-F238E27FC236}">
                <a16:creationId xmlns:a16="http://schemas.microsoft.com/office/drawing/2014/main" id="{8E66F745-7266-51A5-E560-39A0EE2B75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00675" y="237530"/>
            <a:ext cx="13725525" cy="1518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Vertex integration with beampipe – I </a:t>
            </a:r>
            <a:endParaRPr dirty="0"/>
          </a:p>
        </p:txBody>
      </p:sp>
      <p:sp>
        <p:nvSpPr>
          <p:cNvPr id="548" name="Use of air cooling necessitates to control vibrations…">
            <a:extLst>
              <a:ext uri="{FF2B5EF4-FFF2-40B4-BE49-F238E27FC236}">
                <a16:creationId xmlns:a16="http://schemas.microsoft.com/office/drawing/2014/main" id="{89E1279A-B0B6-039C-0BE9-66D6DC571E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9436" y="1931499"/>
            <a:ext cx="24164564" cy="9853002"/>
          </a:xfrm>
          <a:prstGeom prst="rect">
            <a:avLst/>
          </a:prstGeom>
        </p:spPr>
        <p:txBody>
          <a:bodyPr/>
          <a:lstStyle/>
          <a:p>
            <a:pPr marL="505198" indent="-463923">
              <a:buBlip>
                <a:blip r:embed="rId2"/>
              </a:buBlip>
              <a:defRPr sz="4200"/>
            </a:pPr>
            <a:r>
              <a:rPr dirty="0"/>
              <a:t>Integration is challenging</a:t>
            </a:r>
            <a:r>
              <a:rPr lang="en-US" dirty="0"/>
              <a:t> due to interference of beampipe cooling services</a:t>
            </a:r>
          </a:p>
          <a:p>
            <a:pPr marL="505198" indent="-463923">
              <a:buBlip>
                <a:blip r:embed="rId2"/>
              </a:buBlip>
              <a:defRPr sz="4200"/>
            </a:pPr>
            <a:endParaRPr lang="en-US" dirty="0"/>
          </a:p>
          <a:p>
            <a:pPr marL="505198" indent="-463923">
              <a:buBlip>
                <a:blip r:embed="rId2"/>
              </a:buBlip>
              <a:defRPr sz="4200"/>
            </a:pPr>
            <a:endParaRPr lang="en-US" dirty="0"/>
          </a:p>
          <a:p>
            <a:pPr marL="505198" indent="-463923">
              <a:buBlip>
                <a:blip r:embed="rId2"/>
              </a:buBlip>
              <a:defRPr sz="4200"/>
            </a:pPr>
            <a:endParaRPr lang="en-US" dirty="0"/>
          </a:p>
          <a:p>
            <a:pPr marL="41275" indent="0">
              <a:buNone/>
              <a:defRPr sz="4200"/>
            </a:pPr>
            <a:endParaRPr lang="en-US" dirty="0"/>
          </a:p>
          <a:p>
            <a:pPr marL="505198" indent="-463923">
              <a:buBlip>
                <a:blip r:embed="rId2"/>
              </a:buBlip>
              <a:defRPr sz="4200"/>
            </a:pPr>
            <a:r>
              <a:rPr lang="en-US" dirty="0"/>
              <a:t>First option:</a:t>
            </a:r>
          </a:p>
          <a:p>
            <a:pPr lvl="1" indent="-463923">
              <a:buBlip>
                <a:blip r:embed="rId2"/>
              </a:buBlip>
              <a:defRPr sz="4200"/>
            </a:pP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A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conical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structure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, with the air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ducts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for the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three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layers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inside,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is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fixed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to the 3D printed support</a:t>
            </a:r>
          </a:p>
          <a:p>
            <a:pPr lvl="2" indent="-463923">
              <a:buBlip>
                <a:blip r:embed="rId2"/>
              </a:buBlip>
              <a:defRPr sz="4200"/>
            </a:pP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Uneasy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integration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of the disks </a:t>
            </a:r>
          </a:p>
          <a:p>
            <a:pPr lvl="2" indent="-463923">
              <a:buBlip>
                <a:blip r:embed="rId2"/>
              </a:buBlip>
              <a:defRPr sz="4200"/>
            </a:pP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Almost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projective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geometry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lvl="3" indent="-463923">
              <a:buBlip>
                <a:blip r:embed="rId2"/>
              </a:buBlip>
              <a:defRPr sz="4200"/>
            </a:pP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Might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result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in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showers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in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LumiCal</a:t>
            </a:r>
            <a:endParaRPr lang="en-US" dirty="0"/>
          </a:p>
          <a:p>
            <a:pPr marL="505198" indent="-463923">
              <a:buBlip>
                <a:blip r:embed="rId2"/>
              </a:buBlip>
              <a:defRPr sz="4200"/>
            </a:pPr>
            <a:endParaRPr lang="en-US" dirty="0"/>
          </a:p>
        </p:txBody>
      </p:sp>
      <p:sp>
        <p:nvSpPr>
          <p:cNvPr id="549" name="Slide Number">
            <a:extLst>
              <a:ext uri="{FF2B5EF4-FFF2-40B4-BE49-F238E27FC236}">
                <a16:creationId xmlns:a16="http://schemas.microsoft.com/office/drawing/2014/main" id="{67070610-2DE9-F159-9F20-1632F1C30CE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grpSp>
        <p:nvGrpSpPr>
          <p:cNvPr id="24" name="Gruppo 3">
            <a:extLst>
              <a:ext uri="{FF2B5EF4-FFF2-40B4-BE49-F238E27FC236}">
                <a16:creationId xmlns:a16="http://schemas.microsoft.com/office/drawing/2014/main" id="{5B309987-4B38-A363-3D69-964D2171DEEE}"/>
              </a:ext>
            </a:extLst>
          </p:cNvPr>
          <p:cNvGrpSpPr>
            <a:grpSpLocks noChangeAspect="1"/>
          </p:cNvGrpSpPr>
          <p:nvPr/>
        </p:nvGrpSpPr>
        <p:grpSpPr>
          <a:xfrm>
            <a:off x="627361" y="3008532"/>
            <a:ext cx="14282437" cy="2592168"/>
            <a:chOff x="805884" y="4634056"/>
            <a:chExt cx="10580222" cy="1920240"/>
          </a:xfrm>
        </p:grpSpPr>
        <p:pic>
          <p:nvPicPr>
            <p:cNvPr id="25" name="Immagine 50">
              <a:extLst>
                <a:ext uri="{FF2B5EF4-FFF2-40B4-BE49-F238E27FC236}">
                  <a16:creationId xmlns:a16="http://schemas.microsoft.com/office/drawing/2014/main" id="{B1B96E4E-A6A3-CBFC-3611-FEE68AA57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9361" b="14603"/>
            <a:stretch/>
          </p:blipFill>
          <p:spPr>
            <a:xfrm>
              <a:off x="805884" y="4634056"/>
              <a:ext cx="10580222" cy="1920240"/>
            </a:xfrm>
            <a:prstGeom prst="rect">
              <a:avLst/>
            </a:prstGeom>
          </p:spPr>
        </p:pic>
        <p:sp>
          <p:nvSpPr>
            <p:cNvPr id="26" name="CasellaDiTesto 51">
              <a:extLst>
                <a:ext uri="{FF2B5EF4-FFF2-40B4-BE49-F238E27FC236}">
                  <a16:creationId xmlns:a16="http://schemas.microsoft.com/office/drawing/2014/main" id="{B4CB376A-C927-ADFC-E32C-8FD272FD30CD}"/>
                </a:ext>
              </a:extLst>
            </p:cNvPr>
            <p:cNvSpPr txBox="1"/>
            <p:nvPr/>
          </p:nvSpPr>
          <p:spPr>
            <a:xfrm>
              <a:off x="5236820" y="5424899"/>
              <a:ext cx="1718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latin typeface="Geneva"/>
                </a:rPr>
                <a:t>BEAM PIPE</a:t>
              </a:r>
            </a:p>
          </p:txBody>
        </p:sp>
      </p:grpSp>
      <p:pic>
        <p:nvPicPr>
          <p:cNvPr id="38" name="Immagine 21" descr="Immagine che contiene manubrio, sport, Pesi&#10;&#10;Il contenuto generato dall'IA potrebbe non essere corretto.">
            <a:extLst>
              <a:ext uri="{FF2B5EF4-FFF2-40B4-BE49-F238E27FC236}">
                <a16:creationId xmlns:a16="http://schemas.microsoft.com/office/drawing/2014/main" id="{8293BC65-BF9E-1B58-3C1E-522B524641D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5" b="8949"/>
          <a:stretch/>
        </p:blipFill>
        <p:spPr>
          <a:xfrm>
            <a:off x="11200589" y="7244847"/>
            <a:ext cx="13223795" cy="59493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81A866-ECFE-B4F9-1130-D7028D3C4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5657" y="2683599"/>
            <a:ext cx="8221986" cy="388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18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0CED3-817E-6717-71E7-57ECBC890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Vertex stability and integration">
            <a:extLst>
              <a:ext uri="{FF2B5EF4-FFF2-40B4-BE49-F238E27FC236}">
                <a16:creationId xmlns:a16="http://schemas.microsoft.com/office/drawing/2014/main" id="{459AF8F7-E272-FF9E-2853-5A8A177E30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00675" y="237530"/>
            <a:ext cx="14318771" cy="1518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Vertex integration with beampipe – II </a:t>
            </a:r>
            <a:endParaRPr dirty="0"/>
          </a:p>
        </p:txBody>
      </p:sp>
      <p:sp>
        <p:nvSpPr>
          <p:cNvPr id="548" name="Use of air cooling necessitates to control vibrations…">
            <a:extLst>
              <a:ext uri="{FF2B5EF4-FFF2-40B4-BE49-F238E27FC236}">
                <a16:creationId xmlns:a16="http://schemas.microsoft.com/office/drawing/2014/main" id="{5409F2CC-138C-0D67-C844-553EE5DF98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9436" y="1931499"/>
            <a:ext cx="24164564" cy="9853002"/>
          </a:xfrm>
          <a:prstGeom prst="rect">
            <a:avLst/>
          </a:prstGeom>
        </p:spPr>
        <p:txBody>
          <a:bodyPr/>
          <a:lstStyle/>
          <a:p>
            <a:pPr marL="505198" indent="-463923">
              <a:buBlip>
                <a:blip r:embed="rId2"/>
              </a:buBlip>
              <a:defRPr sz="4200"/>
            </a:pPr>
            <a:r>
              <a:rPr lang="en-US" dirty="0"/>
              <a:t>Second solution: radial service routings</a:t>
            </a:r>
          </a:p>
          <a:p>
            <a:pPr lvl="1" indent="-463923">
              <a:buBlip>
                <a:blip r:embed="rId2"/>
              </a:buBlip>
              <a:defRPr sz="4200"/>
            </a:pPr>
            <a:r>
              <a:rPr lang="en-US" dirty="0"/>
              <a:t>Better disks integration and minimal impact on </a:t>
            </a:r>
            <a:r>
              <a:rPr lang="en-US" dirty="0" err="1"/>
              <a:t>LumiCal</a:t>
            </a:r>
            <a:endParaRPr lang="en-GB" dirty="0"/>
          </a:p>
          <a:p>
            <a:pPr lvl="1" indent="-463923">
              <a:buBlip>
                <a:blip r:embed="rId2"/>
              </a:buBlip>
              <a:defRPr sz="4200"/>
            </a:pPr>
            <a:r>
              <a:rPr lang="en-GB" dirty="0"/>
              <a:t>A</a:t>
            </a:r>
            <a:r>
              <a:rPr lang="en-IT" dirty="0"/>
              <a:t> mockup is being setup in Pisa and Frascati to validate it</a:t>
            </a:r>
            <a:endParaRPr lang="en-US" dirty="0"/>
          </a:p>
        </p:txBody>
      </p:sp>
      <p:sp>
        <p:nvSpPr>
          <p:cNvPr id="549" name="Slide Number">
            <a:extLst>
              <a:ext uri="{FF2B5EF4-FFF2-40B4-BE49-F238E27FC236}">
                <a16:creationId xmlns:a16="http://schemas.microsoft.com/office/drawing/2014/main" id="{D8C526A0-6149-F317-9A4D-2A48D032CDC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grpSp>
        <p:nvGrpSpPr>
          <p:cNvPr id="27" name="Gruppo 1">
            <a:extLst>
              <a:ext uri="{FF2B5EF4-FFF2-40B4-BE49-F238E27FC236}">
                <a16:creationId xmlns:a16="http://schemas.microsoft.com/office/drawing/2014/main" id="{E0F179A2-5486-B8D8-45C6-5B1770F4769B}"/>
              </a:ext>
            </a:extLst>
          </p:cNvPr>
          <p:cNvGrpSpPr>
            <a:grpSpLocks noChangeAspect="1"/>
          </p:cNvGrpSpPr>
          <p:nvPr/>
        </p:nvGrpSpPr>
        <p:grpSpPr>
          <a:xfrm>
            <a:off x="900099" y="4357656"/>
            <a:ext cx="9001151" cy="5102422"/>
            <a:chOff x="1102724" y="1269902"/>
            <a:chExt cx="5142872" cy="2915305"/>
          </a:xfrm>
        </p:grpSpPr>
        <p:pic>
          <p:nvPicPr>
            <p:cNvPr id="28" name="Immagine 13">
              <a:extLst>
                <a:ext uri="{FF2B5EF4-FFF2-40B4-BE49-F238E27FC236}">
                  <a16:creationId xmlns:a16="http://schemas.microsoft.com/office/drawing/2014/main" id="{94EF6977-D05B-A852-64EF-BB73A5897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2724" y="1269902"/>
              <a:ext cx="5142872" cy="2915305"/>
            </a:xfrm>
            <a:prstGeom prst="rect">
              <a:avLst/>
            </a:prstGeom>
          </p:spPr>
        </p:pic>
        <p:cxnSp>
          <p:nvCxnSpPr>
            <p:cNvPr id="29" name="Connettore 2 6">
              <a:extLst>
                <a:ext uri="{FF2B5EF4-FFF2-40B4-BE49-F238E27FC236}">
                  <a16:creationId xmlns:a16="http://schemas.microsoft.com/office/drawing/2014/main" id="{39996470-C090-06D8-3CE2-9F7FC11124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08944" y="3139259"/>
              <a:ext cx="445139" cy="24204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CasellaDiTesto 8">
              <a:extLst>
                <a:ext uri="{FF2B5EF4-FFF2-40B4-BE49-F238E27FC236}">
                  <a16:creationId xmlns:a16="http://schemas.microsoft.com/office/drawing/2014/main" id="{48DEAAAA-C19D-659A-8BE6-BA4D68BAC9EE}"/>
                </a:ext>
              </a:extLst>
            </p:cNvPr>
            <p:cNvSpPr txBox="1"/>
            <p:nvPr/>
          </p:nvSpPr>
          <p:spPr>
            <a:xfrm>
              <a:off x="3681800" y="3212029"/>
              <a:ext cx="2563796" cy="334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latin typeface="Geneva" panose="020B0503030404040204"/>
                </a:rPr>
                <a:t>Cables </a:t>
              </a:r>
              <a:r>
                <a:rPr lang="it-IT" b="1" dirty="0" err="1">
                  <a:latin typeface="Geneva" panose="020B0503030404040204"/>
                </a:rPr>
                <a:t>inlet</a:t>
              </a:r>
              <a:r>
                <a:rPr lang="it-IT" b="1" dirty="0">
                  <a:latin typeface="Geneva" panose="020B0503030404040204"/>
                </a:rPr>
                <a:t>/outlet</a:t>
              </a:r>
            </a:p>
          </p:txBody>
        </p:sp>
        <p:cxnSp>
          <p:nvCxnSpPr>
            <p:cNvPr id="31" name="Connettore 2 12">
              <a:extLst>
                <a:ext uri="{FF2B5EF4-FFF2-40B4-BE49-F238E27FC236}">
                  <a16:creationId xmlns:a16="http://schemas.microsoft.com/office/drawing/2014/main" id="{C22D276C-5DE5-A9AE-D30D-55B8434C26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91331" y="2948501"/>
              <a:ext cx="362752" cy="43280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uppo 2">
            <a:extLst>
              <a:ext uri="{FF2B5EF4-FFF2-40B4-BE49-F238E27FC236}">
                <a16:creationId xmlns:a16="http://schemas.microsoft.com/office/drawing/2014/main" id="{D0CB50AC-3CAB-BAF8-80E7-ADBA43F7DA88}"/>
              </a:ext>
            </a:extLst>
          </p:cNvPr>
          <p:cNvGrpSpPr/>
          <p:nvPr/>
        </p:nvGrpSpPr>
        <p:grpSpPr>
          <a:xfrm>
            <a:off x="12141184" y="3871719"/>
            <a:ext cx="12242816" cy="7123613"/>
            <a:chOff x="0" y="980183"/>
            <a:chExt cx="6158262" cy="3490893"/>
          </a:xfrm>
        </p:grpSpPr>
        <p:pic>
          <p:nvPicPr>
            <p:cNvPr id="33" name="Immagine 7">
              <a:extLst>
                <a:ext uri="{FF2B5EF4-FFF2-40B4-BE49-F238E27FC236}">
                  <a16:creationId xmlns:a16="http://schemas.microsoft.com/office/drawing/2014/main" id="{8C406FF9-0E04-07B7-691F-9C62694D6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80183"/>
              <a:ext cx="6158262" cy="3490893"/>
            </a:xfrm>
            <a:prstGeom prst="rect">
              <a:avLst/>
            </a:prstGeom>
          </p:spPr>
        </p:pic>
        <p:cxnSp>
          <p:nvCxnSpPr>
            <p:cNvPr id="34" name="Connettore 2 12">
              <a:extLst>
                <a:ext uri="{FF2B5EF4-FFF2-40B4-BE49-F238E27FC236}">
                  <a16:creationId xmlns:a16="http://schemas.microsoft.com/office/drawing/2014/main" id="{3C1758C7-04BA-605A-2358-26C4995CF7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1307" y="3118170"/>
              <a:ext cx="151303" cy="23034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CasellaDiTesto 14">
              <a:extLst>
                <a:ext uri="{FF2B5EF4-FFF2-40B4-BE49-F238E27FC236}">
                  <a16:creationId xmlns:a16="http://schemas.microsoft.com/office/drawing/2014/main" id="{2E4CC8A0-0A03-EFA1-1C3C-AE5C031D4C85}"/>
                </a:ext>
              </a:extLst>
            </p:cNvPr>
            <p:cNvSpPr txBox="1"/>
            <p:nvPr/>
          </p:nvSpPr>
          <p:spPr>
            <a:xfrm>
              <a:off x="2637946" y="3374921"/>
              <a:ext cx="1486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Geneva" panose="020B0503030404040204"/>
                </a:rPr>
                <a:t>Inner Vertex</a:t>
              </a:r>
            </a:p>
          </p:txBody>
        </p:sp>
      </p:grpSp>
      <p:pic>
        <p:nvPicPr>
          <p:cNvPr id="7" name="Immagine 9">
            <a:extLst>
              <a:ext uri="{FF2B5EF4-FFF2-40B4-BE49-F238E27FC236}">
                <a16:creationId xmlns:a16="http://schemas.microsoft.com/office/drawing/2014/main" id="{DDFF8C8C-EF8A-DBA8-111C-872B4E2798E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" b="9871"/>
          <a:stretch/>
        </p:blipFill>
        <p:spPr>
          <a:xfrm>
            <a:off x="8061810" y="8468940"/>
            <a:ext cx="9681287" cy="49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1398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E4EBF91-BF3B-C52B-8A5E-5F92538F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4037" y="4304837"/>
            <a:ext cx="9213850" cy="89327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EB451-A1BE-A6C0-E16F-EDC4FBECA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Going closer to the beam pipe and lowering material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80E60-1CBE-DEB7-028C-357D0CAD8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Use the beam pipe coolant to cool as well the first vertex detector layer</a:t>
            </a:r>
          </a:p>
          <a:p>
            <a:pPr lvl="1"/>
            <a:r>
              <a:rPr lang="en-GB" dirty="0"/>
              <a:t>C</a:t>
            </a:r>
            <a:r>
              <a:rPr lang="en-IT" dirty="0"/>
              <a:t>an go closer to the beam pipe by ~2 mm</a:t>
            </a:r>
          </a:p>
          <a:p>
            <a:pPr lvl="1"/>
            <a:r>
              <a:rPr lang="en-GB" dirty="0"/>
              <a:t>R</a:t>
            </a:r>
            <a:r>
              <a:rPr lang="en-IT" dirty="0"/>
              <a:t>educe the material budget of the stave stiffner</a:t>
            </a:r>
          </a:p>
          <a:p>
            <a:pPr lvl="1"/>
            <a:r>
              <a:rPr lang="en-GB" dirty="0"/>
              <a:t>R</a:t>
            </a:r>
            <a:r>
              <a:rPr lang="en-IT" dirty="0"/>
              <a:t>educe the interference with the beam pipe cooling manifolds</a:t>
            </a:r>
          </a:p>
          <a:p>
            <a:pPr lvl="1"/>
            <a:r>
              <a:rPr lang="en-GB" dirty="0"/>
              <a:t>B</a:t>
            </a:r>
            <a:r>
              <a:rPr lang="en-IT" dirty="0"/>
              <a:t>etter i.p. resolution wrt curved layout at nominal radius</a:t>
            </a:r>
          </a:p>
        </p:txBody>
      </p:sp>
      <p:grpSp>
        <p:nvGrpSpPr>
          <p:cNvPr id="4" name="Gruppo 4">
            <a:extLst>
              <a:ext uri="{FF2B5EF4-FFF2-40B4-BE49-F238E27FC236}">
                <a16:creationId xmlns:a16="http://schemas.microsoft.com/office/drawing/2014/main" id="{6D3E60D5-09A0-2C37-4339-AA5566464DA8}"/>
              </a:ext>
            </a:extLst>
          </p:cNvPr>
          <p:cNvGrpSpPr>
            <a:grpSpLocks noChangeAspect="1"/>
          </p:cNvGrpSpPr>
          <p:nvPr/>
        </p:nvGrpSpPr>
        <p:grpSpPr>
          <a:xfrm>
            <a:off x="599533" y="6398495"/>
            <a:ext cx="8770431" cy="5044289"/>
            <a:chOff x="6279923" y="898802"/>
            <a:chExt cx="5206739" cy="2994641"/>
          </a:xfrm>
        </p:grpSpPr>
        <p:grpSp>
          <p:nvGrpSpPr>
            <p:cNvPr id="5" name="Gruppo 46">
              <a:extLst>
                <a:ext uri="{FF2B5EF4-FFF2-40B4-BE49-F238E27FC236}">
                  <a16:creationId xmlns:a16="http://schemas.microsoft.com/office/drawing/2014/main" id="{CC0BF62B-D88C-020A-5D0A-C23D633426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79923" y="898802"/>
              <a:ext cx="5206739" cy="2994641"/>
              <a:chOff x="7150410" y="1923508"/>
              <a:chExt cx="2700173" cy="1552996"/>
            </a:xfrm>
          </p:grpSpPr>
          <p:pic>
            <p:nvPicPr>
              <p:cNvPr id="12" name="Immagine 9">
                <a:extLst>
                  <a:ext uri="{FF2B5EF4-FFF2-40B4-BE49-F238E27FC236}">
                    <a16:creationId xmlns:a16="http://schemas.microsoft.com/office/drawing/2014/main" id="{94790B87-5B36-345A-5DE2-F5E5479D99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87" t="2458" r="4906" b="10168"/>
              <a:stretch>
                <a:fillRect/>
              </a:stretch>
            </p:blipFill>
            <p:spPr>
              <a:xfrm>
                <a:off x="7150410" y="1923508"/>
                <a:ext cx="2700173" cy="1552996"/>
              </a:xfrm>
              <a:prstGeom prst="rect">
                <a:avLst/>
              </a:prstGeom>
            </p:spPr>
          </p:pic>
          <p:cxnSp>
            <p:nvCxnSpPr>
              <p:cNvPr id="13" name="Connettore 2 19">
                <a:extLst>
                  <a:ext uri="{FF2B5EF4-FFF2-40B4-BE49-F238E27FC236}">
                    <a16:creationId xmlns:a16="http://schemas.microsoft.com/office/drawing/2014/main" id="{98F80E07-D1C3-602A-3735-45E580F19F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94536" y="2800609"/>
                <a:ext cx="410958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Connettore 2 49">
              <a:extLst>
                <a:ext uri="{FF2B5EF4-FFF2-40B4-BE49-F238E27FC236}">
                  <a16:creationId xmlns:a16="http://schemas.microsoft.com/office/drawing/2014/main" id="{3D61F966-AD8C-9EBC-C0F8-948E8EFE0515}"/>
                </a:ext>
              </a:extLst>
            </p:cNvPr>
            <p:cNvCxnSpPr>
              <a:cxnSpLocks/>
            </p:cNvCxnSpPr>
            <p:nvPr/>
          </p:nvCxnSpPr>
          <p:spPr>
            <a:xfrm>
              <a:off x="8662307" y="2744136"/>
              <a:ext cx="42933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2 50">
              <a:extLst>
                <a:ext uri="{FF2B5EF4-FFF2-40B4-BE49-F238E27FC236}">
                  <a16:creationId xmlns:a16="http://schemas.microsoft.com/office/drawing/2014/main" id="{C223B409-8B4D-0805-2A85-7F980111CE20}"/>
                </a:ext>
              </a:extLst>
            </p:cNvPr>
            <p:cNvCxnSpPr>
              <a:cxnSpLocks/>
            </p:cNvCxnSpPr>
            <p:nvPr/>
          </p:nvCxnSpPr>
          <p:spPr>
            <a:xfrm>
              <a:off x="9372428" y="2744136"/>
              <a:ext cx="42933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51">
              <a:extLst>
                <a:ext uri="{FF2B5EF4-FFF2-40B4-BE49-F238E27FC236}">
                  <a16:creationId xmlns:a16="http://schemas.microsoft.com/office/drawing/2014/main" id="{F2A81FE8-F7D4-6AC5-4311-ABC0FF494125}"/>
                </a:ext>
              </a:extLst>
            </p:cNvPr>
            <p:cNvCxnSpPr>
              <a:cxnSpLocks/>
            </p:cNvCxnSpPr>
            <p:nvPr/>
          </p:nvCxnSpPr>
          <p:spPr>
            <a:xfrm>
              <a:off x="10006234" y="2744136"/>
              <a:ext cx="42933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1">
              <a:extLst>
                <a:ext uri="{FF2B5EF4-FFF2-40B4-BE49-F238E27FC236}">
                  <a16:creationId xmlns:a16="http://schemas.microsoft.com/office/drawing/2014/main" id="{9FB7D9C2-75A4-B1D4-3F19-D43A28431CBF}"/>
                </a:ext>
              </a:extLst>
            </p:cNvPr>
            <p:cNvCxnSpPr>
              <a:cxnSpLocks/>
            </p:cNvCxnSpPr>
            <p:nvPr/>
          </p:nvCxnSpPr>
          <p:spPr>
            <a:xfrm>
              <a:off x="8616746" y="2055023"/>
              <a:ext cx="42933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2">
              <a:extLst>
                <a:ext uri="{FF2B5EF4-FFF2-40B4-BE49-F238E27FC236}">
                  <a16:creationId xmlns:a16="http://schemas.microsoft.com/office/drawing/2014/main" id="{2F22A1BF-F311-D5EF-4B19-A3D1A160FABB}"/>
                </a:ext>
              </a:extLst>
            </p:cNvPr>
            <p:cNvCxnSpPr>
              <a:cxnSpLocks/>
            </p:cNvCxnSpPr>
            <p:nvPr/>
          </p:nvCxnSpPr>
          <p:spPr>
            <a:xfrm>
              <a:off x="9326867" y="2055023"/>
              <a:ext cx="42933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3">
              <a:extLst>
                <a:ext uri="{FF2B5EF4-FFF2-40B4-BE49-F238E27FC236}">
                  <a16:creationId xmlns:a16="http://schemas.microsoft.com/office/drawing/2014/main" id="{4825009F-8F1A-9967-98AF-2DAE1BABD095}"/>
                </a:ext>
              </a:extLst>
            </p:cNvPr>
            <p:cNvCxnSpPr>
              <a:cxnSpLocks/>
            </p:cNvCxnSpPr>
            <p:nvPr/>
          </p:nvCxnSpPr>
          <p:spPr>
            <a:xfrm>
              <a:off x="9960673" y="2055023"/>
              <a:ext cx="42933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po 42">
            <a:extLst>
              <a:ext uri="{FF2B5EF4-FFF2-40B4-BE49-F238E27FC236}">
                <a16:creationId xmlns:a16="http://schemas.microsoft.com/office/drawing/2014/main" id="{A52DDEA5-1A21-7EF5-2A54-D33F9EDAA2FF}"/>
              </a:ext>
            </a:extLst>
          </p:cNvPr>
          <p:cNvGrpSpPr>
            <a:grpSpLocks noChangeAspect="1"/>
          </p:cNvGrpSpPr>
          <p:nvPr/>
        </p:nvGrpSpPr>
        <p:grpSpPr>
          <a:xfrm>
            <a:off x="9714384" y="5988912"/>
            <a:ext cx="5275860" cy="5931924"/>
            <a:chOff x="7438689" y="4139231"/>
            <a:chExt cx="2353324" cy="2645964"/>
          </a:xfrm>
        </p:grpSpPr>
        <p:pic>
          <p:nvPicPr>
            <p:cNvPr id="15" name="Immagine 34">
              <a:extLst>
                <a:ext uri="{FF2B5EF4-FFF2-40B4-BE49-F238E27FC236}">
                  <a16:creationId xmlns:a16="http://schemas.microsoft.com/office/drawing/2014/main" id="{740C23BD-2BE7-BDEA-EC7F-88BE8068C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4" r="28936"/>
            <a:stretch>
              <a:fillRect/>
            </a:stretch>
          </p:blipFill>
          <p:spPr>
            <a:xfrm>
              <a:off x="7438689" y="4139231"/>
              <a:ext cx="2353324" cy="2645964"/>
            </a:xfrm>
            <a:prstGeom prst="rect">
              <a:avLst/>
            </a:prstGeom>
          </p:spPr>
        </p:pic>
        <p:sp>
          <p:nvSpPr>
            <p:cNvPr id="16" name="CasellaDiTesto 41">
              <a:extLst>
                <a:ext uri="{FF2B5EF4-FFF2-40B4-BE49-F238E27FC236}">
                  <a16:creationId xmlns:a16="http://schemas.microsoft.com/office/drawing/2014/main" id="{202A07D3-DCD9-3364-E747-63600575F9E3}"/>
                </a:ext>
              </a:extLst>
            </p:cNvPr>
            <p:cNvSpPr txBox="1"/>
            <p:nvPr/>
          </p:nvSpPr>
          <p:spPr>
            <a:xfrm>
              <a:off x="7905128" y="4852616"/>
              <a:ext cx="1347573" cy="557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>
                  <a:solidFill>
                    <a:schemeClr val="accent1"/>
                  </a:solidFill>
                  <a:latin typeface="Geneva" panose="020B0503030404040204"/>
                </a:rPr>
                <a:t>LIQUID PARAFFIN</a:t>
              </a:r>
            </a:p>
          </p:txBody>
        </p:sp>
        <p:sp>
          <p:nvSpPr>
            <p:cNvPr id="17" name="CasellaDiTesto 45">
              <a:extLst>
                <a:ext uri="{FF2B5EF4-FFF2-40B4-BE49-F238E27FC236}">
                  <a16:creationId xmlns:a16="http://schemas.microsoft.com/office/drawing/2014/main" id="{B2B1B3E9-49FA-99AF-8281-DD667ABD446A}"/>
                </a:ext>
              </a:extLst>
            </p:cNvPr>
            <p:cNvSpPr txBox="1"/>
            <p:nvPr/>
          </p:nvSpPr>
          <p:spPr>
            <a:xfrm>
              <a:off x="7834874" y="5205239"/>
              <a:ext cx="1407186" cy="66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it-IT" sz="2800" b="1" dirty="0">
                <a:latin typeface="Geneva" panose="020B0503030404040204"/>
              </a:endParaRPr>
            </a:p>
            <a:p>
              <a:pPr algn="ctr"/>
              <a:r>
                <a:rPr lang="it-IT" sz="2800" b="1" dirty="0" err="1">
                  <a:latin typeface="Geneva" panose="020B0503030404040204"/>
                </a:rPr>
                <a:t>Electrical</a:t>
              </a:r>
              <a:r>
                <a:rPr lang="it-IT" sz="2800" b="1" dirty="0">
                  <a:latin typeface="Geneva" panose="020B0503030404040204"/>
                </a:rPr>
                <a:t> </a:t>
              </a:r>
              <a:r>
                <a:rPr lang="it-IT" sz="2800" b="1" dirty="0" err="1">
                  <a:latin typeface="Geneva" panose="020B0503030404040204"/>
                </a:rPr>
                <a:t>insulator</a:t>
              </a:r>
              <a:endParaRPr lang="it-IT" sz="2800" b="1" dirty="0">
                <a:latin typeface="Geneva" panose="020B0503030404040204"/>
              </a:endParaRPr>
            </a:p>
          </p:txBody>
        </p:sp>
        <p:cxnSp>
          <p:nvCxnSpPr>
            <p:cNvPr id="18" name="Connettore 2 38">
              <a:extLst>
                <a:ext uri="{FF2B5EF4-FFF2-40B4-BE49-F238E27FC236}">
                  <a16:creationId xmlns:a16="http://schemas.microsoft.com/office/drawing/2014/main" id="{19C94A21-0FB0-F8BA-D510-E1BF22A41C0F}"/>
                </a:ext>
              </a:extLst>
            </p:cNvPr>
            <p:cNvCxnSpPr/>
            <p:nvPr/>
          </p:nvCxnSpPr>
          <p:spPr>
            <a:xfrm flipV="1">
              <a:off x="8663597" y="4649802"/>
              <a:ext cx="0" cy="2028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onnettore 16">
              <a:extLst>
                <a:ext uri="{FF2B5EF4-FFF2-40B4-BE49-F238E27FC236}">
                  <a16:creationId xmlns:a16="http://schemas.microsoft.com/office/drawing/2014/main" id="{14C84766-3FE4-CF92-1302-EE64E0CF41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0170" y="4620030"/>
              <a:ext cx="1623546" cy="1651576"/>
            </a:xfrm>
            <a:prstGeom prst="flowChartConnector">
              <a:avLst/>
            </a:prstGeom>
            <a:noFill/>
            <a:ln w="1016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20" name="Connettore 2 22">
              <a:extLst>
                <a:ext uri="{FF2B5EF4-FFF2-40B4-BE49-F238E27FC236}">
                  <a16:creationId xmlns:a16="http://schemas.microsoft.com/office/drawing/2014/main" id="{DD15D159-CED6-4B5C-6AC2-4B27868E76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44113" y="5221948"/>
              <a:ext cx="192567" cy="11945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51517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1A0C5-AFE2-6112-D2E5-814467848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Conclusions and prospects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1264E-33F3-B986-E92E-DAB33EF44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Blip>
                <a:blip r:embed="rId2"/>
              </a:buBlip>
              <a:defRPr sz="4000"/>
            </a:pPr>
            <a:r>
              <a:rPr lang="en-GB" sz="5400" dirty="0"/>
              <a:t>The vertex detector requirements for the FCC-ee demand excellent position resolution and low material budget</a:t>
            </a:r>
          </a:p>
          <a:p>
            <a:pPr lvl="1">
              <a:buBlip>
                <a:blip r:embed="rId2"/>
              </a:buBlip>
              <a:defRPr sz="4000"/>
            </a:pPr>
            <a:r>
              <a:rPr lang="en-GB" sz="4400" dirty="0"/>
              <a:t>MAPS detectors default choice for all detector concepts</a:t>
            </a:r>
          </a:p>
          <a:p>
            <a:pPr lvl="1">
              <a:buBlip>
                <a:blip r:embed="rId2"/>
              </a:buBlip>
              <a:defRPr sz="4000"/>
            </a:pPr>
            <a:r>
              <a:rPr lang="en-GB" sz="4400" dirty="0"/>
              <a:t>Mature technology being pursued by ALICE/Belle-II upgrade/</a:t>
            </a:r>
            <a:r>
              <a:rPr lang="en-GB" sz="4400" dirty="0" err="1"/>
              <a:t>ePIC</a:t>
            </a:r>
            <a:endParaRPr lang="en-GB" sz="5400" dirty="0"/>
          </a:p>
          <a:p>
            <a:pPr>
              <a:buBlip>
                <a:blip r:embed="rId2"/>
              </a:buBlip>
              <a:defRPr sz="4000"/>
            </a:pPr>
            <a:r>
              <a:rPr lang="en-GB" sz="5400" dirty="0"/>
              <a:t>Different geometries are being studied</a:t>
            </a:r>
          </a:p>
          <a:p>
            <a:pPr lvl="1">
              <a:buBlip>
                <a:blip r:embed="rId2"/>
              </a:buBlip>
              <a:defRPr sz="4000"/>
            </a:pPr>
            <a:r>
              <a:rPr lang="en-GB" sz="4400" dirty="0"/>
              <a:t>‘traditional’ flat sensors</a:t>
            </a:r>
          </a:p>
          <a:p>
            <a:pPr lvl="1">
              <a:buBlip>
                <a:blip r:embed="rId2"/>
              </a:buBlip>
              <a:defRPr sz="4000"/>
            </a:pPr>
            <a:r>
              <a:rPr lang="en-GB" sz="4400" dirty="0"/>
              <a:t>Stitched and bent silicon detectors</a:t>
            </a:r>
          </a:p>
          <a:p>
            <a:pPr>
              <a:defRPr sz="4000"/>
            </a:pPr>
            <a:r>
              <a:rPr lang="en-GB" sz="5400" dirty="0"/>
              <a:t>High data rates are expected which require further R&amp;D on the technology itself to be pursued in DRD3 and DRD7</a:t>
            </a:r>
          </a:p>
          <a:p>
            <a:pPr>
              <a:defRPr sz="4000"/>
            </a:pPr>
            <a:r>
              <a:rPr lang="en-GB" sz="5400" dirty="0"/>
              <a:t>System integration and overall layout being studied</a:t>
            </a:r>
            <a:endParaRPr lang="en-GB" sz="4400" dirty="0"/>
          </a:p>
          <a:p>
            <a:pPr marL="1241425" lvl="2" indent="-285750">
              <a:buBlip>
                <a:blip r:embed="rId3"/>
              </a:buBlip>
              <a:defRPr sz="3500">
                <a:uFill>
                  <a:solidFill>
                    <a:srgbClr val="0048AA"/>
                  </a:solidFill>
                </a:uFill>
              </a:defRPr>
            </a:pPr>
            <a:r>
              <a:rPr lang="en-GB" sz="4400" dirty="0"/>
              <a:t>Cooling, services, mechanics, alignment, beam backgrounds, maintenance … </a:t>
            </a:r>
          </a:p>
          <a:p>
            <a:pPr marL="1241425" lvl="2" indent="-285750">
              <a:buBlip>
                <a:blip r:embed="rId3"/>
              </a:buBlip>
              <a:defRPr sz="3500">
                <a:uFill>
                  <a:solidFill>
                    <a:srgbClr val="0048AA"/>
                  </a:solidFill>
                </a:uFill>
              </a:defRPr>
            </a:pPr>
            <a:r>
              <a:rPr lang="en-GB" sz="4400" dirty="0"/>
              <a:t>Avoid overdesign and find the best choice taking beampipe and central tracking in consideration</a:t>
            </a:r>
          </a:p>
        </p:txBody>
      </p:sp>
    </p:spTree>
    <p:extLst>
      <p:ext uri="{BB962C8B-B14F-4D97-AF65-F5344CB8AC3E}">
        <p14:creationId xmlns:p14="http://schemas.microsoft.com/office/powerpoint/2010/main" val="29167805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FF880-7081-C53E-CDFA-025C4D9B9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FCC-ee collider Physics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9906AB6-FB87-1643-A44C-A63E1644BB9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05262" y="1795165"/>
                <a:ext cx="10719940" cy="10788058"/>
              </a:xfrm>
            </p:spPr>
            <p:txBody>
              <a:bodyPr/>
              <a:lstStyle/>
              <a:p>
                <a:r>
                  <a:rPr lang="en-IT" sz="4400" dirty="0"/>
                  <a:t>FCC-ee</a:t>
                </a:r>
              </a:p>
              <a:p>
                <a:pPr lvl="1"/>
                <a:r>
                  <a:rPr lang="en-IT" sz="3600" dirty="0"/>
                  <a:t>Tera-Z run</a:t>
                </a:r>
              </a:p>
              <a:p>
                <a:pPr lvl="2"/>
                <a:r>
                  <a:rPr lang="en-IT" sz="3600" dirty="0"/>
                  <a:t>Huge number of B-hadrons and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IT" sz="3600" dirty="0"/>
                  <a:t> leptons</a:t>
                </a:r>
              </a:p>
              <a:p>
                <a:pPr lvl="1"/>
                <a:endParaRPr lang="en-IT" sz="3600" dirty="0"/>
              </a:p>
              <a:p>
                <a:pPr marL="498475" lvl="1" indent="0">
                  <a:buNone/>
                </a:pPr>
                <a:endParaRPr lang="en-IT" sz="3600" dirty="0"/>
              </a:p>
              <a:p>
                <a:pPr lvl="1"/>
                <a:r>
                  <a:rPr lang="en-IT" sz="3600" dirty="0"/>
                  <a:t>500 Million W bosons</a:t>
                </a:r>
              </a:p>
              <a:p>
                <a:pPr lvl="1"/>
                <a:r>
                  <a:rPr lang="en-GB" sz="3600" dirty="0"/>
                  <a:t>4 </a:t>
                </a:r>
                <a:r>
                  <a:rPr lang="en-IT" sz="3600" dirty="0"/>
                  <a:t>Million top quarks</a:t>
                </a:r>
              </a:p>
              <a:p>
                <a:pPr lvl="1"/>
                <a:r>
                  <a:rPr lang="en-IT" sz="3600" dirty="0"/>
                  <a:t>2 Million Higgs bosons</a:t>
                </a:r>
              </a:p>
              <a:p>
                <a:pPr lvl="2"/>
                <a:r>
                  <a:rPr lang="en-GB" sz="3600" dirty="0"/>
                  <a:t>S</a:t>
                </a:r>
                <a:r>
                  <a:rPr lang="en-IT" sz="3600" dirty="0"/>
                  <a:t>eamless operation between Z, W and H</a:t>
                </a:r>
              </a:p>
              <a:p>
                <a:pPr lvl="1"/>
                <a:r>
                  <a:rPr lang="en-IT" sz="3600" dirty="0"/>
                  <a:t>4 experimental apparata  </a:t>
                </a:r>
              </a:p>
              <a:p>
                <a:pPr lvl="2"/>
                <a:r>
                  <a:rPr lang="en-GB" sz="3600" dirty="0"/>
                  <a:t>Systematics ~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1/√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3600" dirty="0"/>
              </a:p>
              <a:p>
                <a:pPr lvl="2"/>
                <a:r>
                  <a:rPr lang="en-GB" sz="3600" dirty="0"/>
                  <a:t>Redundancy (cross-checks)</a:t>
                </a:r>
              </a:p>
              <a:p>
                <a:pPr lvl="1"/>
                <a:endParaRPr lang="en-GB" sz="3600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9906AB6-FB87-1643-A44C-A63E1644BB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05262" y="1795165"/>
                <a:ext cx="10719940" cy="10788058"/>
              </a:xfrm>
              <a:blipFill>
                <a:blip r:embed="rId2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DE7E8DE-21AE-00AE-6F9A-D77C79683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0" y="1768620"/>
            <a:ext cx="11353802" cy="5571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EAF87D-79A7-7C55-F9EC-ABA842EC7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3823" y="7753858"/>
            <a:ext cx="13503790" cy="4730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56AC8E-B557-66F1-E5E4-2F80031B21AD}"/>
              </a:ext>
            </a:extLst>
          </p:cNvPr>
          <p:cNvSpPr txBox="1"/>
          <p:nvPr/>
        </p:nvSpPr>
        <p:spPr>
          <a:xfrm>
            <a:off x="11125202" y="6863319"/>
            <a:ext cx="8405825" cy="7809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42874" tIns="142874" rIns="142874" bIns="142874" numCol="1" spcCol="38100" rtlCol="0" anchor="ctr">
            <a:spAutoFit/>
          </a:bodyPr>
          <a:lstStyle/>
          <a:p>
            <a:pPr marL="162560" marR="162560" defTabSz="3643312"/>
            <a:r>
              <a:rPr lang="en-IT" dirty="0"/>
              <a:t>NB. </a:t>
            </a:r>
            <a:r>
              <a:rPr lang="en-GB" dirty="0"/>
              <a:t>O</a:t>
            </a:r>
            <a:r>
              <a:rPr lang="en-IT" dirty="0"/>
              <a:t>peration sequence is not yet decided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B54F2B-B97F-50F1-3321-14463AD60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14" y="4288718"/>
            <a:ext cx="12828086" cy="157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5439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Higgs and Heavy Flavours requirements"/>
          <p:cNvSpPr txBox="1">
            <a:spLocks noGrp="1"/>
          </p:cNvSpPr>
          <p:nvPr>
            <p:ph type="title"/>
          </p:nvPr>
        </p:nvSpPr>
        <p:spPr>
          <a:xfrm>
            <a:off x="4148788" y="224830"/>
            <a:ext cx="14977412" cy="1518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Main drive: </a:t>
            </a:r>
            <a:r>
              <a:rPr dirty="0"/>
              <a:t>Higgs </a:t>
            </a:r>
            <a:r>
              <a:rPr lang="en-US" dirty="0"/>
              <a:t>and B physics</a:t>
            </a:r>
            <a:endParaRPr dirty="0"/>
          </a:p>
        </p:txBody>
      </p:sp>
      <p:sp>
        <p:nvSpPr>
          <p:cNvPr id="3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52255" y="12886140"/>
            <a:ext cx="310965" cy="46393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4610F1-C069-F5FE-A562-994460F8F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0154" y="1437163"/>
            <a:ext cx="8459157" cy="57407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98" name="Higgs decays and HF physics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74689" y="1795165"/>
                <a:ext cx="23379204" cy="11090975"/>
              </a:xfrm>
              <a:prstGeom prst="rect">
                <a:avLst/>
              </a:prstGeom>
            </p:spPr>
            <p:txBody>
              <a:bodyPr numCol="1" spcCol="1168960"/>
              <a:lstStyle/>
              <a:p>
                <a:pPr>
                  <a:buBlip>
                    <a:blip r:embed="rId3"/>
                  </a:buBlip>
                </a:pPr>
                <a:r>
                  <a:rPr lang="en-GB" b="1" dirty="0"/>
                  <a:t>Higgs decays: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  <m:r>
                      <a:rPr lang="en-US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;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  <m:r>
                      <a:rPr lang="en-US" b="1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1" dirty="0"/>
              </a:p>
              <a:p>
                <a:pPr lvl="1">
                  <a:buBlip>
                    <a:blip r:embed="rId3"/>
                  </a:buBlip>
                </a:pPr>
                <a:r>
                  <a:rPr lang="en-US" dirty="0"/>
                  <a:t>Needs charm and bottom quark tagging</a:t>
                </a:r>
              </a:p>
              <a:p>
                <a:pPr lvl="2">
                  <a:buBlip>
                    <a:blip r:embed="rId3"/>
                  </a:buBlip>
                </a:pPr>
                <a:r>
                  <a:rPr lang="en-US" dirty="0"/>
                  <a:t>Displaced vertices (tertiary for B and secondary </a:t>
                </a:r>
                <a:r>
                  <a:rPr lang="en-US" dirty="0" err="1"/>
                  <a:t>fot</a:t>
                </a:r>
                <a:r>
                  <a:rPr lang="en-US" dirty="0"/>
                  <a:t> C)</a:t>
                </a:r>
              </a:p>
              <a:p>
                <a:pPr lvl="2">
                  <a:buBlip>
                    <a:blip r:embed="rId3"/>
                  </a:buBlip>
                </a:pPr>
                <a:r>
                  <a:rPr lang="en-US" dirty="0"/>
                  <a:t>Large track multiplicity (~5 charged tracks on average)</a:t>
                </a:r>
              </a:p>
              <a:p>
                <a:pPr lvl="2">
                  <a:buBlip>
                    <a:blip r:embed="rId3"/>
                  </a:buBlip>
                </a:pPr>
                <a:r>
                  <a:rPr lang="en-US" dirty="0"/>
                  <a:t>Non-isolated leptons (BR 10%-20% for C and B, resp)</a:t>
                </a:r>
              </a:p>
              <a:p>
                <a:r>
                  <a:rPr lang="en-US" b="1" dirty="0"/>
                  <a:t>B Physics</a:t>
                </a:r>
              </a:p>
              <a:p>
                <a:pPr lvl="1"/>
                <a:r>
                  <a:rPr lang="en-US" dirty="0"/>
                  <a:t>Secondary and tertiary vertices precisely reconstructed</a:t>
                </a:r>
              </a:p>
              <a:p>
                <a:r>
                  <a:rPr lang="en-US" b="1" dirty="0"/>
                  <a:t>Implies excellent spatial resolution and high efficiency</a:t>
                </a:r>
              </a:p>
              <a:p>
                <a:pPr lvl="1">
                  <a:buBlip>
                    <a:blip r:embed="rId3"/>
                  </a:buBlip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point</m:t>
                    </m:r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resolution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)⊕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multiple</m:t>
                    </m:r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scattering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)/(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𝑝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3/2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4000" dirty="0"/>
              </a:p>
              <a:p>
                <a:pPr lvl="1">
                  <a:buBlip>
                    <a:blip r:embed="rId3"/>
                  </a:buBlip>
                </a:pPr>
                <a:r>
                  <a:rPr lang="en-GB" dirty="0"/>
                  <a:t>Power of tagger ~ N tracks</a:t>
                </a:r>
              </a:p>
              <a:p>
                <a:pPr>
                  <a:buBlip>
                    <a:blip r:embed="rId4"/>
                  </a:buBlip>
                </a:pPr>
                <a:r>
                  <a:rPr lang="en-GB" sz="4400" b="1" dirty="0"/>
                  <a:t>Low mass and high granularity vertex detectors</a:t>
                </a:r>
              </a:p>
              <a:p>
                <a:pPr lvl="1"/>
                <a:r>
                  <a:rPr lang="en-GB" sz="3600" dirty="0">
                    <a:solidFill>
                      <a:schemeClr val="accent1"/>
                    </a:solidFill>
                  </a:rPr>
                  <a:t>High hit efficiency: </a:t>
                </a:r>
                <a:r>
                  <a:rPr lang="en-GB" sz="3600" dirty="0">
                    <a:solidFill>
                      <a:srgbClr val="00B050"/>
                    </a:solidFill>
                  </a:rPr>
                  <a:t>&gt;99.5% </a:t>
                </a:r>
              </a:p>
              <a:p>
                <a:pPr lvl="1"/>
                <a:r>
                  <a:rPr lang="en-GB" sz="3600" dirty="0">
                    <a:solidFill>
                      <a:schemeClr val="accent1"/>
                    </a:solidFill>
                  </a:rPr>
                  <a:t>Large angular coverage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GB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GB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)|&lt;0.99</m:t>
                    </m:r>
                  </m:oMath>
                </a14:m>
                <a:endParaRPr lang="en-GB" sz="3600" dirty="0">
                  <a:solidFill>
                    <a:srgbClr val="00B050"/>
                  </a:solidFill>
                </a:endParaRPr>
              </a:p>
              <a:p>
                <a:pPr lvl="1"/>
                <a:r>
                  <a:rPr lang="en-GB" sz="3600" dirty="0">
                    <a:solidFill>
                      <a:schemeClr val="accent1"/>
                    </a:solidFill>
                  </a:rPr>
                  <a:t>Point resolution: </a:t>
                </a:r>
                <a:r>
                  <a:rPr lang="en-GB" sz="3600" dirty="0">
                    <a:solidFill>
                      <a:srgbClr val="00B050"/>
                    </a:solidFill>
                  </a:rPr>
                  <a:t>~3 µm</a:t>
                </a:r>
              </a:p>
              <a:p>
                <a:pPr lvl="1"/>
                <a:r>
                  <a:rPr lang="en-GB" sz="3600" dirty="0">
                    <a:solidFill>
                      <a:schemeClr val="accent1"/>
                    </a:solidFill>
                  </a:rPr>
                  <a:t>Material budget (per layer) </a:t>
                </a:r>
                <a:r>
                  <a:rPr lang="en-GB" sz="3600" dirty="0">
                    <a:solidFill>
                      <a:srgbClr val="00B050"/>
                    </a:solidFill>
                  </a:rPr>
                  <a:t>&lt;0.3% X</a:t>
                </a:r>
                <a:r>
                  <a:rPr lang="en-GB" sz="3600" baseline="-25000" dirty="0">
                    <a:solidFill>
                      <a:srgbClr val="00B050"/>
                    </a:solidFill>
                  </a:rPr>
                  <a:t>0 </a:t>
                </a:r>
                <a:endParaRPr lang="en-GB" sz="3200" baseline="-25000" dirty="0">
                  <a:solidFill>
                    <a:srgbClr val="00B050"/>
                  </a:solidFill>
                </a:endParaRPr>
              </a:p>
              <a:p>
                <a:pPr marL="498475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98" name="Higgs decays and HF physics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74689" y="1795165"/>
                <a:ext cx="23379204" cy="11090975"/>
              </a:xfrm>
              <a:prstGeom prst="rect">
                <a:avLst/>
              </a:prstGeom>
              <a:blipFill>
                <a:blip r:embed="rId5"/>
                <a:stretch>
                  <a:fillRect t="-801" b="-80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063CD7C8-A98D-C379-F9E1-A09B9026A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26609" y="7887133"/>
            <a:ext cx="6909405" cy="4033702"/>
          </a:xfrm>
          <a:prstGeom prst="rect">
            <a:avLst/>
          </a:prstGeom>
          <a:ln w="12700"/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Line"/>
          <p:cNvSpPr/>
          <p:nvPr/>
        </p:nvSpPr>
        <p:spPr>
          <a:xfrm>
            <a:off x="166610" y="13118106"/>
            <a:ext cx="23856510" cy="2"/>
          </a:xfrm>
          <a:prstGeom prst="line">
            <a:avLst/>
          </a:prstGeom>
          <a:ln w="12700">
            <a:solidFill>
              <a:srgbClr val="72727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39" name="Detectors for FCC-ee"/>
          <p:cNvSpPr txBox="1">
            <a:spLocks noGrp="1"/>
          </p:cNvSpPr>
          <p:nvPr>
            <p:ph type="title"/>
          </p:nvPr>
        </p:nvSpPr>
        <p:spPr>
          <a:xfrm>
            <a:off x="5400675" y="224829"/>
            <a:ext cx="13725525" cy="1518050"/>
          </a:xfrm>
          <a:prstGeom prst="rect">
            <a:avLst/>
          </a:prstGeom>
        </p:spPr>
        <p:txBody>
          <a:bodyPr/>
          <a:lstStyle/>
          <a:p>
            <a:r>
              <a:t>Detectors for FCC-ee</a:t>
            </a:r>
          </a:p>
        </p:txBody>
      </p:sp>
      <p:sp>
        <p:nvSpPr>
          <p:cNvPr id="44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588743" y="13201670"/>
            <a:ext cx="310964" cy="4639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4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1897" y="171846"/>
            <a:ext cx="2517221" cy="1624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58" y="1989971"/>
            <a:ext cx="4814243" cy="5026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8329" y="7940655"/>
            <a:ext cx="6704893" cy="5093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Image" descr="Image"/>
          <p:cNvPicPr>
            <a:picLocks noChangeAspect="1"/>
          </p:cNvPicPr>
          <p:nvPr/>
        </p:nvPicPr>
        <p:blipFill>
          <a:blip r:embed="rId5"/>
          <a:srcRect r="26633"/>
          <a:stretch>
            <a:fillRect/>
          </a:stretch>
        </p:blipFill>
        <p:spPr>
          <a:xfrm>
            <a:off x="330472" y="7783900"/>
            <a:ext cx="5038517" cy="5073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0032" y="2447542"/>
            <a:ext cx="5729194" cy="4797946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VTX MAPS…"/>
          <p:cNvSpPr txBox="1"/>
          <p:nvPr/>
        </p:nvSpPr>
        <p:spPr>
          <a:xfrm>
            <a:off x="5405969" y="2558899"/>
            <a:ext cx="6704894" cy="3888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L="579119" indent="-457200">
              <a:buSzPct val="100000"/>
              <a:buChar char="–"/>
              <a:defRPr>
                <a:solidFill>
                  <a:srgbClr val="FF2600"/>
                </a:solidFill>
              </a:defRPr>
            </a:pPr>
            <a:r>
              <a:t>VTX MAPS </a:t>
            </a:r>
            <a:r>
              <a:rPr>
                <a:solidFill>
                  <a:srgbClr val="000000"/>
                </a:solidFill>
              </a:rPr>
              <a:t> </a:t>
            </a:r>
          </a:p>
          <a:p>
            <a:pPr marL="579119" indent="-457200">
              <a:buSzPct val="100000"/>
              <a:buChar char="–"/>
              <a:defRPr>
                <a:solidFill>
                  <a:srgbClr val="008F00"/>
                </a:solidFill>
              </a:defRPr>
            </a:pPr>
            <a:r>
              <a:t>Main Tracker: Silicon</a:t>
            </a:r>
          </a:p>
          <a:p>
            <a:pPr marL="579119" indent="-457200">
              <a:buSzPct val="100000"/>
              <a:buChar char="–"/>
            </a:pPr>
            <a:r>
              <a:t>Very high granularity (CALICE) inside the Solenoid</a:t>
            </a:r>
          </a:p>
          <a:p>
            <a:pPr marL="994756" lvl="1" indent="-415636">
              <a:buSzPct val="100000"/>
              <a:buChar char="–"/>
            </a:pPr>
            <a:r>
              <a:t>ECAL Si+W </a:t>
            </a:r>
          </a:p>
          <a:p>
            <a:pPr marL="994756" lvl="1" indent="-415636">
              <a:buSzPct val="100000"/>
              <a:buChar char="–"/>
            </a:pPr>
            <a:r>
              <a:t>HCAL Fe+scintillator  </a:t>
            </a:r>
          </a:p>
          <a:p>
            <a:pPr marL="579119" indent="-457200">
              <a:buSzPct val="100000"/>
              <a:buChar char="–"/>
              <a:defRPr>
                <a:solidFill>
                  <a:srgbClr val="004DD6"/>
                </a:solidFill>
              </a:defRPr>
            </a:pPr>
            <a:r>
              <a:t>PID: RICH and TOF</a:t>
            </a:r>
          </a:p>
          <a:p>
            <a:pPr marL="579119" indent="-457200">
              <a:buSzPct val="100000"/>
              <a:buChar char="–"/>
              <a:defRPr>
                <a:solidFill>
                  <a:schemeClr val="accent6"/>
                </a:solidFill>
              </a:defRPr>
            </a:pPr>
            <a:r>
              <a:t>Muons ID with RPC</a:t>
            </a:r>
          </a:p>
        </p:txBody>
      </p:sp>
      <p:sp>
        <p:nvSpPr>
          <p:cNvPr id="448" name="VTX MAPS…"/>
          <p:cNvSpPr txBox="1"/>
          <p:nvPr/>
        </p:nvSpPr>
        <p:spPr>
          <a:xfrm>
            <a:off x="17964100" y="2088999"/>
            <a:ext cx="6232303" cy="4828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L="579119" indent="-457200">
              <a:buSzPct val="100000"/>
              <a:buChar char="–"/>
              <a:defRPr>
                <a:solidFill>
                  <a:srgbClr val="FF2600"/>
                </a:solidFill>
              </a:defRPr>
            </a:pPr>
            <a:r>
              <a:t>VTX MAPS </a:t>
            </a:r>
          </a:p>
          <a:p>
            <a:pPr marL="579119" indent="-457200">
              <a:buSzPct val="100000"/>
              <a:buChar char="–"/>
              <a:defRPr>
                <a:solidFill>
                  <a:srgbClr val="008F00"/>
                </a:solidFill>
              </a:defRPr>
            </a:pPr>
            <a:r>
              <a:t>Main Tracker:</a:t>
            </a:r>
          </a:p>
          <a:p>
            <a:pPr marL="994756" lvl="1" indent="-415636">
              <a:buSzPct val="100000"/>
              <a:buChar char="–"/>
              <a:defRPr>
                <a:solidFill>
                  <a:srgbClr val="008F00"/>
                </a:solidFill>
              </a:defRPr>
            </a:pPr>
            <a:r>
              <a:t>Drift Chamber/Straw/Si</a:t>
            </a:r>
          </a:p>
          <a:p>
            <a:pPr marL="579119" indent="-457200">
              <a:buSzPct val="100000"/>
              <a:buChar char="–"/>
            </a:pPr>
            <a:r>
              <a:t>Si/LGAD wrapper </a:t>
            </a:r>
            <a:r>
              <a:rPr>
                <a:solidFill>
                  <a:srgbClr val="004DD6"/>
                </a:solidFill>
              </a:rPr>
              <a:t>(TOF)</a:t>
            </a:r>
          </a:p>
          <a:p>
            <a:pPr marL="579119" indent="-457200">
              <a:buSzPct val="100000"/>
              <a:buChar char="–"/>
            </a:pPr>
            <a:r>
              <a:t>ECAL: Pb+L-Ar/W-L-Kr </a:t>
            </a:r>
          </a:p>
          <a:p>
            <a:pPr marL="579119" indent="-457200">
              <a:buSzPct val="100000"/>
              <a:buChar char="–"/>
            </a:pPr>
            <a:r>
              <a:t>HCAL: Fe+scintillator outside the Solenoid</a:t>
            </a:r>
          </a:p>
          <a:p>
            <a:pPr marL="579119" indent="-457200">
              <a:buSzPct val="100000"/>
              <a:buChar char="–"/>
              <a:defRPr>
                <a:solidFill>
                  <a:srgbClr val="004DD6"/>
                </a:solidFill>
              </a:defRPr>
            </a:pPr>
            <a:r>
              <a:t>PID: RICH (in case of Silicon main tracker) </a:t>
            </a:r>
          </a:p>
          <a:p>
            <a:pPr marL="579119" indent="-457200">
              <a:buSzPct val="100000"/>
              <a:buChar char="–"/>
              <a:defRPr>
                <a:solidFill>
                  <a:schemeClr val="accent6"/>
                </a:solidFill>
              </a:defRPr>
            </a:pPr>
            <a:r>
              <a:t>Muons with RPC</a:t>
            </a:r>
          </a:p>
        </p:txBody>
      </p:sp>
      <p:sp>
        <p:nvSpPr>
          <p:cNvPr id="449" name="VTX MAPS…"/>
          <p:cNvSpPr txBox="1"/>
          <p:nvPr/>
        </p:nvSpPr>
        <p:spPr>
          <a:xfrm>
            <a:off x="5737175" y="8406140"/>
            <a:ext cx="5342779" cy="3888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L="579119" indent="-457200">
              <a:buSzPct val="100000"/>
              <a:buChar char="–"/>
              <a:defRPr>
                <a:solidFill>
                  <a:srgbClr val="FF2600"/>
                </a:solidFill>
              </a:defRPr>
            </a:pPr>
            <a:r>
              <a:rPr dirty="0"/>
              <a:t>VTX MAPS </a:t>
            </a:r>
          </a:p>
          <a:p>
            <a:pPr marL="579119" indent="-457200">
              <a:buSzPct val="100000"/>
              <a:buChar char="–"/>
              <a:defRPr>
                <a:solidFill>
                  <a:srgbClr val="008F00"/>
                </a:solidFill>
              </a:defRPr>
            </a:pPr>
            <a:r>
              <a:rPr dirty="0"/>
              <a:t>Main Tracker: TPC</a:t>
            </a:r>
          </a:p>
          <a:p>
            <a:pPr marL="579119" indent="-457200">
              <a:buSzPct val="100000"/>
              <a:buChar char="–"/>
            </a:pPr>
            <a:r>
              <a:rPr dirty="0"/>
              <a:t>Very high granularity (CALICE) inside the Solenoid</a:t>
            </a:r>
          </a:p>
          <a:p>
            <a:pPr marL="994756" lvl="1" indent="-415636">
              <a:buSzPct val="100000"/>
              <a:buChar char="–"/>
            </a:pPr>
            <a:r>
              <a:rPr dirty="0"/>
              <a:t>HCAL </a:t>
            </a:r>
            <a:r>
              <a:rPr dirty="0" err="1"/>
              <a:t>Fe+scintillator</a:t>
            </a:r>
            <a:r>
              <a:rPr dirty="0"/>
              <a:t>  </a:t>
            </a:r>
          </a:p>
          <a:p>
            <a:pPr marL="994756" lvl="1" indent="-415636">
              <a:buSzPct val="100000"/>
              <a:buChar char="–"/>
            </a:pPr>
            <a:r>
              <a:rPr dirty="0"/>
              <a:t>ECAL Si-W  </a:t>
            </a:r>
          </a:p>
          <a:p>
            <a:pPr marL="579119" indent="-457200">
              <a:buSzPct val="100000"/>
              <a:buChar char="–"/>
              <a:defRPr>
                <a:solidFill>
                  <a:schemeClr val="accent6"/>
                </a:solidFill>
              </a:defRPr>
            </a:pPr>
            <a:r>
              <a:rPr dirty="0"/>
              <a:t>Muons with scintillator</a:t>
            </a:r>
          </a:p>
        </p:txBody>
      </p:sp>
      <p:sp>
        <p:nvSpPr>
          <p:cNvPr id="450" name="VTX MAPS…"/>
          <p:cNvSpPr txBox="1"/>
          <p:nvPr/>
        </p:nvSpPr>
        <p:spPr>
          <a:xfrm>
            <a:off x="18215655" y="7734348"/>
            <a:ext cx="5729194" cy="482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L="579119" indent="-457200">
              <a:buSzPct val="100000"/>
              <a:buChar char="–"/>
              <a:defRPr>
                <a:solidFill>
                  <a:srgbClr val="FF2600"/>
                </a:solidFill>
              </a:defRPr>
            </a:pPr>
            <a:r>
              <a:t>VTX MAPS </a:t>
            </a:r>
          </a:p>
          <a:p>
            <a:pPr marL="579119" indent="-457200">
              <a:buSzPct val="100000"/>
              <a:buChar char="–"/>
              <a:defRPr>
                <a:solidFill>
                  <a:srgbClr val="008F00"/>
                </a:solidFill>
              </a:defRPr>
            </a:pPr>
            <a:r>
              <a:t>Main Tracker:</a:t>
            </a:r>
          </a:p>
          <a:p>
            <a:pPr marL="994756" lvl="1" indent="-415636">
              <a:buSzPct val="100000"/>
              <a:buChar char="–"/>
              <a:defRPr>
                <a:solidFill>
                  <a:srgbClr val="008F00"/>
                </a:solidFill>
              </a:defRPr>
            </a:pPr>
            <a:r>
              <a:t>He+Isob drift chamber</a:t>
            </a:r>
          </a:p>
          <a:p>
            <a:pPr marL="579119" indent="-457200">
              <a:buSzPct val="100000"/>
              <a:buChar char="–"/>
            </a:pPr>
            <a:r>
              <a:t>Si/LGAD wrapper </a:t>
            </a:r>
            <a:r>
              <a:rPr>
                <a:solidFill>
                  <a:srgbClr val="004DD6"/>
                </a:solidFill>
              </a:rPr>
              <a:t>(TOF)</a:t>
            </a:r>
          </a:p>
          <a:p>
            <a:pPr marL="579119" indent="-457200">
              <a:buSzPct val="100000"/>
              <a:buChar char="–"/>
            </a:pPr>
            <a:r>
              <a:t>DR calorimetry (fibres):</a:t>
            </a:r>
          </a:p>
          <a:p>
            <a:pPr marL="994756" lvl="1" indent="-415636">
              <a:buSzPct val="100000"/>
              <a:buChar char="–"/>
            </a:pPr>
            <a:r>
              <a:t>ECAL: Crystals</a:t>
            </a:r>
          </a:p>
          <a:p>
            <a:pPr marL="994756" lvl="1" indent="-415636">
              <a:buSzPct val="100000"/>
              <a:buChar char="–"/>
            </a:pPr>
            <a:r>
              <a:t>HCAL: Iron </a:t>
            </a:r>
            <a:r>
              <a:rPr b="1"/>
              <a:t>outside </a:t>
            </a:r>
            <a:r>
              <a:t>the Solenoid</a:t>
            </a:r>
          </a:p>
          <a:p>
            <a:pPr marL="579119" indent="-457200">
              <a:buSzPct val="100000"/>
              <a:buChar char="–"/>
              <a:defRPr>
                <a:solidFill>
                  <a:srgbClr val="FF2600"/>
                </a:solidFill>
              </a:defRPr>
            </a:pPr>
            <a:r>
              <a:t>HTS Solenoid (up to 3T)</a:t>
            </a:r>
          </a:p>
          <a:p>
            <a:pPr marL="579119" indent="-457200">
              <a:buSzPct val="100000"/>
              <a:buChar char="–"/>
              <a:defRPr>
                <a:solidFill>
                  <a:schemeClr val="accent6"/>
                </a:solidFill>
              </a:defRPr>
            </a:pPr>
            <a:r>
              <a:t>Muon ID: µ-RWELL</a:t>
            </a:r>
          </a:p>
        </p:txBody>
      </p:sp>
      <p:sp>
        <p:nvSpPr>
          <p:cNvPr id="451" name="CLD"/>
          <p:cNvSpPr txBox="1"/>
          <p:nvPr/>
        </p:nvSpPr>
        <p:spPr>
          <a:xfrm>
            <a:off x="1487873" y="1460568"/>
            <a:ext cx="1072079" cy="599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b="1">
                <a:solidFill>
                  <a:srgbClr val="B6192B"/>
                </a:solidFill>
              </a:defRPr>
            </a:lvl1pPr>
          </a:lstStyle>
          <a:p>
            <a:r>
              <a:t>CLD</a:t>
            </a:r>
          </a:p>
        </p:txBody>
      </p:sp>
      <p:sp>
        <p:nvSpPr>
          <p:cNvPr id="452" name="ALLEGRO"/>
          <p:cNvSpPr txBox="1"/>
          <p:nvPr/>
        </p:nvSpPr>
        <p:spPr>
          <a:xfrm>
            <a:off x="14438718" y="1795470"/>
            <a:ext cx="2223611" cy="599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b="1">
                <a:solidFill>
                  <a:srgbClr val="B6192B"/>
                </a:solidFill>
              </a:defRPr>
            </a:lvl1pPr>
          </a:lstStyle>
          <a:p>
            <a:r>
              <a:t>ALLEGRO</a:t>
            </a:r>
          </a:p>
        </p:txBody>
      </p:sp>
      <p:sp>
        <p:nvSpPr>
          <p:cNvPr id="453" name="ILD…"/>
          <p:cNvSpPr txBox="1"/>
          <p:nvPr/>
        </p:nvSpPr>
        <p:spPr>
          <a:xfrm>
            <a:off x="7271" y="9550885"/>
            <a:ext cx="1659453" cy="1539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b="1">
                <a:solidFill>
                  <a:srgbClr val="B6192B"/>
                </a:solidFill>
              </a:defRPr>
            </a:pPr>
            <a:r>
              <a:t>ILD</a:t>
            </a:r>
          </a:p>
          <a:p>
            <a:pPr>
              <a:defRPr b="1">
                <a:solidFill>
                  <a:srgbClr val="B6192B"/>
                </a:solidFill>
              </a:defRPr>
            </a:pPr>
            <a:r>
              <a:t>for </a:t>
            </a:r>
          </a:p>
          <a:p>
            <a:pPr>
              <a:defRPr b="1">
                <a:solidFill>
                  <a:srgbClr val="B6192B"/>
                </a:solidFill>
              </a:defRPr>
            </a:pPr>
            <a:r>
              <a:t>FCC-ee</a:t>
            </a:r>
          </a:p>
        </p:txBody>
      </p:sp>
      <p:sp>
        <p:nvSpPr>
          <p:cNvPr id="454" name="IDEA"/>
          <p:cNvSpPr txBox="1"/>
          <p:nvPr/>
        </p:nvSpPr>
        <p:spPr>
          <a:xfrm>
            <a:off x="14639196" y="7749613"/>
            <a:ext cx="1207810" cy="599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b="1">
                <a:solidFill>
                  <a:srgbClr val="B6192B"/>
                </a:solidFill>
              </a:defRPr>
            </a:lvl1pPr>
          </a:lstStyle>
          <a:p>
            <a:r>
              <a:t>IDEA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3587F-67B4-4412-0EB0-CADEB65D6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Interaction region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C7650-816E-EB69-F24E-505765032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Final focus quadrupoles inside the detector at 2.2 m from IP</a:t>
            </a:r>
          </a:p>
          <a:p>
            <a:r>
              <a:rPr lang="en-IT" dirty="0"/>
              <a:t>Rigid lightweight support tube mechanical envelope</a:t>
            </a:r>
          </a:p>
          <a:p>
            <a:pPr lvl="1"/>
            <a:r>
              <a:rPr lang="en-GB" dirty="0"/>
              <a:t>I</a:t>
            </a:r>
            <a:r>
              <a:rPr lang="en-IT" dirty="0"/>
              <a:t>ntegrates the vertex detector and the Luminosity calorimeter with the beampipe</a:t>
            </a:r>
          </a:p>
          <a:p>
            <a:pPr lvl="1"/>
            <a:r>
              <a:rPr lang="en-IT" dirty="0"/>
              <a:t>Allows compact integration of the services and maintenance</a:t>
            </a:r>
          </a:p>
          <a:p>
            <a:pPr marL="498475" lvl="1" indent="0">
              <a:buNone/>
            </a:pPr>
            <a:endParaRPr lang="en-IT" dirty="0"/>
          </a:p>
          <a:p>
            <a:pPr lvl="1"/>
            <a:endParaRPr lang="en-IT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09F836A0-22F1-2CF9-425B-115C3D1C3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914" y="5093303"/>
            <a:ext cx="17483901" cy="75642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0445125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echnologies for vertex detectors"/>
          <p:cNvSpPr txBox="1">
            <a:spLocks noGrp="1"/>
          </p:cNvSpPr>
          <p:nvPr>
            <p:ph type="title"/>
          </p:nvPr>
        </p:nvSpPr>
        <p:spPr>
          <a:xfrm>
            <a:off x="2914330" y="224830"/>
            <a:ext cx="16211870" cy="1518048"/>
          </a:xfrm>
          <a:prstGeom prst="rect">
            <a:avLst/>
          </a:prstGeom>
        </p:spPr>
        <p:txBody>
          <a:bodyPr/>
          <a:lstStyle/>
          <a:p>
            <a:r>
              <a:t>Technologies for vertex detectors</a:t>
            </a:r>
          </a:p>
        </p:txBody>
      </p:sp>
      <p:sp>
        <p:nvSpPr>
          <p:cNvPr id="450" name="Monolithic Active Pixel Silicon Detectors (MAPS)…"/>
          <p:cNvSpPr txBox="1">
            <a:spLocks noGrp="1"/>
          </p:cNvSpPr>
          <p:nvPr>
            <p:ph type="body" idx="1"/>
          </p:nvPr>
        </p:nvSpPr>
        <p:spPr>
          <a:xfrm>
            <a:off x="405263" y="1795164"/>
            <a:ext cx="18621258" cy="10788057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z="4400"/>
            </a:pPr>
            <a:r>
              <a:rPr dirty="0"/>
              <a:t>Monolithic Active Pixel Silicon Detectors (MAPS)</a:t>
            </a:r>
          </a:p>
          <a:p>
            <a:pPr lvl="1">
              <a:buBlip>
                <a:blip r:embed="rId3"/>
              </a:buBlip>
              <a:defRPr sz="3600"/>
            </a:pPr>
            <a:r>
              <a:rPr dirty="0"/>
              <a:t>CMOS sensors and electronics fully integrated </a:t>
            </a:r>
          </a:p>
          <a:p>
            <a:pPr lvl="1">
              <a:buBlip>
                <a:blip r:embed="rId3"/>
              </a:buBlip>
              <a:defRPr sz="3600"/>
            </a:pPr>
            <a:r>
              <a:rPr dirty="0"/>
              <a:t>Can reach 30 µm thickness (0.032% X</a:t>
            </a:r>
            <a:r>
              <a:rPr baseline="-5999" dirty="0"/>
              <a:t>0</a:t>
            </a:r>
            <a:r>
              <a:rPr dirty="0"/>
              <a:t>)</a:t>
            </a:r>
          </a:p>
          <a:p>
            <a:pPr lvl="1">
              <a:buBlip>
                <a:blip r:embed="rId3"/>
              </a:buBlip>
              <a:defRPr sz="3600"/>
            </a:pPr>
            <a:r>
              <a:rPr dirty="0"/>
              <a:t>Very low power (&lt;50 </a:t>
            </a:r>
            <a:r>
              <a:rPr dirty="0" err="1"/>
              <a:t>mW</a:t>
            </a:r>
            <a:r>
              <a:rPr dirty="0"/>
              <a:t>/cm</a:t>
            </a:r>
            <a:r>
              <a:rPr baseline="31999" dirty="0"/>
              <a:t>2</a:t>
            </a:r>
            <a:r>
              <a:rPr dirty="0"/>
              <a:t>)</a:t>
            </a:r>
          </a:p>
          <a:p>
            <a:pPr lvl="1">
              <a:buBlip>
                <a:blip r:embed="rId3"/>
              </a:buBlip>
              <a:defRPr sz="3600"/>
            </a:pPr>
            <a:r>
              <a:rPr dirty="0"/>
              <a:t>Sensors stitching up to 12” or ‘</a:t>
            </a:r>
            <a:r>
              <a:rPr dirty="0" err="1"/>
              <a:t>abuttable</a:t>
            </a:r>
            <a:r>
              <a:rPr dirty="0"/>
              <a:t>’</a:t>
            </a:r>
          </a:p>
          <a:p>
            <a:pPr>
              <a:buBlip>
                <a:blip r:embed="rId2"/>
              </a:buBlip>
              <a:defRPr sz="4400"/>
            </a:pPr>
            <a:r>
              <a:rPr dirty="0"/>
              <a:t>Several CMOS sensors in use or development</a:t>
            </a:r>
          </a:p>
          <a:p>
            <a:pPr lvl="1">
              <a:buBlip>
                <a:blip r:embed="rId3"/>
              </a:buBlip>
              <a:defRPr sz="3600"/>
            </a:pPr>
            <a:r>
              <a:rPr dirty="0"/>
              <a:t>Dependence on CMOS process (foundry) characteristics </a:t>
            </a:r>
          </a:p>
          <a:p>
            <a:pPr lvl="2">
              <a:buBlip>
                <a:blip r:embed="rId4"/>
              </a:buBlip>
              <a:defRPr sz="3600"/>
            </a:pPr>
            <a:r>
              <a:rPr dirty="0"/>
              <a:t>3 prominent ones: </a:t>
            </a:r>
            <a:r>
              <a:rPr dirty="0" err="1"/>
              <a:t>LFoundry</a:t>
            </a:r>
            <a:r>
              <a:rPr dirty="0"/>
              <a:t>, </a:t>
            </a:r>
            <a:r>
              <a:rPr dirty="0" err="1"/>
              <a:t>TJsc</a:t>
            </a:r>
            <a:r>
              <a:rPr dirty="0"/>
              <a:t>, </a:t>
            </a:r>
            <a:r>
              <a:rPr dirty="0" err="1"/>
              <a:t>TPSCo</a:t>
            </a:r>
            <a:endParaRPr dirty="0"/>
          </a:p>
          <a:p>
            <a:pPr lvl="2">
              <a:buBlip>
                <a:blip r:embed="rId4"/>
              </a:buBlip>
              <a:defRPr sz="3600"/>
            </a:pPr>
            <a:r>
              <a:rPr dirty="0"/>
              <a:t>ECFA-DRD3 WG1 addresses the R&amp;D </a:t>
            </a:r>
          </a:p>
          <a:p>
            <a:pPr>
              <a:buBlip>
                <a:blip r:embed="rId2"/>
              </a:buBlip>
              <a:defRPr sz="4400"/>
            </a:pPr>
            <a:r>
              <a:rPr dirty="0"/>
              <a:t>New trends and opportunities</a:t>
            </a:r>
          </a:p>
          <a:p>
            <a:pPr lvl="1">
              <a:buBlip>
                <a:blip r:embed="rId3"/>
              </a:buBlip>
              <a:defRPr sz="3600"/>
            </a:pPr>
            <a:r>
              <a:rPr dirty="0"/>
              <a:t>3D integration: possibility to have a more complex readout (and Silicon Photonics) tier bonded to a sensor one </a:t>
            </a:r>
          </a:p>
          <a:p>
            <a:pPr>
              <a:buBlip>
                <a:blip r:embed="rId2"/>
              </a:buBlip>
              <a:defRPr sz="4400"/>
            </a:pPr>
            <a:r>
              <a:rPr dirty="0" err="1"/>
              <a:t>Optimisation</a:t>
            </a:r>
            <a:r>
              <a:rPr dirty="0"/>
              <a:t> </a:t>
            </a:r>
          </a:p>
          <a:p>
            <a:pPr lvl="1">
              <a:buBlip>
                <a:blip r:embed="rId3"/>
              </a:buBlip>
              <a:defRPr sz="3600"/>
            </a:pPr>
            <a:r>
              <a:rPr dirty="0"/>
              <a:t>Spatial resolution vs timing vs power vs radiation tolerance </a:t>
            </a:r>
          </a:p>
        </p:txBody>
      </p:sp>
      <p:sp>
        <p:nvSpPr>
          <p:cNvPr id="4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52255" y="12886140"/>
            <a:ext cx="310965" cy="46393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grpSp>
        <p:nvGrpSpPr>
          <p:cNvPr id="457" name="Group"/>
          <p:cNvGrpSpPr/>
          <p:nvPr/>
        </p:nvGrpSpPr>
        <p:grpSpPr>
          <a:xfrm>
            <a:off x="15509768" y="3334501"/>
            <a:ext cx="8218626" cy="5484660"/>
            <a:chOff x="0" y="0"/>
            <a:chExt cx="8218625" cy="5484659"/>
          </a:xfrm>
        </p:grpSpPr>
        <p:pic>
          <p:nvPicPr>
            <p:cNvPr id="455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8218626" cy="548466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456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8803" y="4873983"/>
              <a:ext cx="2526393" cy="426756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96016503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LFoundry 110 nm (ARCADIA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z="3900"/>
            </a:pPr>
            <a:r>
              <a:t>LFoundry 110 nm (ARCADIA)</a:t>
            </a:r>
          </a:p>
          <a:p>
            <a:pPr lvl="1">
              <a:buBlip>
                <a:blip r:embed="rId3"/>
              </a:buBlip>
              <a:defRPr sz="3100"/>
            </a:pPr>
            <a:r>
              <a:t>25 µm x 25 µm, abuttable</a:t>
            </a:r>
          </a:p>
          <a:p>
            <a:pPr lvl="1">
              <a:buBlip>
                <a:blip r:embed="rId3"/>
              </a:buBlip>
              <a:defRPr sz="3100"/>
            </a:pPr>
            <a:r>
              <a:t>Trigger less 100 MHz/cm2, 30 mW/cm2 </a:t>
            </a:r>
          </a:p>
          <a:p>
            <a:pPr lvl="1">
              <a:buBlip>
                <a:blip r:embed="rId3"/>
              </a:buBlip>
              <a:defRPr sz="3100"/>
            </a:pPr>
            <a:r>
              <a:t>Ongoing R&amp;D on gain layer (timing) </a:t>
            </a:r>
          </a:p>
          <a:p>
            <a:pPr marL="1208767" lvl="2" indent="-253092">
              <a:buBlip>
                <a:blip r:embed="rId4"/>
              </a:buBlip>
              <a:defRPr sz="3100">
                <a:solidFill>
                  <a:srgbClr val="669C35"/>
                </a:solidFill>
                <a:uFill>
                  <a:solidFill>
                    <a:srgbClr val="0048AA"/>
                  </a:solidFill>
                </a:uFill>
              </a:defRPr>
            </a:pPr>
            <a:r>
              <a:t>candidate for ALICE3 TOF</a:t>
            </a:r>
          </a:p>
          <a:p>
            <a:pPr lvl="1">
              <a:buBlip>
                <a:blip r:embed="rId3"/>
              </a:buBlip>
              <a:defRPr sz="3100"/>
            </a:pPr>
            <a:r>
              <a:t>Runs in 2025 and 2026</a:t>
            </a:r>
          </a:p>
          <a:p>
            <a:pPr>
              <a:buBlip>
                <a:blip r:embed="rId2"/>
              </a:buBlip>
              <a:defRPr sz="3900"/>
            </a:pPr>
            <a:r>
              <a:t>TPSCo 65nm (ALICE, many)</a:t>
            </a:r>
          </a:p>
          <a:p>
            <a:pPr lvl="1">
              <a:buBlip>
                <a:blip r:embed="rId3"/>
              </a:buBlip>
              <a:defRPr sz="3100"/>
            </a:pPr>
            <a:r>
              <a:t>Stitching, long distance (20 cm) data transmission</a:t>
            </a:r>
          </a:p>
          <a:p>
            <a:pPr lvl="1">
              <a:buBlip>
                <a:blip r:embed="rId3"/>
              </a:buBlip>
              <a:defRPr sz="3100"/>
            </a:pPr>
            <a:r>
              <a:t>Several groups - ALICE driven R&amp;D</a:t>
            </a:r>
          </a:p>
          <a:p>
            <a:pPr lvl="1">
              <a:buBlip>
                <a:blip r:embed="rId3"/>
              </a:buBlip>
              <a:defRPr sz="3100"/>
            </a:pPr>
            <a:r>
              <a:t>MOST for timing</a:t>
            </a:r>
          </a:p>
          <a:p>
            <a:pPr>
              <a:buBlip>
                <a:blip r:embed="rId2"/>
              </a:buBlip>
              <a:defRPr sz="3900"/>
            </a:pPr>
            <a:r>
              <a:t>TJ 180 nm</a:t>
            </a:r>
          </a:p>
          <a:p>
            <a:pPr lvl="1">
              <a:buBlip>
                <a:blip r:embed="rId3"/>
              </a:buBlip>
              <a:defRPr sz="3100"/>
            </a:pPr>
            <a:r>
              <a:t>Historic drivers: CERN, STFC, IPHC</a:t>
            </a:r>
          </a:p>
          <a:p>
            <a:pPr lvl="2">
              <a:buBlip>
                <a:blip r:embed="rId4"/>
              </a:buBlip>
              <a:defRPr sz="3100"/>
            </a:pPr>
            <a:r>
              <a:t>ALPIDE (ALICE)</a:t>
            </a:r>
          </a:p>
          <a:p>
            <a:pPr lvl="2">
              <a:buBlip>
                <a:blip r:embed="rId4"/>
              </a:buBlip>
              <a:defRPr sz="3100"/>
            </a:pPr>
            <a:r>
              <a:t>MIMOSIS (CBM µVertex)</a:t>
            </a:r>
          </a:p>
          <a:p>
            <a:pPr lvl="2">
              <a:buBlip>
                <a:blip r:embed="rId4"/>
              </a:buBlip>
              <a:defRPr sz="3100"/>
            </a:pPr>
            <a:r>
              <a:t>OBELIX (BelleII upgrade)</a:t>
            </a:r>
          </a:p>
          <a:p>
            <a:pPr lvl="2">
              <a:buBlip>
                <a:blip r:embed="rId4"/>
              </a:buBlip>
              <a:defRPr sz="3100"/>
            </a:pPr>
            <a:r>
              <a:t>JadePix, TaichuPix for CepC</a:t>
            </a:r>
          </a:p>
        </p:txBody>
      </p:sp>
      <p:sp>
        <p:nvSpPr>
          <p:cNvPr id="462" name="Technologies in DRD3/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Technologies in DRD3/7</a:t>
            </a:r>
          </a:p>
        </p:txBody>
      </p:sp>
      <p:sp>
        <p:nvSpPr>
          <p:cNvPr id="4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pic>
        <p:nvPicPr>
          <p:cNvPr id="46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7351" y="1441600"/>
            <a:ext cx="4625793" cy="3621222"/>
          </a:xfrm>
          <a:prstGeom prst="rect">
            <a:avLst/>
          </a:prstGeom>
          <a:ln w="12700"/>
        </p:spPr>
      </p:pic>
      <p:pic>
        <p:nvPicPr>
          <p:cNvPr id="46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8396" y="1908448"/>
            <a:ext cx="3268773" cy="4017131"/>
          </a:xfrm>
          <a:prstGeom prst="rect">
            <a:avLst/>
          </a:prstGeom>
          <a:ln w="12700"/>
        </p:spPr>
      </p:pic>
      <p:pic>
        <p:nvPicPr>
          <p:cNvPr id="46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0587" y="5981465"/>
            <a:ext cx="12662293" cy="3007081"/>
          </a:xfrm>
          <a:prstGeom prst="rect">
            <a:avLst/>
          </a:prstGeom>
          <a:ln w="12700"/>
        </p:spPr>
      </p:pic>
      <p:pic>
        <p:nvPicPr>
          <p:cNvPr id="47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4678" y="9668660"/>
            <a:ext cx="5448092" cy="2740424"/>
          </a:xfrm>
          <a:prstGeom prst="rect">
            <a:avLst/>
          </a:prstGeom>
          <a:ln w="12700"/>
        </p:spPr>
      </p:pic>
      <p:pic>
        <p:nvPicPr>
          <p:cNvPr id="47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74632" y="9043412"/>
            <a:ext cx="5435601" cy="3213101"/>
          </a:xfrm>
          <a:prstGeom prst="rect">
            <a:avLst/>
          </a:prstGeom>
          <a:ln w="12700"/>
        </p:spPr>
      </p:pic>
      <p:sp>
        <p:nvSpPr>
          <p:cNvPr id="472" name="TaichuPix"/>
          <p:cNvSpPr txBox="1"/>
          <p:nvPr/>
        </p:nvSpPr>
        <p:spPr>
          <a:xfrm>
            <a:off x="20804353" y="9717246"/>
            <a:ext cx="1976161" cy="59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TaichuPix</a:t>
            </a:r>
          </a:p>
        </p:txBody>
      </p:sp>
    </p:spTree>
    <p:extLst>
      <p:ext uri="{BB962C8B-B14F-4D97-AF65-F5344CB8AC3E}">
        <p14:creationId xmlns:p14="http://schemas.microsoft.com/office/powerpoint/2010/main" val="276974272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FDC7-0B86-3E45-1BFB-CA5B1A18C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IDEA detector concept vertex detector </a:t>
            </a:r>
            <a:endParaRPr lang="en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D634FB-AF38-969E-AE00-043596238EBE}"/>
                  </a:ext>
                </a:extLst>
              </p:cNvPr>
              <p:cNvSpPr txBox="1"/>
              <p:nvPr/>
            </p:nvSpPr>
            <p:spPr>
              <a:xfrm>
                <a:off x="15516217" y="7771304"/>
                <a:ext cx="8498644" cy="3539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00FD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IT" b="1" dirty="0">
                    <a:solidFill>
                      <a:schemeClr val="bg1"/>
                    </a:solidFill>
                  </a:rPr>
                  <a:t>Inner Vertex detector: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ARCADIA based</a:t>
                </a:r>
              </a:p>
              <a:p>
                <a:endParaRPr lang="en-IT" b="1" dirty="0">
                  <a:solidFill>
                    <a:schemeClr val="bg1"/>
                  </a:solidFill>
                </a:endParaRPr>
              </a:p>
              <a:p>
                <a:r>
                  <a:rPr lang="en-US" b="0" dirty="0">
                    <a:solidFill>
                      <a:schemeClr val="bg1"/>
                    </a:solidFill>
                  </a:rPr>
                  <a:t>Modules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25 ×25 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µ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pixel size </a:t>
                </a:r>
              </a:p>
              <a:p>
                <a:endParaRPr lang="en-IT" dirty="0">
                  <a:solidFill>
                    <a:schemeClr val="bg1"/>
                  </a:solidFill>
                </a:endParaRPr>
              </a:p>
              <a:p>
                <a:r>
                  <a:rPr lang="en-IT" dirty="0">
                    <a:solidFill>
                      <a:schemeClr val="bg1"/>
                    </a:solidFill>
                  </a:rPr>
                  <a:t>3 barrel layers at </a:t>
                </a:r>
              </a:p>
              <a:p>
                <a:pPr marL="285750" indent="-285750">
                  <a:buFontTx/>
                  <a:buChar char="-"/>
                </a:pPr>
                <a:r>
                  <a:rPr lang="en-IT" dirty="0">
                    <a:solidFill>
                      <a:schemeClr val="bg1"/>
                    </a:solidFill>
                  </a:rPr>
                  <a:t>13.7, 23.7 and 34/35.6 mm radius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D634FB-AF38-969E-AE00-043596238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6217" y="7771304"/>
                <a:ext cx="8498644" cy="3539430"/>
              </a:xfrm>
              <a:prstGeom prst="rect">
                <a:avLst/>
              </a:prstGeom>
              <a:blipFill>
                <a:blip r:embed="rId2"/>
                <a:stretch>
                  <a:fillRect l="-1488" t="-2135" b="-4270"/>
                </a:stretch>
              </a:blipFill>
              <a:ln>
                <a:solidFill>
                  <a:srgbClr val="00FDFF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46073B-C8BD-F3B6-9C9C-893B67AEF273}"/>
                  </a:ext>
                </a:extLst>
              </p:cNvPr>
              <p:cNvSpPr txBox="1"/>
              <p:nvPr/>
            </p:nvSpPr>
            <p:spPr>
              <a:xfrm>
                <a:off x="15494178" y="3683960"/>
                <a:ext cx="8889822" cy="3539430"/>
              </a:xfrm>
              <a:prstGeom prst="rect">
                <a:avLst/>
              </a:prstGeom>
              <a:solidFill>
                <a:srgbClr val="FFFD78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b="1" dirty="0">
                    <a:solidFill>
                      <a:srgbClr val="002060"/>
                    </a:solidFill>
                  </a:rPr>
                  <a:t>Outer vertex tracker: </a:t>
                </a:r>
              </a:p>
              <a:p>
                <a:r>
                  <a:rPr lang="en-GB" dirty="0">
                    <a:solidFill>
                      <a:srgbClr val="002060"/>
                    </a:solidFill>
                  </a:rPr>
                  <a:t>ATLASPix3 based</a:t>
                </a:r>
              </a:p>
              <a:p>
                <a:endParaRPr lang="en-GB" b="1" dirty="0">
                  <a:solidFill>
                    <a:srgbClr val="002060"/>
                  </a:solidFill>
                </a:endParaRP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Modules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 ×150 </m:t>
                    </m:r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µ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T" dirty="0">
                    <a:solidFill>
                      <a:srgbClr val="002060"/>
                    </a:solidFill>
                  </a:rPr>
                  <a:t>pixel size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</a:rPr>
                  <a:t>Intermediate barrel at 13 cm radius </a:t>
                </a:r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  <a:endParaRPr lang="en-GB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</a:rPr>
                  <a:t>Outer barrel at 34.5 cm radius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</a:rPr>
                  <a:t>3 disks per side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46073B-C8BD-F3B6-9C9C-893B67AEF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94178" y="3683960"/>
                <a:ext cx="8889822" cy="3539430"/>
              </a:xfrm>
              <a:prstGeom prst="rect">
                <a:avLst/>
              </a:prstGeom>
              <a:blipFill>
                <a:blip r:embed="rId3"/>
                <a:stretch>
                  <a:fillRect l="-1425" t="-1779" b="-427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54B7E751-AD52-54B6-113E-612F14AFC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39" y="2497731"/>
            <a:ext cx="14508396" cy="10193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220FEC-F442-EC81-66B4-C9EC67172ACF}"/>
              </a:ext>
            </a:extLst>
          </p:cNvPr>
          <p:cNvSpPr txBox="1"/>
          <p:nvPr/>
        </p:nvSpPr>
        <p:spPr>
          <a:xfrm>
            <a:off x="16716375" y="12278815"/>
            <a:ext cx="2958181" cy="759822"/>
          </a:xfrm>
          <a:prstGeom prst="rect">
            <a:avLst/>
          </a:prstGeom>
          <a:solidFill>
            <a:srgbClr val="00B0F0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T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DRD8 WP1</a:t>
            </a:r>
          </a:p>
        </p:txBody>
      </p:sp>
    </p:spTree>
    <p:extLst>
      <p:ext uri="{BB962C8B-B14F-4D97-AF65-F5344CB8AC3E}">
        <p14:creationId xmlns:p14="http://schemas.microsoft.com/office/powerpoint/2010/main" val="74780171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B94DB-F834-09C8-7CBA-F99E2AE26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Inner vertex Layout </a:t>
            </a:r>
          </a:p>
        </p:txBody>
      </p:sp>
      <p:pic>
        <p:nvPicPr>
          <p:cNvPr id="5" name="Segnaposto contenuto 8">
            <a:extLst>
              <a:ext uri="{FF2B5EF4-FFF2-40B4-BE49-F238E27FC236}">
                <a16:creationId xmlns:a16="http://schemas.microsoft.com/office/drawing/2014/main" id="{256EB4F4-59F3-FCCD-6D9F-D3C6ED7E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054" y="2649031"/>
            <a:ext cx="12688968" cy="87474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65FCD3D-A103-AD7A-6C04-ABABC72459D3}"/>
              </a:ext>
            </a:extLst>
          </p:cNvPr>
          <p:cNvGraphicFramePr>
            <a:graphicFrameLocks/>
          </p:cNvGraphicFramePr>
          <p:nvPr/>
        </p:nvGraphicFramePr>
        <p:xfrm>
          <a:off x="10529971" y="8674444"/>
          <a:ext cx="13071433" cy="3648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6637">
                  <a:extLst>
                    <a:ext uri="{9D8B030D-6E8A-4147-A177-3AD203B41FA5}">
                      <a16:colId xmlns:a16="http://schemas.microsoft.com/office/drawing/2014/main" val="839239459"/>
                    </a:ext>
                  </a:extLst>
                </a:gridCol>
                <a:gridCol w="1866637">
                  <a:extLst>
                    <a:ext uri="{9D8B030D-6E8A-4147-A177-3AD203B41FA5}">
                      <a16:colId xmlns:a16="http://schemas.microsoft.com/office/drawing/2014/main" val="2936367598"/>
                    </a:ext>
                  </a:extLst>
                </a:gridCol>
                <a:gridCol w="1350060">
                  <a:extLst>
                    <a:ext uri="{9D8B030D-6E8A-4147-A177-3AD203B41FA5}">
                      <a16:colId xmlns:a16="http://schemas.microsoft.com/office/drawing/2014/main" val="3270916319"/>
                    </a:ext>
                  </a:extLst>
                </a:gridCol>
                <a:gridCol w="2178571">
                  <a:extLst>
                    <a:ext uri="{9D8B030D-6E8A-4147-A177-3AD203B41FA5}">
                      <a16:colId xmlns:a16="http://schemas.microsoft.com/office/drawing/2014/main" val="841874837"/>
                    </a:ext>
                  </a:extLst>
                </a:gridCol>
                <a:gridCol w="2073766">
                  <a:extLst>
                    <a:ext uri="{9D8B030D-6E8A-4147-A177-3AD203B41FA5}">
                      <a16:colId xmlns:a16="http://schemas.microsoft.com/office/drawing/2014/main" val="1295403581"/>
                    </a:ext>
                  </a:extLst>
                </a:gridCol>
                <a:gridCol w="1867881">
                  <a:extLst>
                    <a:ext uri="{9D8B030D-6E8A-4147-A177-3AD203B41FA5}">
                      <a16:colId xmlns:a16="http://schemas.microsoft.com/office/drawing/2014/main" val="2119711693"/>
                    </a:ext>
                  </a:extLst>
                </a:gridCol>
                <a:gridCol w="1867881">
                  <a:extLst>
                    <a:ext uri="{9D8B030D-6E8A-4147-A177-3AD203B41FA5}">
                      <a16:colId xmlns:a16="http://schemas.microsoft.com/office/drawing/2014/main" val="2975575626"/>
                    </a:ext>
                  </a:extLst>
                </a:gridCol>
              </a:tblGrid>
              <a:tr h="1824215"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Layer #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Radius [mm]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No staves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No modules /stave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Length [mm]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Active Area [cm</a:t>
                      </a:r>
                      <a:r>
                        <a:rPr lang="en-US" sz="2800" kern="100" baseline="30000" dirty="0">
                          <a:effectLst/>
                        </a:rPr>
                        <a:t>2</a:t>
                      </a:r>
                      <a:r>
                        <a:rPr lang="en-US" sz="2800" kern="100" baseline="0" dirty="0">
                          <a:effectLst/>
                        </a:rPr>
                        <a:t>]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Power [W]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7389105"/>
                  </a:ext>
                </a:extLst>
              </a:tr>
              <a:tr h="608071"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1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15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6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217.40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241.92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12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8502091"/>
                  </a:ext>
                </a:extLst>
              </a:tr>
              <a:tr h="608071"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2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24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10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346.20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645.12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 32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0973882"/>
                  </a:ext>
                </a:extLst>
              </a:tr>
              <a:tr h="608071"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3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&amp; 35.6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36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16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2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539.40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1548.29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00" dirty="0">
                          <a:effectLst/>
                        </a:rPr>
                        <a:t> 77</a:t>
                      </a:r>
                      <a:endParaRPr lang="en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479395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26DCC1B-F077-721C-58F0-6FB4D17CBFA7}"/>
              </a:ext>
            </a:extLst>
          </p:cNvPr>
          <p:cNvSpPr txBox="1"/>
          <p:nvPr/>
        </p:nvSpPr>
        <p:spPr>
          <a:xfrm>
            <a:off x="14427200" y="3764283"/>
            <a:ext cx="96217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4000" b="1" i="0" u="none" strike="noStrike" dirty="0">
                <a:solidFill>
                  <a:srgbClr val="0F124A"/>
                </a:solidFill>
                <a:effectLst/>
                <a:latin typeface="Arial" panose="020B0604020202020204" pitchFamily="34" charset="0"/>
              </a:rPr>
              <a:t>Total thickness per layer 0.25% X/X0</a:t>
            </a:r>
            <a:r>
              <a:rPr lang="en-US" sz="4000" b="1" i="0" dirty="0">
                <a:solidFill>
                  <a:srgbClr val="0F124A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6000" b="1" i="0" dirty="0">
              <a:solidFill>
                <a:srgbClr val="0F124A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4000" b="0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Carbon </a:t>
            </a:r>
            <a:r>
              <a:rPr lang="en-US" sz="4000" b="0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Fibre</a:t>
            </a:r>
            <a:r>
              <a:rPr lang="en-US" sz="4000" b="0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~60 %</a:t>
            </a:r>
            <a:r>
              <a:rPr lang="en-US" sz="4000" b="0" i="0" dirty="0">
                <a:solidFill>
                  <a:srgbClr val="0F124A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6000" b="0" i="0" dirty="0">
              <a:solidFill>
                <a:srgbClr val="0F124A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4000" b="0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Silicon: ~20%</a:t>
            </a:r>
            <a:r>
              <a:rPr lang="en-US" sz="4000" b="0" i="0" dirty="0">
                <a:solidFill>
                  <a:srgbClr val="0F124A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6000" b="0" i="0" dirty="0">
              <a:solidFill>
                <a:srgbClr val="0F124A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4000" b="0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Power and readout bus: ~20%</a:t>
            </a:r>
            <a:endParaRPr lang="en-US" sz="6000" b="0" i="0" dirty="0">
              <a:solidFill>
                <a:srgbClr val="0F124A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8681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5F0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5F0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28288</TotalTime>
  <Words>1459</Words>
  <Application>Microsoft Macintosh PowerPoint</Application>
  <PresentationFormat>Custom</PresentationFormat>
  <Paragraphs>264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Arial Rounded MT Bold</vt:lpstr>
      <vt:lpstr>Calibri</vt:lpstr>
      <vt:lpstr>Cambria Math</vt:lpstr>
      <vt:lpstr>Chalkboard</vt:lpstr>
      <vt:lpstr>Geneva</vt:lpstr>
      <vt:lpstr>Gill Sans</vt:lpstr>
      <vt:lpstr>Helvetica</vt:lpstr>
      <vt:lpstr>Lucida Grande</vt:lpstr>
      <vt:lpstr>Segoe UI</vt:lpstr>
      <vt:lpstr>Zapf Dingbats</vt:lpstr>
      <vt:lpstr>White</vt:lpstr>
      <vt:lpstr>PowerPoint Presentation</vt:lpstr>
      <vt:lpstr>FCC-ee collider Physics</vt:lpstr>
      <vt:lpstr>Main drive: Higgs and B physics</vt:lpstr>
      <vt:lpstr>Detectors for FCC-ee</vt:lpstr>
      <vt:lpstr>Interaction region layout</vt:lpstr>
      <vt:lpstr>Technologies for vertex detectors</vt:lpstr>
      <vt:lpstr>Technologies in DRD3/7</vt:lpstr>
      <vt:lpstr>IDEA detector concept vertex detector </vt:lpstr>
      <vt:lpstr>Inner vertex Layout </vt:lpstr>
      <vt:lpstr>Simulated material budget</vt:lpstr>
      <vt:lpstr>Lowering the material budget </vt:lpstr>
      <vt:lpstr>Material budget reduction and impact on resolution</vt:lpstr>
      <vt:lpstr>Machine backgrounds</vt:lpstr>
      <vt:lpstr>Vertex detector radiation levels</vt:lpstr>
      <vt:lpstr>Vertex air cooling R&amp;D</vt:lpstr>
      <vt:lpstr>Vertex integration with beampipe – I </vt:lpstr>
      <vt:lpstr>Vertex integration with beampipe – II </vt:lpstr>
      <vt:lpstr>Going closer to the beam pipe and lowering material </vt:lpstr>
      <vt:lpstr>Conclusions and prospects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Fabrizio Palla</cp:lastModifiedBy>
  <cp:revision>51</cp:revision>
  <dcterms:modified xsi:type="dcterms:W3CDTF">2025-07-08T12:10:40Z</dcterms:modified>
</cp:coreProperties>
</file>