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51" r:id="rId1"/>
    <p:sldMasterId id="2147483650" r:id="rId2"/>
  </p:sldMasterIdLst>
  <p:notesMasterIdLst>
    <p:notesMasterId r:id="rId28"/>
  </p:notesMasterIdLst>
  <p:handoutMasterIdLst>
    <p:handoutMasterId r:id="rId29"/>
  </p:handoutMasterIdLst>
  <p:sldIdLst>
    <p:sldId id="266" r:id="rId3"/>
    <p:sldId id="392" r:id="rId4"/>
    <p:sldId id="419" r:id="rId5"/>
    <p:sldId id="415" r:id="rId6"/>
    <p:sldId id="405" r:id="rId7"/>
    <p:sldId id="416" r:id="rId8"/>
    <p:sldId id="420" r:id="rId9"/>
    <p:sldId id="408" r:id="rId10"/>
    <p:sldId id="406" r:id="rId11"/>
    <p:sldId id="407" r:id="rId12"/>
    <p:sldId id="410" r:id="rId13"/>
    <p:sldId id="409" r:id="rId14"/>
    <p:sldId id="411" r:id="rId15"/>
    <p:sldId id="412" r:id="rId16"/>
    <p:sldId id="413" r:id="rId17"/>
    <p:sldId id="414" r:id="rId18"/>
    <p:sldId id="393" r:id="rId19"/>
    <p:sldId id="423" r:id="rId20"/>
    <p:sldId id="421" r:id="rId21"/>
    <p:sldId id="422" r:id="rId22"/>
    <p:sldId id="425" r:id="rId23"/>
    <p:sldId id="429" r:id="rId24"/>
    <p:sldId id="426" r:id="rId25"/>
    <p:sldId id="428" r:id="rId26"/>
    <p:sldId id="427" r:id="rId27"/>
  </p:sldIdLst>
  <p:sldSz cx="9144000" cy="6858000" type="screen4x3"/>
  <p:notesSz cx="6858000" cy="9874250"/>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1200" b="1"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eaLnBrk="0" fontAlgn="base" hangingPunct="0">
      <a:spcBef>
        <a:spcPct val="0"/>
      </a:spcBef>
      <a:spcAft>
        <a:spcPct val="0"/>
      </a:spcAft>
      <a:defRPr sz="1200" b="1"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eaLnBrk="0" fontAlgn="base" hangingPunct="0">
      <a:spcBef>
        <a:spcPct val="0"/>
      </a:spcBef>
      <a:spcAft>
        <a:spcPct val="0"/>
      </a:spcAft>
      <a:defRPr sz="1200" b="1"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eaLnBrk="0" fontAlgn="base" hangingPunct="0">
      <a:spcBef>
        <a:spcPct val="0"/>
      </a:spcBef>
      <a:spcAft>
        <a:spcPct val="0"/>
      </a:spcAft>
      <a:defRPr sz="1200" b="1"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eaLnBrk="0" fontAlgn="base" hangingPunct="0">
      <a:spcBef>
        <a:spcPct val="0"/>
      </a:spcBef>
      <a:spcAft>
        <a:spcPct val="0"/>
      </a:spcAft>
      <a:defRPr sz="1200" b="1"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1200" b="1"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1200" b="1"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1200" b="1"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1200" b="1" kern="1200">
        <a:solidFill>
          <a:schemeClr val="tx1"/>
        </a:solidFill>
        <a:effectLst>
          <a:outerShdw blurRad="38100" dist="38100" dir="2700000" algn="tl">
            <a:srgbClr val="000000">
              <a:alpha val="43137"/>
            </a:srgbClr>
          </a:outerShdw>
        </a:effectLst>
        <a:latin typeface="Arial" charset="0"/>
        <a:ea typeface="+mn-ea"/>
        <a:cs typeface="+mn-cs"/>
      </a:defRPr>
    </a:lvl9pPr>
  </p:defaultTextStyle>
  <p:extLst>
    <p:ext uri="{EFAFB233-063F-42B5-8137-9DF3F51BA10A}">
      <p15:sldGuideLst xmlns:p15="http://schemas.microsoft.com/office/powerpoint/2012/main">
        <p15:guide id="1" orient="horz" pos="2733" userDrawn="1">
          <p15:clr>
            <a:srgbClr val="A4A3A4"/>
          </p15:clr>
        </p15:guide>
        <p15:guide id="2" pos="4321"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0"/>
    <a:srgbClr val="3E7240"/>
    <a:srgbClr val="45754E"/>
    <a:srgbClr val="4E6252"/>
    <a:srgbClr val="143ADC"/>
    <a:srgbClr val="AD0703"/>
    <a:srgbClr val="1781D9"/>
    <a:srgbClr val="25FB39"/>
    <a:srgbClr val="B505A0"/>
    <a:srgbClr val="921E6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94" autoAdjust="0"/>
    <p:restoredTop sz="88042" autoAdjust="0"/>
  </p:normalViewPr>
  <p:slideViewPr>
    <p:cSldViewPr snapToGrid="0">
      <p:cViewPr varScale="1">
        <p:scale>
          <a:sx n="104" d="100"/>
          <a:sy n="104" d="100"/>
        </p:scale>
        <p:origin x="1688" y="208"/>
      </p:cViewPr>
      <p:guideLst>
        <p:guide orient="horz" pos="2733"/>
        <p:guide pos="4321"/>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14" d="100"/>
          <a:sy n="114" d="100"/>
        </p:scale>
        <p:origin x="3744" y="114"/>
      </p:cViewPr>
      <p:guideLst>
        <p:guide orient="horz" pos="311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057541" y="9409622"/>
            <a:ext cx="744529" cy="243168"/>
          </a:xfrm>
          <a:prstGeom prst="rect">
            <a:avLst/>
          </a:prstGeom>
          <a:noFill/>
          <a:ln w="12700">
            <a:noFill/>
            <a:miter lim="800000"/>
            <a:headEnd/>
            <a:tailEnd/>
          </a:ln>
          <a:effectLst/>
        </p:spPr>
        <p:txBody>
          <a:bodyPr wrap="none" lIns="73160" tIns="37246" rIns="73160" bIns="37246">
            <a:spAutoFit/>
          </a:bodyPr>
          <a:lstStyle/>
          <a:p>
            <a:pPr algn="ctr" defTabSz="727227">
              <a:lnSpc>
                <a:spcPct val="90000"/>
              </a:lnSpc>
            </a:pPr>
            <a:r>
              <a:rPr lang="it-IT" altLang="en-US" b="0" dirty="0">
                <a:effectLst/>
              </a:rPr>
              <a:t>Page </a:t>
            </a:r>
            <a:fld id="{D5D7A4F7-3CDB-4AA4-8A72-EA0D688D726D}" type="slidenum">
              <a:rPr lang="it-IT" altLang="en-US" b="0">
                <a:effectLst/>
              </a:rPr>
              <a:pPr algn="ctr" defTabSz="727227">
                <a:lnSpc>
                  <a:spcPct val="90000"/>
                </a:lnSpc>
              </a:pPr>
              <a:t>‹#›</a:t>
            </a:fld>
            <a:endParaRPr lang="it-IT" altLang="en-US" b="0" dirty="0">
              <a:effectLst/>
            </a:endParaRPr>
          </a:p>
        </p:txBody>
      </p:sp>
    </p:spTree>
    <p:extLst>
      <p:ext uri="{BB962C8B-B14F-4D97-AF65-F5344CB8AC3E}">
        <p14:creationId xmlns:p14="http://schemas.microsoft.com/office/powerpoint/2010/main" val="138714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57541" y="9409622"/>
            <a:ext cx="744529" cy="243168"/>
          </a:xfrm>
          <a:prstGeom prst="rect">
            <a:avLst/>
          </a:prstGeom>
          <a:noFill/>
          <a:ln w="12700">
            <a:noFill/>
            <a:miter lim="800000"/>
            <a:headEnd/>
            <a:tailEnd/>
          </a:ln>
          <a:effectLst/>
        </p:spPr>
        <p:txBody>
          <a:bodyPr wrap="none" lIns="73160" tIns="37246" rIns="73160" bIns="37246">
            <a:spAutoFit/>
          </a:bodyPr>
          <a:lstStyle/>
          <a:p>
            <a:pPr algn="ctr" defTabSz="727227">
              <a:lnSpc>
                <a:spcPct val="90000"/>
              </a:lnSpc>
            </a:pPr>
            <a:r>
              <a:rPr lang="it-IT" altLang="en-US" b="0" dirty="0">
                <a:effectLst/>
              </a:rPr>
              <a:t>Page </a:t>
            </a:r>
            <a:fld id="{87EC5E24-103D-4F2A-9DA1-9917F25C133E}" type="slidenum">
              <a:rPr lang="it-IT" altLang="en-US" b="0">
                <a:effectLst/>
              </a:rPr>
              <a:pPr algn="ctr" defTabSz="727227">
                <a:lnSpc>
                  <a:spcPct val="90000"/>
                </a:lnSpc>
              </a:pPr>
              <a:t>‹#›</a:t>
            </a:fld>
            <a:endParaRPr lang="it-IT" altLang="en-US" b="0" dirty="0">
              <a:effectLst/>
            </a:endParaRPr>
          </a:p>
        </p:txBody>
      </p:sp>
      <p:sp>
        <p:nvSpPr>
          <p:cNvPr id="2051" name="Rectangle 3"/>
          <p:cNvSpPr>
            <a:spLocks noGrp="1" noRot="1" noChangeAspect="1" noChangeArrowheads="1" noTextEdit="1"/>
          </p:cNvSpPr>
          <p:nvPr>
            <p:ph type="sldImg" idx="2"/>
          </p:nvPr>
        </p:nvSpPr>
        <p:spPr bwMode="auto">
          <a:xfrm>
            <a:off x="57150" y="25400"/>
            <a:ext cx="6715125" cy="5035550"/>
          </a:xfrm>
          <a:prstGeom prst="rect">
            <a:avLst/>
          </a:prstGeom>
          <a:noFill/>
          <a:ln w="12700">
            <a:solidFill>
              <a:schemeClr val="tx1"/>
            </a:solidFill>
            <a:miter lim="800000"/>
            <a:headEnd/>
            <a:tailEnd/>
          </a:ln>
          <a:effectLst/>
        </p:spPr>
      </p:sp>
      <p:sp>
        <p:nvSpPr>
          <p:cNvPr id="2052" name="Rectangle 4"/>
          <p:cNvSpPr>
            <a:spLocks noGrp="1" noChangeArrowheads="1"/>
          </p:cNvSpPr>
          <p:nvPr>
            <p:ph type="body" sz="quarter" idx="3"/>
          </p:nvPr>
        </p:nvSpPr>
        <p:spPr bwMode="auto">
          <a:xfrm>
            <a:off x="259493" y="5671751"/>
            <a:ext cx="6351372" cy="3592474"/>
          </a:xfrm>
          <a:prstGeom prst="rect">
            <a:avLst/>
          </a:prstGeom>
          <a:noFill/>
          <a:ln w="12700">
            <a:noFill/>
            <a:miter lim="800000"/>
            <a:headEnd/>
            <a:tailEnd/>
          </a:ln>
          <a:effectLst/>
        </p:spPr>
        <p:txBody>
          <a:bodyPr vert="horz" wrap="square" lIns="75820" tIns="37246" rIns="75820" bIns="37246" numCol="1" anchor="t" anchorCtr="0" compatLnSpc="1">
            <a:prstTxWarp prst="textNoShape">
              <a:avLst/>
            </a:prstTxWarp>
          </a:bodyPr>
          <a:lstStyle/>
          <a:p>
            <a:pPr lvl="0"/>
            <a:r>
              <a:rPr lang="it-IT" altLang="en-US" dirty="0"/>
              <a:t>Body Text</a:t>
            </a:r>
          </a:p>
          <a:p>
            <a:pPr lvl="1"/>
            <a:r>
              <a:rPr lang="it-IT" altLang="en-US" dirty="0"/>
              <a:t>Second Level</a:t>
            </a:r>
          </a:p>
          <a:p>
            <a:pPr lvl="2"/>
            <a:r>
              <a:rPr lang="it-IT" altLang="en-US" dirty="0"/>
              <a:t>Third Level</a:t>
            </a:r>
          </a:p>
          <a:p>
            <a:pPr lvl="3"/>
            <a:r>
              <a:rPr lang="it-IT" altLang="en-US" dirty="0" err="1"/>
              <a:t>Fourth</a:t>
            </a:r>
            <a:r>
              <a:rPr lang="it-IT" altLang="en-US" dirty="0"/>
              <a:t> Level</a:t>
            </a:r>
          </a:p>
          <a:p>
            <a:pPr lvl="4"/>
            <a:r>
              <a:rPr lang="it-IT" altLang="en-US" dirty="0"/>
              <a:t>Fifth Level</a:t>
            </a:r>
          </a:p>
        </p:txBody>
      </p:sp>
    </p:spTree>
    <p:extLst>
      <p:ext uri="{BB962C8B-B14F-4D97-AF65-F5344CB8AC3E}">
        <p14:creationId xmlns:p14="http://schemas.microsoft.com/office/powerpoint/2010/main" val="3009296734"/>
      </p:ext>
    </p:extLst>
  </p:cSld>
  <p:clrMap bg1="lt1" tx1="dk1" bg2="lt2" tx2="dk2" accent1="accent1" accent2="accent2" accent3="accent3" accent4="accent4" accent5="accent5" accent6="accent6" hlink="hlink" folHlink="folHlink"/>
  <p:notesStyle>
    <a:lvl1pPr algn="l" rtl="0" fontAlgn="base">
      <a:lnSpc>
        <a:spcPct val="90000"/>
      </a:lnSpc>
      <a:spcBef>
        <a:spcPct val="40000"/>
      </a:spcBef>
      <a:spcAft>
        <a:spcPct val="0"/>
      </a:spcAft>
      <a:defRPr sz="1200" kern="1200">
        <a:solidFill>
          <a:schemeClr val="tx1"/>
        </a:solidFill>
        <a:latin typeface="Arial" charset="0"/>
        <a:ea typeface="+mn-ea"/>
        <a:cs typeface="+mn-cs"/>
      </a:defRPr>
    </a:lvl1pPr>
    <a:lvl2pPr marL="457200" algn="l" rtl="0" fontAlgn="base">
      <a:lnSpc>
        <a:spcPct val="90000"/>
      </a:lnSpc>
      <a:spcBef>
        <a:spcPct val="40000"/>
      </a:spcBef>
      <a:spcAft>
        <a:spcPct val="0"/>
      </a:spcAft>
      <a:defRPr sz="1200" kern="1200">
        <a:solidFill>
          <a:schemeClr val="tx1"/>
        </a:solidFill>
        <a:latin typeface="Arial" charset="0"/>
        <a:ea typeface="+mn-ea"/>
        <a:cs typeface="+mn-cs"/>
      </a:defRPr>
    </a:lvl2pPr>
    <a:lvl3pPr marL="914400" algn="l" rtl="0" fontAlgn="base">
      <a:lnSpc>
        <a:spcPct val="90000"/>
      </a:lnSpc>
      <a:spcBef>
        <a:spcPct val="40000"/>
      </a:spcBef>
      <a:spcAft>
        <a:spcPct val="0"/>
      </a:spcAft>
      <a:defRPr sz="1200" kern="1200">
        <a:solidFill>
          <a:schemeClr val="tx1"/>
        </a:solidFill>
        <a:latin typeface="Arial" charset="0"/>
        <a:ea typeface="+mn-ea"/>
        <a:cs typeface="+mn-cs"/>
      </a:defRPr>
    </a:lvl3pPr>
    <a:lvl4pPr marL="1371600" algn="l" rtl="0" fontAlgn="base">
      <a:lnSpc>
        <a:spcPct val="90000"/>
      </a:lnSpc>
      <a:spcBef>
        <a:spcPct val="40000"/>
      </a:spcBef>
      <a:spcAft>
        <a:spcPct val="0"/>
      </a:spcAft>
      <a:defRPr sz="1200" kern="1200">
        <a:solidFill>
          <a:schemeClr val="tx1"/>
        </a:solidFill>
        <a:latin typeface="Arial" charset="0"/>
        <a:ea typeface="+mn-ea"/>
        <a:cs typeface="+mn-cs"/>
      </a:defRPr>
    </a:lvl4pPr>
    <a:lvl5pPr marL="1828800" algn="l" rtl="0" fontAlgn="base">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2025" y="736600"/>
            <a:ext cx="4933950" cy="3700463"/>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D2C5D-9DE2-47A4-E570-FE233956CA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6EAC77-8945-A263-4267-A152FE94FFDA}"/>
              </a:ext>
            </a:extLst>
          </p:cNvPr>
          <p:cNvSpPr>
            <a:spLocks noGrp="1" noRot="1" noChangeAspect="1"/>
          </p:cNvSpPr>
          <p:nvPr>
            <p:ph type="sldImg"/>
          </p:nvPr>
        </p:nvSpPr>
        <p:spPr>
          <a:xfrm>
            <a:off x="57150" y="25400"/>
            <a:ext cx="6715125" cy="5035550"/>
          </a:xfrm>
        </p:spPr>
      </p:sp>
      <p:sp>
        <p:nvSpPr>
          <p:cNvPr id="3" name="Notes Placeholder 2">
            <a:extLst>
              <a:ext uri="{FF2B5EF4-FFF2-40B4-BE49-F238E27FC236}">
                <a16:creationId xmlns:a16="http://schemas.microsoft.com/office/drawing/2014/main" id="{D111CAEF-4EC0-2D9E-7219-B88EC62BC749}"/>
              </a:ext>
            </a:extLst>
          </p:cNvPr>
          <p:cNvSpPr>
            <a:spLocks noGrp="1"/>
          </p:cNvSpPr>
          <p:nvPr>
            <p:ph type="body" idx="1"/>
          </p:nvPr>
        </p:nvSpPr>
        <p:spPr>
          <a:xfrm>
            <a:off x="57150" y="5260304"/>
            <a:ext cx="6715125" cy="3120298"/>
          </a:xfrm>
        </p:spPr>
        <p:txBody>
          <a:bodyPr/>
          <a:lstStyle/>
          <a:p>
            <a:pPr algn="l"/>
            <a:r>
              <a:rPr lang="en-GB" b="0" u="none" dirty="0"/>
              <a:t>To extract polarisation information 3 dedicated classification DNN were used.  First one –inclusive DNN – was trained to separate signal from backgrounds. Two others were trained to split WW signal into definite polarisation states: 2 longitudinally polarised </a:t>
            </a:r>
            <a:r>
              <a:rPr lang="en-GB" b="0" u="none" dirty="0" err="1"/>
              <a:t>Ws</a:t>
            </a:r>
            <a:r>
              <a:rPr lang="en-GB" b="0" u="none" dirty="0"/>
              <a:t> against the rest and two transversely polarised </a:t>
            </a:r>
            <a:r>
              <a:rPr lang="en-GB" b="0" u="none" dirty="0" err="1"/>
              <a:t>Ws</a:t>
            </a:r>
            <a:r>
              <a:rPr lang="en-GB" b="0" u="none" dirty="0"/>
              <a:t> against the rest, The overall structure of these set of DNNs is shown on this sketch.  Polarisation DNN weight distributions for events with big inclusive BDT weight (background-free region) are shown here.  By fitting these DNN weights, cross-sections for different WW polarisation states were obtained, they are shown in the table together with MC predictions. Most interesting cross-section for 2 longitudinally polarised </a:t>
            </a:r>
            <a:r>
              <a:rPr lang="en-GB" b="0" u="none" dirty="0" err="1"/>
              <a:t>Ws</a:t>
            </a:r>
            <a:r>
              <a:rPr lang="en-GB" b="0" u="none" dirty="0"/>
              <a:t> fluctuated down, so only the limit is really meaningful, which happened to be  0.47fb. But the WW state with at least one longitudinally polarised </a:t>
            </a:r>
            <a:r>
              <a:rPr lang="en-GB" b="0" u="none" dirty="0" err="1"/>
              <a:t>Wl</a:t>
            </a:r>
            <a:r>
              <a:rPr lang="en-GB" b="0" u="none" dirty="0"/>
              <a:t> was observed at 3.3 sigma level.  </a:t>
            </a:r>
          </a:p>
          <a:p>
            <a:endParaRPr lang="en-GB" b="1" u="sng" dirty="0"/>
          </a:p>
          <a:p>
            <a:r>
              <a:rPr lang="en-GB" b="1" u="sng" dirty="0"/>
              <a:t>INFO:</a:t>
            </a:r>
            <a:r>
              <a:rPr lang="en-GB" dirty="0"/>
              <a:t>  </a:t>
            </a:r>
          </a:p>
          <a:p>
            <a:r>
              <a:rPr lang="en-GB" dirty="0"/>
              <a:t>QCD WZ</a:t>
            </a:r>
            <a:r>
              <a:rPr lang="en-GB" baseline="-25000" dirty="0"/>
              <a:t>JJ</a:t>
            </a:r>
            <a:r>
              <a:rPr lang="en-GB" dirty="0"/>
              <a:t> CR -  3 leptons. Mjj&gt;200GeV, </a:t>
            </a:r>
            <a:r>
              <a:rPr lang="en-GB" dirty="0" err="1"/>
              <a:t>Mlll</a:t>
            </a:r>
            <a:r>
              <a:rPr lang="en-GB" dirty="0"/>
              <a:t>&gt;106GeV</a:t>
            </a:r>
          </a:p>
          <a:p>
            <a:r>
              <a:rPr lang="en-GB" dirty="0"/>
              <a:t>“Low Mjj” CR  -  200&lt;Mjj&lt;500GeV</a:t>
            </a:r>
          </a:p>
          <a:p>
            <a:r>
              <a:rPr lang="en-GB" dirty="0"/>
              <a:t>3 inclusive SRs  - </a:t>
            </a:r>
            <a:r>
              <a:rPr lang="en-GB" dirty="0" err="1"/>
              <a:t>DNNinc</a:t>
            </a:r>
            <a:r>
              <a:rPr lang="en-GB" dirty="0"/>
              <a:t>: [0,0.2],[0.2,0.6], [0.6,1] for DNN</a:t>
            </a:r>
            <a:r>
              <a:rPr lang="en-GB" baseline="-25000" dirty="0"/>
              <a:t>LL </a:t>
            </a:r>
            <a:r>
              <a:rPr lang="en-GB" baseline="0" dirty="0"/>
              <a:t>, [0.,0.3], [0.3,0.7], [0.7,1.] for DNN</a:t>
            </a:r>
            <a:r>
              <a:rPr lang="en-GB" baseline="-25000" dirty="0"/>
              <a:t>TT</a:t>
            </a:r>
          </a:p>
        </p:txBody>
      </p:sp>
    </p:spTree>
    <p:extLst>
      <p:ext uri="{BB962C8B-B14F-4D97-AF65-F5344CB8AC3E}">
        <p14:creationId xmlns:p14="http://schemas.microsoft.com/office/powerpoint/2010/main" val="1419894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E370E-E203-1884-6D28-665C648D90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061B50-162C-2099-A356-4522E8CFB658}"/>
              </a:ext>
            </a:extLst>
          </p:cNvPr>
          <p:cNvSpPr>
            <a:spLocks noGrp="1" noRot="1" noChangeAspect="1"/>
          </p:cNvSpPr>
          <p:nvPr>
            <p:ph type="sldImg"/>
          </p:nvPr>
        </p:nvSpPr>
        <p:spPr>
          <a:xfrm>
            <a:off x="57150" y="25400"/>
            <a:ext cx="6715125" cy="5035550"/>
          </a:xfrm>
        </p:spPr>
      </p:sp>
      <p:sp>
        <p:nvSpPr>
          <p:cNvPr id="3" name="Notes Placeholder 2">
            <a:extLst>
              <a:ext uri="{FF2B5EF4-FFF2-40B4-BE49-F238E27FC236}">
                <a16:creationId xmlns:a16="http://schemas.microsoft.com/office/drawing/2014/main" id="{36F5C8B3-4104-840B-CE1C-AA53A07F9B16}"/>
              </a:ext>
            </a:extLst>
          </p:cNvPr>
          <p:cNvSpPr>
            <a:spLocks noGrp="1"/>
          </p:cNvSpPr>
          <p:nvPr>
            <p:ph type="body" idx="1"/>
          </p:nvPr>
        </p:nvSpPr>
        <p:spPr>
          <a:xfrm>
            <a:off x="57150" y="5260304"/>
            <a:ext cx="6715125" cy="1593502"/>
          </a:xfrm>
        </p:spPr>
        <p:txBody>
          <a:bodyPr/>
          <a:lstStyle/>
          <a:p>
            <a:r>
              <a:rPr lang="en-GB" dirty="0"/>
              <a:t>Now let’s discuss the ALTAS study of the electroweak vector boson scattering in the semileptonic decay mode. In this mode one vector boson decays leptonically, while another one decays hadronically. Due to bigger branching ratio significantly bigger statistics is available as compared to the leptonic mode,  what allows to investigate higher  momentum space, important for </a:t>
            </a:r>
            <a:r>
              <a:rPr lang="en-GB" dirty="0" err="1"/>
              <a:t>aTGC</a:t>
            </a:r>
            <a:r>
              <a:rPr lang="en-GB" dirty="0"/>
              <a:t> and </a:t>
            </a:r>
            <a:r>
              <a:rPr lang="en-GB" dirty="0" err="1"/>
              <a:t>aQGC</a:t>
            </a:r>
            <a:r>
              <a:rPr lang="en-GB" dirty="0"/>
              <a:t> search. Leptonic vector boson decay can be Z to neutrinos, Z to 2 leptons  or W to lepton neutrino, resulting in final states with zero, one or two leptons. To go even farther in momentum, ATLAS exploited boosted topology for the hadronically decaying vector boson in addition to the resolved  two jets one.  </a:t>
            </a:r>
          </a:p>
        </p:txBody>
      </p:sp>
    </p:spTree>
    <p:extLst>
      <p:ext uri="{BB962C8B-B14F-4D97-AF65-F5344CB8AC3E}">
        <p14:creationId xmlns:p14="http://schemas.microsoft.com/office/powerpoint/2010/main" val="3688350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0AE19-C5F1-D7DF-01CE-6AC9474B4F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4A44C-64F1-62CF-2455-CF9DEE5768F2}"/>
              </a:ext>
            </a:extLst>
          </p:cNvPr>
          <p:cNvSpPr>
            <a:spLocks noGrp="1" noRot="1" noChangeAspect="1"/>
          </p:cNvSpPr>
          <p:nvPr>
            <p:ph type="sldImg"/>
          </p:nvPr>
        </p:nvSpPr>
        <p:spPr>
          <a:xfrm>
            <a:off x="57150" y="25400"/>
            <a:ext cx="6715125" cy="5035550"/>
          </a:xfrm>
        </p:spPr>
      </p:sp>
      <p:sp>
        <p:nvSpPr>
          <p:cNvPr id="3" name="Notes Placeholder 2">
            <a:extLst>
              <a:ext uri="{FF2B5EF4-FFF2-40B4-BE49-F238E27FC236}">
                <a16:creationId xmlns:a16="http://schemas.microsoft.com/office/drawing/2014/main" id="{4D771FA2-51BD-903A-06C8-82CF0B63E388}"/>
              </a:ext>
            </a:extLst>
          </p:cNvPr>
          <p:cNvSpPr>
            <a:spLocks noGrp="1"/>
          </p:cNvSpPr>
          <p:nvPr>
            <p:ph type="body" idx="1"/>
          </p:nvPr>
        </p:nvSpPr>
        <p:spPr>
          <a:xfrm>
            <a:off x="57150" y="5260304"/>
            <a:ext cx="6715125" cy="1392166"/>
          </a:xfrm>
        </p:spPr>
        <p:txBody>
          <a:bodyPr/>
          <a:lstStyle/>
          <a:p>
            <a:r>
              <a:rPr lang="en-GB" dirty="0"/>
              <a:t>Event selection approach in this study was relatively straightforward. After selection of the good reconstructed objects – leptons, jets, missing energy- </a:t>
            </a:r>
            <a:r>
              <a:rPr lang="en-GB" b="1" i="0" u="sng" baseline="0" dirty="0"/>
              <a:t>CR!</a:t>
            </a:r>
            <a:r>
              <a:rPr lang="en-GB" dirty="0"/>
              <a:t> first the VBS topology was selected by requiring two energetic jets with jet-jet mass bigger than 400 GeV and opposite pseudo-rapidity signs.  </a:t>
            </a:r>
            <a:r>
              <a:rPr lang="en-GB" b="1" i="0" u="sng" baseline="0" dirty="0"/>
              <a:t>CR!</a:t>
            </a:r>
            <a:r>
              <a:rPr lang="en-GB" dirty="0"/>
              <a:t> Boosted topology of the vector boson decay was identified by presence of large-R jet with pt&gt;200GeV.  </a:t>
            </a:r>
            <a:r>
              <a:rPr lang="en-GB" b="1" i="0" u="sng" baseline="0" dirty="0"/>
              <a:t>CR!</a:t>
            </a:r>
            <a:r>
              <a:rPr lang="en-GB" dirty="0"/>
              <a:t> Resolved topology was identified by presence of the two small-R jets with the invariant mass of the jet pair in the W and Z vector bosons mass window.</a:t>
            </a:r>
          </a:p>
        </p:txBody>
      </p:sp>
    </p:spTree>
    <p:extLst>
      <p:ext uri="{BB962C8B-B14F-4D97-AF65-F5344CB8AC3E}">
        <p14:creationId xmlns:p14="http://schemas.microsoft.com/office/powerpoint/2010/main" val="3046681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FDC1F-ACA3-2CE3-5BF7-EB9F483D1B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B3C866-1B0A-AE4C-829B-C5717B7A8FDC}"/>
              </a:ext>
            </a:extLst>
          </p:cNvPr>
          <p:cNvSpPr>
            <a:spLocks noGrp="1" noRot="1" noChangeAspect="1"/>
          </p:cNvSpPr>
          <p:nvPr>
            <p:ph type="sldImg"/>
          </p:nvPr>
        </p:nvSpPr>
        <p:spPr>
          <a:xfrm>
            <a:off x="57150" y="25400"/>
            <a:ext cx="6715125" cy="5035550"/>
          </a:xfrm>
        </p:spPr>
      </p:sp>
      <p:sp>
        <p:nvSpPr>
          <p:cNvPr id="3" name="Notes Placeholder 2">
            <a:extLst>
              <a:ext uri="{FF2B5EF4-FFF2-40B4-BE49-F238E27FC236}">
                <a16:creationId xmlns:a16="http://schemas.microsoft.com/office/drawing/2014/main" id="{54071522-511D-6D34-C41B-CCAE75414F35}"/>
              </a:ext>
            </a:extLst>
          </p:cNvPr>
          <p:cNvSpPr>
            <a:spLocks noGrp="1"/>
          </p:cNvSpPr>
          <p:nvPr>
            <p:ph type="body" idx="1"/>
          </p:nvPr>
        </p:nvSpPr>
        <p:spPr>
          <a:xfrm>
            <a:off x="57150" y="5260304"/>
            <a:ext cx="6715125" cy="1887116"/>
          </a:xfrm>
        </p:spPr>
        <p:txBody>
          <a:bodyPr/>
          <a:lstStyle/>
          <a:p>
            <a:r>
              <a:rPr lang="en-GB" dirty="0"/>
              <a:t>The selected events may have simultaneously a large-R jet and 2 small-R jets in the vector boson mass window.  To resolve this ambiguity a preference was given to the boosted topology. i.e. if a good large-R jet is found, the event is always classified as a boosted one. Only if a good large-R jet is missing, an event can be classified as resolved. Boosted events were further divided into high-purity and low-purity categories based on  a tagging algorithm using 3 pt-dependent variables – jet mass, number of tracks and D2.  jet is considered tagged if all 3 variables lie simultaneously inside pt-depended 2D bands  as shown in these pictures.  The high purity Working Point corresponds to 50% tagging efficiency, Low-purity WP corresponds to selection efficiency between 50% and 80%.</a:t>
            </a:r>
          </a:p>
        </p:txBody>
      </p:sp>
    </p:spTree>
    <p:extLst>
      <p:ext uri="{BB962C8B-B14F-4D97-AF65-F5344CB8AC3E}">
        <p14:creationId xmlns:p14="http://schemas.microsoft.com/office/powerpoint/2010/main" val="2614784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3ED6-58FD-2B79-DBE0-5DCEAF83F5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C5DDBA-3EA2-200D-7079-852204D4875F}"/>
              </a:ext>
            </a:extLst>
          </p:cNvPr>
          <p:cNvSpPr>
            <a:spLocks noGrp="1" noRot="1" noChangeAspect="1"/>
          </p:cNvSpPr>
          <p:nvPr>
            <p:ph type="sldImg"/>
          </p:nvPr>
        </p:nvSpPr>
        <p:spPr>
          <a:xfrm>
            <a:off x="57150" y="25400"/>
            <a:ext cx="6715125" cy="5035550"/>
          </a:xfrm>
        </p:spPr>
      </p:sp>
      <p:sp>
        <p:nvSpPr>
          <p:cNvPr id="3" name="Notes Placeholder 2">
            <a:extLst>
              <a:ext uri="{FF2B5EF4-FFF2-40B4-BE49-F238E27FC236}">
                <a16:creationId xmlns:a16="http://schemas.microsoft.com/office/drawing/2014/main" id="{E45E62B5-A30F-6E93-748D-DA015C67079F}"/>
              </a:ext>
            </a:extLst>
          </p:cNvPr>
          <p:cNvSpPr>
            <a:spLocks noGrp="1"/>
          </p:cNvSpPr>
          <p:nvPr>
            <p:ph type="body" idx="1"/>
          </p:nvPr>
        </p:nvSpPr>
        <p:spPr>
          <a:xfrm>
            <a:off x="57150" y="5260304"/>
            <a:ext cx="6715125" cy="1878727"/>
          </a:xfrm>
        </p:spPr>
        <p:txBody>
          <a:bodyPr/>
          <a:lstStyle/>
          <a:p>
            <a:r>
              <a:rPr lang="en-GB" dirty="0"/>
              <a:t>Combining 3 lepton final states with resolved and boosted low- and high-purity classes, one gets 9 SRs. Additional 9 CRs were defined by inverting some quality cuts used to define SRs. </a:t>
            </a:r>
            <a:br>
              <a:rPr lang="en-GB" dirty="0"/>
            </a:br>
            <a:r>
              <a:rPr lang="en-GB" dirty="0"/>
              <a:t>    Process composition and comparison with data in these regions are shown in top left plot. Data agreement is good, but background contribution is significant, so a Recurrent Neural Net classificator was employed to reduce it.</a:t>
            </a:r>
          </a:p>
          <a:p>
            <a:r>
              <a:rPr lang="en-GB" dirty="0"/>
              <a:t>    RNN structure is sketched on the top-right plot, 2 LSTM layers, shown in blue, deal with resolved topology, additional DNN block, shown in red, deals with large-R jet parameters. Performance of the classificator is demonstrated in the plots in the middle, data agreement is presented in the bottom plots.  Red lines demonstrate electroweak VBS contribution multiplied by 20.</a:t>
            </a:r>
          </a:p>
        </p:txBody>
      </p:sp>
    </p:spTree>
    <p:extLst>
      <p:ext uri="{BB962C8B-B14F-4D97-AF65-F5344CB8AC3E}">
        <p14:creationId xmlns:p14="http://schemas.microsoft.com/office/powerpoint/2010/main" val="1159196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39F42-7DEF-C8AB-97F6-2D9AF07912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D509B2-49A5-09B1-A765-434F622C2D98}"/>
              </a:ext>
            </a:extLst>
          </p:cNvPr>
          <p:cNvSpPr>
            <a:spLocks noGrp="1" noRot="1" noChangeAspect="1"/>
          </p:cNvSpPr>
          <p:nvPr>
            <p:ph type="sldImg"/>
          </p:nvPr>
        </p:nvSpPr>
        <p:spPr>
          <a:xfrm>
            <a:off x="57150" y="25400"/>
            <a:ext cx="6715125" cy="5035550"/>
          </a:xfrm>
        </p:spPr>
      </p:sp>
      <p:sp>
        <p:nvSpPr>
          <p:cNvPr id="3" name="Notes Placeholder 2">
            <a:extLst>
              <a:ext uri="{FF2B5EF4-FFF2-40B4-BE49-F238E27FC236}">
                <a16:creationId xmlns:a16="http://schemas.microsoft.com/office/drawing/2014/main" id="{4A9AB3BB-B119-600A-8DD3-CA42D95360C5}"/>
              </a:ext>
            </a:extLst>
          </p:cNvPr>
          <p:cNvSpPr>
            <a:spLocks noGrp="1"/>
          </p:cNvSpPr>
          <p:nvPr>
            <p:ph type="body" idx="1"/>
          </p:nvPr>
        </p:nvSpPr>
        <p:spPr>
          <a:xfrm>
            <a:off x="57150" y="5260304"/>
            <a:ext cx="6715125" cy="1945839"/>
          </a:xfrm>
        </p:spPr>
        <p:txBody>
          <a:bodyPr/>
          <a:lstStyle/>
          <a:p>
            <a:r>
              <a:rPr lang="en-GB" dirty="0"/>
              <a:t>Plot on the right shows all SR events grouped according to S/B ratio.  The rightmost part of this plot clearly confirms presence of signal shown in red.</a:t>
            </a:r>
          </a:p>
          <a:p>
            <a:r>
              <a:rPr lang="en-GB" dirty="0"/>
              <a:t>The electroweak vector boson scattering process was observed with a significance of 7.4𝜎, while 6.1𝜎 was expected.</a:t>
            </a:r>
          </a:p>
          <a:p>
            <a:r>
              <a:rPr lang="en-GB" dirty="0"/>
              <a:t>The production cross section was measured to be 29.2 ± 4.9 fb ( SM expected 20.4 ± 3.5fb) in a fiducial phase space close to the detector and analysis acceptance.  Agreement to the SM predictions in sub-channels is good  as can be seen in the plot, except may be 0-lepton channel with 2.3</a:t>
            </a:r>
            <a:r>
              <a:rPr lang="el-GR" dirty="0"/>
              <a:t>σ</a:t>
            </a:r>
            <a:r>
              <a:rPr lang="en-GB" dirty="0"/>
              <a:t> deviation.</a:t>
            </a:r>
          </a:p>
        </p:txBody>
      </p:sp>
    </p:spTree>
    <p:extLst>
      <p:ext uri="{BB962C8B-B14F-4D97-AF65-F5344CB8AC3E}">
        <p14:creationId xmlns:p14="http://schemas.microsoft.com/office/powerpoint/2010/main" val="1585463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88CD8-74A1-EFD8-90F7-0C213E2A00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316611-6FF4-800F-3ABE-5F60EEE4FAE8}"/>
              </a:ext>
            </a:extLst>
          </p:cNvPr>
          <p:cNvSpPr>
            <a:spLocks noGrp="1" noRot="1" noChangeAspect="1"/>
          </p:cNvSpPr>
          <p:nvPr>
            <p:ph type="sldImg"/>
          </p:nvPr>
        </p:nvSpPr>
        <p:spPr>
          <a:xfrm>
            <a:off x="57150" y="25400"/>
            <a:ext cx="6715125" cy="5035550"/>
          </a:xfrm>
        </p:spPr>
      </p:sp>
      <p:sp>
        <p:nvSpPr>
          <p:cNvPr id="3" name="Notes Placeholder 2">
            <a:extLst>
              <a:ext uri="{FF2B5EF4-FFF2-40B4-BE49-F238E27FC236}">
                <a16:creationId xmlns:a16="http://schemas.microsoft.com/office/drawing/2014/main" id="{33BD460B-E98D-E075-ECCE-186BC161E96B}"/>
              </a:ext>
            </a:extLst>
          </p:cNvPr>
          <p:cNvSpPr>
            <a:spLocks noGrp="1"/>
          </p:cNvSpPr>
          <p:nvPr>
            <p:ph type="body" idx="1"/>
          </p:nvPr>
        </p:nvSpPr>
        <p:spPr>
          <a:xfrm>
            <a:off x="57150" y="5260304"/>
            <a:ext cx="6715125" cy="1845171"/>
          </a:xfrm>
        </p:spPr>
        <p:txBody>
          <a:bodyPr/>
          <a:lstStyle/>
          <a:p>
            <a:r>
              <a:rPr lang="en-GB" dirty="0"/>
              <a:t>The EFT dim-8 operators limits were established using similar  fitting procedure as the for cross-section measurement. Anomalous coupling contributions grow with centre-of-mass energy as shown is this picture. To improve sensitivity all SR were additionally split into low- and high-pt parts., RNN weight in one high-pt SR is shown here with  a guessed contribution of FT0 operator.  Wilson coefficients were fitted one-by-one with free EWK contribution normalisation.  Observed limits are presented in this table.  Unitarized versions of the limits at the borders of the unitarity allowed phase space are also presented. Their calculation is illustrated in the bottom plots, reported values are marked by red circles.</a:t>
            </a:r>
          </a:p>
        </p:txBody>
      </p:sp>
    </p:spTree>
    <p:extLst>
      <p:ext uri="{BB962C8B-B14F-4D97-AF65-F5344CB8AC3E}">
        <p14:creationId xmlns:p14="http://schemas.microsoft.com/office/powerpoint/2010/main" val="18979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txBox="1">
            <a:spLocks noGrp="1" noRot="1" noChangeAspect="1" noChangeArrowheads="1"/>
          </p:cNvSpPr>
          <p:nvPr>
            <p:ph type="sldImg"/>
          </p:nvPr>
        </p:nvSpPr>
        <p:spPr bwMode="auto">
          <a:xfrm>
            <a:off x="65088" y="0"/>
            <a:ext cx="6726237" cy="5045075"/>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65087" y="5314361"/>
            <a:ext cx="6726237" cy="3792826"/>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078248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AA743-623A-A9AE-54ED-02E05CD22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CBF7DA-BC35-DF58-59E9-7D44D80AEA94}"/>
              </a:ext>
            </a:extLst>
          </p:cNvPr>
          <p:cNvSpPr>
            <a:spLocks noGrp="1" noRot="1" noChangeAspect="1"/>
          </p:cNvSpPr>
          <p:nvPr>
            <p:ph type="sldImg"/>
          </p:nvPr>
        </p:nvSpPr>
        <p:spPr>
          <a:xfrm>
            <a:off x="57150" y="25400"/>
            <a:ext cx="6715125" cy="5035550"/>
          </a:xfrm>
        </p:spPr>
      </p:sp>
      <p:sp>
        <p:nvSpPr>
          <p:cNvPr id="3" name="Notes Placeholder 2">
            <a:extLst>
              <a:ext uri="{FF2B5EF4-FFF2-40B4-BE49-F238E27FC236}">
                <a16:creationId xmlns:a16="http://schemas.microsoft.com/office/drawing/2014/main" id="{AB790B38-1773-D8E1-EF1D-7E54A127FBFA}"/>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00000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31121-E6F0-FF91-99A2-C69D5CAD4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5D8479-6AC8-BF94-5F4A-D41209FE6464}"/>
              </a:ext>
            </a:extLst>
          </p:cNvPr>
          <p:cNvSpPr>
            <a:spLocks noGrp="1" noRot="1" noChangeAspect="1"/>
          </p:cNvSpPr>
          <p:nvPr>
            <p:ph type="sldImg"/>
          </p:nvPr>
        </p:nvSpPr>
        <p:spPr>
          <a:xfrm>
            <a:off x="57150" y="25400"/>
            <a:ext cx="6715125" cy="5035550"/>
          </a:xfrm>
        </p:spPr>
      </p:sp>
      <p:sp>
        <p:nvSpPr>
          <p:cNvPr id="3" name="Notes Placeholder 2">
            <a:extLst>
              <a:ext uri="{FF2B5EF4-FFF2-40B4-BE49-F238E27FC236}">
                <a16:creationId xmlns:a16="http://schemas.microsoft.com/office/drawing/2014/main" id="{BEC0A79E-235D-85CE-8325-C83E11781477}"/>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287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txBox="1">
            <a:spLocks noGrp="1" noRot="1" noChangeAspect="1" noChangeArrowheads="1"/>
          </p:cNvSpPr>
          <p:nvPr>
            <p:ph type="sldImg"/>
          </p:nvPr>
        </p:nvSpPr>
        <p:spPr bwMode="auto">
          <a:xfrm>
            <a:off x="76200" y="22225"/>
            <a:ext cx="6677025" cy="5008563"/>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76199" y="5169587"/>
            <a:ext cx="6677025" cy="1289936"/>
          </a:xfrm>
          <a:prstGeom prst="rect">
            <a:avLst/>
          </a:prstGeom>
          <a:noFill/>
          <a:ln>
            <a:round/>
            <a:headEnd/>
            <a:tailEnd/>
          </a:ln>
        </p:spPr>
        <p:txBody>
          <a:bodyPr wrap="square" anchor="ctr">
            <a:normAutofit/>
          </a:bodyPr>
          <a:lstStyle/>
          <a:p>
            <a:r>
              <a:rPr lang="en-GB" dirty="0"/>
              <a:t>Why study of VBS and tri-boson production is interesting?</a:t>
            </a:r>
          </a:p>
        </p:txBody>
      </p:sp>
    </p:spTree>
    <p:extLst>
      <p:ext uri="{BB962C8B-B14F-4D97-AF65-F5344CB8AC3E}">
        <p14:creationId xmlns:p14="http://schemas.microsoft.com/office/powerpoint/2010/main" val="2499622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67D24-6D38-2297-F93B-598B4CC981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D33A5-7E6B-97F2-E8F2-F92A5208B307}"/>
              </a:ext>
            </a:extLst>
          </p:cNvPr>
          <p:cNvSpPr>
            <a:spLocks noGrp="1" noRot="1" noChangeAspect="1"/>
          </p:cNvSpPr>
          <p:nvPr>
            <p:ph type="sldImg"/>
          </p:nvPr>
        </p:nvSpPr>
        <p:spPr>
          <a:xfrm>
            <a:off x="57150" y="25400"/>
            <a:ext cx="6715125" cy="5035550"/>
          </a:xfrm>
        </p:spPr>
      </p:sp>
      <p:sp>
        <p:nvSpPr>
          <p:cNvPr id="3" name="Notes Placeholder 2">
            <a:extLst>
              <a:ext uri="{FF2B5EF4-FFF2-40B4-BE49-F238E27FC236}">
                <a16:creationId xmlns:a16="http://schemas.microsoft.com/office/drawing/2014/main" id="{5C633C2C-AFF5-A335-8E84-C87C8BAACA44}"/>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70016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1406C-975E-F58E-DEE0-F96EA686F6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2AF2AA-A22A-C2B4-F43A-25C3AD24BAF1}"/>
              </a:ext>
            </a:extLst>
          </p:cNvPr>
          <p:cNvSpPr>
            <a:spLocks noGrp="1" noRot="1" noChangeAspect="1"/>
          </p:cNvSpPr>
          <p:nvPr>
            <p:ph type="sldImg"/>
          </p:nvPr>
        </p:nvSpPr>
        <p:spPr>
          <a:xfrm>
            <a:off x="57150" y="25400"/>
            <a:ext cx="6715125" cy="5035550"/>
          </a:xfrm>
        </p:spPr>
      </p:sp>
      <p:sp>
        <p:nvSpPr>
          <p:cNvPr id="3" name="Notes Placeholder 2">
            <a:extLst>
              <a:ext uri="{FF2B5EF4-FFF2-40B4-BE49-F238E27FC236}">
                <a16:creationId xmlns:a16="http://schemas.microsoft.com/office/drawing/2014/main" id="{1C408FA6-5B26-4C73-1111-02E2A7B528F3}"/>
              </a:ext>
            </a:extLst>
          </p:cNvPr>
          <p:cNvSpPr>
            <a:spLocks noGrp="1"/>
          </p:cNvSpPr>
          <p:nvPr>
            <p:ph type="body" idx="1"/>
          </p:nvPr>
        </p:nvSpPr>
        <p:spPr>
          <a:xfrm>
            <a:off x="57150" y="5260304"/>
            <a:ext cx="6715125" cy="3389168"/>
          </a:xfrm>
        </p:spPr>
        <p:txBody>
          <a:bodyPr/>
          <a:lstStyle/>
          <a:p>
            <a:r>
              <a:rPr lang="en-GB" dirty="0"/>
              <a:t>The signal strengths of both electroweak and QCD associated </a:t>
            </a:r>
            <a:r>
              <a:rPr lang="en-GB" dirty="0" err="1"/>
              <a:t>diboson</a:t>
            </a:r>
            <a:r>
              <a:rPr lang="en-GB" dirty="0"/>
              <a:t> productions are measured in a two-dimensional fit, in agreement with the SM prediction.</a:t>
            </a:r>
          </a:p>
        </p:txBody>
      </p:sp>
    </p:spTree>
    <p:extLst>
      <p:ext uri="{BB962C8B-B14F-4D97-AF65-F5344CB8AC3E}">
        <p14:creationId xmlns:p14="http://schemas.microsoft.com/office/powerpoint/2010/main" val="2905807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F4FD5-7CD4-7C7B-488D-4550DF7546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2E38A-7EB1-4FD7-F876-88416038A296}"/>
              </a:ext>
            </a:extLst>
          </p:cNvPr>
          <p:cNvSpPr>
            <a:spLocks noGrp="1" noRot="1" noChangeAspect="1"/>
          </p:cNvSpPr>
          <p:nvPr>
            <p:ph type="sldImg"/>
          </p:nvPr>
        </p:nvSpPr>
        <p:spPr>
          <a:xfrm>
            <a:off x="57150" y="25400"/>
            <a:ext cx="6715125" cy="5035550"/>
          </a:xfrm>
        </p:spPr>
      </p:sp>
      <p:sp>
        <p:nvSpPr>
          <p:cNvPr id="3" name="Notes Placeholder 2">
            <a:extLst>
              <a:ext uri="{FF2B5EF4-FFF2-40B4-BE49-F238E27FC236}">
                <a16:creationId xmlns:a16="http://schemas.microsoft.com/office/drawing/2014/main" id="{343A7BD5-745F-6ADB-0ACC-AE88873853F4}"/>
              </a:ext>
            </a:extLst>
          </p:cNvPr>
          <p:cNvSpPr>
            <a:spLocks noGrp="1"/>
          </p:cNvSpPr>
          <p:nvPr>
            <p:ph type="body" idx="1"/>
          </p:nvPr>
        </p:nvSpPr>
        <p:spPr>
          <a:xfrm>
            <a:off x="57150" y="5260304"/>
            <a:ext cx="6715125" cy="3389168"/>
          </a:xfrm>
        </p:spPr>
        <p:txBody>
          <a:bodyPr/>
          <a:lstStyle/>
          <a:p>
            <a:endParaRPr lang="en-GB" dirty="0"/>
          </a:p>
        </p:txBody>
      </p:sp>
    </p:spTree>
    <p:extLst>
      <p:ext uri="{BB962C8B-B14F-4D97-AF65-F5344CB8AC3E}">
        <p14:creationId xmlns:p14="http://schemas.microsoft.com/office/powerpoint/2010/main" val="1835490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42B34-A5E1-7524-CFB9-60D85DAD7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36C8CF-7AAF-BBFB-0034-29171096ABB8}"/>
              </a:ext>
            </a:extLst>
          </p:cNvPr>
          <p:cNvSpPr>
            <a:spLocks noGrp="1" noRot="1" noChangeAspect="1"/>
          </p:cNvSpPr>
          <p:nvPr>
            <p:ph type="sldImg"/>
          </p:nvPr>
        </p:nvSpPr>
        <p:spPr>
          <a:xfrm>
            <a:off x="57150" y="25400"/>
            <a:ext cx="6715125" cy="5035550"/>
          </a:xfrm>
        </p:spPr>
      </p:sp>
      <p:sp>
        <p:nvSpPr>
          <p:cNvPr id="3" name="Notes Placeholder 2">
            <a:extLst>
              <a:ext uri="{FF2B5EF4-FFF2-40B4-BE49-F238E27FC236}">
                <a16:creationId xmlns:a16="http://schemas.microsoft.com/office/drawing/2014/main" id="{45A829E5-3542-A260-3438-9B5253ECA21C}"/>
              </a:ext>
            </a:extLst>
          </p:cNvPr>
          <p:cNvSpPr>
            <a:spLocks noGrp="1"/>
          </p:cNvSpPr>
          <p:nvPr>
            <p:ph type="body" idx="1"/>
          </p:nvPr>
        </p:nvSpPr>
        <p:spPr>
          <a:xfrm>
            <a:off x="57150" y="5260304"/>
            <a:ext cx="6715125" cy="3389168"/>
          </a:xfrm>
        </p:spPr>
        <p:txBody>
          <a:bodyPr/>
          <a:lstStyle/>
          <a:p>
            <a:endParaRPr lang="en-GB" dirty="0"/>
          </a:p>
        </p:txBody>
      </p:sp>
    </p:spTree>
    <p:extLst>
      <p:ext uri="{BB962C8B-B14F-4D97-AF65-F5344CB8AC3E}">
        <p14:creationId xmlns:p14="http://schemas.microsoft.com/office/powerpoint/2010/main" val="3639749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D90B2-C7BE-B4C7-8117-D44ACF83AA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966658-BD39-2D55-65B9-938EBC7908CF}"/>
              </a:ext>
            </a:extLst>
          </p:cNvPr>
          <p:cNvSpPr>
            <a:spLocks noGrp="1" noRot="1" noChangeAspect="1"/>
          </p:cNvSpPr>
          <p:nvPr>
            <p:ph type="sldImg"/>
          </p:nvPr>
        </p:nvSpPr>
        <p:spPr>
          <a:xfrm>
            <a:off x="57150" y="25400"/>
            <a:ext cx="6715125" cy="5035550"/>
          </a:xfrm>
        </p:spPr>
      </p:sp>
      <p:sp>
        <p:nvSpPr>
          <p:cNvPr id="3" name="Notes Placeholder 2">
            <a:extLst>
              <a:ext uri="{FF2B5EF4-FFF2-40B4-BE49-F238E27FC236}">
                <a16:creationId xmlns:a16="http://schemas.microsoft.com/office/drawing/2014/main" id="{36BF1E16-AF24-437F-8E68-EA020DB657D4}"/>
              </a:ext>
            </a:extLst>
          </p:cNvPr>
          <p:cNvSpPr>
            <a:spLocks noGrp="1"/>
          </p:cNvSpPr>
          <p:nvPr>
            <p:ph type="body" idx="1"/>
          </p:nvPr>
        </p:nvSpPr>
        <p:spPr>
          <a:xfrm>
            <a:off x="57150" y="5260304"/>
            <a:ext cx="6715125" cy="3389168"/>
          </a:xfrm>
        </p:spPr>
        <p:txBody>
          <a:bodyPr/>
          <a:lstStyle/>
          <a:p>
            <a:endParaRPr lang="en-GB" dirty="0"/>
          </a:p>
        </p:txBody>
      </p:sp>
    </p:spTree>
    <p:extLst>
      <p:ext uri="{BB962C8B-B14F-4D97-AF65-F5344CB8AC3E}">
        <p14:creationId xmlns:p14="http://schemas.microsoft.com/office/powerpoint/2010/main" val="360484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4418B-10BB-DE30-1A86-BB53036637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AC8862-DCFC-4BCF-5A1E-BC38C15C27E6}"/>
              </a:ext>
            </a:extLst>
          </p:cNvPr>
          <p:cNvSpPr>
            <a:spLocks noGrp="1" noRot="1" noChangeAspect="1"/>
          </p:cNvSpPr>
          <p:nvPr>
            <p:ph type="sldImg"/>
          </p:nvPr>
        </p:nvSpPr>
        <p:spPr>
          <a:xfrm>
            <a:off x="57150" y="25400"/>
            <a:ext cx="6715125" cy="5035550"/>
          </a:xfrm>
        </p:spPr>
      </p:sp>
      <p:sp>
        <p:nvSpPr>
          <p:cNvPr id="3" name="Notes Placeholder 2">
            <a:extLst>
              <a:ext uri="{FF2B5EF4-FFF2-40B4-BE49-F238E27FC236}">
                <a16:creationId xmlns:a16="http://schemas.microsoft.com/office/drawing/2014/main" id="{55AD5BF3-191C-9B0F-2737-3F7490B0611E}"/>
              </a:ext>
            </a:extLst>
          </p:cNvPr>
          <p:cNvSpPr>
            <a:spLocks noGrp="1"/>
          </p:cNvSpPr>
          <p:nvPr>
            <p:ph type="body" idx="1"/>
          </p:nvPr>
        </p:nvSpPr>
        <p:spPr>
          <a:xfrm>
            <a:off x="57150" y="5260304"/>
            <a:ext cx="6715125" cy="3389168"/>
          </a:xfrm>
        </p:spPr>
        <p:txBody>
          <a:bodyPr/>
          <a:lstStyle/>
          <a:p>
            <a:endParaRPr lang="en-GB" dirty="0"/>
          </a:p>
        </p:txBody>
      </p:sp>
    </p:spTree>
    <p:extLst>
      <p:ext uri="{BB962C8B-B14F-4D97-AF65-F5344CB8AC3E}">
        <p14:creationId xmlns:p14="http://schemas.microsoft.com/office/powerpoint/2010/main" val="265812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4FAB299-F21F-62DF-B7E0-CA8E8C2BB8CA}"/>
            </a:ext>
          </a:extLst>
        </p:cNvPr>
        <p:cNvGrpSpPr/>
        <p:nvPr/>
      </p:nvGrpSpPr>
      <p:grpSpPr>
        <a:xfrm>
          <a:off x="0" y="0"/>
          <a:ext cx="0" cy="0"/>
          <a:chOff x="0" y="0"/>
          <a:chExt cx="0" cy="0"/>
        </a:xfrm>
      </p:grpSpPr>
      <p:sp>
        <p:nvSpPr>
          <p:cNvPr id="21505" name="Rectangle 1">
            <a:extLst>
              <a:ext uri="{FF2B5EF4-FFF2-40B4-BE49-F238E27FC236}">
                <a16:creationId xmlns:a16="http://schemas.microsoft.com/office/drawing/2014/main" id="{5A058773-2B9B-2309-6CA5-69D5120645BF}"/>
              </a:ext>
            </a:extLst>
          </p:cNvPr>
          <p:cNvSpPr txBox="1">
            <a:spLocks noGrp="1" noRot="1" noChangeAspect="1" noChangeArrowheads="1"/>
          </p:cNvSpPr>
          <p:nvPr>
            <p:ph type="sldImg"/>
          </p:nvPr>
        </p:nvSpPr>
        <p:spPr bwMode="auto">
          <a:xfrm>
            <a:off x="76200" y="22225"/>
            <a:ext cx="6677025" cy="5008563"/>
          </a:xfrm>
          <a:prstGeom prst="rect">
            <a:avLst/>
          </a:prstGeom>
          <a:solidFill>
            <a:srgbClr val="FFFFFF"/>
          </a:solidFill>
          <a:ln>
            <a:solidFill>
              <a:srgbClr val="000000"/>
            </a:solidFill>
            <a:miter lim="800000"/>
            <a:headEnd/>
            <a:tailEnd/>
          </a:ln>
        </p:spPr>
      </p:sp>
      <p:sp>
        <p:nvSpPr>
          <p:cNvPr id="21506" name="Rectangle 2">
            <a:extLst>
              <a:ext uri="{FF2B5EF4-FFF2-40B4-BE49-F238E27FC236}">
                <a16:creationId xmlns:a16="http://schemas.microsoft.com/office/drawing/2014/main" id="{BE5B54E8-8A9E-478B-B5C3-D31415247EA3}"/>
              </a:ext>
            </a:extLst>
          </p:cNvPr>
          <p:cNvSpPr txBox="1">
            <a:spLocks noGrp="1" noChangeArrowheads="1"/>
          </p:cNvSpPr>
          <p:nvPr>
            <p:ph type="body" idx="1"/>
          </p:nvPr>
        </p:nvSpPr>
        <p:spPr bwMode="auto">
          <a:xfrm>
            <a:off x="76199" y="5169587"/>
            <a:ext cx="6677025" cy="1449327"/>
          </a:xfrm>
          <a:prstGeom prst="rect">
            <a:avLst/>
          </a:prstGeom>
          <a:noFill/>
          <a:ln>
            <a:round/>
            <a:headEnd/>
            <a:tailEnd/>
          </a:ln>
        </p:spPr>
        <p:txBody>
          <a:bodyPr wrap="square" anchor="ctr">
            <a:normAutofit/>
          </a:bodyPr>
          <a:lstStyle/>
          <a:p>
            <a:r>
              <a:rPr lang="en-GB" dirty="0"/>
              <a:t>Atlas is carrying out an extensive program of research on these processes.  This summary table demonstrates numerous ATLAS results on VBS and triboson production obtained in Run 1 and 2. It was published in June last year. Since then, ATLAS published 3 new results which I will review in my talk. They are tri-boson VVZ production observation, here V stands for W and Z, polarisation observation in the same-sign WW scattering,</a:t>
            </a:r>
          </a:p>
          <a:p>
            <a:r>
              <a:rPr lang="en-GB" dirty="0"/>
              <a:t>VBS di-boson production study in semileptonic mode. </a:t>
            </a:r>
          </a:p>
          <a:p>
            <a:r>
              <a:rPr lang="en-GB" dirty="0"/>
              <a:t>All analyses are based on 140fb^1 of data collected by ATLAS in Run 2</a:t>
            </a:r>
          </a:p>
        </p:txBody>
      </p:sp>
    </p:spTree>
    <p:extLst>
      <p:ext uri="{BB962C8B-B14F-4D97-AF65-F5344CB8AC3E}">
        <p14:creationId xmlns:p14="http://schemas.microsoft.com/office/powerpoint/2010/main" val="2675809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D899E-B760-9442-789A-8EB588F6DE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C5A8F-B150-9508-10AF-D6E9A2E401E1}"/>
              </a:ext>
            </a:extLst>
          </p:cNvPr>
          <p:cNvSpPr>
            <a:spLocks noGrp="1" noRot="1" noChangeAspect="1"/>
          </p:cNvSpPr>
          <p:nvPr>
            <p:ph type="sldImg"/>
          </p:nvPr>
        </p:nvSpPr>
        <p:spPr>
          <a:xfrm>
            <a:off x="57150" y="25400"/>
            <a:ext cx="6715125" cy="5035550"/>
          </a:xfrm>
        </p:spPr>
      </p:sp>
      <p:sp>
        <p:nvSpPr>
          <p:cNvPr id="3" name="Notes Placeholder 2">
            <a:extLst>
              <a:ext uri="{FF2B5EF4-FFF2-40B4-BE49-F238E27FC236}">
                <a16:creationId xmlns:a16="http://schemas.microsoft.com/office/drawing/2014/main" id="{9D6B5E6E-2C19-438E-3D2E-FADF3468EB93}"/>
              </a:ext>
            </a:extLst>
          </p:cNvPr>
          <p:cNvSpPr>
            <a:spLocks noGrp="1"/>
          </p:cNvSpPr>
          <p:nvPr>
            <p:ph type="body" idx="1"/>
          </p:nvPr>
        </p:nvSpPr>
        <p:spPr>
          <a:xfrm>
            <a:off x="57150" y="5230110"/>
            <a:ext cx="6715124" cy="919230"/>
          </a:xfrm>
        </p:spPr>
        <p:txBody>
          <a:bodyPr/>
          <a:lstStyle/>
          <a:p>
            <a:r>
              <a:rPr lang="en-GB" dirty="0"/>
              <a:t>Let’s start with the tri-boson production study.  </a:t>
            </a:r>
          </a:p>
        </p:txBody>
      </p:sp>
    </p:spTree>
    <p:extLst>
      <p:ext uri="{BB962C8B-B14F-4D97-AF65-F5344CB8AC3E}">
        <p14:creationId xmlns:p14="http://schemas.microsoft.com/office/powerpoint/2010/main" val="123775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 y="25400"/>
            <a:ext cx="6715125" cy="5035550"/>
          </a:xfrm>
        </p:spPr>
      </p:sp>
      <p:sp>
        <p:nvSpPr>
          <p:cNvPr id="3" name="Notes Placeholder 2"/>
          <p:cNvSpPr>
            <a:spLocks noGrp="1"/>
          </p:cNvSpPr>
          <p:nvPr>
            <p:ph type="body" idx="1"/>
          </p:nvPr>
        </p:nvSpPr>
        <p:spPr>
          <a:xfrm>
            <a:off x="57150" y="5230109"/>
            <a:ext cx="6715124" cy="4115227"/>
          </a:xfrm>
        </p:spPr>
        <p:txBody>
          <a:bodyPr/>
          <a:lstStyle/>
          <a:p>
            <a:r>
              <a:rPr lang="en-GB" sz="1200" b="0" u="none" dirty="0"/>
              <a:t>In this ATLAS analysis events with 3,4 and 5 leptons in final state were used. The </a:t>
            </a:r>
            <a:r>
              <a:rPr lang="en-GB" dirty="0"/>
              <a:t>t</a:t>
            </a:r>
            <a:r>
              <a:rPr lang="en-GB" sz="1200" b="0" u="none" dirty="0"/>
              <a:t>ri-boson events with at least one Z were selected by requiring presence of at least one SFOS lepton pair in Z-mass window.</a:t>
            </a:r>
          </a:p>
          <a:p>
            <a:r>
              <a:rPr lang="en-GB" sz="1200" b="0" u="none" dirty="0"/>
              <a:t>  3 SRs were defined for 3L events as shown in table, label </a:t>
            </a:r>
            <a:r>
              <a:rPr lang="en-GB" sz="1200" b="0" u="none" dirty="0" err="1"/>
              <a:t>inV</a:t>
            </a:r>
            <a:r>
              <a:rPr lang="en-GB" sz="1200" b="0" u="none" dirty="0"/>
              <a:t> here means presence of at least one jet pair in the vector boson mass window, </a:t>
            </a:r>
            <a:r>
              <a:rPr lang="en-GB" sz="1200" b="0" u="none" dirty="0" err="1"/>
              <a:t>outV</a:t>
            </a:r>
            <a:r>
              <a:rPr lang="en-GB" sz="1200" b="0" u="none" dirty="0"/>
              <a:t> – no jet pair in this window.</a:t>
            </a:r>
          </a:p>
          <a:p>
            <a:r>
              <a:rPr lang="en-GB" sz="1200" b="0" u="none" dirty="0"/>
              <a:t>  3 SRs were defined for 4L events, label </a:t>
            </a:r>
            <a:r>
              <a:rPr lang="en-GB" sz="1200" b="0" u="none" dirty="0" err="1"/>
              <a:t>inZ</a:t>
            </a:r>
            <a:r>
              <a:rPr lang="en-GB" sz="1200" b="0" u="none" dirty="0"/>
              <a:t> here means presence of second SFOS lepton pair also in Z-mass window, </a:t>
            </a:r>
            <a:r>
              <a:rPr lang="en-GB" sz="1200" b="0" u="none" dirty="0" err="1"/>
              <a:t>outZ</a:t>
            </a:r>
            <a:r>
              <a:rPr lang="en-GB" sz="1200" b="0" u="none" dirty="0"/>
              <a:t> - second pair is outside it.</a:t>
            </a:r>
          </a:p>
          <a:p>
            <a:r>
              <a:rPr lang="en-GB" sz="1200" b="0" u="none" dirty="0"/>
              <a:t>   In 5L events 2 SFOS lepton pairs in Z-mass window must be present. </a:t>
            </a:r>
          </a:p>
          <a:p>
            <a:r>
              <a:rPr lang="en-GB" sz="1200" b="0" u="none" dirty="0"/>
              <a:t>5 CRs were defined to control </a:t>
            </a:r>
            <a:r>
              <a:rPr lang="en-GB" sz="1200" b="0" u="none" dirty="0" err="1"/>
              <a:t>ttZ</a:t>
            </a:r>
            <a:r>
              <a:rPr lang="en-GB" sz="1200" b="0" u="none" dirty="0"/>
              <a:t>, </a:t>
            </a:r>
            <a:r>
              <a:rPr lang="en-GB" sz="1200" b="0" u="none" dirty="0" err="1"/>
              <a:t>Z+jets</a:t>
            </a:r>
            <a:r>
              <a:rPr lang="en-GB" sz="1200" b="0" u="none" dirty="0"/>
              <a:t>  and di-boson backgrounds.</a:t>
            </a:r>
          </a:p>
          <a:p>
            <a:r>
              <a:rPr lang="en-GB" sz="1200" b="0" u="none" dirty="0"/>
              <a:t> Composition and number of events in 7 SRs and 5 CRs are shown in the plot. Data agreement is good, but background is important and to separate it from signal 7 BDTs were trained per every SR. Their weight distributions are presented at the bottom in comparison with data.</a:t>
            </a:r>
            <a:endParaRPr lang="en-GB" sz="1200" b="1" u="sng" dirty="0"/>
          </a:p>
          <a:p>
            <a:pPr>
              <a:lnSpc>
                <a:spcPct val="100000"/>
              </a:lnSpc>
            </a:pPr>
            <a:r>
              <a:rPr lang="en-GB" sz="1200" b="1" u="sng" dirty="0"/>
              <a:t>For reference CRs: </a:t>
            </a:r>
            <a:r>
              <a:rPr lang="en-GB" sz="1200" dirty="0"/>
              <a:t>WZ CR: 3lep selection, BDT&lt;0.42</a:t>
            </a:r>
          </a:p>
          <a:p>
            <a:pPr>
              <a:lnSpc>
                <a:spcPct val="100000"/>
              </a:lnSpc>
            </a:pPr>
            <a:r>
              <a:rPr lang="en-GB" sz="1200" dirty="0"/>
              <a:t>ZZ CR: 4lep-SF-inZ selection, </a:t>
            </a:r>
            <a:r>
              <a:rPr lang="en-GB" sz="1200" dirty="0" err="1"/>
              <a:t>Etmiss</a:t>
            </a:r>
            <a:r>
              <a:rPr lang="en-GB" sz="1200" dirty="0"/>
              <a:t>&lt;10GeV</a:t>
            </a:r>
          </a:p>
          <a:p>
            <a:pPr>
              <a:lnSpc>
                <a:spcPct val="100000"/>
              </a:lnSpc>
            </a:pPr>
            <a:r>
              <a:rPr lang="en-GB" sz="1200" dirty="0" err="1"/>
              <a:t>Z+jet</a:t>
            </a:r>
            <a:r>
              <a:rPr lang="en-GB" sz="1200" dirty="0"/>
              <a:t> CR: 3ℓ-2j-inV selection, but W lepton 8&lt;pt&lt;15GeV</a:t>
            </a:r>
          </a:p>
          <a:p>
            <a:pPr>
              <a:lnSpc>
                <a:spcPct val="100000"/>
              </a:lnSpc>
            </a:pPr>
            <a:r>
              <a:rPr lang="en-GB" sz="1200" dirty="0" err="1"/>
              <a:t>ttZ</a:t>
            </a:r>
            <a:r>
              <a:rPr lang="en-GB" sz="1200" dirty="0"/>
              <a:t> 3L CR:  3L selection, &gt;=4jets, 2 b-tag</a:t>
            </a:r>
          </a:p>
          <a:p>
            <a:pPr>
              <a:lnSpc>
                <a:spcPct val="100000"/>
              </a:lnSpc>
            </a:pPr>
            <a:r>
              <a:rPr lang="en-GB" sz="1200" dirty="0" err="1"/>
              <a:t>ttZ</a:t>
            </a:r>
            <a:r>
              <a:rPr lang="en-GB" sz="1200" dirty="0"/>
              <a:t> 4L CR:   4ℓ-SF-</a:t>
            </a:r>
            <a:r>
              <a:rPr lang="en-GB" sz="1200" dirty="0" err="1"/>
              <a:t>inZ</a:t>
            </a:r>
            <a:r>
              <a:rPr lang="en-GB" sz="1200" dirty="0"/>
              <a:t> selection, at least 1b-jet.</a:t>
            </a:r>
          </a:p>
          <a:p>
            <a:pPr>
              <a:lnSpc>
                <a:spcPct val="100000"/>
              </a:lnSpc>
            </a:pPr>
            <a:r>
              <a:rPr lang="en-GB" sz="1200" dirty="0"/>
              <a:t>Profile likelihood – BDT in SRs, number of events(or jets) in CRs</a:t>
            </a:r>
          </a:p>
        </p:txBody>
      </p:sp>
    </p:spTree>
    <p:extLst>
      <p:ext uri="{BB962C8B-B14F-4D97-AF65-F5344CB8AC3E}">
        <p14:creationId xmlns:p14="http://schemas.microsoft.com/office/powerpoint/2010/main" val="1566207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04624-9ECF-DC8D-D039-0E3E5F988E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2F95F0-041F-4165-9714-72A0203BA3F8}"/>
              </a:ext>
            </a:extLst>
          </p:cNvPr>
          <p:cNvSpPr>
            <a:spLocks noGrp="1" noRot="1" noChangeAspect="1"/>
          </p:cNvSpPr>
          <p:nvPr>
            <p:ph type="sldImg"/>
          </p:nvPr>
        </p:nvSpPr>
        <p:spPr>
          <a:xfrm>
            <a:off x="57150" y="25400"/>
            <a:ext cx="6715125" cy="5035550"/>
          </a:xfrm>
        </p:spPr>
      </p:sp>
      <p:sp>
        <p:nvSpPr>
          <p:cNvPr id="3" name="Notes Placeholder 2">
            <a:extLst>
              <a:ext uri="{FF2B5EF4-FFF2-40B4-BE49-F238E27FC236}">
                <a16:creationId xmlns:a16="http://schemas.microsoft.com/office/drawing/2014/main" id="{2E64FA40-2926-0F0E-D06E-5AD3202B8067}"/>
              </a:ext>
            </a:extLst>
          </p:cNvPr>
          <p:cNvSpPr>
            <a:spLocks noGrp="1"/>
          </p:cNvSpPr>
          <p:nvPr>
            <p:ph type="body" idx="1"/>
          </p:nvPr>
        </p:nvSpPr>
        <p:spPr>
          <a:xfrm>
            <a:off x="57149" y="5230109"/>
            <a:ext cx="6715125" cy="2538097"/>
          </a:xfrm>
        </p:spPr>
        <p:txBody>
          <a:bodyPr/>
          <a:lstStyle/>
          <a:p>
            <a:r>
              <a:rPr lang="en-GB" sz="1200" dirty="0"/>
              <a:t>Combined fit of SRs and CRs with all systematics gave results presented in this table. In the joint VVZ fit 3 states WWZ,WZZ,ZZZ are considered as a signal with fixed SM ratios.  WWZ and WZZ individual cross-sections were obtained with fixed other cross-sections.  </a:t>
            </a:r>
            <a:r>
              <a:rPr lang="en-GB" dirty="0"/>
              <a:t>Triple </a:t>
            </a:r>
            <a:r>
              <a:rPr lang="en-GB" sz="1200" dirty="0"/>
              <a:t>Z cross-section wasn’t estimated separately due to absence of the dedicated SR.  </a:t>
            </a:r>
            <a:r>
              <a:rPr lang="en-GB" sz="1200" b="1" u="sng" dirty="0"/>
              <a:t>CR</a:t>
            </a:r>
            <a:r>
              <a:rPr lang="en-GB" sz="1200" dirty="0"/>
              <a:t> Observed significance of the tri-boson production with at least one Z was 6.4 sigma. </a:t>
            </a:r>
          </a:p>
          <a:p>
            <a:r>
              <a:rPr lang="en-GB" sz="1200" dirty="0"/>
              <a:t>Limits on 4 most sensitive dim-8 operators (</a:t>
            </a:r>
            <a:r>
              <a:rPr lang="en-GB" sz="1200" dirty="0" err="1"/>
              <a:t>aQGC</a:t>
            </a:r>
            <a:r>
              <a:rPr lang="en-GB" sz="1200" dirty="0"/>
              <a:t>) were obtained as well. To increase sensitivity the classification BDTs were retrained with included EFT contributions.  The limits were obtained  in a unitarity-respecting way. </a:t>
            </a:r>
            <a:r>
              <a:rPr lang="en-GB" sz="1200" b="1" u="sng" dirty="0"/>
              <a:t>CR!</a:t>
            </a:r>
            <a:r>
              <a:rPr lang="en-GB" sz="1200" dirty="0"/>
              <a:t> Namely the limits are reported at the intersection of the calculated clipped limit curves with the bounds of the unitarity allowed regions. The unitarity bounds were estimated by adapting the existing calculation for dimension-8 operators in two-to-two scattering and setting the </a:t>
            </a:r>
            <a:r>
              <a:rPr lang="en-GB" sz="1200" dirty="0" err="1"/>
              <a:t>parton</a:t>
            </a:r>
            <a:r>
              <a:rPr lang="en-GB" sz="1200" dirty="0"/>
              <a:t> centre-of-mass energy to the maximum of the three di-boson invariant mass combinations in the tri-boson final state.  This approach is illustrated in the pictures at the bottom of the slide, reported limits are highlighted by red circles. </a:t>
            </a:r>
          </a:p>
        </p:txBody>
      </p:sp>
    </p:spTree>
    <p:extLst>
      <p:ext uri="{BB962C8B-B14F-4D97-AF65-F5344CB8AC3E}">
        <p14:creationId xmlns:p14="http://schemas.microsoft.com/office/powerpoint/2010/main" val="3579006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A7343-7F6F-44E6-1D08-05877F80F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29FF6-6086-2F97-16DF-C3F9FCC9C86F}"/>
              </a:ext>
            </a:extLst>
          </p:cNvPr>
          <p:cNvSpPr>
            <a:spLocks noGrp="1" noRot="1" noChangeAspect="1"/>
          </p:cNvSpPr>
          <p:nvPr>
            <p:ph type="sldImg"/>
          </p:nvPr>
        </p:nvSpPr>
        <p:spPr>
          <a:xfrm>
            <a:off x="57150" y="25400"/>
            <a:ext cx="6715125" cy="5035550"/>
          </a:xfrm>
        </p:spPr>
      </p:sp>
      <p:sp>
        <p:nvSpPr>
          <p:cNvPr id="3" name="Notes Placeholder 2">
            <a:extLst>
              <a:ext uri="{FF2B5EF4-FFF2-40B4-BE49-F238E27FC236}">
                <a16:creationId xmlns:a16="http://schemas.microsoft.com/office/drawing/2014/main" id="{EB528FC7-4591-1E66-7953-6827CF6E3FEB}"/>
              </a:ext>
            </a:extLst>
          </p:cNvPr>
          <p:cNvSpPr>
            <a:spLocks noGrp="1"/>
          </p:cNvSpPr>
          <p:nvPr>
            <p:ph type="body" idx="1"/>
          </p:nvPr>
        </p:nvSpPr>
        <p:spPr>
          <a:xfrm>
            <a:off x="57150" y="5260304"/>
            <a:ext cx="6715125" cy="1769670"/>
          </a:xfrm>
        </p:spPr>
        <p:txBody>
          <a:bodyPr/>
          <a:lstStyle/>
          <a:p>
            <a:r>
              <a:rPr lang="en-GB" dirty="0"/>
              <a:t>Now let’s discuss the electroweak Vector Boson scattering at LHC. Experimental signature of VBS at LHC  is a pair of vector bosons and two jets with a large rapidity separation and a large invariant mass as sketched here. The process is a mixture of electroweak VBS and non-VBS electroweak and QCD diagrams which can’t be disentangled due to gauge invariance. Some leading order example diagrams are shown at the bottom of the slide.  To study electroweak VBS one needs to select a phase space where its contribution is enhanced. </a:t>
            </a:r>
          </a:p>
          <a:p>
            <a:r>
              <a:rPr lang="en-GB" dirty="0"/>
              <a:t>Cross-section of VBS process is small, typical fiducial cross-sections  used in different ATLAS publications are shown here. They are at the level of fb, what entails significant contributions from various background processes with much higher cross-sections in selected data.</a:t>
            </a:r>
          </a:p>
        </p:txBody>
      </p:sp>
    </p:spTree>
    <p:extLst>
      <p:ext uri="{BB962C8B-B14F-4D97-AF65-F5344CB8AC3E}">
        <p14:creationId xmlns:p14="http://schemas.microsoft.com/office/powerpoint/2010/main" val="2107115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78008-0492-1E97-CE71-4B526DDCD3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FEB481-EAC6-809C-E024-B3D8D672CDA3}"/>
              </a:ext>
            </a:extLst>
          </p:cNvPr>
          <p:cNvSpPr>
            <a:spLocks noGrp="1" noRot="1" noChangeAspect="1"/>
          </p:cNvSpPr>
          <p:nvPr>
            <p:ph type="sldImg"/>
          </p:nvPr>
        </p:nvSpPr>
        <p:spPr>
          <a:xfrm>
            <a:off x="57150" y="25400"/>
            <a:ext cx="6715125" cy="5035550"/>
          </a:xfrm>
        </p:spPr>
      </p:sp>
      <p:sp>
        <p:nvSpPr>
          <p:cNvPr id="3" name="Notes Placeholder 2">
            <a:extLst>
              <a:ext uri="{FF2B5EF4-FFF2-40B4-BE49-F238E27FC236}">
                <a16:creationId xmlns:a16="http://schemas.microsoft.com/office/drawing/2014/main" id="{CE7D1996-D67A-EA7A-9B5C-7FA22798A73B}"/>
              </a:ext>
            </a:extLst>
          </p:cNvPr>
          <p:cNvSpPr>
            <a:spLocks noGrp="1"/>
          </p:cNvSpPr>
          <p:nvPr>
            <p:ph type="body" idx="1"/>
          </p:nvPr>
        </p:nvSpPr>
        <p:spPr>
          <a:xfrm>
            <a:off x="57150" y="5260304"/>
            <a:ext cx="6715125" cy="1803226"/>
          </a:xfrm>
        </p:spPr>
        <p:txBody>
          <a:bodyPr/>
          <a:lstStyle/>
          <a:p>
            <a:r>
              <a:rPr lang="en-GB" dirty="0"/>
              <a:t>Longitudinally polarised W(WL) and Z(ZL) bosons appear in SM  via the Higgs mechanism of EWSB. Higgs exchange neatly compensates the longitudinally polarised  vector boson scattering divergence at TeV scale avoiding the unitarity limit violation.</a:t>
            </a:r>
          </a:p>
          <a:p>
            <a:r>
              <a:rPr lang="en-GB" dirty="0"/>
              <a:t>Even small deviation of the Higgs-vector boson coupling from the SM value results in a sharp cross-section rise as illustrated on the bottom-left picture. Therefore, study of the W polarised states in the VBS process provides a precise test of the EWSB mechanism in SM .  Moreover, scattering of the longitudinally polarized </a:t>
            </a:r>
            <a:r>
              <a:rPr lang="en-GB" dirty="0" err="1"/>
              <a:t>Ws</a:t>
            </a:r>
            <a:r>
              <a:rPr lang="en-GB" dirty="0"/>
              <a:t> is very sensitive to the </a:t>
            </a:r>
            <a:r>
              <a:rPr lang="en-GB" dirty="0" err="1"/>
              <a:t>aTGC</a:t>
            </a:r>
            <a:r>
              <a:rPr lang="en-GB" dirty="0"/>
              <a:t> and </a:t>
            </a:r>
            <a:r>
              <a:rPr lang="en-GB" dirty="0" err="1"/>
              <a:t>aQGC</a:t>
            </a:r>
            <a:r>
              <a:rPr lang="en-GB" dirty="0"/>
              <a:t>, as illustrated in the bottom-right plot.   </a:t>
            </a:r>
            <a:r>
              <a:rPr lang="en-GB" dirty="0" err="1"/>
              <a:t>aQGC</a:t>
            </a:r>
            <a:r>
              <a:rPr lang="en-GB" dirty="0"/>
              <a:t> at 10^-4 level results in important cross-section increase already at TeV scale, what can be detected with already available data.</a:t>
            </a:r>
          </a:p>
          <a:p>
            <a:endParaRPr lang="en-GB" dirty="0"/>
          </a:p>
        </p:txBody>
      </p:sp>
    </p:spTree>
    <p:extLst>
      <p:ext uri="{BB962C8B-B14F-4D97-AF65-F5344CB8AC3E}">
        <p14:creationId xmlns:p14="http://schemas.microsoft.com/office/powerpoint/2010/main" val="774457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F35BC-B35F-61CD-2C88-B12CD9B399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67B1F-51CD-3898-57F6-7734CDB66DD0}"/>
              </a:ext>
            </a:extLst>
          </p:cNvPr>
          <p:cNvSpPr>
            <a:spLocks noGrp="1" noRot="1" noChangeAspect="1"/>
          </p:cNvSpPr>
          <p:nvPr>
            <p:ph type="sldImg"/>
          </p:nvPr>
        </p:nvSpPr>
        <p:spPr>
          <a:xfrm>
            <a:off x="57150" y="25400"/>
            <a:ext cx="6715125" cy="5035550"/>
          </a:xfrm>
        </p:spPr>
      </p:sp>
      <p:sp>
        <p:nvSpPr>
          <p:cNvPr id="3" name="Notes Placeholder 2">
            <a:extLst>
              <a:ext uri="{FF2B5EF4-FFF2-40B4-BE49-F238E27FC236}">
                <a16:creationId xmlns:a16="http://schemas.microsoft.com/office/drawing/2014/main" id="{CD5B6A17-F413-D4FC-E6BB-56DD2E36CD94}"/>
              </a:ext>
            </a:extLst>
          </p:cNvPr>
          <p:cNvSpPr>
            <a:spLocks noGrp="1"/>
          </p:cNvSpPr>
          <p:nvPr>
            <p:ph type="body" idx="1"/>
          </p:nvPr>
        </p:nvSpPr>
        <p:spPr>
          <a:xfrm>
            <a:off x="57150" y="5260304"/>
            <a:ext cx="6715125" cy="1601890"/>
          </a:xfrm>
        </p:spPr>
        <p:txBody>
          <a:bodyPr/>
          <a:lstStyle/>
          <a:p>
            <a:r>
              <a:rPr lang="en-GB" sz="1200" baseline="0" dirty="0"/>
              <a:t>To select the same-sign WW scattering process, first, one needs to select the VBS topology. This was done by requiring energetic jets with pseudo-rapidity gap &gt;2 and jet-jet mass more than 500GeV.  Two </a:t>
            </a:r>
            <a:r>
              <a:rPr lang="en-GB" sz="1200" baseline="0" dirty="0" err="1"/>
              <a:t>Ws</a:t>
            </a:r>
            <a:r>
              <a:rPr lang="en-GB" sz="1200" baseline="0" dirty="0"/>
              <a:t> were selected by requiring 2 same-sign isolated leptons and missing  energy. W polarization states can be distinguished because some kinematical variables are sensitive to them as illustrated on these plots showing lepton rapidity difference, transverse mass and di-lepton mass.  In this study the W polarisation states were  defined in the WW rest frame.  The data distributions of these variables are shown on the bottom plots; main backgrounds are coming from QCD process and non-prompt leptons.</a:t>
            </a:r>
          </a:p>
        </p:txBody>
      </p:sp>
    </p:spTree>
    <p:extLst>
      <p:ext uri="{BB962C8B-B14F-4D97-AF65-F5344CB8AC3E}">
        <p14:creationId xmlns:p14="http://schemas.microsoft.com/office/powerpoint/2010/main" val="1538927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5781" y="-1"/>
            <a:ext cx="6539343" cy="598485"/>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5407" y="0"/>
            <a:ext cx="6549172" cy="587140"/>
          </a:xfrm>
        </p:spPr>
        <p:txBody>
          <a:body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7250" name="Rectangle 2"/>
          <p:cNvSpPr>
            <a:spLocks noChangeArrowheads="1"/>
          </p:cNvSpPr>
          <p:nvPr/>
        </p:nvSpPr>
        <p:spPr bwMode="auto">
          <a:xfrm>
            <a:off x="1" y="6591300"/>
            <a:ext cx="9135035" cy="261938"/>
          </a:xfrm>
          <a:prstGeom prst="rect">
            <a:avLst/>
          </a:prstGeom>
          <a:gradFill rotWithShape="0">
            <a:gsLst>
              <a:gs pos="0">
                <a:srgbClr val="AD6900"/>
              </a:gs>
              <a:gs pos="50000">
                <a:srgbClr val="FFCC00"/>
              </a:gs>
              <a:gs pos="100000">
                <a:srgbClr val="AD6900"/>
              </a:gs>
            </a:gsLst>
            <a:lin ang="0" scaled="1"/>
          </a:gradFill>
          <a:ln w="12700">
            <a:noFill/>
            <a:miter lim="800000"/>
            <a:headEnd/>
            <a:tailEnd/>
          </a:ln>
          <a:effectLst>
            <a:prstShdw prst="shdw17" dist="17961" dir="2700000">
              <a:srgbClr val="AD6900">
                <a:gamma/>
                <a:shade val="60000"/>
                <a:invGamma/>
              </a:srgbClr>
            </a:prstShdw>
          </a:effectLst>
        </p:spPr>
        <p:txBody>
          <a:bodyPr wrap="none" anchor="ctr"/>
          <a:lstStyle/>
          <a:p>
            <a:endParaRPr lang="en-US" sz="1108"/>
          </a:p>
        </p:txBody>
      </p:sp>
      <p:sp>
        <p:nvSpPr>
          <p:cNvPr id="437260" name="Rectangle 12"/>
          <p:cNvSpPr>
            <a:spLocks noGrp="1" noChangeArrowheads="1"/>
          </p:cNvSpPr>
          <p:nvPr>
            <p:ph type="title"/>
          </p:nvPr>
        </p:nvSpPr>
        <p:spPr bwMode="auto">
          <a:xfrm>
            <a:off x="1267997" y="2191435"/>
            <a:ext cx="7091363" cy="1522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a:t>Click to edit Master title style</a:t>
            </a:r>
          </a:p>
        </p:txBody>
      </p:sp>
      <p:sp>
        <p:nvSpPr>
          <p:cNvPr id="7" name="Rectangle 15"/>
          <p:cNvSpPr>
            <a:spLocks noChangeArrowheads="1"/>
          </p:cNvSpPr>
          <p:nvPr/>
        </p:nvSpPr>
        <p:spPr bwMode="auto">
          <a:xfrm>
            <a:off x="8059479" y="6583682"/>
            <a:ext cx="1084521" cy="245965"/>
          </a:xfrm>
          <a:prstGeom prst="rect">
            <a:avLst/>
          </a:prstGeom>
          <a:noFill/>
          <a:ln w="12700">
            <a:noFill/>
            <a:miter lim="800000"/>
            <a:headEnd/>
            <a:tailEnd/>
          </a:ln>
          <a:effectLst/>
        </p:spPr>
        <p:txBody>
          <a:bodyPr wrap="square" lIns="0" tIns="41031" rIns="66462" bIns="41031">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lang="en-US" altLang="en-US" sz="923" baseline="0" dirty="0">
                <a:solidFill>
                  <a:schemeClr val="bg1"/>
                </a:solidFill>
                <a:effectLst/>
              </a:rPr>
              <a:t> </a:t>
            </a:r>
            <a:r>
              <a:rPr lang="en-GB" altLang="en-US" sz="1015" b="1" baseline="0" dirty="0">
                <a:solidFill>
                  <a:schemeClr val="bg1"/>
                </a:solidFill>
                <a:effectLst/>
              </a:rPr>
              <a:t>EPS-HEP </a:t>
            </a:r>
            <a:r>
              <a:rPr lang="en-US" altLang="en-US" sz="1015" dirty="0">
                <a:solidFill>
                  <a:schemeClr val="bg1"/>
                </a:solidFill>
                <a:effectLst/>
              </a:rPr>
              <a:t>2025</a:t>
            </a:r>
            <a:endParaRPr lang="it-IT" altLang="en-US" sz="1015" dirty="0">
              <a:solidFill>
                <a:schemeClr val="bg1"/>
              </a:solidFill>
              <a:effectLst/>
            </a:endParaRPr>
          </a:p>
        </p:txBody>
      </p:sp>
      <p:pic>
        <p:nvPicPr>
          <p:cNvPr id="4" name="Picture 3" descr="A blue and white logo&#10;&#10;Description automatically generated">
            <a:extLst>
              <a:ext uri="{FF2B5EF4-FFF2-40B4-BE49-F238E27FC236}">
                <a16:creationId xmlns:a16="http://schemas.microsoft.com/office/drawing/2014/main" id="{C1378D69-1035-0035-6490-542C36C2479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2089" b="-3959"/>
          <a:stretch/>
        </p:blipFill>
        <p:spPr>
          <a:xfrm>
            <a:off x="38907" y="29797"/>
            <a:ext cx="2829827" cy="1368000"/>
          </a:xfrm>
          <a:prstGeom prst="rect">
            <a:avLst/>
          </a:prstGeom>
        </p:spPr>
      </p:pic>
      <p:pic>
        <p:nvPicPr>
          <p:cNvPr id="6" name="Picture 5">
            <a:extLst>
              <a:ext uri="{FF2B5EF4-FFF2-40B4-BE49-F238E27FC236}">
                <a16:creationId xmlns:a16="http://schemas.microsoft.com/office/drawing/2014/main" id="{462B0E27-A2CE-753B-F0A2-B49E00F0E8A5}"/>
              </a:ext>
            </a:extLst>
          </p:cNvPr>
          <p:cNvPicPr>
            <a:picLocks noChangeAspect="1"/>
          </p:cNvPicPr>
          <p:nvPr userDrawn="1"/>
        </p:nvPicPr>
        <p:blipFill>
          <a:blip r:embed="rId4"/>
          <a:stretch>
            <a:fillRect/>
          </a:stretch>
        </p:blipFill>
        <p:spPr>
          <a:xfrm>
            <a:off x="5862819" y="4780"/>
            <a:ext cx="3272217" cy="1296000"/>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ctr" rtl="0" fontAlgn="base">
        <a:lnSpc>
          <a:spcPct val="90000"/>
        </a:lnSpc>
        <a:spcBef>
          <a:spcPct val="0"/>
        </a:spcBef>
        <a:spcAft>
          <a:spcPct val="0"/>
        </a:spcAft>
        <a:defRPr sz="3323" b="1">
          <a:solidFill>
            <a:schemeClr val="tx2"/>
          </a:solidFill>
          <a:latin typeface="+mj-lt"/>
          <a:ea typeface="+mj-ea"/>
          <a:cs typeface="+mj-cs"/>
        </a:defRPr>
      </a:lvl1pPr>
      <a:lvl2pPr algn="ctr" rtl="0" fontAlgn="base">
        <a:lnSpc>
          <a:spcPct val="90000"/>
        </a:lnSpc>
        <a:spcBef>
          <a:spcPct val="0"/>
        </a:spcBef>
        <a:spcAft>
          <a:spcPct val="0"/>
        </a:spcAft>
        <a:defRPr sz="3323" b="1">
          <a:solidFill>
            <a:schemeClr val="tx2"/>
          </a:solidFill>
          <a:latin typeface="Times New Roman" pitchFamily="18" charset="0"/>
        </a:defRPr>
      </a:lvl2pPr>
      <a:lvl3pPr algn="ctr" rtl="0" fontAlgn="base">
        <a:lnSpc>
          <a:spcPct val="90000"/>
        </a:lnSpc>
        <a:spcBef>
          <a:spcPct val="0"/>
        </a:spcBef>
        <a:spcAft>
          <a:spcPct val="0"/>
        </a:spcAft>
        <a:defRPr sz="3323" b="1">
          <a:solidFill>
            <a:schemeClr val="tx2"/>
          </a:solidFill>
          <a:latin typeface="Times New Roman" pitchFamily="18" charset="0"/>
        </a:defRPr>
      </a:lvl3pPr>
      <a:lvl4pPr algn="ctr" rtl="0" fontAlgn="base">
        <a:lnSpc>
          <a:spcPct val="90000"/>
        </a:lnSpc>
        <a:spcBef>
          <a:spcPct val="0"/>
        </a:spcBef>
        <a:spcAft>
          <a:spcPct val="0"/>
        </a:spcAft>
        <a:defRPr sz="3323" b="1">
          <a:solidFill>
            <a:schemeClr val="tx2"/>
          </a:solidFill>
          <a:latin typeface="Times New Roman" pitchFamily="18" charset="0"/>
        </a:defRPr>
      </a:lvl4pPr>
      <a:lvl5pPr algn="ctr" rtl="0" fontAlgn="base">
        <a:lnSpc>
          <a:spcPct val="90000"/>
        </a:lnSpc>
        <a:spcBef>
          <a:spcPct val="0"/>
        </a:spcBef>
        <a:spcAft>
          <a:spcPct val="0"/>
        </a:spcAft>
        <a:defRPr sz="3323" b="1">
          <a:solidFill>
            <a:schemeClr val="tx2"/>
          </a:solidFill>
          <a:latin typeface="Times New Roman" pitchFamily="18" charset="0"/>
        </a:defRPr>
      </a:lvl5pPr>
      <a:lvl6pPr marL="422041" algn="ctr" rtl="0" fontAlgn="base">
        <a:lnSpc>
          <a:spcPct val="90000"/>
        </a:lnSpc>
        <a:spcBef>
          <a:spcPct val="0"/>
        </a:spcBef>
        <a:spcAft>
          <a:spcPct val="0"/>
        </a:spcAft>
        <a:defRPr sz="3323" b="1">
          <a:solidFill>
            <a:schemeClr val="tx2"/>
          </a:solidFill>
          <a:latin typeface="Times New Roman" pitchFamily="18" charset="0"/>
        </a:defRPr>
      </a:lvl6pPr>
      <a:lvl7pPr marL="844083" algn="ctr" rtl="0" fontAlgn="base">
        <a:lnSpc>
          <a:spcPct val="90000"/>
        </a:lnSpc>
        <a:spcBef>
          <a:spcPct val="0"/>
        </a:spcBef>
        <a:spcAft>
          <a:spcPct val="0"/>
        </a:spcAft>
        <a:defRPr sz="3323" b="1">
          <a:solidFill>
            <a:schemeClr val="tx2"/>
          </a:solidFill>
          <a:latin typeface="Times New Roman" pitchFamily="18" charset="0"/>
        </a:defRPr>
      </a:lvl7pPr>
      <a:lvl8pPr marL="1266124" algn="ctr" rtl="0" fontAlgn="base">
        <a:lnSpc>
          <a:spcPct val="90000"/>
        </a:lnSpc>
        <a:spcBef>
          <a:spcPct val="0"/>
        </a:spcBef>
        <a:spcAft>
          <a:spcPct val="0"/>
        </a:spcAft>
        <a:defRPr sz="3323" b="1">
          <a:solidFill>
            <a:schemeClr val="tx2"/>
          </a:solidFill>
          <a:latin typeface="Times New Roman" pitchFamily="18" charset="0"/>
        </a:defRPr>
      </a:lvl8pPr>
      <a:lvl9pPr marL="1688165" algn="ctr" rtl="0" fontAlgn="base">
        <a:lnSpc>
          <a:spcPct val="90000"/>
        </a:lnSpc>
        <a:spcBef>
          <a:spcPct val="0"/>
        </a:spcBef>
        <a:spcAft>
          <a:spcPct val="0"/>
        </a:spcAft>
        <a:defRPr sz="3323" b="1">
          <a:solidFill>
            <a:schemeClr val="tx2"/>
          </a:solidFill>
          <a:latin typeface="Times New Roman" pitchFamily="18" charset="0"/>
        </a:defRPr>
      </a:lvl9pPr>
    </p:titleStyle>
    <p:bodyStyle>
      <a:lvl1pPr marL="263776" indent="-263776" algn="l" rtl="0" fontAlgn="base">
        <a:lnSpc>
          <a:spcPct val="90000"/>
        </a:lnSpc>
        <a:spcBef>
          <a:spcPct val="30000"/>
        </a:spcBef>
        <a:spcAft>
          <a:spcPct val="0"/>
        </a:spcAft>
        <a:buClr>
          <a:schemeClr val="tx2"/>
        </a:buClr>
        <a:buFont typeface="Wingdings" pitchFamily="2" charset="2"/>
        <a:buChar char=""/>
        <a:defRPr sz="1846">
          <a:solidFill>
            <a:schemeClr val="tx1"/>
          </a:solidFill>
          <a:latin typeface="+mn-lt"/>
          <a:ea typeface="+mn-ea"/>
          <a:cs typeface="+mn-cs"/>
        </a:defRPr>
      </a:lvl1pPr>
      <a:lvl2pPr marL="545137" indent="-175851" algn="l" rtl="0" fontAlgn="base">
        <a:lnSpc>
          <a:spcPct val="90000"/>
        </a:lnSpc>
        <a:spcBef>
          <a:spcPct val="30000"/>
        </a:spcBef>
        <a:spcAft>
          <a:spcPct val="0"/>
        </a:spcAft>
        <a:buClr>
          <a:schemeClr val="tx2"/>
        </a:buClr>
        <a:buSzPct val="100000"/>
        <a:buFont typeface="Monotype Sorts" charset="2"/>
        <a:buChar char=""/>
        <a:defRPr>
          <a:solidFill>
            <a:srgbClr val="0066FF"/>
          </a:solidFill>
          <a:latin typeface="+mn-lt"/>
        </a:defRPr>
      </a:lvl2pPr>
      <a:lvl3pPr marL="826498" indent="-175851" algn="l" rtl="0" fontAlgn="base">
        <a:lnSpc>
          <a:spcPct val="90000"/>
        </a:lnSpc>
        <a:spcBef>
          <a:spcPct val="30000"/>
        </a:spcBef>
        <a:spcAft>
          <a:spcPct val="0"/>
        </a:spcAft>
        <a:buSzPct val="100000"/>
        <a:buFont typeface="Monotype Sorts" charset="2"/>
        <a:buChar char=""/>
        <a:defRPr>
          <a:solidFill>
            <a:schemeClr val="tx1"/>
          </a:solidFill>
          <a:latin typeface="+mn-lt"/>
        </a:defRPr>
      </a:lvl3pPr>
      <a:lvl4pPr marL="932008" algn="l" rtl="0" fontAlgn="base">
        <a:lnSpc>
          <a:spcPct val="90000"/>
        </a:lnSpc>
        <a:spcBef>
          <a:spcPct val="30000"/>
        </a:spcBef>
        <a:spcAft>
          <a:spcPct val="0"/>
        </a:spcAft>
        <a:buSzPct val="100000"/>
        <a:buFont typeface="Monotype Sorts" charset="2"/>
        <a:buChar char=""/>
        <a:defRPr sz="1477">
          <a:solidFill>
            <a:schemeClr val="tx1"/>
          </a:solidFill>
          <a:latin typeface="+mn-lt"/>
        </a:defRPr>
      </a:lvl4pPr>
      <a:lvl5pPr marL="1037518" algn="l" rtl="0" fontAlgn="base">
        <a:lnSpc>
          <a:spcPct val="90000"/>
        </a:lnSpc>
        <a:spcBef>
          <a:spcPct val="30000"/>
        </a:spcBef>
        <a:spcAft>
          <a:spcPct val="0"/>
        </a:spcAft>
        <a:buSzPct val="100000"/>
        <a:buFont typeface="Monotype Sorts" charset="2"/>
        <a:buChar char=""/>
        <a:defRPr sz="1477">
          <a:solidFill>
            <a:schemeClr val="tx1"/>
          </a:solidFill>
          <a:latin typeface="+mn-lt"/>
        </a:defRPr>
      </a:lvl5pPr>
      <a:lvl6pPr marL="1459560" algn="l" rtl="0" fontAlgn="base">
        <a:lnSpc>
          <a:spcPct val="90000"/>
        </a:lnSpc>
        <a:spcBef>
          <a:spcPct val="30000"/>
        </a:spcBef>
        <a:spcAft>
          <a:spcPct val="0"/>
        </a:spcAft>
        <a:buSzPct val="100000"/>
        <a:buFont typeface="Monotype Sorts" charset="2"/>
        <a:buChar char=""/>
        <a:defRPr sz="1477">
          <a:solidFill>
            <a:schemeClr val="tx1"/>
          </a:solidFill>
          <a:latin typeface="+mn-lt"/>
        </a:defRPr>
      </a:lvl6pPr>
      <a:lvl7pPr marL="1881601" algn="l" rtl="0" fontAlgn="base">
        <a:lnSpc>
          <a:spcPct val="90000"/>
        </a:lnSpc>
        <a:spcBef>
          <a:spcPct val="30000"/>
        </a:spcBef>
        <a:spcAft>
          <a:spcPct val="0"/>
        </a:spcAft>
        <a:buSzPct val="100000"/>
        <a:buFont typeface="Monotype Sorts" charset="2"/>
        <a:buChar char=""/>
        <a:defRPr sz="1477">
          <a:solidFill>
            <a:schemeClr val="tx1"/>
          </a:solidFill>
          <a:latin typeface="+mn-lt"/>
        </a:defRPr>
      </a:lvl7pPr>
      <a:lvl8pPr marL="2303642" algn="l" rtl="0" fontAlgn="base">
        <a:lnSpc>
          <a:spcPct val="90000"/>
        </a:lnSpc>
        <a:spcBef>
          <a:spcPct val="30000"/>
        </a:spcBef>
        <a:spcAft>
          <a:spcPct val="0"/>
        </a:spcAft>
        <a:buSzPct val="100000"/>
        <a:buFont typeface="Monotype Sorts" charset="2"/>
        <a:buChar char=""/>
        <a:defRPr sz="1477">
          <a:solidFill>
            <a:schemeClr val="tx1"/>
          </a:solidFill>
          <a:latin typeface="+mn-lt"/>
        </a:defRPr>
      </a:lvl8pPr>
      <a:lvl9pPr marL="2725684" algn="l" rtl="0" fontAlgn="base">
        <a:lnSpc>
          <a:spcPct val="90000"/>
        </a:lnSpc>
        <a:spcBef>
          <a:spcPct val="30000"/>
        </a:spcBef>
        <a:spcAft>
          <a:spcPct val="0"/>
        </a:spcAft>
        <a:buSzPct val="100000"/>
        <a:buFont typeface="Monotype Sorts" charset="2"/>
        <a:buChar char=""/>
        <a:defRPr sz="1477">
          <a:solidFill>
            <a:schemeClr val="tx1"/>
          </a:solidFill>
          <a:latin typeface="+mn-lt"/>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427012" name="Rectangle 4"/>
          <p:cNvSpPr>
            <a:spLocks noChangeArrowheads="1"/>
          </p:cNvSpPr>
          <p:nvPr/>
        </p:nvSpPr>
        <p:spPr bwMode="auto">
          <a:xfrm>
            <a:off x="0" y="6591300"/>
            <a:ext cx="9144000" cy="261938"/>
          </a:xfrm>
          <a:prstGeom prst="rect">
            <a:avLst/>
          </a:prstGeom>
          <a:gradFill rotWithShape="0">
            <a:gsLst>
              <a:gs pos="0">
                <a:srgbClr val="AD6900"/>
              </a:gs>
              <a:gs pos="50000">
                <a:srgbClr val="FFCC00"/>
              </a:gs>
              <a:gs pos="100000">
                <a:srgbClr val="AD6900"/>
              </a:gs>
            </a:gsLst>
            <a:lin ang="0" scaled="1"/>
          </a:gradFill>
          <a:ln w="12700">
            <a:noFill/>
            <a:miter lim="800000"/>
            <a:headEnd/>
            <a:tailEnd/>
          </a:ln>
          <a:effectLst>
            <a:prstShdw prst="shdw17" dist="17961" dir="2700000">
              <a:srgbClr val="AD6900">
                <a:gamma/>
                <a:shade val="60000"/>
                <a:invGamma/>
              </a:srgbClr>
            </a:prstShdw>
          </a:effectLst>
        </p:spPr>
        <p:txBody>
          <a:bodyPr wrap="none" anchor="ctr"/>
          <a:lstStyle/>
          <a:p>
            <a:endParaRPr lang="en-US" sz="1108"/>
          </a:p>
        </p:txBody>
      </p:sp>
      <p:sp>
        <p:nvSpPr>
          <p:cNvPr id="427011" name="Rectangle 3"/>
          <p:cNvSpPr>
            <a:spLocks noChangeArrowheads="1"/>
          </p:cNvSpPr>
          <p:nvPr/>
        </p:nvSpPr>
        <p:spPr bwMode="auto">
          <a:xfrm>
            <a:off x="2" y="590873"/>
            <a:ext cx="9134475" cy="45719"/>
          </a:xfrm>
          <a:prstGeom prst="rect">
            <a:avLst/>
          </a:prstGeom>
          <a:gradFill rotWithShape="0">
            <a:gsLst>
              <a:gs pos="0">
                <a:srgbClr val="AD6900"/>
              </a:gs>
              <a:gs pos="50000">
                <a:srgbClr val="AD6900">
                  <a:gamma/>
                  <a:tint val="0"/>
                  <a:invGamma/>
                </a:srgbClr>
              </a:gs>
              <a:gs pos="100000">
                <a:srgbClr val="AD6900"/>
              </a:gs>
            </a:gsLst>
            <a:lin ang="0" scaled="1"/>
          </a:gradFill>
          <a:ln w="12700">
            <a:noFill/>
            <a:miter lim="800000"/>
            <a:headEnd/>
            <a:tailEnd/>
          </a:ln>
          <a:effectLst>
            <a:prstShdw prst="shdw17" dist="17961" dir="2700000">
              <a:srgbClr val="AD6900">
                <a:gamma/>
                <a:shade val="60000"/>
                <a:invGamma/>
              </a:srgbClr>
            </a:prstShdw>
          </a:effectLst>
        </p:spPr>
        <p:txBody>
          <a:bodyPr wrap="none" anchor="ctr"/>
          <a:lstStyle/>
          <a:p>
            <a:endParaRPr lang="en-US" sz="1108"/>
          </a:p>
        </p:txBody>
      </p:sp>
      <p:sp>
        <p:nvSpPr>
          <p:cNvPr id="427014" name="Rectangle 6"/>
          <p:cNvSpPr>
            <a:spLocks noChangeArrowheads="1"/>
          </p:cNvSpPr>
          <p:nvPr/>
        </p:nvSpPr>
        <p:spPr bwMode="auto">
          <a:xfrm>
            <a:off x="1536" y="6567778"/>
            <a:ext cx="1135116" cy="231795"/>
          </a:xfrm>
          <a:prstGeom prst="rect">
            <a:avLst/>
          </a:prstGeom>
          <a:noFill/>
          <a:ln w="12700">
            <a:noFill/>
            <a:miter lim="800000"/>
            <a:headEnd/>
            <a:tailEnd/>
          </a:ln>
          <a:effectLst/>
        </p:spPr>
        <p:txBody>
          <a:bodyPr wrap="square" lIns="83526" tIns="41031" rIns="83526" bIns="41031">
            <a:spAutoFit/>
          </a:bodyPr>
          <a:lstStyle/>
          <a:p>
            <a:r>
              <a:rPr lang="it-IT" altLang="en-US" sz="923" dirty="0">
                <a:solidFill>
                  <a:schemeClr val="bg1"/>
                </a:solidFill>
                <a:effectLst/>
              </a:rPr>
              <a:t>V. Kostyukhin</a:t>
            </a:r>
            <a:endParaRPr lang="it-IT" altLang="en-US" sz="923" baseline="0" dirty="0">
              <a:solidFill>
                <a:schemeClr val="bg1"/>
              </a:solidFill>
              <a:effectLst/>
            </a:endParaRPr>
          </a:p>
        </p:txBody>
      </p:sp>
      <p:sp>
        <p:nvSpPr>
          <p:cNvPr id="427016" name="Rectangle 8"/>
          <p:cNvSpPr>
            <a:spLocks noChangeArrowheads="1"/>
          </p:cNvSpPr>
          <p:nvPr/>
        </p:nvSpPr>
        <p:spPr bwMode="auto">
          <a:xfrm>
            <a:off x="4344989" y="6586538"/>
            <a:ext cx="540580" cy="253359"/>
          </a:xfrm>
          <a:prstGeom prst="rect">
            <a:avLst/>
          </a:prstGeom>
          <a:noFill/>
          <a:ln w="12700">
            <a:noFill/>
            <a:miter lim="800000"/>
            <a:headEnd/>
            <a:tailEnd/>
          </a:ln>
          <a:effectLst/>
        </p:spPr>
        <p:txBody>
          <a:bodyPr wrap="none" lIns="83526" tIns="41031" rIns="83526" bIns="41031">
            <a:spAutoFit/>
          </a:bodyPr>
          <a:lstStyle/>
          <a:p>
            <a:fld id="{E45EE67B-07D0-46C9-A5E9-D6A39EFCAAD9}" type="slidenum">
              <a:rPr lang="it-IT" altLang="en-US" sz="1108" smtClean="0">
                <a:solidFill>
                  <a:schemeClr val="bg1"/>
                </a:solidFill>
                <a:effectLst/>
              </a:rPr>
              <a:pPr/>
              <a:t>‹#›</a:t>
            </a:fld>
            <a:r>
              <a:rPr lang="it-IT" altLang="en-US" sz="1108" dirty="0">
                <a:solidFill>
                  <a:schemeClr val="bg1"/>
                </a:solidFill>
                <a:effectLst/>
              </a:rPr>
              <a:t>/16</a:t>
            </a:r>
          </a:p>
        </p:txBody>
      </p:sp>
      <p:sp>
        <p:nvSpPr>
          <p:cNvPr id="427018" name="Rectangle 10"/>
          <p:cNvSpPr>
            <a:spLocks noGrp="1" noChangeArrowheads="1"/>
          </p:cNvSpPr>
          <p:nvPr>
            <p:ph type="body" idx="1"/>
          </p:nvPr>
        </p:nvSpPr>
        <p:spPr bwMode="auto">
          <a:xfrm>
            <a:off x="613570" y="901990"/>
            <a:ext cx="7907338" cy="5287963"/>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1"/>
            <a:endParaRPr lang="it-IT" altLang="en-US" dirty="0"/>
          </a:p>
        </p:txBody>
      </p:sp>
      <p:sp>
        <p:nvSpPr>
          <p:cNvPr id="427022" name="Rectangle 14"/>
          <p:cNvSpPr>
            <a:spLocks noGrp="1" noChangeArrowheads="1"/>
          </p:cNvSpPr>
          <p:nvPr>
            <p:ph type="title"/>
          </p:nvPr>
        </p:nvSpPr>
        <p:spPr bwMode="auto">
          <a:xfrm>
            <a:off x="1135116" y="-889"/>
            <a:ext cx="6556704" cy="586247"/>
          </a:xfrm>
          <a:prstGeom prst="rect">
            <a:avLst/>
          </a:prstGeom>
          <a:gradFill>
            <a:gsLst>
              <a:gs pos="0">
                <a:srgbClr val="FFEFD1"/>
              </a:gs>
              <a:gs pos="64999">
                <a:srgbClr val="F0EBD5"/>
              </a:gs>
              <a:gs pos="100000">
                <a:srgbClr val="D1C39F"/>
              </a:gs>
            </a:gsLst>
            <a:lin ang="5400000" scaled="0"/>
          </a:gradFill>
          <a:ln w="9525">
            <a:noFill/>
            <a:miter lim="800000"/>
            <a:headEnd/>
            <a:tailEnd/>
          </a:ln>
          <a:effectLst/>
        </p:spPr>
        <p:txBody>
          <a:bodyPr vert="horz" wrap="square" lIns="36000" tIns="45720" rIns="36000" bIns="45720" numCol="1" anchor="ctr" anchorCtr="1" compatLnSpc="1">
            <a:prstTxWarp prst="textNoShape">
              <a:avLst/>
            </a:prstTxWarp>
          </a:bodyPr>
          <a:lstStyle/>
          <a:p>
            <a:pPr lvl="0"/>
            <a:r>
              <a:rPr lang="it-IT" dirty="0"/>
              <a:t>Click to edit Master title style</a:t>
            </a:r>
          </a:p>
        </p:txBody>
      </p:sp>
      <p:sp>
        <p:nvSpPr>
          <p:cNvPr id="3" name="Rectangle 15">
            <a:extLst>
              <a:ext uri="{FF2B5EF4-FFF2-40B4-BE49-F238E27FC236}">
                <a16:creationId xmlns:a16="http://schemas.microsoft.com/office/drawing/2014/main" id="{7C867B19-E8D1-109D-C7DD-39ECF693C57F}"/>
              </a:ext>
            </a:extLst>
          </p:cNvPr>
          <p:cNvSpPr>
            <a:spLocks noChangeArrowheads="1"/>
          </p:cNvSpPr>
          <p:nvPr userDrawn="1"/>
        </p:nvSpPr>
        <p:spPr bwMode="auto">
          <a:xfrm>
            <a:off x="8102010" y="6583682"/>
            <a:ext cx="1041989" cy="245965"/>
          </a:xfrm>
          <a:prstGeom prst="rect">
            <a:avLst/>
          </a:prstGeom>
          <a:noFill/>
          <a:ln w="12700">
            <a:noFill/>
            <a:miter lim="800000"/>
            <a:headEnd/>
            <a:tailEnd/>
          </a:ln>
          <a:effectLst/>
        </p:spPr>
        <p:txBody>
          <a:bodyPr wrap="square" lIns="0" tIns="41031" rIns="66462" bIns="41031">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lang="en-US" altLang="en-US" sz="1015" dirty="0">
                <a:solidFill>
                  <a:schemeClr val="bg1"/>
                </a:solidFill>
                <a:effectLst/>
              </a:rPr>
              <a:t>EPS-HEP 2025</a:t>
            </a:r>
            <a:endParaRPr lang="it-IT" altLang="en-US" sz="1015" dirty="0">
              <a:solidFill>
                <a:schemeClr val="bg1"/>
              </a:solidFill>
              <a:effectLst/>
            </a:endParaRPr>
          </a:p>
        </p:txBody>
      </p:sp>
      <p:pic>
        <p:nvPicPr>
          <p:cNvPr id="5" name="Picture 4" descr="A logo with blue text&#10;&#10;Description automatically generated">
            <a:extLst>
              <a:ext uri="{FF2B5EF4-FFF2-40B4-BE49-F238E27FC236}">
                <a16:creationId xmlns:a16="http://schemas.microsoft.com/office/drawing/2014/main" id="{05232D9B-E4F5-8E52-809C-B46B2576B0A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89"/>
            <a:ext cx="1135116" cy="591009"/>
          </a:xfrm>
          <a:prstGeom prst="rect">
            <a:avLst/>
          </a:prstGeom>
        </p:spPr>
      </p:pic>
      <p:pic>
        <p:nvPicPr>
          <p:cNvPr id="9" name="Picture 8" descr="A blue text on a white background&#10;&#10;Description automatically generated">
            <a:extLst>
              <a:ext uri="{FF2B5EF4-FFF2-40B4-BE49-F238E27FC236}">
                <a16:creationId xmlns:a16="http://schemas.microsoft.com/office/drawing/2014/main" id="{ACACA5F7-5C98-E0CF-D67E-2FF5097FFB5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91820" y="-889"/>
            <a:ext cx="1452180" cy="581265"/>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8" r:id="rId2"/>
  </p:sldLayoutIdLst>
  <p:txStyles>
    <p:titleStyle>
      <a:lvl1pPr algn="ctr" rtl="0" fontAlgn="base">
        <a:lnSpc>
          <a:spcPct val="90000"/>
        </a:lnSpc>
        <a:spcBef>
          <a:spcPct val="0"/>
        </a:spcBef>
        <a:spcAft>
          <a:spcPct val="0"/>
        </a:spcAft>
        <a:defRPr sz="3323" b="1" i="1">
          <a:solidFill>
            <a:schemeClr val="tx2"/>
          </a:solidFill>
          <a:latin typeface="+mj-lt"/>
          <a:ea typeface="+mj-ea"/>
          <a:cs typeface="+mj-cs"/>
        </a:defRPr>
      </a:lvl1pPr>
      <a:lvl2pPr algn="ctr" rtl="0" fontAlgn="base">
        <a:lnSpc>
          <a:spcPct val="90000"/>
        </a:lnSpc>
        <a:spcBef>
          <a:spcPct val="0"/>
        </a:spcBef>
        <a:spcAft>
          <a:spcPct val="0"/>
        </a:spcAft>
        <a:defRPr sz="3323" b="1" i="1">
          <a:solidFill>
            <a:schemeClr val="tx2"/>
          </a:solidFill>
          <a:latin typeface="Times New Roman" pitchFamily="18" charset="0"/>
        </a:defRPr>
      </a:lvl2pPr>
      <a:lvl3pPr algn="ctr" rtl="0" fontAlgn="base">
        <a:lnSpc>
          <a:spcPct val="90000"/>
        </a:lnSpc>
        <a:spcBef>
          <a:spcPct val="0"/>
        </a:spcBef>
        <a:spcAft>
          <a:spcPct val="0"/>
        </a:spcAft>
        <a:defRPr sz="3323" b="1" i="1">
          <a:solidFill>
            <a:schemeClr val="tx2"/>
          </a:solidFill>
          <a:latin typeface="Times New Roman" pitchFamily="18" charset="0"/>
        </a:defRPr>
      </a:lvl3pPr>
      <a:lvl4pPr algn="ctr" rtl="0" fontAlgn="base">
        <a:lnSpc>
          <a:spcPct val="90000"/>
        </a:lnSpc>
        <a:spcBef>
          <a:spcPct val="0"/>
        </a:spcBef>
        <a:spcAft>
          <a:spcPct val="0"/>
        </a:spcAft>
        <a:defRPr sz="3323" b="1" i="1">
          <a:solidFill>
            <a:schemeClr val="tx2"/>
          </a:solidFill>
          <a:latin typeface="Times New Roman" pitchFamily="18" charset="0"/>
        </a:defRPr>
      </a:lvl4pPr>
      <a:lvl5pPr algn="ctr" rtl="0" fontAlgn="base">
        <a:lnSpc>
          <a:spcPct val="90000"/>
        </a:lnSpc>
        <a:spcBef>
          <a:spcPct val="0"/>
        </a:spcBef>
        <a:spcAft>
          <a:spcPct val="0"/>
        </a:spcAft>
        <a:defRPr sz="3323" b="1" i="1">
          <a:solidFill>
            <a:schemeClr val="tx2"/>
          </a:solidFill>
          <a:latin typeface="Times New Roman" pitchFamily="18" charset="0"/>
        </a:defRPr>
      </a:lvl5pPr>
      <a:lvl6pPr marL="422041" algn="ctr" rtl="0" fontAlgn="base">
        <a:lnSpc>
          <a:spcPct val="90000"/>
        </a:lnSpc>
        <a:spcBef>
          <a:spcPct val="0"/>
        </a:spcBef>
        <a:spcAft>
          <a:spcPct val="0"/>
        </a:spcAft>
        <a:defRPr sz="3323" b="1" i="1">
          <a:solidFill>
            <a:schemeClr val="tx2"/>
          </a:solidFill>
          <a:latin typeface="Times New Roman" pitchFamily="18" charset="0"/>
        </a:defRPr>
      </a:lvl6pPr>
      <a:lvl7pPr marL="844083" algn="ctr" rtl="0" fontAlgn="base">
        <a:lnSpc>
          <a:spcPct val="90000"/>
        </a:lnSpc>
        <a:spcBef>
          <a:spcPct val="0"/>
        </a:spcBef>
        <a:spcAft>
          <a:spcPct val="0"/>
        </a:spcAft>
        <a:defRPr sz="3323" b="1" i="1">
          <a:solidFill>
            <a:schemeClr val="tx2"/>
          </a:solidFill>
          <a:latin typeface="Times New Roman" pitchFamily="18" charset="0"/>
        </a:defRPr>
      </a:lvl7pPr>
      <a:lvl8pPr marL="1266124" algn="ctr" rtl="0" fontAlgn="base">
        <a:lnSpc>
          <a:spcPct val="90000"/>
        </a:lnSpc>
        <a:spcBef>
          <a:spcPct val="0"/>
        </a:spcBef>
        <a:spcAft>
          <a:spcPct val="0"/>
        </a:spcAft>
        <a:defRPr sz="3323" b="1" i="1">
          <a:solidFill>
            <a:schemeClr val="tx2"/>
          </a:solidFill>
          <a:latin typeface="Times New Roman" pitchFamily="18" charset="0"/>
        </a:defRPr>
      </a:lvl8pPr>
      <a:lvl9pPr marL="1688165" algn="ctr" rtl="0" fontAlgn="base">
        <a:lnSpc>
          <a:spcPct val="90000"/>
        </a:lnSpc>
        <a:spcBef>
          <a:spcPct val="0"/>
        </a:spcBef>
        <a:spcAft>
          <a:spcPct val="0"/>
        </a:spcAft>
        <a:defRPr sz="3323" b="1" i="1">
          <a:solidFill>
            <a:schemeClr val="tx2"/>
          </a:solidFill>
          <a:latin typeface="Times New Roman" pitchFamily="18" charset="0"/>
        </a:defRPr>
      </a:lvl9pPr>
    </p:titleStyle>
    <p:bodyStyle>
      <a:lvl1pPr marL="263776" indent="-263776" algn="l" rtl="0" fontAlgn="base">
        <a:lnSpc>
          <a:spcPct val="90000"/>
        </a:lnSpc>
        <a:spcBef>
          <a:spcPct val="30000"/>
        </a:spcBef>
        <a:spcAft>
          <a:spcPct val="0"/>
        </a:spcAft>
        <a:buClr>
          <a:schemeClr val="tx2"/>
        </a:buClr>
        <a:buFont typeface="Wingdings" pitchFamily="2" charset="2"/>
        <a:buChar char=""/>
        <a:defRPr sz="1846">
          <a:solidFill>
            <a:schemeClr val="tx1"/>
          </a:solidFill>
          <a:latin typeface="+mn-lt"/>
          <a:ea typeface="+mn-ea"/>
          <a:cs typeface="+mn-cs"/>
        </a:defRPr>
      </a:lvl1pPr>
      <a:lvl2pPr marL="545137" indent="-175851" algn="l" rtl="0" fontAlgn="base">
        <a:lnSpc>
          <a:spcPct val="90000"/>
        </a:lnSpc>
        <a:spcBef>
          <a:spcPct val="30000"/>
        </a:spcBef>
        <a:spcAft>
          <a:spcPct val="0"/>
        </a:spcAft>
        <a:buClr>
          <a:schemeClr val="tx2"/>
        </a:buClr>
        <a:buSzPct val="100000"/>
        <a:buFont typeface="Monotype Sorts" charset="2"/>
        <a:defRPr sz="3323">
          <a:solidFill>
            <a:srgbClr val="0066FF"/>
          </a:solidFill>
          <a:latin typeface="+mj-lt"/>
        </a:defRPr>
      </a:lvl2pPr>
      <a:lvl3pPr marL="826498" indent="-175851" algn="l" rtl="0" fontAlgn="base">
        <a:lnSpc>
          <a:spcPct val="90000"/>
        </a:lnSpc>
        <a:spcBef>
          <a:spcPct val="30000"/>
        </a:spcBef>
        <a:spcAft>
          <a:spcPct val="0"/>
        </a:spcAft>
        <a:buSzPct val="100000"/>
        <a:buFont typeface="Monotype Sorts" charset="2"/>
        <a:buChar char=""/>
        <a:defRPr>
          <a:solidFill>
            <a:schemeClr val="tx1"/>
          </a:solidFill>
          <a:latin typeface="+mn-lt"/>
        </a:defRPr>
      </a:lvl3pPr>
      <a:lvl4pPr marL="932008" algn="l" rtl="0" fontAlgn="base">
        <a:lnSpc>
          <a:spcPct val="90000"/>
        </a:lnSpc>
        <a:spcBef>
          <a:spcPct val="30000"/>
        </a:spcBef>
        <a:spcAft>
          <a:spcPct val="0"/>
        </a:spcAft>
        <a:buSzPct val="100000"/>
        <a:buFont typeface="Monotype Sorts" charset="2"/>
        <a:buChar char=""/>
        <a:defRPr sz="1477">
          <a:solidFill>
            <a:schemeClr val="tx1"/>
          </a:solidFill>
          <a:latin typeface="+mn-lt"/>
        </a:defRPr>
      </a:lvl4pPr>
      <a:lvl5pPr marL="1037518" algn="l" rtl="0" fontAlgn="base">
        <a:lnSpc>
          <a:spcPct val="90000"/>
        </a:lnSpc>
        <a:spcBef>
          <a:spcPct val="30000"/>
        </a:spcBef>
        <a:spcAft>
          <a:spcPct val="0"/>
        </a:spcAft>
        <a:buSzPct val="100000"/>
        <a:buFont typeface="Monotype Sorts" charset="2"/>
        <a:buChar char=""/>
        <a:defRPr sz="1477">
          <a:solidFill>
            <a:schemeClr val="tx1"/>
          </a:solidFill>
          <a:latin typeface="+mn-lt"/>
        </a:defRPr>
      </a:lvl5pPr>
      <a:lvl6pPr marL="1459560" algn="l" rtl="0" fontAlgn="base">
        <a:lnSpc>
          <a:spcPct val="90000"/>
        </a:lnSpc>
        <a:spcBef>
          <a:spcPct val="30000"/>
        </a:spcBef>
        <a:spcAft>
          <a:spcPct val="0"/>
        </a:spcAft>
        <a:buSzPct val="100000"/>
        <a:buFont typeface="Monotype Sorts" charset="2"/>
        <a:buChar char=""/>
        <a:defRPr sz="1477">
          <a:solidFill>
            <a:schemeClr val="tx1"/>
          </a:solidFill>
          <a:latin typeface="+mn-lt"/>
        </a:defRPr>
      </a:lvl6pPr>
      <a:lvl7pPr marL="1881601" algn="l" rtl="0" fontAlgn="base">
        <a:lnSpc>
          <a:spcPct val="90000"/>
        </a:lnSpc>
        <a:spcBef>
          <a:spcPct val="30000"/>
        </a:spcBef>
        <a:spcAft>
          <a:spcPct val="0"/>
        </a:spcAft>
        <a:buSzPct val="100000"/>
        <a:buFont typeface="Monotype Sorts" charset="2"/>
        <a:buChar char=""/>
        <a:defRPr sz="1477">
          <a:solidFill>
            <a:schemeClr val="tx1"/>
          </a:solidFill>
          <a:latin typeface="+mn-lt"/>
        </a:defRPr>
      </a:lvl7pPr>
      <a:lvl8pPr marL="2303642" algn="l" rtl="0" fontAlgn="base">
        <a:lnSpc>
          <a:spcPct val="90000"/>
        </a:lnSpc>
        <a:spcBef>
          <a:spcPct val="30000"/>
        </a:spcBef>
        <a:spcAft>
          <a:spcPct val="0"/>
        </a:spcAft>
        <a:buSzPct val="100000"/>
        <a:buFont typeface="Monotype Sorts" charset="2"/>
        <a:buChar char=""/>
        <a:defRPr sz="1477">
          <a:solidFill>
            <a:schemeClr val="tx1"/>
          </a:solidFill>
          <a:latin typeface="+mn-lt"/>
        </a:defRPr>
      </a:lvl8pPr>
      <a:lvl9pPr marL="2725684" algn="l" rtl="0" fontAlgn="base">
        <a:lnSpc>
          <a:spcPct val="90000"/>
        </a:lnSpc>
        <a:spcBef>
          <a:spcPct val="30000"/>
        </a:spcBef>
        <a:spcAft>
          <a:spcPct val="0"/>
        </a:spcAft>
        <a:buSzPct val="100000"/>
        <a:buFont typeface="Monotype Sorts" charset="2"/>
        <a:buChar char=""/>
        <a:defRPr sz="1477">
          <a:solidFill>
            <a:schemeClr val="tx1"/>
          </a:solidFill>
          <a:latin typeface="+mn-lt"/>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hyperlink" Target="https://arxiv.org/abs/2505.08313" TargetMode="External"/><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hyperlink" Target="https://arxiv.org/abs/2503.17461" TargetMode="External"/><Relationship Id="rId4" Type="http://schemas.openxmlformats.org/officeDocument/2006/relationships/image" Target="../media/image59.svg"/></Relationships>
</file>

<file path=ppt/slides/_rels/slide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arxiv.org/abs/2503.1746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arxiv.org/abs/2503.17461" TargetMode="External"/><Relationship Id="rId7"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hyperlink" Target="https://arxiv.org/abs/2503.17461" TargetMode="External"/><Relationship Id="rId7"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15.xml.rels><?xml version="1.0" encoding="UTF-8" standalone="yes"?>
<Relationships xmlns="http://schemas.openxmlformats.org/package/2006/relationships"><Relationship Id="rId3" Type="http://schemas.openxmlformats.org/officeDocument/2006/relationships/hyperlink" Target="https://arxiv.org/abs/2503.17461"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6.xml.rels><?xml version="1.0" encoding="UTF-8" standalone="yes"?>
<Relationships xmlns="http://schemas.openxmlformats.org/package/2006/relationships"><Relationship Id="rId8" Type="http://schemas.openxmlformats.org/officeDocument/2006/relationships/hyperlink" Target="https://journals.aps.org/prd/abstract/10.1103/PhysRevD.101.113003" TargetMode="External"/><Relationship Id="rId3" Type="http://schemas.openxmlformats.org/officeDocument/2006/relationships/hyperlink" Target="https://arxiv.org/abs/2503.17461" TargetMode="External"/><Relationship Id="rId7" Type="http://schemas.openxmlformats.org/officeDocument/2006/relationships/image" Target="../media/image8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3.png"/><Relationship Id="rId4" Type="http://schemas.openxmlformats.org/officeDocument/2006/relationships/image" Target="../media/image78.png"/><Relationship Id="rId9" Type="http://schemas.openxmlformats.org/officeDocument/2006/relationships/image" Target="../media/image82.png"/></Relationships>
</file>

<file path=ppt/slides/_rels/slide17.xml.rels><?xml version="1.0" encoding="UTF-8" standalone="yes"?>
<Relationships xmlns="http://schemas.openxmlformats.org/package/2006/relationships"><Relationship Id="rId3" Type="http://schemas.openxmlformats.org/officeDocument/2006/relationships/hyperlink" Target="https://link.springer.com/article/10.1140/epjc/s10052-023-11573-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cds.cern.ch/record/290386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arxiv.org/abs/2505.08313"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hyperlink" Target="https://arxiv.org/abs/2505.08313"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21.xml.rels><?xml version="1.0" encoding="UTF-8" standalone="yes"?>
<Relationships xmlns="http://schemas.openxmlformats.org/package/2006/relationships"><Relationship Id="rId3" Type="http://schemas.openxmlformats.org/officeDocument/2006/relationships/hyperlink" Target="https://arxiv.org/abs/2503.17461"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90.png"/><Relationship Id="rId4" Type="http://schemas.openxmlformats.org/officeDocument/2006/relationships/image" Target="../media/image89.png"/></Relationships>
</file>

<file path=ppt/slides/_rels/slide22.xml.rels><?xml version="1.0" encoding="UTF-8" standalone="yes"?>
<Relationships xmlns="http://schemas.openxmlformats.org/package/2006/relationships"><Relationship Id="rId3" Type="http://schemas.openxmlformats.org/officeDocument/2006/relationships/hyperlink" Target="https://arxiv.org/abs/2503.17461"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91.png"/></Relationships>
</file>

<file path=ppt/slides/_rels/slide2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93.png"/><Relationship Id="rId4" Type="http://schemas.openxmlformats.org/officeDocument/2006/relationships/hyperlink" Target="https://www.sciencedirect.com/science/article/pii/S0370269325002886"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sciencedirect.com/science/article/pii/S0370269325002886"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95.png"/><Relationship Id="rId4" Type="http://schemas.openxmlformats.org/officeDocument/2006/relationships/image" Target="../media/image94.png"/></Relationships>
</file>

<file path=ppt/slides/_rels/slide25.xml.rels><?xml version="1.0" encoding="UTF-8" standalone="yes"?>
<Relationships xmlns="http://schemas.openxmlformats.org/package/2006/relationships"><Relationship Id="rId3" Type="http://schemas.openxmlformats.org/officeDocument/2006/relationships/hyperlink" Target="https://www.sciencedirect.com/science/article/pii/S0370269325002886"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3.xml.rels><?xml version="1.0" encoding="UTF-8" standalone="yes"?>
<Relationships xmlns="http://schemas.openxmlformats.org/package/2006/relationships"><Relationship Id="rId3" Type="http://schemas.openxmlformats.org/officeDocument/2006/relationships/hyperlink" Target="https://www.sciencedirect.com/science/article/pii/S0370269325002886" TargetMode="External"/><Relationship Id="rId7" Type="http://schemas.openxmlformats.org/officeDocument/2006/relationships/hyperlink" Target="http://cds.cern.ch/record/290386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arxiv.org/abs/2503.17461" TargetMode="External"/><Relationship Id="rId4" Type="http://schemas.openxmlformats.org/officeDocument/2006/relationships/hyperlink" Target="https://arxiv.org/abs/2505.0831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www.sciencedirect.com/science/article/pii/S0370269325002886"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hyperlink" Target="https://www.sciencedirect.com/science/article/pii/S0370269325002886"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sciencedirect.com/science/article/pii/S0370269325002886" TargetMode="External"/><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hyperlink" Target="https://journals.aps.org/prd/abstract/10.1103/PhysRevD.101.113003"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hyperlink" Target="http://cds.cern.ch/record/2903866"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hyperlink" Target="https://arxiv.org/abs/2505.08313"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hyperlink" Target="https://arxiv.org/pdf/1412.8367" TargetMode="External"/><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49.png"/><Relationship Id="rId10" Type="http://schemas.openxmlformats.org/officeDocument/2006/relationships/hyperlink" Target="https://arxiv.org/abs/2505.08313" TargetMode="External"/><Relationship Id="rId4" Type="http://schemas.openxmlformats.org/officeDocument/2006/relationships/image" Target="../media/image48.png"/><Relationship Id="rId9"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7" name="Text Box 5"/>
          <p:cNvSpPr txBox="1">
            <a:spLocks noChangeArrowheads="1"/>
          </p:cNvSpPr>
          <p:nvPr/>
        </p:nvSpPr>
        <p:spPr bwMode="auto">
          <a:xfrm>
            <a:off x="625288" y="1527189"/>
            <a:ext cx="8138898" cy="1452106"/>
          </a:xfrm>
          <a:prstGeom prst="rect">
            <a:avLst/>
          </a:prstGeom>
          <a:noFill/>
          <a:ln w="12700">
            <a:noFill/>
            <a:miter lim="800000"/>
            <a:headEnd/>
            <a:tailEnd/>
          </a:ln>
          <a:effectLst/>
        </p:spPr>
        <p:txBody>
          <a:bodyPr wrap="square" lIns="0" tIns="33231" rIns="0" bIns="33231">
            <a:spAutoFit/>
          </a:bodyPr>
          <a:lstStyle/>
          <a:p>
            <a:pPr algn="ctr">
              <a:spcBef>
                <a:spcPct val="50000"/>
              </a:spcBef>
            </a:pPr>
            <a:r>
              <a:rPr lang="en-GB" sz="3000" i="1" dirty="0">
                <a:solidFill>
                  <a:srgbClr val="CC3300"/>
                </a:solidFill>
                <a:effectLst>
                  <a:outerShdw blurRad="38100" dist="38100" dir="2700000" algn="tl">
                    <a:srgbClr val="C0C0C0"/>
                  </a:outerShdw>
                </a:effectLst>
                <a:latin typeface="Comic Sans MS" pitchFamily="66" charset="0"/>
              </a:rPr>
              <a:t>Measurements of rare electroweak processes including vector boson scattering and tri-boson production with ATLAS</a:t>
            </a:r>
            <a:endParaRPr lang="it-IT" sz="3000" i="1" dirty="0">
              <a:solidFill>
                <a:srgbClr val="CC3300"/>
              </a:solidFill>
              <a:effectLst>
                <a:outerShdw blurRad="38100" dist="38100" dir="2700000" algn="tl">
                  <a:srgbClr val="C0C0C0"/>
                </a:outerShdw>
              </a:effectLst>
              <a:latin typeface="Comic Sans MS" pitchFamily="66" charset="0"/>
            </a:endParaRPr>
          </a:p>
        </p:txBody>
      </p:sp>
      <p:sp>
        <p:nvSpPr>
          <p:cNvPr id="438278" name="Text Box 6"/>
          <p:cNvSpPr txBox="1">
            <a:spLocks noChangeArrowheads="1"/>
          </p:cNvSpPr>
          <p:nvPr/>
        </p:nvSpPr>
        <p:spPr bwMode="auto">
          <a:xfrm>
            <a:off x="1725270" y="3125859"/>
            <a:ext cx="5284075" cy="1200329"/>
          </a:xfrm>
          <a:prstGeom prst="rect">
            <a:avLst/>
          </a:prstGeom>
          <a:noFill/>
          <a:ln w="12700">
            <a:noFill/>
            <a:miter lim="800000"/>
            <a:headEnd/>
            <a:tailEnd/>
          </a:ln>
          <a:effectLst/>
        </p:spPr>
        <p:txBody>
          <a:bodyPr wrap="none">
            <a:spAutoFit/>
          </a:bodyPr>
          <a:lstStyle/>
          <a:p>
            <a:pPr algn="ctr">
              <a:spcBef>
                <a:spcPts val="0"/>
              </a:spcBef>
            </a:pPr>
            <a:r>
              <a:rPr lang="en-US" sz="2400" dirty="0">
                <a:effectLst/>
                <a:latin typeface="Times New Roman" pitchFamily="18" charset="0"/>
              </a:rPr>
              <a:t>V. Kostyukhin</a:t>
            </a:r>
            <a:br>
              <a:rPr lang="en-US" sz="2400" dirty="0">
                <a:effectLst/>
                <a:latin typeface="Times New Roman" pitchFamily="18" charset="0"/>
              </a:rPr>
            </a:br>
            <a:r>
              <a:rPr lang="en-US" sz="2400" dirty="0">
                <a:effectLst/>
                <a:latin typeface="Times New Roman" pitchFamily="18" charset="0"/>
              </a:rPr>
              <a:t>Siegen University</a:t>
            </a:r>
          </a:p>
          <a:p>
            <a:pPr algn="ctr">
              <a:spcBef>
                <a:spcPts val="0"/>
              </a:spcBef>
            </a:pPr>
            <a:r>
              <a:rPr lang="en-US" sz="2400" dirty="0">
                <a:effectLst/>
                <a:latin typeface="Times New Roman" pitchFamily="18" charset="0"/>
              </a:rPr>
              <a:t>On behalf of the ATLAS Collaboration</a:t>
            </a:r>
          </a:p>
        </p:txBody>
      </p:sp>
      <p:pic>
        <p:nvPicPr>
          <p:cNvPr id="3" name="Picture 2">
            <a:extLst>
              <a:ext uri="{FF2B5EF4-FFF2-40B4-BE49-F238E27FC236}">
                <a16:creationId xmlns:a16="http://schemas.microsoft.com/office/drawing/2014/main" id="{558C7EDB-393E-B779-4078-F25C95AD7A72}"/>
              </a:ext>
            </a:extLst>
          </p:cNvPr>
          <p:cNvPicPr>
            <a:picLocks noChangeAspect="1"/>
          </p:cNvPicPr>
          <p:nvPr/>
        </p:nvPicPr>
        <p:blipFill>
          <a:blip r:embed="rId3"/>
          <a:stretch>
            <a:fillRect/>
          </a:stretch>
        </p:blipFill>
        <p:spPr>
          <a:xfrm>
            <a:off x="0" y="5076276"/>
            <a:ext cx="2736476" cy="1498874"/>
          </a:xfrm>
          <a:prstGeom prst="rect">
            <a:avLst/>
          </a:prstGeom>
        </p:spPr>
      </p:pic>
      <p:pic>
        <p:nvPicPr>
          <p:cNvPr id="5" name="Picture 4">
            <a:extLst>
              <a:ext uri="{FF2B5EF4-FFF2-40B4-BE49-F238E27FC236}">
                <a16:creationId xmlns:a16="http://schemas.microsoft.com/office/drawing/2014/main" id="{23F51D46-E01D-9158-B132-969217EA1152}"/>
              </a:ext>
            </a:extLst>
          </p:cNvPr>
          <p:cNvPicPr>
            <a:picLocks noChangeAspect="1"/>
          </p:cNvPicPr>
          <p:nvPr/>
        </p:nvPicPr>
        <p:blipFill>
          <a:blip r:embed="rId4"/>
          <a:stretch>
            <a:fillRect/>
          </a:stretch>
        </p:blipFill>
        <p:spPr>
          <a:xfrm>
            <a:off x="6602506" y="5073054"/>
            <a:ext cx="2541494" cy="15020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754E7-C0D2-CC1F-D850-F761E7B08013}"/>
            </a:ext>
          </a:extLst>
        </p:cNvPr>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4FACEDD8-57D3-0724-7F70-1A846368BA0E}"/>
              </a:ext>
            </a:extLst>
          </p:cNvPr>
          <p:cNvSpPr/>
          <p:nvPr/>
        </p:nvSpPr>
        <p:spPr bwMode="auto">
          <a:xfrm>
            <a:off x="751745" y="2254961"/>
            <a:ext cx="2769378" cy="1948549"/>
          </a:xfrm>
          <a:prstGeom prst="roundRect">
            <a:avLst/>
          </a:prstGeom>
          <a:solidFill>
            <a:srgbClr val="92D050">
              <a:alpha val="30000"/>
            </a:srgbClr>
          </a:solidFill>
          <a:ln w="12700" cap="flat" cmpd="sng" algn="ctr">
            <a:solidFill>
              <a:srgbClr val="92D050"/>
            </a:solid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2" name="Title 1">
            <a:extLst>
              <a:ext uri="{FF2B5EF4-FFF2-40B4-BE49-F238E27FC236}">
                <a16:creationId xmlns:a16="http://schemas.microsoft.com/office/drawing/2014/main" id="{97102BA2-9FAD-74DB-ABBC-D3FD065BCE8E}"/>
              </a:ext>
            </a:extLst>
          </p:cNvPr>
          <p:cNvSpPr>
            <a:spLocks noGrp="1"/>
          </p:cNvSpPr>
          <p:nvPr>
            <p:ph type="title"/>
          </p:nvPr>
        </p:nvSpPr>
        <p:spPr/>
        <p:txBody>
          <a:bodyPr/>
          <a:lstStyle/>
          <a:p>
            <a:r>
              <a:rPr lang="en-GB" dirty="0"/>
              <a:t>Polarisation W</a:t>
            </a:r>
            <a:r>
              <a:rPr lang="en-GB" baseline="30000" dirty="0"/>
              <a:t>±</a:t>
            </a:r>
            <a:r>
              <a:rPr lang="en-GB" dirty="0"/>
              <a:t>W</a:t>
            </a:r>
            <a:r>
              <a:rPr lang="en-GB" baseline="30000" dirty="0"/>
              <a:t>±</a:t>
            </a:r>
            <a:r>
              <a:rPr lang="en-GB" dirty="0"/>
              <a:t> measurement</a:t>
            </a:r>
          </a:p>
        </p:txBody>
      </p:sp>
      <p:sp>
        <p:nvSpPr>
          <p:cNvPr id="11" name="TextBox 10">
            <a:extLst>
              <a:ext uri="{FF2B5EF4-FFF2-40B4-BE49-F238E27FC236}">
                <a16:creationId xmlns:a16="http://schemas.microsoft.com/office/drawing/2014/main" id="{1A028DC7-5498-EC38-ACB7-BFF8EF767E5A}"/>
              </a:ext>
            </a:extLst>
          </p:cNvPr>
          <p:cNvSpPr txBox="1"/>
          <p:nvPr/>
        </p:nvSpPr>
        <p:spPr>
          <a:xfrm>
            <a:off x="9500" y="710580"/>
            <a:ext cx="4526713" cy="895330"/>
          </a:xfrm>
          <a:prstGeom prst="rect">
            <a:avLst/>
          </a:prstGeom>
          <a:solidFill>
            <a:schemeClr val="bg1">
              <a:lumMod val="95000"/>
            </a:schemeClr>
          </a:solidFill>
        </p:spPr>
        <p:txBody>
          <a:bodyPr wrap="square" tIns="0" bIns="33231">
            <a:spAutoFit/>
          </a:bodyPr>
          <a:lstStyle/>
          <a:p>
            <a:r>
              <a:rPr lang="en-GB" sz="1400" b="0" dirty="0">
                <a:solidFill>
                  <a:srgbClr val="0000B0"/>
                </a:solidFill>
                <a:effectLst/>
                <a:latin typeface="Comic Sans MS" panose="030F0702030302020204" pitchFamily="66" charset="0"/>
              </a:rPr>
              <a:t>3 classification DNNs are used</a:t>
            </a:r>
          </a:p>
          <a:p>
            <a:pPr marL="165593" indent="-165593">
              <a:buFont typeface="Wingdings" panose="05000000000000000000" pitchFamily="2" charset="2"/>
              <a:buChar char="ü"/>
            </a:pPr>
            <a:r>
              <a:rPr lang="en-GB" sz="1400" b="0" dirty="0">
                <a:solidFill>
                  <a:srgbClr val="0000B0"/>
                </a:solidFill>
                <a:effectLst/>
                <a:latin typeface="Comic Sans MS" panose="030F0702030302020204" pitchFamily="66" charset="0"/>
              </a:rPr>
              <a:t>Inclusive DNN separates </a:t>
            </a:r>
            <a:r>
              <a:rPr lang="en-GB" sz="1400" b="0" dirty="0" err="1">
                <a:solidFill>
                  <a:srgbClr val="0000B0"/>
                </a:solidFill>
                <a:effectLst/>
                <a:latin typeface="Comic Sans MS" panose="030F0702030302020204" pitchFamily="66" charset="0"/>
              </a:rPr>
              <a:t>WWjj</a:t>
            </a:r>
            <a:r>
              <a:rPr lang="en-GB" sz="1400" b="0" dirty="0">
                <a:solidFill>
                  <a:srgbClr val="0000B0"/>
                </a:solidFill>
                <a:effectLst/>
                <a:latin typeface="Comic Sans MS" panose="030F0702030302020204" pitchFamily="66" charset="0"/>
              </a:rPr>
              <a:t> from background</a:t>
            </a:r>
          </a:p>
          <a:p>
            <a:pPr marL="165593" indent="-165593">
              <a:buFont typeface="Wingdings" panose="05000000000000000000" pitchFamily="2" charset="2"/>
              <a:buChar char="ü"/>
            </a:pPr>
            <a:r>
              <a:rPr lang="en-GB" sz="1400" b="0" dirty="0">
                <a:solidFill>
                  <a:srgbClr val="0000B0"/>
                </a:solidFill>
                <a:effectLst/>
                <a:latin typeface="Comic Sans MS" panose="030F0702030302020204" pitchFamily="66" charset="0"/>
              </a:rPr>
              <a:t>DNN</a:t>
            </a:r>
            <a:r>
              <a:rPr lang="en-GB" sz="1400" b="0" baseline="-25000" dirty="0">
                <a:solidFill>
                  <a:srgbClr val="0000B0"/>
                </a:solidFill>
                <a:effectLst/>
                <a:latin typeface="Comic Sans MS" panose="030F0702030302020204" pitchFamily="66" charset="0"/>
              </a:rPr>
              <a:t>LL</a:t>
            </a:r>
            <a:r>
              <a:rPr lang="en-GB" sz="1400" b="0" dirty="0">
                <a:solidFill>
                  <a:srgbClr val="0000B0"/>
                </a:solidFill>
                <a:effectLst/>
                <a:latin typeface="Comic Sans MS" panose="030F0702030302020204" pitchFamily="66" charset="0"/>
              </a:rPr>
              <a:t> selects W</a:t>
            </a:r>
            <a:r>
              <a:rPr lang="en-GB" sz="1400" b="0" baseline="-25000" dirty="0">
                <a:solidFill>
                  <a:srgbClr val="0000B0"/>
                </a:solidFill>
                <a:effectLst/>
                <a:latin typeface="Comic Sans MS" panose="030F0702030302020204" pitchFamily="66" charset="0"/>
              </a:rPr>
              <a:t>L</a:t>
            </a:r>
            <a:r>
              <a:rPr lang="en-GB" sz="1400" b="0" dirty="0">
                <a:solidFill>
                  <a:srgbClr val="0000B0"/>
                </a:solidFill>
                <a:effectLst/>
                <a:latin typeface="Comic Sans MS" panose="030F0702030302020204" pitchFamily="66" charset="0"/>
              </a:rPr>
              <a:t>W</a:t>
            </a:r>
            <a:r>
              <a:rPr lang="en-GB" sz="1400" b="0" baseline="-25000" dirty="0">
                <a:solidFill>
                  <a:srgbClr val="0000B0"/>
                </a:solidFill>
                <a:effectLst/>
                <a:latin typeface="Comic Sans MS" panose="030F0702030302020204" pitchFamily="66" charset="0"/>
              </a:rPr>
              <a:t>L</a:t>
            </a:r>
            <a:r>
              <a:rPr lang="en-GB" sz="1400" b="0" dirty="0">
                <a:solidFill>
                  <a:srgbClr val="0000B0"/>
                </a:solidFill>
                <a:effectLst/>
                <a:latin typeface="Comic Sans MS" panose="030F0702030302020204" pitchFamily="66" charset="0"/>
              </a:rPr>
              <a:t> state  against W</a:t>
            </a:r>
            <a:r>
              <a:rPr lang="en-GB" sz="1400" b="0" baseline="-25000" dirty="0">
                <a:solidFill>
                  <a:srgbClr val="0000B0"/>
                </a:solidFill>
                <a:effectLst/>
                <a:latin typeface="Comic Sans MS" panose="030F0702030302020204" pitchFamily="66" charset="0"/>
              </a:rPr>
              <a:t>T</a:t>
            </a:r>
            <a:r>
              <a:rPr lang="en-GB" sz="1400" b="0" dirty="0">
                <a:solidFill>
                  <a:srgbClr val="0000B0"/>
                </a:solidFill>
                <a:effectLst/>
                <a:latin typeface="Comic Sans MS" panose="030F0702030302020204" pitchFamily="66" charset="0"/>
              </a:rPr>
              <a:t>W</a:t>
            </a:r>
            <a:r>
              <a:rPr lang="en-GB" sz="1400" b="0" baseline="-25000" dirty="0">
                <a:solidFill>
                  <a:srgbClr val="0000B0"/>
                </a:solidFill>
                <a:effectLst/>
                <a:latin typeface="Comic Sans MS" panose="030F0702030302020204" pitchFamily="66" charset="0"/>
              </a:rPr>
              <a:t>L,T </a:t>
            </a:r>
            <a:r>
              <a:rPr lang="en-GB" sz="1400" b="0" dirty="0">
                <a:solidFill>
                  <a:srgbClr val="0000B0"/>
                </a:solidFill>
                <a:effectLst/>
                <a:latin typeface="Comic Sans MS" panose="030F0702030302020204" pitchFamily="66" charset="0"/>
              </a:rPr>
              <a:t>one</a:t>
            </a:r>
          </a:p>
          <a:p>
            <a:pPr marL="165593" indent="-165593">
              <a:buFont typeface="Wingdings" panose="05000000000000000000" pitchFamily="2" charset="2"/>
              <a:buChar char="ü"/>
            </a:pPr>
            <a:r>
              <a:rPr lang="en-GB" sz="1400" b="0" dirty="0">
                <a:solidFill>
                  <a:srgbClr val="0000B0"/>
                </a:solidFill>
                <a:effectLst/>
                <a:latin typeface="Comic Sans MS" panose="030F0702030302020204" pitchFamily="66" charset="0"/>
              </a:rPr>
              <a:t>DNN</a:t>
            </a:r>
            <a:r>
              <a:rPr lang="en-GB" sz="1400" b="0" baseline="-25000" dirty="0">
                <a:solidFill>
                  <a:srgbClr val="0000B0"/>
                </a:solidFill>
                <a:effectLst/>
                <a:latin typeface="Comic Sans MS" panose="030F0702030302020204" pitchFamily="66" charset="0"/>
              </a:rPr>
              <a:t>TT</a:t>
            </a:r>
            <a:r>
              <a:rPr lang="en-GB" sz="1400" b="0" dirty="0">
                <a:solidFill>
                  <a:srgbClr val="0000B0"/>
                </a:solidFill>
                <a:effectLst/>
                <a:latin typeface="Comic Sans MS" panose="030F0702030302020204" pitchFamily="66" charset="0"/>
              </a:rPr>
              <a:t> selects W</a:t>
            </a:r>
            <a:r>
              <a:rPr lang="en-GB" sz="1400" b="0" baseline="-25000" dirty="0">
                <a:solidFill>
                  <a:srgbClr val="0000B0"/>
                </a:solidFill>
                <a:effectLst/>
                <a:latin typeface="Comic Sans MS" panose="030F0702030302020204" pitchFamily="66" charset="0"/>
              </a:rPr>
              <a:t>T</a:t>
            </a:r>
            <a:r>
              <a:rPr lang="en-GB" sz="1400" b="0" dirty="0">
                <a:solidFill>
                  <a:srgbClr val="0000B0"/>
                </a:solidFill>
                <a:effectLst/>
                <a:latin typeface="Comic Sans MS" panose="030F0702030302020204" pitchFamily="66" charset="0"/>
              </a:rPr>
              <a:t>W</a:t>
            </a:r>
            <a:r>
              <a:rPr lang="en-GB" sz="1400" b="0" baseline="-25000" dirty="0">
                <a:solidFill>
                  <a:srgbClr val="0000B0"/>
                </a:solidFill>
                <a:effectLst/>
                <a:latin typeface="Comic Sans MS" panose="030F0702030302020204" pitchFamily="66" charset="0"/>
              </a:rPr>
              <a:t>T</a:t>
            </a:r>
            <a:r>
              <a:rPr lang="en-GB" sz="1400" b="0" dirty="0">
                <a:solidFill>
                  <a:srgbClr val="0000B0"/>
                </a:solidFill>
                <a:effectLst/>
                <a:latin typeface="Comic Sans MS" panose="030F0702030302020204" pitchFamily="66" charset="0"/>
              </a:rPr>
              <a:t> state against W</a:t>
            </a:r>
            <a:r>
              <a:rPr lang="en-GB" sz="1400" b="0" baseline="-25000" dirty="0">
                <a:solidFill>
                  <a:srgbClr val="0000B0"/>
                </a:solidFill>
                <a:effectLst/>
                <a:latin typeface="Comic Sans MS" panose="030F0702030302020204" pitchFamily="66" charset="0"/>
              </a:rPr>
              <a:t>L</a:t>
            </a:r>
            <a:r>
              <a:rPr lang="en-GB" sz="1400" b="0" dirty="0">
                <a:solidFill>
                  <a:srgbClr val="0000B0"/>
                </a:solidFill>
                <a:effectLst/>
                <a:latin typeface="Comic Sans MS" panose="030F0702030302020204" pitchFamily="66" charset="0"/>
              </a:rPr>
              <a:t>W</a:t>
            </a:r>
            <a:r>
              <a:rPr lang="en-GB" sz="1400" b="0" baseline="-25000" dirty="0">
                <a:solidFill>
                  <a:srgbClr val="0000B0"/>
                </a:solidFill>
                <a:effectLst/>
                <a:latin typeface="Comic Sans MS" panose="030F0702030302020204" pitchFamily="66" charset="0"/>
              </a:rPr>
              <a:t>L,T </a:t>
            </a:r>
            <a:r>
              <a:rPr lang="en-GB" sz="1400" b="0" dirty="0">
                <a:solidFill>
                  <a:srgbClr val="0000B0"/>
                </a:solidFill>
                <a:effectLst/>
                <a:latin typeface="Comic Sans MS" panose="030F0702030302020204" pitchFamily="66" charset="0"/>
              </a:rPr>
              <a:t>one</a:t>
            </a:r>
            <a:endParaRPr lang="en-GB" sz="1400" b="0" baseline="-25000" dirty="0">
              <a:solidFill>
                <a:srgbClr val="0000B0"/>
              </a:solidFill>
              <a:effectLst/>
              <a:latin typeface="Comic Sans MS" panose="030F0702030302020204" pitchFamily="66" charset="0"/>
            </a:endParaRPr>
          </a:p>
        </p:txBody>
      </p:sp>
      <p:sp>
        <p:nvSpPr>
          <p:cNvPr id="29" name="TextBox 28">
            <a:extLst>
              <a:ext uri="{FF2B5EF4-FFF2-40B4-BE49-F238E27FC236}">
                <a16:creationId xmlns:a16="http://schemas.microsoft.com/office/drawing/2014/main" id="{7F86204C-43CC-6F2C-8C0B-AED42173565D}"/>
              </a:ext>
            </a:extLst>
          </p:cNvPr>
          <p:cNvSpPr txBox="1"/>
          <p:nvPr/>
        </p:nvSpPr>
        <p:spPr>
          <a:xfrm>
            <a:off x="2006793" y="3954323"/>
            <a:ext cx="574908" cy="230209"/>
          </a:xfrm>
          <a:prstGeom prst="rect">
            <a:avLst/>
          </a:prstGeom>
          <a:solidFill>
            <a:schemeClr val="bg1">
              <a:lumMod val="95000"/>
            </a:schemeClr>
          </a:solidFill>
        </p:spPr>
        <p:txBody>
          <a:bodyPr wrap="square" tIns="0" rIns="33231" bIns="33231">
            <a:spAutoFit/>
          </a:bodyPr>
          <a:lstStyle/>
          <a:p>
            <a:r>
              <a:rPr lang="en-GB" sz="1292" b="0" dirty="0">
                <a:solidFill>
                  <a:srgbClr val="921E69"/>
                </a:solidFill>
                <a:effectLst/>
                <a:latin typeface="Arial Narrow" panose="020B0606020202030204" pitchFamily="34" charset="0"/>
              </a:rPr>
              <a:t>DNN</a:t>
            </a:r>
            <a:r>
              <a:rPr lang="en-GB" sz="1292" b="0" baseline="-25000" dirty="0">
                <a:solidFill>
                  <a:srgbClr val="921E69"/>
                </a:solidFill>
                <a:effectLst/>
                <a:latin typeface="Arial Narrow" panose="020B0606020202030204" pitchFamily="34" charset="0"/>
              </a:rPr>
              <a:t>TT</a:t>
            </a:r>
          </a:p>
        </p:txBody>
      </p:sp>
      <p:sp>
        <p:nvSpPr>
          <p:cNvPr id="5" name="TextBox 4">
            <a:extLst>
              <a:ext uri="{FF2B5EF4-FFF2-40B4-BE49-F238E27FC236}">
                <a16:creationId xmlns:a16="http://schemas.microsoft.com/office/drawing/2014/main" id="{967DE092-F5C7-93AE-E73A-C6D1E4F260F8}"/>
              </a:ext>
            </a:extLst>
          </p:cNvPr>
          <p:cNvSpPr txBox="1"/>
          <p:nvPr/>
        </p:nvSpPr>
        <p:spPr>
          <a:xfrm>
            <a:off x="848663" y="1738433"/>
            <a:ext cx="1149814" cy="288433"/>
          </a:xfrm>
          <a:prstGeom prst="rect">
            <a:avLst/>
          </a:prstGeom>
          <a:solidFill>
            <a:schemeClr val="tx2">
              <a:lumMod val="40000"/>
              <a:lumOff val="60000"/>
            </a:schemeClr>
          </a:solidFill>
        </p:spPr>
        <p:txBody>
          <a:bodyPr wrap="square" rtlCol="0">
            <a:spAutoFit/>
          </a:bodyPr>
          <a:lstStyle/>
          <a:p>
            <a:r>
              <a:rPr lang="en-GB" sz="1292" dirty="0">
                <a:effectLst/>
              </a:rPr>
              <a:t>Background</a:t>
            </a:r>
          </a:p>
        </p:txBody>
      </p:sp>
      <p:sp>
        <p:nvSpPr>
          <p:cNvPr id="6" name="TextBox 5">
            <a:extLst>
              <a:ext uri="{FF2B5EF4-FFF2-40B4-BE49-F238E27FC236}">
                <a16:creationId xmlns:a16="http://schemas.microsoft.com/office/drawing/2014/main" id="{8AEC911D-653C-2A0D-07D6-9E118941377F}"/>
              </a:ext>
            </a:extLst>
          </p:cNvPr>
          <p:cNvSpPr txBox="1"/>
          <p:nvPr/>
        </p:nvSpPr>
        <p:spPr>
          <a:xfrm>
            <a:off x="863383" y="3044099"/>
            <a:ext cx="743807" cy="288433"/>
          </a:xfrm>
          <a:prstGeom prst="rect">
            <a:avLst/>
          </a:prstGeom>
          <a:solidFill>
            <a:srgbClr val="00B0F0"/>
          </a:solidFill>
        </p:spPr>
        <p:txBody>
          <a:bodyPr wrap="square" rtlCol="0">
            <a:spAutoFit/>
          </a:bodyPr>
          <a:lstStyle/>
          <a:p>
            <a:r>
              <a:rPr lang="en-GB" sz="1292" dirty="0">
                <a:effectLst/>
              </a:rPr>
              <a:t>W</a:t>
            </a:r>
            <a:r>
              <a:rPr lang="en-GB" sz="1292" baseline="-25000" dirty="0">
                <a:effectLst/>
              </a:rPr>
              <a:t>L</a:t>
            </a:r>
            <a:r>
              <a:rPr lang="en-GB" sz="1292" dirty="0">
                <a:effectLst/>
              </a:rPr>
              <a:t>W</a:t>
            </a:r>
            <a:r>
              <a:rPr lang="en-GB" sz="1292" baseline="-25000" dirty="0">
                <a:effectLst/>
              </a:rPr>
              <a:t>L</a:t>
            </a:r>
            <a:r>
              <a:rPr lang="en-GB" sz="1292" dirty="0">
                <a:effectLst/>
              </a:rPr>
              <a:t>jj</a:t>
            </a:r>
          </a:p>
        </p:txBody>
      </p:sp>
      <p:sp>
        <p:nvSpPr>
          <p:cNvPr id="8" name="TextBox 7">
            <a:extLst>
              <a:ext uri="{FF2B5EF4-FFF2-40B4-BE49-F238E27FC236}">
                <a16:creationId xmlns:a16="http://schemas.microsoft.com/office/drawing/2014/main" id="{446D5AD3-9A0A-F2AA-FB5B-13CE4BCAF03F}"/>
              </a:ext>
            </a:extLst>
          </p:cNvPr>
          <p:cNvSpPr txBox="1"/>
          <p:nvPr/>
        </p:nvSpPr>
        <p:spPr>
          <a:xfrm>
            <a:off x="1757748" y="3044098"/>
            <a:ext cx="743807" cy="288433"/>
          </a:xfrm>
          <a:prstGeom prst="rect">
            <a:avLst/>
          </a:prstGeom>
          <a:solidFill>
            <a:srgbClr val="00F0F0"/>
          </a:solidFill>
        </p:spPr>
        <p:txBody>
          <a:bodyPr wrap="square" rtlCol="0">
            <a:spAutoFit/>
          </a:bodyPr>
          <a:lstStyle/>
          <a:p>
            <a:r>
              <a:rPr lang="en-GB" sz="1292" dirty="0" err="1">
                <a:effectLst/>
              </a:rPr>
              <a:t>W</a:t>
            </a:r>
            <a:r>
              <a:rPr lang="en-GB" sz="1292" baseline="-25000" dirty="0" err="1">
                <a:effectLst/>
              </a:rPr>
              <a:t>L</a:t>
            </a:r>
            <a:r>
              <a:rPr lang="en-GB" sz="1292" dirty="0" err="1">
                <a:effectLst/>
              </a:rPr>
              <a:t>W</a:t>
            </a:r>
            <a:r>
              <a:rPr lang="en-GB" sz="1292" baseline="-25000" dirty="0" err="1">
                <a:effectLst/>
              </a:rPr>
              <a:t>T</a:t>
            </a:r>
            <a:r>
              <a:rPr lang="en-GB" sz="1292" dirty="0" err="1">
                <a:effectLst/>
              </a:rPr>
              <a:t>jj</a:t>
            </a:r>
            <a:endParaRPr lang="en-GB" sz="1292" dirty="0">
              <a:effectLst/>
            </a:endParaRPr>
          </a:p>
        </p:txBody>
      </p:sp>
      <p:sp>
        <p:nvSpPr>
          <p:cNvPr id="10" name="TextBox 9">
            <a:extLst>
              <a:ext uri="{FF2B5EF4-FFF2-40B4-BE49-F238E27FC236}">
                <a16:creationId xmlns:a16="http://schemas.microsoft.com/office/drawing/2014/main" id="{7BA8CF62-56DB-FA2E-14B6-331B1E066706}"/>
              </a:ext>
            </a:extLst>
          </p:cNvPr>
          <p:cNvSpPr txBox="1"/>
          <p:nvPr/>
        </p:nvSpPr>
        <p:spPr>
          <a:xfrm>
            <a:off x="2698660" y="3043978"/>
            <a:ext cx="743807" cy="288433"/>
          </a:xfrm>
          <a:prstGeom prst="rect">
            <a:avLst/>
          </a:prstGeom>
          <a:solidFill>
            <a:srgbClr val="12DEBC"/>
          </a:solidFill>
        </p:spPr>
        <p:txBody>
          <a:bodyPr wrap="square" rtlCol="0">
            <a:spAutoFit/>
          </a:bodyPr>
          <a:lstStyle/>
          <a:p>
            <a:r>
              <a:rPr lang="en-GB" sz="1292" dirty="0" err="1">
                <a:effectLst/>
              </a:rPr>
              <a:t>W</a:t>
            </a:r>
            <a:r>
              <a:rPr lang="en-GB" sz="1292" baseline="-25000" dirty="0" err="1">
                <a:effectLst/>
              </a:rPr>
              <a:t>T</a:t>
            </a:r>
            <a:r>
              <a:rPr lang="en-GB" sz="1292" dirty="0" err="1">
                <a:effectLst/>
              </a:rPr>
              <a:t>W</a:t>
            </a:r>
            <a:r>
              <a:rPr lang="en-GB" sz="1292" baseline="-25000" dirty="0" err="1">
                <a:effectLst/>
              </a:rPr>
              <a:t>T</a:t>
            </a:r>
            <a:r>
              <a:rPr lang="en-GB" sz="1292" dirty="0" err="1">
                <a:effectLst/>
              </a:rPr>
              <a:t>jj</a:t>
            </a:r>
            <a:endParaRPr lang="en-GB" sz="1292" dirty="0">
              <a:effectLst/>
            </a:endParaRPr>
          </a:p>
        </p:txBody>
      </p:sp>
      <p:sp>
        <p:nvSpPr>
          <p:cNvPr id="12" name="Left Brace 11">
            <a:extLst>
              <a:ext uri="{FF2B5EF4-FFF2-40B4-BE49-F238E27FC236}">
                <a16:creationId xmlns:a16="http://schemas.microsoft.com/office/drawing/2014/main" id="{082F7543-4B56-B249-3718-4CB9D1C67524}"/>
              </a:ext>
            </a:extLst>
          </p:cNvPr>
          <p:cNvSpPr/>
          <p:nvPr/>
        </p:nvSpPr>
        <p:spPr bwMode="auto">
          <a:xfrm rot="16200000">
            <a:off x="1588222" y="2498704"/>
            <a:ext cx="189586" cy="1779941"/>
          </a:xfrm>
          <a:prstGeom prst="leftBrace">
            <a:avLst/>
          </a:prstGeom>
          <a:noFill/>
          <a:ln w="22225" cap="flat" cmpd="sng" algn="ctr">
            <a:solidFill>
              <a:schemeClr val="tx2"/>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14" name="Left Brace 13">
            <a:extLst>
              <a:ext uri="{FF2B5EF4-FFF2-40B4-BE49-F238E27FC236}">
                <a16:creationId xmlns:a16="http://schemas.microsoft.com/office/drawing/2014/main" id="{4608F4E1-17E8-46E7-726E-7CA59D12DCE6}"/>
              </a:ext>
            </a:extLst>
          </p:cNvPr>
          <p:cNvSpPr/>
          <p:nvPr/>
        </p:nvSpPr>
        <p:spPr bwMode="auto">
          <a:xfrm rot="5400000">
            <a:off x="2497712" y="2079558"/>
            <a:ext cx="189588" cy="1779939"/>
          </a:xfrm>
          <a:prstGeom prst="leftBrace">
            <a:avLst/>
          </a:prstGeom>
          <a:noFill/>
          <a:ln w="22225" cap="flat" cmpd="sng" algn="ctr">
            <a:solidFill>
              <a:schemeClr val="tx2"/>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cxnSp>
        <p:nvCxnSpPr>
          <p:cNvPr id="18" name="Straight Arrow Connector 17">
            <a:extLst>
              <a:ext uri="{FF2B5EF4-FFF2-40B4-BE49-F238E27FC236}">
                <a16:creationId xmlns:a16="http://schemas.microsoft.com/office/drawing/2014/main" id="{D5591D74-634F-FDBD-F33E-444F43FB8544}"/>
              </a:ext>
            </a:extLst>
          </p:cNvPr>
          <p:cNvCxnSpPr>
            <a:stCxn id="29" idx="0"/>
            <a:endCxn id="12" idx="1"/>
          </p:cNvCxnSpPr>
          <p:nvPr/>
        </p:nvCxnSpPr>
        <p:spPr bwMode="auto">
          <a:xfrm flipH="1" flipV="1">
            <a:off x="1683016" y="3483468"/>
            <a:ext cx="611231" cy="470855"/>
          </a:xfrm>
          <a:prstGeom prst="straightConnector1">
            <a:avLst/>
          </a:prstGeom>
          <a:noFill/>
          <a:ln w="22225" cap="flat" cmpd="sng" algn="ctr">
            <a:solidFill>
              <a:schemeClr val="tx2"/>
            </a:solidFill>
            <a:prstDash val="solid"/>
            <a:round/>
            <a:headEnd type="none" w="med" len="med"/>
            <a:tailEnd type="stealth" w="lg" len="med"/>
          </a:ln>
          <a:effectLst/>
        </p:spPr>
      </p:cxnSp>
      <p:cxnSp>
        <p:nvCxnSpPr>
          <p:cNvPr id="19" name="Straight Arrow Connector 18">
            <a:extLst>
              <a:ext uri="{FF2B5EF4-FFF2-40B4-BE49-F238E27FC236}">
                <a16:creationId xmlns:a16="http://schemas.microsoft.com/office/drawing/2014/main" id="{A20533A3-6553-F4FF-5AF1-2E2198EE78B2}"/>
              </a:ext>
            </a:extLst>
          </p:cNvPr>
          <p:cNvCxnSpPr>
            <a:cxnSpLocks/>
            <a:stCxn id="29" idx="0"/>
            <a:endCxn id="10" idx="2"/>
          </p:cNvCxnSpPr>
          <p:nvPr/>
        </p:nvCxnSpPr>
        <p:spPr bwMode="auto">
          <a:xfrm flipV="1">
            <a:off x="2294247" y="3332411"/>
            <a:ext cx="776317" cy="621912"/>
          </a:xfrm>
          <a:prstGeom prst="straightConnector1">
            <a:avLst/>
          </a:prstGeom>
          <a:noFill/>
          <a:ln w="22225" cap="flat" cmpd="sng" algn="ctr">
            <a:solidFill>
              <a:schemeClr val="tx2"/>
            </a:solidFill>
            <a:prstDash val="solid"/>
            <a:round/>
            <a:headEnd type="none" w="med" len="med"/>
            <a:tailEnd type="stealth" w="lg" len="med"/>
          </a:ln>
          <a:effectLst/>
        </p:spPr>
      </p:cxnSp>
      <p:sp>
        <p:nvSpPr>
          <p:cNvPr id="23" name="TextBox 22">
            <a:extLst>
              <a:ext uri="{FF2B5EF4-FFF2-40B4-BE49-F238E27FC236}">
                <a16:creationId xmlns:a16="http://schemas.microsoft.com/office/drawing/2014/main" id="{02AF003E-BA5B-9FA3-96E8-06FD6266830C}"/>
              </a:ext>
            </a:extLst>
          </p:cNvPr>
          <p:cNvSpPr txBox="1"/>
          <p:nvPr/>
        </p:nvSpPr>
        <p:spPr>
          <a:xfrm>
            <a:off x="1612571" y="2272673"/>
            <a:ext cx="574908" cy="230209"/>
          </a:xfrm>
          <a:prstGeom prst="rect">
            <a:avLst/>
          </a:prstGeom>
          <a:solidFill>
            <a:schemeClr val="bg1">
              <a:lumMod val="95000"/>
            </a:schemeClr>
          </a:solidFill>
        </p:spPr>
        <p:txBody>
          <a:bodyPr wrap="square" tIns="0" rIns="33231" bIns="33231">
            <a:spAutoFit/>
          </a:bodyPr>
          <a:lstStyle/>
          <a:p>
            <a:r>
              <a:rPr lang="en-GB" sz="1292" b="0" dirty="0">
                <a:solidFill>
                  <a:srgbClr val="921E69"/>
                </a:solidFill>
                <a:effectLst/>
                <a:latin typeface="Arial Narrow" panose="020B0606020202030204" pitchFamily="34" charset="0"/>
              </a:rPr>
              <a:t>DNN</a:t>
            </a:r>
            <a:r>
              <a:rPr lang="en-GB" sz="1292" b="0" baseline="-25000" dirty="0">
                <a:solidFill>
                  <a:srgbClr val="921E69"/>
                </a:solidFill>
                <a:effectLst/>
                <a:latin typeface="Arial Narrow" panose="020B0606020202030204" pitchFamily="34" charset="0"/>
              </a:rPr>
              <a:t>LL</a:t>
            </a:r>
          </a:p>
        </p:txBody>
      </p:sp>
      <p:cxnSp>
        <p:nvCxnSpPr>
          <p:cNvPr id="25" name="Straight Arrow Connector 24">
            <a:extLst>
              <a:ext uri="{FF2B5EF4-FFF2-40B4-BE49-F238E27FC236}">
                <a16:creationId xmlns:a16="http://schemas.microsoft.com/office/drawing/2014/main" id="{B479DA1C-5529-77E9-782C-DAE9E82886E8}"/>
              </a:ext>
            </a:extLst>
          </p:cNvPr>
          <p:cNvCxnSpPr>
            <a:cxnSpLocks/>
            <a:stCxn id="23" idx="2"/>
            <a:endCxn id="6" idx="0"/>
          </p:cNvCxnSpPr>
          <p:nvPr/>
        </p:nvCxnSpPr>
        <p:spPr bwMode="auto">
          <a:xfrm flipH="1">
            <a:off x="1235287" y="2502882"/>
            <a:ext cx="664738" cy="541217"/>
          </a:xfrm>
          <a:prstGeom prst="straightConnector1">
            <a:avLst/>
          </a:prstGeom>
          <a:noFill/>
          <a:ln w="22225" cap="flat" cmpd="sng" algn="ctr">
            <a:solidFill>
              <a:schemeClr val="tx2"/>
            </a:solidFill>
            <a:prstDash val="solid"/>
            <a:round/>
            <a:headEnd type="none" w="med" len="med"/>
            <a:tailEnd type="stealth" w="lg" len="med"/>
          </a:ln>
          <a:effectLst/>
        </p:spPr>
      </p:cxnSp>
      <p:cxnSp>
        <p:nvCxnSpPr>
          <p:cNvPr id="34" name="Straight Arrow Connector 33">
            <a:extLst>
              <a:ext uri="{FF2B5EF4-FFF2-40B4-BE49-F238E27FC236}">
                <a16:creationId xmlns:a16="http://schemas.microsoft.com/office/drawing/2014/main" id="{8F5DE584-8EA6-D407-B8B9-5029FD6F0FB3}"/>
              </a:ext>
            </a:extLst>
          </p:cNvPr>
          <p:cNvCxnSpPr>
            <a:cxnSpLocks/>
            <a:stCxn id="23" idx="2"/>
            <a:endCxn id="14" idx="1"/>
          </p:cNvCxnSpPr>
          <p:nvPr/>
        </p:nvCxnSpPr>
        <p:spPr bwMode="auto">
          <a:xfrm>
            <a:off x="1900025" y="2502882"/>
            <a:ext cx="692481" cy="371852"/>
          </a:xfrm>
          <a:prstGeom prst="straightConnector1">
            <a:avLst/>
          </a:prstGeom>
          <a:noFill/>
          <a:ln w="22225" cap="flat" cmpd="sng" algn="ctr">
            <a:solidFill>
              <a:schemeClr val="tx2"/>
            </a:solidFill>
            <a:prstDash val="solid"/>
            <a:round/>
            <a:headEnd type="none" w="med" len="med"/>
            <a:tailEnd type="stealth" w="lg" len="med"/>
          </a:ln>
          <a:effectLst/>
        </p:spPr>
      </p:cxnSp>
      <p:sp>
        <p:nvSpPr>
          <p:cNvPr id="38" name="TextBox 37">
            <a:extLst>
              <a:ext uri="{FF2B5EF4-FFF2-40B4-BE49-F238E27FC236}">
                <a16:creationId xmlns:a16="http://schemas.microsoft.com/office/drawing/2014/main" id="{CA5EF330-B4B4-0D00-5EED-57740F81AB97}"/>
              </a:ext>
            </a:extLst>
          </p:cNvPr>
          <p:cNvSpPr txBox="1"/>
          <p:nvPr/>
        </p:nvSpPr>
        <p:spPr>
          <a:xfrm rot="16200000">
            <a:off x="-303960" y="2430796"/>
            <a:ext cx="977103" cy="230726"/>
          </a:xfrm>
          <a:prstGeom prst="rect">
            <a:avLst/>
          </a:prstGeom>
          <a:solidFill>
            <a:schemeClr val="bg1">
              <a:lumMod val="95000"/>
            </a:schemeClr>
          </a:solidFill>
        </p:spPr>
        <p:txBody>
          <a:bodyPr wrap="square" tIns="0" rIns="33231" bIns="33231">
            <a:spAutoFit/>
          </a:bodyPr>
          <a:lstStyle/>
          <a:p>
            <a:r>
              <a:rPr lang="en-GB" sz="1292" b="0" dirty="0">
                <a:solidFill>
                  <a:srgbClr val="921E69"/>
                </a:solidFill>
                <a:effectLst/>
                <a:latin typeface="Arial Narrow" panose="020B0606020202030204" pitchFamily="34" charset="0"/>
              </a:rPr>
              <a:t>Inclusive DNN</a:t>
            </a:r>
            <a:endParaRPr lang="en-GB" sz="1292" b="0" baseline="-25000" dirty="0">
              <a:solidFill>
                <a:srgbClr val="921E69"/>
              </a:solidFill>
              <a:effectLst/>
              <a:latin typeface="Arial Narrow" panose="020B0606020202030204" pitchFamily="34" charset="0"/>
            </a:endParaRPr>
          </a:p>
        </p:txBody>
      </p:sp>
      <p:cxnSp>
        <p:nvCxnSpPr>
          <p:cNvPr id="39" name="Straight Arrow Connector 38">
            <a:extLst>
              <a:ext uri="{FF2B5EF4-FFF2-40B4-BE49-F238E27FC236}">
                <a16:creationId xmlns:a16="http://schemas.microsoft.com/office/drawing/2014/main" id="{6E139DB8-A208-CC5D-A875-F6025E4664ED}"/>
              </a:ext>
            </a:extLst>
          </p:cNvPr>
          <p:cNvCxnSpPr>
            <a:cxnSpLocks/>
            <a:stCxn id="38" idx="2"/>
            <a:endCxn id="5" idx="1"/>
          </p:cNvCxnSpPr>
          <p:nvPr/>
        </p:nvCxnSpPr>
        <p:spPr bwMode="auto">
          <a:xfrm flipV="1">
            <a:off x="299955" y="1882650"/>
            <a:ext cx="548708" cy="663509"/>
          </a:xfrm>
          <a:prstGeom prst="straightConnector1">
            <a:avLst/>
          </a:prstGeom>
          <a:noFill/>
          <a:ln w="22225" cap="flat" cmpd="sng" algn="ctr">
            <a:solidFill>
              <a:schemeClr val="tx2"/>
            </a:solidFill>
            <a:prstDash val="solid"/>
            <a:round/>
            <a:headEnd type="none" w="med" len="med"/>
            <a:tailEnd type="stealth" w="lg" len="med"/>
          </a:ln>
          <a:effectLst/>
        </p:spPr>
      </p:cxnSp>
      <p:cxnSp>
        <p:nvCxnSpPr>
          <p:cNvPr id="42" name="Straight Arrow Connector 41">
            <a:extLst>
              <a:ext uri="{FF2B5EF4-FFF2-40B4-BE49-F238E27FC236}">
                <a16:creationId xmlns:a16="http://schemas.microsoft.com/office/drawing/2014/main" id="{0EE03446-7AF9-8A63-2B37-B496D93093D1}"/>
              </a:ext>
            </a:extLst>
          </p:cNvPr>
          <p:cNvCxnSpPr>
            <a:cxnSpLocks/>
            <a:stCxn id="38" idx="2"/>
            <a:endCxn id="37" idx="1"/>
          </p:cNvCxnSpPr>
          <p:nvPr/>
        </p:nvCxnSpPr>
        <p:spPr bwMode="auto">
          <a:xfrm>
            <a:off x="299955" y="2546159"/>
            <a:ext cx="451790" cy="683077"/>
          </a:xfrm>
          <a:prstGeom prst="straightConnector1">
            <a:avLst/>
          </a:prstGeom>
          <a:noFill/>
          <a:ln w="22225" cap="flat" cmpd="sng" algn="ctr">
            <a:solidFill>
              <a:schemeClr val="tx2"/>
            </a:solidFill>
            <a:prstDash val="solid"/>
            <a:round/>
            <a:headEnd type="none" w="med" len="med"/>
            <a:tailEnd type="stealth" w="lg" len="med"/>
          </a:ln>
          <a:effectLst/>
        </p:spPr>
      </p:cxnSp>
      <p:pic>
        <p:nvPicPr>
          <p:cNvPr id="50" name="Picture 49" descr="A graph of events and data&#10;&#10;AI-generated content may be incorrect.">
            <a:extLst>
              <a:ext uri="{FF2B5EF4-FFF2-40B4-BE49-F238E27FC236}">
                <a16:creationId xmlns:a16="http://schemas.microsoft.com/office/drawing/2014/main" id="{EB753323-C5C3-CB36-E8B2-9829499092A8}"/>
              </a:ext>
            </a:extLst>
          </p:cNvPr>
          <p:cNvPicPr>
            <a:picLocks noChangeAspect="1"/>
          </p:cNvPicPr>
          <p:nvPr/>
        </p:nvPicPr>
        <p:blipFill>
          <a:blip r:embed="rId3"/>
          <a:stretch>
            <a:fillRect/>
          </a:stretch>
        </p:blipFill>
        <p:spPr>
          <a:xfrm>
            <a:off x="4238923" y="1947951"/>
            <a:ext cx="2455671" cy="2454432"/>
          </a:xfrm>
          <a:prstGeom prst="rect">
            <a:avLst/>
          </a:prstGeom>
        </p:spPr>
      </p:pic>
      <p:pic>
        <p:nvPicPr>
          <p:cNvPr id="53" name="Picture 52" descr="A graph of data and data&#10;&#10;AI-generated content may be incorrect.">
            <a:extLst>
              <a:ext uri="{FF2B5EF4-FFF2-40B4-BE49-F238E27FC236}">
                <a16:creationId xmlns:a16="http://schemas.microsoft.com/office/drawing/2014/main" id="{1291BB8A-5D36-09FE-6615-6755C9B5F39B}"/>
              </a:ext>
            </a:extLst>
          </p:cNvPr>
          <p:cNvPicPr>
            <a:picLocks noChangeAspect="1"/>
          </p:cNvPicPr>
          <p:nvPr/>
        </p:nvPicPr>
        <p:blipFill>
          <a:blip r:embed="rId4"/>
          <a:stretch>
            <a:fillRect/>
          </a:stretch>
        </p:blipFill>
        <p:spPr>
          <a:xfrm>
            <a:off x="6694594" y="1967658"/>
            <a:ext cx="2380178" cy="2434725"/>
          </a:xfrm>
          <a:prstGeom prst="rect">
            <a:avLst/>
          </a:prstGeom>
        </p:spPr>
      </p:pic>
      <p:sp>
        <p:nvSpPr>
          <p:cNvPr id="54" name="TextBox 53">
            <a:extLst>
              <a:ext uri="{FF2B5EF4-FFF2-40B4-BE49-F238E27FC236}">
                <a16:creationId xmlns:a16="http://schemas.microsoft.com/office/drawing/2014/main" id="{7B8ACC9E-7B83-3706-995B-176BFC7356F3}"/>
              </a:ext>
            </a:extLst>
          </p:cNvPr>
          <p:cNvSpPr txBox="1"/>
          <p:nvPr/>
        </p:nvSpPr>
        <p:spPr>
          <a:xfrm>
            <a:off x="4647257" y="1729730"/>
            <a:ext cx="4120615" cy="218221"/>
          </a:xfrm>
          <a:prstGeom prst="rect">
            <a:avLst/>
          </a:prstGeom>
          <a:solidFill>
            <a:schemeClr val="bg1">
              <a:lumMod val="95000"/>
            </a:schemeClr>
          </a:solidFill>
        </p:spPr>
        <p:txBody>
          <a:bodyPr wrap="square" lIns="0" tIns="0" rIns="0" bIns="33231">
            <a:spAutoFit/>
          </a:bodyPr>
          <a:lstStyle/>
          <a:p>
            <a:r>
              <a:rPr lang="en-GB" b="0" dirty="0">
                <a:solidFill>
                  <a:srgbClr val="3E7240"/>
                </a:solidFill>
                <a:effectLst/>
                <a:latin typeface="Comic Sans MS" panose="030F0702030302020204" pitchFamily="66" charset="0"/>
              </a:rPr>
              <a:t>DNN</a:t>
            </a:r>
            <a:r>
              <a:rPr lang="en-GB" b="0" baseline="-25000" dirty="0">
                <a:solidFill>
                  <a:srgbClr val="3E7240"/>
                </a:solidFill>
                <a:effectLst/>
                <a:latin typeface="Comic Sans MS" panose="030F0702030302020204" pitchFamily="66" charset="0"/>
              </a:rPr>
              <a:t>LL</a:t>
            </a:r>
            <a:r>
              <a:rPr lang="en-GB" b="0" dirty="0">
                <a:solidFill>
                  <a:srgbClr val="3E7240"/>
                </a:solidFill>
                <a:effectLst/>
                <a:latin typeface="Comic Sans MS" panose="030F0702030302020204" pitchFamily="66" charset="0"/>
              </a:rPr>
              <a:t> for DNN</a:t>
            </a:r>
            <a:r>
              <a:rPr lang="en-GB" b="0" baseline="-25000" dirty="0">
                <a:solidFill>
                  <a:srgbClr val="3E7240"/>
                </a:solidFill>
                <a:effectLst/>
                <a:latin typeface="Comic Sans MS" panose="030F0702030302020204" pitchFamily="66" charset="0"/>
              </a:rPr>
              <a:t>inclusive</a:t>
            </a:r>
            <a:r>
              <a:rPr lang="en-GB" b="0" dirty="0">
                <a:solidFill>
                  <a:srgbClr val="3E7240"/>
                </a:solidFill>
                <a:effectLst/>
                <a:latin typeface="Comic Sans MS" panose="030F0702030302020204" pitchFamily="66" charset="0"/>
              </a:rPr>
              <a:t>&gt;0.6 and  DNN</a:t>
            </a:r>
            <a:r>
              <a:rPr lang="en-GB" b="0" baseline="-25000" dirty="0">
                <a:solidFill>
                  <a:srgbClr val="3E7240"/>
                </a:solidFill>
                <a:effectLst/>
                <a:latin typeface="Comic Sans MS" panose="030F0702030302020204" pitchFamily="66" charset="0"/>
              </a:rPr>
              <a:t>TT </a:t>
            </a:r>
            <a:r>
              <a:rPr lang="en-GB" b="0" dirty="0">
                <a:solidFill>
                  <a:srgbClr val="3E7240"/>
                </a:solidFill>
                <a:effectLst/>
                <a:latin typeface="Comic Sans MS" panose="030F0702030302020204" pitchFamily="66" charset="0"/>
              </a:rPr>
              <a:t>for DNN</a:t>
            </a:r>
            <a:r>
              <a:rPr lang="en-GB" b="0" baseline="-25000" dirty="0">
                <a:solidFill>
                  <a:srgbClr val="3E7240"/>
                </a:solidFill>
                <a:effectLst/>
                <a:latin typeface="Comic Sans MS" panose="030F0702030302020204" pitchFamily="66" charset="0"/>
              </a:rPr>
              <a:t>inclusive</a:t>
            </a:r>
            <a:r>
              <a:rPr lang="en-GB" b="0" dirty="0">
                <a:solidFill>
                  <a:srgbClr val="3E7240"/>
                </a:solidFill>
                <a:effectLst/>
                <a:latin typeface="Comic Sans MS" panose="030F0702030302020204" pitchFamily="66" charset="0"/>
              </a:rPr>
              <a:t>&gt;0.7</a:t>
            </a:r>
          </a:p>
        </p:txBody>
      </p:sp>
      <p:sp>
        <p:nvSpPr>
          <p:cNvPr id="57" name="TextBox 56">
            <a:extLst>
              <a:ext uri="{FF2B5EF4-FFF2-40B4-BE49-F238E27FC236}">
                <a16:creationId xmlns:a16="http://schemas.microsoft.com/office/drawing/2014/main" id="{C59813FA-7C81-B914-84EB-178A74FB5C50}"/>
              </a:ext>
            </a:extLst>
          </p:cNvPr>
          <p:cNvSpPr txBox="1"/>
          <p:nvPr/>
        </p:nvSpPr>
        <p:spPr>
          <a:xfrm>
            <a:off x="993384" y="4485098"/>
            <a:ext cx="2286099" cy="310554"/>
          </a:xfrm>
          <a:prstGeom prst="rect">
            <a:avLst/>
          </a:prstGeom>
          <a:solidFill>
            <a:schemeClr val="bg1">
              <a:lumMod val="95000"/>
            </a:schemeClr>
          </a:solidFill>
        </p:spPr>
        <p:txBody>
          <a:bodyPr wrap="square" lIns="0" tIns="0" rIns="0" bIns="33231">
            <a:spAutoFit/>
          </a:bodyPr>
          <a:lstStyle/>
          <a:p>
            <a:r>
              <a:rPr lang="en-GB" sz="1800" b="0" dirty="0">
                <a:solidFill>
                  <a:srgbClr val="0000B0"/>
                </a:solidFill>
                <a:effectLst/>
                <a:latin typeface="Comic Sans MS" panose="030F0702030302020204" pitchFamily="66" charset="0"/>
              </a:rPr>
              <a:t>Combined fit results</a:t>
            </a:r>
          </a:p>
        </p:txBody>
      </p:sp>
      <p:sp>
        <p:nvSpPr>
          <p:cNvPr id="61" name="TextBox 60">
            <a:extLst>
              <a:ext uri="{FF2B5EF4-FFF2-40B4-BE49-F238E27FC236}">
                <a16:creationId xmlns:a16="http://schemas.microsoft.com/office/drawing/2014/main" id="{B35DB770-7991-4143-F4D9-A4BC5994D982}"/>
              </a:ext>
            </a:extLst>
          </p:cNvPr>
          <p:cNvSpPr txBox="1"/>
          <p:nvPr/>
        </p:nvSpPr>
        <p:spPr>
          <a:xfrm>
            <a:off x="4647257" y="4984683"/>
            <a:ext cx="4484475" cy="1234077"/>
          </a:xfrm>
          <a:prstGeom prst="rect">
            <a:avLst/>
          </a:prstGeom>
          <a:solidFill>
            <a:schemeClr val="bg1">
              <a:lumMod val="95000"/>
            </a:schemeClr>
          </a:solidFill>
        </p:spPr>
        <p:txBody>
          <a:bodyPr wrap="square" lIns="0" tIns="0" rIns="0" bIns="33231">
            <a:spAutoFit/>
          </a:bodyPr>
          <a:lstStyle/>
          <a:p>
            <a:pPr algn="ctr">
              <a:lnSpc>
                <a:spcPct val="150000"/>
              </a:lnSpc>
            </a:pPr>
            <a:r>
              <a:rPr lang="en-GB" sz="1800" b="0" u="sng" dirty="0">
                <a:solidFill>
                  <a:schemeClr val="tx2"/>
                </a:solidFill>
                <a:effectLst/>
                <a:latin typeface="Comic Sans MS" panose="030F0702030302020204" pitchFamily="66" charset="0"/>
              </a:rPr>
              <a:t>Longitudinally polarised states:</a:t>
            </a:r>
          </a:p>
          <a:p>
            <a:pPr marL="263776" indent="-263776">
              <a:lnSpc>
                <a:spcPct val="150000"/>
              </a:lnSpc>
              <a:buFont typeface="Wingdings" panose="05000000000000000000" pitchFamily="2" charset="2"/>
              <a:buChar char="Ø"/>
            </a:pPr>
            <a:r>
              <a:rPr lang="en-GB" sz="1800" b="0" dirty="0" err="1">
                <a:solidFill>
                  <a:schemeClr val="tx2"/>
                </a:solidFill>
                <a:effectLst/>
                <a:latin typeface="Comic Sans MS" panose="030F0702030302020204" pitchFamily="66" charset="0"/>
              </a:rPr>
              <a:t>jjW</a:t>
            </a:r>
            <a:r>
              <a:rPr lang="en-GB" sz="1800" b="0" baseline="-25000" dirty="0" err="1">
                <a:solidFill>
                  <a:schemeClr val="tx2"/>
                </a:solidFill>
                <a:effectLst/>
                <a:latin typeface="Comic Sans MS" panose="030F0702030302020204" pitchFamily="66" charset="0"/>
              </a:rPr>
              <a:t>L</a:t>
            </a:r>
            <a:r>
              <a:rPr lang="en-GB" sz="1800" b="0" dirty="0" err="1">
                <a:solidFill>
                  <a:schemeClr val="tx2"/>
                </a:solidFill>
                <a:effectLst/>
                <a:latin typeface="Comic Sans MS" panose="030F0702030302020204" pitchFamily="66" charset="0"/>
              </a:rPr>
              <a:t>W</a:t>
            </a:r>
            <a:r>
              <a:rPr lang="en-GB" sz="1800" b="0" baseline="-25000" dirty="0" err="1">
                <a:solidFill>
                  <a:schemeClr val="tx2"/>
                </a:solidFill>
                <a:effectLst/>
                <a:latin typeface="Comic Sans MS" panose="030F0702030302020204" pitchFamily="66" charset="0"/>
              </a:rPr>
              <a:t>L</a:t>
            </a:r>
            <a:r>
              <a:rPr lang="en-GB" sz="1800" b="0" dirty="0">
                <a:solidFill>
                  <a:schemeClr val="tx2"/>
                </a:solidFill>
                <a:effectLst/>
                <a:latin typeface="Comic Sans MS" panose="030F0702030302020204" pitchFamily="66" charset="0"/>
              </a:rPr>
              <a:t> signal CL</a:t>
            </a:r>
            <a:r>
              <a:rPr lang="en-GB" sz="1800" b="0" baseline="-25000" dirty="0">
                <a:solidFill>
                  <a:schemeClr val="tx2"/>
                </a:solidFill>
                <a:effectLst/>
                <a:latin typeface="Comic Sans MS" panose="030F0702030302020204" pitchFamily="66" charset="0"/>
              </a:rPr>
              <a:t>s</a:t>
            </a:r>
            <a:r>
              <a:rPr lang="en-GB" sz="1800" b="0" dirty="0">
                <a:solidFill>
                  <a:schemeClr val="tx2"/>
                </a:solidFill>
                <a:effectLst/>
                <a:latin typeface="Comic Sans MS" panose="030F0702030302020204" pitchFamily="66" charset="0"/>
              </a:rPr>
              <a:t> limit 0.47(0.70) fb</a:t>
            </a:r>
          </a:p>
          <a:p>
            <a:pPr marL="263776" indent="-263776">
              <a:lnSpc>
                <a:spcPct val="150000"/>
              </a:lnSpc>
              <a:buFont typeface="Wingdings" panose="05000000000000000000" pitchFamily="2" charset="2"/>
              <a:buChar char="Ø"/>
            </a:pPr>
            <a:r>
              <a:rPr lang="en-GB" sz="1800" b="0" dirty="0">
                <a:solidFill>
                  <a:schemeClr val="tx2"/>
                </a:solidFill>
                <a:effectLst/>
                <a:latin typeface="Comic Sans MS" panose="030F0702030302020204" pitchFamily="66" charset="0"/>
              </a:rPr>
              <a:t>jjW</a:t>
            </a:r>
            <a:r>
              <a:rPr lang="en-GB" sz="1800" b="0" baseline="-25000" dirty="0">
                <a:solidFill>
                  <a:schemeClr val="tx2"/>
                </a:solidFill>
                <a:effectLst/>
                <a:latin typeface="Comic Sans MS" panose="030F0702030302020204" pitchFamily="66" charset="0"/>
              </a:rPr>
              <a:t>L</a:t>
            </a:r>
            <a:r>
              <a:rPr lang="en-GB" sz="1800" b="0" dirty="0">
                <a:solidFill>
                  <a:schemeClr val="tx2"/>
                </a:solidFill>
                <a:effectLst/>
                <a:latin typeface="Comic Sans MS" panose="030F0702030302020204" pitchFamily="66" charset="0"/>
              </a:rPr>
              <a:t>W</a:t>
            </a:r>
            <a:r>
              <a:rPr lang="en-GB" sz="1800" b="0" baseline="-25000" dirty="0">
                <a:solidFill>
                  <a:schemeClr val="tx2"/>
                </a:solidFill>
                <a:effectLst/>
                <a:latin typeface="Comic Sans MS" panose="030F0702030302020204" pitchFamily="66" charset="0"/>
              </a:rPr>
              <a:t>L,T </a:t>
            </a:r>
            <a:r>
              <a:rPr lang="en-GB" sz="1800" b="0" dirty="0">
                <a:solidFill>
                  <a:schemeClr val="tx2"/>
                </a:solidFill>
                <a:effectLst/>
                <a:latin typeface="Comic Sans MS" panose="030F0702030302020204" pitchFamily="66" charset="0"/>
              </a:rPr>
              <a:t>signal significance 3.3</a:t>
            </a:r>
            <a:r>
              <a:rPr lang="el-GR" sz="1800" b="0" dirty="0">
                <a:solidFill>
                  <a:schemeClr val="tx2"/>
                </a:solidFill>
                <a:effectLst/>
                <a:latin typeface="Comic Sans MS" panose="030F0702030302020204" pitchFamily="66" charset="0"/>
              </a:rPr>
              <a:t>σ(4.0σ)</a:t>
            </a:r>
          </a:p>
        </p:txBody>
      </p:sp>
      <p:sp>
        <p:nvSpPr>
          <p:cNvPr id="62" name="TextBox 61">
            <a:extLst>
              <a:ext uri="{FF2B5EF4-FFF2-40B4-BE49-F238E27FC236}">
                <a16:creationId xmlns:a16="http://schemas.microsoft.com/office/drawing/2014/main" id="{6281F3DE-29C5-CCA7-7717-775B564DA4F2}"/>
              </a:ext>
            </a:extLst>
          </p:cNvPr>
          <p:cNvSpPr txBox="1"/>
          <p:nvPr/>
        </p:nvSpPr>
        <p:spPr>
          <a:xfrm>
            <a:off x="7798214" y="643812"/>
            <a:ext cx="1345790" cy="215444"/>
          </a:xfrm>
          <a:prstGeom prst="rect">
            <a:avLst/>
          </a:prstGeom>
          <a:solidFill>
            <a:schemeClr val="accent3">
              <a:lumMod val="95000"/>
            </a:schemeClr>
          </a:solidFill>
          <a:ln>
            <a:solidFill>
              <a:srgbClr val="0000B0"/>
            </a:solidFill>
          </a:ln>
        </p:spPr>
        <p:txBody>
          <a:bodyPr wrap="square" lIns="0" tIns="0" rIns="0" bIns="0">
            <a:spAutoFit/>
          </a:bodyPr>
          <a:lstStyle/>
          <a:p>
            <a:pPr>
              <a:defRPr/>
            </a:pPr>
            <a:r>
              <a:rPr lang="en-US" sz="1400" dirty="0">
                <a:solidFill>
                  <a:srgbClr val="B505A0"/>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arXiv:2505.08313</a:t>
            </a:r>
            <a:endParaRPr lang="en-US" sz="1400" dirty="0">
              <a:solidFill>
                <a:srgbClr val="B505A0"/>
              </a:solidFill>
              <a:effectLst/>
              <a:latin typeface="Times New Roman" panose="02020603050405020304" pitchFamily="18" charset="0"/>
              <a:cs typeface="Times New Roman" panose="02020603050405020304" pitchFamily="18" charset="0"/>
            </a:endParaRPr>
          </a:p>
        </p:txBody>
      </p:sp>
      <p:sp>
        <p:nvSpPr>
          <p:cNvPr id="3" name="Arrow: Notched Right 2">
            <a:extLst>
              <a:ext uri="{FF2B5EF4-FFF2-40B4-BE49-F238E27FC236}">
                <a16:creationId xmlns:a16="http://schemas.microsoft.com/office/drawing/2014/main" id="{A5C96B75-0380-394D-D75C-3F6EB7FFEBE5}"/>
              </a:ext>
            </a:extLst>
          </p:cNvPr>
          <p:cNvSpPr/>
          <p:nvPr/>
        </p:nvSpPr>
        <p:spPr bwMode="auto">
          <a:xfrm>
            <a:off x="3588494" y="3037950"/>
            <a:ext cx="583058" cy="296914"/>
          </a:xfrm>
          <a:prstGeom prst="notchedRightArrow">
            <a:avLst/>
          </a:prstGeom>
          <a:solidFill>
            <a:srgbClr val="0070C0"/>
          </a:solidFill>
          <a:ln w="12700" cap="flat" cmpd="sng" algn="ctr">
            <a:solidFill>
              <a:srgbClr val="143ADC"/>
            </a:solid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4" name="TextBox 3">
            <a:extLst>
              <a:ext uri="{FF2B5EF4-FFF2-40B4-BE49-F238E27FC236}">
                <a16:creationId xmlns:a16="http://schemas.microsoft.com/office/drawing/2014/main" id="{20754500-FE38-26B6-6E56-DE346FC1B736}"/>
              </a:ext>
            </a:extLst>
          </p:cNvPr>
          <p:cNvSpPr txBox="1"/>
          <p:nvPr/>
        </p:nvSpPr>
        <p:spPr>
          <a:xfrm>
            <a:off x="74240" y="6352635"/>
            <a:ext cx="2257118" cy="215444"/>
          </a:xfrm>
          <a:prstGeom prst="rect">
            <a:avLst/>
          </a:prstGeom>
          <a:solidFill>
            <a:schemeClr val="bg1">
              <a:lumMod val="95000"/>
            </a:schemeClr>
          </a:solidFill>
        </p:spPr>
        <p:txBody>
          <a:bodyPr wrap="square" lIns="36000" tIns="0" rIns="0" bIns="0">
            <a:spAutoFit/>
          </a:bodyPr>
          <a:lstStyle/>
          <a:p>
            <a:r>
              <a:rPr lang="en-GB" sz="1400" b="0" baseline="30000" dirty="0">
                <a:solidFill>
                  <a:srgbClr val="3E7240"/>
                </a:solidFill>
                <a:effectLst/>
                <a:latin typeface="Arial Narrow" panose="020B0606020202030204" pitchFamily="34" charset="0"/>
              </a:rPr>
              <a:t>(*)</a:t>
            </a:r>
            <a:r>
              <a:rPr lang="en-GB" sz="1400" b="0" dirty="0">
                <a:solidFill>
                  <a:srgbClr val="3E7240"/>
                </a:solidFill>
                <a:effectLst/>
                <a:latin typeface="Arial Narrow" panose="020B0606020202030204" pitchFamily="34" charset="0"/>
              </a:rPr>
              <a:t>  Signal predictions by Sherpa3</a:t>
            </a:r>
          </a:p>
        </p:txBody>
      </p:sp>
      <p:grpSp>
        <p:nvGrpSpPr>
          <p:cNvPr id="9" name="Group 8">
            <a:extLst>
              <a:ext uri="{FF2B5EF4-FFF2-40B4-BE49-F238E27FC236}">
                <a16:creationId xmlns:a16="http://schemas.microsoft.com/office/drawing/2014/main" id="{C34F1D97-6286-9521-A9D4-69C921A94D8F}"/>
              </a:ext>
            </a:extLst>
          </p:cNvPr>
          <p:cNvGrpSpPr/>
          <p:nvPr/>
        </p:nvGrpSpPr>
        <p:grpSpPr>
          <a:xfrm>
            <a:off x="4995" y="4783600"/>
            <a:ext cx="4535722" cy="1510375"/>
            <a:chOff x="4995" y="4783600"/>
            <a:chExt cx="4535722" cy="1510375"/>
          </a:xfrm>
        </p:grpSpPr>
        <p:pic>
          <p:nvPicPr>
            <p:cNvPr id="56" name="Picture 55" descr="A table with numbers and symbols&#10;&#10;AI-generated content may be incorrect.">
              <a:extLst>
                <a:ext uri="{FF2B5EF4-FFF2-40B4-BE49-F238E27FC236}">
                  <a16:creationId xmlns:a16="http://schemas.microsoft.com/office/drawing/2014/main" id="{488E8E08-18EC-73FD-E5BB-8574CF5CD8FF}"/>
                </a:ext>
              </a:extLst>
            </p:cNvPr>
            <p:cNvPicPr>
              <a:picLocks noChangeAspect="1"/>
            </p:cNvPicPr>
            <p:nvPr/>
          </p:nvPicPr>
          <p:blipFill>
            <a:blip r:embed="rId6"/>
            <a:srcRect l="244" r="50933"/>
            <a:stretch>
              <a:fillRect/>
            </a:stretch>
          </p:blipFill>
          <p:spPr>
            <a:xfrm>
              <a:off x="4995" y="4783600"/>
              <a:ext cx="4535722" cy="1510375"/>
            </a:xfrm>
            <a:prstGeom prst="rect">
              <a:avLst/>
            </a:prstGeom>
          </p:spPr>
        </p:pic>
        <p:sp>
          <p:nvSpPr>
            <p:cNvPr id="7" name="TextBox 6">
              <a:extLst>
                <a:ext uri="{FF2B5EF4-FFF2-40B4-BE49-F238E27FC236}">
                  <a16:creationId xmlns:a16="http://schemas.microsoft.com/office/drawing/2014/main" id="{B5821E37-EAE4-A21C-03C4-F44E510F99A3}"/>
                </a:ext>
              </a:extLst>
            </p:cNvPr>
            <p:cNvSpPr txBox="1"/>
            <p:nvPr/>
          </p:nvSpPr>
          <p:spPr>
            <a:xfrm>
              <a:off x="1968287" y="4837059"/>
              <a:ext cx="363071" cy="215444"/>
            </a:xfrm>
            <a:prstGeom prst="rect">
              <a:avLst/>
            </a:prstGeom>
            <a:noFill/>
          </p:spPr>
          <p:txBody>
            <a:bodyPr wrap="square" rtlCol="0">
              <a:spAutoFit/>
            </a:bodyPr>
            <a:lstStyle/>
            <a:p>
              <a:r>
                <a:rPr lang="en-GB" b="0" baseline="30000" dirty="0">
                  <a:effectLst/>
                </a:rPr>
                <a:t>(*)</a:t>
              </a:r>
            </a:p>
          </p:txBody>
        </p:sp>
      </p:grpSp>
    </p:spTree>
    <p:extLst>
      <p:ext uri="{BB962C8B-B14F-4D97-AF65-F5344CB8AC3E}">
        <p14:creationId xmlns:p14="http://schemas.microsoft.com/office/powerpoint/2010/main" val="951623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DBBC1-9CCF-92EB-649C-A8C502697C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3D8C6F-62CF-D251-871B-2A7BD1598211}"/>
              </a:ext>
            </a:extLst>
          </p:cNvPr>
          <p:cNvSpPr>
            <a:spLocks noGrp="1"/>
          </p:cNvSpPr>
          <p:nvPr>
            <p:ph type="title"/>
          </p:nvPr>
        </p:nvSpPr>
        <p:spPr/>
        <p:txBody>
          <a:bodyPr/>
          <a:lstStyle/>
          <a:p>
            <a:r>
              <a:rPr lang="en-GB" dirty="0"/>
              <a:t>Semileptonic VBS VV study</a:t>
            </a:r>
          </a:p>
        </p:txBody>
      </p:sp>
      <p:sp>
        <p:nvSpPr>
          <p:cNvPr id="3" name="TextBox 2">
            <a:extLst>
              <a:ext uri="{FF2B5EF4-FFF2-40B4-BE49-F238E27FC236}">
                <a16:creationId xmlns:a16="http://schemas.microsoft.com/office/drawing/2014/main" id="{2523426F-B801-1A79-555E-7FB1B20033EF}"/>
              </a:ext>
            </a:extLst>
          </p:cNvPr>
          <p:cNvSpPr txBox="1"/>
          <p:nvPr/>
        </p:nvSpPr>
        <p:spPr>
          <a:xfrm>
            <a:off x="40344" y="682637"/>
            <a:ext cx="7694579" cy="1323439"/>
          </a:xfrm>
          <a:prstGeom prst="rect">
            <a:avLst/>
          </a:prstGeom>
          <a:solidFill>
            <a:schemeClr val="bg1">
              <a:lumMod val="95000"/>
            </a:schemeClr>
          </a:solidFill>
          <a:ln>
            <a:solidFill>
              <a:schemeClr val="bg2"/>
            </a:solidFill>
          </a:ln>
        </p:spPr>
        <p:txBody>
          <a:bodyPr wrap="square" rIns="0">
            <a:spAutoFit/>
          </a:bodyPr>
          <a:lstStyle/>
          <a:p>
            <a:pPr marL="263776" indent="-263776">
              <a:buFont typeface="Wingdings" panose="05000000000000000000" pitchFamily="2" charset="2"/>
              <a:buChar char="ü"/>
            </a:pPr>
            <a:r>
              <a:rPr lang="en-GB" sz="1600" b="0" dirty="0">
                <a:solidFill>
                  <a:srgbClr val="0000BA"/>
                </a:solidFill>
                <a:effectLst/>
                <a:latin typeface="Comic Sans MS" panose="030F0702030302020204" pitchFamily="66" charset="0"/>
              </a:rPr>
              <a:t>Semileptonic mode - one boson decays to leptons, another decays to hadrons</a:t>
            </a:r>
          </a:p>
          <a:p>
            <a:pPr marL="263776" indent="-263776">
              <a:buFont typeface="Wingdings" panose="05000000000000000000" pitchFamily="2" charset="2"/>
              <a:buChar char="ü"/>
            </a:pPr>
            <a:r>
              <a:rPr lang="en-GB" sz="1600" b="0" dirty="0">
                <a:solidFill>
                  <a:srgbClr val="0000BA"/>
                </a:solidFill>
                <a:effectLst/>
                <a:latin typeface="Comic Sans MS" panose="030F0702030302020204" pitchFamily="66" charset="0"/>
              </a:rPr>
              <a:t>Bigger number of events due bigger branching ratio what allows to reach higher momentum space as compared to leptonic mode</a:t>
            </a:r>
          </a:p>
          <a:p>
            <a:pPr marL="263776" indent="-263776">
              <a:buFont typeface="Wingdings" panose="05000000000000000000" pitchFamily="2" charset="2"/>
              <a:buChar char="ü"/>
            </a:pPr>
            <a:r>
              <a:rPr lang="en-GB" sz="1600" b="0" dirty="0">
                <a:solidFill>
                  <a:srgbClr val="0000BA"/>
                </a:solidFill>
                <a:effectLst/>
                <a:latin typeface="Comic Sans MS" panose="030F0702030302020204" pitchFamily="66" charset="0"/>
              </a:rPr>
              <a:t>Better sensitivity to </a:t>
            </a:r>
            <a:r>
              <a:rPr lang="en-GB" sz="1600" b="0" dirty="0" err="1">
                <a:solidFill>
                  <a:srgbClr val="0000BA"/>
                </a:solidFill>
                <a:effectLst/>
                <a:latin typeface="Comic Sans MS" panose="030F0702030302020204" pitchFamily="66" charset="0"/>
              </a:rPr>
              <a:t>aQGC</a:t>
            </a:r>
            <a:r>
              <a:rPr lang="en-GB" sz="1600" b="0" dirty="0">
                <a:solidFill>
                  <a:srgbClr val="0000BA"/>
                </a:solidFill>
                <a:effectLst/>
                <a:latin typeface="Comic Sans MS" panose="030F0702030302020204" pitchFamily="66" charset="0"/>
              </a:rPr>
              <a:t> search</a:t>
            </a:r>
          </a:p>
          <a:p>
            <a:pPr marL="263776" indent="-263776">
              <a:buFont typeface="Wingdings" panose="05000000000000000000" pitchFamily="2" charset="2"/>
              <a:buChar char="ü"/>
            </a:pPr>
            <a:r>
              <a:rPr lang="en-GB" sz="1600" b="0" dirty="0">
                <a:solidFill>
                  <a:srgbClr val="0000BA"/>
                </a:solidFill>
                <a:effectLst/>
                <a:latin typeface="Comic Sans MS" panose="030F0702030302020204" pitchFamily="66" charset="0"/>
              </a:rPr>
              <a:t>Bigger background due to other SM processes </a:t>
            </a:r>
          </a:p>
        </p:txBody>
      </p:sp>
      <p:pic>
        <p:nvPicPr>
          <p:cNvPr id="12" name="Graphic 11" descr="Sad face outline outline">
            <a:extLst>
              <a:ext uri="{FF2B5EF4-FFF2-40B4-BE49-F238E27FC236}">
                <a16:creationId xmlns:a16="http://schemas.microsoft.com/office/drawing/2014/main" id="{261BF958-8F37-6A7C-496F-D2B7516888E3}"/>
              </a:ext>
            </a:extLst>
          </p:cNvPr>
          <p:cNvPicPr>
            <a:picLocks noChangeAspect="1"/>
          </p:cNvPicPr>
          <p:nvPr/>
        </p:nvPicPr>
        <p:blipFill>
          <a:blip r:embed="rId3">
            <a:duotone>
              <a:schemeClr val="accent6">
                <a:shade val="45000"/>
                <a:satMod val="135000"/>
              </a:schemeClr>
              <a:prstClr val="white"/>
            </a:duotone>
            <a:extLst>
              <a:ext uri="{96DAC541-7B7A-43D3-8B79-37D633B846F1}">
                <asvg:svgBlip xmlns:asvg="http://schemas.microsoft.com/office/drawing/2016/SVG/main" r:embed="rId4"/>
              </a:ext>
            </a:extLst>
          </a:blip>
          <a:stretch>
            <a:fillRect/>
          </a:stretch>
        </p:blipFill>
        <p:spPr>
          <a:xfrm>
            <a:off x="4808793" y="1664866"/>
            <a:ext cx="303333" cy="303333"/>
          </a:xfrm>
          <a:prstGeom prst="rect">
            <a:avLst/>
          </a:prstGeom>
        </p:spPr>
      </p:pic>
      <p:sp>
        <p:nvSpPr>
          <p:cNvPr id="4" name="TextBox 3">
            <a:extLst>
              <a:ext uri="{FF2B5EF4-FFF2-40B4-BE49-F238E27FC236}">
                <a16:creationId xmlns:a16="http://schemas.microsoft.com/office/drawing/2014/main" id="{9B6DAEE5-31B1-0FCF-EBA6-401D46A622FB}"/>
              </a:ext>
            </a:extLst>
          </p:cNvPr>
          <p:cNvSpPr txBox="1"/>
          <p:nvPr/>
        </p:nvSpPr>
        <p:spPr>
          <a:xfrm>
            <a:off x="7758953" y="653565"/>
            <a:ext cx="1385047" cy="215444"/>
          </a:xfrm>
          <a:prstGeom prst="rect">
            <a:avLst/>
          </a:prstGeom>
          <a:solidFill>
            <a:schemeClr val="accent3">
              <a:lumMod val="95000"/>
            </a:schemeClr>
          </a:solidFill>
          <a:ln>
            <a:solidFill>
              <a:srgbClr val="0000B0"/>
            </a:solidFill>
          </a:ln>
        </p:spPr>
        <p:txBody>
          <a:bodyPr wrap="square" lIns="36000" tIns="0" rIns="0" bIns="0">
            <a:spAutoFit/>
          </a:bodyPr>
          <a:lstStyle/>
          <a:p>
            <a:pPr>
              <a:defRPr/>
            </a:pPr>
            <a:r>
              <a:rPr lang="en-US" sz="1400" dirty="0">
                <a:solidFill>
                  <a:srgbClr val="B505A0"/>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arXiv:2503.17461</a:t>
            </a:r>
            <a:endParaRPr lang="en-US" sz="1400" dirty="0">
              <a:solidFill>
                <a:srgbClr val="B505A0"/>
              </a:solidFill>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9D8C67E-07FB-F96E-7F6D-F5DAF24197F3}"/>
              </a:ext>
            </a:extLst>
          </p:cNvPr>
          <p:cNvSpPr txBox="1"/>
          <p:nvPr/>
        </p:nvSpPr>
        <p:spPr>
          <a:xfrm>
            <a:off x="374379" y="2383990"/>
            <a:ext cx="8225014" cy="1031564"/>
          </a:xfrm>
          <a:prstGeom prst="rect">
            <a:avLst/>
          </a:prstGeom>
          <a:solidFill>
            <a:schemeClr val="bg1">
              <a:lumMod val="95000"/>
            </a:schemeClr>
          </a:solidFill>
        </p:spPr>
        <p:txBody>
          <a:bodyPr wrap="square">
            <a:spAutoFit/>
          </a:bodyPr>
          <a:lstStyle/>
          <a:p>
            <a:pPr marL="514362" lvl="1" indent="-263776">
              <a:buFont typeface="Wingdings" panose="05000000000000000000" pitchFamily="2" charset="2"/>
              <a:buChar char="Ø"/>
              <a:tabLst>
                <a:tab pos="416180" algn="l"/>
              </a:tabLst>
            </a:pPr>
            <a:r>
              <a:rPr lang="en-GB" sz="1600" dirty="0">
                <a:solidFill>
                  <a:srgbClr val="45754E"/>
                </a:solidFill>
                <a:effectLst/>
                <a:latin typeface="+mn-lt"/>
                <a:cs typeface="Times New Roman" panose="02020603050405020304" pitchFamily="18" charset="0"/>
              </a:rPr>
              <a:t>3 channels defined by number of leptons (0,1,2) </a:t>
            </a:r>
          </a:p>
          <a:p>
            <a:pPr marL="514362" lvl="1" indent="-263776">
              <a:lnSpc>
                <a:spcPct val="150000"/>
              </a:lnSpc>
              <a:buFont typeface="Wingdings" panose="05000000000000000000" pitchFamily="2" charset="2"/>
              <a:buChar char="Ø"/>
            </a:pPr>
            <a:r>
              <a:rPr lang="en-GB" sz="1600" dirty="0">
                <a:solidFill>
                  <a:srgbClr val="45754E"/>
                </a:solidFill>
                <a:effectLst/>
                <a:latin typeface="+mn-lt"/>
              </a:rPr>
              <a:t>Hadronic vector boson decay is reconstructed in resolved (2 small-R jets)</a:t>
            </a:r>
            <a:br>
              <a:rPr lang="en-GB" sz="1600" dirty="0">
                <a:solidFill>
                  <a:srgbClr val="45754E"/>
                </a:solidFill>
                <a:effectLst/>
                <a:latin typeface="+mn-lt"/>
              </a:rPr>
            </a:br>
            <a:r>
              <a:rPr lang="en-GB" sz="1600" dirty="0">
                <a:solidFill>
                  <a:srgbClr val="45754E"/>
                </a:solidFill>
                <a:effectLst/>
                <a:latin typeface="+mn-lt"/>
              </a:rPr>
              <a:t>or boosted (one large-R jet) regime</a:t>
            </a:r>
          </a:p>
        </p:txBody>
      </p:sp>
      <p:grpSp>
        <p:nvGrpSpPr>
          <p:cNvPr id="13" name="Group 12">
            <a:extLst>
              <a:ext uri="{FF2B5EF4-FFF2-40B4-BE49-F238E27FC236}">
                <a16:creationId xmlns:a16="http://schemas.microsoft.com/office/drawing/2014/main" id="{3DBF17CD-C2B9-7A0E-833C-C6C1CACEB366}"/>
              </a:ext>
            </a:extLst>
          </p:cNvPr>
          <p:cNvGrpSpPr/>
          <p:nvPr/>
        </p:nvGrpSpPr>
        <p:grpSpPr>
          <a:xfrm>
            <a:off x="374379" y="3521057"/>
            <a:ext cx="8225015" cy="2449839"/>
            <a:chOff x="374379" y="3623982"/>
            <a:chExt cx="8155239" cy="2346914"/>
          </a:xfrm>
        </p:grpSpPr>
        <p:pic>
          <p:nvPicPr>
            <p:cNvPr id="6" name="Picture 5" descr="A diagram of a diagram of a network&#10;&#10;AI-generated content may be incorrect.">
              <a:extLst>
                <a:ext uri="{FF2B5EF4-FFF2-40B4-BE49-F238E27FC236}">
                  <a16:creationId xmlns:a16="http://schemas.microsoft.com/office/drawing/2014/main" id="{ABEB478A-75F5-4874-B5F8-DB5A621373A3}"/>
                </a:ext>
              </a:extLst>
            </p:cNvPr>
            <p:cNvPicPr>
              <a:picLocks noChangeAspect="1"/>
            </p:cNvPicPr>
            <p:nvPr/>
          </p:nvPicPr>
          <p:blipFill>
            <a:blip r:embed="rId6"/>
            <a:stretch>
              <a:fillRect/>
            </a:stretch>
          </p:blipFill>
          <p:spPr>
            <a:xfrm>
              <a:off x="374379" y="3623982"/>
              <a:ext cx="3707514" cy="2346914"/>
            </a:xfrm>
            <a:prstGeom prst="rect">
              <a:avLst/>
            </a:prstGeom>
          </p:spPr>
        </p:pic>
        <p:sp>
          <p:nvSpPr>
            <p:cNvPr id="9" name="TextBox 8">
              <a:extLst>
                <a:ext uri="{FF2B5EF4-FFF2-40B4-BE49-F238E27FC236}">
                  <a16:creationId xmlns:a16="http://schemas.microsoft.com/office/drawing/2014/main" id="{D1C877A3-8B8E-65A5-8241-08AE36791EA5}"/>
                </a:ext>
              </a:extLst>
            </p:cNvPr>
            <p:cNvSpPr txBox="1"/>
            <p:nvPr/>
          </p:nvSpPr>
          <p:spPr>
            <a:xfrm>
              <a:off x="4081893" y="3623982"/>
              <a:ext cx="1429332" cy="2346796"/>
            </a:xfrm>
            <a:prstGeom prst="rect">
              <a:avLst/>
            </a:prstGeom>
            <a:solidFill>
              <a:schemeClr val="bg1"/>
            </a:solidFill>
          </p:spPr>
          <p:txBody>
            <a:bodyPr wrap="square" rtlCol="0">
              <a:spAutoFit/>
            </a:bodyPr>
            <a:lstStyle/>
            <a:p>
              <a:endParaRPr lang="en-GB" b="0" dirty="0">
                <a:effectLst/>
              </a:endParaRPr>
            </a:p>
            <a:p>
              <a:endParaRPr lang="en-GB" b="0" dirty="0">
                <a:effectLst/>
              </a:endParaRPr>
            </a:p>
            <a:p>
              <a:endParaRPr lang="en-GB" b="0" dirty="0">
                <a:effectLst/>
              </a:endParaRPr>
            </a:p>
            <a:p>
              <a:endParaRPr lang="en-GB" b="0" dirty="0">
                <a:effectLst/>
              </a:endParaRPr>
            </a:p>
            <a:p>
              <a:r>
                <a:rPr lang="en-GB" b="0" dirty="0">
                  <a:effectLst/>
                </a:rPr>
                <a:t>Leptonic decay</a:t>
              </a:r>
            </a:p>
            <a:p>
              <a:endParaRPr lang="en-GB" b="0" dirty="0">
                <a:effectLst/>
              </a:endParaRPr>
            </a:p>
            <a:p>
              <a:endParaRPr lang="en-GB" b="0" dirty="0">
                <a:effectLst/>
              </a:endParaRPr>
            </a:p>
            <a:p>
              <a:endParaRPr lang="en-GB" b="0" dirty="0">
                <a:effectLst/>
              </a:endParaRPr>
            </a:p>
            <a:p>
              <a:r>
                <a:rPr lang="en-GB" b="0" dirty="0">
                  <a:effectLst/>
                </a:rPr>
                <a:t>Hadronic decay</a:t>
              </a:r>
            </a:p>
            <a:p>
              <a:endParaRPr lang="en-GB" b="0" dirty="0">
                <a:effectLst/>
              </a:endParaRPr>
            </a:p>
            <a:p>
              <a:pPr>
                <a:spcAft>
                  <a:spcPts val="277"/>
                </a:spcAft>
              </a:pPr>
              <a:endParaRPr lang="en-GB" b="0" dirty="0">
                <a:effectLst/>
              </a:endParaRPr>
            </a:p>
            <a:p>
              <a:pPr>
                <a:spcAft>
                  <a:spcPts val="277"/>
                </a:spcAft>
              </a:pPr>
              <a:endParaRPr lang="en-GB" b="0" dirty="0">
                <a:effectLst/>
              </a:endParaRPr>
            </a:p>
          </p:txBody>
        </p:sp>
        <p:sp>
          <p:nvSpPr>
            <p:cNvPr id="11" name="TextBox 10">
              <a:extLst>
                <a:ext uri="{FF2B5EF4-FFF2-40B4-BE49-F238E27FC236}">
                  <a16:creationId xmlns:a16="http://schemas.microsoft.com/office/drawing/2014/main" id="{48D77663-AAAB-7621-8E84-042767114881}"/>
                </a:ext>
              </a:extLst>
            </p:cNvPr>
            <p:cNvSpPr txBox="1"/>
            <p:nvPr/>
          </p:nvSpPr>
          <p:spPr>
            <a:xfrm>
              <a:off x="5511225" y="3634048"/>
              <a:ext cx="3018393" cy="426670"/>
            </a:xfrm>
            <a:prstGeom prst="rect">
              <a:avLst/>
            </a:prstGeom>
            <a:solidFill>
              <a:schemeClr val="bg1"/>
            </a:solidFill>
          </p:spPr>
          <p:txBody>
            <a:bodyPr wrap="square" rtlCol="0">
              <a:spAutoFit/>
            </a:bodyPr>
            <a:lstStyle/>
            <a:p>
              <a:pPr>
                <a:spcBef>
                  <a:spcPts val="1108"/>
                </a:spcBef>
              </a:pPr>
              <a:endParaRPr lang="en-GB" sz="1108" b="0" dirty="0">
                <a:effectLst/>
              </a:endParaRPr>
            </a:p>
            <a:p>
              <a:endParaRPr lang="en-GB" sz="1108" b="0" dirty="0">
                <a:effectLst/>
              </a:endParaRPr>
            </a:p>
          </p:txBody>
        </p:sp>
        <p:sp>
          <p:nvSpPr>
            <p:cNvPr id="17" name="TextBox 16">
              <a:extLst>
                <a:ext uri="{FF2B5EF4-FFF2-40B4-BE49-F238E27FC236}">
                  <a16:creationId xmlns:a16="http://schemas.microsoft.com/office/drawing/2014/main" id="{C7140BB6-1228-E19D-3B8D-C98BE7C1D153}"/>
                </a:ext>
              </a:extLst>
            </p:cNvPr>
            <p:cNvSpPr txBox="1"/>
            <p:nvPr/>
          </p:nvSpPr>
          <p:spPr>
            <a:xfrm>
              <a:off x="5511225" y="5784802"/>
              <a:ext cx="3018393" cy="171350"/>
            </a:xfrm>
            <a:prstGeom prst="rect">
              <a:avLst/>
            </a:prstGeom>
            <a:solidFill>
              <a:schemeClr val="bg1"/>
            </a:solidFill>
          </p:spPr>
          <p:txBody>
            <a:bodyPr wrap="square" tIns="0" rtlCol="0">
              <a:spAutoFit/>
            </a:bodyPr>
            <a:lstStyle/>
            <a:p>
              <a:pPr>
                <a:spcBef>
                  <a:spcPts val="1108"/>
                </a:spcBef>
              </a:pPr>
              <a:endParaRPr lang="en-GB" sz="831" b="0" dirty="0">
                <a:effectLst/>
              </a:endParaRPr>
            </a:p>
          </p:txBody>
        </p:sp>
        <p:pic>
          <p:nvPicPr>
            <p:cNvPr id="8" name="Picture 7">
              <a:extLst>
                <a:ext uri="{FF2B5EF4-FFF2-40B4-BE49-F238E27FC236}">
                  <a16:creationId xmlns:a16="http://schemas.microsoft.com/office/drawing/2014/main" id="{FD60E599-BC02-C316-0785-727ABB8F818E}"/>
                </a:ext>
              </a:extLst>
            </p:cNvPr>
            <p:cNvPicPr>
              <a:picLocks noChangeAspect="1"/>
            </p:cNvPicPr>
            <p:nvPr/>
          </p:nvPicPr>
          <p:blipFill>
            <a:blip r:embed="rId7"/>
            <a:stretch>
              <a:fillRect/>
            </a:stretch>
          </p:blipFill>
          <p:spPr>
            <a:xfrm>
              <a:off x="5511224" y="4833663"/>
              <a:ext cx="3018393" cy="1015147"/>
            </a:xfrm>
            <a:prstGeom prst="rect">
              <a:avLst/>
            </a:prstGeom>
          </p:spPr>
        </p:pic>
        <p:sp>
          <p:nvSpPr>
            <p:cNvPr id="10" name="TextBox 9">
              <a:extLst>
                <a:ext uri="{FF2B5EF4-FFF2-40B4-BE49-F238E27FC236}">
                  <a16:creationId xmlns:a16="http://schemas.microsoft.com/office/drawing/2014/main" id="{575D261D-232A-D605-0BB5-50081E612E41}"/>
                </a:ext>
              </a:extLst>
            </p:cNvPr>
            <p:cNvSpPr txBox="1"/>
            <p:nvPr/>
          </p:nvSpPr>
          <p:spPr>
            <a:xfrm>
              <a:off x="5511224" y="3817908"/>
              <a:ext cx="3018393" cy="1014021"/>
            </a:xfrm>
            <a:prstGeom prst="rect">
              <a:avLst/>
            </a:prstGeom>
            <a:solidFill>
              <a:schemeClr val="bg1"/>
            </a:solidFill>
          </p:spPr>
          <p:txBody>
            <a:bodyPr wrap="square" rtlCol="0">
              <a:spAutoFit/>
            </a:bodyPr>
            <a:lstStyle/>
            <a:p>
              <a:pPr>
                <a:spcBef>
                  <a:spcPts val="1108"/>
                </a:spcBef>
              </a:pPr>
              <a:endParaRPr lang="en-GB" sz="1108" b="0" dirty="0">
                <a:effectLst/>
              </a:endParaRPr>
            </a:p>
            <a:p>
              <a:endParaRPr lang="en-GB" sz="1108" b="0" dirty="0">
                <a:effectLst/>
              </a:endParaRPr>
            </a:p>
            <a:p>
              <a:r>
                <a:rPr lang="en-GB" sz="1292" b="0" dirty="0">
                  <a:effectLst/>
                </a:rPr>
                <a:t>0-lepton: </a:t>
              </a:r>
              <a:r>
                <a:rPr lang="en-GB" sz="1292" b="0" i="1" dirty="0">
                  <a:effectLst/>
                </a:rPr>
                <a:t>Z</a:t>
              </a:r>
              <a:r>
                <a:rPr lang="en-GB" sz="1292" b="0" i="1" dirty="0">
                  <a:effectLst/>
                  <a:latin typeface="Arial" panose="020B0604020202020204" pitchFamily="34" charset="0"/>
                  <a:cs typeface="Arial" panose="020B0604020202020204" pitchFamily="34" charset="0"/>
                </a:rPr>
                <a:t>→</a:t>
              </a:r>
              <a:r>
                <a:rPr lang="el-GR" sz="1292" b="0" i="1" dirty="0">
                  <a:effectLst/>
                  <a:latin typeface="Arial" panose="020B0604020202020204" pitchFamily="34" charset="0"/>
                  <a:cs typeface="Arial" panose="020B0604020202020204" pitchFamily="34" charset="0"/>
                </a:rPr>
                <a:t>νν</a:t>
              </a:r>
              <a:endParaRPr lang="en-GB" sz="1292" b="0" i="1" dirty="0">
                <a:effectLst/>
                <a:latin typeface="Arial" panose="020B0604020202020204" pitchFamily="34" charset="0"/>
                <a:cs typeface="Arial" panose="020B0604020202020204" pitchFamily="34" charset="0"/>
              </a:endParaRPr>
            </a:p>
            <a:p>
              <a:r>
                <a:rPr lang="en-GB" sz="1292" b="0" dirty="0">
                  <a:effectLst/>
                  <a:latin typeface="Arial" panose="020B0604020202020204" pitchFamily="34" charset="0"/>
                  <a:cs typeface="Arial" panose="020B0604020202020204" pitchFamily="34" charset="0"/>
                </a:rPr>
                <a:t>1-lepton: </a:t>
              </a:r>
              <a:r>
                <a:rPr lang="en-GB" sz="1292" b="0" i="1" dirty="0">
                  <a:effectLst/>
                  <a:latin typeface="Arial" panose="020B0604020202020204" pitchFamily="34" charset="0"/>
                  <a:cs typeface="Arial" panose="020B0604020202020204" pitchFamily="34" charset="0"/>
                </a:rPr>
                <a:t>W</a:t>
              </a:r>
              <a:r>
                <a:rPr lang="el-GR" sz="1292" b="0" i="1" dirty="0">
                  <a:effectLst/>
                  <a:latin typeface="Arial" panose="020B0604020202020204" pitchFamily="34" charset="0"/>
                  <a:cs typeface="Arial" panose="020B0604020202020204" pitchFamily="34" charset="0"/>
                </a:rPr>
                <a:t>→</a:t>
              </a:r>
              <a:r>
                <a:rPr lang="en-GB" sz="1292" b="0" i="1" dirty="0">
                  <a:effectLst/>
                  <a:latin typeface="Arial" panose="020B0604020202020204" pitchFamily="34" charset="0"/>
                  <a:cs typeface="Arial" panose="020B0604020202020204" pitchFamily="34" charset="0"/>
                </a:rPr>
                <a:t>l</a:t>
              </a:r>
              <a:r>
                <a:rPr lang="el-GR" sz="1292" b="0" i="1" dirty="0">
                  <a:effectLst/>
                  <a:latin typeface="Arial" panose="020B0604020202020204" pitchFamily="34" charset="0"/>
                  <a:cs typeface="Arial" panose="020B0604020202020204" pitchFamily="34" charset="0"/>
                </a:rPr>
                <a:t>ν</a:t>
              </a:r>
              <a:endParaRPr lang="en-GB" sz="1292" b="0" i="1" dirty="0">
                <a:effectLst/>
              </a:endParaRPr>
            </a:p>
            <a:p>
              <a:r>
                <a:rPr lang="en-GB" sz="1292" b="0" dirty="0">
                  <a:effectLst/>
                </a:rPr>
                <a:t>2-leptons: Z</a:t>
              </a:r>
              <a:r>
                <a:rPr lang="el-GR" sz="1292" b="0" i="1" dirty="0">
                  <a:effectLst/>
                  <a:latin typeface="Arial" panose="020B0604020202020204" pitchFamily="34" charset="0"/>
                  <a:cs typeface="Arial" panose="020B0604020202020204" pitchFamily="34" charset="0"/>
                </a:rPr>
                <a:t> →</a:t>
              </a:r>
              <a:r>
                <a:rPr lang="en-GB" sz="1292" b="0" i="1" dirty="0" err="1">
                  <a:effectLst/>
                  <a:latin typeface="Arial" panose="020B0604020202020204" pitchFamily="34" charset="0"/>
                  <a:cs typeface="Arial" panose="020B0604020202020204" pitchFamily="34" charset="0"/>
                </a:rPr>
                <a:t>ll</a:t>
              </a:r>
              <a:endParaRPr lang="en-GB" sz="1292" b="0" dirty="0">
                <a:effectLst/>
              </a:endParaRPr>
            </a:p>
          </p:txBody>
        </p:sp>
      </p:grpSp>
    </p:spTree>
    <p:extLst>
      <p:ext uri="{BB962C8B-B14F-4D97-AF65-F5344CB8AC3E}">
        <p14:creationId xmlns:p14="http://schemas.microsoft.com/office/powerpoint/2010/main" val="4231876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FB160-64AC-63A7-E26D-CE839AA46578}"/>
            </a:ext>
          </a:extLst>
        </p:cNvPr>
        <p:cNvGrpSpPr/>
        <p:nvPr/>
      </p:nvGrpSpPr>
      <p:grpSpPr>
        <a:xfrm>
          <a:off x="0" y="0"/>
          <a:ext cx="0" cy="0"/>
          <a:chOff x="0" y="0"/>
          <a:chExt cx="0" cy="0"/>
        </a:xfrm>
      </p:grpSpPr>
      <p:pic>
        <p:nvPicPr>
          <p:cNvPr id="14" name="Picture 13" descr="A white sheet with black text&#10;&#10;AI-generated content may be incorrect.">
            <a:extLst>
              <a:ext uri="{FF2B5EF4-FFF2-40B4-BE49-F238E27FC236}">
                <a16:creationId xmlns:a16="http://schemas.microsoft.com/office/drawing/2014/main" id="{E7B1B03F-5E4A-A8B4-D0F1-6D0DA7C44D97}"/>
              </a:ext>
            </a:extLst>
          </p:cNvPr>
          <p:cNvPicPr>
            <a:picLocks noChangeAspect="1"/>
          </p:cNvPicPr>
          <p:nvPr/>
        </p:nvPicPr>
        <p:blipFill>
          <a:blip r:embed="rId3"/>
          <a:stretch>
            <a:fillRect/>
          </a:stretch>
        </p:blipFill>
        <p:spPr>
          <a:xfrm>
            <a:off x="1" y="1124439"/>
            <a:ext cx="9158596" cy="4510436"/>
          </a:xfrm>
          <a:prstGeom prst="rect">
            <a:avLst/>
          </a:prstGeom>
        </p:spPr>
      </p:pic>
      <p:sp>
        <p:nvSpPr>
          <p:cNvPr id="2" name="Title 1">
            <a:extLst>
              <a:ext uri="{FF2B5EF4-FFF2-40B4-BE49-F238E27FC236}">
                <a16:creationId xmlns:a16="http://schemas.microsoft.com/office/drawing/2014/main" id="{1D3F638F-3C2D-6097-7768-45C29B689703}"/>
              </a:ext>
            </a:extLst>
          </p:cNvPr>
          <p:cNvSpPr>
            <a:spLocks noGrp="1"/>
          </p:cNvSpPr>
          <p:nvPr>
            <p:ph type="title"/>
          </p:nvPr>
        </p:nvSpPr>
        <p:spPr/>
        <p:txBody>
          <a:bodyPr/>
          <a:lstStyle/>
          <a:p>
            <a:r>
              <a:rPr lang="en-GB" dirty="0"/>
              <a:t>Semileptonic VBS VV selection</a:t>
            </a:r>
          </a:p>
        </p:txBody>
      </p:sp>
      <p:sp>
        <p:nvSpPr>
          <p:cNvPr id="4" name="TextBox 3">
            <a:extLst>
              <a:ext uri="{FF2B5EF4-FFF2-40B4-BE49-F238E27FC236}">
                <a16:creationId xmlns:a16="http://schemas.microsoft.com/office/drawing/2014/main" id="{A6C267DE-3738-1D5C-FBD6-7D18749795D4}"/>
              </a:ext>
            </a:extLst>
          </p:cNvPr>
          <p:cNvSpPr txBox="1"/>
          <p:nvPr/>
        </p:nvSpPr>
        <p:spPr>
          <a:xfrm>
            <a:off x="7752229" y="642753"/>
            <a:ext cx="1391774" cy="215444"/>
          </a:xfrm>
          <a:prstGeom prst="rect">
            <a:avLst/>
          </a:prstGeom>
          <a:solidFill>
            <a:schemeClr val="accent3">
              <a:lumMod val="95000"/>
            </a:schemeClr>
          </a:solidFill>
          <a:ln>
            <a:solidFill>
              <a:srgbClr val="0000B0"/>
            </a:solidFill>
          </a:ln>
        </p:spPr>
        <p:txBody>
          <a:bodyPr wrap="square" lIns="36000" tIns="0" rIns="0" bIns="0">
            <a:spAutoFit/>
          </a:bodyPr>
          <a:lstStyle/>
          <a:p>
            <a:pPr>
              <a:defRPr/>
            </a:pPr>
            <a:r>
              <a:rPr lang="en-US" sz="1400" dirty="0">
                <a:solidFill>
                  <a:srgbClr val="B505A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arXiv:2503.17461</a:t>
            </a:r>
            <a:endParaRPr lang="en-US" sz="1400" dirty="0">
              <a:solidFill>
                <a:srgbClr val="B505A0"/>
              </a:solidFill>
              <a:effectLst/>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931B1676-1E53-A8C5-177D-D2AAC1C8447C}"/>
              </a:ext>
            </a:extLst>
          </p:cNvPr>
          <p:cNvGrpSpPr/>
          <p:nvPr/>
        </p:nvGrpSpPr>
        <p:grpSpPr>
          <a:xfrm>
            <a:off x="2210" y="3107665"/>
            <a:ext cx="9141790" cy="455002"/>
            <a:chOff x="0" y="3286125"/>
            <a:chExt cx="9144000" cy="492919"/>
          </a:xfrm>
        </p:grpSpPr>
        <p:sp>
          <p:nvSpPr>
            <p:cNvPr id="15" name="Rectangle 14">
              <a:extLst>
                <a:ext uri="{FF2B5EF4-FFF2-40B4-BE49-F238E27FC236}">
                  <a16:creationId xmlns:a16="http://schemas.microsoft.com/office/drawing/2014/main" id="{F7E21941-6770-7EC4-22DA-23A831A5DF23}"/>
                </a:ext>
              </a:extLst>
            </p:cNvPr>
            <p:cNvSpPr/>
            <p:nvPr/>
          </p:nvSpPr>
          <p:spPr bwMode="auto">
            <a:xfrm>
              <a:off x="0" y="3286125"/>
              <a:ext cx="9144000" cy="492919"/>
            </a:xfrm>
            <a:prstGeom prst="rect">
              <a:avLst/>
            </a:prstGeom>
            <a:solidFill>
              <a:srgbClr val="00B0F0">
                <a:alpha val="44000"/>
              </a:srgbClr>
            </a:solidFill>
            <a:ln w="19050" cap="flat" cmpd="sng" algn="ctr">
              <a:solidFill>
                <a:schemeClr val="tx2"/>
              </a:solid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3" name="TextBox 2">
              <a:extLst>
                <a:ext uri="{FF2B5EF4-FFF2-40B4-BE49-F238E27FC236}">
                  <a16:creationId xmlns:a16="http://schemas.microsoft.com/office/drawing/2014/main" id="{262ECA8C-C08F-9DD4-CAAD-80A7672FE26E}"/>
                </a:ext>
              </a:extLst>
            </p:cNvPr>
            <p:cNvSpPr txBox="1"/>
            <p:nvPr/>
          </p:nvSpPr>
          <p:spPr>
            <a:xfrm>
              <a:off x="7123469" y="3336098"/>
              <a:ext cx="1696065" cy="377118"/>
            </a:xfrm>
            <a:prstGeom prst="rect">
              <a:avLst/>
            </a:prstGeom>
            <a:noFill/>
          </p:spPr>
          <p:txBody>
            <a:bodyPr wrap="square" rtlCol="0">
              <a:spAutoFit/>
            </a:bodyPr>
            <a:lstStyle/>
            <a:p>
              <a:r>
                <a:rPr lang="en-GB" sz="1662" dirty="0">
                  <a:solidFill>
                    <a:schemeClr val="tx2"/>
                  </a:solidFill>
                  <a:effectLst/>
                </a:rPr>
                <a:t>VBS topology</a:t>
              </a:r>
            </a:p>
          </p:txBody>
        </p:sp>
      </p:grpSp>
      <p:grpSp>
        <p:nvGrpSpPr>
          <p:cNvPr id="8" name="Group 7">
            <a:extLst>
              <a:ext uri="{FF2B5EF4-FFF2-40B4-BE49-F238E27FC236}">
                <a16:creationId xmlns:a16="http://schemas.microsoft.com/office/drawing/2014/main" id="{FBA93761-6EDB-961F-6C12-06AFB1BE7829}"/>
              </a:ext>
            </a:extLst>
          </p:cNvPr>
          <p:cNvGrpSpPr/>
          <p:nvPr/>
        </p:nvGrpSpPr>
        <p:grpSpPr>
          <a:xfrm>
            <a:off x="2210" y="3595230"/>
            <a:ext cx="9141790" cy="655580"/>
            <a:chOff x="-7315" y="3753295"/>
            <a:chExt cx="9144000" cy="628650"/>
          </a:xfrm>
        </p:grpSpPr>
        <p:sp>
          <p:nvSpPr>
            <p:cNvPr id="16" name="Rectangle 15">
              <a:extLst>
                <a:ext uri="{FF2B5EF4-FFF2-40B4-BE49-F238E27FC236}">
                  <a16:creationId xmlns:a16="http://schemas.microsoft.com/office/drawing/2014/main" id="{3AA92F79-7505-B696-5252-CEF2DC811E91}"/>
                </a:ext>
              </a:extLst>
            </p:cNvPr>
            <p:cNvSpPr/>
            <p:nvPr/>
          </p:nvSpPr>
          <p:spPr bwMode="auto">
            <a:xfrm>
              <a:off x="-7315" y="3753295"/>
              <a:ext cx="9144000" cy="628650"/>
            </a:xfrm>
            <a:prstGeom prst="rect">
              <a:avLst/>
            </a:prstGeom>
            <a:solidFill>
              <a:srgbClr val="92D050">
                <a:alpha val="44000"/>
              </a:srgbClr>
            </a:solidFill>
            <a:ln w="19050" cap="flat" cmpd="sng" algn="ctr">
              <a:solidFill>
                <a:schemeClr val="tx2"/>
              </a:solid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6" name="TextBox 5">
              <a:extLst>
                <a:ext uri="{FF2B5EF4-FFF2-40B4-BE49-F238E27FC236}">
                  <a16:creationId xmlns:a16="http://schemas.microsoft.com/office/drawing/2014/main" id="{4250AEDF-89D9-5DD1-77BD-4A26FF948395}"/>
                </a:ext>
              </a:extLst>
            </p:cNvPr>
            <p:cNvSpPr txBox="1"/>
            <p:nvPr/>
          </p:nvSpPr>
          <p:spPr>
            <a:xfrm>
              <a:off x="7053158" y="3829417"/>
              <a:ext cx="2083527" cy="333809"/>
            </a:xfrm>
            <a:prstGeom prst="rect">
              <a:avLst/>
            </a:prstGeom>
            <a:noFill/>
          </p:spPr>
          <p:txBody>
            <a:bodyPr wrap="square" rtlCol="0">
              <a:spAutoFit/>
            </a:bodyPr>
            <a:lstStyle/>
            <a:p>
              <a:r>
                <a:rPr lang="en-GB" sz="1662" dirty="0">
                  <a:solidFill>
                    <a:schemeClr val="tx2"/>
                  </a:solidFill>
                  <a:effectLst/>
                </a:rPr>
                <a:t>Boosted V decay</a:t>
              </a:r>
            </a:p>
          </p:txBody>
        </p:sp>
      </p:grpSp>
      <p:grpSp>
        <p:nvGrpSpPr>
          <p:cNvPr id="9" name="Group 8">
            <a:extLst>
              <a:ext uri="{FF2B5EF4-FFF2-40B4-BE49-F238E27FC236}">
                <a16:creationId xmlns:a16="http://schemas.microsoft.com/office/drawing/2014/main" id="{BB43DC02-E8C5-A062-249A-DDDB2978F622}"/>
              </a:ext>
            </a:extLst>
          </p:cNvPr>
          <p:cNvGrpSpPr/>
          <p:nvPr/>
        </p:nvGrpSpPr>
        <p:grpSpPr>
          <a:xfrm>
            <a:off x="2210" y="4283375"/>
            <a:ext cx="9141789" cy="759274"/>
            <a:chOff x="0" y="4463507"/>
            <a:chExt cx="9144000" cy="822547"/>
          </a:xfrm>
        </p:grpSpPr>
        <p:sp>
          <p:nvSpPr>
            <p:cNvPr id="18" name="Rectangle 17">
              <a:extLst>
                <a:ext uri="{FF2B5EF4-FFF2-40B4-BE49-F238E27FC236}">
                  <a16:creationId xmlns:a16="http://schemas.microsoft.com/office/drawing/2014/main" id="{C3505941-0BDE-9CAB-D4A9-563A96A24EDE}"/>
                </a:ext>
              </a:extLst>
            </p:cNvPr>
            <p:cNvSpPr/>
            <p:nvPr/>
          </p:nvSpPr>
          <p:spPr bwMode="auto">
            <a:xfrm>
              <a:off x="0" y="4463507"/>
              <a:ext cx="9144000" cy="822547"/>
            </a:xfrm>
            <a:prstGeom prst="rect">
              <a:avLst/>
            </a:prstGeom>
            <a:solidFill>
              <a:schemeClr val="accent2">
                <a:lumMod val="20000"/>
                <a:lumOff val="80000"/>
                <a:alpha val="44000"/>
              </a:schemeClr>
            </a:solidFill>
            <a:ln w="19050" cap="flat" cmpd="sng" algn="ctr">
              <a:solidFill>
                <a:schemeClr val="tx2"/>
              </a:solid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7" name="TextBox 6">
              <a:extLst>
                <a:ext uri="{FF2B5EF4-FFF2-40B4-BE49-F238E27FC236}">
                  <a16:creationId xmlns:a16="http://schemas.microsoft.com/office/drawing/2014/main" id="{2546E9D4-368C-D605-0F4D-DBE3012B14B1}"/>
                </a:ext>
              </a:extLst>
            </p:cNvPr>
            <p:cNvSpPr txBox="1"/>
            <p:nvPr/>
          </p:nvSpPr>
          <p:spPr>
            <a:xfrm>
              <a:off x="6953923" y="4822485"/>
              <a:ext cx="2182761" cy="377118"/>
            </a:xfrm>
            <a:prstGeom prst="rect">
              <a:avLst/>
            </a:prstGeom>
            <a:noFill/>
          </p:spPr>
          <p:txBody>
            <a:bodyPr wrap="square" rtlCol="0">
              <a:spAutoFit/>
            </a:bodyPr>
            <a:lstStyle/>
            <a:p>
              <a:r>
                <a:rPr lang="en-GB" sz="1662" dirty="0">
                  <a:solidFill>
                    <a:schemeClr val="tx2"/>
                  </a:solidFill>
                  <a:effectLst/>
                </a:rPr>
                <a:t>Resolved V decay</a:t>
              </a:r>
            </a:p>
          </p:txBody>
        </p:sp>
      </p:grpSp>
    </p:spTree>
    <p:extLst>
      <p:ext uri="{BB962C8B-B14F-4D97-AF65-F5344CB8AC3E}">
        <p14:creationId xmlns:p14="http://schemas.microsoft.com/office/powerpoint/2010/main" val="173875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21FFF-9E09-E05A-D982-A266307938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0E349B-FC74-DA11-C0A3-D9219F5D383D}"/>
              </a:ext>
            </a:extLst>
          </p:cNvPr>
          <p:cNvSpPr>
            <a:spLocks noGrp="1"/>
          </p:cNvSpPr>
          <p:nvPr>
            <p:ph type="title"/>
          </p:nvPr>
        </p:nvSpPr>
        <p:spPr/>
        <p:txBody>
          <a:bodyPr/>
          <a:lstStyle/>
          <a:p>
            <a:r>
              <a:rPr lang="en-GB" dirty="0"/>
              <a:t>VBS VV event classification</a:t>
            </a:r>
          </a:p>
        </p:txBody>
      </p:sp>
      <p:sp>
        <p:nvSpPr>
          <p:cNvPr id="4" name="TextBox 3">
            <a:extLst>
              <a:ext uri="{FF2B5EF4-FFF2-40B4-BE49-F238E27FC236}">
                <a16:creationId xmlns:a16="http://schemas.microsoft.com/office/drawing/2014/main" id="{52DEAFD7-C00D-6BB2-6417-F6DD86BA79D0}"/>
              </a:ext>
            </a:extLst>
          </p:cNvPr>
          <p:cNvSpPr txBox="1"/>
          <p:nvPr/>
        </p:nvSpPr>
        <p:spPr>
          <a:xfrm>
            <a:off x="7745507" y="655425"/>
            <a:ext cx="1398494" cy="215444"/>
          </a:xfrm>
          <a:prstGeom prst="rect">
            <a:avLst/>
          </a:prstGeom>
          <a:solidFill>
            <a:schemeClr val="accent3">
              <a:lumMod val="95000"/>
            </a:schemeClr>
          </a:solidFill>
          <a:ln>
            <a:solidFill>
              <a:srgbClr val="0000B0"/>
            </a:solidFill>
          </a:ln>
        </p:spPr>
        <p:txBody>
          <a:bodyPr wrap="square" lIns="36000" tIns="0" rIns="0" bIns="0">
            <a:spAutoFit/>
          </a:bodyPr>
          <a:lstStyle/>
          <a:p>
            <a:pPr>
              <a:defRPr/>
            </a:pPr>
            <a:r>
              <a:rPr lang="en-US" sz="1400" dirty="0">
                <a:solidFill>
                  <a:srgbClr val="B505A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arXiv:2503.17461</a:t>
            </a:r>
            <a:endParaRPr lang="en-US" sz="1400" dirty="0">
              <a:solidFill>
                <a:srgbClr val="B505A0"/>
              </a:solidFill>
              <a:effectLst/>
              <a:latin typeface="Times New Roman" panose="02020603050405020304" pitchFamily="18" charset="0"/>
              <a:cs typeface="Times New Roman" panose="02020603050405020304" pitchFamily="18" charset="0"/>
            </a:endParaRPr>
          </a:p>
        </p:txBody>
      </p:sp>
      <p:pic>
        <p:nvPicPr>
          <p:cNvPr id="5" name="Picture 4" descr="A diagram of a flowchart&#10;&#10;AI-generated content may be incorrect.">
            <a:extLst>
              <a:ext uri="{FF2B5EF4-FFF2-40B4-BE49-F238E27FC236}">
                <a16:creationId xmlns:a16="http://schemas.microsoft.com/office/drawing/2014/main" id="{AC87F058-E0C0-8D84-8102-0E4060E847E1}"/>
              </a:ext>
            </a:extLst>
          </p:cNvPr>
          <p:cNvPicPr>
            <a:picLocks noChangeAspect="1"/>
          </p:cNvPicPr>
          <p:nvPr/>
        </p:nvPicPr>
        <p:blipFill>
          <a:blip r:embed="rId4"/>
          <a:srcRect l="21972" r="11041"/>
          <a:stretch>
            <a:fillRect/>
          </a:stretch>
        </p:blipFill>
        <p:spPr>
          <a:xfrm>
            <a:off x="11173" y="1956546"/>
            <a:ext cx="3641618" cy="4080754"/>
          </a:xfrm>
          <a:prstGeom prst="rect">
            <a:avLst/>
          </a:prstGeom>
        </p:spPr>
      </p:pic>
      <p:sp>
        <p:nvSpPr>
          <p:cNvPr id="6" name="TextBox 5">
            <a:extLst>
              <a:ext uri="{FF2B5EF4-FFF2-40B4-BE49-F238E27FC236}">
                <a16:creationId xmlns:a16="http://schemas.microsoft.com/office/drawing/2014/main" id="{49F9345B-E995-4D8A-226E-039F85DDF510}"/>
              </a:ext>
            </a:extLst>
          </p:cNvPr>
          <p:cNvSpPr txBox="1"/>
          <p:nvPr/>
        </p:nvSpPr>
        <p:spPr>
          <a:xfrm>
            <a:off x="109644" y="763147"/>
            <a:ext cx="3466902" cy="1114216"/>
          </a:xfrm>
          <a:prstGeom prst="rect">
            <a:avLst/>
          </a:prstGeom>
          <a:solidFill>
            <a:schemeClr val="bg1">
              <a:lumMod val="95000"/>
            </a:schemeClr>
          </a:solidFill>
        </p:spPr>
        <p:txBody>
          <a:bodyPr wrap="square" rIns="0">
            <a:spAutoFit/>
          </a:bodyPr>
          <a:lstStyle/>
          <a:p>
            <a:r>
              <a:rPr lang="en-GB" sz="1600" b="0" dirty="0">
                <a:solidFill>
                  <a:srgbClr val="0000BA"/>
                </a:solidFill>
                <a:effectLst/>
                <a:latin typeface="Comic Sans MS" panose="030F0702030302020204" pitchFamily="66" charset="0"/>
              </a:rPr>
              <a:t>Event selection procedure doesn’t provide unique event classification.</a:t>
            </a:r>
          </a:p>
          <a:p>
            <a:r>
              <a:rPr lang="en-GB" sz="1600" b="0" dirty="0">
                <a:solidFill>
                  <a:srgbClr val="0000BA"/>
                </a:solidFill>
                <a:effectLst/>
                <a:latin typeface="Comic Sans MS" panose="030F0702030302020204" pitchFamily="66" charset="0"/>
              </a:rPr>
              <a:t>To resolve ambiguities:</a:t>
            </a:r>
          </a:p>
          <a:p>
            <a:pPr marL="263776" lvl="1" indent="-263776">
              <a:lnSpc>
                <a:spcPct val="150000"/>
              </a:lnSpc>
              <a:buFont typeface="Wingdings" panose="05000000000000000000" pitchFamily="2" charset="2"/>
              <a:buChar char="Ø"/>
            </a:pPr>
            <a:r>
              <a:rPr lang="en-GB" sz="1400" b="0" dirty="0">
                <a:solidFill>
                  <a:srgbClr val="3E7240"/>
                </a:solidFill>
                <a:effectLst/>
                <a:latin typeface="+mn-lt"/>
              </a:rPr>
              <a:t>additional categorization</a:t>
            </a:r>
          </a:p>
        </p:txBody>
      </p:sp>
      <p:pic>
        <p:nvPicPr>
          <p:cNvPr id="8" name="Picture 7" descr="A graph of a graph showing different types of data&#10;&#10;AI-generated content may be incorrect.">
            <a:extLst>
              <a:ext uri="{FF2B5EF4-FFF2-40B4-BE49-F238E27FC236}">
                <a16:creationId xmlns:a16="http://schemas.microsoft.com/office/drawing/2014/main" id="{6EBAFAB8-AD37-7AF2-E117-381C5E7F16FC}"/>
              </a:ext>
            </a:extLst>
          </p:cNvPr>
          <p:cNvPicPr>
            <a:picLocks noChangeAspect="1"/>
          </p:cNvPicPr>
          <p:nvPr/>
        </p:nvPicPr>
        <p:blipFill>
          <a:blip r:embed="rId5"/>
          <a:stretch>
            <a:fillRect/>
          </a:stretch>
        </p:blipFill>
        <p:spPr>
          <a:xfrm>
            <a:off x="3777744" y="2579942"/>
            <a:ext cx="2636189" cy="1789414"/>
          </a:xfrm>
          <a:prstGeom prst="rect">
            <a:avLst/>
          </a:prstGeom>
        </p:spPr>
      </p:pic>
      <p:pic>
        <p:nvPicPr>
          <p:cNvPr id="10" name="Picture 9" descr="A graph of a graph showing a number of data&#10;&#10;AI-generated content may be incorrect.">
            <a:extLst>
              <a:ext uri="{FF2B5EF4-FFF2-40B4-BE49-F238E27FC236}">
                <a16:creationId xmlns:a16="http://schemas.microsoft.com/office/drawing/2014/main" id="{5B0798D5-F970-1A27-8BB0-8CB95C1E3404}"/>
              </a:ext>
            </a:extLst>
          </p:cNvPr>
          <p:cNvPicPr>
            <a:picLocks noChangeAspect="1"/>
          </p:cNvPicPr>
          <p:nvPr/>
        </p:nvPicPr>
        <p:blipFill>
          <a:blip r:embed="rId6"/>
          <a:stretch>
            <a:fillRect/>
          </a:stretch>
        </p:blipFill>
        <p:spPr>
          <a:xfrm>
            <a:off x="6458198" y="2579942"/>
            <a:ext cx="2636189" cy="1789414"/>
          </a:xfrm>
          <a:prstGeom prst="rect">
            <a:avLst/>
          </a:prstGeom>
        </p:spPr>
      </p:pic>
      <p:pic>
        <p:nvPicPr>
          <p:cNvPr id="13" name="Picture 12" descr="A graph of different colored lines&#10;&#10;AI-generated content may be incorrect.">
            <a:extLst>
              <a:ext uri="{FF2B5EF4-FFF2-40B4-BE49-F238E27FC236}">
                <a16:creationId xmlns:a16="http://schemas.microsoft.com/office/drawing/2014/main" id="{3D7D5E69-2ABA-E73B-58C5-48E029C4CEE4}"/>
              </a:ext>
            </a:extLst>
          </p:cNvPr>
          <p:cNvPicPr>
            <a:picLocks noChangeAspect="1"/>
          </p:cNvPicPr>
          <p:nvPr/>
        </p:nvPicPr>
        <p:blipFill>
          <a:blip r:embed="rId7"/>
          <a:stretch>
            <a:fillRect/>
          </a:stretch>
        </p:blipFill>
        <p:spPr>
          <a:xfrm>
            <a:off x="5109315" y="4413161"/>
            <a:ext cx="2636192" cy="1789414"/>
          </a:xfrm>
          <a:prstGeom prst="rect">
            <a:avLst/>
          </a:prstGeom>
        </p:spPr>
      </p:pic>
      <p:sp>
        <p:nvSpPr>
          <p:cNvPr id="19" name="TextBox 18">
            <a:extLst>
              <a:ext uri="{FF2B5EF4-FFF2-40B4-BE49-F238E27FC236}">
                <a16:creationId xmlns:a16="http://schemas.microsoft.com/office/drawing/2014/main" id="{9F13BB44-CF50-8933-2BF3-F2D07FB3A373}"/>
              </a:ext>
            </a:extLst>
          </p:cNvPr>
          <p:cNvSpPr txBox="1"/>
          <p:nvPr/>
        </p:nvSpPr>
        <p:spPr>
          <a:xfrm>
            <a:off x="4185786" y="1089212"/>
            <a:ext cx="4848569" cy="1369606"/>
          </a:xfrm>
          <a:prstGeom prst="rect">
            <a:avLst/>
          </a:prstGeom>
          <a:solidFill>
            <a:schemeClr val="bg1">
              <a:lumMod val="95000"/>
            </a:schemeClr>
          </a:solidFill>
        </p:spPr>
        <p:txBody>
          <a:bodyPr wrap="square" rIns="0">
            <a:spAutoFit/>
          </a:bodyPr>
          <a:lstStyle/>
          <a:p>
            <a:pPr>
              <a:lnSpc>
                <a:spcPct val="150000"/>
              </a:lnSpc>
            </a:pPr>
            <a:r>
              <a:rPr lang="en-GB" sz="1800" b="0" dirty="0">
                <a:solidFill>
                  <a:srgbClr val="0000BA"/>
                </a:solidFill>
                <a:effectLst/>
                <a:latin typeface="Comic Sans MS" panose="030F0702030302020204" pitchFamily="66" charset="0"/>
              </a:rPr>
              <a:t>Large-R jet vector boson tagging</a:t>
            </a:r>
          </a:p>
          <a:p>
            <a:pPr marL="263776" indent="-263776">
              <a:buFont typeface="Wingdings" panose="05000000000000000000" pitchFamily="2" charset="2"/>
              <a:buChar char="Ø"/>
            </a:pPr>
            <a:r>
              <a:rPr lang="en-GB" sz="1400" b="0" dirty="0">
                <a:solidFill>
                  <a:srgbClr val="3E7240"/>
                </a:solidFill>
                <a:effectLst/>
                <a:latin typeface="+mj-lt"/>
              </a:rPr>
              <a:t>Simultaneous pt-dependent cuts on 3 large-R jet variables (</a:t>
            </a:r>
            <a:r>
              <a:rPr lang="en-GB" sz="1400" b="0" dirty="0" err="1">
                <a:solidFill>
                  <a:srgbClr val="3E7240"/>
                </a:solidFill>
                <a:effectLst/>
                <a:latin typeface="+mj-lt"/>
              </a:rPr>
              <a:t>M</a:t>
            </a:r>
            <a:r>
              <a:rPr lang="en-GB" sz="1400" b="0" baseline="-25000" dirty="0" err="1">
                <a:solidFill>
                  <a:srgbClr val="3E7240"/>
                </a:solidFill>
                <a:effectLst/>
                <a:latin typeface="+mj-lt"/>
              </a:rPr>
              <a:t>jet</a:t>
            </a:r>
            <a:r>
              <a:rPr lang="en-GB" sz="1400" b="0" dirty="0">
                <a:solidFill>
                  <a:srgbClr val="3E7240"/>
                </a:solidFill>
                <a:effectLst/>
                <a:latin typeface="+mj-lt"/>
              </a:rPr>
              <a:t>, D</a:t>
            </a:r>
            <a:r>
              <a:rPr lang="en-GB" sz="1400" b="0" baseline="-25000" dirty="0">
                <a:solidFill>
                  <a:srgbClr val="3E7240"/>
                </a:solidFill>
                <a:effectLst/>
                <a:latin typeface="+mj-lt"/>
              </a:rPr>
              <a:t>2</a:t>
            </a:r>
            <a:r>
              <a:rPr lang="en-GB" sz="1400" b="0" dirty="0">
                <a:solidFill>
                  <a:srgbClr val="3E7240"/>
                </a:solidFill>
                <a:effectLst/>
                <a:latin typeface="+mj-lt"/>
              </a:rPr>
              <a:t>, </a:t>
            </a:r>
            <a:r>
              <a:rPr lang="en-GB" sz="1400" b="0" dirty="0" err="1">
                <a:solidFill>
                  <a:srgbClr val="3E7240"/>
                </a:solidFill>
                <a:effectLst/>
                <a:latin typeface="+mj-lt"/>
              </a:rPr>
              <a:t>N</a:t>
            </a:r>
            <a:r>
              <a:rPr lang="en-GB" sz="1400" b="0" baseline="-25000" dirty="0" err="1">
                <a:solidFill>
                  <a:srgbClr val="3E7240"/>
                </a:solidFill>
                <a:effectLst/>
                <a:latin typeface="+mj-lt"/>
              </a:rPr>
              <a:t>tracks</a:t>
            </a:r>
            <a:r>
              <a:rPr lang="en-GB" sz="1400" b="0" dirty="0">
                <a:solidFill>
                  <a:srgbClr val="3E7240"/>
                </a:solidFill>
                <a:effectLst/>
                <a:latin typeface="+mj-lt"/>
              </a:rPr>
              <a:t>) to define WPs</a:t>
            </a:r>
          </a:p>
          <a:p>
            <a:pPr marL="685817" lvl="1" indent="-263776">
              <a:buFont typeface="Wingdings" panose="05000000000000000000" pitchFamily="2" charset="2"/>
              <a:buChar char="v"/>
            </a:pPr>
            <a:r>
              <a:rPr lang="en-GB" sz="1400" b="0" dirty="0">
                <a:solidFill>
                  <a:srgbClr val="3E7240"/>
                </a:solidFill>
                <a:effectLst/>
                <a:latin typeface="+mj-lt"/>
              </a:rPr>
              <a:t>High-purity WP -&gt;  50% efficiency</a:t>
            </a:r>
          </a:p>
          <a:p>
            <a:pPr marL="685817" lvl="1" indent="-263776">
              <a:buFont typeface="Wingdings" panose="05000000000000000000" pitchFamily="2" charset="2"/>
              <a:buChar char="v"/>
            </a:pPr>
            <a:r>
              <a:rPr lang="en-GB" sz="1400" b="0" dirty="0">
                <a:solidFill>
                  <a:srgbClr val="3E7240"/>
                </a:solidFill>
                <a:effectLst/>
                <a:latin typeface="+mj-lt"/>
              </a:rPr>
              <a:t>Low-purity WP -&gt; 80% efficiency, but fail 50% WP cuts</a:t>
            </a:r>
          </a:p>
        </p:txBody>
      </p:sp>
    </p:spTree>
    <p:extLst>
      <p:ext uri="{BB962C8B-B14F-4D97-AF65-F5344CB8AC3E}">
        <p14:creationId xmlns:p14="http://schemas.microsoft.com/office/powerpoint/2010/main" val="3361674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5EB2F-827A-EEA3-0739-43AF9D495E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3C0A7B-E653-AF80-1775-308DFDF2289A}"/>
              </a:ext>
            </a:extLst>
          </p:cNvPr>
          <p:cNvSpPr>
            <a:spLocks noGrp="1"/>
          </p:cNvSpPr>
          <p:nvPr>
            <p:ph type="title"/>
          </p:nvPr>
        </p:nvSpPr>
        <p:spPr/>
        <p:txBody>
          <a:bodyPr/>
          <a:lstStyle/>
          <a:p>
            <a:r>
              <a:rPr lang="en-GB" dirty="0"/>
              <a:t>Background rejection</a:t>
            </a:r>
          </a:p>
        </p:txBody>
      </p:sp>
      <p:sp>
        <p:nvSpPr>
          <p:cNvPr id="4" name="TextBox 3">
            <a:extLst>
              <a:ext uri="{FF2B5EF4-FFF2-40B4-BE49-F238E27FC236}">
                <a16:creationId xmlns:a16="http://schemas.microsoft.com/office/drawing/2014/main" id="{32BC3571-87AA-736F-C227-6E20C56EA7CD}"/>
              </a:ext>
            </a:extLst>
          </p:cNvPr>
          <p:cNvSpPr txBox="1"/>
          <p:nvPr/>
        </p:nvSpPr>
        <p:spPr>
          <a:xfrm>
            <a:off x="7755921" y="651395"/>
            <a:ext cx="1388079" cy="215444"/>
          </a:xfrm>
          <a:prstGeom prst="rect">
            <a:avLst/>
          </a:prstGeom>
          <a:solidFill>
            <a:schemeClr val="accent3">
              <a:lumMod val="95000"/>
            </a:schemeClr>
          </a:solidFill>
          <a:ln>
            <a:solidFill>
              <a:srgbClr val="0000B0"/>
            </a:solidFill>
          </a:ln>
        </p:spPr>
        <p:txBody>
          <a:bodyPr wrap="square" lIns="36000" tIns="0" rIns="0" bIns="0">
            <a:spAutoFit/>
          </a:bodyPr>
          <a:lstStyle/>
          <a:p>
            <a:pPr>
              <a:defRPr/>
            </a:pPr>
            <a:r>
              <a:rPr lang="en-US" sz="1400" dirty="0">
                <a:solidFill>
                  <a:srgbClr val="B505A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arXiv:2503.17461</a:t>
            </a:r>
            <a:endParaRPr lang="en-US" sz="1400" dirty="0">
              <a:solidFill>
                <a:srgbClr val="B505A0"/>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CDBA723-B224-3646-916D-CF97836DD040}"/>
              </a:ext>
            </a:extLst>
          </p:cNvPr>
          <p:cNvSpPr txBox="1"/>
          <p:nvPr/>
        </p:nvSpPr>
        <p:spPr>
          <a:xfrm>
            <a:off x="5457961" y="675826"/>
            <a:ext cx="2055766" cy="248999"/>
          </a:xfrm>
          <a:prstGeom prst="rect">
            <a:avLst/>
          </a:prstGeom>
          <a:solidFill>
            <a:schemeClr val="bg1">
              <a:lumMod val="95000"/>
            </a:schemeClr>
          </a:solidFill>
        </p:spPr>
        <p:txBody>
          <a:bodyPr wrap="square" tIns="0" rIns="0" bIns="33231">
            <a:spAutoFit/>
          </a:bodyPr>
          <a:lstStyle/>
          <a:p>
            <a:r>
              <a:rPr lang="en-GB" sz="1400" b="0" dirty="0">
                <a:solidFill>
                  <a:srgbClr val="0000BA"/>
                </a:solidFill>
                <a:effectLst/>
                <a:latin typeface="+mn-lt"/>
              </a:rPr>
              <a:t>RNN event classificator</a:t>
            </a:r>
          </a:p>
        </p:txBody>
      </p:sp>
      <p:pic>
        <p:nvPicPr>
          <p:cNvPr id="7" name="Picture 6" descr="A diagram of a diagram&#10;&#10;AI-generated content may be incorrect.">
            <a:extLst>
              <a:ext uri="{FF2B5EF4-FFF2-40B4-BE49-F238E27FC236}">
                <a16:creationId xmlns:a16="http://schemas.microsoft.com/office/drawing/2014/main" id="{3E273206-0619-01DD-8C55-6F7543400F6B}"/>
              </a:ext>
            </a:extLst>
          </p:cNvPr>
          <p:cNvPicPr>
            <a:picLocks noChangeAspect="1"/>
          </p:cNvPicPr>
          <p:nvPr/>
        </p:nvPicPr>
        <p:blipFill>
          <a:blip r:embed="rId4"/>
          <a:stretch>
            <a:fillRect/>
          </a:stretch>
        </p:blipFill>
        <p:spPr>
          <a:xfrm>
            <a:off x="4901454" y="913651"/>
            <a:ext cx="2944906" cy="2043906"/>
          </a:xfrm>
          <a:prstGeom prst="rect">
            <a:avLst/>
          </a:prstGeom>
        </p:spPr>
      </p:pic>
      <p:pic>
        <p:nvPicPr>
          <p:cNvPr id="14" name="Picture 13" descr="A graph of a graph of a train&#10;&#10;AI-generated content may be incorrect.">
            <a:extLst>
              <a:ext uri="{FF2B5EF4-FFF2-40B4-BE49-F238E27FC236}">
                <a16:creationId xmlns:a16="http://schemas.microsoft.com/office/drawing/2014/main" id="{3FCB1028-AF5E-8578-1887-E56EBF2013E2}"/>
              </a:ext>
            </a:extLst>
          </p:cNvPr>
          <p:cNvPicPr>
            <a:picLocks noChangeAspect="1"/>
          </p:cNvPicPr>
          <p:nvPr/>
        </p:nvPicPr>
        <p:blipFill>
          <a:blip r:embed="rId5"/>
          <a:stretch>
            <a:fillRect/>
          </a:stretch>
        </p:blipFill>
        <p:spPr>
          <a:xfrm>
            <a:off x="6778876" y="3193561"/>
            <a:ext cx="2022820" cy="1660826"/>
          </a:xfrm>
          <a:prstGeom prst="rect">
            <a:avLst/>
          </a:prstGeom>
        </p:spPr>
      </p:pic>
      <p:pic>
        <p:nvPicPr>
          <p:cNvPr id="16" name="Picture 15" descr="A graph of a train&#10;&#10;AI-generated content may be incorrect.">
            <a:extLst>
              <a:ext uri="{FF2B5EF4-FFF2-40B4-BE49-F238E27FC236}">
                <a16:creationId xmlns:a16="http://schemas.microsoft.com/office/drawing/2014/main" id="{3BD5A3FD-B9CA-8413-8614-90B8027D3EC4}"/>
              </a:ext>
            </a:extLst>
          </p:cNvPr>
          <p:cNvPicPr>
            <a:picLocks noChangeAspect="1"/>
          </p:cNvPicPr>
          <p:nvPr/>
        </p:nvPicPr>
        <p:blipFill>
          <a:blip r:embed="rId6"/>
          <a:stretch>
            <a:fillRect/>
          </a:stretch>
        </p:blipFill>
        <p:spPr>
          <a:xfrm>
            <a:off x="4759046" y="3193562"/>
            <a:ext cx="2022820" cy="1660826"/>
          </a:xfrm>
          <a:prstGeom prst="rect">
            <a:avLst/>
          </a:prstGeom>
        </p:spPr>
      </p:pic>
      <p:pic>
        <p:nvPicPr>
          <p:cNvPr id="18" name="Picture 17" descr="A chart with different colored lines&#10;&#10;AI-generated content may be incorrect.">
            <a:extLst>
              <a:ext uri="{FF2B5EF4-FFF2-40B4-BE49-F238E27FC236}">
                <a16:creationId xmlns:a16="http://schemas.microsoft.com/office/drawing/2014/main" id="{2BC456D3-2882-D896-5F91-0094E6E2CB5B}"/>
              </a:ext>
            </a:extLst>
          </p:cNvPr>
          <p:cNvPicPr>
            <a:picLocks noChangeAspect="1"/>
          </p:cNvPicPr>
          <p:nvPr/>
        </p:nvPicPr>
        <p:blipFill>
          <a:blip r:embed="rId7"/>
          <a:stretch>
            <a:fillRect/>
          </a:stretch>
        </p:blipFill>
        <p:spPr>
          <a:xfrm>
            <a:off x="277716" y="971894"/>
            <a:ext cx="3921997" cy="3716605"/>
          </a:xfrm>
          <a:prstGeom prst="rect">
            <a:avLst/>
          </a:prstGeom>
        </p:spPr>
      </p:pic>
      <p:sp>
        <p:nvSpPr>
          <p:cNvPr id="20" name="TextBox 19">
            <a:extLst>
              <a:ext uri="{FF2B5EF4-FFF2-40B4-BE49-F238E27FC236}">
                <a16:creationId xmlns:a16="http://schemas.microsoft.com/office/drawing/2014/main" id="{51CF6C46-7034-C7CA-826F-061BE57D5C80}"/>
              </a:ext>
            </a:extLst>
          </p:cNvPr>
          <p:cNvSpPr txBox="1"/>
          <p:nvPr/>
        </p:nvSpPr>
        <p:spPr>
          <a:xfrm>
            <a:off x="5457960" y="2994690"/>
            <a:ext cx="2368227" cy="215444"/>
          </a:xfrm>
          <a:prstGeom prst="rect">
            <a:avLst/>
          </a:prstGeom>
          <a:solidFill>
            <a:schemeClr val="bg1">
              <a:lumMod val="95000"/>
            </a:schemeClr>
          </a:solidFill>
        </p:spPr>
        <p:txBody>
          <a:bodyPr wrap="square" lIns="33231" tIns="0" rIns="0" bIns="0">
            <a:spAutoFit/>
          </a:bodyPr>
          <a:lstStyle/>
          <a:p>
            <a:r>
              <a:rPr lang="en-GB" sz="1400" b="0" dirty="0">
                <a:solidFill>
                  <a:srgbClr val="0000BA"/>
                </a:solidFill>
                <a:effectLst/>
                <a:latin typeface="+mn-lt"/>
              </a:rPr>
              <a:t>Classification performance</a:t>
            </a:r>
          </a:p>
        </p:txBody>
      </p:sp>
      <p:sp>
        <p:nvSpPr>
          <p:cNvPr id="21" name="TextBox 20">
            <a:extLst>
              <a:ext uri="{FF2B5EF4-FFF2-40B4-BE49-F238E27FC236}">
                <a16:creationId xmlns:a16="http://schemas.microsoft.com/office/drawing/2014/main" id="{F97AAA5A-DC42-1EA0-D55B-BB0538E69A92}"/>
              </a:ext>
            </a:extLst>
          </p:cNvPr>
          <p:cNvSpPr txBox="1"/>
          <p:nvPr/>
        </p:nvSpPr>
        <p:spPr>
          <a:xfrm>
            <a:off x="616610" y="668779"/>
            <a:ext cx="3410762" cy="232393"/>
          </a:xfrm>
          <a:prstGeom prst="rect">
            <a:avLst/>
          </a:prstGeom>
          <a:solidFill>
            <a:schemeClr val="bg1">
              <a:lumMod val="95000"/>
            </a:schemeClr>
          </a:solidFill>
        </p:spPr>
        <p:txBody>
          <a:bodyPr wrap="square" tIns="0" rIns="0" bIns="33231">
            <a:spAutoFit/>
          </a:bodyPr>
          <a:lstStyle/>
          <a:p>
            <a:r>
              <a:rPr lang="en-GB" sz="1292" b="0" dirty="0">
                <a:solidFill>
                  <a:srgbClr val="0000BA"/>
                </a:solidFill>
                <a:effectLst/>
                <a:latin typeface="+mn-lt"/>
              </a:rPr>
              <a:t>Selected events in signal and control regions</a:t>
            </a:r>
          </a:p>
        </p:txBody>
      </p:sp>
      <p:pic>
        <p:nvPicPr>
          <p:cNvPr id="23" name="Picture 22" descr="A graph of different colored lines&#10;&#10;AI-generated content may be incorrect.">
            <a:extLst>
              <a:ext uri="{FF2B5EF4-FFF2-40B4-BE49-F238E27FC236}">
                <a16:creationId xmlns:a16="http://schemas.microsoft.com/office/drawing/2014/main" id="{E7650EF5-066D-DB07-FBC8-E0213724F04F}"/>
              </a:ext>
            </a:extLst>
          </p:cNvPr>
          <p:cNvPicPr>
            <a:picLocks noChangeAspect="1"/>
          </p:cNvPicPr>
          <p:nvPr/>
        </p:nvPicPr>
        <p:blipFill>
          <a:blip r:embed="rId8"/>
          <a:stretch>
            <a:fillRect/>
          </a:stretch>
        </p:blipFill>
        <p:spPr>
          <a:xfrm>
            <a:off x="2129420" y="4887267"/>
            <a:ext cx="1754345" cy="1683463"/>
          </a:xfrm>
          <a:prstGeom prst="rect">
            <a:avLst/>
          </a:prstGeom>
        </p:spPr>
      </p:pic>
      <p:pic>
        <p:nvPicPr>
          <p:cNvPr id="25" name="Picture 24" descr="A graph of different colored lines&#10;&#10;AI-generated content may be incorrect.">
            <a:extLst>
              <a:ext uri="{FF2B5EF4-FFF2-40B4-BE49-F238E27FC236}">
                <a16:creationId xmlns:a16="http://schemas.microsoft.com/office/drawing/2014/main" id="{57CA9735-D812-59DB-2294-0FDCB590F547}"/>
              </a:ext>
            </a:extLst>
          </p:cNvPr>
          <p:cNvPicPr>
            <a:picLocks noChangeAspect="1"/>
          </p:cNvPicPr>
          <p:nvPr/>
        </p:nvPicPr>
        <p:blipFill>
          <a:blip r:embed="rId9"/>
          <a:stretch>
            <a:fillRect/>
          </a:stretch>
        </p:blipFill>
        <p:spPr>
          <a:xfrm>
            <a:off x="3889452" y="4887267"/>
            <a:ext cx="1754345" cy="1683463"/>
          </a:xfrm>
          <a:prstGeom prst="rect">
            <a:avLst/>
          </a:prstGeom>
        </p:spPr>
      </p:pic>
      <p:pic>
        <p:nvPicPr>
          <p:cNvPr id="27" name="Picture 26" descr="A graph of different colors&#10;&#10;AI-generated content may be incorrect.">
            <a:extLst>
              <a:ext uri="{FF2B5EF4-FFF2-40B4-BE49-F238E27FC236}">
                <a16:creationId xmlns:a16="http://schemas.microsoft.com/office/drawing/2014/main" id="{74F8F485-3355-BD8A-72CB-A105F1E39706}"/>
              </a:ext>
            </a:extLst>
          </p:cNvPr>
          <p:cNvPicPr>
            <a:picLocks noChangeAspect="1"/>
          </p:cNvPicPr>
          <p:nvPr/>
        </p:nvPicPr>
        <p:blipFill>
          <a:blip r:embed="rId10"/>
          <a:stretch>
            <a:fillRect/>
          </a:stretch>
        </p:blipFill>
        <p:spPr>
          <a:xfrm>
            <a:off x="5643797" y="4887268"/>
            <a:ext cx="1754345" cy="1683463"/>
          </a:xfrm>
          <a:prstGeom prst="rect">
            <a:avLst/>
          </a:prstGeom>
        </p:spPr>
      </p:pic>
      <p:pic>
        <p:nvPicPr>
          <p:cNvPr id="29" name="Picture 28" descr="A graph of different colored lines&#10;&#10;AI-generated content may be incorrect.">
            <a:extLst>
              <a:ext uri="{FF2B5EF4-FFF2-40B4-BE49-F238E27FC236}">
                <a16:creationId xmlns:a16="http://schemas.microsoft.com/office/drawing/2014/main" id="{63539FE9-F0C5-6394-CDD3-D6F4D19B5B5F}"/>
              </a:ext>
            </a:extLst>
          </p:cNvPr>
          <p:cNvPicPr>
            <a:picLocks noChangeAspect="1"/>
          </p:cNvPicPr>
          <p:nvPr/>
        </p:nvPicPr>
        <p:blipFill>
          <a:blip r:embed="rId11"/>
          <a:stretch>
            <a:fillRect/>
          </a:stretch>
        </p:blipFill>
        <p:spPr>
          <a:xfrm>
            <a:off x="7398142" y="4887267"/>
            <a:ext cx="1754345" cy="1683463"/>
          </a:xfrm>
          <a:prstGeom prst="rect">
            <a:avLst/>
          </a:prstGeom>
        </p:spPr>
      </p:pic>
      <p:sp>
        <p:nvSpPr>
          <p:cNvPr id="30" name="TextBox 29">
            <a:extLst>
              <a:ext uri="{FF2B5EF4-FFF2-40B4-BE49-F238E27FC236}">
                <a16:creationId xmlns:a16="http://schemas.microsoft.com/office/drawing/2014/main" id="{701CDE6E-73D1-134D-8985-666B6F33CDA9}"/>
              </a:ext>
            </a:extLst>
          </p:cNvPr>
          <p:cNvSpPr txBox="1"/>
          <p:nvPr/>
        </p:nvSpPr>
        <p:spPr>
          <a:xfrm>
            <a:off x="34956" y="5206220"/>
            <a:ext cx="1874166" cy="679886"/>
          </a:xfrm>
          <a:prstGeom prst="rect">
            <a:avLst/>
          </a:prstGeom>
          <a:solidFill>
            <a:schemeClr val="bg1">
              <a:lumMod val="95000"/>
            </a:schemeClr>
          </a:solidFill>
        </p:spPr>
        <p:txBody>
          <a:bodyPr wrap="square" tIns="0" rIns="0" bIns="33231">
            <a:spAutoFit/>
          </a:bodyPr>
          <a:lstStyle/>
          <a:p>
            <a:r>
              <a:rPr lang="en-GB" sz="1400" b="0" dirty="0">
                <a:solidFill>
                  <a:srgbClr val="0000BA"/>
                </a:solidFill>
                <a:effectLst/>
                <a:latin typeface="Comic Sans MS" panose="030F0702030302020204" pitchFamily="66" charset="0"/>
              </a:rPr>
              <a:t>Data description quality in signal regions (post-fit)</a:t>
            </a:r>
          </a:p>
        </p:txBody>
      </p:sp>
      <p:cxnSp>
        <p:nvCxnSpPr>
          <p:cNvPr id="5" name="Straight Connector 4">
            <a:extLst>
              <a:ext uri="{FF2B5EF4-FFF2-40B4-BE49-F238E27FC236}">
                <a16:creationId xmlns:a16="http://schemas.microsoft.com/office/drawing/2014/main" id="{1C6057E8-565E-D518-BD1F-B0991B384C9B}"/>
              </a:ext>
            </a:extLst>
          </p:cNvPr>
          <p:cNvCxnSpPr>
            <a:cxnSpLocks/>
          </p:cNvCxnSpPr>
          <p:nvPr/>
        </p:nvCxnSpPr>
        <p:spPr bwMode="auto">
          <a:xfrm>
            <a:off x="2279174" y="982811"/>
            <a:ext cx="13232" cy="3266460"/>
          </a:xfrm>
          <a:prstGeom prst="line">
            <a:avLst/>
          </a:prstGeom>
          <a:noFill/>
          <a:ln w="31750" cap="flat" cmpd="sng" algn="ctr">
            <a:solidFill>
              <a:schemeClr val="tx2"/>
            </a:solidFill>
            <a:prstDash val="dashDot"/>
            <a:round/>
            <a:headEnd type="none" w="med" len="med"/>
            <a:tailEnd type="none" w="med" len="med"/>
          </a:ln>
          <a:effectLst/>
        </p:spPr>
      </p:cxnSp>
      <p:sp>
        <p:nvSpPr>
          <p:cNvPr id="13" name="TextBox 12">
            <a:extLst>
              <a:ext uri="{FF2B5EF4-FFF2-40B4-BE49-F238E27FC236}">
                <a16:creationId xmlns:a16="http://schemas.microsoft.com/office/drawing/2014/main" id="{BAD1C843-2415-1B10-03CC-B15BDE6C39D6}"/>
              </a:ext>
            </a:extLst>
          </p:cNvPr>
          <p:cNvSpPr txBox="1"/>
          <p:nvPr/>
        </p:nvSpPr>
        <p:spPr>
          <a:xfrm>
            <a:off x="1440359" y="1189830"/>
            <a:ext cx="468763" cy="262829"/>
          </a:xfrm>
          <a:prstGeom prst="rect">
            <a:avLst/>
          </a:prstGeom>
          <a:noFill/>
        </p:spPr>
        <p:txBody>
          <a:bodyPr wrap="square" rtlCol="0">
            <a:spAutoFit/>
          </a:bodyPr>
          <a:lstStyle/>
          <a:p>
            <a:r>
              <a:rPr lang="en-GB" sz="1108" dirty="0">
                <a:solidFill>
                  <a:srgbClr val="FF0000"/>
                </a:solidFill>
                <a:effectLst/>
              </a:rPr>
              <a:t>SRs</a:t>
            </a:r>
          </a:p>
        </p:txBody>
      </p:sp>
      <p:sp>
        <p:nvSpPr>
          <p:cNvPr id="19" name="TextBox 18">
            <a:extLst>
              <a:ext uri="{FF2B5EF4-FFF2-40B4-BE49-F238E27FC236}">
                <a16:creationId xmlns:a16="http://schemas.microsoft.com/office/drawing/2014/main" id="{3A7AC315-EB3C-2F42-BF90-EFEF16FA868F}"/>
              </a:ext>
            </a:extLst>
          </p:cNvPr>
          <p:cNvSpPr txBox="1"/>
          <p:nvPr/>
        </p:nvSpPr>
        <p:spPr>
          <a:xfrm>
            <a:off x="2735407" y="1170662"/>
            <a:ext cx="468763" cy="262829"/>
          </a:xfrm>
          <a:prstGeom prst="rect">
            <a:avLst/>
          </a:prstGeom>
          <a:noFill/>
        </p:spPr>
        <p:txBody>
          <a:bodyPr wrap="square" rtlCol="0">
            <a:spAutoFit/>
          </a:bodyPr>
          <a:lstStyle/>
          <a:p>
            <a:r>
              <a:rPr lang="en-GB" sz="1108" dirty="0">
                <a:solidFill>
                  <a:srgbClr val="FF0000"/>
                </a:solidFill>
                <a:effectLst/>
              </a:rPr>
              <a:t>CRs</a:t>
            </a:r>
          </a:p>
        </p:txBody>
      </p:sp>
    </p:spTree>
    <p:extLst>
      <p:ext uri="{BB962C8B-B14F-4D97-AF65-F5344CB8AC3E}">
        <p14:creationId xmlns:p14="http://schemas.microsoft.com/office/powerpoint/2010/main" val="2450969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69D0A-866C-E9B3-C4CE-87F25519B0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0668AB-59BA-DF41-051F-9AEC49512CCF}"/>
              </a:ext>
            </a:extLst>
          </p:cNvPr>
          <p:cNvSpPr>
            <a:spLocks noGrp="1"/>
          </p:cNvSpPr>
          <p:nvPr>
            <p:ph type="title"/>
          </p:nvPr>
        </p:nvSpPr>
        <p:spPr/>
        <p:txBody>
          <a:bodyPr/>
          <a:lstStyle/>
          <a:p>
            <a:r>
              <a:rPr lang="en-GB" dirty="0"/>
              <a:t>EWK VBS VV cross-sections</a:t>
            </a:r>
          </a:p>
        </p:txBody>
      </p:sp>
      <p:sp>
        <p:nvSpPr>
          <p:cNvPr id="4" name="TextBox 3">
            <a:extLst>
              <a:ext uri="{FF2B5EF4-FFF2-40B4-BE49-F238E27FC236}">
                <a16:creationId xmlns:a16="http://schemas.microsoft.com/office/drawing/2014/main" id="{5E65196A-08FC-6B97-3458-B1107F62CFDA}"/>
              </a:ext>
            </a:extLst>
          </p:cNvPr>
          <p:cNvSpPr txBox="1"/>
          <p:nvPr/>
        </p:nvSpPr>
        <p:spPr>
          <a:xfrm>
            <a:off x="7758952" y="655425"/>
            <a:ext cx="1385047" cy="215444"/>
          </a:xfrm>
          <a:prstGeom prst="rect">
            <a:avLst/>
          </a:prstGeom>
          <a:solidFill>
            <a:schemeClr val="accent3">
              <a:lumMod val="95000"/>
            </a:schemeClr>
          </a:solidFill>
          <a:ln>
            <a:solidFill>
              <a:srgbClr val="0000B0"/>
            </a:solidFill>
          </a:ln>
        </p:spPr>
        <p:txBody>
          <a:bodyPr wrap="square" lIns="36000" tIns="0" rIns="0" bIns="0">
            <a:spAutoFit/>
          </a:bodyPr>
          <a:lstStyle/>
          <a:p>
            <a:pPr>
              <a:defRPr/>
            </a:pPr>
            <a:r>
              <a:rPr lang="en-US" sz="1400" dirty="0">
                <a:solidFill>
                  <a:srgbClr val="B505A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arXiv:2503.17461</a:t>
            </a:r>
            <a:endParaRPr lang="en-US" sz="1400" dirty="0">
              <a:solidFill>
                <a:srgbClr val="B505A0"/>
              </a:solidFill>
              <a:effectLst/>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54E03989-A56C-9328-3B08-6905ECAA98B0}"/>
              </a:ext>
            </a:extLst>
          </p:cNvPr>
          <p:cNvSpPr txBox="1"/>
          <p:nvPr/>
        </p:nvSpPr>
        <p:spPr>
          <a:xfrm>
            <a:off x="269690" y="775841"/>
            <a:ext cx="5799736" cy="289331"/>
          </a:xfrm>
          <a:prstGeom prst="rect">
            <a:avLst/>
          </a:prstGeom>
          <a:solidFill>
            <a:schemeClr val="bg1">
              <a:lumMod val="95000"/>
            </a:schemeClr>
          </a:solidFill>
        </p:spPr>
        <p:txBody>
          <a:bodyPr wrap="square" tIns="0" rIns="0" bIns="33231">
            <a:spAutoFit/>
          </a:bodyPr>
          <a:lstStyle/>
          <a:p>
            <a:r>
              <a:rPr lang="en-GB" sz="1600" b="0" dirty="0">
                <a:solidFill>
                  <a:srgbClr val="0000BA"/>
                </a:solidFill>
                <a:effectLst/>
                <a:latin typeface="Arial Narrow" panose="020B0606020202030204" pitchFamily="34" charset="0"/>
              </a:rPr>
              <a:t>Expected</a:t>
            </a:r>
            <a:r>
              <a:rPr lang="en-GB" sz="1600" b="0" baseline="30000" dirty="0">
                <a:solidFill>
                  <a:srgbClr val="0000BA"/>
                </a:solidFill>
                <a:effectLst/>
                <a:latin typeface="Arial Narrow" panose="020B0606020202030204" pitchFamily="34" charset="0"/>
              </a:rPr>
              <a:t>(*)</a:t>
            </a:r>
            <a:r>
              <a:rPr lang="en-GB" sz="1600" b="0" dirty="0">
                <a:solidFill>
                  <a:srgbClr val="0000BA"/>
                </a:solidFill>
                <a:effectLst/>
                <a:latin typeface="Arial Narrow" panose="020B0606020202030204" pitchFamily="34" charset="0"/>
              </a:rPr>
              <a:t> and observed fiducial cross sections of the EWK </a:t>
            </a:r>
            <a:r>
              <a:rPr lang="en-GB" sz="1600" b="0" dirty="0" err="1">
                <a:solidFill>
                  <a:srgbClr val="0000BA"/>
                </a:solidFill>
                <a:effectLst/>
                <a:latin typeface="Arial Narrow" panose="020B0606020202030204" pitchFamily="34" charset="0"/>
              </a:rPr>
              <a:t>VVjj</a:t>
            </a:r>
            <a:r>
              <a:rPr lang="en-GB" sz="1600" b="0" dirty="0">
                <a:solidFill>
                  <a:srgbClr val="0000BA"/>
                </a:solidFill>
                <a:effectLst/>
                <a:latin typeface="Arial Narrow" panose="020B0606020202030204" pitchFamily="34" charset="0"/>
              </a:rPr>
              <a:t> process</a:t>
            </a:r>
          </a:p>
        </p:txBody>
      </p:sp>
      <p:pic>
        <p:nvPicPr>
          <p:cNvPr id="5" name="Picture 4" descr="A graph with numbers and lines&#10;&#10;AI-generated content may be incorrect.">
            <a:extLst>
              <a:ext uri="{FF2B5EF4-FFF2-40B4-BE49-F238E27FC236}">
                <a16:creationId xmlns:a16="http://schemas.microsoft.com/office/drawing/2014/main" id="{2599870D-105D-8072-A744-1C6F82B832E4}"/>
              </a:ext>
            </a:extLst>
          </p:cNvPr>
          <p:cNvPicPr>
            <a:picLocks noChangeAspect="1"/>
          </p:cNvPicPr>
          <p:nvPr/>
        </p:nvPicPr>
        <p:blipFill>
          <a:blip r:embed="rId4"/>
          <a:stretch>
            <a:fillRect/>
          </a:stretch>
        </p:blipFill>
        <p:spPr>
          <a:xfrm>
            <a:off x="359444" y="2171209"/>
            <a:ext cx="4342225" cy="3122895"/>
          </a:xfrm>
          <a:prstGeom prst="rect">
            <a:avLst/>
          </a:prstGeom>
        </p:spPr>
      </p:pic>
      <p:pic>
        <p:nvPicPr>
          <p:cNvPr id="9" name="Picture 8" descr="A black and white text&#10;&#10;AI-generated content may be incorrect.">
            <a:extLst>
              <a:ext uri="{FF2B5EF4-FFF2-40B4-BE49-F238E27FC236}">
                <a16:creationId xmlns:a16="http://schemas.microsoft.com/office/drawing/2014/main" id="{7BEEBA77-CD81-7A73-A3EE-66DDFFBB7B2E}"/>
              </a:ext>
            </a:extLst>
          </p:cNvPr>
          <p:cNvPicPr>
            <a:picLocks noChangeAspect="1"/>
          </p:cNvPicPr>
          <p:nvPr/>
        </p:nvPicPr>
        <p:blipFill>
          <a:blip r:embed="rId5"/>
          <a:stretch>
            <a:fillRect/>
          </a:stretch>
        </p:blipFill>
        <p:spPr>
          <a:xfrm>
            <a:off x="269690" y="1109999"/>
            <a:ext cx="5867235" cy="753623"/>
          </a:xfrm>
          <a:prstGeom prst="rect">
            <a:avLst/>
          </a:prstGeom>
        </p:spPr>
      </p:pic>
      <p:sp>
        <p:nvSpPr>
          <p:cNvPr id="12" name="TextBox 11">
            <a:extLst>
              <a:ext uri="{FF2B5EF4-FFF2-40B4-BE49-F238E27FC236}">
                <a16:creationId xmlns:a16="http://schemas.microsoft.com/office/drawing/2014/main" id="{A9BC391A-A45F-78CC-1712-34515714373D}"/>
              </a:ext>
            </a:extLst>
          </p:cNvPr>
          <p:cNvSpPr txBox="1"/>
          <p:nvPr/>
        </p:nvSpPr>
        <p:spPr>
          <a:xfrm>
            <a:off x="97275" y="5558799"/>
            <a:ext cx="5117598" cy="310554"/>
          </a:xfrm>
          <a:prstGeom prst="rect">
            <a:avLst/>
          </a:prstGeom>
          <a:solidFill>
            <a:schemeClr val="bg1">
              <a:lumMod val="95000"/>
            </a:schemeClr>
          </a:solidFill>
        </p:spPr>
        <p:txBody>
          <a:bodyPr wrap="square" tIns="0" rIns="0" bIns="33231">
            <a:spAutoFit/>
          </a:bodyPr>
          <a:lstStyle/>
          <a:p>
            <a:r>
              <a:rPr lang="en-GB" sz="1800" b="0" dirty="0">
                <a:solidFill>
                  <a:srgbClr val="FF0000"/>
                </a:solidFill>
                <a:effectLst/>
                <a:latin typeface="Comic Sans MS" panose="030F0702030302020204" pitchFamily="66" charset="0"/>
              </a:rPr>
              <a:t>EWK </a:t>
            </a:r>
            <a:r>
              <a:rPr lang="en-GB" sz="1800" b="0" dirty="0" err="1">
                <a:solidFill>
                  <a:srgbClr val="FF0000"/>
                </a:solidFill>
                <a:effectLst/>
                <a:latin typeface="Comic Sans MS" panose="030F0702030302020204" pitchFamily="66" charset="0"/>
              </a:rPr>
              <a:t>VVjj</a:t>
            </a:r>
            <a:r>
              <a:rPr lang="en-GB" sz="1800" b="0" dirty="0">
                <a:solidFill>
                  <a:srgbClr val="FF0000"/>
                </a:solidFill>
                <a:effectLst/>
                <a:latin typeface="Comic Sans MS" panose="030F0702030302020204" pitchFamily="66" charset="0"/>
              </a:rPr>
              <a:t> observation significance 7.4</a:t>
            </a:r>
            <a:r>
              <a:rPr lang="el-GR" sz="1800" b="0" dirty="0">
                <a:solidFill>
                  <a:srgbClr val="FF0000"/>
                </a:solidFill>
                <a:effectLst/>
                <a:latin typeface="Comic Sans MS" panose="030F0702030302020204" pitchFamily="66" charset="0"/>
              </a:rPr>
              <a:t>σ</a:t>
            </a:r>
            <a:r>
              <a:rPr lang="en-GB" sz="1800" b="0" dirty="0">
                <a:solidFill>
                  <a:srgbClr val="FF0000"/>
                </a:solidFill>
                <a:effectLst/>
                <a:latin typeface="Comic Sans MS" panose="030F0702030302020204" pitchFamily="66" charset="0"/>
              </a:rPr>
              <a:t>(6.1</a:t>
            </a:r>
            <a:r>
              <a:rPr lang="el-GR" sz="1800" b="0" dirty="0">
                <a:solidFill>
                  <a:srgbClr val="FF0000"/>
                </a:solidFill>
                <a:effectLst/>
                <a:latin typeface="Comic Sans MS" panose="030F0702030302020204" pitchFamily="66" charset="0"/>
              </a:rPr>
              <a:t>σ</a:t>
            </a:r>
            <a:r>
              <a:rPr lang="en-GB" sz="1800" b="0" dirty="0">
                <a:solidFill>
                  <a:srgbClr val="FF0000"/>
                </a:solidFill>
                <a:effectLst/>
                <a:latin typeface="Comic Sans MS" panose="030F0702030302020204" pitchFamily="66" charset="0"/>
              </a:rPr>
              <a:t>)</a:t>
            </a:r>
          </a:p>
        </p:txBody>
      </p:sp>
      <p:pic>
        <p:nvPicPr>
          <p:cNvPr id="6" name="Picture 5" descr="A graph of data and data&#10;&#10;AI-generated content may be incorrect.">
            <a:extLst>
              <a:ext uri="{FF2B5EF4-FFF2-40B4-BE49-F238E27FC236}">
                <a16:creationId xmlns:a16="http://schemas.microsoft.com/office/drawing/2014/main" id="{DAD35437-FDCC-C8EB-1303-4D80CA8CF01E}"/>
              </a:ext>
            </a:extLst>
          </p:cNvPr>
          <p:cNvPicPr>
            <a:picLocks noChangeAspect="1"/>
          </p:cNvPicPr>
          <p:nvPr/>
        </p:nvPicPr>
        <p:blipFill>
          <a:blip r:embed="rId6"/>
          <a:stretch>
            <a:fillRect/>
          </a:stretch>
        </p:blipFill>
        <p:spPr>
          <a:xfrm>
            <a:off x="5302278" y="2522561"/>
            <a:ext cx="3490031" cy="3349019"/>
          </a:xfrm>
          <a:prstGeom prst="rect">
            <a:avLst/>
          </a:prstGeom>
        </p:spPr>
      </p:pic>
      <p:sp>
        <p:nvSpPr>
          <p:cNvPr id="10" name="TextBox 9">
            <a:extLst>
              <a:ext uri="{FF2B5EF4-FFF2-40B4-BE49-F238E27FC236}">
                <a16:creationId xmlns:a16="http://schemas.microsoft.com/office/drawing/2014/main" id="{FE932988-25AF-C6CF-9803-E70FB2DC738D}"/>
              </a:ext>
            </a:extLst>
          </p:cNvPr>
          <p:cNvSpPr txBox="1"/>
          <p:nvPr/>
        </p:nvSpPr>
        <p:spPr>
          <a:xfrm>
            <a:off x="5592916" y="1960870"/>
            <a:ext cx="2858559" cy="464443"/>
          </a:xfrm>
          <a:prstGeom prst="rect">
            <a:avLst/>
          </a:prstGeom>
          <a:solidFill>
            <a:schemeClr val="bg1">
              <a:lumMod val="95000"/>
            </a:schemeClr>
          </a:solidFill>
        </p:spPr>
        <p:txBody>
          <a:bodyPr wrap="square" tIns="0" rIns="0" bIns="33231">
            <a:spAutoFit/>
          </a:bodyPr>
          <a:lstStyle/>
          <a:p>
            <a:r>
              <a:rPr lang="en-GB" sz="1400" b="0" dirty="0">
                <a:solidFill>
                  <a:srgbClr val="0000B0"/>
                </a:solidFill>
                <a:effectLst/>
                <a:latin typeface="+mn-lt"/>
              </a:rPr>
              <a:t>Data and predicted SR yields grouped into bins of log</a:t>
            </a:r>
            <a:r>
              <a:rPr lang="en-GB" sz="1400" b="0" baseline="-25000" dirty="0">
                <a:solidFill>
                  <a:srgbClr val="0000B0"/>
                </a:solidFill>
                <a:effectLst/>
                <a:latin typeface="+mn-lt"/>
              </a:rPr>
              <a:t>10</a:t>
            </a:r>
            <a:r>
              <a:rPr lang="en-GB" sz="1400" b="0" dirty="0">
                <a:solidFill>
                  <a:srgbClr val="0000B0"/>
                </a:solidFill>
                <a:effectLst/>
                <a:latin typeface="+mn-lt"/>
              </a:rPr>
              <a:t>(S/B) </a:t>
            </a:r>
          </a:p>
        </p:txBody>
      </p:sp>
      <p:sp>
        <p:nvSpPr>
          <p:cNvPr id="14" name="Rectangle: Rounded Corners 13">
            <a:extLst>
              <a:ext uri="{FF2B5EF4-FFF2-40B4-BE49-F238E27FC236}">
                <a16:creationId xmlns:a16="http://schemas.microsoft.com/office/drawing/2014/main" id="{06113EAC-6E32-D6AB-4301-B8D0B1404F68}"/>
              </a:ext>
            </a:extLst>
          </p:cNvPr>
          <p:cNvSpPr/>
          <p:nvPr/>
        </p:nvSpPr>
        <p:spPr bwMode="auto">
          <a:xfrm>
            <a:off x="7612485" y="3771579"/>
            <a:ext cx="1049549" cy="1726734"/>
          </a:xfrm>
          <a:prstGeom prst="roundRect">
            <a:avLst/>
          </a:prstGeom>
          <a:noFill/>
          <a:ln w="25400" cap="flat" cmpd="sng" algn="ctr">
            <a:solidFill>
              <a:srgbClr val="00B050"/>
            </a:solid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3" name="TextBox 2">
            <a:extLst>
              <a:ext uri="{FF2B5EF4-FFF2-40B4-BE49-F238E27FC236}">
                <a16:creationId xmlns:a16="http://schemas.microsoft.com/office/drawing/2014/main" id="{0EDB998F-4AE9-9B6D-F987-26FF07378656}"/>
              </a:ext>
            </a:extLst>
          </p:cNvPr>
          <p:cNvSpPr txBox="1"/>
          <p:nvPr/>
        </p:nvSpPr>
        <p:spPr>
          <a:xfrm>
            <a:off x="0" y="6305000"/>
            <a:ext cx="5117598" cy="248999"/>
          </a:xfrm>
          <a:prstGeom prst="rect">
            <a:avLst/>
          </a:prstGeom>
          <a:solidFill>
            <a:schemeClr val="bg1">
              <a:lumMod val="95000"/>
            </a:schemeClr>
          </a:solidFill>
        </p:spPr>
        <p:txBody>
          <a:bodyPr wrap="square" tIns="0" rIns="0" bIns="33231">
            <a:spAutoFit/>
          </a:bodyPr>
          <a:lstStyle/>
          <a:p>
            <a:r>
              <a:rPr lang="en-GB" sz="1400" b="0" baseline="30000" dirty="0">
                <a:solidFill>
                  <a:srgbClr val="3E7240"/>
                </a:solidFill>
                <a:effectLst/>
                <a:latin typeface="Arial Narrow" panose="020B0606020202030204" pitchFamily="34" charset="0"/>
              </a:rPr>
              <a:t>(*)</a:t>
            </a:r>
            <a:r>
              <a:rPr lang="en-GB" sz="1400" b="0" dirty="0">
                <a:solidFill>
                  <a:srgbClr val="3E7240"/>
                </a:solidFill>
                <a:effectLst/>
                <a:latin typeface="Arial Narrow" panose="020B0606020202030204" pitchFamily="34" charset="0"/>
              </a:rPr>
              <a:t> Expected signal obtained with MadGraph5+aMC@NLO 2.6.6 at O(</a:t>
            </a:r>
            <a:r>
              <a:rPr lang="el-GR" sz="1400" b="0" dirty="0">
                <a:solidFill>
                  <a:srgbClr val="3E7240"/>
                </a:solidFill>
                <a:effectLst/>
                <a:latin typeface="Arial Narrow" panose="020B0606020202030204" pitchFamily="34" charset="0"/>
              </a:rPr>
              <a:t>α</a:t>
            </a:r>
            <a:r>
              <a:rPr lang="en-GB" sz="1400" b="0" baseline="30000" dirty="0">
                <a:solidFill>
                  <a:srgbClr val="3E7240"/>
                </a:solidFill>
                <a:effectLst/>
                <a:latin typeface="Arial Narrow" panose="020B0606020202030204" pitchFamily="34" charset="0"/>
              </a:rPr>
              <a:t>6</a:t>
            </a:r>
            <a:r>
              <a:rPr lang="en-GB" sz="1400" b="0" baseline="-25000" dirty="0">
                <a:solidFill>
                  <a:srgbClr val="3E7240"/>
                </a:solidFill>
                <a:effectLst/>
                <a:latin typeface="Arial Narrow" panose="020B0606020202030204" pitchFamily="34" charset="0"/>
              </a:rPr>
              <a:t>EWK</a:t>
            </a:r>
            <a:r>
              <a:rPr lang="en-GB" sz="1400" b="0" dirty="0">
                <a:solidFill>
                  <a:srgbClr val="3E7240"/>
                </a:solidFill>
                <a:effectLst/>
                <a:latin typeface="Arial Narrow" panose="020B0606020202030204" pitchFamily="34" charset="0"/>
              </a:rPr>
              <a:t>)</a:t>
            </a:r>
          </a:p>
        </p:txBody>
      </p:sp>
    </p:spTree>
    <p:extLst>
      <p:ext uri="{BB962C8B-B14F-4D97-AF65-F5344CB8AC3E}">
        <p14:creationId xmlns:p14="http://schemas.microsoft.com/office/powerpoint/2010/main" val="869702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0C16D-6D65-E6C8-C41E-E672298C32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5C8E87-C4B3-5C7F-93FA-A1D639815D20}"/>
              </a:ext>
            </a:extLst>
          </p:cNvPr>
          <p:cNvSpPr>
            <a:spLocks noGrp="1"/>
          </p:cNvSpPr>
          <p:nvPr>
            <p:ph type="title"/>
          </p:nvPr>
        </p:nvSpPr>
        <p:spPr/>
        <p:txBody>
          <a:bodyPr/>
          <a:lstStyle/>
          <a:p>
            <a:r>
              <a:rPr lang="en-GB" dirty="0"/>
              <a:t>EFT limits in EWK VBS VV</a:t>
            </a:r>
          </a:p>
        </p:txBody>
      </p:sp>
      <p:sp>
        <p:nvSpPr>
          <p:cNvPr id="4" name="TextBox 3">
            <a:extLst>
              <a:ext uri="{FF2B5EF4-FFF2-40B4-BE49-F238E27FC236}">
                <a16:creationId xmlns:a16="http://schemas.microsoft.com/office/drawing/2014/main" id="{FB5F1648-F85F-E2B5-816A-5C0512795F07}"/>
              </a:ext>
            </a:extLst>
          </p:cNvPr>
          <p:cNvSpPr txBox="1"/>
          <p:nvPr/>
        </p:nvSpPr>
        <p:spPr>
          <a:xfrm>
            <a:off x="7758953" y="652255"/>
            <a:ext cx="1377914" cy="215444"/>
          </a:xfrm>
          <a:prstGeom prst="rect">
            <a:avLst/>
          </a:prstGeom>
          <a:solidFill>
            <a:schemeClr val="accent3">
              <a:lumMod val="95000"/>
            </a:schemeClr>
          </a:solidFill>
          <a:ln>
            <a:solidFill>
              <a:srgbClr val="0000B0"/>
            </a:solidFill>
          </a:ln>
        </p:spPr>
        <p:txBody>
          <a:bodyPr wrap="square" lIns="36000" tIns="0" rIns="0" bIns="0">
            <a:spAutoFit/>
          </a:bodyPr>
          <a:lstStyle/>
          <a:p>
            <a:pPr>
              <a:defRPr/>
            </a:pPr>
            <a:r>
              <a:rPr lang="en-US" sz="1400" dirty="0">
                <a:solidFill>
                  <a:srgbClr val="B505A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arXiv:2503.17461</a:t>
            </a:r>
            <a:endParaRPr lang="en-US" sz="1400" dirty="0">
              <a:solidFill>
                <a:srgbClr val="B505A0"/>
              </a:solidFill>
              <a:effectLst/>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E44B1BB-3AD3-17B3-CED1-C01A660A42C9}"/>
              </a:ext>
            </a:extLst>
          </p:cNvPr>
          <p:cNvSpPr txBox="1"/>
          <p:nvPr/>
        </p:nvSpPr>
        <p:spPr>
          <a:xfrm>
            <a:off x="251721" y="695612"/>
            <a:ext cx="5935378" cy="464443"/>
          </a:xfrm>
          <a:prstGeom prst="rect">
            <a:avLst/>
          </a:prstGeom>
          <a:solidFill>
            <a:schemeClr val="bg1">
              <a:lumMod val="95000"/>
            </a:schemeClr>
          </a:solidFill>
        </p:spPr>
        <p:txBody>
          <a:bodyPr wrap="square" tIns="0" rIns="0" bIns="33231">
            <a:spAutoFit/>
          </a:bodyPr>
          <a:lstStyle/>
          <a:p>
            <a:pPr algn="ctr"/>
            <a:r>
              <a:rPr lang="en-GB" sz="1400" b="0" dirty="0">
                <a:solidFill>
                  <a:srgbClr val="0000BA"/>
                </a:solidFill>
                <a:effectLst/>
                <a:latin typeface="Arial Narrow" panose="020B0606020202030204" pitchFamily="34" charset="0"/>
              </a:rPr>
              <a:t>Expected and observed limits on the Wilson coefficients f</a:t>
            </a:r>
            <a:r>
              <a:rPr lang="en-GB" sz="1400" b="0" baseline="-25000" dirty="0">
                <a:solidFill>
                  <a:srgbClr val="0000BA"/>
                </a:solidFill>
                <a:effectLst/>
                <a:latin typeface="Arial Narrow" panose="020B0606020202030204" pitchFamily="34" charset="0"/>
              </a:rPr>
              <a:t>N</a:t>
            </a:r>
            <a:r>
              <a:rPr lang="en-GB" sz="1400" b="0" dirty="0">
                <a:solidFill>
                  <a:srgbClr val="0000BA"/>
                </a:solidFill>
                <a:effectLst/>
                <a:latin typeface="Arial Narrow" panose="020B0606020202030204" pitchFamily="34" charset="0"/>
              </a:rPr>
              <a:t>/Λ</a:t>
            </a:r>
            <a:r>
              <a:rPr lang="en-GB" sz="1400" b="0" baseline="30000" dirty="0">
                <a:solidFill>
                  <a:srgbClr val="0000BA"/>
                </a:solidFill>
                <a:effectLst/>
                <a:latin typeface="Arial Narrow" panose="020B0606020202030204" pitchFamily="34" charset="0"/>
              </a:rPr>
              <a:t>4</a:t>
            </a:r>
            <a:r>
              <a:rPr lang="en-GB" sz="1400" b="0" dirty="0">
                <a:solidFill>
                  <a:srgbClr val="0000BA"/>
                </a:solidFill>
                <a:effectLst/>
                <a:latin typeface="Arial Narrow" panose="020B0606020202030204" pitchFamily="34" charset="0"/>
              </a:rPr>
              <a:t> of dimension-8 operators.</a:t>
            </a:r>
          </a:p>
          <a:p>
            <a:pPr algn="ctr"/>
            <a:r>
              <a:rPr lang="en-GB" sz="1400" b="0" dirty="0">
                <a:solidFill>
                  <a:srgbClr val="0000BA"/>
                </a:solidFill>
                <a:effectLst/>
                <a:latin typeface="Arial Narrow" panose="020B0606020202030204" pitchFamily="34" charset="0"/>
              </a:rPr>
              <a:t>Last 2 columns – limits at unitarity bounds</a:t>
            </a:r>
          </a:p>
        </p:txBody>
      </p:sp>
      <p:pic>
        <p:nvPicPr>
          <p:cNvPr id="12" name="Picture 11" descr="A screenshot of a computer&#10;&#10;AI-generated content may be incorrect.">
            <a:extLst>
              <a:ext uri="{FF2B5EF4-FFF2-40B4-BE49-F238E27FC236}">
                <a16:creationId xmlns:a16="http://schemas.microsoft.com/office/drawing/2014/main" id="{39C454C9-784B-4ECF-9C02-160D554C75D3}"/>
              </a:ext>
            </a:extLst>
          </p:cNvPr>
          <p:cNvPicPr>
            <a:picLocks noChangeAspect="1"/>
          </p:cNvPicPr>
          <p:nvPr/>
        </p:nvPicPr>
        <p:blipFill>
          <a:blip r:embed="rId4"/>
          <a:stretch>
            <a:fillRect/>
          </a:stretch>
        </p:blipFill>
        <p:spPr>
          <a:xfrm>
            <a:off x="8240" y="1191946"/>
            <a:ext cx="6422340" cy="3097292"/>
          </a:xfrm>
          <a:prstGeom prst="rect">
            <a:avLst/>
          </a:prstGeom>
        </p:spPr>
      </p:pic>
      <p:pic>
        <p:nvPicPr>
          <p:cNvPr id="14" name="Picture 13" descr="A diagram of a graph&#10;&#10;AI-generated content may be incorrect.">
            <a:extLst>
              <a:ext uri="{FF2B5EF4-FFF2-40B4-BE49-F238E27FC236}">
                <a16:creationId xmlns:a16="http://schemas.microsoft.com/office/drawing/2014/main" id="{0EEF03ED-0E02-B797-F99A-DDCAE1939928}"/>
              </a:ext>
            </a:extLst>
          </p:cNvPr>
          <p:cNvPicPr>
            <a:picLocks noChangeAspect="1"/>
          </p:cNvPicPr>
          <p:nvPr/>
        </p:nvPicPr>
        <p:blipFill>
          <a:blip r:embed="rId5"/>
          <a:stretch>
            <a:fillRect/>
          </a:stretch>
        </p:blipFill>
        <p:spPr>
          <a:xfrm>
            <a:off x="-4508" y="4848601"/>
            <a:ext cx="2207091" cy="1587322"/>
          </a:xfrm>
          <a:prstGeom prst="rect">
            <a:avLst/>
          </a:prstGeom>
        </p:spPr>
      </p:pic>
      <p:pic>
        <p:nvPicPr>
          <p:cNvPr id="16" name="Picture 15" descr="A graph of a number of objects&#10;&#10;AI-generated content may be incorrect.">
            <a:extLst>
              <a:ext uri="{FF2B5EF4-FFF2-40B4-BE49-F238E27FC236}">
                <a16:creationId xmlns:a16="http://schemas.microsoft.com/office/drawing/2014/main" id="{EB5D1BDA-5922-1260-D41C-765780B07B1B}"/>
              </a:ext>
            </a:extLst>
          </p:cNvPr>
          <p:cNvPicPr>
            <a:picLocks noChangeAspect="1"/>
          </p:cNvPicPr>
          <p:nvPr/>
        </p:nvPicPr>
        <p:blipFill>
          <a:blip r:embed="rId6"/>
          <a:stretch>
            <a:fillRect/>
          </a:stretch>
        </p:blipFill>
        <p:spPr>
          <a:xfrm>
            <a:off x="2147536" y="4848602"/>
            <a:ext cx="2207092" cy="1587323"/>
          </a:xfrm>
          <a:prstGeom prst="rect">
            <a:avLst/>
          </a:prstGeom>
        </p:spPr>
      </p:pic>
      <p:pic>
        <p:nvPicPr>
          <p:cNvPr id="18" name="Picture 17" descr="A diagram of a graph&#10;&#10;AI-generated content may be incorrect.">
            <a:extLst>
              <a:ext uri="{FF2B5EF4-FFF2-40B4-BE49-F238E27FC236}">
                <a16:creationId xmlns:a16="http://schemas.microsoft.com/office/drawing/2014/main" id="{BEDAF2C8-768F-3623-7EBD-BD4EB6BE29DF}"/>
              </a:ext>
            </a:extLst>
          </p:cNvPr>
          <p:cNvPicPr>
            <a:picLocks noChangeAspect="1"/>
          </p:cNvPicPr>
          <p:nvPr/>
        </p:nvPicPr>
        <p:blipFill>
          <a:blip r:embed="rId7"/>
          <a:stretch>
            <a:fillRect/>
          </a:stretch>
        </p:blipFill>
        <p:spPr>
          <a:xfrm>
            <a:off x="4354627" y="4848601"/>
            <a:ext cx="2207092" cy="1587323"/>
          </a:xfrm>
          <a:prstGeom prst="rect">
            <a:avLst/>
          </a:prstGeom>
        </p:spPr>
      </p:pic>
      <p:sp>
        <p:nvSpPr>
          <p:cNvPr id="19" name="TextBox 18">
            <a:extLst>
              <a:ext uri="{FF2B5EF4-FFF2-40B4-BE49-F238E27FC236}">
                <a16:creationId xmlns:a16="http://schemas.microsoft.com/office/drawing/2014/main" id="{FA24BFD7-DFBB-B8E0-AD4F-57D96143016D}"/>
              </a:ext>
            </a:extLst>
          </p:cNvPr>
          <p:cNvSpPr txBox="1"/>
          <p:nvPr/>
        </p:nvSpPr>
        <p:spPr>
          <a:xfrm>
            <a:off x="0" y="4486229"/>
            <a:ext cx="6392330" cy="218221"/>
          </a:xfrm>
          <a:prstGeom prst="rect">
            <a:avLst/>
          </a:prstGeom>
          <a:solidFill>
            <a:schemeClr val="bg1">
              <a:lumMod val="95000"/>
            </a:schemeClr>
          </a:solidFill>
        </p:spPr>
        <p:txBody>
          <a:bodyPr wrap="square" tIns="0" rIns="0" bIns="33231">
            <a:spAutoFit/>
          </a:bodyPr>
          <a:lstStyle/>
          <a:p>
            <a:pPr algn="ctr"/>
            <a:r>
              <a:rPr lang="en-GB" b="0" dirty="0">
                <a:solidFill>
                  <a:srgbClr val="0000BA"/>
                </a:solidFill>
                <a:effectLst/>
                <a:latin typeface="Arial Narrow" panose="020B0606020202030204" pitchFamily="34" charset="0"/>
              </a:rPr>
              <a:t>Observed limits with unitarity bounds on anomalous quartic couplings from </a:t>
            </a:r>
            <a:r>
              <a:rPr lang="en-GB" b="0" dirty="0">
                <a:solidFill>
                  <a:srgbClr val="0000BA"/>
                </a:solidFill>
                <a:effectLst/>
                <a:latin typeface="Arial Narrow" panose="020B0606020202030204" pitchFamily="34" charset="0"/>
                <a:hlinkClick r:id="rId8"/>
              </a:rPr>
              <a:t>Phys. Rev. D101(2020)113003 </a:t>
            </a:r>
            <a:endParaRPr lang="en-GB" b="0" dirty="0">
              <a:solidFill>
                <a:srgbClr val="0000BA"/>
              </a:solidFill>
              <a:effectLst/>
              <a:latin typeface="Arial Narrow" panose="020B0606020202030204" pitchFamily="34" charset="0"/>
            </a:endParaRPr>
          </a:p>
        </p:txBody>
      </p:sp>
      <p:pic>
        <p:nvPicPr>
          <p:cNvPr id="24" name="Picture 23" descr="A graph of events and events&#10;&#10;AI-generated content may be incorrect.">
            <a:extLst>
              <a:ext uri="{FF2B5EF4-FFF2-40B4-BE49-F238E27FC236}">
                <a16:creationId xmlns:a16="http://schemas.microsoft.com/office/drawing/2014/main" id="{731861B2-9C95-F9EF-A666-43BFF2FE3B66}"/>
              </a:ext>
            </a:extLst>
          </p:cNvPr>
          <p:cNvPicPr>
            <a:picLocks noChangeAspect="1"/>
          </p:cNvPicPr>
          <p:nvPr/>
        </p:nvPicPr>
        <p:blipFill>
          <a:blip r:embed="rId9"/>
          <a:stretch>
            <a:fillRect/>
          </a:stretch>
        </p:blipFill>
        <p:spPr>
          <a:xfrm>
            <a:off x="6732208" y="4302182"/>
            <a:ext cx="2138587" cy="2052180"/>
          </a:xfrm>
          <a:prstGeom prst="rect">
            <a:avLst/>
          </a:prstGeom>
        </p:spPr>
      </p:pic>
      <p:sp>
        <p:nvSpPr>
          <p:cNvPr id="25" name="TextBox 24">
            <a:extLst>
              <a:ext uri="{FF2B5EF4-FFF2-40B4-BE49-F238E27FC236}">
                <a16:creationId xmlns:a16="http://schemas.microsoft.com/office/drawing/2014/main" id="{88A8DD55-C193-E2AA-CDCF-9DDFC75E6C7E}"/>
              </a:ext>
            </a:extLst>
          </p:cNvPr>
          <p:cNvSpPr txBox="1"/>
          <p:nvPr/>
        </p:nvSpPr>
        <p:spPr>
          <a:xfrm>
            <a:off x="6585047" y="3272127"/>
            <a:ext cx="2369799" cy="956885"/>
          </a:xfrm>
          <a:prstGeom prst="rect">
            <a:avLst/>
          </a:prstGeom>
          <a:solidFill>
            <a:schemeClr val="bg1">
              <a:lumMod val="95000"/>
            </a:schemeClr>
          </a:solidFill>
        </p:spPr>
        <p:txBody>
          <a:bodyPr wrap="square" tIns="0" rIns="0" bIns="33231">
            <a:spAutoFit/>
          </a:bodyPr>
          <a:lstStyle/>
          <a:p>
            <a:pPr algn="ctr"/>
            <a:r>
              <a:rPr lang="en-GB" b="0" dirty="0">
                <a:solidFill>
                  <a:srgbClr val="0000BA"/>
                </a:solidFill>
                <a:effectLst/>
                <a:latin typeface="Arial Narrow" panose="020B0606020202030204" pitchFamily="34" charset="0"/>
              </a:rPr>
              <a:t>To increase </a:t>
            </a:r>
            <a:r>
              <a:rPr lang="en-GB" b="0" dirty="0" err="1">
                <a:solidFill>
                  <a:srgbClr val="0000BA"/>
                </a:solidFill>
                <a:effectLst/>
                <a:latin typeface="Arial Narrow" panose="020B0606020202030204" pitchFamily="34" charset="0"/>
              </a:rPr>
              <a:t>aQGC</a:t>
            </a:r>
            <a:r>
              <a:rPr lang="en-GB" b="0" dirty="0">
                <a:solidFill>
                  <a:srgbClr val="0000BA"/>
                </a:solidFill>
                <a:effectLst/>
                <a:latin typeface="Arial Narrow" panose="020B0606020202030204" pitchFamily="34" charset="0"/>
              </a:rPr>
              <a:t> sensitivity all SRs were split into low- and high-pt parts.</a:t>
            </a:r>
            <a:br>
              <a:rPr lang="en-GB" b="0" dirty="0">
                <a:solidFill>
                  <a:srgbClr val="0000BA"/>
                </a:solidFill>
                <a:effectLst/>
                <a:latin typeface="Arial Narrow" panose="020B0606020202030204" pitchFamily="34" charset="0"/>
              </a:rPr>
            </a:br>
            <a:r>
              <a:rPr lang="en-GB" b="0" dirty="0">
                <a:solidFill>
                  <a:srgbClr val="0000BA"/>
                </a:solidFill>
                <a:effectLst/>
                <a:latin typeface="Arial Narrow" panose="020B0606020202030204" pitchFamily="34" charset="0"/>
              </a:rPr>
              <a:t> Below is 2-lepton 𝑚</a:t>
            </a:r>
            <a:r>
              <a:rPr lang="en-GB" b="0" baseline="-25000" dirty="0">
                <a:solidFill>
                  <a:srgbClr val="0000BA"/>
                </a:solidFill>
                <a:effectLst/>
                <a:latin typeface="Arial Narrow" panose="020B0606020202030204" pitchFamily="34" charset="0"/>
              </a:rPr>
              <a:t>𝑉𝑉</a:t>
            </a:r>
            <a:r>
              <a:rPr lang="en-GB" b="0" dirty="0">
                <a:solidFill>
                  <a:srgbClr val="0000BA"/>
                </a:solidFill>
                <a:effectLst/>
                <a:latin typeface="Arial Narrow" panose="020B0606020202030204" pitchFamily="34" charset="0"/>
              </a:rPr>
              <a:t>&gt;1.5GeV large-R region fit. Additionally shown prediction for f</a:t>
            </a:r>
            <a:r>
              <a:rPr lang="en-GB" b="0" baseline="-25000" dirty="0">
                <a:solidFill>
                  <a:srgbClr val="0000BA"/>
                </a:solidFill>
                <a:effectLst/>
                <a:latin typeface="Arial Narrow" panose="020B0606020202030204" pitchFamily="34" charset="0"/>
              </a:rPr>
              <a:t>T0</a:t>
            </a:r>
            <a:r>
              <a:rPr lang="en-GB" b="0" dirty="0">
                <a:solidFill>
                  <a:srgbClr val="0000BA"/>
                </a:solidFill>
                <a:effectLst/>
                <a:latin typeface="Arial Narrow" panose="020B0606020202030204" pitchFamily="34" charset="0"/>
              </a:rPr>
              <a:t> operator at f/</a:t>
            </a:r>
            <a:r>
              <a:rPr lang="el-GR" b="0" dirty="0">
                <a:solidFill>
                  <a:srgbClr val="0000BA"/>
                </a:solidFill>
                <a:effectLst/>
                <a:latin typeface="Arial Narrow" panose="020B0606020202030204" pitchFamily="34" charset="0"/>
              </a:rPr>
              <a:t>Λ</a:t>
            </a:r>
            <a:r>
              <a:rPr lang="el-GR" b="0" baseline="30000" dirty="0">
                <a:solidFill>
                  <a:srgbClr val="0000BA"/>
                </a:solidFill>
                <a:effectLst/>
                <a:latin typeface="Arial Narrow" panose="020B0606020202030204" pitchFamily="34" charset="0"/>
              </a:rPr>
              <a:t>4</a:t>
            </a:r>
            <a:r>
              <a:rPr lang="el-GR" b="0" dirty="0">
                <a:solidFill>
                  <a:srgbClr val="0000BA"/>
                </a:solidFill>
                <a:effectLst/>
                <a:latin typeface="Arial Narrow" panose="020B0606020202030204" pitchFamily="34" charset="0"/>
              </a:rPr>
              <a:t>=0.10 </a:t>
            </a:r>
            <a:r>
              <a:rPr lang="en-GB" b="0" dirty="0">
                <a:solidFill>
                  <a:srgbClr val="0000BA"/>
                </a:solidFill>
                <a:effectLst/>
                <a:latin typeface="Arial Narrow" panose="020B0606020202030204" pitchFamily="34" charset="0"/>
              </a:rPr>
              <a:t>TeV</a:t>
            </a:r>
            <a:r>
              <a:rPr lang="en-GB" b="0" baseline="30000" dirty="0">
                <a:solidFill>
                  <a:srgbClr val="0000BA"/>
                </a:solidFill>
                <a:effectLst/>
                <a:latin typeface="Arial Narrow" panose="020B0606020202030204" pitchFamily="34" charset="0"/>
              </a:rPr>
              <a:t>-4</a:t>
            </a:r>
            <a:r>
              <a:rPr lang="en-GB" b="0" dirty="0">
                <a:solidFill>
                  <a:srgbClr val="0000BA"/>
                </a:solidFill>
                <a:effectLst/>
                <a:latin typeface="Arial Narrow" panose="020B0606020202030204" pitchFamily="34" charset="0"/>
              </a:rPr>
              <a:t> </a:t>
            </a:r>
          </a:p>
        </p:txBody>
      </p:sp>
      <p:grpSp>
        <p:nvGrpSpPr>
          <p:cNvPr id="7" name="Group 6">
            <a:extLst>
              <a:ext uri="{FF2B5EF4-FFF2-40B4-BE49-F238E27FC236}">
                <a16:creationId xmlns:a16="http://schemas.microsoft.com/office/drawing/2014/main" id="{9DB55635-9C9C-6753-AE5C-05835EF00FD9}"/>
              </a:ext>
            </a:extLst>
          </p:cNvPr>
          <p:cNvGrpSpPr/>
          <p:nvPr/>
        </p:nvGrpSpPr>
        <p:grpSpPr>
          <a:xfrm>
            <a:off x="6708370" y="1450388"/>
            <a:ext cx="2048286" cy="1748569"/>
            <a:chOff x="6815364" y="1298498"/>
            <a:chExt cx="2087453" cy="1722252"/>
          </a:xfrm>
        </p:grpSpPr>
        <p:pic>
          <p:nvPicPr>
            <p:cNvPr id="3" name="Picture 2">
              <a:extLst>
                <a:ext uri="{FF2B5EF4-FFF2-40B4-BE49-F238E27FC236}">
                  <a16:creationId xmlns:a16="http://schemas.microsoft.com/office/drawing/2014/main" id="{BC61CFB1-EAE0-F2E5-F2CF-0C439F6F9673}"/>
                </a:ext>
              </a:extLst>
            </p:cNvPr>
            <p:cNvPicPr>
              <a:picLocks noChangeAspect="1"/>
            </p:cNvPicPr>
            <p:nvPr/>
          </p:nvPicPr>
          <p:blipFill>
            <a:blip r:embed="rId10"/>
            <a:stretch>
              <a:fillRect/>
            </a:stretch>
          </p:blipFill>
          <p:spPr>
            <a:xfrm>
              <a:off x="6815364" y="1298498"/>
              <a:ext cx="2087453" cy="1722252"/>
            </a:xfrm>
            <a:prstGeom prst="rect">
              <a:avLst/>
            </a:prstGeom>
          </p:spPr>
        </p:pic>
        <p:sp>
          <p:nvSpPr>
            <p:cNvPr id="5" name="TextBox 4">
              <a:extLst>
                <a:ext uri="{FF2B5EF4-FFF2-40B4-BE49-F238E27FC236}">
                  <a16:creationId xmlns:a16="http://schemas.microsoft.com/office/drawing/2014/main" id="{65006585-ACBA-B97B-4B99-E944798B755A}"/>
                </a:ext>
              </a:extLst>
            </p:cNvPr>
            <p:cNvSpPr txBox="1"/>
            <p:nvPr/>
          </p:nvSpPr>
          <p:spPr>
            <a:xfrm>
              <a:off x="7151982" y="2607645"/>
              <a:ext cx="1680308" cy="153863"/>
            </a:xfrm>
            <a:prstGeom prst="rect">
              <a:avLst/>
            </a:prstGeom>
            <a:noFill/>
          </p:spPr>
          <p:txBody>
            <a:bodyPr wrap="square" lIns="33231" tIns="0" rIns="33231" bIns="0" rtlCol="0">
              <a:spAutoFit/>
            </a:bodyPr>
            <a:lstStyle/>
            <a:p>
              <a:r>
                <a:rPr lang="fr-FR" sz="923" b="0" dirty="0" err="1">
                  <a:effectLst/>
                  <a:latin typeface="Arial Narrow" panose="020B0606020202030204" pitchFamily="34" charset="0"/>
                </a:rPr>
                <a:t>Eur</a:t>
              </a:r>
              <a:r>
                <a:rPr lang="fr-FR" sz="923" b="0" dirty="0">
                  <a:effectLst/>
                  <a:latin typeface="Arial Narrow" panose="020B0606020202030204" pitchFamily="34" charset="0"/>
                </a:rPr>
                <a:t>. Phys. J. C (2018) 78:759</a:t>
              </a:r>
              <a:endParaRPr lang="en-GB" sz="923" b="0" dirty="0">
                <a:effectLst/>
                <a:latin typeface="Arial Narrow" panose="020B0606020202030204" pitchFamily="34" charset="0"/>
              </a:endParaRPr>
            </a:p>
          </p:txBody>
        </p:sp>
      </p:grpSp>
      <p:sp>
        <p:nvSpPr>
          <p:cNvPr id="6" name="Oval 5">
            <a:extLst>
              <a:ext uri="{FF2B5EF4-FFF2-40B4-BE49-F238E27FC236}">
                <a16:creationId xmlns:a16="http://schemas.microsoft.com/office/drawing/2014/main" id="{7C5FFC8A-55C5-396A-E080-44B1C5663A87}"/>
              </a:ext>
            </a:extLst>
          </p:cNvPr>
          <p:cNvSpPr/>
          <p:nvPr/>
        </p:nvSpPr>
        <p:spPr bwMode="auto">
          <a:xfrm>
            <a:off x="936425" y="5340952"/>
            <a:ext cx="155476" cy="147993"/>
          </a:xfrm>
          <a:prstGeom prst="ellipse">
            <a:avLst/>
          </a:prstGeom>
          <a:noFill/>
          <a:ln w="12700" cap="flat" cmpd="sng" algn="ctr">
            <a:solidFill>
              <a:schemeClr val="tx2"/>
            </a:solid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8" name="Oval 7">
            <a:extLst>
              <a:ext uri="{FF2B5EF4-FFF2-40B4-BE49-F238E27FC236}">
                <a16:creationId xmlns:a16="http://schemas.microsoft.com/office/drawing/2014/main" id="{6C29F720-1F00-04E3-4D03-BD75B6F61479}"/>
              </a:ext>
            </a:extLst>
          </p:cNvPr>
          <p:cNvSpPr/>
          <p:nvPr/>
        </p:nvSpPr>
        <p:spPr bwMode="auto">
          <a:xfrm>
            <a:off x="932340" y="5685936"/>
            <a:ext cx="155476" cy="147993"/>
          </a:xfrm>
          <a:prstGeom prst="ellipse">
            <a:avLst/>
          </a:prstGeom>
          <a:noFill/>
          <a:ln w="12700" cap="flat" cmpd="sng" algn="ctr">
            <a:solidFill>
              <a:schemeClr val="tx2"/>
            </a:solid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9" name="Oval 8">
            <a:extLst>
              <a:ext uri="{FF2B5EF4-FFF2-40B4-BE49-F238E27FC236}">
                <a16:creationId xmlns:a16="http://schemas.microsoft.com/office/drawing/2014/main" id="{894CD5F3-1650-B722-4DAF-D229D900EBB6}"/>
              </a:ext>
            </a:extLst>
          </p:cNvPr>
          <p:cNvSpPr/>
          <p:nvPr/>
        </p:nvSpPr>
        <p:spPr bwMode="auto">
          <a:xfrm>
            <a:off x="3010075" y="5782173"/>
            <a:ext cx="155476" cy="147993"/>
          </a:xfrm>
          <a:prstGeom prst="ellipse">
            <a:avLst/>
          </a:prstGeom>
          <a:noFill/>
          <a:ln w="12700" cap="flat" cmpd="sng" algn="ctr">
            <a:solidFill>
              <a:schemeClr val="tx2"/>
            </a:solid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10" name="Oval 9">
            <a:extLst>
              <a:ext uri="{FF2B5EF4-FFF2-40B4-BE49-F238E27FC236}">
                <a16:creationId xmlns:a16="http://schemas.microsoft.com/office/drawing/2014/main" id="{37D826A3-18F9-E903-0860-FB9EB7AC1C52}"/>
              </a:ext>
            </a:extLst>
          </p:cNvPr>
          <p:cNvSpPr/>
          <p:nvPr/>
        </p:nvSpPr>
        <p:spPr bwMode="auto">
          <a:xfrm>
            <a:off x="2949561" y="5214214"/>
            <a:ext cx="155476" cy="147993"/>
          </a:xfrm>
          <a:prstGeom prst="ellipse">
            <a:avLst/>
          </a:prstGeom>
          <a:noFill/>
          <a:ln w="12700" cap="flat" cmpd="sng" algn="ctr">
            <a:solidFill>
              <a:schemeClr val="tx2"/>
            </a:solid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13" name="TextBox 12">
            <a:extLst>
              <a:ext uri="{FF2B5EF4-FFF2-40B4-BE49-F238E27FC236}">
                <a16:creationId xmlns:a16="http://schemas.microsoft.com/office/drawing/2014/main" id="{396AC20A-C5A6-5F6A-DF01-E1E8AA3735A1}"/>
              </a:ext>
            </a:extLst>
          </p:cNvPr>
          <p:cNvSpPr txBox="1"/>
          <p:nvPr/>
        </p:nvSpPr>
        <p:spPr>
          <a:xfrm>
            <a:off x="6708370" y="959724"/>
            <a:ext cx="2048286" cy="464443"/>
          </a:xfrm>
          <a:prstGeom prst="rect">
            <a:avLst/>
          </a:prstGeom>
          <a:solidFill>
            <a:schemeClr val="bg1">
              <a:lumMod val="95000"/>
            </a:schemeClr>
          </a:solidFill>
        </p:spPr>
        <p:txBody>
          <a:bodyPr wrap="square" tIns="0" rIns="0" bIns="33231">
            <a:spAutoFit/>
          </a:bodyPr>
          <a:lstStyle/>
          <a:p>
            <a:pPr algn="ctr"/>
            <a:r>
              <a:rPr lang="en-US" sz="1400" b="0" dirty="0">
                <a:solidFill>
                  <a:srgbClr val="4E6252"/>
                </a:solidFill>
                <a:effectLst/>
                <a:latin typeface="Arial Narrow" panose="020B0606020202030204" pitchFamily="34" charset="0"/>
              </a:rPr>
              <a:t>E</a:t>
            </a:r>
            <a:r>
              <a:rPr lang="en-GB" sz="1400" b="0" dirty="0">
                <a:solidFill>
                  <a:srgbClr val="4E6252"/>
                </a:solidFill>
                <a:effectLst/>
                <a:latin typeface="Arial Narrow" panose="020B0606020202030204" pitchFamily="34" charset="0"/>
              </a:rPr>
              <a:t>FT operator contributions grow with VV mass</a:t>
            </a:r>
          </a:p>
        </p:txBody>
      </p:sp>
    </p:spTree>
    <p:extLst>
      <p:ext uri="{BB962C8B-B14F-4D97-AF65-F5344CB8AC3E}">
        <p14:creationId xmlns:p14="http://schemas.microsoft.com/office/powerpoint/2010/main" val="1465197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1151297" y="0"/>
            <a:ext cx="6526974" cy="576000"/>
          </a:xfrm>
          <a:ln/>
        </p:spPr>
        <p:txBody>
          <a:bodyPr vert="horz" wrap="square" lIns="33231" tIns="7595" rIns="33231" bIns="42203" numCol="1" anchor="ctr" anchorCtr="1" compatLnSpc="1">
            <a:prstTxWarp prst="textNoShape">
              <a:avLst/>
            </a:prstTxWarp>
          </a:bodyPr>
          <a:lstStyle/>
          <a:p>
            <a:pPr>
              <a:lnSpc>
                <a:spcPct val="98000"/>
              </a:lnSpc>
              <a:tabLst>
                <a:tab pos="606154" algn="l"/>
                <a:tab pos="1212306" algn="l"/>
                <a:tab pos="1818460" algn="l"/>
                <a:tab pos="2424614" algn="l"/>
                <a:tab pos="3030766" algn="l"/>
                <a:tab pos="3636920" algn="l"/>
                <a:tab pos="4243073" algn="l"/>
                <a:tab pos="4849227" algn="l"/>
                <a:tab pos="5455380" algn="l"/>
                <a:tab pos="6061533" algn="l"/>
                <a:tab pos="6667687" algn="l"/>
                <a:tab pos="7273840" algn="l"/>
              </a:tabLst>
            </a:pPr>
            <a:r>
              <a:rPr lang="en-US" dirty="0"/>
              <a:t>Summary </a:t>
            </a:r>
            <a:endParaRPr lang="en-GB" dirty="0"/>
          </a:p>
        </p:txBody>
      </p:sp>
      <p:sp>
        <p:nvSpPr>
          <p:cNvPr id="3" name="TextBox 2">
            <a:hlinkClick r:id="rId3"/>
            <a:extLst>
              <a:ext uri="{FF2B5EF4-FFF2-40B4-BE49-F238E27FC236}">
                <a16:creationId xmlns:a16="http://schemas.microsoft.com/office/drawing/2014/main" id="{DC4EA313-3E7E-AA0E-29E6-5B76AF2FB8AD}"/>
              </a:ext>
            </a:extLst>
          </p:cNvPr>
          <p:cNvSpPr txBox="1"/>
          <p:nvPr/>
        </p:nvSpPr>
        <p:spPr>
          <a:xfrm>
            <a:off x="271011" y="932975"/>
            <a:ext cx="8440614" cy="3375476"/>
          </a:xfrm>
          <a:prstGeom prst="rect">
            <a:avLst/>
          </a:prstGeom>
          <a:noFill/>
        </p:spPr>
        <p:txBody>
          <a:bodyPr wrap="square" rtlCol="0">
            <a:spAutoFit/>
          </a:bodyPr>
          <a:lstStyle/>
          <a:p>
            <a:pPr marL="316531" indent="-316531">
              <a:lnSpc>
                <a:spcPct val="150000"/>
              </a:lnSpc>
              <a:buFont typeface="Wingdings" panose="05000000000000000000" pitchFamily="2" charset="2"/>
              <a:buChar char="q"/>
            </a:pPr>
            <a:r>
              <a:rPr lang="en-US" sz="1600" dirty="0">
                <a:solidFill>
                  <a:srgbClr val="0000BA"/>
                </a:solidFill>
                <a:effectLst/>
                <a:latin typeface="Comic Sans MS" panose="030F0702030302020204" pitchFamily="66" charset="0"/>
              </a:rPr>
              <a:t>In this talk recent ATLAS results on Vector Boson Scattering and tri-boson production at 13 TeV using 140fb</a:t>
            </a:r>
            <a:r>
              <a:rPr lang="en-US" sz="1600" baseline="30000" dirty="0">
                <a:solidFill>
                  <a:srgbClr val="0000BA"/>
                </a:solidFill>
                <a:effectLst/>
                <a:latin typeface="Comic Sans MS" panose="030F0702030302020204" pitchFamily="66" charset="0"/>
              </a:rPr>
              <a:t>-1</a:t>
            </a:r>
            <a:r>
              <a:rPr lang="en-US" sz="1600" dirty="0">
                <a:solidFill>
                  <a:srgbClr val="0000BA"/>
                </a:solidFill>
                <a:effectLst/>
                <a:latin typeface="Comic Sans MS" panose="030F0702030302020204" pitchFamily="66" charset="0"/>
              </a:rPr>
              <a:t> data have been presented.</a:t>
            </a:r>
          </a:p>
          <a:p>
            <a:pPr marL="663836" lvl="1" indent="-332651">
              <a:lnSpc>
                <a:spcPct val="150000"/>
              </a:lnSpc>
              <a:buFont typeface="Wingdings" panose="05000000000000000000" pitchFamily="2" charset="2"/>
              <a:buChar char="v"/>
            </a:pPr>
            <a:r>
              <a:rPr lang="en-GB" sz="1600" dirty="0">
                <a:solidFill>
                  <a:srgbClr val="0000BA"/>
                </a:solidFill>
                <a:effectLst/>
                <a:latin typeface="Comic Sans MS" panose="030F0702030302020204" pitchFamily="66" charset="0"/>
              </a:rPr>
              <a:t>Observation of the tri-boson VVZ production with significance </a:t>
            </a:r>
            <a:r>
              <a:rPr lang="en-GB" sz="1600" dirty="0">
                <a:solidFill>
                  <a:srgbClr val="FF0000"/>
                </a:solidFill>
                <a:effectLst/>
                <a:latin typeface="Comic Sans MS" panose="030F0702030302020204" pitchFamily="66" charset="0"/>
              </a:rPr>
              <a:t>6.4(4.7)</a:t>
            </a:r>
            <a:r>
              <a:rPr lang="el-GR" sz="1600" dirty="0">
                <a:solidFill>
                  <a:srgbClr val="FF0000"/>
                </a:solidFill>
                <a:effectLst/>
                <a:latin typeface="Comic Sans MS" panose="030F0702030302020204" pitchFamily="66" charset="0"/>
              </a:rPr>
              <a:t>σ</a:t>
            </a:r>
            <a:r>
              <a:rPr lang="en-US" sz="1600" dirty="0">
                <a:solidFill>
                  <a:srgbClr val="0000B0"/>
                </a:solidFill>
                <a:effectLst/>
                <a:latin typeface="Comic Sans MS" panose="030F0702030302020204" pitchFamily="66" charset="0"/>
              </a:rPr>
              <a:t>;</a:t>
            </a:r>
            <a:endParaRPr lang="en-GB" sz="1600" dirty="0">
              <a:solidFill>
                <a:srgbClr val="0000B0"/>
              </a:solidFill>
              <a:effectLst/>
              <a:latin typeface="Comic Sans MS" panose="030F0702030302020204" pitchFamily="66" charset="0"/>
            </a:endParaRPr>
          </a:p>
          <a:p>
            <a:pPr marL="663836" lvl="1" indent="-332651">
              <a:lnSpc>
                <a:spcPct val="150000"/>
              </a:lnSpc>
              <a:buFont typeface="Wingdings" panose="05000000000000000000" pitchFamily="2" charset="2"/>
              <a:buChar char="v"/>
            </a:pPr>
            <a:r>
              <a:rPr lang="en-US" sz="1600" dirty="0">
                <a:solidFill>
                  <a:srgbClr val="0000BA"/>
                </a:solidFill>
                <a:effectLst/>
                <a:latin typeface="Comic Sans MS" panose="030F0702030302020204" pitchFamily="66" charset="0"/>
              </a:rPr>
              <a:t>First evidence of the same-sign WW scattering, where at least one W is longitudinally </a:t>
            </a:r>
            <a:r>
              <a:rPr lang="en-US" sz="1600" dirty="0" err="1">
                <a:solidFill>
                  <a:srgbClr val="0000BA"/>
                </a:solidFill>
                <a:effectLst/>
                <a:latin typeface="Comic Sans MS" panose="030F0702030302020204" pitchFamily="66" charset="0"/>
              </a:rPr>
              <a:t>polarised</a:t>
            </a:r>
            <a:r>
              <a:rPr lang="en-US" sz="1600" dirty="0">
                <a:solidFill>
                  <a:srgbClr val="0000BA"/>
                </a:solidFill>
                <a:effectLst/>
                <a:latin typeface="Comic Sans MS" panose="030F0702030302020204" pitchFamily="66" charset="0"/>
              </a:rPr>
              <a:t>, with </a:t>
            </a:r>
            <a:r>
              <a:rPr lang="en-US" sz="1600" dirty="0">
                <a:solidFill>
                  <a:srgbClr val="FF0000"/>
                </a:solidFill>
                <a:effectLst/>
                <a:latin typeface="Comic Sans MS" panose="030F0702030302020204" pitchFamily="66" charset="0"/>
              </a:rPr>
              <a:t>3.3(4.0)</a:t>
            </a:r>
            <a:r>
              <a:rPr lang="el-GR" sz="1600" dirty="0">
                <a:solidFill>
                  <a:srgbClr val="FF0000"/>
                </a:solidFill>
                <a:effectLst/>
                <a:latin typeface="Comic Sans MS" panose="030F0702030302020204" pitchFamily="66" charset="0"/>
              </a:rPr>
              <a:t>σ</a:t>
            </a:r>
            <a:r>
              <a:rPr lang="en-GB" sz="1600" dirty="0">
                <a:solidFill>
                  <a:srgbClr val="0000BA"/>
                </a:solidFill>
                <a:effectLst/>
                <a:latin typeface="Comic Sans MS" panose="030F0702030302020204" pitchFamily="66" charset="0"/>
              </a:rPr>
              <a:t> significance;</a:t>
            </a:r>
          </a:p>
          <a:p>
            <a:pPr marL="663836" lvl="1" indent="-332651">
              <a:lnSpc>
                <a:spcPct val="150000"/>
              </a:lnSpc>
              <a:buFont typeface="Wingdings" panose="05000000000000000000" pitchFamily="2" charset="2"/>
              <a:buChar char="v"/>
            </a:pPr>
            <a:r>
              <a:rPr lang="en-GB" sz="1600" dirty="0">
                <a:solidFill>
                  <a:srgbClr val="0000BA"/>
                </a:solidFill>
                <a:effectLst/>
                <a:latin typeface="Comic Sans MS" panose="030F0702030302020204" pitchFamily="66" charset="0"/>
              </a:rPr>
              <a:t>Observation of the electroweak di-boson scattering in the semileptonic mode with </a:t>
            </a:r>
            <a:r>
              <a:rPr lang="en-GB" sz="1600" dirty="0">
                <a:solidFill>
                  <a:srgbClr val="FF0000"/>
                </a:solidFill>
                <a:effectLst/>
                <a:latin typeface="Comic Sans MS" panose="030F0702030302020204" pitchFamily="66" charset="0"/>
              </a:rPr>
              <a:t>7.4(6.1)</a:t>
            </a:r>
            <a:r>
              <a:rPr lang="el-GR" sz="1600" dirty="0">
                <a:solidFill>
                  <a:srgbClr val="FF0000"/>
                </a:solidFill>
                <a:effectLst/>
                <a:latin typeface="Comic Sans MS" panose="030F0702030302020204" pitchFamily="66" charset="0"/>
              </a:rPr>
              <a:t>σ</a:t>
            </a:r>
            <a:r>
              <a:rPr lang="en-GB" sz="1600" dirty="0">
                <a:solidFill>
                  <a:srgbClr val="0000BA"/>
                </a:solidFill>
                <a:effectLst/>
                <a:latin typeface="Comic Sans MS" panose="030F0702030302020204" pitchFamily="66" charset="0"/>
              </a:rPr>
              <a:t> significance;</a:t>
            </a:r>
          </a:p>
          <a:p>
            <a:pPr marL="316531" indent="-316531">
              <a:lnSpc>
                <a:spcPct val="150000"/>
              </a:lnSpc>
              <a:buFont typeface="Wingdings" panose="05000000000000000000" pitchFamily="2" charset="2"/>
              <a:buChar char="q"/>
            </a:pPr>
            <a:r>
              <a:rPr lang="en-GB" sz="1600" dirty="0">
                <a:solidFill>
                  <a:srgbClr val="0000BA"/>
                </a:solidFill>
                <a:effectLst/>
                <a:latin typeface="Comic Sans MS" panose="030F0702030302020204" pitchFamily="66" charset="0"/>
              </a:rPr>
              <a:t>Multi-boson physics at the LHC is progressing from observation to precise measurements. Look forward to analyses of the joint Run 2 and Run 3 data. </a:t>
            </a:r>
          </a:p>
        </p:txBody>
      </p:sp>
    </p:spTree>
    <p:extLst>
      <p:ext uri="{BB962C8B-B14F-4D97-AF65-F5344CB8AC3E}">
        <p14:creationId xmlns:p14="http://schemas.microsoft.com/office/powerpoint/2010/main" val="41897745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018D4-3EFE-7FA1-B81E-A154E7189B19}"/>
            </a:ext>
          </a:extLst>
        </p:cNvPr>
        <p:cNvGrpSpPr/>
        <p:nvPr/>
      </p:nvGrpSpPr>
      <p:grpSpPr>
        <a:xfrm>
          <a:off x="0" y="0"/>
          <a:ext cx="0" cy="0"/>
          <a:chOff x="0" y="0"/>
          <a:chExt cx="0" cy="0"/>
        </a:xfrm>
      </p:grpSpPr>
      <p:pic>
        <p:nvPicPr>
          <p:cNvPr id="6" name="Picture 5" descr="A graph with numbers and letters&#10;&#10;AI-generated content may be incorrect.">
            <a:extLst>
              <a:ext uri="{FF2B5EF4-FFF2-40B4-BE49-F238E27FC236}">
                <a16:creationId xmlns:a16="http://schemas.microsoft.com/office/drawing/2014/main" id="{29ACE5C7-0E18-2922-63B7-D085F9AF12F8}"/>
              </a:ext>
            </a:extLst>
          </p:cNvPr>
          <p:cNvPicPr>
            <a:picLocks noChangeAspect="1"/>
          </p:cNvPicPr>
          <p:nvPr/>
        </p:nvPicPr>
        <p:blipFill>
          <a:blip r:embed="rId3"/>
          <a:stretch>
            <a:fillRect/>
          </a:stretch>
        </p:blipFill>
        <p:spPr>
          <a:xfrm>
            <a:off x="883425" y="982471"/>
            <a:ext cx="7440304" cy="5586113"/>
          </a:xfrm>
          <a:prstGeom prst="rect">
            <a:avLst/>
          </a:prstGeom>
        </p:spPr>
      </p:pic>
      <p:sp>
        <p:nvSpPr>
          <p:cNvPr id="2" name="Title 1">
            <a:extLst>
              <a:ext uri="{FF2B5EF4-FFF2-40B4-BE49-F238E27FC236}">
                <a16:creationId xmlns:a16="http://schemas.microsoft.com/office/drawing/2014/main" id="{9B720F9F-E22E-E3A3-FD30-7EF450DD22FD}"/>
              </a:ext>
            </a:extLst>
          </p:cNvPr>
          <p:cNvSpPr>
            <a:spLocks noGrp="1"/>
          </p:cNvSpPr>
          <p:nvPr>
            <p:ph type="title"/>
          </p:nvPr>
        </p:nvSpPr>
        <p:spPr/>
        <p:txBody>
          <a:bodyPr/>
          <a:lstStyle/>
          <a:p>
            <a:r>
              <a:rPr lang="en-GB" sz="2954" dirty="0"/>
              <a:t>Backup: ATLAS summary plot 07.24</a:t>
            </a:r>
          </a:p>
        </p:txBody>
      </p:sp>
      <p:sp>
        <p:nvSpPr>
          <p:cNvPr id="17" name="TextBox 16">
            <a:extLst>
              <a:ext uri="{FF2B5EF4-FFF2-40B4-BE49-F238E27FC236}">
                <a16:creationId xmlns:a16="http://schemas.microsoft.com/office/drawing/2014/main" id="{F15EAC3E-F44D-8D4C-CCC1-B39C81EF092C}"/>
              </a:ext>
            </a:extLst>
          </p:cNvPr>
          <p:cNvSpPr txBox="1"/>
          <p:nvPr/>
        </p:nvSpPr>
        <p:spPr>
          <a:xfrm>
            <a:off x="658173" y="643917"/>
            <a:ext cx="8156374" cy="338554"/>
          </a:xfrm>
          <a:prstGeom prst="rect">
            <a:avLst/>
          </a:prstGeom>
          <a:noFill/>
        </p:spPr>
        <p:txBody>
          <a:bodyPr wrap="square">
            <a:spAutoFit/>
          </a:bodyPr>
          <a:lstStyle/>
          <a:p>
            <a:r>
              <a:rPr lang="en-GB" sz="1600" dirty="0">
                <a:solidFill>
                  <a:srgbClr val="0000B0"/>
                </a:solidFill>
                <a:effectLst/>
                <a:latin typeface="Arial Narrow" panose="020B0606020202030204" pitchFamily="34" charset="0"/>
              </a:rPr>
              <a:t>Summary of several SM total and fiducial production cross-section measurements from Run 2 and 3</a:t>
            </a:r>
          </a:p>
        </p:txBody>
      </p:sp>
      <p:sp>
        <p:nvSpPr>
          <p:cNvPr id="5" name="Rectangle 4">
            <a:extLst>
              <a:ext uri="{FF2B5EF4-FFF2-40B4-BE49-F238E27FC236}">
                <a16:creationId xmlns:a16="http://schemas.microsoft.com/office/drawing/2014/main" id="{F71997A0-B3C1-46B3-C888-23C59FB72D13}"/>
              </a:ext>
            </a:extLst>
          </p:cNvPr>
          <p:cNvSpPr/>
          <p:nvPr/>
        </p:nvSpPr>
        <p:spPr bwMode="auto">
          <a:xfrm>
            <a:off x="1056984" y="5556834"/>
            <a:ext cx="7024697" cy="447278"/>
          </a:xfrm>
          <a:prstGeom prst="rect">
            <a:avLst/>
          </a:prstGeom>
          <a:noFill/>
          <a:ln w="19050" cap="flat" cmpd="sng" algn="ctr">
            <a:solidFill>
              <a:schemeClr val="tx2"/>
            </a:solid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7" name="TextBox 6">
            <a:extLst>
              <a:ext uri="{FF2B5EF4-FFF2-40B4-BE49-F238E27FC236}">
                <a16:creationId xmlns:a16="http://schemas.microsoft.com/office/drawing/2014/main" id="{562CB08B-9A2E-2D77-5AC6-748FF383F282}"/>
              </a:ext>
            </a:extLst>
          </p:cNvPr>
          <p:cNvSpPr txBox="1"/>
          <p:nvPr/>
        </p:nvSpPr>
        <p:spPr>
          <a:xfrm>
            <a:off x="3287580" y="5592319"/>
            <a:ext cx="1615868" cy="348109"/>
          </a:xfrm>
          <a:prstGeom prst="rect">
            <a:avLst/>
          </a:prstGeom>
          <a:noFill/>
        </p:spPr>
        <p:txBody>
          <a:bodyPr wrap="square" rtlCol="0">
            <a:spAutoFit/>
          </a:bodyPr>
          <a:lstStyle/>
          <a:p>
            <a:r>
              <a:rPr lang="en-GB" sz="1662" dirty="0">
                <a:solidFill>
                  <a:schemeClr val="tx2"/>
                </a:solidFill>
                <a:effectLst/>
              </a:rPr>
              <a:t>EWK VBS VV</a:t>
            </a:r>
          </a:p>
        </p:txBody>
      </p:sp>
      <p:sp>
        <p:nvSpPr>
          <p:cNvPr id="9" name="TextBox 8">
            <a:extLst>
              <a:ext uri="{FF2B5EF4-FFF2-40B4-BE49-F238E27FC236}">
                <a16:creationId xmlns:a16="http://schemas.microsoft.com/office/drawing/2014/main" id="{65B1EC50-D135-22B4-FBBF-4634DB26BB24}"/>
              </a:ext>
            </a:extLst>
          </p:cNvPr>
          <p:cNvSpPr txBox="1"/>
          <p:nvPr/>
        </p:nvSpPr>
        <p:spPr>
          <a:xfrm>
            <a:off x="1978554" y="2395832"/>
            <a:ext cx="4233921" cy="262829"/>
          </a:xfrm>
          <a:prstGeom prst="rect">
            <a:avLst/>
          </a:prstGeom>
          <a:noFill/>
        </p:spPr>
        <p:txBody>
          <a:bodyPr wrap="square">
            <a:spAutoFit/>
          </a:bodyPr>
          <a:lstStyle/>
          <a:p>
            <a:r>
              <a:rPr lang="en-GB" sz="1108" b="0" dirty="0">
                <a:solidFill>
                  <a:srgbClr val="0000B0"/>
                </a:solidFill>
                <a:effectLst/>
                <a:latin typeface="+mn-lt"/>
                <a:hlinkClick r:id="rId4">
                  <a:extLst>
                    <a:ext uri="{A12FA001-AC4F-418D-AE19-62706E023703}">
                      <ahyp:hlinkClr xmlns:ahyp="http://schemas.microsoft.com/office/drawing/2018/hyperlinkcolor" val="tx"/>
                    </a:ext>
                  </a:extLst>
                </a:hlinkClick>
              </a:rPr>
              <a:t>ATL-PHYS-PUB-2024-011</a:t>
            </a:r>
            <a:endParaRPr lang="en-GB" sz="1108" dirty="0">
              <a:solidFill>
                <a:srgbClr val="0000B0"/>
              </a:solidFill>
            </a:endParaRPr>
          </a:p>
        </p:txBody>
      </p:sp>
      <p:sp>
        <p:nvSpPr>
          <p:cNvPr id="10" name="Rectangle 9">
            <a:extLst>
              <a:ext uri="{FF2B5EF4-FFF2-40B4-BE49-F238E27FC236}">
                <a16:creationId xmlns:a16="http://schemas.microsoft.com/office/drawing/2014/main" id="{A5952DBD-4BA2-BF92-F09D-6E4B1B892252}"/>
              </a:ext>
            </a:extLst>
          </p:cNvPr>
          <p:cNvSpPr/>
          <p:nvPr/>
        </p:nvSpPr>
        <p:spPr bwMode="auto">
          <a:xfrm>
            <a:off x="1056985" y="4551829"/>
            <a:ext cx="7024696" cy="211650"/>
          </a:xfrm>
          <a:prstGeom prst="rect">
            <a:avLst/>
          </a:prstGeom>
          <a:noFill/>
          <a:ln w="19050" cap="flat" cmpd="sng" algn="ctr">
            <a:solidFill>
              <a:schemeClr val="tx2"/>
            </a:solid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11" name="TextBox 10">
            <a:extLst>
              <a:ext uri="{FF2B5EF4-FFF2-40B4-BE49-F238E27FC236}">
                <a16:creationId xmlns:a16="http://schemas.microsoft.com/office/drawing/2014/main" id="{E8A5ECFE-E10D-1E47-97A6-42A80DA31642}"/>
              </a:ext>
            </a:extLst>
          </p:cNvPr>
          <p:cNvSpPr txBox="1"/>
          <p:nvPr/>
        </p:nvSpPr>
        <p:spPr>
          <a:xfrm>
            <a:off x="3447834" y="4507794"/>
            <a:ext cx="1066775" cy="291170"/>
          </a:xfrm>
          <a:prstGeom prst="rect">
            <a:avLst/>
          </a:prstGeom>
          <a:noFill/>
        </p:spPr>
        <p:txBody>
          <a:bodyPr wrap="square" rtlCol="0">
            <a:spAutoFit/>
          </a:bodyPr>
          <a:lstStyle/>
          <a:p>
            <a:r>
              <a:rPr lang="en-US" sz="1292" dirty="0">
                <a:solidFill>
                  <a:schemeClr val="tx2"/>
                </a:solidFill>
                <a:effectLst/>
              </a:rPr>
              <a:t>T</a:t>
            </a:r>
            <a:r>
              <a:rPr lang="en-GB" sz="1292" dirty="0" err="1">
                <a:solidFill>
                  <a:schemeClr val="tx2"/>
                </a:solidFill>
                <a:effectLst/>
              </a:rPr>
              <a:t>ri</a:t>
            </a:r>
            <a:r>
              <a:rPr lang="en-GB" sz="1292" dirty="0">
                <a:solidFill>
                  <a:schemeClr val="tx2"/>
                </a:solidFill>
                <a:effectLst/>
              </a:rPr>
              <a:t>-boson</a:t>
            </a:r>
          </a:p>
        </p:txBody>
      </p:sp>
    </p:spTree>
    <p:extLst>
      <p:ext uri="{BB962C8B-B14F-4D97-AF65-F5344CB8AC3E}">
        <p14:creationId xmlns:p14="http://schemas.microsoft.com/office/powerpoint/2010/main" val="2092335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00EE3-40CD-C1C1-4CF3-F408DD8CDB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F64CD6-E22D-1516-A23C-E2B346309DCA}"/>
              </a:ext>
            </a:extLst>
          </p:cNvPr>
          <p:cNvSpPr>
            <a:spLocks noGrp="1"/>
          </p:cNvSpPr>
          <p:nvPr>
            <p:ph type="title"/>
          </p:nvPr>
        </p:nvSpPr>
        <p:spPr/>
        <p:txBody>
          <a:bodyPr/>
          <a:lstStyle/>
          <a:p>
            <a:r>
              <a:rPr lang="en-GB" sz="2954" dirty="0"/>
              <a:t>Backup: Polarised WW in VBS</a:t>
            </a:r>
          </a:p>
        </p:txBody>
      </p:sp>
      <p:sp>
        <p:nvSpPr>
          <p:cNvPr id="17" name="TextBox 16">
            <a:extLst>
              <a:ext uri="{FF2B5EF4-FFF2-40B4-BE49-F238E27FC236}">
                <a16:creationId xmlns:a16="http://schemas.microsoft.com/office/drawing/2014/main" id="{41B90890-8FF8-8287-33A6-58D925CA3AB1}"/>
              </a:ext>
            </a:extLst>
          </p:cNvPr>
          <p:cNvSpPr txBox="1"/>
          <p:nvPr/>
        </p:nvSpPr>
        <p:spPr>
          <a:xfrm>
            <a:off x="1935258" y="658295"/>
            <a:ext cx="4324347" cy="338554"/>
          </a:xfrm>
          <a:prstGeom prst="rect">
            <a:avLst/>
          </a:prstGeom>
          <a:noFill/>
        </p:spPr>
        <p:txBody>
          <a:bodyPr wrap="square">
            <a:spAutoFit/>
          </a:bodyPr>
          <a:lstStyle/>
          <a:p>
            <a:r>
              <a:rPr lang="en-US" sz="1600" b="0" dirty="0">
                <a:solidFill>
                  <a:srgbClr val="143ADC"/>
                </a:solidFill>
                <a:effectLst/>
                <a:latin typeface="Comic Sans MS" panose="030F0702030302020204" pitchFamily="66" charset="0"/>
              </a:rPr>
              <a:t>Variables used in the classification DNNs</a:t>
            </a:r>
            <a:endParaRPr lang="en-GB" sz="1600" b="0" dirty="0">
              <a:solidFill>
                <a:srgbClr val="143ADC"/>
              </a:solidFill>
              <a:effectLst/>
              <a:latin typeface="Comic Sans MS" panose="030F0702030302020204" pitchFamily="66" charset="0"/>
            </a:endParaRPr>
          </a:p>
        </p:txBody>
      </p:sp>
      <p:pic>
        <p:nvPicPr>
          <p:cNvPr id="6" name="Picture 5" descr="A screenshot of a computer screen&#10;&#10;AI-generated content may be incorrect.">
            <a:extLst>
              <a:ext uri="{FF2B5EF4-FFF2-40B4-BE49-F238E27FC236}">
                <a16:creationId xmlns:a16="http://schemas.microsoft.com/office/drawing/2014/main" id="{30F78D81-B112-B555-BA95-A47AA5AF5208}"/>
              </a:ext>
            </a:extLst>
          </p:cNvPr>
          <p:cNvPicPr>
            <a:picLocks noChangeAspect="1"/>
          </p:cNvPicPr>
          <p:nvPr/>
        </p:nvPicPr>
        <p:blipFill>
          <a:blip r:embed="rId3"/>
          <a:stretch>
            <a:fillRect/>
          </a:stretch>
        </p:blipFill>
        <p:spPr>
          <a:xfrm>
            <a:off x="407122" y="928784"/>
            <a:ext cx="7792927" cy="5593039"/>
          </a:xfrm>
          <a:prstGeom prst="rect">
            <a:avLst/>
          </a:prstGeom>
        </p:spPr>
      </p:pic>
      <p:sp>
        <p:nvSpPr>
          <p:cNvPr id="7" name="TextBox 6">
            <a:extLst>
              <a:ext uri="{FF2B5EF4-FFF2-40B4-BE49-F238E27FC236}">
                <a16:creationId xmlns:a16="http://schemas.microsoft.com/office/drawing/2014/main" id="{3046F757-BACB-5F60-F578-D34EE3C5149E}"/>
              </a:ext>
            </a:extLst>
          </p:cNvPr>
          <p:cNvSpPr txBox="1"/>
          <p:nvPr/>
        </p:nvSpPr>
        <p:spPr>
          <a:xfrm>
            <a:off x="7800853" y="642185"/>
            <a:ext cx="1343147" cy="215444"/>
          </a:xfrm>
          <a:prstGeom prst="rect">
            <a:avLst/>
          </a:prstGeom>
          <a:solidFill>
            <a:schemeClr val="accent3">
              <a:lumMod val="95000"/>
            </a:schemeClr>
          </a:solidFill>
          <a:ln>
            <a:solidFill>
              <a:srgbClr val="0000B0"/>
            </a:solidFill>
          </a:ln>
        </p:spPr>
        <p:txBody>
          <a:bodyPr wrap="square" lIns="0" tIns="0" rIns="0" bIns="0">
            <a:spAutoFit/>
          </a:bodyPr>
          <a:lstStyle/>
          <a:p>
            <a:pPr>
              <a:defRPr/>
            </a:pPr>
            <a:r>
              <a:rPr lang="en-US" sz="1400" dirty="0">
                <a:solidFill>
                  <a:srgbClr val="B505A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arXiv:2505.08313</a:t>
            </a:r>
            <a:endParaRPr lang="en-US" sz="1400" dirty="0">
              <a:solidFill>
                <a:srgbClr val="B505A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4366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1151153" y="10931"/>
            <a:ext cx="6527118" cy="576000"/>
          </a:xfrm>
          <a:ln/>
        </p:spPr>
        <p:txBody>
          <a:bodyPr vert="horz" wrap="square" lIns="33231" tIns="7595" rIns="33231" bIns="42203" numCol="1" anchor="ctr" anchorCtr="1" compatLnSpc="1">
            <a:prstTxWarp prst="textNoShape">
              <a:avLst/>
            </a:prstTxWarp>
          </a:bodyPr>
          <a:lstStyle/>
          <a:p>
            <a:pPr>
              <a:lnSpc>
                <a:spcPct val="98000"/>
              </a:lnSpc>
              <a:tabLst>
                <a:tab pos="606154" algn="l"/>
                <a:tab pos="1212306" algn="l"/>
                <a:tab pos="1818460" algn="l"/>
                <a:tab pos="2424614" algn="l"/>
                <a:tab pos="3030766" algn="l"/>
                <a:tab pos="3636920" algn="l"/>
                <a:tab pos="4243073" algn="l"/>
                <a:tab pos="4849227" algn="l"/>
                <a:tab pos="5455380" algn="l"/>
                <a:tab pos="6061533" algn="l"/>
                <a:tab pos="6667687" algn="l"/>
                <a:tab pos="7273840" algn="l"/>
              </a:tabLst>
            </a:pPr>
            <a:r>
              <a:rPr lang="en-US" dirty="0"/>
              <a:t>Why VBS and tri-boson </a:t>
            </a:r>
            <a:endParaRPr lang="en-GB" dirty="0"/>
          </a:p>
        </p:txBody>
      </p:sp>
      <p:sp>
        <p:nvSpPr>
          <p:cNvPr id="2" name="TextBox 1">
            <a:extLst>
              <a:ext uri="{FF2B5EF4-FFF2-40B4-BE49-F238E27FC236}">
                <a16:creationId xmlns:a16="http://schemas.microsoft.com/office/drawing/2014/main" id="{BFF8E020-9297-70CC-70D7-FD0D6B09EFB5}"/>
              </a:ext>
            </a:extLst>
          </p:cNvPr>
          <p:cNvSpPr txBox="1"/>
          <p:nvPr/>
        </p:nvSpPr>
        <p:spPr>
          <a:xfrm>
            <a:off x="0" y="739761"/>
            <a:ext cx="5989431" cy="738664"/>
          </a:xfrm>
          <a:prstGeom prst="rect">
            <a:avLst/>
          </a:prstGeom>
          <a:solidFill>
            <a:schemeClr val="bg1">
              <a:lumMod val="95000"/>
            </a:schemeClr>
          </a:solidFill>
        </p:spPr>
        <p:txBody>
          <a:bodyPr wrap="square" lIns="66462" tIns="0" rIns="0" bIns="0">
            <a:spAutoFit/>
          </a:bodyPr>
          <a:lstStyle/>
          <a:p>
            <a:r>
              <a:rPr lang="en-GB" sz="1600" b="0" dirty="0">
                <a:solidFill>
                  <a:srgbClr val="0000B0"/>
                </a:solidFill>
                <a:effectLst/>
                <a:latin typeface="Comic Sans MS" panose="030F0702030302020204" pitchFamily="66" charset="0"/>
              </a:rPr>
              <a:t> In the Standard Model (SM), the non-Abelian structure of the  electroweak sector predicts the self-interaction of vector bosons leading to vertices with three or four bosons.</a:t>
            </a:r>
          </a:p>
        </p:txBody>
      </p:sp>
      <p:sp>
        <p:nvSpPr>
          <p:cNvPr id="5" name="TextBox 4">
            <a:extLst>
              <a:ext uri="{FF2B5EF4-FFF2-40B4-BE49-F238E27FC236}">
                <a16:creationId xmlns:a16="http://schemas.microsoft.com/office/drawing/2014/main" id="{453DBE99-B11A-4DE7-FCAF-A98F06EFB90E}"/>
              </a:ext>
            </a:extLst>
          </p:cNvPr>
          <p:cNvSpPr txBox="1"/>
          <p:nvPr/>
        </p:nvSpPr>
        <p:spPr>
          <a:xfrm>
            <a:off x="0" y="3108584"/>
            <a:ext cx="5315065" cy="1723549"/>
          </a:xfrm>
          <a:prstGeom prst="rect">
            <a:avLst/>
          </a:prstGeom>
          <a:solidFill>
            <a:schemeClr val="bg1">
              <a:lumMod val="95000"/>
            </a:schemeClr>
          </a:solidFill>
        </p:spPr>
        <p:txBody>
          <a:bodyPr wrap="square" lIns="66462" tIns="0" rIns="0" bIns="0">
            <a:spAutoFit/>
          </a:bodyPr>
          <a:lstStyle/>
          <a:p>
            <a:r>
              <a:rPr lang="en-GB" sz="1600" b="0" dirty="0">
                <a:solidFill>
                  <a:srgbClr val="45754E"/>
                </a:solidFill>
                <a:effectLst/>
                <a:latin typeface="Comic Sans MS" panose="030F0702030302020204" pitchFamily="66" charset="0"/>
              </a:rPr>
              <a:t> </a:t>
            </a:r>
            <a:r>
              <a:rPr lang="en-GB" sz="1600" b="0" dirty="0">
                <a:solidFill>
                  <a:srgbClr val="0000B0"/>
                </a:solidFill>
                <a:effectLst/>
                <a:latin typeface="Comic Sans MS" panose="030F0702030302020204" pitchFamily="66" charset="0"/>
              </a:rPr>
              <a:t>Electroweak symmetry breaking via Higgs mechanism leads to the appearance of masses and longitudinally polarised states of the vector bosons. Scattering of these states violates unitarity limit at ~TeV scale without meticulous compensation from Higgs exchange. Study of the VBS, especially polarised states, allows sensitive validation of the symmetry breaking in SM. </a:t>
            </a:r>
          </a:p>
        </p:txBody>
      </p:sp>
      <p:sp>
        <p:nvSpPr>
          <p:cNvPr id="7" name="TextBox 6">
            <a:extLst>
              <a:ext uri="{FF2B5EF4-FFF2-40B4-BE49-F238E27FC236}">
                <a16:creationId xmlns:a16="http://schemas.microsoft.com/office/drawing/2014/main" id="{D9D9975A-3418-84C6-B834-CECE40A61DD1}"/>
              </a:ext>
            </a:extLst>
          </p:cNvPr>
          <p:cNvSpPr txBox="1"/>
          <p:nvPr/>
        </p:nvSpPr>
        <p:spPr>
          <a:xfrm>
            <a:off x="4043516" y="1898790"/>
            <a:ext cx="5101466" cy="738664"/>
          </a:xfrm>
          <a:prstGeom prst="rect">
            <a:avLst/>
          </a:prstGeom>
          <a:solidFill>
            <a:schemeClr val="bg1">
              <a:lumMod val="95000"/>
            </a:schemeClr>
          </a:solidFill>
        </p:spPr>
        <p:txBody>
          <a:bodyPr wrap="square" lIns="66462" tIns="0" rIns="0" bIns="0">
            <a:spAutoFit/>
          </a:bodyPr>
          <a:lstStyle/>
          <a:p>
            <a:r>
              <a:rPr lang="en-GB" sz="1600" b="0" dirty="0">
                <a:solidFill>
                  <a:srgbClr val="0000B0"/>
                </a:solidFill>
                <a:effectLst/>
                <a:latin typeface="Comic Sans MS" panose="030F0702030302020204" pitchFamily="66" charset="0"/>
              </a:rPr>
              <a:t> Both triple and quartic vector boson couplings can be probed in the Vector Boson Scattering (VBS) and tri-boson production processes. </a:t>
            </a:r>
          </a:p>
        </p:txBody>
      </p:sp>
      <p:pic>
        <p:nvPicPr>
          <p:cNvPr id="10" name="Picture 9">
            <a:extLst>
              <a:ext uri="{FF2B5EF4-FFF2-40B4-BE49-F238E27FC236}">
                <a16:creationId xmlns:a16="http://schemas.microsoft.com/office/drawing/2014/main" id="{3361FE5A-E984-E3A2-ABD6-52D252028789}"/>
              </a:ext>
            </a:extLst>
          </p:cNvPr>
          <p:cNvPicPr>
            <a:picLocks noChangeAspect="1"/>
          </p:cNvPicPr>
          <p:nvPr/>
        </p:nvPicPr>
        <p:blipFill>
          <a:blip r:embed="rId3"/>
          <a:stretch>
            <a:fillRect/>
          </a:stretch>
        </p:blipFill>
        <p:spPr>
          <a:xfrm>
            <a:off x="5563069" y="3099407"/>
            <a:ext cx="3580931" cy="1760410"/>
          </a:xfrm>
          <a:prstGeom prst="rect">
            <a:avLst/>
          </a:prstGeom>
        </p:spPr>
      </p:pic>
      <p:pic>
        <p:nvPicPr>
          <p:cNvPr id="18" name="Picture 17">
            <a:extLst>
              <a:ext uri="{FF2B5EF4-FFF2-40B4-BE49-F238E27FC236}">
                <a16:creationId xmlns:a16="http://schemas.microsoft.com/office/drawing/2014/main" id="{21436916-BD8A-1A66-486E-B05430E3F2F0}"/>
              </a:ext>
            </a:extLst>
          </p:cNvPr>
          <p:cNvPicPr>
            <a:picLocks noChangeAspect="1"/>
          </p:cNvPicPr>
          <p:nvPr/>
        </p:nvPicPr>
        <p:blipFill>
          <a:blip r:embed="rId4"/>
          <a:stretch>
            <a:fillRect/>
          </a:stretch>
        </p:blipFill>
        <p:spPr>
          <a:xfrm>
            <a:off x="6289597" y="664179"/>
            <a:ext cx="1368882" cy="1090133"/>
          </a:xfrm>
          <a:prstGeom prst="rect">
            <a:avLst/>
          </a:prstGeom>
        </p:spPr>
      </p:pic>
      <p:pic>
        <p:nvPicPr>
          <p:cNvPr id="20" name="Picture 19">
            <a:extLst>
              <a:ext uri="{FF2B5EF4-FFF2-40B4-BE49-F238E27FC236}">
                <a16:creationId xmlns:a16="http://schemas.microsoft.com/office/drawing/2014/main" id="{EAA5FACC-42FD-CE73-ED15-EDF10F25659B}"/>
              </a:ext>
            </a:extLst>
          </p:cNvPr>
          <p:cNvPicPr>
            <a:picLocks noChangeAspect="1"/>
          </p:cNvPicPr>
          <p:nvPr/>
        </p:nvPicPr>
        <p:blipFill>
          <a:blip r:embed="rId5"/>
          <a:stretch>
            <a:fillRect/>
          </a:stretch>
        </p:blipFill>
        <p:spPr>
          <a:xfrm>
            <a:off x="7775118" y="653084"/>
            <a:ext cx="1368882" cy="1079064"/>
          </a:xfrm>
          <a:prstGeom prst="rect">
            <a:avLst/>
          </a:prstGeom>
        </p:spPr>
      </p:pic>
      <p:pic>
        <p:nvPicPr>
          <p:cNvPr id="22" name="Picture 21">
            <a:extLst>
              <a:ext uri="{FF2B5EF4-FFF2-40B4-BE49-F238E27FC236}">
                <a16:creationId xmlns:a16="http://schemas.microsoft.com/office/drawing/2014/main" id="{044B69FB-5EFA-F521-77B9-756879FBCABE}"/>
              </a:ext>
            </a:extLst>
          </p:cNvPr>
          <p:cNvPicPr>
            <a:picLocks noChangeAspect="1"/>
          </p:cNvPicPr>
          <p:nvPr/>
        </p:nvPicPr>
        <p:blipFill>
          <a:blip r:embed="rId6"/>
          <a:srcRect r="23480"/>
          <a:stretch>
            <a:fillRect/>
          </a:stretch>
        </p:blipFill>
        <p:spPr>
          <a:xfrm>
            <a:off x="-9986" y="1630869"/>
            <a:ext cx="2087234" cy="1295091"/>
          </a:xfrm>
          <a:prstGeom prst="rect">
            <a:avLst/>
          </a:prstGeom>
        </p:spPr>
      </p:pic>
      <p:pic>
        <p:nvPicPr>
          <p:cNvPr id="24" name="Picture 23" descr="A black and white diagram of a diagram&#10;&#10;AI-generated content may be incorrect.">
            <a:extLst>
              <a:ext uri="{FF2B5EF4-FFF2-40B4-BE49-F238E27FC236}">
                <a16:creationId xmlns:a16="http://schemas.microsoft.com/office/drawing/2014/main" id="{6C7D2007-9496-AE34-181C-FC789455E149}"/>
              </a:ext>
            </a:extLst>
          </p:cNvPr>
          <p:cNvPicPr>
            <a:picLocks noChangeAspect="1"/>
          </p:cNvPicPr>
          <p:nvPr/>
        </p:nvPicPr>
        <p:blipFill>
          <a:blip r:embed="rId7"/>
          <a:stretch>
            <a:fillRect/>
          </a:stretch>
        </p:blipFill>
        <p:spPr>
          <a:xfrm>
            <a:off x="2100731" y="1630869"/>
            <a:ext cx="1894227" cy="1295091"/>
          </a:xfrm>
          <a:prstGeom prst="rect">
            <a:avLst/>
          </a:prstGeom>
        </p:spPr>
      </p:pic>
      <p:sp>
        <p:nvSpPr>
          <p:cNvPr id="25" name="TextBox 24">
            <a:extLst>
              <a:ext uri="{FF2B5EF4-FFF2-40B4-BE49-F238E27FC236}">
                <a16:creationId xmlns:a16="http://schemas.microsoft.com/office/drawing/2014/main" id="{3328AF00-CEA6-99C7-0652-00E59832CAE6}"/>
              </a:ext>
            </a:extLst>
          </p:cNvPr>
          <p:cNvSpPr txBox="1"/>
          <p:nvPr/>
        </p:nvSpPr>
        <p:spPr>
          <a:xfrm>
            <a:off x="0" y="5035729"/>
            <a:ext cx="9144000" cy="738664"/>
          </a:xfrm>
          <a:prstGeom prst="rect">
            <a:avLst/>
          </a:prstGeom>
          <a:solidFill>
            <a:schemeClr val="bg1">
              <a:lumMod val="95000"/>
            </a:schemeClr>
          </a:solidFill>
        </p:spPr>
        <p:txBody>
          <a:bodyPr wrap="square" lIns="66462" tIns="0" rIns="0" bIns="0">
            <a:spAutoFit/>
          </a:bodyPr>
          <a:lstStyle/>
          <a:p>
            <a:r>
              <a:rPr lang="en-GB" sz="1600" b="0" dirty="0">
                <a:solidFill>
                  <a:srgbClr val="45754E"/>
                </a:solidFill>
                <a:effectLst/>
                <a:latin typeface="Comic Sans MS" panose="030F0702030302020204" pitchFamily="66" charset="0"/>
              </a:rPr>
              <a:t> </a:t>
            </a:r>
            <a:r>
              <a:rPr lang="en-GB" sz="1600" b="0" dirty="0">
                <a:solidFill>
                  <a:srgbClr val="0000B0"/>
                </a:solidFill>
                <a:effectLst/>
                <a:latin typeface="Comic Sans MS" panose="030F0702030302020204" pitchFamily="66" charset="0"/>
              </a:rPr>
              <a:t>Deviations from the SM expectations would be hints of new physics at higher energy scales.</a:t>
            </a:r>
          </a:p>
          <a:p>
            <a:r>
              <a:rPr lang="en-GB" sz="1600" b="0" dirty="0">
                <a:solidFill>
                  <a:srgbClr val="0000B0"/>
                </a:solidFill>
                <a:effectLst/>
                <a:latin typeface="Comic Sans MS" panose="030F0702030302020204" pitchFamily="66" charset="0"/>
              </a:rPr>
              <a:t>Dim-6(</a:t>
            </a:r>
            <a:r>
              <a:rPr lang="en-GB" sz="1600" b="0" dirty="0" err="1">
                <a:solidFill>
                  <a:srgbClr val="0000B0"/>
                </a:solidFill>
                <a:effectLst/>
                <a:latin typeface="Comic Sans MS" panose="030F0702030302020204" pitchFamily="66" charset="0"/>
              </a:rPr>
              <a:t>aTGC</a:t>
            </a:r>
            <a:r>
              <a:rPr lang="en-GB" sz="1600" b="0" dirty="0">
                <a:solidFill>
                  <a:srgbClr val="0000B0"/>
                </a:solidFill>
                <a:effectLst/>
                <a:latin typeface="Comic Sans MS" panose="030F0702030302020204" pitchFamily="66" charset="0"/>
              </a:rPr>
              <a:t>) and Dim-8(</a:t>
            </a:r>
            <a:r>
              <a:rPr lang="en-GB" sz="1600" b="0" dirty="0" err="1">
                <a:solidFill>
                  <a:srgbClr val="0000B0"/>
                </a:solidFill>
                <a:effectLst/>
                <a:latin typeface="Comic Sans MS" panose="030F0702030302020204" pitchFamily="66" charset="0"/>
              </a:rPr>
              <a:t>aQGC</a:t>
            </a:r>
            <a:r>
              <a:rPr lang="en-GB" sz="1600" b="0" dirty="0">
                <a:solidFill>
                  <a:srgbClr val="0000B0"/>
                </a:solidFill>
                <a:effectLst/>
                <a:latin typeface="Comic Sans MS" panose="030F0702030302020204" pitchFamily="66" charset="0"/>
              </a:rPr>
              <a:t>) EFT operators can be probed in VBS and tri-boson production processes</a:t>
            </a:r>
          </a:p>
        </p:txBody>
      </p:sp>
      <p:pic>
        <p:nvPicPr>
          <p:cNvPr id="29" name="Picture 28">
            <a:extLst>
              <a:ext uri="{FF2B5EF4-FFF2-40B4-BE49-F238E27FC236}">
                <a16:creationId xmlns:a16="http://schemas.microsoft.com/office/drawing/2014/main" id="{3B8CF285-CE46-73F7-61AD-2532AAD5CEB6}"/>
              </a:ext>
            </a:extLst>
          </p:cNvPr>
          <p:cNvPicPr>
            <a:picLocks noChangeAspect="1"/>
          </p:cNvPicPr>
          <p:nvPr/>
        </p:nvPicPr>
        <p:blipFill>
          <a:blip r:embed="rId8"/>
          <a:stretch>
            <a:fillRect/>
          </a:stretch>
        </p:blipFill>
        <p:spPr>
          <a:xfrm>
            <a:off x="2338116" y="5836024"/>
            <a:ext cx="4256133" cy="653952"/>
          </a:xfrm>
          <a:prstGeom prst="rect">
            <a:avLst/>
          </a:prstGeom>
        </p:spPr>
      </p:pic>
      <p:sp>
        <p:nvSpPr>
          <p:cNvPr id="30" name="TextBox 29">
            <a:extLst>
              <a:ext uri="{FF2B5EF4-FFF2-40B4-BE49-F238E27FC236}">
                <a16:creationId xmlns:a16="http://schemas.microsoft.com/office/drawing/2014/main" id="{77EA0234-A595-C6FE-7E4F-C462387650F9}"/>
              </a:ext>
            </a:extLst>
          </p:cNvPr>
          <p:cNvSpPr txBox="1"/>
          <p:nvPr/>
        </p:nvSpPr>
        <p:spPr>
          <a:xfrm>
            <a:off x="493490" y="1589762"/>
            <a:ext cx="588087" cy="307777"/>
          </a:xfrm>
          <a:prstGeom prst="rect">
            <a:avLst/>
          </a:prstGeom>
          <a:noFill/>
        </p:spPr>
        <p:txBody>
          <a:bodyPr wrap="square" rtlCol="0">
            <a:spAutoFit/>
          </a:bodyPr>
          <a:lstStyle/>
          <a:p>
            <a:r>
              <a:rPr lang="en-GB" sz="1400" dirty="0">
                <a:solidFill>
                  <a:schemeClr val="tx2"/>
                </a:solidFill>
                <a:effectLst/>
              </a:rPr>
              <a:t>VBS</a:t>
            </a:r>
          </a:p>
        </p:txBody>
      </p:sp>
      <p:sp>
        <p:nvSpPr>
          <p:cNvPr id="31" name="TextBox 30">
            <a:extLst>
              <a:ext uri="{FF2B5EF4-FFF2-40B4-BE49-F238E27FC236}">
                <a16:creationId xmlns:a16="http://schemas.microsoft.com/office/drawing/2014/main" id="{298C8259-E24D-C776-003C-0DA3F838F501}"/>
              </a:ext>
            </a:extLst>
          </p:cNvPr>
          <p:cNvSpPr txBox="1"/>
          <p:nvPr/>
        </p:nvSpPr>
        <p:spPr>
          <a:xfrm>
            <a:off x="2470043" y="1641778"/>
            <a:ext cx="1062787" cy="307777"/>
          </a:xfrm>
          <a:prstGeom prst="rect">
            <a:avLst/>
          </a:prstGeom>
          <a:noFill/>
        </p:spPr>
        <p:txBody>
          <a:bodyPr wrap="square" rtlCol="0">
            <a:spAutoFit/>
          </a:bodyPr>
          <a:lstStyle/>
          <a:p>
            <a:r>
              <a:rPr lang="en-GB" sz="1400" dirty="0">
                <a:solidFill>
                  <a:schemeClr val="tx2"/>
                </a:solidFill>
                <a:effectLst/>
              </a:rPr>
              <a:t>Tri-boson</a:t>
            </a:r>
          </a:p>
        </p:txBody>
      </p:sp>
    </p:spTree>
    <p:extLst>
      <p:ext uri="{BB962C8B-B14F-4D97-AF65-F5344CB8AC3E}">
        <p14:creationId xmlns:p14="http://schemas.microsoft.com/office/powerpoint/2010/main" val="35133324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6A091-787B-C63F-36F6-26C28A3F10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1768D-5546-F31E-B59D-F77D88965A47}"/>
              </a:ext>
            </a:extLst>
          </p:cNvPr>
          <p:cNvSpPr>
            <a:spLocks noGrp="1"/>
          </p:cNvSpPr>
          <p:nvPr>
            <p:ph type="title"/>
          </p:nvPr>
        </p:nvSpPr>
        <p:spPr/>
        <p:txBody>
          <a:bodyPr/>
          <a:lstStyle/>
          <a:p>
            <a:r>
              <a:rPr lang="en-GB" sz="2954" dirty="0"/>
              <a:t>Backup: Polarised WW in VBS</a:t>
            </a:r>
          </a:p>
        </p:txBody>
      </p:sp>
      <p:sp>
        <p:nvSpPr>
          <p:cNvPr id="17" name="TextBox 16">
            <a:extLst>
              <a:ext uri="{FF2B5EF4-FFF2-40B4-BE49-F238E27FC236}">
                <a16:creationId xmlns:a16="http://schemas.microsoft.com/office/drawing/2014/main" id="{72E3BE39-9501-4476-8F73-C9DF125D9045}"/>
              </a:ext>
            </a:extLst>
          </p:cNvPr>
          <p:cNvSpPr txBox="1"/>
          <p:nvPr/>
        </p:nvSpPr>
        <p:spPr>
          <a:xfrm>
            <a:off x="4947134" y="654034"/>
            <a:ext cx="2956028" cy="523220"/>
          </a:xfrm>
          <a:prstGeom prst="rect">
            <a:avLst/>
          </a:prstGeom>
          <a:noFill/>
        </p:spPr>
        <p:txBody>
          <a:bodyPr wrap="square">
            <a:spAutoFit/>
          </a:bodyPr>
          <a:lstStyle/>
          <a:p>
            <a:r>
              <a:rPr lang="en-US" sz="1400" b="0" dirty="0">
                <a:solidFill>
                  <a:srgbClr val="143ADC"/>
                </a:solidFill>
                <a:effectLst/>
                <a:latin typeface="Comic Sans MS" panose="030F0702030302020204" pitchFamily="66" charset="0"/>
              </a:rPr>
              <a:t>Total analysis error breakdown. Statistical error dominates. </a:t>
            </a:r>
            <a:endParaRPr lang="en-GB" sz="1400" b="0" dirty="0">
              <a:solidFill>
                <a:srgbClr val="143ADC"/>
              </a:solidFill>
              <a:effectLst/>
              <a:latin typeface="Comic Sans MS" panose="030F0702030302020204" pitchFamily="66" charset="0"/>
            </a:endParaRPr>
          </a:p>
        </p:txBody>
      </p:sp>
      <p:sp>
        <p:nvSpPr>
          <p:cNvPr id="7" name="TextBox 6">
            <a:extLst>
              <a:ext uri="{FF2B5EF4-FFF2-40B4-BE49-F238E27FC236}">
                <a16:creationId xmlns:a16="http://schemas.microsoft.com/office/drawing/2014/main" id="{A37786EB-77AD-E4F7-A50A-37924C7DF437}"/>
              </a:ext>
            </a:extLst>
          </p:cNvPr>
          <p:cNvSpPr txBox="1"/>
          <p:nvPr/>
        </p:nvSpPr>
        <p:spPr>
          <a:xfrm>
            <a:off x="7765676" y="648474"/>
            <a:ext cx="1378324" cy="215444"/>
          </a:xfrm>
          <a:prstGeom prst="rect">
            <a:avLst/>
          </a:prstGeom>
          <a:solidFill>
            <a:schemeClr val="accent3">
              <a:lumMod val="95000"/>
            </a:schemeClr>
          </a:solidFill>
          <a:ln>
            <a:solidFill>
              <a:srgbClr val="0000B0"/>
            </a:solidFill>
          </a:ln>
        </p:spPr>
        <p:txBody>
          <a:bodyPr wrap="square" lIns="36000" tIns="0" rIns="0" bIns="0">
            <a:spAutoFit/>
          </a:bodyPr>
          <a:lstStyle/>
          <a:p>
            <a:pPr>
              <a:defRPr/>
            </a:pPr>
            <a:r>
              <a:rPr lang="en-US" sz="1400" dirty="0">
                <a:solidFill>
                  <a:srgbClr val="B505A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arXiv:2505.08313</a:t>
            </a:r>
            <a:endParaRPr lang="en-US" sz="1400" dirty="0">
              <a:solidFill>
                <a:srgbClr val="B505A0"/>
              </a:solidFill>
              <a:effectLst/>
              <a:latin typeface="Times New Roman" panose="02020603050405020304" pitchFamily="18" charset="0"/>
              <a:cs typeface="Times New Roman" panose="02020603050405020304" pitchFamily="18" charset="0"/>
            </a:endParaRPr>
          </a:p>
        </p:txBody>
      </p:sp>
      <p:pic>
        <p:nvPicPr>
          <p:cNvPr id="4" name="Picture 3" descr="A white text with black text&#10;&#10;AI-generated content may be incorrect.">
            <a:extLst>
              <a:ext uri="{FF2B5EF4-FFF2-40B4-BE49-F238E27FC236}">
                <a16:creationId xmlns:a16="http://schemas.microsoft.com/office/drawing/2014/main" id="{AD1E38F3-724B-8A91-844F-1FF0783CD148}"/>
              </a:ext>
            </a:extLst>
          </p:cNvPr>
          <p:cNvPicPr>
            <a:picLocks noChangeAspect="1"/>
          </p:cNvPicPr>
          <p:nvPr/>
        </p:nvPicPr>
        <p:blipFill>
          <a:blip r:embed="rId4"/>
          <a:stretch>
            <a:fillRect/>
          </a:stretch>
        </p:blipFill>
        <p:spPr>
          <a:xfrm>
            <a:off x="5047987" y="1177254"/>
            <a:ext cx="3860689" cy="3651449"/>
          </a:xfrm>
          <a:prstGeom prst="rect">
            <a:avLst/>
          </a:prstGeom>
        </p:spPr>
      </p:pic>
      <p:pic>
        <p:nvPicPr>
          <p:cNvPr id="8" name="Picture 7" descr="A table with numbers and symbols&#10;&#10;AI-generated content may be incorrect.">
            <a:extLst>
              <a:ext uri="{FF2B5EF4-FFF2-40B4-BE49-F238E27FC236}">
                <a16:creationId xmlns:a16="http://schemas.microsoft.com/office/drawing/2014/main" id="{44115C61-CD34-4229-B8D5-AFC0C16B1E13}"/>
              </a:ext>
            </a:extLst>
          </p:cNvPr>
          <p:cNvPicPr>
            <a:picLocks noChangeAspect="1"/>
          </p:cNvPicPr>
          <p:nvPr/>
        </p:nvPicPr>
        <p:blipFill>
          <a:blip r:embed="rId5"/>
          <a:stretch>
            <a:fillRect/>
          </a:stretch>
        </p:blipFill>
        <p:spPr>
          <a:xfrm>
            <a:off x="781747" y="5359011"/>
            <a:ext cx="7418838" cy="1192908"/>
          </a:xfrm>
          <a:prstGeom prst="rect">
            <a:avLst/>
          </a:prstGeom>
        </p:spPr>
      </p:pic>
      <p:sp>
        <p:nvSpPr>
          <p:cNvPr id="9" name="TextBox 8">
            <a:extLst>
              <a:ext uri="{FF2B5EF4-FFF2-40B4-BE49-F238E27FC236}">
                <a16:creationId xmlns:a16="http://schemas.microsoft.com/office/drawing/2014/main" id="{8C750A92-BC2B-899E-769A-EE76869AA3C3}"/>
              </a:ext>
            </a:extLst>
          </p:cNvPr>
          <p:cNvSpPr txBox="1"/>
          <p:nvPr/>
        </p:nvSpPr>
        <p:spPr>
          <a:xfrm>
            <a:off x="713014" y="4891246"/>
            <a:ext cx="7717970" cy="523220"/>
          </a:xfrm>
          <a:prstGeom prst="rect">
            <a:avLst/>
          </a:prstGeom>
          <a:noFill/>
        </p:spPr>
        <p:txBody>
          <a:bodyPr wrap="square">
            <a:spAutoFit/>
          </a:bodyPr>
          <a:lstStyle/>
          <a:p>
            <a:pPr>
              <a:defRPr/>
            </a:pPr>
            <a:r>
              <a:rPr lang="en-US" sz="1400" b="0" dirty="0">
                <a:solidFill>
                  <a:srgbClr val="143ADC"/>
                </a:solidFill>
                <a:effectLst/>
                <a:latin typeface="Comic Sans MS" panose="030F0702030302020204" pitchFamily="66" charset="0"/>
              </a:rPr>
              <a:t>Measured and predicted cross-sections for WW </a:t>
            </a:r>
            <a:r>
              <a:rPr lang="en-US" sz="1400" b="0" dirty="0" err="1">
                <a:solidFill>
                  <a:srgbClr val="143ADC"/>
                </a:solidFill>
                <a:effectLst/>
                <a:latin typeface="Comic Sans MS" panose="030F0702030302020204" pitchFamily="66" charset="0"/>
              </a:rPr>
              <a:t>polarisation</a:t>
            </a:r>
            <a:r>
              <a:rPr lang="en-US" sz="1400" b="0" dirty="0">
                <a:solidFill>
                  <a:srgbClr val="143ADC"/>
                </a:solidFill>
                <a:effectLst/>
                <a:latin typeface="Comic Sans MS" panose="030F0702030302020204" pitchFamily="66" charset="0"/>
              </a:rPr>
              <a:t> states defined </a:t>
            </a:r>
            <a:br>
              <a:rPr lang="en-US" sz="1400" b="0" dirty="0">
                <a:solidFill>
                  <a:srgbClr val="143ADC"/>
                </a:solidFill>
                <a:effectLst/>
                <a:latin typeface="Comic Sans MS" panose="030F0702030302020204" pitchFamily="66" charset="0"/>
              </a:rPr>
            </a:br>
            <a:r>
              <a:rPr lang="en-US" sz="1400" b="0" dirty="0">
                <a:solidFill>
                  <a:srgbClr val="143ADC"/>
                </a:solidFill>
                <a:effectLst/>
                <a:latin typeface="Comic Sans MS" panose="030F0702030302020204" pitchFamily="66" charset="0"/>
              </a:rPr>
              <a:t>in the </a:t>
            </a:r>
            <a:r>
              <a:rPr lang="en-US" sz="1400" b="0" u="sng" dirty="0" err="1">
                <a:solidFill>
                  <a:srgbClr val="FF0000"/>
                </a:solidFill>
                <a:effectLst/>
                <a:latin typeface="Comic Sans MS" panose="030F0702030302020204" pitchFamily="66" charset="0"/>
              </a:rPr>
              <a:t>parton-parton</a:t>
            </a:r>
            <a:r>
              <a:rPr lang="en-US" sz="1400" b="0" u="sng" dirty="0">
                <a:solidFill>
                  <a:srgbClr val="FF0000"/>
                </a:solidFill>
                <a:effectLst/>
                <a:latin typeface="Comic Sans MS" panose="030F0702030302020204" pitchFamily="66" charset="0"/>
              </a:rPr>
              <a:t> reference frame</a:t>
            </a:r>
            <a:r>
              <a:rPr lang="en-US" sz="1400" b="0" dirty="0">
                <a:solidFill>
                  <a:srgbClr val="143ADC"/>
                </a:solidFill>
                <a:effectLst/>
                <a:latin typeface="Comic Sans MS" panose="030F0702030302020204" pitchFamily="66" charset="0"/>
              </a:rPr>
              <a:t>. Measured </a:t>
            </a:r>
            <a:r>
              <a:rPr lang="en-GB" sz="1400" b="0" dirty="0">
                <a:solidFill>
                  <a:srgbClr val="143ADC"/>
                </a:solidFill>
                <a:effectLst/>
                <a:latin typeface="Comic Sans MS" panose="030F0702030302020204" pitchFamily="66" charset="0"/>
              </a:rPr>
              <a:t>jjW</a:t>
            </a:r>
            <a:r>
              <a:rPr lang="en-GB" sz="1400" b="0" baseline="-25000" dirty="0">
                <a:solidFill>
                  <a:srgbClr val="143ADC"/>
                </a:solidFill>
                <a:effectLst/>
                <a:latin typeface="Comic Sans MS" panose="030F0702030302020204" pitchFamily="66" charset="0"/>
              </a:rPr>
              <a:t>L</a:t>
            </a:r>
            <a:r>
              <a:rPr lang="en-GB" sz="1400" b="0" dirty="0">
                <a:solidFill>
                  <a:srgbClr val="143ADC"/>
                </a:solidFill>
                <a:effectLst/>
                <a:latin typeface="Comic Sans MS" panose="030F0702030302020204" pitchFamily="66" charset="0"/>
              </a:rPr>
              <a:t>W</a:t>
            </a:r>
            <a:r>
              <a:rPr lang="en-GB" sz="1400" b="0" baseline="-25000" dirty="0">
                <a:solidFill>
                  <a:srgbClr val="143ADC"/>
                </a:solidFill>
                <a:effectLst/>
                <a:latin typeface="Comic Sans MS" panose="030F0702030302020204" pitchFamily="66" charset="0"/>
              </a:rPr>
              <a:t>L,T </a:t>
            </a:r>
            <a:r>
              <a:rPr lang="en-GB" sz="1400" b="0" dirty="0">
                <a:solidFill>
                  <a:srgbClr val="143ADC"/>
                </a:solidFill>
                <a:effectLst/>
                <a:latin typeface="Comic Sans MS" panose="030F0702030302020204" pitchFamily="66" charset="0"/>
              </a:rPr>
              <a:t>signal significance is 2.5</a:t>
            </a:r>
            <a:r>
              <a:rPr lang="el-GR" sz="1400" b="0" dirty="0">
                <a:solidFill>
                  <a:srgbClr val="143ADC"/>
                </a:solidFill>
                <a:effectLst/>
                <a:latin typeface="Comic Sans MS" panose="030F0702030302020204" pitchFamily="66" charset="0"/>
              </a:rPr>
              <a:t>(</a:t>
            </a:r>
            <a:r>
              <a:rPr lang="en-US" sz="1400" b="0" dirty="0">
                <a:solidFill>
                  <a:srgbClr val="143ADC"/>
                </a:solidFill>
                <a:effectLst/>
                <a:latin typeface="Comic Sans MS" panose="030F0702030302020204" pitchFamily="66" charset="0"/>
              </a:rPr>
              <a:t>3</a:t>
            </a:r>
            <a:r>
              <a:rPr lang="el-GR" sz="1400" b="0" dirty="0">
                <a:solidFill>
                  <a:srgbClr val="143ADC"/>
                </a:solidFill>
                <a:effectLst/>
                <a:latin typeface="Comic Sans MS" panose="030F0702030302020204" pitchFamily="66" charset="0"/>
              </a:rPr>
              <a:t>.</a:t>
            </a:r>
            <a:r>
              <a:rPr lang="en-US" sz="1400" b="0" dirty="0">
                <a:solidFill>
                  <a:srgbClr val="143ADC"/>
                </a:solidFill>
                <a:effectLst/>
                <a:latin typeface="Comic Sans MS" panose="030F0702030302020204" pitchFamily="66" charset="0"/>
              </a:rPr>
              <a:t>5)</a:t>
            </a:r>
            <a:r>
              <a:rPr lang="el-GR" sz="1400" b="0" dirty="0">
                <a:solidFill>
                  <a:srgbClr val="143ADC"/>
                </a:solidFill>
                <a:effectLst/>
                <a:latin typeface="Comic Sans MS" panose="030F0702030302020204" pitchFamily="66" charset="0"/>
              </a:rPr>
              <a:t>σ</a:t>
            </a:r>
          </a:p>
        </p:txBody>
      </p:sp>
      <p:pic>
        <p:nvPicPr>
          <p:cNvPr id="10" name="Picture 9" descr="A table with numbers and a line&#10;&#10;AI-generated content may be incorrect.">
            <a:extLst>
              <a:ext uri="{FF2B5EF4-FFF2-40B4-BE49-F238E27FC236}">
                <a16:creationId xmlns:a16="http://schemas.microsoft.com/office/drawing/2014/main" id="{ACBEEAA8-2107-6F33-C8C3-C00E43270354}"/>
              </a:ext>
            </a:extLst>
          </p:cNvPr>
          <p:cNvPicPr>
            <a:picLocks noChangeAspect="1"/>
          </p:cNvPicPr>
          <p:nvPr/>
        </p:nvPicPr>
        <p:blipFill>
          <a:blip r:embed="rId6"/>
          <a:stretch>
            <a:fillRect/>
          </a:stretch>
        </p:blipFill>
        <p:spPr>
          <a:xfrm>
            <a:off x="0" y="1295148"/>
            <a:ext cx="4750801" cy="2435563"/>
          </a:xfrm>
          <a:prstGeom prst="rect">
            <a:avLst/>
          </a:prstGeom>
        </p:spPr>
      </p:pic>
      <p:sp>
        <p:nvSpPr>
          <p:cNvPr id="11" name="TextBox 10">
            <a:extLst>
              <a:ext uri="{FF2B5EF4-FFF2-40B4-BE49-F238E27FC236}">
                <a16:creationId xmlns:a16="http://schemas.microsoft.com/office/drawing/2014/main" id="{6AF3CE74-29C1-DEAA-B94E-E55B36E05E0A}"/>
              </a:ext>
            </a:extLst>
          </p:cNvPr>
          <p:cNvSpPr txBox="1"/>
          <p:nvPr/>
        </p:nvSpPr>
        <p:spPr>
          <a:xfrm>
            <a:off x="178058" y="715589"/>
            <a:ext cx="4393941" cy="461665"/>
          </a:xfrm>
          <a:prstGeom prst="rect">
            <a:avLst/>
          </a:prstGeom>
          <a:solidFill>
            <a:schemeClr val="bg1">
              <a:lumMod val="95000"/>
            </a:schemeClr>
          </a:solidFill>
        </p:spPr>
        <p:txBody>
          <a:bodyPr wrap="square">
            <a:spAutoFit/>
          </a:bodyPr>
          <a:lstStyle/>
          <a:p>
            <a:r>
              <a:rPr lang="en-GB" b="0" dirty="0">
                <a:effectLst/>
              </a:rPr>
              <a:t>Post-fit expected signal and background yields and observed data events in the SRs with different DNN</a:t>
            </a:r>
            <a:r>
              <a:rPr lang="en-GB" b="0" baseline="-25000" dirty="0">
                <a:effectLst/>
              </a:rPr>
              <a:t>inclusive</a:t>
            </a:r>
            <a:r>
              <a:rPr lang="en-GB" b="0" dirty="0">
                <a:effectLst/>
              </a:rPr>
              <a:t> values</a:t>
            </a:r>
          </a:p>
        </p:txBody>
      </p:sp>
    </p:spTree>
    <p:extLst>
      <p:ext uri="{BB962C8B-B14F-4D97-AF65-F5344CB8AC3E}">
        <p14:creationId xmlns:p14="http://schemas.microsoft.com/office/powerpoint/2010/main" val="1445235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84431-B937-2846-67B7-A28608DCF2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DC2B7C-E97D-D098-6B06-CF759088E544}"/>
              </a:ext>
            </a:extLst>
          </p:cNvPr>
          <p:cNvSpPr>
            <a:spLocks noGrp="1"/>
          </p:cNvSpPr>
          <p:nvPr>
            <p:ph type="title"/>
          </p:nvPr>
        </p:nvSpPr>
        <p:spPr/>
        <p:txBody>
          <a:bodyPr/>
          <a:lstStyle/>
          <a:p>
            <a:r>
              <a:rPr lang="en-GB" sz="2954" dirty="0"/>
              <a:t>Backup: semileptonic VV in VBS</a:t>
            </a:r>
          </a:p>
        </p:txBody>
      </p:sp>
      <p:sp>
        <p:nvSpPr>
          <p:cNvPr id="4" name="TextBox 3">
            <a:extLst>
              <a:ext uri="{FF2B5EF4-FFF2-40B4-BE49-F238E27FC236}">
                <a16:creationId xmlns:a16="http://schemas.microsoft.com/office/drawing/2014/main" id="{C4B02EF7-5434-FE9C-74A4-26B7037DC4CB}"/>
              </a:ext>
            </a:extLst>
          </p:cNvPr>
          <p:cNvSpPr txBox="1"/>
          <p:nvPr/>
        </p:nvSpPr>
        <p:spPr>
          <a:xfrm>
            <a:off x="7765676" y="645096"/>
            <a:ext cx="1378324" cy="215444"/>
          </a:xfrm>
          <a:prstGeom prst="rect">
            <a:avLst/>
          </a:prstGeom>
          <a:solidFill>
            <a:schemeClr val="accent3">
              <a:lumMod val="95000"/>
            </a:schemeClr>
          </a:solidFill>
          <a:ln>
            <a:solidFill>
              <a:srgbClr val="0000B0"/>
            </a:solidFill>
          </a:ln>
        </p:spPr>
        <p:txBody>
          <a:bodyPr wrap="square" lIns="36000" tIns="0" rIns="0" bIns="0">
            <a:spAutoFit/>
          </a:bodyPr>
          <a:lstStyle/>
          <a:p>
            <a:pPr>
              <a:defRPr/>
            </a:pPr>
            <a:r>
              <a:rPr lang="en-US" sz="1400" dirty="0">
                <a:solidFill>
                  <a:srgbClr val="B505A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arXiv:2503.17461</a:t>
            </a:r>
            <a:endParaRPr lang="en-US" sz="1400" dirty="0">
              <a:solidFill>
                <a:srgbClr val="B505A0"/>
              </a:solidFill>
              <a:effectLst/>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59BE918D-7DCB-28A2-4CA7-EB8C12582BA1}"/>
              </a:ext>
            </a:extLst>
          </p:cNvPr>
          <p:cNvSpPr txBox="1"/>
          <p:nvPr/>
        </p:nvSpPr>
        <p:spPr>
          <a:xfrm>
            <a:off x="4814047" y="1077378"/>
            <a:ext cx="3312033" cy="279777"/>
          </a:xfrm>
          <a:prstGeom prst="rect">
            <a:avLst/>
          </a:prstGeom>
          <a:solidFill>
            <a:schemeClr val="bg1">
              <a:lumMod val="95000"/>
            </a:schemeClr>
          </a:solidFill>
        </p:spPr>
        <p:txBody>
          <a:bodyPr wrap="square" tIns="0" rIns="0" bIns="33231">
            <a:spAutoFit/>
          </a:bodyPr>
          <a:lstStyle/>
          <a:p>
            <a:r>
              <a:rPr lang="en-GB" sz="1600" b="0" dirty="0">
                <a:solidFill>
                  <a:srgbClr val="0000BA"/>
                </a:solidFill>
                <a:effectLst/>
                <a:latin typeface="Comic Sans MS" panose="030F0702030302020204" pitchFamily="66" charset="0"/>
              </a:rPr>
              <a:t>Simultaneous fit to μ</a:t>
            </a:r>
            <a:r>
              <a:rPr lang="en-GB" sz="1600" b="0" baseline="-25000" dirty="0">
                <a:solidFill>
                  <a:srgbClr val="0000BA"/>
                </a:solidFill>
                <a:effectLst/>
                <a:latin typeface="Comic Sans MS" panose="030F0702030302020204" pitchFamily="66" charset="0"/>
              </a:rPr>
              <a:t>EWK</a:t>
            </a:r>
            <a:r>
              <a:rPr lang="en-GB" sz="1600" b="0" dirty="0">
                <a:solidFill>
                  <a:srgbClr val="0000BA"/>
                </a:solidFill>
                <a:effectLst/>
                <a:latin typeface="Comic Sans MS" panose="030F0702030302020204" pitchFamily="66" charset="0"/>
              </a:rPr>
              <a:t> and μ</a:t>
            </a:r>
            <a:r>
              <a:rPr lang="en-GB" sz="1600" b="0" baseline="-25000" dirty="0">
                <a:solidFill>
                  <a:srgbClr val="0000BA"/>
                </a:solidFill>
                <a:effectLst/>
                <a:latin typeface="Comic Sans MS" panose="030F0702030302020204" pitchFamily="66" charset="0"/>
              </a:rPr>
              <a:t>QCD</a:t>
            </a:r>
            <a:r>
              <a:rPr lang="en-GB" sz="1600" b="0" dirty="0">
                <a:solidFill>
                  <a:srgbClr val="0000BA"/>
                </a:solidFill>
                <a:effectLst/>
                <a:latin typeface="Comic Sans MS" panose="030F0702030302020204" pitchFamily="66" charset="0"/>
              </a:rPr>
              <a:t> </a:t>
            </a:r>
          </a:p>
        </p:txBody>
      </p:sp>
      <p:pic>
        <p:nvPicPr>
          <p:cNvPr id="11" name="Picture 10" descr="A diagram of a model&#10;&#10;AI-generated content may be incorrect.">
            <a:extLst>
              <a:ext uri="{FF2B5EF4-FFF2-40B4-BE49-F238E27FC236}">
                <a16:creationId xmlns:a16="http://schemas.microsoft.com/office/drawing/2014/main" id="{F57A4DAC-E3BA-2529-8390-E59B19544370}"/>
              </a:ext>
            </a:extLst>
          </p:cNvPr>
          <p:cNvPicPr>
            <a:picLocks noChangeAspect="1"/>
          </p:cNvPicPr>
          <p:nvPr/>
        </p:nvPicPr>
        <p:blipFill>
          <a:blip r:embed="rId4"/>
          <a:stretch>
            <a:fillRect/>
          </a:stretch>
        </p:blipFill>
        <p:spPr>
          <a:xfrm>
            <a:off x="3815210" y="1431388"/>
            <a:ext cx="5309706" cy="3818698"/>
          </a:xfrm>
          <a:prstGeom prst="rect">
            <a:avLst/>
          </a:prstGeom>
        </p:spPr>
      </p:pic>
      <p:pic>
        <p:nvPicPr>
          <p:cNvPr id="3" name="Picture 2" descr="A black and white paper with text&#10;&#10;AI-generated content may be incorrect.">
            <a:extLst>
              <a:ext uri="{FF2B5EF4-FFF2-40B4-BE49-F238E27FC236}">
                <a16:creationId xmlns:a16="http://schemas.microsoft.com/office/drawing/2014/main" id="{478AE936-2DFB-05E7-AC2D-6BE47F46FF93}"/>
              </a:ext>
            </a:extLst>
          </p:cNvPr>
          <p:cNvPicPr>
            <a:picLocks noChangeAspect="1"/>
          </p:cNvPicPr>
          <p:nvPr/>
        </p:nvPicPr>
        <p:blipFill>
          <a:blip r:embed="rId5"/>
          <a:stretch>
            <a:fillRect/>
          </a:stretch>
        </p:blipFill>
        <p:spPr>
          <a:xfrm>
            <a:off x="220239" y="1431388"/>
            <a:ext cx="2563301" cy="4643287"/>
          </a:xfrm>
          <a:prstGeom prst="rect">
            <a:avLst/>
          </a:prstGeom>
        </p:spPr>
      </p:pic>
      <p:sp>
        <p:nvSpPr>
          <p:cNvPr id="7" name="TextBox 6">
            <a:extLst>
              <a:ext uri="{FF2B5EF4-FFF2-40B4-BE49-F238E27FC236}">
                <a16:creationId xmlns:a16="http://schemas.microsoft.com/office/drawing/2014/main" id="{552DF4DD-ACA1-D2EC-2B0A-7084D5603EF5}"/>
              </a:ext>
            </a:extLst>
          </p:cNvPr>
          <p:cNvSpPr txBox="1"/>
          <p:nvPr/>
        </p:nvSpPr>
        <p:spPr>
          <a:xfrm>
            <a:off x="145712" y="799811"/>
            <a:ext cx="3505165" cy="464443"/>
          </a:xfrm>
          <a:prstGeom prst="rect">
            <a:avLst/>
          </a:prstGeom>
          <a:solidFill>
            <a:schemeClr val="bg1">
              <a:lumMod val="95000"/>
            </a:schemeClr>
          </a:solidFill>
        </p:spPr>
        <p:txBody>
          <a:bodyPr wrap="square" tIns="0" rIns="0" bIns="33231">
            <a:spAutoFit/>
          </a:bodyPr>
          <a:lstStyle/>
          <a:p>
            <a:r>
              <a:rPr lang="en-US" sz="1400" b="0" dirty="0">
                <a:solidFill>
                  <a:srgbClr val="143ADC"/>
                </a:solidFill>
                <a:effectLst/>
                <a:latin typeface="Comic Sans MS" panose="030F0702030302020204" pitchFamily="66" charset="0"/>
              </a:rPr>
              <a:t>Total cross-section error breakdown. Systematic errors dominate.</a:t>
            </a:r>
            <a:endParaRPr lang="en-GB" sz="1400" b="0" dirty="0">
              <a:solidFill>
                <a:srgbClr val="0000BA"/>
              </a:solidFill>
              <a:effectLst/>
              <a:latin typeface="Comic Sans MS" panose="030F0702030302020204" pitchFamily="66" charset="0"/>
            </a:endParaRPr>
          </a:p>
        </p:txBody>
      </p:sp>
      <p:sp>
        <p:nvSpPr>
          <p:cNvPr id="8" name="TextBox 7">
            <a:extLst>
              <a:ext uri="{FF2B5EF4-FFF2-40B4-BE49-F238E27FC236}">
                <a16:creationId xmlns:a16="http://schemas.microsoft.com/office/drawing/2014/main" id="{0DCEBBC0-4045-1888-C3C7-9E6A9833AE7C}"/>
              </a:ext>
            </a:extLst>
          </p:cNvPr>
          <p:cNvSpPr txBox="1"/>
          <p:nvPr/>
        </p:nvSpPr>
        <p:spPr>
          <a:xfrm>
            <a:off x="4814047" y="5343234"/>
            <a:ext cx="3614771" cy="464443"/>
          </a:xfrm>
          <a:prstGeom prst="rect">
            <a:avLst/>
          </a:prstGeom>
          <a:solidFill>
            <a:schemeClr val="bg1">
              <a:lumMod val="95000"/>
            </a:schemeClr>
          </a:solidFill>
        </p:spPr>
        <p:txBody>
          <a:bodyPr wrap="square" tIns="0" rIns="0" bIns="33231">
            <a:spAutoFit/>
          </a:bodyPr>
          <a:lstStyle/>
          <a:p>
            <a:r>
              <a:rPr lang="en-US" sz="1400" b="0" dirty="0">
                <a:solidFill>
                  <a:srgbClr val="143ADC"/>
                </a:solidFill>
                <a:effectLst/>
                <a:latin typeface="Comic Sans MS" panose="030F0702030302020204" pitchFamily="66" charset="0"/>
              </a:rPr>
              <a:t>Some tension in </a:t>
            </a:r>
            <a:r>
              <a:rPr lang="en-US" sz="1400" b="0" dirty="0" err="1">
                <a:solidFill>
                  <a:srgbClr val="143ADC"/>
                </a:solidFill>
                <a:effectLst/>
                <a:latin typeface="Comic Sans MS" panose="030F0702030302020204" pitchFamily="66" charset="0"/>
              </a:rPr>
              <a:t>μ</a:t>
            </a:r>
            <a:r>
              <a:rPr lang="en-US" sz="1400" b="0" baseline="-25000" dirty="0" err="1">
                <a:solidFill>
                  <a:srgbClr val="143ADC"/>
                </a:solidFill>
                <a:effectLst/>
                <a:latin typeface="Comic Sans MS" panose="030F0702030302020204" pitchFamily="66" charset="0"/>
              </a:rPr>
              <a:t>QCD</a:t>
            </a:r>
            <a:r>
              <a:rPr lang="en-US" sz="1400" b="0" dirty="0">
                <a:solidFill>
                  <a:srgbClr val="143ADC"/>
                </a:solidFill>
                <a:effectLst/>
                <a:latin typeface="Comic Sans MS" panose="030F0702030302020204" pitchFamily="66" charset="0"/>
              </a:rPr>
              <a:t> may indicate a poor generator modelling.  </a:t>
            </a:r>
            <a:r>
              <a:rPr lang="el-GR" sz="1400" b="0" dirty="0">
                <a:solidFill>
                  <a:srgbClr val="143ADC"/>
                </a:solidFill>
                <a:effectLst/>
                <a:latin typeface="Comic Sans MS" panose="030F0702030302020204" pitchFamily="66" charset="0"/>
              </a:rPr>
              <a:t>μ</a:t>
            </a:r>
            <a:r>
              <a:rPr lang="en-US" sz="1400" b="0" baseline="-25000" dirty="0">
                <a:solidFill>
                  <a:srgbClr val="143ADC"/>
                </a:solidFill>
                <a:effectLst/>
                <a:latin typeface="Comic Sans MS" panose="030F0702030302020204" pitchFamily="66" charset="0"/>
              </a:rPr>
              <a:t>EWK</a:t>
            </a:r>
            <a:r>
              <a:rPr lang="en-US" sz="1400" b="0" dirty="0">
                <a:solidFill>
                  <a:srgbClr val="143ADC"/>
                </a:solidFill>
                <a:effectLst/>
                <a:latin typeface="Comic Sans MS" panose="030F0702030302020204" pitchFamily="66" charset="0"/>
              </a:rPr>
              <a:t> is stable.</a:t>
            </a:r>
            <a:endParaRPr lang="en-GB" sz="1400" b="0" dirty="0">
              <a:solidFill>
                <a:srgbClr val="0000BA"/>
              </a:solidFill>
              <a:effectLst/>
              <a:latin typeface="Comic Sans MS" panose="030F0702030302020204" pitchFamily="66" charset="0"/>
            </a:endParaRPr>
          </a:p>
        </p:txBody>
      </p:sp>
    </p:spTree>
    <p:extLst>
      <p:ext uri="{BB962C8B-B14F-4D97-AF65-F5344CB8AC3E}">
        <p14:creationId xmlns:p14="http://schemas.microsoft.com/office/powerpoint/2010/main" val="1989947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2DC97-D253-4204-73B9-69278A0C9D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B45890-7AAD-9A5F-4FB7-1237708A7A63}"/>
              </a:ext>
            </a:extLst>
          </p:cNvPr>
          <p:cNvSpPr>
            <a:spLocks noGrp="1"/>
          </p:cNvSpPr>
          <p:nvPr>
            <p:ph type="title"/>
          </p:nvPr>
        </p:nvSpPr>
        <p:spPr/>
        <p:txBody>
          <a:bodyPr/>
          <a:lstStyle/>
          <a:p>
            <a:r>
              <a:rPr lang="en-GB" sz="2954" dirty="0"/>
              <a:t>Backup: semileptonic VV in VBS</a:t>
            </a:r>
          </a:p>
        </p:txBody>
      </p:sp>
      <p:sp>
        <p:nvSpPr>
          <p:cNvPr id="4" name="TextBox 3">
            <a:extLst>
              <a:ext uri="{FF2B5EF4-FFF2-40B4-BE49-F238E27FC236}">
                <a16:creationId xmlns:a16="http://schemas.microsoft.com/office/drawing/2014/main" id="{A76332F1-4E48-54B1-76D6-D9494C6E2C8F}"/>
              </a:ext>
            </a:extLst>
          </p:cNvPr>
          <p:cNvSpPr txBox="1"/>
          <p:nvPr/>
        </p:nvSpPr>
        <p:spPr>
          <a:xfrm>
            <a:off x="7745506" y="655199"/>
            <a:ext cx="1398493" cy="215444"/>
          </a:xfrm>
          <a:prstGeom prst="rect">
            <a:avLst/>
          </a:prstGeom>
          <a:solidFill>
            <a:schemeClr val="accent3">
              <a:lumMod val="95000"/>
            </a:schemeClr>
          </a:solidFill>
          <a:ln>
            <a:solidFill>
              <a:srgbClr val="0000B0"/>
            </a:solidFill>
          </a:ln>
        </p:spPr>
        <p:txBody>
          <a:bodyPr wrap="square" lIns="36000" tIns="0" rIns="0" bIns="0">
            <a:spAutoFit/>
          </a:bodyPr>
          <a:lstStyle/>
          <a:p>
            <a:pPr>
              <a:defRPr/>
            </a:pPr>
            <a:r>
              <a:rPr lang="en-US" sz="1400" dirty="0">
                <a:solidFill>
                  <a:srgbClr val="B505A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arXiv:2503.17461</a:t>
            </a:r>
            <a:endParaRPr lang="en-US" sz="1400" dirty="0">
              <a:solidFill>
                <a:srgbClr val="B505A0"/>
              </a:solidFill>
              <a:effectLst/>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D420AA5-AC6C-254E-7583-9046AC5559A1}"/>
              </a:ext>
            </a:extLst>
          </p:cNvPr>
          <p:cNvSpPr txBox="1"/>
          <p:nvPr/>
        </p:nvSpPr>
        <p:spPr>
          <a:xfrm>
            <a:off x="2497342" y="991511"/>
            <a:ext cx="3876563" cy="279777"/>
          </a:xfrm>
          <a:prstGeom prst="rect">
            <a:avLst/>
          </a:prstGeom>
          <a:solidFill>
            <a:schemeClr val="bg1">
              <a:lumMod val="95000"/>
            </a:schemeClr>
          </a:solidFill>
        </p:spPr>
        <p:txBody>
          <a:bodyPr wrap="square" tIns="0" rIns="0" bIns="33231">
            <a:spAutoFit/>
          </a:bodyPr>
          <a:lstStyle/>
          <a:p>
            <a:r>
              <a:rPr lang="en-GB" sz="1600" b="0" dirty="0">
                <a:solidFill>
                  <a:srgbClr val="0000BA"/>
                </a:solidFill>
                <a:effectLst/>
                <a:latin typeface="Comic Sans MS" panose="030F0702030302020204" pitchFamily="66" charset="0"/>
              </a:rPr>
              <a:t>Truth level fiducial region definitions</a:t>
            </a:r>
          </a:p>
        </p:txBody>
      </p:sp>
      <p:pic>
        <p:nvPicPr>
          <p:cNvPr id="6" name="Picture 5" descr="A table of text with numbers and symbols&#10;&#10;AI-generated content may be incorrect.">
            <a:extLst>
              <a:ext uri="{FF2B5EF4-FFF2-40B4-BE49-F238E27FC236}">
                <a16:creationId xmlns:a16="http://schemas.microsoft.com/office/drawing/2014/main" id="{B69A7E99-1F04-6BBD-7D0B-297163AE8BE6}"/>
              </a:ext>
            </a:extLst>
          </p:cNvPr>
          <p:cNvPicPr>
            <a:picLocks noChangeAspect="1"/>
          </p:cNvPicPr>
          <p:nvPr/>
        </p:nvPicPr>
        <p:blipFill>
          <a:blip r:embed="rId4"/>
          <a:stretch>
            <a:fillRect/>
          </a:stretch>
        </p:blipFill>
        <p:spPr>
          <a:xfrm>
            <a:off x="1014320" y="1327673"/>
            <a:ext cx="7020699" cy="4868404"/>
          </a:xfrm>
          <a:prstGeom prst="rect">
            <a:avLst/>
          </a:prstGeom>
        </p:spPr>
      </p:pic>
    </p:spTree>
    <p:extLst>
      <p:ext uri="{BB962C8B-B14F-4D97-AF65-F5344CB8AC3E}">
        <p14:creationId xmlns:p14="http://schemas.microsoft.com/office/powerpoint/2010/main" val="3355975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E4EF8-7A99-FB73-2516-E623D19816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A61AC0-7C77-C62C-8892-591FA0EBBE86}"/>
              </a:ext>
            </a:extLst>
          </p:cNvPr>
          <p:cNvSpPr>
            <a:spLocks noGrp="1"/>
          </p:cNvSpPr>
          <p:nvPr>
            <p:ph type="title"/>
          </p:nvPr>
        </p:nvSpPr>
        <p:spPr/>
        <p:txBody>
          <a:bodyPr/>
          <a:lstStyle/>
          <a:p>
            <a:r>
              <a:rPr lang="en-GB" sz="2954" dirty="0"/>
              <a:t>Backup:  VVZ observation</a:t>
            </a:r>
          </a:p>
        </p:txBody>
      </p:sp>
      <p:sp>
        <p:nvSpPr>
          <p:cNvPr id="7" name="TextBox 6">
            <a:extLst>
              <a:ext uri="{FF2B5EF4-FFF2-40B4-BE49-F238E27FC236}">
                <a16:creationId xmlns:a16="http://schemas.microsoft.com/office/drawing/2014/main" id="{8C2CFC9B-30E4-700D-DF21-8B51E73B2C49}"/>
              </a:ext>
            </a:extLst>
          </p:cNvPr>
          <p:cNvSpPr txBox="1"/>
          <p:nvPr/>
        </p:nvSpPr>
        <p:spPr>
          <a:xfrm>
            <a:off x="1150694" y="748759"/>
            <a:ext cx="5540854" cy="492443"/>
          </a:xfrm>
          <a:prstGeom prst="rect">
            <a:avLst/>
          </a:prstGeom>
          <a:solidFill>
            <a:schemeClr val="bg1">
              <a:lumMod val="95000"/>
            </a:schemeClr>
          </a:solidFill>
        </p:spPr>
        <p:txBody>
          <a:bodyPr wrap="square" lIns="0" tIns="0" rIns="0" bIns="0">
            <a:spAutoFit/>
          </a:bodyPr>
          <a:lstStyle/>
          <a:p>
            <a:r>
              <a:rPr lang="en-GB" sz="1600" b="0" dirty="0">
                <a:solidFill>
                  <a:srgbClr val="0000B0"/>
                </a:solidFill>
                <a:effectLst/>
                <a:latin typeface="Comic Sans MS" panose="030F0702030302020204" pitchFamily="66" charset="0"/>
              </a:rPr>
              <a:t>Data and post-fit predicted yields for all SRs.</a:t>
            </a:r>
            <a:r>
              <a:rPr lang="en-GB" sz="1600" dirty="0">
                <a:latin typeface="Comic Sans MS" panose="030F0702030302020204" pitchFamily="66" charset="0"/>
              </a:rPr>
              <a:t> </a:t>
            </a:r>
            <a:r>
              <a:rPr lang="en-GB" sz="1600" b="0" dirty="0">
                <a:solidFill>
                  <a:srgbClr val="0000B0"/>
                </a:solidFill>
                <a:effectLst/>
                <a:latin typeface="Comic Sans MS" panose="030F0702030302020204" pitchFamily="66" charset="0"/>
              </a:rPr>
              <a:t>Statistical and systematic uncertainties are summed in quadrature.</a:t>
            </a:r>
          </a:p>
        </p:txBody>
      </p:sp>
      <p:sp>
        <p:nvSpPr>
          <p:cNvPr id="8" name="TextBox 7">
            <a:extLst>
              <a:ext uri="{FF2B5EF4-FFF2-40B4-BE49-F238E27FC236}">
                <a16:creationId xmlns:a16="http://schemas.microsoft.com/office/drawing/2014/main" id="{D4257F34-17FB-CA42-3762-B1EB586D4373}"/>
              </a:ext>
            </a:extLst>
          </p:cNvPr>
          <p:cNvSpPr txBox="1"/>
          <p:nvPr/>
        </p:nvSpPr>
        <p:spPr>
          <a:xfrm>
            <a:off x="4144126" y="4446227"/>
            <a:ext cx="3850150" cy="1036394"/>
          </a:xfrm>
          <a:prstGeom prst="rect">
            <a:avLst/>
          </a:prstGeom>
          <a:solidFill>
            <a:schemeClr val="bg1">
              <a:lumMod val="95000"/>
            </a:schemeClr>
          </a:solidFill>
        </p:spPr>
        <p:txBody>
          <a:bodyPr wrap="square" tIns="0" rIns="0" bIns="33231">
            <a:spAutoFit/>
          </a:bodyPr>
          <a:lstStyle/>
          <a:p>
            <a:pPr>
              <a:spcBef>
                <a:spcPts val="1108"/>
              </a:spcBef>
            </a:pPr>
            <a:r>
              <a:rPr lang="en-GB" sz="1400" b="0" dirty="0">
                <a:solidFill>
                  <a:srgbClr val="0000B0"/>
                </a:solidFill>
                <a:effectLst/>
                <a:latin typeface="+mn-lt"/>
              </a:rPr>
              <a:t>Summary of statistical and systematic uncertainties in the signal strength in fit with VH included in the signal.</a:t>
            </a:r>
          </a:p>
          <a:p>
            <a:pPr>
              <a:spcBef>
                <a:spcPts val="1108"/>
              </a:spcBef>
            </a:pPr>
            <a:r>
              <a:rPr lang="en-GB" sz="1400" b="0" dirty="0">
                <a:solidFill>
                  <a:srgbClr val="0000B0"/>
                </a:solidFill>
                <a:effectLst/>
                <a:latin typeface="+mn-lt"/>
              </a:rPr>
              <a:t>S</a:t>
            </a:r>
            <a:r>
              <a:rPr lang="en-GB" sz="1400" b="0" dirty="0" err="1">
                <a:solidFill>
                  <a:srgbClr val="0000B0"/>
                </a:solidFill>
                <a:effectLst/>
                <a:latin typeface="+mn-lt"/>
              </a:rPr>
              <a:t>tatistical</a:t>
            </a:r>
            <a:r>
              <a:rPr lang="en-GB" sz="1400" b="0" dirty="0">
                <a:solidFill>
                  <a:srgbClr val="0000B0"/>
                </a:solidFill>
                <a:effectLst/>
                <a:latin typeface="+mn-lt"/>
              </a:rPr>
              <a:t> and systematic errors are ~equal.</a:t>
            </a:r>
          </a:p>
        </p:txBody>
      </p:sp>
      <p:pic>
        <p:nvPicPr>
          <p:cNvPr id="6" name="Picture 5" descr="A table with numbers and symbols&#10;&#10;AI-generated content may be incorrect.">
            <a:extLst>
              <a:ext uri="{FF2B5EF4-FFF2-40B4-BE49-F238E27FC236}">
                <a16:creationId xmlns:a16="http://schemas.microsoft.com/office/drawing/2014/main" id="{B06F7966-602A-105E-D98C-93B4E9A5277E}"/>
              </a:ext>
            </a:extLst>
          </p:cNvPr>
          <p:cNvPicPr>
            <a:picLocks noChangeAspect="1"/>
          </p:cNvPicPr>
          <p:nvPr/>
        </p:nvPicPr>
        <p:blipFill>
          <a:blip r:embed="rId3"/>
          <a:stretch>
            <a:fillRect/>
          </a:stretch>
        </p:blipFill>
        <p:spPr>
          <a:xfrm>
            <a:off x="387860" y="1288007"/>
            <a:ext cx="7066522" cy="2057342"/>
          </a:xfrm>
          <a:prstGeom prst="rect">
            <a:avLst/>
          </a:prstGeom>
        </p:spPr>
      </p:pic>
      <p:sp>
        <p:nvSpPr>
          <p:cNvPr id="9" name="TextBox 8">
            <a:extLst>
              <a:ext uri="{FF2B5EF4-FFF2-40B4-BE49-F238E27FC236}">
                <a16:creationId xmlns:a16="http://schemas.microsoft.com/office/drawing/2014/main" id="{528B3707-4D46-BE62-52C1-62B2F4394254}"/>
              </a:ext>
            </a:extLst>
          </p:cNvPr>
          <p:cNvSpPr txBox="1"/>
          <p:nvPr/>
        </p:nvSpPr>
        <p:spPr>
          <a:xfrm>
            <a:off x="6911788" y="642448"/>
            <a:ext cx="2232212" cy="215444"/>
          </a:xfrm>
          <a:prstGeom prst="rect">
            <a:avLst/>
          </a:prstGeom>
          <a:solidFill>
            <a:schemeClr val="bg1">
              <a:lumMod val="95000"/>
            </a:schemeClr>
          </a:solidFill>
          <a:ln w="12700">
            <a:solidFill>
              <a:srgbClr val="0000B0"/>
            </a:solidFill>
          </a:ln>
        </p:spPr>
        <p:txBody>
          <a:bodyPr wrap="square" lIns="66462" tIns="0" rIns="0" bIns="0">
            <a:spAutoFit/>
          </a:bodyPr>
          <a:lstStyle/>
          <a:p>
            <a:pPr>
              <a:defRPr/>
            </a:pPr>
            <a:r>
              <a:rPr lang="en-US" sz="1400" dirty="0">
                <a:solidFill>
                  <a:srgbClr val="921E69"/>
                </a:solidFill>
                <a:effectLst/>
                <a:latin typeface="Arial Narrow" panose="020B0606020202030204" pitchFamily="34" charset="0"/>
                <a:hlinkClick r:id="rId4">
                  <a:extLst>
                    <a:ext uri="{A12FA001-AC4F-418D-AE19-62706E023703}">
                      <ahyp:hlinkClr xmlns:ahyp="http://schemas.microsoft.com/office/drawing/2018/hyperlinkcolor" val="tx"/>
                    </a:ext>
                  </a:extLst>
                </a:hlinkClick>
              </a:rPr>
              <a:t>Phys. Lett. B 866 (2025) 139527</a:t>
            </a:r>
            <a:endParaRPr lang="en-US" sz="1400" dirty="0">
              <a:solidFill>
                <a:srgbClr val="921E69"/>
              </a:solidFill>
              <a:effectLst/>
              <a:latin typeface="Arial Narrow" panose="020B0606020202030204" pitchFamily="34" charset="0"/>
            </a:endParaRPr>
          </a:p>
        </p:txBody>
      </p:sp>
      <p:pic>
        <p:nvPicPr>
          <p:cNvPr id="16" name="Picture 15" descr="A white paper with black text&#10;&#10;AI-generated content may be incorrect.">
            <a:extLst>
              <a:ext uri="{FF2B5EF4-FFF2-40B4-BE49-F238E27FC236}">
                <a16:creationId xmlns:a16="http://schemas.microsoft.com/office/drawing/2014/main" id="{104AE0CC-0E16-E859-F531-3172029F65BC}"/>
              </a:ext>
            </a:extLst>
          </p:cNvPr>
          <p:cNvPicPr>
            <a:picLocks noChangeAspect="1"/>
          </p:cNvPicPr>
          <p:nvPr/>
        </p:nvPicPr>
        <p:blipFill>
          <a:blip r:embed="rId5"/>
          <a:stretch>
            <a:fillRect/>
          </a:stretch>
        </p:blipFill>
        <p:spPr>
          <a:xfrm>
            <a:off x="1361464" y="3429000"/>
            <a:ext cx="2619938" cy="3102098"/>
          </a:xfrm>
          <a:prstGeom prst="rect">
            <a:avLst/>
          </a:prstGeom>
        </p:spPr>
      </p:pic>
    </p:spTree>
    <p:extLst>
      <p:ext uri="{BB962C8B-B14F-4D97-AF65-F5344CB8AC3E}">
        <p14:creationId xmlns:p14="http://schemas.microsoft.com/office/powerpoint/2010/main" val="3322511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92ABF-94D7-120D-CC3A-DA3AEB5176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C3FA5E-C673-FD0A-6E49-196DF7B28FE8}"/>
              </a:ext>
            </a:extLst>
          </p:cNvPr>
          <p:cNvSpPr>
            <a:spLocks noGrp="1"/>
          </p:cNvSpPr>
          <p:nvPr>
            <p:ph type="title"/>
          </p:nvPr>
        </p:nvSpPr>
        <p:spPr/>
        <p:txBody>
          <a:bodyPr vert="horz" wrap="square" lIns="0" tIns="0" rIns="0" bIns="0" numCol="1" anchor="ctr" anchorCtr="1" compatLnSpc="1">
            <a:prstTxWarp prst="textNoShape">
              <a:avLst/>
            </a:prstTxWarp>
          </a:bodyPr>
          <a:lstStyle/>
          <a:p>
            <a:r>
              <a:rPr lang="en-GB" sz="2954" dirty="0"/>
              <a:t>Backup: VH(VV) contribution to VVZ</a:t>
            </a:r>
          </a:p>
        </p:txBody>
      </p:sp>
      <p:sp>
        <p:nvSpPr>
          <p:cNvPr id="8" name="TextBox 7">
            <a:extLst>
              <a:ext uri="{FF2B5EF4-FFF2-40B4-BE49-F238E27FC236}">
                <a16:creationId xmlns:a16="http://schemas.microsoft.com/office/drawing/2014/main" id="{20547D7D-A119-1736-0353-6A4FBBBC8138}"/>
              </a:ext>
            </a:extLst>
          </p:cNvPr>
          <p:cNvSpPr txBox="1"/>
          <p:nvPr/>
        </p:nvSpPr>
        <p:spPr>
          <a:xfrm>
            <a:off x="1145407" y="949122"/>
            <a:ext cx="6549172" cy="248999"/>
          </a:xfrm>
          <a:prstGeom prst="rect">
            <a:avLst/>
          </a:prstGeom>
          <a:solidFill>
            <a:schemeClr val="bg1">
              <a:lumMod val="95000"/>
            </a:schemeClr>
          </a:solidFill>
        </p:spPr>
        <p:txBody>
          <a:bodyPr wrap="square" tIns="0" rIns="0" bIns="33231">
            <a:spAutoFit/>
          </a:bodyPr>
          <a:lstStyle/>
          <a:p>
            <a:r>
              <a:rPr lang="en-US" sz="1400" b="0" dirty="0">
                <a:solidFill>
                  <a:srgbClr val="143ADC"/>
                </a:solidFill>
                <a:effectLst/>
                <a:latin typeface="+mn-lt"/>
              </a:rPr>
              <a:t>Contribution of the VH(-&gt;VV) process to the expected measurement significance</a:t>
            </a:r>
            <a:endParaRPr lang="en-GB" sz="1400" b="0" dirty="0">
              <a:solidFill>
                <a:srgbClr val="0000BA"/>
              </a:solidFill>
              <a:effectLst/>
              <a:latin typeface="+mn-lt"/>
            </a:endParaRPr>
          </a:p>
        </p:txBody>
      </p:sp>
      <p:sp>
        <p:nvSpPr>
          <p:cNvPr id="9" name="TextBox 8">
            <a:extLst>
              <a:ext uri="{FF2B5EF4-FFF2-40B4-BE49-F238E27FC236}">
                <a16:creationId xmlns:a16="http://schemas.microsoft.com/office/drawing/2014/main" id="{6469EEF5-3131-F5BC-84FB-1044AD9618A1}"/>
              </a:ext>
            </a:extLst>
          </p:cNvPr>
          <p:cNvSpPr txBox="1"/>
          <p:nvPr/>
        </p:nvSpPr>
        <p:spPr>
          <a:xfrm>
            <a:off x="6900842" y="647795"/>
            <a:ext cx="2243158" cy="215444"/>
          </a:xfrm>
          <a:prstGeom prst="rect">
            <a:avLst/>
          </a:prstGeom>
          <a:solidFill>
            <a:schemeClr val="bg1">
              <a:lumMod val="95000"/>
            </a:schemeClr>
          </a:solidFill>
          <a:ln w="12700">
            <a:solidFill>
              <a:srgbClr val="0000B0"/>
            </a:solidFill>
          </a:ln>
        </p:spPr>
        <p:txBody>
          <a:bodyPr wrap="square" lIns="66462" tIns="0" rIns="0" bIns="0">
            <a:spAutoFit/>
          </a:bodyPr>
          <a:lstStyle/>
          <a:p>
            <a:pPr>
              <a:defRPr/>
            </a:pPr>
            <a:r>
              <a:rPr lang="en-US" sz="1400" dirty="0">
                <a:solidFill>
                  <a:srgbClr val="921E69"/>
                </a:solidFill>
                <a:effectLst/>
                <a:latin typeface="Arial Narrow" panose="020B0606020202030204" pitchFamily="34" charset="0"/>
                <a:hlinkClick r:id="rId3">
                  <a:extLst>
                    <a:ext uri="{A12FA001-AC4F-418D-AE19-62706E023703}">
                      <ahyp:hlinkClr xmlns:ahyp="http://schemas.microsoft.com/office/drawing/2018/hyperlinkcolor" val="tx"/>
                    </a:ext>
                  </a:extLst>
                </a:hlinkClick>
              </a:rPr>
              <a:t>Phys. Lett. B 866 (2025) 139527</a:t>
            </a:r>
            <a:endParaRPr lang="en-US" sz="1400" dirty="0">
              <a:solidFill>
                <a:srgbClr val="921E69"/>
              </a:solidFill>
              <a:effectLst/>
              <a:latin typeface="Arial Narrow" panose="020B0606020202030204" pitchFamily="34" charset="0"/>
            </a:endParaRPr>
          </a:p>
        </p:txBody>
      </p:sp>
      <p:pic>
        <p:nvPicPr>
          <p:cNvPr id="12" name="Picture 11" descr="A table with numbers and letters&#10;&#10;AI-generated content may be incorrect.">
            <a:extLst>
              <a:ext uri="{FF2B5EF4-FFF2-40B4-BE49-F238E27FC236}">
                <a16:creationId xmlns:a16="http://schemas.microsoft.com/office/drawing/2014/main" id="{95B3870D-7EF5-E46A-9E27-C43E3FC41136}"/>
              </a:ext>
            </a:extLst>
          </p:cNvPr>
          <p:cNvPicPr>
            <a:picLocks noChangeAspect="1"/>
          </p:cNvPicPr>
          <p:nvPr/>
        </p:nvPicPr>
        <p:blipFill>
          <a:blip r:embed="rId4"/>
          <a:stretch>
            <a:fillRect/>
          </a:stretch>
        </p:blipFill>
        <p:spPr>
          <a:xfrm>
            <a:off x="1145407" y="1225221"/>
            <a:ext cx="6549172" cy="2701320"/>
          </a:xfrm>
          <a:prstGeom prst="rect">
            <a:avLst/>
          </a:prstGeom>
        </p:spPr>
      </p:pic>
      <p:pic>
        <p:nvPicPr>
          <p:cNvPr id="4" name="Picture 3" descr="A black and white text on a white background&#10;&#10;AI-generated content may be incorrect.">
            <a:extLst>
              <a:ext uri="{FF2B5EF4-FFF2-40B4-BE49-F238E27FC236}">
                <a16:creationId xmlns:a16="http://schemas.microsoft.com/office/drawing/2014/main" id="{ABE803C5-D414-8F29-9D23-63BA3196BDE2}"/>
              </a:ext>
            </a:extLst>
          </p:cNvPr>
          <p:cNvPicPr>
            <a:picLocks noChangeAspect="1"/>
          </p:cNvPicPr>
          <p:nvPr/>
        </p:nvPicPr>
        <p:blipFill>
          <a:blip r:embed="rId5"/>
          <a:stretch>
            <a:fillRect/>
          </a:stretch>
        </p:blipFill>
        <p:spPr>
          <a:xfrm>
            <a:off x="490365" y="4007429"/>
            <a:ext cx="7859255" cy="2495079"/>
          </a:xfrm>
          <a:prstGeom prst="rect">
            <a:avLst/>
          </a:prstGeom>
        </p:spPr>
      </p:pic>
    </p:spTree>
    <p:extLst>
      <p:ext uri="{BB962C8B-B14F-4D97-AF65-F5344CB8AC3E}">
        <p14:creationId xmlns:p14="http://schemas.microsoft.com/office/powerpoint/2010/main" val="3994811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B3533-1A0E-BD85-FD90-815DECBC18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CDB40-BD87-0167-EA94-B847FAC1644D}"/>
              </a:ext>
            </a:extLst>
          </p:cNvPr>
          <p:cNvSpPr>
            <a:spLocks noGrp="1"/>
          </p:cNvSpPr>
          <p:nvPr>
            <p:ph type="title"/>
          </p:nvPr>
        </p:nvSpPr>
        <p:spPr/>
        <p:txBody>
          <a:bodyPr/>
          <a:lstStyle/>
          <a:p>
            <a:r>
              <a:rPr lang="en-GB" sz="2954" dirty="0"/>
              <a:t>Backup:  VVZ observation</a:t>
            </a:r>
          </a:p>
        </p:txBody>
      </p:sp>
      <p:sp>
        <p:nvSpPr>
          <p:cNvPr id="7" name="TextBox 6">
            <a:extLst>
              <a:ext uri="{FF2B5EF4-FFF2-40B4-BE49-F238E27FC236}">
                <a16:creationId xmlns:a16="http://schemas.microsoft.com/office/drawing/2014/main" id="{A3CB4F33-8809-323D-0177-5FFDEBBDF38A}"/>
              </a:ext>
            </a:extLst>
          </p:cNvPr>
          <p:cNvSpPr txBox="1"/>
          <p:nvPr/>
        </p:nvSpPr>
        <p:spPr>
          <a:xfrm>
            <a:off x="1411942" y="836943"/>
            <a:ext cx="4882468" cy="279777"/>
          </a:xfrm>
          <a:prstGeom prst="rect">
            <a:avLst/>
          </a:prstGeom>
          <a:solidFill>
            <a:schemeClr val="bg1">
              <a:lumMod val="95000"/>
            </a:schemeClr>
          </a:solidFill>
        </p:spPr>
        <p:txBody>
          <a:bodyPr wrap="square" tIns="0" rIns="0" bIns="33231">
            <a:spAutoFit/>
          </a:bodyPr>
          <a:lstStyle/>
          <a:p>
            <a:r>
              <a:rPr lang="en-US" sz="1600" b="0" dirty="0">
                <a:solidFill>
                  <a:srgbClr val="0000B0"/>
                </a:solidFill>
                <a:effectLst/>
                <a:latin typeface="Comic Sans MS" panose="030F0702030302020204" pitchFamily="66" charset="0"/>
              </a:rPr>
              <a:t>V</a:t>
            </a:r>
            <a:r>
              <a:rPr lang="en-GB" sz="1600" b="0" dirty="0" err="1">
                <a:solidFill>
                  <a:srgbClr val="0000B0"/>
                </a:solidFill>
                <a:effectLst/>
                <a:latin typeface="Comic Sans MS" panose="030F0702030302020204" pitchFamily="66" charset="0"/>
              </a:rPr>
              <a:t>ariables</a:t>
            </a:r>
            <a:r>
              <a:rPr lang="en-GB" sz="1600" b="0" dirty="0">
                <a:solidFill>
                  <a:srgbClr val="0000B0"/>
                </a:solidFill>
                <a:effectLst/>
                <a:latin typeface="Comic Sans MS" panose="030F0702030302020204" pitchFamily="66" charset="0"/>
              </a:rPr>
              <a:t> used in 3l,4l and 5l BDT </a:t>
            </a:r>
            <a:r>
              <a:rPr lang="en-GB" sz="1600" b="0" dirty="0" err="1">
                <a:solidFill>
                  <a:srgbClr val="0000B0"/>
                </a:solidFill>
                <a:effectLst/>
                <a:latin typeface="Comic Sans MS" panose="030F0702030302020204" pitchFamily="66" charset="0"/>
              </a:rPr>
              <a:t>classificators</a:t>
            </a:r>
            <a:r>
              <a:rPr lang="en-GB" sz="1600" b="0" dirty="0">
                <a:solidFill>
                  <a:srgbClr val="0000B0"/>
                </a:solidFill>
                <a:effectLst/>
                <a:latin typeface="Comic Sans MS" panose="030F0702030302020204" pitchFamily="66" charset="0"/>
              </a:rPr>
              <a:t>  </a:t>
            </a:r>
          </a:p>
        </p:txBody>
      </p:sp>
      <p:sp>
        <p:nvSpPr>
          <p:cNvPr id="9" name="TextBox 8">
            <a:extLst>
              <a:ext uri="{FF2B5EF4-FFF2-40B4-BE49-F238E27FC236}">
                <a16:creationId xmlns:a16="http://schemas.microsoft.com/office/drawing/2014/main" id="{BD5755E0-A353-AF64-FDAF-DE37FD79CB68}"/>
              </a:ext>
            </a:extLst>
          </p:cNvPr>
          <p:cNvSpPr txBox="1"/>
          <p:nvPr/>
        </p:nvSpPr>
        <p:spPr>
          <a:xfrm>
            <a:off x="6911789" y="646329"/>
            <a:ext cx="2232212" cy="215444"/>
          </a:xfrm>
          <a:prstGeom prst="rect">
            <a:avLst/>
          </a:prstGeom>
          <a:solidFill>
            <a:schemeClr val="bg1">
              <a:lumMod val="95000"/>
            </a:schemeClr>
          </a:solidFill>
          <a:ln w="12700">
            <a:solidFill>
              <a:srgbClr val="0000B0"/>
            </a:solidFill>
          </a:ln>
        </p:spPr>
        <p:txBody>
          <a:bodyPr wrap="square" lIns="66462" tIns="0" rIns="0" bIns="0">
            <a:spAutoFit/>
          </a:bodyPr>
          <a:lstStyle/>
          <a:p>
            <a:pPr>
              <a:defRPr/>
            </a:pPr>
            <a:r>
              <a:rPr lang="en-US" sz="1400" dirty="0">
                <a:solidFill>
                  <a:srgbClr val="921E69"/>
                </a:solidFill>
                <a:effectLst/>
                <a:latin typeface="Arial Narrow" panose="020B0606020202030204" pitchFamily="34" charset="0"/>
                <a:hlinkClick r:id="rId3">
                  <a:extLst>
                    <a:ext uri="{A12FA001-AC4F-418D-AE19-62706E023703}">
                      <ahyp:hlinkClr xmlns:ahyp="http://schemas.microsoft.com/office/drawing/2018/hyperlinkcolor" val="tx"/>
                    </a:ext>
                  </a:extLst>
                </a:hlinkClick>
              </a:rPr>
              <a:t>Phys. Lett. B 866 (2025) 139527</a:t>
            </a:r>
            <a:endParaRPr lang="en-US" sz="1400" dirty="0">
              <a:solidFill>
                <a:srgbClr val="921E69"/>
              </a:solidFill>
              <a:effectLst/>
              <a:latin typeface="Arial Narrow" panose="020B0606020202030204" pitchFamily="34" charset="0"/>
            </a:endParaRPr>
          </a:p>
        </p:txBody>
      </p:sp>
      <p:pic>
        <p:nvPicPr>
          <p:cNvPr id="4" name="Picture 3" descr="A list of text on a sheet&#10;&#10;AI-generated content may be incorrect.">
            <a:extLst>
              <a:ext uri="{FF2B5EF4-FFF2-40B4-BE49-F238E27FC236}">
                <a16:creationId xmlns:a16="http://schemas.microsoft.com/office/drawing/2014/main" id="{2AF52DDF-F0C9-CB60-621D-778461C531F9}"/>
              </a:ext>
            </a:extLst>
          </p:cNvPr>
          <p:cNvPicPr>
            <a:picLocks noChangeAspect="1"/>
          </p:cNvPicPr>
          <p:nvPr/>
        </p:nvPicPr>
        <p:blipFill>
          <a:blip r:embed="rId4"/>
          <a:stretch>
            <a:fillRect/>
          </a:stretch>
        </p:blipFill>
        <p:spPr>
          <a:xfrm>
            <a:off x="-2786" y="1284812"/>
            <a:ext cx="5157476" cy="4779812"/>
          </a:xfrm>
          <a:prstGeom prst="rect">
            <a:avLst/>
          </a:prstGeom>
        </p:spPr>
      </p:pic>
      <p:pic>
        <p:nvPicPr>
          <p:cNvPr id="10" name="Picture 9" descr="A table with text and numbers&#10;&#10;AI-generated content may be incorrect.">
            <a:extLst>
              <a:ext uri="{FF2B5EF4-FFF2-40B4-BE49-F238E27FC236}">
                <a16:creationId xmlns:a16="http://schemas.microsoft.com/office/drawing/2014/main" id="{650EB2B2-DE46-A294-B60C-E580128F2582}"/>
              </a:ext>
            </a:extLst>
          </p:cNvPr>
          <p:cNvPicPr>
            <a:picLocks noChangeAspect="1"/>
          </p:cNvPicPr>
          <p:nvPr/>
        </p:nvPicPr>
        <p:blipFill>
          <a:blip r:embed="rId5"/>
          <a:stretch>
            <a:fillRect/>
          </a:stretch>
        </p:blipFill>
        <p:spPr>
          <a:xfrm>
            <a:off x="5205047" y="1371668"/>
            <a:ext cx="3933038" cy="2211973"/>
          </a:xfrm>
          <a:prstGeom prst="rect">
            <a:avLst/>
          </a:prstGeom>
        </p:spPr>
      </p:pic>
      <p:pic>
        <p:nvPicPr>
          <p:cNvPr id="13" name="Picture 12" descr="A white text with black text&#10;&#10;AI-generated content may be incorrect.">
            <a:extLst>
              <a:ext uri="{FF2B5EF4-FFF2-40B4-BE49-F238E27FC236}">
                <a16:creationId xmlns:a16="http://schemas.microsoft.com/office/drawing/2014/main" id="{0D4C37E3-7F1E-51D5-A29C-71F93BE74332}"/>
              </a:ext>
            </a:extLst>
          </p:cNvPr>
          <p:cNvPicPr>
            <a:picLocks noChangeAspect="1"/>
          </p:cNvPicPr>
          <p:nvPr/>
        </p:nvPicPr>
        <p:blipFill>
          <a:blip r:embed="rId6"/>
          <a:srcRect l="2471" t="1" r="3395" b="-421"/>
          <a:stretch/>
        </p:blipFill>
        <p:spPr>
          <a:xfrm>
            <a:off x="5205047" y="3674718"/>
            <a:ext cx="3936121" cy="2057518"/>
          </a:xfrm>
          <a:prstGeom prst="rect">
            <a:avLst/>
          </a:prstGeom>
        </p:spPr>
      </p:pic>
      <p:sp>
        <p:nvSpPr>
          <p:cNvPr id="14" name="TextBox 13">
            <a:extLst>
              <a:ext uri="{FF2B5EF4-FFF2-40B4-BE49-F238E27FC236}">
                <a16:creationId xmlns:a16="http://schemas.microsoft.com/office/drawing/2014/main" id="{EF3F625E-93E8-8818-5100-B5AACEA0DEA6}"/>
              </a:ext>
            </a:extLst>
          </p:cNvPr>
          <p:cNvSpPr txBox="1"/>
          <p:nvPr/>
        </p:nvSpPr>
        <p:spPr>
          <a:xfrm>
            <a:off x="3707518" y="4908843"/>
            <a:ext cx="932552" cy="348109"/>
          </a:xfrm>
          <a:prstGeom prst="rect">
            <a:avLst/>
          </a:prstGeom>
          <a:noFill/>
        </p:spPr>
        <p:txBody>
          <a:bodyPr wrap="square" rtlCol="0">
            <a:spAutoFit/>
          </a:bodyPr>
          <a:lstStyle/>
          <a:p>
            <a:r>
              <a:rPr lang="en-GB" sz="1662" dirty="0">
                <a:solidFill>
                  <a:schemeClr val="tx2"/>
                </a:solidFill>
                <a:effectLst/>
              </a:rPr>
              <a:t>3L BDT</a:t>
            </a:r>
          </a:p>
        </p:txBody>
      </p:sp>
      <p:sp>
        <p:nvSpPr>
          <p:cNvPr id="15" name="TextBox 14">
            <a:extLst>
              <a:ext uri="{FF2B5EF4-FFF2-40B4-BE49-F238E27FC236}">
                <a16:creationId xmlns:a16="http://schemas.microsoft.com/office/drawing/2014/main" id="{5384625D-7A7F-DF63-4171-2B2C3FBED6ED}"/>
              </a:ext>
            </a:extLst>
          </p:cNvPr>
          <p:cNvSpPr txBox="1"/>
          <p:nvPr/>
        </p:nvSpPr>
        <p:spPr>
          <a:xfrm>
            <a:off x="5181916" y="2451214"/>
            <a:ext cx="932552" cy="348109"/>
          </a:xfrm>
          <a:prstGeom prst="rect">
            <a:avLst/>
          </a:prstGeom>
          <a:noFill/>
        </p:spPr>
        <p:txBody>
          <a:bodyPr wrap="square" rtlCol="0">
            <a:spAutoFit/>
          </a:bodyPr>
          <a:lstStyle/>
          <a:p>
            <a:r>
              <a:rPr lang="en-GB" sz="1662" dirty="0">
                <a:solidFill>
                  <a:schemeClr val="tx2"/>
                </a:solidFill>
                <a:effectLst/>
              </a:rPr>
              <a:t>4L BDT</a:t>
            </a:r>
          </a:p>
        </p:txBody>
      </p:sp>
      <p:sp>
        <p:nvSpPr>
          <p:cNvPr id="16" name="TextBox 15">
            <a:extLst>
              <a:ext uri="{FF2B5EF4-FFF2-40B4-BE49-F238E27FC236}">
                <a16:creationId xmlns:a16="http://schemas.microsoft.com/office/drawing/2014/main" id="{EE200601-5EFD-5B67-7FBD-951AAF2F16FD}"/>
              </a:ext>
            </a:extLst>
          </p:cNvPr>
          <p:cNvSpPr txBox="1"/>
          <p:nvPr/>
        </p:nvSpPr>
        <p:spPr>
          <a:xfrm>
            <a:off x="8132070" y="3866602"/>
            <a:ext cx="932552" cy="348109"/>
          </a:xfrm>
          <a:prstGeom prst="rect">
            <a:avLst/>
          </a:prstGeom>
          <a:noFill/>
        </p:spPr>
        <p:txBody>
          <a:bodyPr wrap="square" rtlCol="0">
            <a:spAutoFit/>
          </a:bodyPr>
          <a:lstStyle/>
          <a:p>
            <a:r>
              <a:rPr lang="en-GB" sz="1662" dirty="0">
                <a:solidFill>
                  <a:schemeClr val="tx2"/>
                </a:solidFill>
                <a:effectLst/>
              </a:rPr>
              <a:t>5L BDT</a:t>
            </a:r>
          </a:p>
        </p:txBody>
      </p:sp>
    </p:spTree>
    <p:extLst>
      <p:ext uri="{BB962C8B-B14F-4D97-AF65-F5344CB8AC3E}">
        <p14:creationId xmlns:p14="http://schemas.microsoft.com/office/powerpoint/2010/main" val="31083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E7884-DE54-6EAB-A93A-9BAB4D091F9B}"/>
            </a:ext>
          </a:extLst>
        </p:cNvPr>
        <p:cNvGrpSpPr/>
        <p:nvPr/>
      </p:nvGrpSpPr>
      <p:grpSpPr>
        <a:xfrm>
          <a:off x="0" y="0"/>
          <a:ext cx="0" cy="0"/>
          <a:chOff x="0" y="0"/>
          <a:chExt cx="0" cy="0"/>
        </a:xfrm>
      </p:grpSpPr>
      <p:sp>
        <p:nvSpPr>
          <p:cNvPr id="5121" name="Rectangle 1">
            <a:extLst>
              <a:ext uri="{FF2B5EF4-FFF2-40B4-BE49-F238E27FC236}">
                <a16:creationId xmlns:a16="http://schemas.microsoft.com/office/drawing/2014/main" id="{B392C552-2F67-EEC2-2A69-3A13938CAD4E}"/>
              </a:ext>
            </a:extLst>
          </p:cNvPr>
          <p:cNvSpPr>
            <a:spLocks noGrp="1" noChangeArrowheads="1"/>
          </p:cNvSpPr>
          <p:nvPr>
            <p:ph type="title" idx="4294967295"/>
          </p:nvPr>
        </p:nvSpPr>
        <p:spPr>
          <a:xfrm>
            <a:off x="1151297" y="0"/>
            <a:ext cx="6547144" cy="576000"/>
          </a:xfrm>
          <a:ln/>
        </p:spPr>
        <p:txBody>
          <a:bodyPr vert="horz" wrap="square" lIns="33231" tIns="7595" rIns="33231" bIns="42203" numCol="1" anchor="ctr" anchorCtr="1" compatLnSpc="1">
            <a:prstTxWarp prst="textNoShape">
              <a:avLst/>
            </a:prstTxWarp>
          </a:bodyPr>
          <a:lstStyle/>
          <a:p>
            <a:pPr>
              <a:lnSpc>
                <a:spcPct val="98000"/>
              </a:lnSpc>
              <a:tabLst>
                <a:tab pos="606154" algn="l"/>
                <a:tab pos="1212306" algn="l"/>
                <a:tab pos="1818460" algn="l"/>
                <a:tab pos="2424614" algn="l"/>
                <a:tab pos="3030766" algn="l"/>
                <a:tab pos="3636920" algn="l"/>
                <a:tab pos="4243073" algn="l"/>
                <a:tab pos="4849227" algn="l"/>
                <a:tab pos="5455380" algn="l"/>
                <a:tab pos="6061533" algn="l"/>
                <a:tab pos="6667687" algn="l"/>
                <a:tab pos="7273840" algn="l"/>
              </a:tabLst>
            </a:pPr>
            <a:r>
              <a:rPr lang="en-US" dirty="0"/>
              <a:t>Outline</a:t>
            </a:r>
            <a:r>
              <a:rPr lang="en-US" i="0" dirty="0"/>
              <a:t> </a:t>
            </a:r>
            <a:endParaRPr lang="en-GB" i="0" dirty="0"/>
          </a:p>
        </p:txBody>
      </p:sp>
      <p:sp>
        <p:nvSpPr>
          <p:cNvPr id="12" name="TextBox 11">
            <a:extLst>
              <a:ext uri="{FF2B5EF4-FFF2-40B4-BE49-F238E27FC236}">
                <a16:creationId xmlns:a16="http://schemas.microsoft.com/office/drawing/2014/main" id="{1336F4A2-871E-F6F1-3F18-5EA444D8F64A}"/>
              </a:ext>
            </a:extLst>
          </p:cNvPr>
          <p:cNvSpPr txBox="1"/>
          <p:nvPr/>
        </p:nvSpPr>
        <p:spPr>
          <a:xfrm>
            <a:off x="500684" y="5388966"/>
            <a:ext cx="8164596" cy="1136530"/>
          </a:xfrm>
          <a:prstGeom prst="rect">
            <a:avLst/>
          </a:prstGeom>
          <a:solidFill>
            <a:schemeClr val="bg1">
              <a:lumMod val="95000"/>
            </a:schemeClr>
          </a:solidFill>
        </p:spPr>
        <p:txBody>
          <a:bodyPr wrap="square" lIns="66462" tIns="0" rIns="0" bIns="0">
            <a:spAutoFit/>
          </a:bodyPr>
          <a:lstStyle/>
          <a:p>
            <a:r>
              <a:rPr lang="en-GB" sz="1477" b="0" dirty="0">
                <a:solidFill>
                  <a:srgbClr val="0000BA"/>
                </a:solidFill>
                <a:effectLst/>
                <a:latin typeface="Comic Sans MS" panose="030F0702030302020204" pitchFamily="66" charset="0"/>
              </a:rPr>
              <a:t>3 results appeared since Jun,2024 ATLAS summary publication and will be presented here:</a:t>
            </a:r>
          </a:p>
          <a:p>
            <a:pPr marL="263776" indent="-263776">
              <a:buFont typeface="Wingdings" panose="05000000000000000000" pitchFamily="2" charset="2"/>
              <a:buChar char="Ø"/>
            </a:pPr>
            <a:r>
              <a:rPr lang="en-GB" sz="1477" b="0" dirty="0">
                <a:solidFill>
                  <a:srgbClr val="0000BA"/>
                </a:solidFill>
                <a:effectLst/>
                <a:latin typeface="Comic Sans MS" panose="030F0702030302020204" pitchFamily="66" charset="0"/>
              </a:rPr>
              <a:t>Tri-boson VVZ production observation</a:t>
            </a:r>
            <a:r>
              <a:rPr lang="ru-RU" sz="1477" b="0" dirty="0">
                <a:solidFill>
                  <a:srgbClr val="0000BA"/>
                </a:solidFill>
                <a:effectLst/>
                <a:latin typeface="Comic Sans MS" panose="030F0702030302020204" pitchFamily="66" charset="0"/>
              </a:rPr>
              <a:t> </a:t>
            </a:r>
            <a:r>
              <a:rPr lang="en-GB" sz="1385" b="0" dirty="0">
                <a:solidFill>
                  <a:srgbClr val="C00000"/>
                </a:solidFill>
                <a:effectLst/>
                <a:latin typeface="+mn-lt"/>
                <a:hlinkClick r:id="rId3">
                  <a:extLst>
                    <a:ext uri="{A12FA001-AC4F-418D-AE19-62706E023703}">
                      <ahyp:hlinkClr xmlns:ahyp="http://schemas.microsoft.com/office/drawing/2018/hyperlinkcolor" val="tx"/>
                    </a:ext>
                  </a:extLst>
                </a:hlinkClick>
              </a:rPr>
              <a:t>Phys. Lett. B 866 (2025) 139527</a:t>
            </a:r>
            <a:endParaRPr lang="en-GB" sz="1385" b="0" dirty="0">
              <a:solidFill>
                <a:srgbClr val="C00000"/>
              </a:solidFill>
              <a:effectLst/>
              <a:latin typeface="+mn-lt"/>
            </a:endParaRPr>
          </a:p>
          <a:p>
            <a:pPr marL="263776" indent="-263776">
              <a:buFont typeface="Wingdings" panose="05000000000000000000" pitchFamily="2" charset="2"/>
              <a:buChar char="Ø"/>
            </a:pPr>
            <a:r>
              <a:rPr lang="en-GB" sz="1477" b="0" dirty="0">
                <a:solidFill>
                  <a:srgbClr val="0000BA"/>
                </a:solidFill>
                <a:effectLst/>
                <a:latin typeface="Comic Sans MS" panose="030F0702030302020204" pitchFamily="66" charset="0"/>
              </a:rPr>
              <a:t>VBS W±W± polarisation observation   </a:t>
            </a:r>
            <a:r>
              <a:rPr lang="en-US" sz="1385" b="0" dirty="0">
                <a:solidFill>
                  <a:srgbClr val="C00000"/>
                </a:solidFill>
                <a:effectLst/>
                <a:latin typeface="+mn-lt"/>
                <a:cs typeface="Times New Roman" panose="02020603050405020304" pitchFamily="18" charset="0"/>
                <a:hlinkClick r:id="rId4">
                  <a:extLst>
                    <a:ext uri="{A12FA001-AC4F-418D-AE19-62706E023703}">
                      <ahyp:hlinkClr xmlns:ahyp="http://schemas.microsoft.com/office/drawing/2018/hyperlinkcolor" val="tx"/>
                    </a:ext>
                  </a:extLst>
                </a:hlinkClick>
              </a:rPr>
              <a:t>arXiv:2505.08313</a:t>
            </a:r>
            <a:endParaRPr lang="en-GB" sz="1385" b="0" dirty="0">
              <a:solidFill>
                <a:srgbClr val="C00000"/>
              </a:solidFill>
              <a:effectLst/>
              <a:latin typeface="+mn-lt"/>
            </a:endParaRPr>
          </a:p>
          <a:p>
            <a:pPr marL="263776" indent="-263776">
              <a:buFont typeface="Wingdings" panose="05000000000000000000" pitchFamily="2" charset="2"/>
              <a:buChar char="Ø"/>
            </a:pPr>
            <a:r>
              <a:rPr lang="en-GB" sz="1477" b="0" dirty="0">
                <a:solidFill>
                  <a:srgbClr val="0000BA"/>
                </a:solidFill>
                <a:effectLst/>
                <a:latin typeface="Comic Sans MS" panose="030F0702030302020204" pitchFamily="66" charset="0"/>
              </a:rPr>
              <a:t>VBS VV production study in semileptonic mode </a:t>
            </a:r>
            <a:r>
              <a:rPr lang="en-US" sz="1385" b="0" dirty="0">
                <a:solidFill>
                  <a:srgbClr val="C00000"/>
                </a:solidFill>
                <a:effectLst/>
                <a:latin typeface="+mn-lt"/>
                <a:cs typeface="Times New Roman" panose="02020603050405020304" pitchFamily="18" charset="0"/>
                <a:hlinkClick r:id="rId5">
                  <a:extLst>
                    <a:ext uri="{A12FA001-AC4F-418D-AE19-62706E023703}">
                      <ahyp:hlinkClr xmlns:ahyp="http://schemas.microsoft.com/office/drawing/2018/hyperlinkcolor" val="tx"/>
                    </a:ext>
                  </a:extLst>
                </a:hlinkClick>
              </a:rPr>
              <a:t>arXiv:2503.17461</a:t>
            </a:r>
            <a:endParaRPr lang="en-US" sz="1385" b="0" dirty="0">
              <a:solidFill>
                <a:srgbClr val="C00000"/>
              </a:solidFill>
              <a:effectLst/>
              <a:latin typeface="+mn-lt"/>
              <a:cs typeface="Times New Roman" panose="02020603050405020304" pitchFamily="18" charset="0"/>
            </a:endParaRPr>
          </a:p>
          <a:p>
            <a:pPr algn="ctr"/>
            <a:r>
              <a:rPr lang="en-US" sz="1477" b="0" dirty="0">
                <a:solidFill>
                  <a:srgbClr val="3E7240"/>
                </a:solidFill>
                <a:effectLst/>
                <a:latin typeface="Comic Sans MS" panose="030F0702030302020204" pitchFamily="66" charset="0"/>
                <a:cs typeface="Times New Roman" panose="02020603050405020304" pitchFamily="18" charset="0"/>
              </a:rPr>
              <a:t>These analyses are based on 140fb</a:t>
            </a:r>
            <a:r>
              <a:rPr lang="en-US" sz="1477" b="0" baseline="30000" dirty="0">
                <a:solidFill>
                  <a:srgbClr val="3E7240"/>
                </a:solidFill>
                <a:effectLst/>
                <a:latin typeface="Comic Sans MS" panose="030F0702030302020204" pitchFamily="66" charset="0"/>
                <a:cs typeface="Times New Roman" panose="02020603050405020304" pitchFamily="18" charset="0"/>
              </a:rPr>
              <a:t>-1</a:t>
            </a:r>
            <a:r>
              <a:rPr lang="en-US" sz="1477" b="0" dirty="0">
                <a:solidFill>
                  <a:srgbClr val="3E7240"/>
                </a:solidFill>
                <a:effectLst/>
                <a:latin typeface="Comic Sans MS" panose="030F0702030302020204" pitchFamily="66" charset="0"/>
                <a:cs typeface="Times New Roman" panose="02020603050405020304" pitchFamily="18" charset="0"/>
              </a:rPr>
              <a:t> data collected by ATLAS at sqrt(s)=13TeV in Run 2</a:t>
            </a:r>
          </a:p>
        </p:txBody>
      </p:sp>
      <p:pic>
        <p:nvPicPr>
          <p:cNvPr id="3" name="Picture 2" descr="A screenshot of a graph&#10;&#10;AI-generated content may be incorrect.">
            <a:extLst>
              <a:ext uri="{FF2B5EF4-FFF2-40B4-BE49-F238E27FC236}">
                <a16:creationId xmlns:a16="http://schemas.microsoft.com/office/drawing/2014/main" id="{43BDB57E-26A1-FAD2-98FF-758AED78C4A8}"/>
              </a:ext>
            </a:extLst>
          </p:cNvPr>
          <p:cNvPicPr>
            <a:picLocks noChangeAspect="1"/>
          </p:cNvPicPr>
          <p:nvPr/>
        </p:nvPicPr>
        <p:blipFill>
          <a:blip r:embed="rId6"/>
          <a:stretch>
            <a:fillRect/>
          </a:stretch>
        </p:blipFill>
        <p:spPr>
          <a:xfrm>
            <a:off x="1208258" y="922110"/>
            <a:ext cx="6490183" cy="4445514"/>
          </a:xfrm>
          <a:prstGeom prst="rect">
            <a:avLst/>
          </a:prstGeom>
        </p:spPr>
      </p:pic>
      <p:sp>
        <p:nvSpPr>
          <p:cNvPr id="4" name="TextBox 3">
            <a:extLst>
              <a:ext uri="{FF2B5EF4-FFF2-40B4-BE49-F238E27FC236}">
                <a16:creationId xmlns:a16="http://schemas.microsoft.com/office/drawing/2014/main" id="{FCED3BA4-DB71-F629-43D0-88CF93A1C874}"/>
              </a:ext>
            </a:extLst>
          </p:cNvPr>
          <p:cNvSpPr txBox="1"/>
          <p:nvPr/>
        </p:nvSpPr>
        <p:spPr>
          <a:xfrm>
            <a:off x="932937" y="673463"/>
            <a:ext cx="6878207" cy="227306"/>
          </a:xfrm>
          <a:prstGeom prst="rect">
            <a:avLst/>
          </a:prstGeom>
          <a:solidFill>
            <a:schemeClr val="bg1">
              <a:lumMod val="95000"/>
            </a:schemeClr>
          </a:solidFill>
        </p:spPr>
        <p:txBody>
          <a:bodyPr wrap="square" lIns="66462" tIns="0" rIns="0" bIns="0">
            <a:spAutoFit/>
          </a:bodyPr>
          <a:lstStyle/>
          <a:p>
            <a:pPr algn="ctr"/>
            <a:r>
              <a:rPr lang="en-GB" sz="1477" b="0" dirty="0">
                <a:solidFill>
                  <a:srgbClr val="45754E"/>
                </a:solidFill>
                <a:effectLst/>
                <a:latin typeface="Comic Sans MS" panose="030F0702030302020204" pitchFamily="66" charset="0"/>
              </a:rPr>
              <a:t>ATLAS</a:t>
            </a:r>
            <a:r>
              <a:rPr lang="ru-RU" sz="1477" b="0" dirty="0">
                <a:solidFill>
                  <a:srgbClr val="45754E"/>
                </a:solidFill>
                <a:effectLst/>
                <a:latin typeface="Comic Sans MS" panose="030F0702030302020204" pitchFamily="66" charset="0"/>
              </a:rPr>
              <a:t> </a:t>
            </a:r>
            <a:r>
              <a:rPr lang="en-GB" sz="1477" b="0" dirty="0">
                <a:solidFill>
                  <a:srgbClr val="45754E"/>
                </a:solidFill>
                <a:effectLst/>
                <a:latin typeface="Comic Sans MS" panose="030F0702030302020204" pitchFamily="66" charset="0"/>
              </a:rPr>
              <a:t>is carrying out an extensive program of research on</a:t>
            </a:r>
            <a:r>
              <a:rPr lang="ru-RU" sz="1477" b="0" dirty="0">
                <a:solidFill>
                  <a:srgbClr val="45754E"/>
                </a:solidFill>
                <a:effectLst/>
                <a:latin typeface="Comic Sans MS" panose="030F0702030302020204" pitchFamily="66" charset="0"/>
              </a:rPr>
              <a:t> </a:t>
            </a:r>
            <a:r>
              <a:rPr lang="en-GB" sz="1477" b="0" dirty="0">
                <a:solidFill>
                  <a:srgbClr val="45754E"/>
                </a:solidFill>
                <a:effectLst/>
                <a:latin typeface="Comic Sans MS" panose="030F0702030302020204" pitchFamily="66" charset="0"/>
              </a:rPr>
              <a:t>these processes</a:t>
            </a:r>
          </a:p>
        </p:txBody>
      </p:sp>
      <p:sp>
        <p:nvSpPr>
          <p:cNvPr id="8" name="Rectangle 7">
            <a:extLst>
              <a:ext uri="{FF2B5EF4-FFF2-40B4-BE49-F238E27FC236}">
                <a16:creationId xmlns:a16="http://schemas.microsoft.com/office/drawing/2014/main" id="{060A44D9-1BDE-AAFD-68B0-A3FEC55B6E7F}"/>
              </a:ext>
            </a:extLst>
          </p:cNvPr>
          <p:cNvSpPr/>
          <p:nvPr/>
        </p:nvSpPr>
        <p:spPr bwMode="auto">
          <a:xfrm>
            <a:off x="5078189" y="1070423"/>
            <a:ext cx="764931" cy="157750"/>
          </a:xfrm>
          <a:prstGeom prst="rect">
            <a:avLst/>
          </a:prstGeom>
          <a:solidFill>
            <a:schemeClr val="tx2">
              <a:alpha val="12000"/>
            </a:schemeClr>
          </a:solidFill>
          <a:ln w="12700" cap="flat" cmpd="sng" algn="ctr">
            <a:solidFill>
              <a:schemeClr val="bg2"/>
            </a:solid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5" name="TextBox 4">
            <a:extLst>
              <a:ext uri="{FF2B5EF4-FFF2-40B4-BE49-F238E27FC236}">
                <a16:creationId xmlns:a16="http://schemas.microsoft.com/office/drawing/2014/main" id="{9FADD870-A1BB-008A-636C-C8892B4CDE7A}"/>
              </a:ext>
            </a:extLst>
          </p:cNvPr>
          <p:cNvSpPr txBox="1"/>
          <p:nvPr/>
        </p:nvSpPr>
        <p:spPr>
          <a:xfrm>
            <a:off x="6043255" y="873967"/>
            <a:ext cx="1797033" cy="248530"/>
          </a:xfrm>
          <a:prstGeom prst="rect">
            <a:avLst/>
          </a:prstGeom>
          <a:noFill/>
        </p:spPr>
        <p:txBody>
          <a:bodyPr wrap="square">
            <a:spAutoFit/>
          </a:bodyPr>
          <a:lstStyle/>
          <a:p>
            <a:r>
              <a:rPr lang="en-GB" sz="1015" b="0" dirty="0">
                <a:effectLst/>
                <a:hlinkClick r:id="rId7"/>
              </a:rPr>
              <a:t>ATL-PHYS-PUB-2024-011</a:t>
            </a:r>
            <a:endParaRPr lang="en-GB" sz="1015" b="0" dirty="0">
              <a:effectLst/>
            </a:endParaRPr>
          </a:p>
        </p:txBody>
      </p:sp>
    </p:spTree>
    <p:extLst>
      <p:ext uri="{BB962C8B-B14F-4D97-AF65-F5344CB8AC3E}">
        <p14:creationId xmlns:p14="http://schemas.microsoft.com/office/powerpoint/2010/main" val="17062956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FB461-E9F5-FB61-A66E-4292877C8C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66036A-1170-2273-C4EC-24BCEE2CCF5B}"/>
              </a:ext>
            </a:extLst>
          </p:cNvPr>
          <p:cNvSpPr>
            <a:spLocks noGrp="1"/>
          </p:cNvSpPr>
          <p:nvPr>
            <p:ph type="title"/>
          </p:nvPr>
        </p:nvSpPr>
        <p:spPr/>
        <p:txBody>
          <a:bodyPr/>
          <a:lstStyle/>
          <a:p>
            <a:r>
              <a:rPr lang="en-GB" dirty="0"/>
              <a:t>Tri-boson VVZ production</a:t>
            </a:r>
          </a:p>
        </p:txBody>
      </p:sp>
      <p:sp>
        <p:nvSpPr>
          <p:cNvPr id="3" name="TextBox 2">
            <a:extLst>
              <a:ext uri="{FF2B5EF4-FFF2-40B4-BE49-F238E27FC236}">
                <a16:creationId xmlns:a16="http://schemas.microsoft.com/office/drawing/2014/main" id="{FBE76B96-AF80-2CC3-29F6-F8ABD6B68EC5}"/>
              </a:ext>
            </a:extLst>
          </p:cNvPr>
          <p:cNvSpPr txBox="1"/>
          <p:nvPr/>
        </p:nvSpPr>
        <p:spPr>
          <a:xfrm>
            <a:off x="620333" y="1122927"/>
            <a:ext cx="7537038" cy="1456168"/>
          </a:xfrm>
          <a:prstGeom prst="rect">
            <a:avLst/>
          </a:prstGeom>
          <a:solidFill>
            <a:schemeClr val="bg1">
              <a:lumMod val="95000"/>
            </a:schemeClr>
          </a:solidFill>
        </p:spPr>
        <p:txBody>
          <a:bodyPr wrap="square">
            <a:spAutoFit/>
          </a:bodyPr>
          <a:lstStyle/>
          <a:p>
            <a:pPr marL="263776" indent="-263776">
              <a:buFont typeface="Wingdings" panose="05000000000000000000" pitchFamily="2" charset="2"/>
              <a:buChar char="ü"/>
            </a:pPr>
            <a:r>
              <a:rPr lang="en-GB" sz="1477" b="0" dirty="0">
                <a:effectLst/>
                <a:latin typeface="Comic Sans MS" panose="030F0702030302020204" pitchFamily="66" charset="0"/>
              </a:rPr>
              <a:t>VVZ (V=W,Z) production process contains contributions from</a:t>
            </a:r>
          </a:p>
          <a:p>
            <a:pPr marL="499709" lvl="1" indent="-250587">
              <a:buFont typeface="Wingdings" panose="05000000000000000000" pitchFamily="2" charset="2"/>
              <a:buChar char="§"/>
            </a:pPr>
            <a:r>
              <a:rPr lang="en-GB" sz="1477" b="0" dirty="0">
                <a:solidFill>
                  <a:srgbClr val="1781D9"/>
                </a:solidFill>
                <a:effectLst/>
                <a:latin typeface="Comic Sans MS" panose="030F0702030302020204" pitchFamily="66" charset="0"/>
              </a:rPr>
              <a:t>triple gauge boson couplings (TGC)</a:t>
            </a:r>
          </a:p>
          <a:p>
            <a:pPr marL="499709" lvl="1" indent="-250587">
              <a:buFont typeface="Wingdings" panose="05000000000000000000" pitchFamily="2" charset="2"/>
              <a:buChar char="§"/>
            </a:pPr>
            <a:r>
              <a:rPr lang="en-GB" sz="1477" b="0" dirty="0">
                <a:solidFill>
                  <a:srgbClr val="25FB39"/>
                </a:solidFill>
                <a:effectLst/>
                <a:latin typeface="Comic Sans MS" panose="030F0702030302020204" pitchFamily="66" charset="0"/>
              </a:rPr>
              <a:t>quartic gauge boson couplings (QGC)</a:t>
            </a:r>
          </a:p>
          <a:p>
            <a:pPr marL="499709" lvl="1" indent="-250587">
              <a:buFont typeface="Wingdings" panose="05000000000000000000" pitchFamily="2" charset="2"/>
              <a:buChar char="§"/>
            </a:pPr>
            <a:r>
              <a:rPr lang="en-GB" sz="1477" b="0" dirty="0">
                <a:solidFill>
                  <a:schemeClr val="accent2">
                    <a:lumMod val="60000"/>
                    <a:lumOff val="40000"/>
                  </a:schemeClr>
                </a:solidFill>
                <a:effectLst/>
                <a:latin typeface="Comic Sans MS" panose="030F0702030302020204" pitchFamily="66" charset="0"/>
              </a:rPr>
              <a:t>Higgs to vector boson couplings</a:t>
            </a:r>
          </a:p>
          <a:p>
            <a:pPr marL="90856" indent="-263776">
              <a:buFont typeface="Wingdings" panose="05000000000000000000" pitchFamily="2" charset="2"/>
              <a:buChar char="ü"/>
            </a:pPr>
            <a:r>
              <a:rPr lang="en-GB" sz="1477" b="0" dirty="0">
                <a:effectLst/>
                <a:latin typeface="Comic Sans MS" panose="030F0702030302020204" pitchFamily="66" charset="0"/>
              </a:rPr>
              <a:t>Validation of non-Abelian SM nature</a:t>
            </a:r>
          </a:p>
          <a:p>
            <a:pPr marL="90856" indent="-263776">
              <a:buFont typeface="Wingdings" panose="05000000000000000000" pitchFamily="2" charset="2"/>
              <a:buChar char="ü"/>
            </a:pPr>
            <a:r>
              <a:rPr lang="en-GB" sz="1477" b="0" dirty="0">
                <a:effectLst/>
                <a:latin typeface="Comic Sans MS" panose="030F0702030302020204" pitchFamily="66" charset="0"/>
              </a:rPr>
              <a:t>Hints of new physics if any deviations from SM</a:t>
            </a:r>
          </a:p>
        </p:txBody>
      </p:sp>
      <p:sp>
        <p:nvSpPr>
          <p:cNvPr id="4" name="TextBox 3">
            <a:extLst>
              <a:ext uri="{FF2B5EF4-FFF2-40B4-BE49-F238E27FC236}">
                <a16:creationId xmlns:a16="http://schemas.microsoft.com/office/drawing/2014/main" id="{8CD3C321-718A-DBCB-6045-D8DCE7BC47BD}"/>
              </a:ext>
            </a:extLst>
          </p:cNvPr>
          <p:cNvSpPr txBox="1"/>
          <p:nvPr/>
        </p:nvSpPr>
        <p:spPr>
          <a:xfrm>
            <a:off x="2259734" y="2807150"/>
            <a:ext cx="3942677" cy="291170"/>
          </a:xfrm>
          <a:prstGeom prst="rect">
            <a:avLst/>
          </a:prstGeom>
          <a:solidFill>
            <a:schemeClr val="bg1">
              <a:lumMod val="95000"/>
            </a:schemeClr>
          </a:solidFill>
        </p:spPr>
        <p:txBody>
          <a:bodyPr wrap="square">
            <a:spAutoFit/>
          </a:bodyPr>
          <a:lstStyle/>
          <a:p>
            <a:r>
              <a:rPr lang="en-GB" sz="1292" b="0" dirty="0">
                <a:solidFill>
                  <a:srgbClr val="0000BA"/>
                </a:solidFill>
                <a:effectLst/>
                <a:latin typeface="Comic Sans MS" panose="030F0702030302020204" pitchFamily="66" charset="0"/>
              </a:rPr>
              <a:t>LO Feynman diagrams of VVZ production process</a:t>
            </a:r>
          </a:p>
        </p:txBody>
      </p:sp>
      <p:grpSp>
        <p:nvGrpSpPr>
          <p:cNvPr id="6" name="Group 5">
            <a:extLst>
              <a:ext uri="{FF2B5EF4-FFF2-40B4-BE49-F238E27FC236}">
                <a16:creationId xmlns:a16="http://schemas.microsoft.com/office/drawing/2014/main" id="{2FBE62AF-36CA-AB9C-E774-62969F029C1D}"/>
              </a:ext>
            </a:extLst>
          </p:cNvPr>
          <p:cNvGrpSpPr/>
          <p:nvPr/>
        </p:nvGrpSpPr>
        <p:grpSpPr>
          <a:xfrm>
            <a:off x="803480" y="3176023"/>
            <a:ext cx="7170740" cy="1533553"/>
            <a:chOff x="1185299" y="3624698"/>
            <a:chExt cx="7768302" cy="1661349"/>
          </a:xfrm>
        </p:grpSpPr>
        <p:pic>
          <p:nvPicPr>
            <p:cNvPr id="7" name="Picture 6" descr="A diagram of a circuit&#10;&#10;AI-generated content may be incorrect.">
              <a:extLst>
                <a:ext uri="{FF2B5EF4-FFF2-40B4-BE49-F238E27FC236}">
                  <a16:creationId xmlns:a16="http://schemas.microsoft.com/office/drawing/2014/main" id="{93BD4108-CFB6-0B0D-8C71-1968D1EAADF6}"/>
                </a:ext>
              </a:extLst>
            </p:cNvPr>
            <p:cNvPicPr>
              <a:picLocks noChangeAspect="1"/>
            </p:cNvPicPr>
            <p:nvPr/>
          </p:nvPicPr>
          <p:blipFill>
            <a:blip r:embed="rId3"/>
            <a:stretch>
              <a:fillRect/>
            </a:stretch>
          </p:blipFill>
          <p:spPr>
            <a:xfrm>
              <a:off x="1185299" y="3625014"/>
              <a:ext cx="1359245" cy="1338414"/>
            </a:xfrm>
            <a:prstGeom prst="rect">
              <a:avLst/>
            </a:prstGeom>
          </p:spPr>
        </p:pic>
        <p:pic>
          <p:nvPicPr>
            <p:cNvPr id="8" name="Picture 7" descr="A black and white diagram of a diagram&#10;&#10;AI-generated content may be incorrect.">
              <a:extLst>
                <a:ext uri="{FF2B5EF4-FFF2-40B4-BE49-F238E27FC236}">
                  <a16:creationId xmlns:a16="http://schemas.microsoft.com/office/drawing/2014/main" id="{A179AD09-7ED6-C76B-D1AC-24A3FF4228AE}"/>
                </a:ext>
              </a:extLst>
            </p:cNvPr>
            <p:cNvPicPr>
              <a:picLocks noChangeAspect="1"/>
            </p:cNvPicPr>
            <p:nvPr/>
          </p:nvPicPr>
          <p:blipFill>
            <a:blip r:embed="rId4"/>
            <a:stretch>
              <a:fillRect/>
            </a:stretch>
          </p:blipFill>
          <p:spPr>
            <a:xfrm>
              <a:off x="4561122" y="3630285"/>
              <a:ext cx="1979526" cy="1353410"/>
            </a:xfrm>
            <a:prstGeom prst="rect">
              <a:avLst/>
            </a:prstGeom>
          </p:spPr>
        </p:pic>
        <p:pic>
          <p:nvPicPr>
            <p:cNvPr id="9" name="Picture 8" descr="A diagram of a complex electrical component&#10;&#10;AI-generated content may be incorrect.">
              <a:extLst>
                <a:ext uri="{FF2B5EF4-FFF2-40B4-BE49-F238E27FC236}">
                  <a16:creationId xmlns:a16="http://schemas.microsoft.com/office/drawing/2014/main" id="{4C8C9B7A-6F76-6110-1761-467C19861725}"/>
                </a:ext>
              </a:extLst>
            </p:cNvPr>
            <p:cNvPicPr>
              <a:picLocks noChangeAspect="1"/>
            </p:cNvPicPr>
            <p:nvPr/>
          </p:nvPicPr>
          <p:blipFill>
            <a:blip r:embed="rId5"/>
            <a:stretch>
              <a:fillRect/>
            </a:stretch>
          </p:blipFill>
          <p:spPr>
            <a:xfrm>
              <a:off x="6717175" y="3624698"/>
              <a:ext cx="2236426" cy="1661349"/>
            </a:xfrm>
            <a:prstGeom prst="rect">
              <a:avLst/>
            </a:prstGeom>
          </p:spPr>
        </p:pic>
        <p:pic>
          <p:nvPicPr>
            <p:cNvPr id="10" name="Picture 9" descr="A diagram of a voltage&#10;&#10;AI-generated content may be incorrect.">
              <a:extLst>
                <a:ext uri="{FF2B5EF4-FFF2-40B4-BE49-F238E27FC236}">
                  <a16:creationId xmlns:a16="http://schemas.microsoft.com/office/drawing/2014/main" id="{40180E2E-E614-8A63-E91E-FAF64C15D70E}"/>
                </a:ext>
              </a:extLst>
            </p:cNvPr>
            <p:cNvPicPr>
              <a:picLocks noChangeAspect="1"/>
            </p:cNvPicPr>
            <p:nvPr/>
          </p:nvPicPr>
          <p:blipFill>
            <a:blip r:embed="rId6"/>
            <a:stretch>
              <a:fillRect/>
            </a:stretch>
          </p:blipFill>
          <p:spPr>
            <a:xfrm>
              <a:off x="2703747" y="3624700"/>
              <a:ext cx="1698172" cy="1339042"/>
            </a:xfrm>
            <a:prstGeom prst="rect">
              <a:avLst/>
            </a:prstGeom>
          </p:spPr>
        </p:pic>
        <p:sp>
          <p:nvSpPr>
            <p:cNvPr id="11" name="Rectangle 10">
              <a:extLst>
                <a:ext uri="{FF2B5EF4-FFF2-40B4-BE49-F238E27FC236}">
                  <a16:creationId xmlns:a16="http://schemas.microsoft.com/office/drawing/2014/main" id="{9CBB2B13-CF38-5300-0A4F-3A38DABF7B60}"/>
                </a:ext>
              </a:extLst>
            </p:cNvPr>
            <p:cNvSpPr>
              <a:spLocks noChangeAspect="1"/>
            </p:cNvSpPr>
            <p:nvPr/>
          </p:nvSpPr>
          <p:spPr bwMode="auto">
            <a:xfrm>
              <a:off x="7727388" y="4166264"/>
              <a:ext cx="108000" cy="108000"/>
            </a:xfrm>
            <a:prstGeom prst="rect">
              <a:avLst/>
            </a:prstGeom>
            <a:solidFill>
              <a:schemeClr val="tx2"/>
            </a:solidFill>
            <a:ln w="12700" cap="flat" cmpd="sng" algn="ctr">
              <a:solidFill>
                <a:schemeClr val="bg2"/>
              </a:solid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12" name="Rectangle 11">
              <a:extLst>
                <a:ext uri="{FF2B5EF4-FFF2-40B4-BE49-F238E27FC236}">
                  <a16:creationId xmlns:a16="http://schemas.microsoft.com/office/drawing/2014/main" id="{E92D80B8-BF58-075A-2BF0-A4CDEBC6F602}"/>
                </a:ext>
              </a:extLst>
            </p:cNvPr>
            <p:cNvSpPr>
              <a:spLocks noChangeAspect="1"/>
            </p:cNvSpPr>
            <p:nvPr/>
          </p:nvSpPr>
          <p:spPr bwMode="auto">
            <a:xfrm>
              <a:off x="8243639" y="4617242"/>
              <a:ext cx="108000" cy="108000"/>
            </a:xfrm>
            <a:prstGeom prst="rect">
              <a:avLst/>
            </a:prstGeom>
            <a:solidFill>
              <a:schemeClr val="tx2"/>
            </a:solidFill>
            <a:ln w="12700" cap="flat" cmpd="sng" algn="ctr">
              <a:solidFill>
                <a:schemeClr val="bg2"/>
              </a:solid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14" name="Oval 13">
              <a:extLst>
                <a:ext uri="{FF2B5EF4-FFF2-40B4-BE49-F238E27FC236}">
                  <a16:creationId xmlns:a16="http://schemas.microsoft.com/office/drawing/2014/main" id="{26CC98F0-AE82-C986-0EB6-F200296778EE}"/>
                </a:ext>
              </a:extLst>
            </p:cNvPr>
            <p:cNvSpPr>
              <a:spLocks noChangeAspect="1"/>
            </p:cNvSpPr>
            <p:nvPr/>
          </p:nvSpPr>
          <p:spPr bwMode="auto">
            <a:xfrm>
              <a:off x="5597518" y="4234990"/>
              <a:ext cx="144000" cy="144000"/>
            </a:xfrm>
            <a:prstGeom prst="ellipse">
              <a:avLst/>
            </a:prstGeom>
            <a:solidFill>
              <a:srgbClr val="25FB39"/>
            </a:solidFill>
            <a:ln w="12700" cap="flat" cmpd="sng" algn="ctr">
              <a:solidFill>
                <a:schemeClr val="bg2"/>
              </a:solid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15" name="Oval 14">
              <a:extLst>
                <a:ext uri="{FF2B5EF4-FFF2-40B4-BE49-F238E27FC236}">
                  <a16:creationId xmlns:a16="http://schemas.microsoft.com/office/drawing/2014/main" id="{44263944-22B0-72A1-343C-B8245A01064A}"/>
                </a:ext>
              </a:extLst>
            </p:cNvPr>
            <p:cNvSpPr>
              <a:spLocks noChangeAspect="1"/>
            </p:cNvSpPr>
            <p:nvPr/>
          </p:nvSpPr>
          <p:spPr bwMode="auto">
            <a:xfrm>
              <a:off x="3744586" y="4127322"/>
              <a:ext cx="144000" cy="144000"/>
            </a:xfrm>
            <a:prstGeom prst="ellipse">
              <a:avLst/>
            </a:prstGeom>
            <a:solidFill>
              <a:srgbClr val="1781D9"/>
            </a:solidFill>
            <a:ln w="12700" cap="flat" cmpd="sng" algn="ctr">
              <a:solidFill>
                <a:schemeClr val="bg2"/>
              </a:solid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16" name="Rectangle 15">
              <a:extLst>
                <a:ext uri="{FF2B5EF4-FFF2-40B4-BE49-F238E27FC236}">
                  <a16:creationId xmlns:a16="http://schemas.microsoft.com/office/drawing/2014/main" id="{537392C5-494D-988F-4848-AB71EDB24E70}"/>
                </a:ext>
              </a:extLst>
            </p:cNvPr>
            <p:cNvSpPr/>
            <p:nvPr/>
          </p:nvSpPr>
          <p:spPr bwMode="auto">
            <a:xfrm>
              <a:off x="1185299" y="4956490"/>
              <a:ext cx="5531876" cy="329557"/>
            </a:xfrm>
            <a:prstGeom prst="rect">
              <a:avLst/>
            </a:prstGeom>
            <a:solidFill>
              <a:schemeClr val="bg1"/>
            </a:solidFill>
            <a:ln w="12700" cap="flat" cmpd="sng" algn="ctr">
              <a:no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17" name="Rectangle 16">
              <a:extLst>
                <a:ext uri="{FF2B5EF4-FFF2-40B4-BE49-F238E27FC236}">
                  <a16:creationId xmlns:a16="http://schemas.microsoft.com/office/drawing/2014/main" id="{C1F0AD07-883B-8F8E-2A30-8454F6469E75}"/>
                </a:ext>
              </a:extLst>
            </p:cNvPr>
            <p:cNvSpPr/>
            <p:nvPr/>
          </p:nvSpPr>
          <p:spPr bwMode="auto">
            <a:xfrm>
              <a:off x="2532869" y="3624699"/>
              <a:ext cx="178894" cy="1400579"/>
            </a:xfrm>
            <a:prstGeom prst="rect">
              <a:avLst/>
            </a:prstGeom>
            <a:solidFill>
              <a:schemeClr val="bg1"/>
            </a:solidFill>
            <a:ln w="12700" cap="flat" cmpd="sng" algn="ctr">
              <a:no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18" name="Rectangle 17">
              <a:extLst>
                <a:ext uri="{FF2B5EF4-FFF2-40B4-BE49-F238E27FC236}">
                  <a16:creationId xmlns:a16="http://schemas.microsoft.com/office/drawing/2014/main" id="{0BD7F7C4-451E-3D60-099E-3A2F249F6E28}"/>
                </a:ext>
              </a:extLst>
            </p:cNvPr>
            <p:cNvSpPr/>
            <p:nvPr/>
          </p:nvSpPr>
          <p:spPr bwMode="auto">
            <a:xfrm>
              <a:off x="4401919" y="3624698"/>
              <a:ext cx="159203" cy="1400579"/>
            </a:xfrm>
            <a:prstGeom prst="rect">
              <a:avLst/>
            </a:prstGeom>
            <a:solidFill>
              <a:schemeClr val="bg1"/>
            </a:solidFill>
            <a:ln w="12700" cap="flat" cmpd="sng" algn="ctr">
              <a:no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19" name="Rectangle 18">
              <a:extLst>
                <a:ext uri="{FF2B5EF4-FFF2-40B4-BE49-F238E27FC236}">
                  <a16:creationId xmlns:a16="http://schemas.microsoft.com/office/drawing/2014/main" id="{5134CC0B-EF1B-6FDF-63B2-2A254BDE2227}"/>
                </a:ext>
              </a:extLst>
            </p:cNvPr>
            <p:cNvSpPr/>
            <p:nvPr/>
          </p:nvSpPr>
          <p:spPr bwMode="auto">
            <a:xfrm>
              <a:off x="6538281" y="3624698"/>
              <a:ext cx="178894" cy="1400579"/>
            </a:xfrm>
            <a:prstGeom prst="rect">
              <a:avLst/>
            </a:prstGeom>
            <a:solidFill>
              <a:schemeClr val="bg1"/>
            </a:solidFill>
            <a:ln w="12700" cap="flat" cmpd="sng" algn="ctr">
              <a:no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grpSp>
      <p:sp>
        <p:nvSpPr>
          <p:cNvPr id="20" name="TextBox 19">
            <a:extLst>
              <a:ext uri="{FF2B5EF4-FFF2-40B4-BE49-F238E27FC236}">
                <a16:creationId xmlns:a16="http://schemas.microsoft.com/office/drawing/2014/main" id="{62CB8E11-A652-618E-8E97-590FF2D17865}"/>
              </a:ext>
            </a:extLst>
          </p:cNvPr>
          <p:cNvSpPr txBox="1"/>
          <p:nvPr/>
        </p:nvSpPr>
        <p:spPr>
          <a:xfrm>
            <a:off x="480280" y="5108104"/>
            <a:ext cx="8183442" cy="774251"/>
          </a:xfrm>
          <a:prstGeom prst="rect">
            <a:avLst/>
          </a:prstGeom>
          <a:solidFill>
            <a:schemeClr val="bg1">
              <a:lumMod val="95000"/>
            </a:schemeClr>
          </a:solidFill>
        </p:spPr>
        <p:txBody>
          <a:bodyPr wrap="square">
            <a:spAutoFit/>
          </a:bodyPr>
          <a:lstStyle/>
          <a:p>
            <a:pPr marL="263776" indent="-263776">
              <a:buFont typeface="Wingdings" panose="05000000000000000000" pitchFamily="2" charset="2"/>
              <a:buChar char="ü"/>
            </a:pPr>
            <a:r>
              <a:rPr lang="en-GB" sz="1477" b="0" dirty="0">
                <a:solidFill>
                  <a:srgbClr val="45754E"/>
                </a:solidFill>
                <a:effectLst/>
                <a:latin typeface="Comic Sans MS" panose="030F0702030302020204" pitchFamily="66" charset="0"/>
              </a:rPr>
              <a:t>ATLAS previously observed  WWW production at 8.0σ </a:t>
            </a:r>
            <a:r>
              <a:rPr lang="en-GB" sz="1292" b="0" dirty="0">
                <a:solidFill>
                  <a:srgbClr val="0000B0"/>
                </a:solidFill>
                <a:effectLst/>
                <a:latin typeface="Comic Sans MS" panose="030F0702030302020204" pitchFamily="66" charset="0"/>
              </a:rPr>
              <a:t>(</a:t>
            </a:r>
            <a:r>
              <a:rPr lang="en-GB" sz="1477" b="0" dirty="0">
                <a:solidFill>
                  <a:srgbClr val="0000B0"/>
                </a:solidFill>
                <a:effectLst/>
                <a:latin typeface="Arial Narrow" panose="020B0606020202030204" pitchFamily="34" charset="0"/>
                <a:hlinkClick r:id="rId7">
                  <a:extLst>
                    <a:ext uri="{A12FA001-AC4F-418D-AE19-62706E023703}">
                      <ahyp:hlinkClr xmlns:ahyp="http://schemas.microsoft.com/office/drawing/2018/hyperlinkcolor" val="tx"/>
                    </a:ext>
                  </a:extLst>
                </a:hlinkClick>
              </a:rPr>
              <a:t>Phys. Rev. Lett. 129 (2022) 061803</a:t>
            </a:r>
            <a:r>
              <a:rPr lang="en-GB" sz="1292" b="0" dirty="0">
                <a:solidFill>
                  <a:srgbClr val="0000B0"/>
                </a:solidFill>
                <a:effectLst/>
                <a:latin typeface="Comic Sans MS" panose="030F0702030302020204" pitchFamily="66" charset="0"/>
              </a:rPr>
              <a:t>).</a:t>
            </a:r>
          </a:p>
          <a:p>
            <a:pPr marL="263776" indent="-263776">
              <a:buFont typeface="Wingdings" panose="05000000000000000000" pitchFamily="2" charset="2"/>
              <a:buChar char="ü"/>
            </a:pPr>
            <a:r>
              <a:rPr lang="en-GB" sz="1477" b="0" dirty="0">
                <a:solidFill>
                  <a:srgbClr val="45754E"/>
                </a:solidFill>
                <a:effectLst/>
                <a:latin typeface="Comic Sans MS" panose="030F0702030302020204" pitchFamily="66" charset="0"/>
              </a:rPr>
              <a:t>This analysis targets an observation of the complementary VVZ(WWZ, WZZ, ZZZ) state and setting limits on dim-8 EFT operators.</a:t>
            </a:r>
          </a:p>
        </p:txBody>
      </p:sp>
      <p:sp>
        <p:nvSpPr>
          <p:cNvPr id="13" name="TextBox 12">
            <a:extLst>
              <a:ext uri="{FF2B5EF4-FFF2-40B4-BE49-F238E27FC236}">
                <a16:creationId xmlns:a16="http://schemas.microsoft.com/office/drawing/2014/main" id="{3FA0B422-94BD-7721-5CD1-389518D0A1D1}"/>
              </a:ext>
            </a:extLst>
          </p:cNvPr>
          <p:cNvSpPr txBox="1"/>
          <p:nvPr/>
        </p:nvSpPr>
        <p:spPr>
          <a:xfrm>
            <a:off x="7113494" y="646388"/>
            <a:ext cx="2030506" cy="198837"/>
          </a:xfrm>
          <a:prstGeom prst="rect">
            <a:avLst/>
          </a:prstGeom>
          <a:solidFill>
            <a:schemeClr val="bg1">
              <a:lumMod val="95000"/>
            </a:schemeClr>
          </a:solidFill>
          <a:ln w="12700">
            <a:solidFill>
              <a:srgbClr val="0000B0"/>
            </a:solidFill>
          </a:ln>
        </p:spPr>
        <p:txBody>
          <a:bodyPr wrap="square" lIns="33231" tIns="0" rIns="0" bIns="0">
            <a:spAutoFit/>
          </a:bodyPr>
          <a:lstStyle/>
          <a:p>
            <a:pPr>
              <a:defRPr/>
            </a:pPr>
            <a:r>
              <a:rPr lang="en-US" sz="1292" dirty="0">
                <a:solidFill>
                  <a:srgbClr val="921E69"/>
                </a:solidFill>
                <a:effectLst/>
                <a:latin typeface="Arial Narrow" panose="020B0606020202030204" pitchFamily="34" charset="0"/>
                <a:hlinkClick r:id="rId7">
                  <a:extLst>
                    <a:ext uri="{A12FA001-AC4F-418D-AE19-62706E023703}">
                      <ahyp:hlinkClr xmlns:ahyp="http://schemas.microsoft.com/office/drawing/2018/hyperlinkcolor" val="tx"/>
                    </a:ext>
                  </a:extLst>
                </a:hlinkClick>
              </a:rPr>
              <a:t>Phys. Lett. B 866 (2025) 139527</a:t>
            </a:r>
            <a:endParaRPr lang="en-US" sz="1292" dirty="0">
              <a:solidFill>
                <a:srgbClr val="921E69"/>
              </a:solidFill>
              <a:effectLst/>
              <a:latin typeface="Arial Narrow" panose="020B0606020202030204" pitchFamily="34" charset="0"/>
            </a:endParaRPr>
          </a:p>
        </p:txBody>
      </p:sp>
    </p:spTree>
    <p:extLst>
      <p:ext uri="{BB962C8B-B14F-4D97-AF65-F5344CB8AC3E}">
        <p14:creationId xmlns:p14="http://schemas.microsoft.com/office/powerpoint/2010/main" val="246291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992DD-0626-D205-C93A-6F7147160518}"/>
              </a:ext>
            </a:extLst>
          </p:cNvPr>
          <p:cNvSpPr>
            <a:spLocks noGrp="1"/>
          </p:cNvSpPr>
          <p:nvPr>
            <p:ph type="title"/>
          </p:nvPr>
        </p:nvSpPr>
        <p:spPr/>
        <p:txBody>
          <a:bodyPr/>
          <a:lstStyle/>
          <a:p>
            <a:r>
              <a:rPr lang="en-GB" dirty="0"/>
              <a:t>VVZ selection</a:t>
            </a:r>
          </a:p>
        </p:txBody>
      </p:sp>
      <p:sp>
        <p:nvSpPr>
          <p:cNvPr id="13" name="TextBox 12">
            <a:extLst>
              <a:ext uri="{FF2B5EF4-FFF2-40B4-BE49-F238E27FC236}">
                <a16:creationId xmlns:a16="http://schemas.microsoft.com/office/drawing/2014/main" id="{5D1C5B42-75B1-3810-49FE-5D7A2563EB65}"/>
              </a:ext>
            </a:extLst>
          </p:cNvPr>
          <p:cNvSpPr txBox="1"/>
          <p:nvPr/>
        </p:nvSpPr>
        <p:spPr>
          <a:xfrm>
            <a:off x="0" y="671646"/>
            <a:ext cx="6549172" cy="738664"/>
          </a:xfrm>
          <a:prstGeom prst="rect">
            <a:avLst/>
          </a:prstGeom>
          <a:solidFill>
            <a:schemeClr val="bg1">
              <a:lumMod val="95000"/>
            </a:schemeClr>
          </a:solidFill>
        </p:spPr>
        <p:txBody>
          <a:bodyPr wrap="square" lIns="66462" tIns="0" rIns="0" bIns="0">
            <a:spAutoFit/>
          </a:bodyPr>
          <a:lstStyle/>
          <a:p>
            <a:r>
              <a:rPr lang="en-GB" sz="1600" b="0" dirty="0">
                <a:solidFill>
                  <a:srgbClr val="0000BA"/>
                </a:solidFill>
                <a:effectLst/>
                <a:latin typeface="Comic Sans MS" panose="030F0702030302020204" pitchFamily="66" charset="0"/>
              </a:rPr>
              <a:t>At least one SFOS lepton pair in Z-mass window.</a:t>
            </a:r>
          </a:p>
          <a:p>
            <a:pPr marL="263776" indent="-263776">
              <a:buFont typeface="Wingdings" panose="05000000000000000000" pitchFamily="2" charset="2"/>
              <a:buChar char="§"/>
            </a:pPr>
            <a:r>
              <a:rPr lang="en-GB" sz="1600" b="0" dirty="0">
                <a:solidFill>
                  <a:srgbClr val="0000BA"/>
                </a:solidFill>
                <a:effectLst/>
                <a:latin typeface="Comic Sans MS" panose="030F0702030302020204" pitchFamily="66" charset="0"/>
              </a:rPr>
              <a:t>7 signal regions(SR) depending on number of final states leptons</a:t>
            </a:r>
          </a:p>
          <a:p>
            <a:pPr marL="263776" indent="-263776">
              <a:buFont typeface="Wingdings" panose="05000000000000000000" pitchFamily="2" charset="2"/>
              <a:buChar char="§"/>
            </a:pPr>
            <a:r>
              <a:rPr lang="en-GB" sz="1600" b="0" dirty="0">
                <a:solidFill>
                  <a:srgbClr val="0000BA"/>
                </a:solidFill>
                <a:effectLst/>
                <a:latin typeface="Comic Sans MS" panose="030F0702030302020204" pitchFamily="66" charset="0"/>
              </a:rPr>
              <a:t>5 control regions(CR) to control </a:t>
            </a:r>
            <a:r>
              <a:rPr lang="en-GB" sz="1600" b="0" dirty="0" err="1">
                <a:solidFill>
                  <a:srgbClr val="0000BA"/>
                </a:solidFill>
                <a:effectLst/>
                <a:latin typeface="Comic Sans MS" panose="030F0702030302020204" pitchFamily="66" charset="0"/>
              </a:rPr>
              <a:t>ttZ,Z+jets</a:t>
            </a:r>
            <a:r>
              <a:rPr lang="en-GB" sz="1600" b="0" dirty="0">
                <a:solidFill>
                  <a:srgbClr val="0000BA"/>
                </a:solidFill>
                <a:effectLst/>
                <a:latin typeface="Comic Sans MS" panose="030F0702030302020204" pitchFamily="66" charset="0"/>
              </a:rPr>
              <a:t> and di-boson </a:t>
            </a:r>
            <a:r>
              <a:rPr lang="en-GB" sz="1600" b="0" dirty="0" err="1">
                <a:solidFill>
                  <a:srgbClr val="0000BA"/>
                </a:solidFill>
                <a:effectLst/>
                <a:latin typeface="Comic Sans MS" panose="030F0702030302020204" pitchFamily="66" charset="0"/>
              </a:rPr>
              <a:t>bkgs</a:t>
            </a:r>
            <a:r>
              <a:rPr lang="en-GB" sz="1600" b="0" dirty="0">
                <a:solidFill>
                  <a:srgbClr val="0000BA"/>
                </a:solidFill>
                <a:effectLst/>
                <a:latin typeface="Comic Sans MS" panose="030F0702030302020204" pitchFamily="66" charset="0"/>
              </a:rPr>
              <a:t>.</a:t>
            </a:r>
          </a:p>
        </p:txBody>
      </p:sp>
      <p:pic>
        <p:nvPicPr>
          <p:cNvPr id="6" name="Picture 5" descr="A table with text and numbers&#10;&#10;AI-generated content may be incorrect.">
            <a:extLst>
              <a:ext uri="{FF2B5EF4-FFF2-40B4-BE49-F238E27FC236}">
                <a16:creationId xmlns:a16="http://schemas.microsoft.com/office/drawing/2014/main" id="{BBC4ABC8-0AC5-A062-64D6-C7AB80C75412}"/>
              </a:ext>
            </a:extLst>
          </p:cNvPr>
          <p:cNvPicPr>
            <a:picLocks noChangeAspect="1"/>
          </p:cNvPicPr>
          <p:nvPr/>
        </p:nvPicPr>
        <p:blipFill>
          <a:blip r:embed="rId3"/>
          <a:srcRect t="62068" b="-10338"/>
          <a:stretch>
            <a:fillRect/>
          </a:stretch>
        </p:blipFill>
        <p:spPr>
          <a:xfrm>
            <a:off x="0" y="1448904"/>
            <a:ext cx="5279082" cy="1200300"/>
          </a:xfrm>
          <a:prstGeom prst="rect">
            <a:avLst/>
          </a:prstGeom>
        </p:spPr>
      </p:pic>
      <p:pic>
        <p:nvPicPr>
          <p:cNvPr id="8" name="Picture 7" descr="A white paper with black text&#10;&#10;AI-generated content may be incorrect.">
            <a:extLst>
              <a:ext uri="{FF2B5EF4-FFF2-40B4-BE49-F238E27FC236}">
                <a16:creationId xmlns:a16="http://schemas.microsoft.com/office/drawing/2014/main" id="{F6ACD4D0-1AE7-996F-E68D-1ED7D4652C53}"/>
              </a:ext>
            </a:extLst>
          </p:cNvPr>
          <p:cNvPicPr>
            <a:picLocks noChangeAspect="1"/>
          </p:cNvPicPr>
          <p:nvPr/>
        </p:nvPicPr>
        <p:blipFill>
          <a:blip r:embed="rId4"/>
          <a:srcRect t="67336" b="922"/>
          <a:stretch>
            <a:fillRect/>
          </a:stretch>
        </p:blipFill>
        <p:spPr>
          <a:xfrm>
            <a:off x="0" y="2615450"/>
            <a:ext cx="5279082" cy="857539"/>
          </a:xfrm>
          <a:prstGeom prst="rect">
            <a:avLst/>
          </a:prstGeom>
        </p:spPr>
      </p:pic>
      <p:pic>
        <p:nvPicPr>
          <p:cNvPr id="11" name="Picture 10" descr="A white card with black text&#10;&#10;AI-generated content may be incorrect.">
            <a:extLst>
              <a:ext uri="{FF2B5EF4-FFF2-40B4-BE49-F238E27FC236}">
                <a16:creationId xmlns:a16="http://schemas.microsoft.com/office/drawing/2014/main" id="{7D7B2F19-1264-81E9-F981-4A052602F151}"/>
              </a:ext>
            </a:extLst>
          </p:cNvPr>
          <p:cNvPicPr>
            <a:picLocks noChangeAspect="1"/>
          </p:cNvPicPr>
          <p:nvPr/>
        </p:nvPicPr>
        <p:blipFill>
          <a:blip r:embed="rId5"/>
          <a:stretch>
            <a:fillRect/>
          </a:stretch>
        </p:blipFill>
        <p:spPr>
          <a:xfrm>
            <a:off x="0" y="3689276"/>
            <a:ext cx="3906510" cy="1232618"/>
          </a:xfrm>
          <a:prstGeom prst="rect">
            <a:avLst/>
          </a:prstGeom>
        </p:spPr>
      </p:pic>
      <p:pic>
        <p:nvPicPr>
          <p:cNvPr id="14" name="Picture 13" descr="A graph of different colored squares&#10;&#10;AI-generated content may be incorrect.">
            <a:extLst>
              <a:ext uri="{FF2B5EF4-FFF2-40B4-BE49-F238E27FC236}">
                <a16:creationId xmlns:a16="http://schemas.microsoft.com/office/drawing/2014/main" id="{DA9C6751-1FA3-8565-2EAD-85E652923C0E}"/>
              </a:ext>
            </a:extLst>
          </p:cNvPr>
          <p:cNvPicPr>
            <a:picLocks noChangeAspect="1"/>
          </p:cNvPicPr>
          <p:nvPr/>
        </p:nvPicPr>
        <p:blipFill>
          <a:blip r:embed="rId6"/>
          <a:stretch>
            <a:fillRect/>
          </a:stretch>
        </p:blipFill>
        <p:spPr>
          <a:xfrm>
            <a:off x="5357332" y="1452512"/>
            <a:ext cx="3786668" cy="2843826"/>
          </a:xfrm>
          <a:prstGeom prst="rect">
            <a:avLst/>
          </a:prstGeom>
        </p:spPr>
      </p:pic>
      <p:pic>
        <p:nvPicPr>
          <p:cNvPr id="22" name="Picture 21" descr="A graph of data and data&#10;&#10;AI-generated content may be incorrect.">
            <a:extLst>
              <a:ext uri="{FF2B5EF4-FFF2-40B4-BE49-F238E27FC236}">
                <a16:creationId xmlns:a16="http://schemas.microsoft.com/office/drawing/2014/main" id="{6D137963-0B5C-D7F3-C8B5-33959B6D1C31}"/>
              </a:ext>
            </a:extLst>
          </p:cNvPr>
          <p:cNvPicPr>
            <a:picLocks noChangeAspect="1"/>
          </p:cNvPicPr>
          <p:nvPr/>
        </p:nvPicPr>
        <p:blipFill>
          <a:blip r:embed="rId7"/>
          <a:stretch>
            <a:fillRect/>
          </a:stretch>
        </p:blipFill>
        <p:spPr>
          <a:xfrm>
            <a:off x="2785819" y="5196157"/>
            <a:ext cx="1210259" cy="1362462"/>
          </a:xfrm>
          <a:prstGeom prst="rect">
            <a:avLst/>
          </a:prstGeom>
        </p:spPr>
      </p:pic>
      <p:pic>
        <p:nvPicPr>
          <p:cNvPr id="24" name="Picture 23" descr="A graph of different colored lines&#10;&#10;AI-generated content may be incorrect.">
            <a:extLst>
              <a:ext uri="{FF2B5EF4-FFF2-40B4-BE49-F238E27FC236}">
                <a16:creationId xmlns:a16="http://schemas.microsoft.com/office/drawing/2014/main" id="{F4A686B7-E9FB-F617-C562-CC01AD91DECC}"/>
              </a:ext>
            </a:extLst>
          </p:cNvPr>
          <p:cNvPicPr>
            <a:picLocks noChangeAspect="1"/>
          </p:cNvPicPr>
          <p:nvPr/>
        </p:nvPicPr>
        <p:blipFill>
          <a:blip r:embed="rId8"/>
          <a:stretch>
            <a:fillRect/>
          </a:stretch>
        </p:blipFill>
        <p:spPr>
          <a:xfrm>
            <a:off x="3985886" y="5196157"/>
            <a:ext cx="1210259" cy="1362462"/>
          </a:xfrm>
          <a:prstGeom prst="rect">
            <a:avLst/>
          </a:prstGeom>
        </p:spPr>
      </p:pic>
      <p:pic>
        <p:nvPicPr>
          <p:cNvPr id="26" name="Picture 25" descr="A graph of different colored squares&#10;&#10;AI-generated content may be incorrect.">
            <a:extLst>
              <a:ext uri="{FF2B5EF4-FFF2-40B4-BE49-F238E27FC236}">
                <a16:creationId xmlns:a16="http://schemas.microsoft.com/office/drawing/2014/main" id="{A5414001-129D-EEB4-4B90-30AD4D7F1364}"/>
              </a:ext>
            </a:extLst>
          </p:cNvPr>
          <p:cNvPicPr>
            <a:picLocks noChangeAspect="1"/>
          </p:cNvPicPr>
          <p:nvPr/>
        </p:nvPicPr>
        <p:blipFill>
          <a:blip r:embed="rId9"/>
          <a:stretch>
            <a:fillRect/>
          </a:stretch>
        </p:blipFill>
        <p:spPr>
          <a:xfrm>
            <a:off x="5201241" y="5196157"/>
            <a:ext cx="1210259" cy="1362462"/>
          </a:xfrm>
          <a:prstGeom prst="rect">
            <a:avLst/>
          </a:prstGeom>
        </p:spPr>
      </p:pic>
      <p:pic>
        <p:nvPicPr>
          <p:cNvPr id="28" name="Picture 27" descr="A graph of different colored lines&#10;&#10;AI-generated content may be incorrect.">
            <a:extLst>
              <a:ext uri="{FF2B5EF4-FFF2-40B4-BE49-F238E27FC236}">
                <a16:creationId xmlns:a16="http://schemas.microsoft.com/office/drawing/2014/main" id="{20393069-E4D6-8CF4-2B74-45561E8FFAAF}"/>
              </a:ext>
            </a:extLst>
          </p:cNvPr>
          <p:cNvPicPr>
            <a:picLocks noChangeAspect="1"/>
          </p:cNvPicPr>
          <p:nvPr/>
        </p:nvPicPr>
        <p:blipFill>
          <a:blip r:embed="rId10"/>
          <a:stretch>
            <a:fillRect/>
          </a:stretch>
        </p:blipFill>
        <p:spPr>
          <a:xfrm>
            <a:off x="6401308" y="5196157"/>
            <a:ext cx="1210259" cy="1362462"/>
          </a:xfrm>
          <a:prstGeom prst="rect">
            <a:avLst/>
          </a:prstGeom>
        </p:spPr>
      </p:pic>
      <p:pic>
        <p:nvPicPr>
          <p:cNvPr id="29" name="Picture 28" descr="A graph of data and information&#10;&#10;AI-generated content may be incorrect.">
            <a:extLst>
              <a:ext uri="{FF2B5EF4-FFF2-40B4-BE49-F238E27FC236}">
                <a16:creationId xmlns:a16="http://schemas.microsoft.com/office/drawing/2014/main" id="{9908C0FF-C290-B018-BBBE-C68A0D60B38A}"/>
              </a:ext>
            </a:extLst>
          </p:cNvPr>
          <p:cNvPicPr>
            <a:picLocks noChangeAspect="1"/>
          </p:cNvPicPr>
          <p:nvPr/>
        </p:nvPicPr>
        <p:blipFill>
          <a:blip r:embed="rId11"/>
          <a:stretch>
            <a:fillRect/>
          </a:stretch>
        </p:blipFill>
        <p:spPr>
          <a:xfrm>
            <a:off x="364355" y="5196157"/>
            <a:ext cx="1210259" cy="1362462"/>
          </a:xfrm>
          <a:prstGeom prst="rect">
            <a:avLst/>
          </a:prstGeom>
        </p:spPr>
      </p:pic>
      <p:pic>
        <p:nvPicPr>
          <p:cNvPr id="30" name="Picture 29" descr="A graph of data and information&#10;&#10;AI-generated content may be incorrect.">
            <a:extLst>
              <a:ext uri="{FF2B5EF4-FFF2-40B4-BE49-F238E27FC236}">
                <a16:creationId xmlns:a16="http://schemas.microsoft.com/office/drawing/2014/main" id="{B0EFF6D3-5EFE-E1B3-2345-8EA8674D5809}"/>
              </a:ext>
            </a:extLst>
          </p:cNvPr>
          <p:cNvPicPr>
            <a:picLocks noChangeAspect="1"/>
          </p:cNvPicPr>
          <p:nvPr/>
        </p:nvPicPr>
        <p:blipFill>
          <a:blip r:embed="rId12"/>
          <a:stretch>
            <a:fillRect/>
          </a:stretch>
        </p:blipFill>
        <p:spPr>
          <a:xfrm>
            <a:off x="1573013" y="5196157"/>
            <a:ext cx="1210259" cy="1362462"/>
          </a:xfrm>
          <a:prstGeom prst="rect">
            <a:avLst/>
          </a:prstGeom>
        </p:spPr>
      </p:pic>
      <p:pic>
        <p:nvPicPr>
          <p:cNvPr id="32" name="Picture 31" descr="A graph of a number of data&#10;&#10;AI-generated content may be incorrect.">
            <a:extLst>
              <a:ext uri="{FF2B5EF4-FFF2-40B4-BE49-F238E27FC236}">
                <a16:creationId xmlns:a16="http://schemas.microsoft.com/office/drawing/2014/main" id="{FFE4BEEF-6861-ECD3-C1C4-02F6EF550F67}"/>
              </a:ext>
            </a:extLst>
          </p:cNvPr>
          <p:cNvPicPr>
            <a:picLocks noChangeAspect="1"/>
          </p:cNvPicPr>
          <p:nvPr/>
        </p:nvPicPr>
        <p:blipFill>
          <a:blip r:embed="rId13"/>
          <a:stretch>
            <a:fillRect/>
          </a:stretch>
        </p:blipFill>
        <p:spPr>
          <a:xfrm>
            <a:off x="7582049" y="5196157"/>
            <a:ext cx="1210259" cy="1362462"/>
          </a:xfrm>
          <a:prstGeom prst="rect">
            <a:avLst/>
          </a:prstGeom>
        </p:spPr>
      </p:pic>
      <p:sp>
        <p:nvSpPr>
          <p:cNvPr id="33" name="TextBox 32">
            <a:extLst>
              <a:ext uri="{FF2B5EF4-FFF2-40B4-BE49-F238E27FC236}">
                <a16:creationId xmlns:a16="http://schemas.microsoft.com/office/drawing/2014/main" id="{065FF6FF-6934-7B92-1895-5619056BA414}"/>
              </a:ext>
            </a:extLst>
          </p:cNvPr>
          <p:cNvSpPr txBox="1"/>
          <p:nvPr/>
        </p:nvSpPr>
        <p:spPr>
          <a:xfrm>
            <a:off x="1219490" y="4952119"/>
            <a:ext cx="7238710" cy="246221"/>
          </a:xfrm>
          <a:prstGeom prst="rect">
            <a:avLst/>
          </a:prstGeom>
          <a:solidFill>
            <a:schemeClr val="bg1">
              <a:lumMod val="95000"/>
            </a:schemeClr>
          </a:solidFill>
        </p:spPr>
        <p:txBody>
          <a:bodyPr wrap="square" tIns="0" bIns="0">
            <a:spAutoFit/>
          </a:bodyPr>
          <a:lstStyle/>
          <a:p>
            <a:r>
              <a:rPr lang="en-GB" sz="1600" b="0" dirty="0">
                <a:solidFill>
                  <a:srgbClr val="0000BA"/>
                </a:solidFill>
                <a:effectLst/>
                <a:latin typeface="Comic Sans MS" panose="030F0702030302020204" pitchFamily="66" charset="0"/>
              </a:rPr>
              <a:t>Classification BDTs in 7 signal regions to separate signal from background</a:t>
            </a:r>
          </a:p>
        </p:txBody>
      </p:sp>
      <p:sp>
        <p:nvSpPr>
          <p:cNvPr id="7" name="TextBox 6">
            <a:extLst>
              <a:ext uri="{FF2B5EF4-FFF2-40B4-BE49-F238E27FC236}">
                <a16:creationId xmlns:a16="http://schemas.microsoft.com/office/drawing/2014/main" id="{88550AA9-0372-EDD9-6165-7A3D312FDEF4}"/>
              </a:ext>
            </a:extLst>
          </p:cNvPr>
          <p:cNvSpPr txBox="1"/>
          <p:nvPr/>
        </p:nvSpPr>
        <p:spPr>
          <a:xfrm>
            <a:off x="7113494" y="652874"/>
            <a:ext cx="2030506" cy="198837"/>
          </a:xfrm>
          <a:prstGeom prst="rect">
            <a:avLst/>
          </a:prstGeom>
          <a:solidFill>
            <a:schemeClr val="bg1">
              <a:lumMod val="95000"/>
            </a:schemeClr>
          </a:solidFill>
          <a:ln w="12700">
            <a:solidFill>
              <a:srgbClr val="0000B0"/>
            </a:solidFill>
          </a:ln>
        </p:spPr>
        <p:txBody>
          <a:bodyPr wrap="square" lIns="36000" tIns="0" rIns="0" bIns="0">
            <a:spAutoFit/>
          </a:bodyPr>
          <a:lstStyle/>
          <a:p>
            <a:pPr>
              <a:defRPr/>
            </a:pPr>
            <a:r>
              <a:rPr lang="en-US" sz="1292" dirty="0">
                <a:solidFill>
                  <a:srgbClr val="921E69"/>
                </a:solidFill>
                <a:effectLst/>
                <a:latin typeface="Arial Narrow" panose="020B0606020202030204" pitchFamily="34" charset="0"/>
                <a:hlinkClick r:id="rId14">
                  <a:extLst>
                    <a:ext uri="{A12FA001-AC4F-418D-AE19-62706E023703}">
                      <ahyp:hlinkClr xmlns:ahyp="http://schemas.microsoft.com/office/drawing/2018/hyperlinkcolor" val="tx"/>
                    </a:ext>
                  </a:extLst>
                </a:hlinkClick>
              </a:rPr>
              <a:t>Phys. Lett. B 866 (2025) 139527</a:t>
            </a:r>
            <a:endParaRPr lang="en-US" sz="1292" dirty="0">
              <a:solidFill>
                <a:srgbClr val="921E69"/>
              </a:solidFill>
              <a:effectLst/>
              <a:latin typeface="Arial Narrow" panose="020B0606020202030204" pitchFamily="34" charset="0"/>
            </a:endParaRPr>
          </a:p>
        </p:txBody>
      </p:sp>
      <p:sp>
        <p:nvSpPr>
          <p:cNvPr id="3" name="TextBox 2">
            <a:extLst>
              <a:ext uri="{FF2B5EF4-FFF2-40B4-BE49-F238E27FC236}">
                <a16:creationId xmlns:a16="http://schemas.microsoft.com/office/drawing/2014/main" id="{97F54965-7239-EEF1-9205-E47EAA955040}"/>
              </a:ext>
            </a:extLst>
          </p:cNvPr>
          <p:cNvSpPr txBox="1"/>
          <p:nvPr/>
        </p:nvSpPr>
        <p:spPr>
          <a:xfrm>
            <a:off x="0" y="2371361"/>
            <a:ext cx="4375668" cy="184666"/>
          </a:xfrm>
          <a:prstGeom prst="rect">
            <a:avLst/>
          </a:prstGeom>
          <a:solidFill>
            <a:schemeClr val="bg1">
              <a:lumMod val="95000"/>
            </a:schemeClr>
          </a:solidFill>
        </p:spPr>
        <p:txBody>
          <a:bodyPr wrap="square" lIns="36000" tIns="0" rIns="0" bIns="0">
            <a:spAutoFit/>
          </a:bodyPr>
          <a:lstStyle/>
          <a:p>
            <a:r>
              <a:rPr lang="en-GB" u="sng" dirty="0" err="1">
                <a:solidFill>
                  <a:srgbClr val="45754E"/>
                </a:solidFill>
                <a:effectLst/>
                <a:latin typeface="Arial Narrow" panose="020B0606020202030204" pitchFamily="34" charset="0"/>
              </a:rPr>
              <a:t>inV</a:t>
            </a:r>
            <a:r>
              <a:rPr lang="en-GB" b="0" dirty="0">
                <a:solidFill>
                  <a:srgbClr val="45754E"/>
                </a:solidFill>
                <a:effectLst/>
                <a:latin typeface="Arial Narrow" panose="020B0606020202030204" pitchFamily="34" charset="0"/>
              </a:rPr>
              <a:t> -  at least one </a:t>
            </a:r>
            <a:r>
              <a:rPr lang="en-GB" b="0" dirty="0" err="1">
                <a:solidFill>
                  <a:srgbClr val="45754E"/>
                </a:solidFill>
                <a:effectLst/>
                <a:latin typeface="Arial Narrow" panose="020B0606020202030204" pitchFamily="34" charset="0"/>
              </a:rPr>
              <a:t>jj</a:t>
            </a:r>
            <a:r>
              <a:rPr lang="en-GB" b="0" dirty="0">
                <a:solidFill>
                  <a:srgbClr val="45754E"/>
                </a:solidFill>
                <a:effectLst/>
                <a:latin typeface="Arial Narrow" panose="020B0606020202030204" pitchFamily="34" charset="0"/>
              </a:rPr>
              <a:t> pair has mass in W,Z mass window, </a:t>
            </a:r>
            <a:r>
              <a:rPr lang="en-GB" u="sng" dirty="0" err="1">
                <a:solidFill>
                  <a:srgbClr val="45754E"/>
                </a:solidFill>
                <a:effectLst/>
                <a:latin typeface="Arial Narrow" panose="020B0606020202030204" pitchFamily="34" charset="0"/>
              </a:rPr>
              <a:t>outV</a:t>
            </a:r>
            <a:r>
              <a:rPr lang="en-GB" u="sng" dirty="0">
                <a:solidFill>
                  <a:srgbClr val="45754E"/>
                </a:solidFill>
                <a:effectLst/>
                <a:latin typeface="Arial Narrow" panose="020B0606020202030204" pitchFamily="34" charset="0"/>
              </a:rPr>
              <a:t> </a:t>
            </a:r>
            <a:r>
              <a:rPr lang="en-GB" b="0" dirty="0">
                <a:solidFill>
                  <a:srgbClr val="45754E"/>
                </a:solidFill>
                <a:effectLst/>
                <a:latin typeface="Arial Narrow" panose="020B0606020202030204" pitchFamily="34" charset="0"/>
              </a:rPr>
              <a:t>– no such pair  </a:t>
            </a:r>
          </a:p>
        </p:txBody>
      </p:sp>
      <p:sp>
        <p:nvSpPr>
          <p:cNvPr id="4" name="TextBox 3">
            <a:extLst>
              <a:ext uri="{FF2B5EF4-FFF2-40B4-BE49-F238E27FC236}">
                <a16:creationId xmlns:a16="http://schemas.microsoft.com/office/drawing/2014/main" id="{5D3AD527-9212-81E3-2B1B-40958EE909B6}"/>
              </a:ext>
            </a:extLst>
          </p:cNvPr>
          <p:cNvSpPr txBox="1"/>
          <p:nvPr/>
        </p:nvSpPr>
        <p:spPr>
          <a:xfrm>
            <a:off x="-2806" y="3474386"/>
            <a:ext cx="4999813" cy="184666"/>
          </a:xfrm>
          <a:prstGeom prst="rect">
            <a:avLst/>
          </a:prstGeom>
          <a:solidFill>
            <a:schemeClr val="bg1">
              <a:lumMod val="95000"/>
            </a:schemeClr>
          </a:solidFill>
        </p:spPr>
        <p:txBody>
          <a:bodyPr wrap="square" lIns="36000" tIns="0" rIns="0" bIns="0">
            <a:spAutoFit/>
          </a:bodyPr>
          <a:lstStyle/>
          <a:p>
            <a:r>
              <a:rPr lang="en-GB" u="sng" dirty="0" err="1">
                <a:solidFill>
                  <a:srgbClr val="45754E"/>
                </a:solidFill>
                <a:effectLst/>
                <a:latin typeface="Arial Narrow" panose="020B0606020202030204" pitchFamily="34" charset="0"/>
              </a:rPr>
              <a:t>inZ</a:t>
            </a:r>
            <a:r>
              <a:rPr lang="en-GB" b="0" dirty="0">
                <a:solidFill>
                  <a:srgbClr val="45754E"/>
                </a:solidFill>
                <a:effectLst/>
                <a:latin typeface="Arial Narrow" panose="020B0606020202030204" pitchFamily="34" charset="0"/>
              </a:rPr>
              <a:t> -  second SFOS lepton pair has mass in Z mass window, </a:t>
            </a:r>
            <a:r>
              <a:rPr lang="en-GB" u="sng" dirty="0" err="1">
                <a:solidFill>
                  <a:srgbClr val="45754E"/>
                </a:solidFill>
                <a:effectLst/>
                <a:latin typeface="Arial Narrow" panose="020B0606020202030204" pitchFamily="34" charset="0"/>
              </a:rPr>
              <a:t>outZ</a:t>
            </a:r>
            <a:r>
              <a:rPr lang="en-GB" b="0" dirty="0">
                <a:solidFill>
                  <a:srgbClr val="45754E"/>
                </a:solidFill>
                <a:effectLst/>
                <a:latin typeface="Arial Narrow" panose="020B0606020202030204" pitchFamily="34" charset="0"/>
              </a:rPr>
              <a:t> – SFOS mass not in Z  </a:t>
            </a:r>
          </a:p>
        </p:txBody>
      </p:sp>
      <p:cxnSp>
        <p:nvCxnSpPr>
          <p:cNvPr id="9" name="Straight Connector 8">
            <a:extLst>
              <a:ext uri="{FF2B5EF4-FFF2-40B4-BE49-F238E27FC236}">
                <a16:creationId xmlns:a16="http://schemas.microsoft.com/office/drawing/2014/main" id="{7E71D7DB-E2E6-A6A1-DBC0-43C3479D3E56}"/>
              </a:ext>
            </a:extLst>
          </p:cNvPr>
          <p:cNvCxnSpPr>
            <a:cxnSpLocks/>
          </p:cNvCxnSpPr>
          <p:nvPr/>
        </p:nvCxnSpPr>
        <p:spPr bwMode="auto">
          <a:xfrm>
            <a:off x="1449421" y="4584222"/>
            <a:ext cx="2376267" cy="0"/>
          </a:xfrm>
          <a:prstGeom prst="line">
            <a:avLst/>
          </a:prstGeom>
          <a:noFill/>
          <a:ln w="127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616341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E1AA8-35F9-848A-0B95-507578ED93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69BC13-5CCD-100B-C69F-4EE67E106B66}"/>
              </a:ext>
            </a:extLst>
          </p:cNvPr>
          <p:cNvSpPr>
            <a:spLocks noGrp="1"/>
          </p:cNvSpPr>
          <p:nvPr>
            <p:ph type="title"/>
          </p:nvPr>
        </p:nvSpPr>
        <p:spPr/>
        <p:txBody>
          <a:bodyPr/>
          <a:lstStyle/>
          <a:p>
            <a:r>
              <a:rPr lang="en-GB" dirty="0"/>
              <a:t>VVZ x-sec and EFT limits</a:t>
            </a:r>
          </a:p>
        </p:txBody>
      </p:sp>
      <p:sp>
        <p:nvSpPr>
          <p:cNvPr id="5" name="TextBox 4">
            <a:extLst>
              <a:ext uri="{FF2B5EF4-FFF2-40B4-BE49-F238E27FC236}">
                <a16:creationId xmlns:a16="http://schemas.microsoft.com/office/drawing/2014/main" id="{213F6645-93F9-EAFD-BFF7-15D76158B270}"/>
              </a:ext>
            </a:extLst>
          </p:cNvPr>
          <p:cNvSpPr txBox="1"/>
          <p:nvPr/>
        </p:nvSpPr>
        <p:spPr>
          <a:xfrm>
            <a:off x="7106770" y="646388"/>
            <a:ext cx="2037229" cy="198837"/>
          </a:xfrm>
          <a:prstGeom prst="rect">
            <a:avLst/>
          </a:prstGeom>
          <a:solidFill>
            <a:schemeClr val="bg1">
              <a:lumMod val="95000"/>
            </a:schemeClr>
          </a:solidFill>
          <a:ln w="12700">
            <a:solidFill>
              <a:srgbClr val="0000B0"/>
            </a:solidFill>
          </a:ln>
        </p:spPr>
        <p:txBody>
          <a:bodyPr wrap="square" lIns="36000" tIns="0" rIns="0" bIns="0">
            <a:spAutoFit/>
          </a:bodyPr>
          <a:lstStyle/>
          <a:p>
            <a:pPr>
              <a:defRPr/>
            </a:pPr>
            <a:r>
              <a:rPr lang="en-US" sz="1292" dirty="0">
                <a:solidFill>
                  <a:srgbClr val="921E69"/>
                </a:solidFill>
                <a:effectLst/>
                <a:latin typeface="Arial Narrow" panose="020B0606020202030204" pitchFamily="34" charset="0"/>
                <a:hlinkClick r:id="rId3">
                  <a:extLst>
                    <a:ext uri="{A12FA001-AC4F-418D-AE19-62706E023703}">
                      <ahyp:hlinkClr xmlns:ahyp="http://schemas.microsoft.com/office/drawing/2018/hyperlinkcolor" val="tx"/>
                    </a:ext>
                  </a:extLst>
                </a:hlinkClick>
              </a:rPr>
              <a:t>Phys. Lett. B 866 (2025) 139527</a:t>
            </a:r>
            <a:endParaRPr lang="en-US" sz="1292" dirty="0">
              <a:solidFill>
                <a:srgbClr val="921E69"/>
              </a:solidFill>
              <a:effectLst/>
              <a:latin typeface="Arial Narrow" panose="020B0606020202030204" pitchFamily="34" charset="0"/>
            </a:endParaRPr>
          </a:p>
        </p:txBody>
      </p:sp>
      <p:pic>
        <p:nvPicPr>
          <p:cNvPr id="21" name="Picture 20" descr="A black and white text on a white background&#10;&#10;AI-generated content may be incorrect.">
            <a:extLst>
              <a:ext uri="{FF2B5EF4-FFF2-40B4-BE49-F238E27FC236}">
                <a16:creationId xmlns:a16="http://schemas.microsoft.com/office/drawing/2014/main" id="{C8F08ADA-B955-0840-203C-CD1272A071E0}"/>
              </a:ext>
            </a:extLst>
          </p:cNvPr>
          <p:cNvPicPr>
            <a:picLocks noChangeAspect="1"/>
          </p:cNvPicPr>
          <p:nvPr/>
        </p:nvPicPr>
        <p:blipFill>
          <a:blip r:embed="rId4"/>
          <a:srcRect t="28347" b="489"/>
          <a:stretch>
            <a:fillRect/>
          </a:stretch>
        </p:blipFill>
        <p:spPr>
          <a:xfrm>
            <a:off x="0" y="1052290"/>
            <a:ext cx="6797070" cy="1246415"/>
          </a:xfrm>
          <a:prstGeom prst="rect">
            <a:avLst/>
          </a:prstGeom>
        </p:spPr>
      </p:pic>
      <p:sp>
        <p:nvSpPr>
          <p:cNvPr id="22" name="TextBox 21">
            <a:extLst>
              <a:ext uri="{FF2B5EF4-FFF2-40B4-BE49-F238E27FC236}">
                <a16:creationId xmlns:a16="http://schemas.microsoft.com/office/drawing/2014/main" id="{9C80EF06-FCD4-255F-A286-65DF51362C0D}"/>
              </a:ext>
            </a:extLst>
          </p:cNvPr>
          <p:cNvSpPr txBox="1"/>
          <p:nvPr/>
        </p:nvSpPr>
        <p:spPr>
          <a:xfrm>
            <a:off x="-1" y="708341"/>
            <a:ext cx="6804505" cy="338554"/>
          </a:xfrm>
          <a:prstGeom prst="rect">
            <a:avLst/>
          </a:prstGeom>
          <a:solidFill>
            <a:schemeClr val="bg1">
              <a:lumMod val="95000"/>
            </a:schemeClr>
          </a:solidFill>
        </p:spPr>
        <p:txBody>
          <a:bodyPr wrap="square" rIns="0">
            <a:spAutoFit/>
          </a:bodyPr>
          <a:lstStyle/>
          <a:p>
            <a:r>
              <a:rPr lang="en-GB" sz="1600" b="0" dirty="0">
                <a:solidFill>
                  <a:srgbClr val="0000BA"/>
                </a:solidFill>
                <a:effectLst/>
                <a:latin typeface="Comic Sans MS" panose="030F0702030302020204" pitchFamily="66" charset="0"/>
              </a:rPr>
              <a:t>Measured cross sections and significances for VVZ, WWZ and WZZ </a:t>
            </a:r>
          </a:p>
        </p:txBody>
      </p:sp>
      <p:sp>
        <p:nvSpPr>
          <p:cNvPr id="23" name="Rectangle 22">
            <a:extLst>
              <a:ext uri="{FF2B5EF4-FFF2-40B4-BE49-F238E27FC236}">
                <a16:creationId xmlns:a16="http://schemas.microsoft.com/office/drawing/2014/main" id="{4B8D229D-3AAF-F4A3-0F84-88113F87E790}"/>
              </a:ext>
            </a:extLst>
          </p:cNvPr>
          <p:cNvSpPr/>
          <p:nvPr/>
        </p:nvSpPr>
        <p:spPr bwMode="auto">
          <a:xfrm>
            <a:off x="5188466" y="1356689"/>
            <a:ext cx="878702" cy="851052"/>
          </a:xfrm>
          <a:prstGeom prst="rect">
            <a:avLst/>
          </a:prstGeom>
          <a:solidFill>
            <a:schemeClr val="tx2">
              <a:alpha val="18000"/>
            </a:schemeClr>
          </a:solidFill>
          <a:ln w="12700" cap="flat" cmpd="sng" algn="ctr">
            <a:solidFill>
              <a:schemeClr val="bg2"/>
            </a:solid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26" name="TextBox 25">
            <a:extLst>
              <a:ext uri="{FF2B5EF4-FFF2-40B4-BE49-F238E27FC236}">
                <a16:creationId xmlns:a16="http://schemas.microsoft.com/office/drawing/2014/main" id="{9A54E013-69C2-8AB0-32F9-4E48FB3DED8D}"/>
              </a:ext>
            </a:extLst>
          </p:cNvPr>
          <p:cNvSpPr txBox="1"/>
          <p:nvPr/>
        </p:nvSpPr>
        <p:spPr>
          <a:xfrm>
            <a:off x="0" y="3021040"/>
            <a:ext cx="6966276" cy="318924"/>
          </a:xfrm>
          <a:prstGeom prst="rect">
            <a:avLst/>
          </a:prstGeom>
          <a:solidFill>
            <a:schemeClr val="bg1">
              <a:lumMod val="95000"/>
            </a:schemeClr>
          </a:solidFill>
        </p:spPr>
        <p:txBody>
          <a:bodyPr wrap="square" lIns="72000" tIns="36000" rIns="0" bIns="36000">
            <a:spAutoFit/>
          </a:bodyPr>
          <a:lstStyle/>
          <a:p>
            <a:r>
              <a:rPr lang="en-GB" sz="1600" b="0" dirty="0" err="1">
                <a:solidFill>
                  <a:srgbClr val="0000BA"/>
                </a:solidFill>
                <a:effectLst/>
                <a:latin typeface="Comic Sans MS" panose="030F0702030302020204" pitchFamily="66" charset="0"/>
              </a:rPr>
              <a:t>Unitarised</a:t>
            </a:r>
            <a:r>
              <a:rPr lang="en-GB" sz="1600" b="0" dirty="0">
                <a:solidFill>
                  <a:srgbClr val="0000BA"/>
                </a:solidFill>
                <a:effectLst/>
                <a:latin typeface="Comic Sans MS" panose="030F0702030302020204" pitchFamily="66" charset="0"/>
              </a:rPr>
              <a:t> dim-8 EFT operator limits with corresponding energy scales</a:t>
            </a:r>
          </a:p>
        </p:txBody>
      </p:sp>
      <p:pic>
        <p:nvPicPr>
          <p:cNvPr id="28" name="Picture 27" descr="A graph of an object with red and blue lines&#10;&#10;AI-generated content may be incorrect.">
            <a:extLst>
              <a:ext uri="{FF2B5EF4-FFF2-40B4-BE49-F238E27FC236}">
                <a16:creationId xmlns:a16="http://schemas.microsoft.com/office/drawing/2014/main" id="{7531602B-F5C4-9EE5-535F-9629B1BE8283}"/>
              </a:ext>
            </a:extLst>
          </p:cNvPr>
          <p:cNvPicPr>
            <a:picLocks noChangeAspect="1"/>
          </p:cNvPicPr>
          <p:nvPr/>
        </p:nvPicPr>
        <p:blipFill>
          <a:blip r:embed="rId5"/>
          <a:stretch>
            <a:fillRect/>
          </a:stretch>
        </p:blipFill>
        <p:spPr>
          <a:xfrm>
            <a:off x="365973" y="5015753"/>
            <a:ext cx="2099984" cy="1532966"/>
          </a:xfrm>
          <a:prstGeom prst="rect">
            <a:avLst/>
          </a:prstGeom>
        </p:spPr>
      </p:pic>
      <p:pic>
        <p:nvPicPr>
          <p:cNvPr id="30" name="Picture 29" descr="A graph of an average size of a person&#10;&#10;AI-generated content may be incorrect.">
            <a:extLst>
              <a:ext uri="{FF2B5EF4-FFF2-40B4-BE49-F238E27FC236}">
                <a16:creationId xmlns:a16="http://schemas.microsoft.com/office/drawing/2014/main" id="{59310848-52AD-3A3C-6026-5F4A411A8E55}"/>
              </a:ext>
            </a:extLst>
          </p:cNvPr>
          <p:cNvPicPr>
            <a:picLocks noChangeAspect="1"/>
          </p:cNvPicPr>
          <p:nvPr/>
        </p:nvPicPr>
        <p:blipFill>
          <a:blip r:embed="rId6"/>
          <a:stretch>
            <a:fillRect/>
          </a:stretch>
        </p:blipFill>
        <p:spPr>
          <a:xfrm>
            <a:off x="2472015" y="5026742"/>
            <a:ext cx="2099985" cy="1532967"/>
          </a:xfrm>
          <a:prstGeom prst="rect">
            <a:avLst/>
          </a:prstGeom>
        </p:spPr>
      </p:pic>
      <p:pic>
        <p:nvPicPr>
          <p:cNvPr id="32" name="Picture 31" descr="A graph of an object with red and blue lines&#10;&#10;AI-generated content may be incorrect.">
            <a:extLst>
              <a:ext uri="{FF2B5EF4-FFF2-40B4-BE49-F238E27FC236}">
                <a16:creationId xmlns:a16="http://schemas.microsoft.com/office/drawing/2014/main" id="{695AB298-30C1-0D38-2829-5EAF60FC5FF9}"/>
              </a:ext>
            </a:extLst>
          </p:cNvPr>
          <p:cNvPicPr>
            <a:picLocks noChangeAspect="1"/>
          </p:cNvPicPr>
          <p:nvPr/>
        </p:nvPicPr>
        <p:blipFill>
          <a:blip r:embed="rId7"/>
          <a:stretch>
            <a:fillRect/>
          </a:stretch>
        </p:blipFill>
        <p:spPr>
          <a:xfrm>
            <a:off x="4562088" y="5026742"/>
            <a:ext cx="2099984" cy="1532966"/>
          </a:xfrm>
          <a:prstGeom prst="rect">
            <a:avLst/>
          </a:prstGeom>
        </p:spPr>
      </p:pic>
      <p:pic>
        <p:nvPicPr>
          <p:cNvPr id="34" name="Picture 33" descr="A graph of an object with red and blue lines&#10;&#10;AI-generated content may be incorrect.">
            <a:extLst>
              <a:ext uri="{FF2B5EF4-FFF2-40B4-BE49-F238E27FC236}">
                <a16:creationId xmlns:a16="http://schemas.microsoft.com/office/drawing/2014/main" id="{13272CA7-2B74-D2FC-6394-857F353B6A9E}"/>
              </a:ext>
            </a:extLst>
          </p:cNvPr>
          <p:cNvPicPr>
            <a:picLocks noChangeAspect="1"/>
          </p:cNvPicPr>
          <p:nvPr/>
        </p:nvPicPr>
        <p:blipFill>
          <a:blip r:embed="rId8"/>
          <a:stretch>
            <a:fillRect/>
          </a:stretch>
        </p:blipFill>
        <p:spPr>
          <a:xfrm>
            <a:off x="6662072" y="5026741"/>
            <a:ext cx="2090073" cy="1525731"/>
          </a:xfrm>
          <a:prstGeom prst="rect">
            <a:avLst/>
          </a:prstGeom>
        </p:spPr>
      </p:pic>
      <p:sp>
        <p:nvSpPr>
          <p:cNvPr id="35" name="TextBox 34">
            <a:extLst>
              <a:ext uri="{FF2B5EF4-FFF2-40B4-BE49-F238E27FC236}">
                <a16:creationId xmlns:a16="http://schemas.microsoft.com/office/drawing/2014/main" id="{354F455B-8428-482F-E032-CC8E76010D05}"/>
              </a:ext>
            </a:extLst>
          </p:cNvPr>
          <p:cNvSpPr txBox="1"/>
          <p:nvPr/>
        </p:nvSpPr>
        <p:spPr>
          <a:xfrm>
            <a:off x="1533909" y="4768243"/>
            <a:ext cx="5675038" cy="218221"/>
          </a:xfrm>
          <a:prstGeom prst="rect">
            <a:avLst/>
          </a:prstGeom>
          <a:solidFill>
            <a:schemeClr val="bg1">
              <a:lumMod val="95000"/>
            </a:schemeClr>
          </a:solidFill>
        </p:spPr>
        <p:txBody>
          <a:bodyPr wrap="square" tIns="0" rIns="0" bIns="33231">
            <a:spAutoFit/>
          </a:bodyPr>
          <a:lstStyle/>
          <a:p>
            <a:pPr algn="ctr"/>
            <a:r>
              <a:rPr lang="en-GB" b="0" dirty="0">
                <a:solidFill>
                  <a:srgbClr val="0000BA"/>
                </a:solidFill>
                <a:effectLst/>
                <a:latin typeface="Arial Narrow" panose="020B0606020202030204" pitchFamily="34" charset="0"/>
              </a:rPr>
              <a:t>Observed dim-8 operator limits with unitarity bounds taken from </a:t>
            </a:r>
            <a:r>
              <a:rPr lang="en-GB" b="0" dirty="0">
                <a:solidFill>
                  <a:srgbClr val="0000BA"/>
                </a:solidFill>
                <a:effectLst/>
                <a:latin typeface="Arial Narrow" panose="020B0606020202030204" pitchFamily="34" charset="0"/>
                <a:hlinkClick r:id="rId9"/>
              </a:rPr>
              <a:t>Phys. Rev. D101(2020)113003 </a:t>
            </a:r>
            <a:endParaRPr lang="en-GB" b="0" dirty="0">
              <a:solidFill>
                <a:srgbClr val="0000BA"/>
              </a:solidFill>
              <a:effectLst/>
              <a:latin typeface="Arial Narrow" panose="020B0606020202030204" pitchFamily="34" charset="0"/>
            </a:endParaRPr>
          </a:p>
        </p:txBody>
      </p:sp>
      <p:pic>
        <p:nvPicPr>
          <p:cNvPr id="37" name="Picture 36" descr="A graph of a graph with numbers and a line graph&#10;&#10;AI-generated content may be incorrect.">
            <a:extLst>
              <a:ext uri="{FF2B5EF4-FFF2-40B4-BE49-F238E27FC236}">
                <a16:creationId xmlns:a16="http://schemas.microsoft.com/office/drawing/2014/main" id="{F5F75B7B-4248-F6F0-0C01-D611002D9029}"/>
              </a:ext>
            </a:extLst>
          </p:cNvPr>
          <p:cNvPicPr>
            <a:picLocks noChangeAspect="1"/>
          </p:cNvPicPr>
          <p:nvPr/>
        </p:nvPicPr>
        <p:blipFill>
          <a:blip r:embed="rId10"/>
          <a:stretch>
            <a:fillRect/>
          </a:stretch>
        </p:blipFill>
        <p:spPr>
          <a:xfrm>
            <a:off x="6864723" y="873445"/>
            <a:ext cx="2279276" cy="2069288"/>
          </a:xfrm>
          <a:prstGeom prst="rect">
            <a:avLst/>
          </a:prstGeom>
        </p:spPr>
      </p:pic>
      <p:pic>
        <p:nvPicPr>
          <p:cNvPr id="25" name="Picture 24" descr="A white paper with black text&#10;&#10;AI-generated content may be incorrect.">
            <a:extLst>
              <a:ext uri="{FF2B5EF4-FFF2-40B4-BE49-F238E27FC236}">
                <a16:creationId xmlns:a16="http://schemas.microsoft.com/office/drawing/2014/main" id="{3FB7182F-6556-96B4-4734-6A8DB9919972}"/>
              </a:ext>
            </a:extLst>
          </p:cNvPr>
          <p:cNvPicPr>
            <a:picLocks noChangeAspect="1"/>
          </p:cNvPicPr>
          <p:nvPr/>
        </p:nvPicPr>
        <p:blipFill>
          <a:blip r:embed="rId11"/>
          <a:stretch>
            <a:fillRect/>
          </a:stretch>
        </p:blipFill>
        <p:spPr>
          <a:xfrm>
            <a:off x="0" y="3355442"/>
            <a:ext cx="6966276" cy="1215789"/>
          </a:xfrm>
          <a:prstGeom prst="rect">
            <a:avLst/>
          </a:prstGeom>
        </p:spPr>
      </p:pic>
      <p:sp>
        <p:nvSpPr>
          <p:cNvPr id="3" name="Rectangle 2">
            <a:extLst>
              <a:ext uri="{FF2B5EF4-FFF2-40B4-BE49-F238E27FC236}">
                <a16:creationId xmlns:a16="http://schemas.microsoft.com/office/drawing/2014/main" id="{96AB5790-1B05-F657-4241-ECD5C5289704}"/>
              </a:ext>
            </a:extLst>
          </p:cNvPr>
          <p:cNvSpPr/>
          <p:nvPr/>
        </p:nvSpPr>
        <p:spPr bwMode="auto">
          <a:xfrm>
            <a:off x="3970008" y="3430831"/>
            <a:ext cx="2996268" cy="1097922"/>
          </a:xfrm>
          <a:prstGeom prst="rect">
            <a:avLst/>
          </a:prstGeom>
          <a:solidFill>
            <a:schemeClr val="tx2">
              <a:alpha val="18000"/>
            </a:schemeClr>
          </a:solidFill>
          <a:ln w="12700" cap="flat" cmpd="sng" algn="ctr">
            <a:solidFill>
              <a:schemeClr val="bg2"/>
            </a:solid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8" name="Oval 7">
            <a:extLst>
              <a:ext uri="{FF2B5EF4-FFF2-40B4-BE49-F238E27FC236}">
                <a16:creationId xmlns:a16="http://schemas.microsoft.com/office/drawing/2014/main" id="{009E268D-402F-2075-ED9C-3C9E0D03FB17}"/>
              </a:ext>
            </a:extLst>
          </p:cNvPr>
          <p:cNvSpPr/>
          <p:nvPr/>
        </p:nvSpPr>
        <p:spPr bwMode="auto">
          <a:xfrm>
            <a:off x="1069678" y="5528926"/>
            <a:ext cx="101301" cy="107868"/>
          </a:xfrm>
          <a:prstGeom prst="ellipse">
            <a:avLst/>
          </a:prstGeom>
          <a:noFill/>
          <a:ln w="12700" cap="flat" cmpd="sng" algn="ctr">
            <a:solidFill>
              <a:schemeClr val="tx2"/>
            </a:solid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9" name="Oval 8">
            <a:extLst>
              <a:ext uri="{FF2B5EF4-FFF2-40B4-BE49-F238E27FC236}">
                <a16:creationId xmlns:a16="http://schemas.microsoft.com/office/drawing/2014/main" id="{4842B5F4-8B10-B7B5-4E69-62492FF6E2F4}"/>
              </a:ext>
            </a:extLst>
          </p:cNvPr>
          <p:cNvSpPr/>
          <p:nvPr/>
        </p:nvSpPr>
        <p:spPr bwMode="auto">
          <a:xfrm>
            <a:off x="1067050" y="5748956"/>
            <a:ext cx="101301" cy="107868"/>
          </a:xfrm>
          <a:prstGeom prst="ellipse">
            <a:avLst/>
          </a:prstGeom>
          <a:noFill/>
          <a:ln w="12700" cap="flat" cmpd="sng" algn="ctr">
            <a:solidFill>
              <a:schemeClr val="tx2"/>
            </a:solid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10" name="Oval 9">
            <a:extLst>
              <a:ext uri="{FF2B5EF4-FFF2-40B4-BE49-F238E27FC236}">
                <a16:creationId xmlns:a16="http://schemas.microsoft.com/office/drawing/2014/main" id="{B60C04F3-3793-92FB-F42F-479A45D9A019}"/>
              </a:ext>
            </a:extLst>
          </p:cNvPr>
          <p:cNvSpPr/>
          <p:nvPr/>
        </p:nvSpPr>
        <p:spPr bwMode="auto">
          <a:xfrm>
            <a:off x="3351011" y="5454653"/>
            <a:ext cx="101301" cy="107868"/>
          </a:xfrm>
          <a:prstGeom prst="ellipse">
            <a:avLst/>
          </a:prstGeom>
          <a:noFill/>
          <a:ln w="12700" cap="flat" cmpd="sng" algn="ctr">
            <a:solidFill>
              <a:schemeClr val="tx2"/>
            </a:solid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11" name="Oval 10">
            <a:extLst>
              <a:ext uri="{FF2B5EF4-FFF2-40B4-BE49-F238E27FC236}">
                <a16:creationId xmlns:a16="http://schemas.microsoft.com/office/drawing/2014/main" id="{3EA692B3-CEAD-393A-62B2-C27BEFEBDECA}"/>
              </a:ext>
            </a:extLst>
          </p:cNvPr>
          <p:cNvSpPr/>
          <p:nvPr/>
        </p:nvSpPr>
        <p:spPr bwMode="auto">
          <a:xfrm>
            <a:off x="3351011" y="5847505"/>
            <a:ext cx="101301" cy="107868"/>
          </a:xfrm>
          <a:prstGeom prst="ellipse">
            <a:avLst/>
          </a:prstGeom>
          <a:noFill/>
          <a:ln w="12700" cap="flat" cmpd="sng" algn="ctr">
            <a:solidFill>
              <a:schemeClr val="tx2"/>
            </a:solid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12" name="Oval 11">
            <a:extLst>
              <a:ext uri="{FF2B5EF4-FFF2-40B4-BE49-F238E27FC236}">
                <a16:creationId xmlns:a16="http://schemas.microsoft.com/office/drawing/2014/main" id="{D232D5A7-98B2-0588-DEC7-3AC51410088C}"/>
              </a:ext>
            </a:extLst>
          </p:cNvPr>
          <p:cNvSpPr/>
          <p:nvPr/>
        </p:nvSpPr>
        <p:spPr bwMode="auto">
          <a:xfrm>
            <a:off x="5553797" y="5726334"/>
            <a:ext cx="101301" cy="107868"/>
          </a:xfrm>
          <a:prstGeom prst="ellipse">
            <a:avLst/>
          </a:prstGeom>
          <a:noFill/>
          <a:ln w="12700" cap="flat" cmpd="sng" algn="ctr">
            <a:solidFill>
              <a:schemeClr val="tx2"/>
            </a:solid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13" name="Oval 12">
            <a:extLst>
              <a:ext uri="{FF2B5EF4-FFF2-40B4-BE49-F238E27FC236}">
                <a16:creationId xmlns:a16="http://schemas.microsoft.com/office/drawing/2014/main" id="{A8C39AFE-F8BF-87F4-67A5-1F946BB2B729}"/>
              </a:ext>
            </a:extLst>
          </p:cNvPr>
          <p:cNvSpPr/>
          <p:nvPr/>
        </p:nvSpPr>
        <p:spPr bwMode="auto">
          <a:xfrm>
            <a:off x="5554285" y="5561885"/>
            <a:ext cx="101301" cy="107868"/>
          </a:xfrm>
          <a:prstGeom prst="ellipse">
            <a:avLst/>
          </a:prstGeom>
          <a:noFill/>
          <a:ln w="12700" cap="flat" cmpd="sng" algn="ctr">
            <a:solidFill>
              <a:schemeClr val="tx2"/>
            </a:solid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14" name="Oval 13">
            <a:extLst>
              <a:ext uri="{FF2B5EF4-FFF2-40B4-BE49-F238E27FC236}">
                <a16:creationId xmlns:a16="http://schemas.microsoft.com/office/drawing/2014/main" id="{D7801330-B1C1-6577-4D2A-F5D6B835B997}"/>
              </a:ext>
            </a:extLst>
          </p:cNvPr>
          <p:cNvSpPr/>
          <p:nvPr/>
        </p:nvSpPr>
        <p:spPr bwMode="auto">
          <a:xfrm>
            <a:off x="7904014" y="5712396"/>
            <a:ext cx="101301" cy="107868"/>
          </a:xfrm>
          <a:prstGeom prst="ellipse">
            <a:avLst/>
          </a:prstGeom>
          <a:noFill/>
          <a:ln w="12700" cap="flat" cmpd="sng" algn="ctr">
            <a:solidFill>
              <a:schemeClr val="tx2"/>
            </a:solid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15" name="Oval 14">
            <a:extLst>
              <a:ext uri="{FF2B5EF4-FFF2-40B4-BE49-F238E27FC236}">
                <a16:creationId xmlns:a16="http://schemas.microsoft.com/office/drawing/2014/main" id="{6741630E-1DD0-EA90-3A58-3EDE869A4DCD}"/>
              </a:ext>
            </a:extLst>
          </p:cNvPr>
          <p:cNvSpPr/>
          <p:nvPr/>
        </p:nvSpPr>
        <p:spPr bwMode="auto">
          <a:xfrm>
            <a:off x="7904023" y="5576309"/>
            <a:ext cx="101301" cy="107868"/>
          </a:xfrm>
          <a:prstGeom prst="ellipse">
            <a:avLst/>
          </a:prstGeom>
          <a:noFill/>
          <a:ln w="12700" cap="flat" cmpd="sng" algn="ctr">
            <a:solidFill>
              <a:schemeClr val="tx2"/>
            </a:solidFill>
            <a:prstDash val="solid"/>
            <a:round/>
            <a:headEnd type="triangle" w="med" len="med"/>
            <a:tailEnd type="none" w="med" len="med"/>
          </a:ln>
          <a:effectLst/>
        </p:spPr>
        <p:txBody>
          <a:bodyPr vert="horz" wrap="square" lIns="84406" tIns="42203" rIns="84406" bIns="42203" numCol="1" rtlCol="0" anchor="t" anchorCtr="0" compatLnSpc="1">
            <a:prstTxWarp prst="textNoShape">
              <a:avLst/>
            </a:prstTxWarp>
          </a:bodyPr>
          <a:lstStyle/>
          <a:p>
            <a:endParaRPr lang="en-GB" sz="1108"/>
          </a:p>
        </p:txBody>
      </p:sp>
      <p:sp>
        <p:nvSpPr>
          <p:cNvPr id="4" name="TextBox 3">
            <a:extLst>
              <a:ext uri="{FF2B5EF4-FFF2-40B4-BE49-F238E27FC236}">
                <a16:creationId xmlns:a16="http://schemas.microsoft.com/office/drawing/2014/main" id="{AA336DB9-5741-0829-D17C-12DF1B28D944}"/>
              </a:ext>
            </a:extLst>
          </p:cNvPr>
          <p:cNvSpPr txBox="1"/>
          <p:nvPr/>
        </p:nvSpPr>
        <p:spPr>
          <a:xfrm>
            <a:off x="-7434" y="2303275"/>
            <a:ext cx="1588408" cy="276999"/>
          </a:xfrm>
          <a:prstGeom prst="rect">
            <a:avLst/>
          </a:prstGeom>
          <a:solidFill>
            <a:schemeClr val="bg1">
              <a:lumMod val="95000"/>
            </a:schemeClr>
          </a:solidFill>
        </p:spPr>
        <p:txBody>
          <a:bodyPr wrap="square" rIns="0">
            <a:spAutoFit/>
          </a:bodyPr>
          <a:lstStyle/>
          <a:p>
            <a:r>
              <a:rPr lang="en-GB" b="0" dirty="0">
                <a:solidFill>
                  <a:srgbClr val="45754E"/>
                </a:solidFill>
                <a:effectLst/>
                <a:latin typeface="+mn-lt"/>
              </a:rPr>
              <a:t>VVZ=WWZ,WZZ,ZZZ </a:t>
            </a:r>
          </a:p>
        </p:txBody>
      </p:sp>
      <p:sp>
        <p:nvSpPr>
          <p:cNvPr id="6" name="TextBox 5">
            <a:extLst>
              <a:ext uri="{FF2B5EF4-FFF2-40B4-BE49-F238E27FC236}">
                <a16:creationId xmlns:a16="http://schemas.microsoft.com/office/drawing/2014/main" id="{24F33C3F-4BAF-6711-362E-3598BD5EDD5D}"/>
              </a:ext>
            </a:extLst>
          </p:cNvPr>
          <p:cNvSpPr txBox="1"/>
          <p:nvPr/>
        </p:nvSpPr>
        <p:spPr>
          <a:xfrm>
            <a:off x="7106770" y="2955332"/>
            <a:ext cx="1920287" cy="400110"/>
          </a:xfrm>
          <a:prstGeom prst="rect">
            <a:avLst/>
          </a:prstGeom>
          <a:solidFill>
            <a:schemeClr val="bg1">
              <a:lumMod val="95000"/>
            </a:schemeClr>
          </a:solidFill>
        </p:spPr>
        <p:txBody>
          <a:bodyPr wrap="square" lIns="36000" tIns="0" rIns="0" bIns="0">
            <a:spAutoFit/>
          </a:bodyPr>
          <a:lstStyle/>
          <a:p>
            <a:r>
              <a:rPr lang="en-GB" sz="1400" b="0" dirty="0">
                <a:solidFill>
                  <a:srgbClr val="3E7240"/>
                </a:solidFill>
                <a:effectLst/>
                <a:latin typeface="Arial Narrow" panose="020B0606020202030204" pitchFamily="34" charset="0"/>
              </a:rPr>
              <a:t> </a:t>
            </a:r>
            <a:r>
              <a:rPr lang="en-GB" b="0" dirty="0">
                <a:solidFill>
                  <a:srgbClr val="3E7240"/>
                </a:solidFill>
                <a:effectLst/>
                <a:latin typeface="Arial Narrow" panose="020B0606020202030204" pitchFamily="34" charset="0"/>
              </a:rPr>
              <a:t>MC predictions:</a:t>
            </a:r>
            <a:br>
              <a:rPr lang="en-GB" b="0" dirty="0">
                <a:solidFill>
                  <a:srgbClr val="3E7240"/>
                </a:solidFill>
                <a:effectLst/>
                <a:latin typeface="Arial Narrow" panose="020B0606020202030204" pitchFamily="34" charset="0"/>
              </a:rPr>
            </a:br>
            <a:r>
              <a:rPr lang="en-GB" b="0" dirty="0">
                <a:solidFill>
                  <a:srgbClr val="3E7240"/>
                </a:solidFill>
                <a:effectLst/>
                <a:latin typeface="Arial Narrow" panose="020B0606020202030204" pitchFamily="34" charset="0"/>
              </a:rPr>
              <a:t>  Sherpa 2.2.2 and </a:t>
            </a:r>
            <a:r>
              <a:rPr lang="en-GB" b="0" dirty="0" err="1">
                <a:solidFill>
                  <a:srgbClr val="3E7240"/>
                </a:solidFill>
                <a:effectLst/>
                <a:latin typeface="Arial Narrow" panose="020B0606020202030204" pitchFamily="34" charset="0"/>
              </a:rPr>
              <a:t>Powheg</a:t>
            </a:r>
            <a:r>
              <a:rPr lang="en-GB" b="0" dirty="0">
                <a:solidFill>
                  <a:srgbClr val="3E7240"/>
                </a:solidFill>
                <a:effectLst/>
                <a:latin typeface="Arial Narrow" panose="020B0606020202030204" pitchFamily="34" charset="0"/>
              </a:rPr>
              <a:t> Box2</a:t>
            </a:r>
          </a:p>
        </p:txBody>
      </p:sp>
    </p:spTree>
    <p:extLst>
      <p:ext uri="{BB962C8B-B14F-4D97-AF65-F5344CB8AC3E}">
        <p14:creationId xmlns:p14="http://schemas.microsoft.com/office/powerpoint/2010/main" val="369473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38D64-5B84-4176-369B-2FDBDB8E0D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91B7BD-E957-43BD-5033-691C9B837BF4}"/>
              </a:ext>
            </a:extLst>
          </p:cNvPr>
          <p:cNvSpPr>
            <a:spLocks noGrp="1"/>
          </p:cNvSpPr>
          <p:nvPr>
            <p:ph type="title"/>
          </p:nvPr>
        </p:nvSpPr>
        <p:spPr/>
        <p:txBody>
          <a:bodyPr/>
          <a:lstStyle/>
          <a:p>
            <a:r>
              <a:rPr lang="en-GB" dirty="0"/>
              <a:t>VBS at LHC</a:t>
            </a:r>
          </a:p>
        </p:txBody>
      </p:sp>
      <p:sp>
        <p:nvSpPr>
          <p:cNvPr id="3" name="TextBox 2">
            <a:extLst>
              <a:ext uri="{FF2B5EF4-FFF2-40B4-BE49-F238E27FC236}">
                <a16:creationId xmlns:a16="http://schemas.microsoft.com/office/drawing/2014/main" id="{E88351B8-F8D1-1D20-7DA8-8C1615926F90}"/>
              </a:ext>
            </a:extLst>
          </p:cNvPr>
          <p:cNvSpPr txBox="1"/>
          <p:nvPr/>
        </p:nvSpPr>
        <p:spPr>
          <a:xfrm>
            <a:off x="536372" y="904014"/>
            <a:ext cx="8071258" cy="1683474"/>
          </a:xfrm>
          <a:prstGeom prst="rect">
            <a:avLst/>
          </a:prstGeom>
          <a:solidFill>
            <a:schemeClr val="bg1">
              <a:lumMod val="95000"/>
            </a:schemeClr>
          </a:solidFill>
        </p:spPr>
        <p:txBody>
          <a:bodyPr wrap="square">
            <a:spAutoFit/>
          </a:bodyPr>
          <a:lstStyle/>
          <a:p>
            <a:pPr marL="263776" indent="-263776">
              <a:buFont typeface="Wingdings" panose="05000000000000000000" pitchFamily="2" charset="2"/>
              <a:buChar char="v"/>
            </a:pPr>
            <a:r>
              <a:rPr lang="en-GB" sz="1477" b="0" dirty="0">
                <a:solidFill>
                  <a:srgbClr val="0000BA"/>
                </a:solidFill>
                <a:effectLst/>
                <a:latin typeface="Comic Sans MS" panose="030F0702030302020204" pitchFamily="66" charset="0"/>
              </a:rPr>
              <a:t>Experimental signature of VBS is a pair of vector bosons and two jets with a large rapidity separation and a large invariant mass</a:t>
            </a:r>
          </a:p>
          <a:p>
            <a:pPr marL="263776" indent="-263776">
              <a:buFont typeface="Wingdings" panose="05000000000000000000" pitchFamily="2" charset="2"/>
              <a:buChar char="v"/>
            </a:pPr>
            <a:r>
              <a:rPr lang="en-GB" sz="1477" b="0" dirty="0">
                <a:solidFill>
                  <a:srgbClr val="0000BA"/>
                </a:solidFill>
                <a:effectLst/>
                <a:latin typeface="Comic Sans MS" panose="030F0702030302020204" pitchFamily="66" charset="0"/>
              </a:rPr>
              <a:t>The process is a mix of electroweak VBS and non-VBS electroweak and QCD diagrams which can’t be disentangled (gauge invariance).</a:t>
            </a:r>
          </a:p>
          <a:p>
            <a:pPr marL="263776" indent="-263776">
              <a:buFont typeface="Wingdings" panose="05000000000000000000" pitchFamily="2" charset="2"/>
              <a:buChar char="v"/>
            </a:pPr>
            <a:r>
              <a:rPr lang="en-GB" sz="1477" b="0" dirty="0">
                <a:solidFill>
                  <a:srgbClr val="0000BA"/>
                </a:solidFill>
                <a:effectLst/>
                <a:latin typeface="Comic Sans MS" panose="030F0702030302020204" pitchFamily="66" charset="0"/>
              </a:rPr>
              <a:t>Selection of phase space with enhanced electroweak VBS contribution is needed</a:t>
            </a:r>
          </a:p>
          <a:p>
            <a:pPr marL="263776" indent="-263776">
              <a:buFont typeface="Wingdings" panose="05000000000000000000" pitchFamily="2" charset="2"/>
              <a:buChar char="v"/>
            </a:pPr>
            <a:r>
              <a:rPr lang="en-GB" sz="1477" b="0" dirty="0">
                <a:solidFill>
                  <a:srgbClr val="0000BA"/>
                </a:solidFill>
                <a:effectLst/>
                <a:latin typeface="Comic Sans MS" panose="030F0702030302020204" pitchFamily="66" charset="0"/>
              </a:rPr>
              <a:t>Small cross-section (~fb) entails important contributions from backgrounds with much bigger cross-sections – ttbar, W/</a:t>
            </a:r>
            <a:r>
              <a:rPr lang="en-GB" sz="1477" b="0" dirty="0" err="1">
                <a:solidFill>
                  <a:srgbClr val="0000BA"/>
                </a:solidFill>
                <a:effectLst/>
                <a:latin typeface="Comic Sans MS" panose="030F0702030302020204" pitchFamily="66" charset="0"/>
              </a:rPr>
              <a:t>Z+jets</a:t>
            </a:r>
            <a:r>
              <a:rPr lang="en-GB" sz="1477" b="0" dirty="0">
                <a:solidFill>
                  <a:srgbClr val="0000BA"/>
                </a:solidFill>
                <a:effectLst/>
                <a:latin typeface="Comic Sans MS" panose="030F0702030302020204" pitchFamily="66" charset="0"/>
              </a:rPr>
              <a:t>, etc. </a:t>
            </a:r>
          </a:p>
        </p:txBody>
      </p:sp>
      <p:grpSp>
        <p:nvGrpSpPr>
          <p:cNvPr id="4" name="Group 3">
            <a:extLst>
              <a:ext uri="{FF2B5EF4-FFF2-40B4-BE49-F238E27FC236}">
                <a16:creationId xmlns:a16="http://schemas.microsoft.com/office/drawing/2014/main" id="{FDC1A742-1F75-B5CE-18E9-2C06D014DECD}"/>
              </a:ext>
            </a:extLst>
          </p:cNvPr>
          <p:cNvGrpSpPr/>
          <p:nvPr/>
        </p:nvGrpSpPr>
        <p:grpSpPr>
          <a:xfrm>
            <a:off x="381363" y="4580001"/>
            <a:ext cx="5242414" cy="1680805"/>
            <a:chOff x="1" y="3736965"/>
            <a:chExt cx="5679282" cy="1820872"/>
          </a:xfrm>
        </p:grpSpPr>
        <p:pic>
          <p:nvPicPr>
            <p:cNvPr id="6" name="Picture 5" descr="A diagram of a diagram of a branch with letters and a blue spiral&#10;&#10;AI-generated content may be incorrect.">
              <a:extLst>
                <a:ext uri="{FF2B5EF4-FFF2-40B4-BE49-F238E27FC236}">
                  <a16:creationId xmlns:a16="http://schemas.microsoft.com/office/drawing/2014/main" id="{D12830A8-38F2-75E7-9226-56D229CF0073}"/>
                </a:ext>
              </a:extLst>
            </p:cNvPr>
            <p:cNvPicPr>
              <a:picLocks noChangeAspect="1"/>
            </p:cNvPicPr>
            <p:nvPr/>
          </p:nvPicPr>
          <p:blipFill>
            <a:blip r:embed="rId3"/>
            <a:stretch>
              <a:fillRect/>
            </a:stretch>
          </p:blipFill>
          <p:spPr>
            <a:xfrm>
              <a:off x="1" y="3736965"/>
              <a:ext cx="1893094" cy="1820872"/>
            </a:xfrm>
            <a:prstGeom prst="rect">
              <a:avLst/>
            </a:prstGeom>
          </p:spPr>
        </p:pic>
        <p:pic>
          <p:nvPicPr>
            <p:cNvPr id="8" name="Picture 7" descr="A diagram of a diagram of a plant&#10;&#10;AI-generated content may be incorrect.">
              <a:extLst>
                <a:ext uri="{FF2B5EF4-FFF2-40B4-BE49-F238E27FC236}">
                  <a16:creationId xmlns:a16="http://schemas.microsoft.com/office/drawing/2014/main" id="{A9E702E3-23F0-BF42-4B04-F8B2C26DF45B}"/>
                </a:ext>
              </a:extLst>
            </p:cNvPr>
            <p:cNvPicPr>
              <a:picLocks noChangeAspect="1"/>
            </p:cNvPicPr>
            <p:nvPr/>
          </p:nvPicPr>
          <p:blipFill>
            <a:blip r:embed="rId4"/>
            <a:stretch>
              <a:fillRect/>
            </a:stretch>
          </p:blipFill>
          <p:spPr>
            <a:xfrm>
              <a:off x="1893095" y="3736965"/>
              <a:ext cx="1893094" cy="1820872"/>
            </a:xfrm>
            <a:prstGeom prst="rect">
              <a:avLst/>
            </a:prstGeom>
          </p:spPr>
        </p:pic>
        <p:pic>
          <p:nvPicPr>
            <p:cNvPr id="10" name="Picture 9" descr="A diagram of a network of branches&#10;&#10;AI-generated content may be incorrect.">
              <a:extLst>
                <a:ext uri="{FF2B5EF4-FFF2-40B4-BE49-F238E27FC236}">
                  <a16:creationId xmlns:a16="http://schemas.microsoft.com/office/drawing/2014/main" id="{10556C59-DDD8-0627-A296-0208169FF028}"/>
                </a:ext>
              </a:extLst>
            </p:cNvPr>
            <p:cNvPicPr>
              <a:picLocks noChangeAspect="1"/>
            </p:cNvPicPr>
            <p:nvPr/>
          </p:nvPicPr>
          <p:blipFill>
            <a:blip r:embed="rId5"/>
            <a:stretch>
              <a:fillRect/>
            </a:stretch>
          </p:blipFill>
          <p:spPr>
            <a:xfrm>
              <a:off x="3786190" y="3736965"/>
              <a:ext cx="1893093" cy="1820872"/>
            </a:xfrm>
            <a:prstGeom prst="rect">
              <a:avLst/>
            </a:prstGeom>
          </p:spPr>
        </p:pic>
      </p:grpSp>
      <p:sp>
        <p:nvSpPr>
          <p:cNvPr id="11" name="TextBox 10">
            <a:extLst>
              <a:ext uri="{FF2B5EF4-FFF2-40B4-BE49-F238E27FC236}">
                <a16:creationId xmlns:a16="http://schemas.microsoft.com/office/drawing/2014/main" id="{C5F4EBB1-427F-D81B-C233-134E1F4FFD4A}"/>
              </a:ext>
            </a:extLst>
          </p:cNvPr>
          <p:cNvSpPr txBox="1"/>
          <p:nvPr/>
        </p:nvSpPr>
        <p:spPr>
          <a:xfrm>
            <a:off x="1639008" y="4208626"/>
            <a:ext cx="2572062" cy="319639"/>
          </a:xfrm>
          <a:prstGeom prst="rect">
            <a:avLst/>
          </a:prstGeom>
          <a:solidFill>
            <a:schemeClr val="bg1">
              <a:lumMod val="95000"/>
            </a:schemeClr>
          </a:solidFill>
        </p:spPr>
        <p:txBody>
          <a:bodyPr wrap="square">
            <a:spAutoFit/>
          </a:bodyPr>
          <a:lstStyle/>
          <a:p>
            <a:r>
              <a:rPr lang="en-GB" sz="1477" b="0" dirty="0">
                <a:solidFill>
                  <a:srgbClr val="921E69"/>
                </a:solidFill>
                <a:effectLst/>
                <a:latin typeface="Comic Sans MS" panose="030F0702030302020204" pitchFamily="66" charset="0"/>
              </a:rPr>
              <a:t>Electroweak VBS diagrams </a:t>
            </a:r>
          </a:p>
        </p:txBody>
      </p:sp>
      <p:sp>
        <p:nvSpPr>
          <p:cNvPr id="12" name="TextBox 11">
            <a:extLst>
              <a:ext uri="{FF2B5EF4-FFF2-40B4-BE49-F238E27FC236}">
                <a16:creationId xmlns:a16="http://schemas.microsoft.com/office/drawing/2014/main" id="{8EAC0E3E-529E-1AC9-E233-A9F5BB737AA6}"/>
              </a:ext>
            </a:extLst>
          </p:cNvPr>
          <p:cNvSpPr txBox="1"/>
          <p:nvPr/>
        </p:nvSpPr>
        <p:spPr>
          <a:xfrm>
            <a:off x="6237370" y="4125439"/>
            <a:ext cx="2434024" cy="454612"/>
          </a:xfrm>
          <a:prstGeom prst="rect">
            <a:avLst/>
          </a:prstGeom>
          <a:solidFill>
            <a:schemeClr val="bg1">
              <a:lumMod val="95000"/>
            </a:schemeClr>
          </a:solidFill>
        </p:spPr>
        <p:txBody>
          <a:bodyPr wrap="square" lIns="33231" tIns="0" rIns="33231" bIns="0">
            <a:spAutoFit/>
          </a:bodyPr>
          <a:lstStyle/>
          <a:p>
            <a:r>
              <a:rPr lang="en-GB" sz="1477" b="0" dirty="0">
                <a:solidFill>
                  <a:srgbClr val="921E69"/>
                </a:solidFill>
                <a:effectLst/>
                <a:latin typeface="Arial Narrow" panose="020B0606020202030204" pitchFamily="34" charset="0"/>
              </a:rPr>
              <a:t>Non-VBS diagrams with</a:t>
            </a:r>
            <a:br>
              <a:rPr lang="en-GB" sz="1477" b="0" dirty="0">
                <a:solidFill>
                  <a:srgbClr val="921E69"/>
                </a:solidFill>
                <a:effectLst/>
                <a:latin typeface="Arial Narrow" panose="020B0606020202030204" pitchFamily="34" charset="0"/>
              </a:rPr>
            </a:br>
            <a:r>
              <a:rPr lang="en-GB" sz="1477" b="0" dirty="0">
                <a:solidFill>
                  <a:srgbClr val="921E69"/>
                </a:solidFill>
                <a:effectLst/>
                <a:latin typeface="Arial Narrow" panose="020B0606020202030204" pitchFamily="34" charset="0"/>
              </a:rPr>
              <a:t> the same experimental signature</a:t>
            </a:r>
          </a:p>
        </p:txBody>
      </p:sp>
      <p:sp>
        <p:nvSpPr>
          <p:cNvPr id="17" name="TextBox 16">
            <a:extLst>
              <a:ext uri="{FF2B5EF4-FFF2-40B4-BE49-F238E27FC236}">
                <a16:creationId xmlns:a16="http://schemas.microsoft.com/office/drawing/2014/main" id="{ABC81CFB-63D9-0C4A-8924-9B7D2ED7AA77}"/>
              </a:ext>
            </a:extLst>
          </p:cNvPr>
          <p:cNvSpPr txBox="1"/>
          <p:nvPr/>
        </p:nvSpPr>
        <p:spPr>
          <a:xfrm>
            <a:off x="6162857" y="5011126"/>
            <a:ext cx="573698" cy="291170"/>
          </a:xfrm>
          <a:prstGeom prst="rect">
            <a:avLst/>
          </a:prstGeom>
          <a:noFill/>
        </p:spPr>
        <p:txBody>
          <a:bodyPr wrap="square">
            <a:spAutoFit/>
          </a:bodyPr>
          <a:lstStyle/>
          <a:p>
            <a:r>
              <a:rPr lang="en-GB" sz="1292" b="0" i="1" dirty="0">
                <a:effectLst/>
                <a:latin typeface="Arial Narrow" panose="020B0606020202030204" pitchFamily="34" charset="0"/>
              </a:rPr>
              <a:t>W/Z/</a:t>
            </a:r>
            <a:r>
              <a:rPr lang="el-GR" sz="1292" b="0" i="1" dirty="0">
                <a:effectLst/>
                <a:latin typeface="Arial Narrow" panose="020B0606020202030204" pitchFamily="34" charset="0"/>
              </a:rPr>
              <a:t>γ</a:t>
            </a:r>
            <a:r>
              <a:rPr lang="en-GB" sz="1292" b="0" i="1" baseline="30000" dirty="0">
                <a:effectLst/>
                <a:latin typeface="Arial Narrow" panose="020B0606020202030204" pitchFamily="34" charset="0"/>
              </a:rPr>
              <a:t>*</a:t>
            </a:r>
          </a:p>
        </p:txBody>
      </p:sp>
      <p:grpSp>
        <p:nvGrpSpPr>
          <p:cNvPr id="15" name="Group 14">
            <a:extLst>
              <a:ext uri="{FF2B5EF4-FFF2-40B4-BE49-F238E27FC236}">
                <a16:creationId xmlns:a16="http://schemas.microsoft.com/office/drawing/2014/main" id="{644AB486-A0D5-33C3-8395-BF8760F266F5}"/>
              </a:ext>
            </a:extLst>
          </p:cNvPr>
          <p:cNvGrpSpPr/>
          <p:nvPr/>
        </p:nvGrpSpPr>
        <p:grpSpPr>
          <a:xfrm>
            <a:off x="5758963" y="4603583"/>
            <a:ext cx="3033346" cy="1694742"/>
            <a:chOff x="5857874" y="4383411"/>
            <a:chExt cx="3286125" cy="1835971"/>
          </a:xfrm>
        </p:grpSpPr>
        <p:pic>
          <p:nvPicPr>
            <p:cNvPr id="14" name="Picture 13" descr="A diagram of a structure&#10;&#10;AI-generated content may be incorrect.">
              <a:extLst>
                <a:ext uri="{FF2B5EF4-FFF2-40B4-BE49-F238E27FC236}">
                  <a16:creationId xmlns:a16="http://schemas.microsoft.com/office/drawing/2014/main" id="{D473D852-9E54-C14C-3FBE-EBA840A62161}"/>
                </a:ext>
              </a:extLst>
            </p:cNvPr>
            <p:cNvPicPr>
              <a:picLocks noChangeAspect="1"/>
            </p:cNvPicPr>
            <p:nvPr/>
          </p:nvPicPr>
          <p:blipFill>
            <a:blip r:embed="rId6"/>
            <a:stretch>
              <a:fillRect/>
            </a:stretch>
          </p:blipFill>
          <p:spPr>
            <a:xfrm>
              <a:off x="7500936" y="4392488"/>
              <a:ext cx="1643063" cy="1826894"/>
            </a:xfrm>
            <a:prstGeom prst="rect">
              <a:avLst/>
            </a:prstGeom>
          </p:spPr>
        </p:pic>
        <p:pic>
          <p:nvPicPr>
            <p:cNvPr id="16" name="Picture 15" descr="A diagram of a structure&#10;&#10;AI-generated content may be incorrect.">
              <a:extLst>
                <a:ext uri="{FF2B5EF4-FFF2-40B4-BE49-F238E27FC236}">
                  <a16:creationId xmlns:a16="http://schemas.microsoft.com/office/drawing/2014/main" id="{CC1C5C2F-15A8-A385-09A1-63297336864B}"/>
                </a:ext>
              </a:extLst>
            </p:cNvPr>
            <p:cNvPicPr>
              <a:picLocks noChangeAspect="1"/>
            </p:cNvPicPr>
            <p:nvPr/>
          </p:nvPicPr>
          <p:blipFill>
            <a:blip r:embed="rId7"/>
            <a:stretch>
              <a:fillRect/>
            </a:stretch>
          </p:blipFill>
          <p:spPr>
            <a:xfrm>
              <a:off x="5857874" y="4383411"/>
              <a:ext cx="1643063" cy="1826894"/>
            </a:xfrm>
            <a:prstGeom prst="rect">
              <a:avLst/>
            </a:prstGeom>
          </p:spPr>
        </p:pic>
        <p:sp>
          <p:nvSpPr>
            <p:cNvPr id="18" name="TextBox 17">
              <a:extLst>
                <a:ext uri="{FF2B5EF4-FFF2-40B4-BE49-F238E27FC236}">
                  <a16:creationId xmlns:a16="http://schemas.microsoft.com/office/drawing/2014/main" id="{50020FB2-0A90-1023-648B-D86FABE3D625}"/>
                </a:ext>
              </a:extLst>
            </p:cNvPr>
            <p:cNvSpPr txBox="1"/>
            <p:nvPr/>
          </p:nvSpPr>
          <p:spPr>
            <a:xfrm>
              <a:off x="6194525" y="4392488"/>
              <a:ext cx="541140" cy="315434"/>
            </a:xfrm>
            <a:prstGeom prst="rect">
              <a:avLst/>
            </a:prstGeom>
            <a:noFill/>
          </p:spPr>
          <p:txBody>
            <a:bodyPr wrap="square">
              <a:spAutoFit/>
            </a:bodyPr>
            <a:lstStyle/>
            <a:p>
              <a:r>
                <a:rPr lang="en-GB" sz="1292" dirty="0">
                  <a:solidFill>
                    <a:schemeClr val="tx2"/>
                  </a:solidFill>
                  <a:effectLst/>
                  <a:latin typeface="Arial Narrow" panose="020B0606020202030204" pitchFamily="34" charset="0"/>
                </a:rPr>
                <a:t>EWK</a:t>
              </a:r>
            </a:p>
          </p:txBody>
        </p:sp>
        <p:sp>
          <p:nvSpPr>
            <p:cNvPr id="19" name="TextBox 18">
              <a:extLst>
                <a:ext uri="{FF2B5EF4-FFF2-40B4-BE49-F238E27FC236}">
                  <a16:creationId xmlns:a16="http://schemas.microsoft.com/office/drawing/2014/main" id="{F9F33F2C-6BC9-5745-1C30-F38DC8A4C281}"/>
                </a:ext>
              </a:extLst>
            </p:cNvPr>
            <p:cNvSpPr txBox="1"/>
            <p:nvPr/>
          </p:nvSpPr>
          <p:spPr>
            <a:xfrm>
              <a:off x="7874859" y="4397432"/>
              <a:ext cx="541140" cy="315434"/>
            </a:xfrm>
            <a:prstGeom prst="rect">
              <a:avLst/>
            </a:prstGeom>
            <a:noFill/>
          </p:spPr>
          <p:txBody>
            <a:bodyPr wrap="square">
              <a:spAutoFit/>
            </a:bodyPr>
            <a:lstStyle/>
            <a:p>
              <a:r>
                <a:rPr lang="en-GB" sz="1292" dirty="0">
                  <a:solidFill>
                    <a:schemeClr val="tx2"/>
                  </a:solidFill>
                  <a:effectLst/>
                  <a:latin typeface="Arial Narrow" panose="020B0606020202030204" pitchFamily="34" charset="0"/>
                </a:rPr>
                <a:t>QCD</a:t>
              </a:r>
            </a:p>
          </p:txBody>
        </p:sp>
      </p:grpSp>
      <p:sp>
        <p:nvSpPr>
          <p:cNvPr id="20" name="TextBox 19">
            <a:extLst>
              <a:ext uri="{FF2B5EF4-FFF2-40B4-BE49-F238E27FC236}">
                <a16:creationId xmlns:a16="http://schemas.microsoft.com/office/drawing/2014/main" id="{9BA25223-FC19-FB22-99B0-907C4E051B9F}"/>
              </a:ext>
            </a:extLst>
          </p:cNvPr>
          <p:cNvSpPr txBox="1"/>
          <p:nvPr/>
        </p:nvSpPr>
        <p:spPr>
          <a:xfrm>
            <a:off x="7740152" y="5000216"/>
            <a:ext cx="208465" cy="291170"/>
          </a:xfrm>
          <a:prstGeom prst="rect">
            <a:avLst/>
          </a:prstGeom>
          <a:noFill/>
        </p:spPr>
        <p:txBody>
          <a:bodyPr wrap="square">
            <a:spAutoFit/>
          </a:bodyPr>
          <a:lstStyle/>
          <a:p>
            <a:r>
              <a:rPr lang="en-GB" sz="1292" b="0" i="1" dirty="0">
                <a:effectLst/>
                <a:latin typeface="Arial Narrow" panose="020B0606020202030204" pitchFamily="34" charset="0"/>
              </a:rPr>
              <a:t>g</a:t>
            </a:r>
            <a:endParaRPr lang="en-GB" sz="1292" b="0" i="1" baseline="30000" dirty="0">
              <a:effectLst/>
              <a:latin typeface="Arial Narrow" panose="020B0606020202030204" pitchFamily="34" charset="0"/>
            </a:endParaRPr>
          </a:p>
        </p:txBody>
      </p:sp>
      <p:grpSp>
        <p:nvGrpSpPr>
          <p:cNvPr id="36" name="Group 35">
            <a:extLst>
              <a:ext uri="{FF2B5EF4-FFF2-40B4-BE49-F238E27FC236}">
                <a16:creationId xmlns:a16="http://schemas.microsoft.com/office/drawing/2014/main" id="{C20B16AC-5FA7-C736-5985-BE4CADDC02FC}"/>
              </a:ext>
            </a:extLst>
          </p:cNvPr>
          <p:cNvGrpSpPr/>
          <p:nvPr/>
        </p:nvGrpSpPr>
        <p:grpSpPr>
          <a:xfrm>
            <a:off x="3127266" y="2936937"/>
            <a:ext cx="5544126" cy="944810"/>
            <a:chOff x="910798" y="2478408"/>
            <a:chExt cx="6006136" cy="1023545"/>
          </a:xfrm>
        </p:grpSpPr>
        <p:pic>
          <p:nvPicPr>
            <p:cNvPr id="21" name="Picture 20">
              <a:extLst>
                <a:ext uri="{FF2B5EF4-FFF2-40B4-BE49-F238E27FC236}">
                  <a16:creationId xmlns:a16="http://schemas.microsoft.com/office/drawing/2014/main" id="{66BB53F4-50AB-46F3-A1A7-017D5649617D}"/>
                </a:ext>
              </a:extLst>
            </p:cNvPr>
            <p:cNvPicPr>
              <a:picLocks noChangeAspect="1"/>
            </p:cNvPicPr>
            <p:nvPr/>
          </p:nvPicPr>
          <p:blipFill>
            <a:blip r:embed="rId8"/>
            <a:stretch>
              <a:fillRect/>
            </a:stretch>
          </p:blipFill>
          <p:spPr>
            <a:xfrm>
              <a:off x="910798" y="2509866"/>
              <a:ext cx="1602926" cy="567601"/>
            </a:xfrm>
            <a:prstGeom prst="rect">
              <a:avLst/>
            </a:prstGeom>
          </p:spPr>
        </p:pic>
        <p:pic>
          <p:nvPicPr>
            <p:cNvPr id="23" name="Picture 22">
              <a:extLst>
                <a:ext uri="{FF2B5EF4-FFF2-40B4-BE49-F238E27FC236}">
                  <a16:creationId xmlns:a16="http://schemas.microsoft.com/office/drawing/2014/main" id="{911C81B0-07C7-4245-3D60-BFC89B97E732}"/>
                </a:ext>
              </a:extLst>
            </p:cNvPr>
            <p:cNvPicPr>
              <a:picLocks noChangeAspect="1"/>
            </p:cNvPicPr>
            <p:nvPr/>
          </p:nvPicPr>
          <p:blipFill>
            <a:blip r:embed="rId9"/>
            <a:srcRect b="5525"/>
            <a:stretch>
              <a:fillRect/>
            </a:stretch>
          </p:blipFill>
          <p:spPr>
            <a:xfrm>
              <a:off x="914070" y="3077467"/>
              <a:ext cx="1596383" cy="370735"/>
            </a:xfrm>
            <a:prstGeom prst="rect">
              <a:avLst/>
            </a:prstGeom>
          </p:spPr>
        </p:pic>
        <p:pic>
          <p:nvPicPr>
            <p:cNvPr id="27" name="Picture 26">
              <a:extLst>
                <a:ext uri="{FF2B5EF4-FFF2-40B4-BE49-F238E27FC236}">
                  <a16:creationId xmlns:a16="http://schemas.microsoft.com/office/drawing/2014/main" id="{8ECDF060-04FD-ECED-70C7-689960931CEF}"/>
                </a:ext>
              </a:extLst>
            </p:cNvPr>
            <p:cNvPicPr>
              <a:picLocks noChangeAspect="1"/>
            </p:cNvPicPr>
            <p:nvPr/>
          </p:nvPicPr>
          <p:blipFill>
            <a:blip r:embed="rId10"/>
            <a:stretch>
              <a:fillRect/>
            </a:stretch>
          </p:blipFill>
          <p:spPr>
            <a:xfrm>
              <a:off x="2500709" y="3072571"/>
              <a:ext cx="4416225" cy="370735"/>
            </a:xfrm>
            <a:prstGeom prst="rect">
              <a:avLst/>
            </a:prstGeom>
          </p:spPr>
        </p:pic>
        <p:pic>
          <p:nvPicPr>
            <p:cNvPr id="32" name="Picture 31">
              <a:extLst>
                <a:ext uri="{FF2B5EF4-FFF2-40B4-BE49-F238E27FC236}">
                  <a16:creationId xmlns:a16="http://schemas.microsoft.com/office/drawing/2014/main" id="{9C4091C8-6AD1-36CB-F6E0-6722CA277B65}"/>
                </a:ext>
              </a:extLst>
            </p:cNvPr>
            <p:cNvPicPr>
              <a:picLocks noChangeAspect="1"/>
            </p:cNvPicPr>
            <p:nvPr/>
          </p:nvPicPr>
          <p:blipFill>
            <a:blip r:embed="rId11"/>
            <a:stretch>
              <a:fillRect/>
            </a:stretch>
          </p:blipFill>
          <p:spPr>
            <a:xfrm>
              <a:off x="2508852" y="2509774"/>
              <a:ext cx="4399938" cy="581973"/>
            </a:xfrm>
            <a:prstGeom prst="rect">
              <a:avLst/>
            </a:prstGeom>
          </p:spPr>
        </p:pic>
        <p:sp>
          <p:nvSpPr>
            <p:cNvPr id="35" name="TextBox 34">
              <a:extLst>
                <a:ext uri="{FF2B5EF4-FFF2-40B4-BE49-F238E27FC236}">
                  <a16:creationId xmlns:a16="http://schemas.microsoft.com/office/drawing/2014/main" id="{5AA476AB-3C82-BDE0-6645-1201D2E05391}"/>
                </a:ext>
              </a:extLst>
            </p:cNvPr>
            <p:cNvSpPr txBox="1"/>
            <p:nvPr/>
          </p:nvSpPr>
          <p:spPr>
            <a:xfrm>
              <a:off x="2005239" y="2478408"/>
              <a:ext cx="648677" cy="1023545"/>
            </a:xfrm>
            <a:prstGeom prst="rect">
              <a:avLst/>
            </a:prstGeom>
            <a:noFill/>
          </p:spPr>
          <p:txBody>
            <a:bodyPr wrap="square" rtlCol="0">
              <a:spAutoFit/>
            </a:bodyPr>
            <a:lstStyle/>
            <a:p>
              <a:r>
                <a:rPr lang="en-GB" sz="1108" b="0" dirty="0">
                  <a:effectLst/>
                  <a:latin typeface="Arial Narrow" panose="020B0606020202030204" pitchFamily="34" charset="0"/>
                </a:rPr>
                <a:t>13TeV</a:t>
              </a:r>
            </a:p>
            <a:p>
              <a:r>
                <a:rPr lang="en-GB" sz="1108" b="0" dirty="0">
                  <a:effectLst/>
                  <a:latin typeface="Arial Narrow" panose="020B0606020202030204" pitchFamily="34" charset="0"/>
                </a:rPr>
                <a:t>13TeV</a:t>
              </a:r>
            </a:p>
            <a:p>
              <a:r>
                <a:rPr lang="en-GB" sz="1108" b="0" dirty="0">
                  <a:effectLst/>
                  <a:latin typeface="Arial Narrow" panose="020B0606020202030204" pitchFamily="34" charset="0"/>
                </a:rPr>
                <a:t>  8TeV</a:t>
              </a:r>
            </a:p>
            <a:p>
              <a:r>
                <a:rPr lang="en-GB" sz="1108" b="0" dirty="0">
                  <a:effectLst/>
                  <a:latin typeface="Arial Narrow" panose="020B0606020202030204" pitchFamily="34" charset="0"/>
                </a:rPr>
                <a:t>13TeV</a:t>
              </a:r>
            </a:p>
            <a:p>
              <a:r>
                <a:rPr lang="en-GB" sz="1108" b="0" dirty="0">
                  <a:effectLst/>
                  <a:latin typeface="Arial Narrow" panose="020B0606020202030204" pitchFamily="34" charset="0"/>
                </a:rPr>
                <a:t>  8TeV</a:t>
              </a:r>
            </a:p>
          </p:txBody>
        </p:sp>
      </p:grpSp>
      <p:sp>
        <p:nvSpPr>
          <p:cNvPr id="37" name="TextBox 36">
            <a:extLst>
              <a:ext uri="{FF2B5EF4-FFF2-40B4-BE49-F238E27FC236}">
                <a16:creationId xmlns:a16="http://schemas.microsoft.com/office/drawing/2014/main" id="{A912E529-668A-0315-B8C0-C3A434E18453}"/>
              </a:ext>
            </a:extLst>
          </p:cNvPr>
          <p:cNvSpPr txBox="1"/>
          <p:nvPr/>
        </p:nvSpPr>
        <p:spPr>
          <a:xfrm>
            <a:off x="3587396" y="2676177"/>
            <a:ext cx="4361219" cy="262829"/>
          </a:xfrm>
          <a:prstGeom prst="rect">
            <a:avLst/>
          </a:prstGeom>
          <a:solidFill>
            <a:schemeClr val="bg1">
              <a:lumMod val="95000"/>
            </a:schemeClr>
          </a:solidFill>
        </p:spPr>
        <p:txBody>
          <a:bodyPr wrap="square">
            <a:spAutoFit/>
          </a:bodyPr>
          <a:lstStyle/>
          <a:p>
            <a:r>
              <a:rPr lang="en-GB" sz="1108" b="0" dirty="0">
                <a:solidFill>
                  <a:srgbClr val="3E7240"/>
                </a:solidFill>
                <a:effectLst/>
                <a:latin typeface="+mn-lt"/>
              </a:rPr>
              <a:t>Example fiducial VBS cross-sections from </a:t>
            </a:r>
            <a:r>
              <a:rPr lang="en-GB" sz="1015" b="0" dirty="0">
                <a:solidFill>
                  <a:srgbClr val="3E7240"/>
                </a:solidFill>
                <a:effectLst/>
                <a:latin typeface="+mn-lt"/>
                <a:hlinkClick r:id="rId12">
                  <a:extLst>
                    <a:ext uri="{A12FA001-AC4F-418D-AE19-62706E023703}">
                      <ahyp:hlinkClr xmlns:ahyp="http://schemas.microsoft.com/office/drawing/2018/hyperlinkcolor" val="tx"/>
                    </a:ext>
                  </a:extLst>
                </a:hlinkClick>
              </a:rPr>
              <a:t>ATL-PHYS-PUB-2024-011</a:t>
            </a:r>
            <a:r>
              <a:rPr lang="en-GB" sz="1108" b="0" dirty="0">
                <a:solidFill>
                  <a:srgbClr val="3E7240"/>
                </a:solidFill>
                <a:effectLst/>
                <a:latin typeface="+mn-lt"/>
              </a:rPr>
              <a:t> </a:t>
            </a:r>
          </a:p>
        </p:txBody>
      </p:sp>
      <p:pic>
        <p:nvPicPr>
          <p:cNvPr id="39" name="Picture 38">
            <a:extLst>
              <a:ext uri="{FF2B5EF4-FFF2-40B4-BE49-F238E27FC236}">
                <a16:creationId xmlns:a16="http://schemas.microsoft.com/office/drawing/2014/main" id="{5D6F9841-2ACF-34BB-C660-EF9275B7FA08}"/>
              </a:ext>
            </a:extLst>
          </p:cNvPr>
          <p:cNvPicPr>
            <a:picLocks noChangeAspect="1"/>
          </p:cNvPicPr>
          <p:nvPr/>
        </p:nvPicPr>
        <p:blipFill>
          <a:blip r:embed="rId13"/>
          <a:stretch>
            <a:fillRect/>
          </a:stretch>
        </p:blipFill>
        <p:spPr>
          <a:xfrm>
            <a:off x="470534" y="2817783"/>
            <a:ext cx="2260399" cy="1179246"/>
          </a:xfrm>
          <a:prstGeom prst="rect">
            <a:avLst/>
          </a:prstGeom>
        </p:spPr>
      </p:pic>
      <p:sp>
        <p:nvSpPr>
          <p:cNvPr id="40" name="TextBox 39">
            <a:extLst>
              <a:ext uri="{FF2B5EF4-FFF2-40B4-BE49-F238E27FC236}">
                <a16:creationId xmlns:a16="http://schemas.microsoft.com/office/drawing/2014/main" id="{9587CC09-3F0A-51A1-7B65-E64D6509FF88}"/>
              </a:ext>
            </a:extLst>
          </p:cNvPr>
          <p:cNvSpPr txBox="1"/>
          <p:nvPr/>
        </p:nvSpPr>
        <p:spPr>
          <a:xfrm>
            <a:off x="641166" y="2647320"/>
            <a:ext cx="1945485" cy="170496"/>
          </a:xfrm>
          <a:prstGeom prst="rect">
            <a:avLst/>
          </a:prstGeom>
          <a:solidFill>
            <a:schemeClr val="bg1">
              <a:lumMod val="95000"/>
            </a:schemeClr>
          </a:solidFill>
        </p:spPr>
        <p:txBody>
          <a:bodyPr wrap="square" lIns="33231" tIns="0" rIns="33231" bIns="0">
            <a:spAutoFit/>
          </a:bodyPr>
          <a:lstStyle/>
          <a:p>
            <a:r>
              <a:rPr lang="en-GB" sz="1108" b="0" dirty="0">
                <a:solidFill>
                  <a:srgbClr val="AD0703"/>
                </a:solidFill>
                <a:effectLst/>
                <a:latin typeface="Comic Sans MS" panose="030F0702030302020204" pitchFamily="66" charset="0"/>
              </a:rPr>
              <a:t>VBS in pp collisions at LHC </a:t>
            </a:r>
          </a:p>
        </p:txBody>
      </p:sp>
    </p:spTree>
    <p:extLst>
      <p:ext uri="{BB962C8B-B14F-4D97-AF65-F5344CB8AC3E}">
        <p14:creationId xmlns:p14="http://schemas.microsoft.com/office/powerpoint/2010/main" val="482551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304E1-CA9A-7027-96DD-F03E29053F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7B0CD7-605B-B5D0-782E-5800CFB58DFF}"/>
              </a:ext>
            </a:extLst>
          </p:cNvPr>
          <p:cNvSpPr>
            <a:spLocks noGrp="1"/>
          </p:cNvSpPr>
          <p:nvPr>
            <p:ph type="title"/>
          </p:nvPr>
        </p:nvSpPr>
        <p:spPr/>
        <p:txBody>
          <a:bodyPr/>
          <a:lstStyle/>
          <a:p>
            <a:r>
              <a:rPr lang="en-GB" dirty="0"/>
              <a:t>Polarised W</a:t>
            </a:r>
            <a:r>
              <a:rPr lang="en-GB" baseline="30000" dirty="0"/>
              <a:t>±</a:t>
            </a:r>
            <a:r>
              <a:rPr lang="en-GB" dirty="0"/>
              <a:t>W</a:t>
            </a:r>
            <a:r>
              <a:rPr lang="en-GB" baseline="30000" dirty="0"/>
              <a:t>±</a:t>
            </a:r>
            <a:r>
              <a:rPr lang="en-GB" dirty="0"/>
              <a:t> scattering</a:t>
            </a:r>
          </a:p>
        </p:txBody>
      </p:sp>
      <p:sp>
        <p:nvSpPr>
          <p:cNvPr id="4" name="TextBox 3">
            <a:extLst>
              <a:ext uri="{FF2B5EF4-FFF2-40B4-BE49-F238E27FC236}">
                <a16:creationId xmlns:a16="http://schemas.microsoft.com/office/drawing/2014/main" id="{5163809A-DD59-2007-BBE9-97E9ADED87AE}"/>
              </a:ext>
            </a:extLst>
          </p:cNvPr>
          <p:cNvSpPr txBox="1"/>
          <p:nvPr/>
        </p:nvSpPr>
        <p:spPr>
          <a:xfrm>
            <a:off x="7799294" y="644919"/>
            <a:ext cx="1344706" cy="215444"/>
          </a:xfrm>
          <a:prstGeom prst="rect">
            <a:avLst/>
          </a:prstGeom>
          <a:solidFill>
            <a:schemeClr val="accent3">
              <a:lumMod val="95000"/>
            </a:schemeClr>
          </a:solidFill>
          <a:ln>
            <a:solidFill>
              <a:srgbClr val="0000B0"/>
            </a:solidFill>
          </a:ln>
        </p:spPr>
        <p:txBody>
          <a:bodyPr wrap="square" lIns="0" tIns="0" rIns="0" bIns="0">
            <a:spAutoFit/>
          </a:bodyPr>
          <a:lstStyle/>
          <a:p>
            <a:pPr>
              <a:defRPr/>
            </a:pPr>
            <a:r>
              <a:rPr lang="en-US" sz="1400" dirty="0">
                <a:solidFill>
                  <a:srgbClr val="B505A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arXiv:2505.08313</a:t>
            </a:r>
            <a:endParaRPr lang="en-US" sz="1400" dirty="0">
              <a:solidFill>
                <a:srgbClr val="B505A0"/>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4F737D4-BE82-3AE7-4973-DA07D590820D}"/>
              </a:ext>
            </a:extLst>
          </p:cNvPr>
          <p:cNvSpPr txBox="1"/>
          <p:nvPr/>
        </p:nvSpPr>
        <p:spPr>
          <a:xfrm>
            <a:off x="376002" y="1160482"/>
            <a:ext cx="7613991" cy="1882760"/>
          </a:xfrm>
          <a:prstGeom prst="rect">
            <a:avLst/>
          </a:prstGeom>
          <a:solidFill>
            <a:schemeClr val="bg1">
              <a:lumMod val="95000"/>
            </a:schemeClr>
          </a:solidFill>
        </p:spPr>
        <p:txBody>
          <a:bodyPr wrap="square">
            <a:spAutoFit/>
          </a:bodyPr>
          <a:lstStyle/>
          <a:p>
            <a:pPr marL="263776" indent="-263776">
              <a:buFont typeface="Wingdings" panose="05000000000000000000" pitchFamily="2" charset="2"/>
              <a:buChar char="ü"/>
            </a:pPr>
            <a:r>
              <a:rPr lang="en-GB" sz="1662" b="0" dirty="0">
                <a:solidFill>
                  <a:srgbClr val="0000BA"/>
                </a:solidFill>
                <a:effectLst/>
                <a:latin typeface="Comic Sans MS" panose="030F0702030302020204" pitchFamily="66" charset="0"/>
              </a:rPr>
              <a:t>Longitudinally polarised W(W</a:t>
            </a:r>
            <a:r>
              <a:rPr lang="en-GB" sz="1662" b="0" baseline="-25000" dirty="0">
                <a:solidFill>
                  <a:srgbClr val="0000BA"/>
                </a:solidFill>
                <a:effectLst/>
                <a:latin typeface="Comic Sans MS" panose="030F0702030302020204" pitchFamily="66" charset="0"/>
              </a:rPr>
              <a:t>L</a:t>
            </a:r>
            <a:r>
              <a:rPr lang="en-GB" sz="1662" b="0" dirty="0">
                <a:solidFill>
                  <a:srgbClr val="0000BA"/>
                </a:solidFill>
                <a:effectLst/>
                <a:latin typeface="Comic Sans MS" panose="030F0702030302020204" pitchFamily="66" charset="0"/>
              </a:rPr>
              <a:t>) and Z(Z</a:t>
            </a:r>
            <a:r>
              <a:rPr lang="en-GB" sz="1662" b="0" baseline="-25000" dirty="0">
                <a:solidFill>
                  <a:srgbClr val="0000BA"/>
                </a:solidFill>
                <a:effectLst/>
                <a:latin typeface="Comic Sans MS" panose="030F0702030302020204" pitchFamily="66" charset="0"/>
              </a:rPr>
              <a:t>L</a:t>
            </a:r>
            <a:r>
              <a:rPr lang="en-GB" sz="1662" b="0" dirty="0">
                <a:solidFill>
                  <a:srgbClr val="0000BA"/>
                </a:solidFill>
                <a:effectLst/>
                <a:latin typeface="Comic Sans MS" panose="030F0702030302020204" pitchFamily="66" charset="0"/>
              </a:rPr>
              <a:t>) bosons appear in SM  via the Higgs mechanism of EWSB.</a:t>
            </a:r>
          </a:p>
          <a:p>
            <a:pPr marL="263776" indent="-263776">
              <a:buFont typeface="Wingdings" panose="05000000000000000000" pitchFamily="2" charset="2"/>
              <a:buChar char="ü"/>
            </a:pPr>
            <a:r>
              <a:rPr lang="en-GB" sz="1662" b="0" dirty="0">
                <a:solidFill>
                  <a:srgbClr val="0000BA"/>
                </a:solidFill>
                <a:effectLst/>
                <a:latin typeface="Comic Sans MS" panose="030F0702030302020204" pitchFamily="66" charset="0"/>
              </a:rPr>
              <a:t>Higgs exchange neatly compensates the VBS process V</a:t>
            </a:r>
            <a:r>
              <a:rPr lang="en-GB" sz="1662" b="0" baseline="-25000" dirty="0">
                <a:solidFill>
                  <a:srgbClr val="0000BA"/>
                </a:solidFill>
                <a:effectLst/>
                <a:latin typeface="Comic Sans MS" panose="030F0702030302020204" pitchFamily="66" charset="0"/>
              </a:rPr>
              <a:t>L</a:t>
            </a:r>
            <a:r>
              <a:rPr lang="en-GB" sz="1662" b="0" dirty="0">
                <a:solidFill>
                  <a:srgbClr val="0000BA"/>
                </a:solidFill>
                <a:effectLst/>
                <a:latin typeface="Comic Sans MS" panose="030F0702030302020204" pitchFamily="66" charset="0"/>
              </a:rPr>
              <a:t>V</a:t>
            </a:r>
            <a:r>
              <a:rPr lang="en-GB" sz="1662" b="0" baseline="-25000" dirty="0">
                <a:solidFill>
                  <a:srgbClr val="0000BA"/>
                </a:solidFill>
                <a:effectLst/>
                <a:latin typeface="Comic Sans MS" panose="030F0702030302020204" pitchFamily="66" charset="0"/>
              </a:rPr>
              <a:t>L</a:t>
            </a:r>
            <a:r>
              <a:rPr lang="en-GB" sz="1662" b="0" dirty="0">
                <a:solidFill>
                  <a:srgbClr val="0000BA"/>
                </a:solidFill>
                <a:effectLst/>
                <a:latin typeface="Comic Sans MS" panose="030F0702030302020204" pitchFamily="66" charset="0"/>
              </a:rPr>
              <a:t>-&gt;V</a:t>
            </a:r>
            <a:r>
              <a:rPr lang="en-GB" sz="1662" b="0" baseline="-25000" dirty="0">
                <a:solidFill>
                  <a:srgbClr val="0000BA"/>
                </a:solidFill>
                <a:effectLst/>
                <a:latin typeface="Comic Sans MS" panose="030F0702030302020204" pitchFamily="66" charset="0"/>
              </a:rPr>
              <a:t>L</a:t>
            </a:r>
            <a:r>
              <a:rPr lang="en-GB" sz="1662" b="0" dirty="0">
                <a:solidFill>
                  <a:srgbClr val="0000BA"/>
                </a:solidFill>
                <a:effectLst/>
                <a:latin typeface="Comic Sans MS" panose="030F0702030302020204" pitchFamily="66" charset="0"/>
              </a:rPr>
              <a:t>V</a:t>
            </a:r>
            <a:r>
              <a:rPr lang="en-GB" sz="1662" b="0" baseline="-25000" dirty="0">
                <a:solidFill>
                  <a:srgbClr val="0000BA"/>
                </a:solidFill>
                <a:effectLst/>
                <a:latin typeface="Comic Sans MS" panose="030F0702030302020204" pitchFamily="66" charset="0"/>
              </a:rPr>
              <a:t>L </a:t>
            </a:r>
            <a:r>
              <a:rPr lang="en-GB" sz="1662" b="0" dirty="0">
                <a:solidFill>
                  <a:srgbClr val="0000BA"/>
                </a:solidFill>
                <a:effectLst/>
                <a:latin typeface="Comic Sans MS" panose="030F0702030302020204" pitchFamily="66" charset="0"/>
              </a:rPr>
              <a:t>divergence at TeV scale avoiding the unitarity limit violation.</a:t>
            </a:r>
          </a:p>
          <a:p>
            <a:pPr marL="263776" indent="-263776">
              <a:buFont typeface="Wingdings" panose="05000000000000000000" pitchFamily="2" charset="2"/>
              <a:buChar char="ü"/>
            </a:pPr>
            <a:r>
              <a:rPr lang="en-GB" sz="1662" b="0" dirty="0">
                <a:solidFill>
                  <a:srgbClr val="0000BA"/>
                </a:solidFill>
                <a:effectLst/>
                <a:latin typeface="Comic Sans MS" panose="030F0702030302020204" pitchFamily="66" charset="0"/>
              </a:rPr>
              <a:t>Study of the W polarised states in the VBS process provides a precise test of the EWSB mechanism in SM.</a:t>
            </a:r>
          </a:p>
          <a:p>
            <a:pPr marL="263776" indent="-263776">
              <a:buFont typeface="Wingdings" panose="05000000000000000000" pitchFamily="2" charset="2"/>
              <a:buChar char="ü"/>
            </a:pPr>
            <a:r>
              <a:rPr lang="en-GB" sz="1662" b="0" dirty="0">
                <a:solidFill>
                  <a:srgbClr val="0000BA"/>
                </a:solidFill>
                <a:effectLst/>
                <a:latin typeface="Comic Sans MS" panose="030F0702030302020204" pitchFamily="66" charset="0"/>
              </a:rPr>
              <a:t>VBS of the longitudinally polarized W bosons is very sensitive to </a:t>
            </a:r>
            <a:r>
              <a:rPr lang="en-GB" sz="1662" b="0" dirty="0" err="1">
                <a:solidFill>
                  <a:srgbClr val="0000BA"/>
                </a:solidFill>
                <a:effectLst/>
                <a:latin typeface="Comic Sans MS" panose="030F0702030302020204" pitchFamily="66" charset="0"/>
              </a:rPr>
              <a:t>aQGC</a:t>
            </a:r>
            <a:r>
              <a:rPr lang="en-GB" sz="1662" b="0" dirty="0">
                <a:solidFill>
                  <a:srgbClr val="0000BA"/>
                </a:solidFill>
                <a:effectLst/>
                <a:latin typeface="Comic Sans MS" panose="030F0702030302020204" pitchFamily="66" charset="0"/>
              </a:rPr>
              <a:t>.</a:t>
            </a:r>
          </a:p>
        </p:txBody>
      </p:sp>
      <p:pic>
        <p:nvPicPr>
          <p:cNvPr id="12" name="Picture 11">
            <a:extLst>
              <a:ext uri="{FF2B5EF4-FFF2-40B4-BE49-F238E27FC236}">
                <a16:creationId xmlns:a16="http://schemas.microsoft.com/office/drawing/2014/main" id="{4832B115-F856-2369-51F1-8DDFFAA056E1}"/>
              </a:ext>
            </a:extLst>
          </p:cNvPr>
          <p:cNvPicPr>
            <a:picLocks noChangeAspect="1"/>
          </p:cNvPicPr>
          <p:nvPr/>
        </p:nvPicPr>
        <p:blipFill>
          <a:blip r:embed="rId4"/>
          <a:stretch>
            <a:fillRect/>
          </a:stretch>
        </p:blipFill>
        <p:spPr>
          <a:xfrm>
            <a:off x="4182999" y="3738727"/>
            <a:ext cx="4609310" cy="2241390"/>
          </a:xfrm>
          <a:prstGeom prst="rect">
            <a:avLst/>
          </a:prstGeom>
        </p:spPr>
      </p:pic>
      <p:graphicFrame>
        <p:nvGraphicFramePr>
          <p:cNvPr id="15" name="Table 14">
            <a:extLst>
              <a:ext uri="{FF2B5EF4-FFF2-40B4-BE49-F238E27FC236}">
                <a16:creationId xmlns:a16="http://schemas.microsoft.com/office/drawing/2014/main" id="{52FE51FF-FB46-E913-BB23-667C73D7B715}"/>
              </a:ext>
            </a:extLst>
          </p:cNvPr>
          <p:cNvGraphicFramePr>
            <a:graphicFrameLocks noGrp="1"/>
          </p:cNvGraphicFramePr>
          <p:nvPr>
            <p:extLst>
              <p:ext uri="{D42A27DB-BD31-4B8C-83A1-F6EECF244321}">
                <p14:modId xmlns:p14="http://schemas.microsoft.com/office/powerpoint/2010/main" val="3022563458"/>
              </p:ext>
            </p:extLst>
          </p:nvPr>
        </p:nvGraphicFramePr>
        <p:xfrm>
          <a:off x="376004" y="3193726"/>
          <a:ext cx="1101235" cy="235274"/>
        </p:xfrm>
        <a:graphic>
          <a:graphicData uri="http://schemas.openxmlformats.org/drawingml/2006/table">
            <a:tbl>
              <a:tblPr/>
              <a:tblGrid>
                <a:gridCol w="1101235">
                  <a:extLst>
                    <a:ext uri="{9D8B030D-6E8A-4147-A177-3AD203B41FA5}">
                      <a16:colId xmlns:a16="http://schemas.microsoft.com/office/drawing/2014/main" val="4273442457"/>
                    </a:ext>
                  </a:extLst>
                </a:gridCol>
              </a:tblGrid>
              <a:tr h="235274">
                <a:tc>
                  <a:txBody>
                    <a:bodyPr/>
                    <a:lstStyle/>
                    <a:p>
                      <a:pPr fontAlgn="t"/>
                      <a:r>
                        <a:rPr lang="en-GB" sz="1100" b="0" u="none" dirty="0">
                          <a:effectLst/>
                          <a:hlinkClick r:id="rId5"/>
                        </a:rPr>
                        <a:t>arXiv:1412.8367</a:t>
                      </a:r>
                      <a:endParaRPr lang="en-GB" sz="1100" u="none" dirty="0">
                        <a:effectLst/>
                      </a:endParaRPr>
                    </a:p>
                  </a:txBody>
                  <a:tcPr marL="33231" marR="0" marT="33231" marB="33231">
                    <a:lnL>
                      <a:noFill/>
                    </a:lnL>
                    <a:lnR>
                      <a:noFill/>
                    </a:lnR>
                    <a:lnT>
                      <a:noFill/>
                    </a:lnT>
                    <a:lnB>
                      <a:noFill/>
                    </a:lnB>
                    <a:solidFill>
                      <a:srgbClr val="FFFFFF"/>
                    </a:solidFill>
                  </a:tcPr>
                </a:tc>
                <a:extLst>
                  <a:ext uri="{0D108BD9-81ED-4DB2-BD59-A6C34878D82A}">
                    <a16:rowId xmlns:a16="http://schemas.microsoft.com/office/drawing/2014/main" val="2217921902"/>
                  </a:ext>
                </a:extLst>
              </a:tr>
            </a:tbl>
          </a:graphicData>
        </a:graphic>
      </p:graphicFrame>
      <p:graphicFrame>
        <p:nvGraphicFramePr>
          <p:cNvPr id="16" name="Table 15">
            <a:extLst>
              <a:ext uri="{FF2B5EF4-FFF2-40B4-BE49-F238E27FC236}">
                <a16:creationId xmlns:a16="http://schemas.microsoft.com/office/drawing/2014/main" id="{F56D28F0-B04B-7DB6-4A5E-243D4E36F9B3}"/>
              </a:ext>
            </a:extLst>
          </p:cNvPr>
          <p:cNvGraphicFramePr>
            <a:graphicFrameLocks noGrp="1"/>
          </p:cNvGraphicFramePr>
          <p:nvPr>
            <p:extLst>
              <p:ext uri="{D42A27DB-BD31-4B8C-83A1-F6EECF244321}">
                <p14:modId xmlns:p14="http://schemas.microsoft.com/office/powerpoint/2010/main" val="3382249129"/>
              </p:ext>
            </p:extLst>
          </p:nvPr>
        </p:nvGraphicFramePr>
        <p:xfrm>
          <a:off x="7679654" y="3490147"/>
          <a:ext cx="1101235" cy="235274"/>
        </p:xfrm>
        <a:graphic>
          <a:graphicData uri="http://schemas.openxmlformats.org/drawingml/2006/table">
            <a:tbl>
              <a:tblPr/>
              <a:tblGrid>
                <a:gridCol w="1101235">
                  <a:extLst>
                    <a:ext uri="{9D8B030D-6E8A-4147-A177-3AD203B41FA5}">
                      <a16:colId xmlns:a16="http://schemas.microsoft.com/office/drawing/2014/main" val="4273442457"/>
                    </a:ext>
                  </a:extLst>
                </a:gridCol>
              </a:tblGrid>
              <a:tr h="235274">
                <a:tc>
                  <a:txBody>
                    <a:bodyPr/>
                    <a:lstStyle/>
                    <a:p>
                      <a:pPr fontAlgn="t"/>
                      <a:r>
                        <a:rPr lang="en-GB" sz="1100" b="0" u="none" dirty="0">
                          <a:effectLst/>
                          <a:hlinkClick r:id="rId5"/>
                        </a:rPr>
                        <a:t>arXiv:1412.8367</a:t>
                      </a:r>
                      <a:endParaRPr lang="en-GB" sz="1100" u="none" dirty="0">
                        <a:effectLst/>
                      </a:endParaRPr>
                    </a:p>
                  </a:txBody>
                  <a:tcPr marL="33231" marR="0" marT="33231" marB="33231">
                    <a:lnL>
                      <a:noFill/>
                    </a:lnL>
                    <a:lnR>
                      <a:noFill/>
                    </a:lnR>
                    <a:lnT>
                      <a:noFill/>
                    </a:lnT>
                    <a:lnB>
                      <a:noFill/>
                    </a:lnB>
                    <a:solidFill>
                      <a:srgbClr val="FFFFFF"/>
                    </a:solidFill>
                  </a:tcPr>
                </a:tc>
                <a:extLst>
                  <a:ext uri="{0D108BD9-81ED-4DB2-BD59-A6C34878D82A}">
                    <a16:rowId xmlns:a16="http://schemas.microsoft.com/office/drawing/2014/main" val="2217921902"/>
                  </a:ext>
                </a:extLst>
              </a:tr>
            </a:tbl>
          </a:graphicData>
        </a:graphic>
      </p:graphicFrame>
      <p:pic>
        <p:nvPicPr>
          <p:cNvPr id="6" name="Picture 5">
            <a:extLst>
              <a:ext uri="{FF2B5EF4-FFF2-40B4-BE49-F238E27FC236}">
                <a16:creationId xmlns:a16="http://schemas.microsoft.com/office/drawing/2014/main" id="{F5FC9A5A-C7AB-414D-9EDD-CA66FB8F0C07}"/>
              </a:ext>
            </a:extLst>
          </p:cNvPr>
          <p:cNvPicPr>
            <a:picLocks noChangeAspect="1"/>
          </p:cNvPicPr>
          <p:nvPr/>
        </p:nvPicPr>
        <p:blipFill>
          <a:blip r:embed="rId6"/>
          <a:stretch>
            <a:fillRect/>
          </a:stretch>
        </p:blipFill>
        <p:spPr>
          <a:xfrm>
            <a:off x="363113" y="3429001"/>
            <a:ext cx="3630234" cy="2879976"/>
          </a:xfrm>
          <a:prstGeom prst="rect">
            <a:avLst/>
          </a:prstGeom>
        </p:spPr>
      </p:pic>
    </p:spTree>
    <p:extLst>
      <p:ext uri="{BB962C8B-B14F-4D97-AF65-F5344CB8AC3E}">
        <p14:creationId xmlns:p14="http://schemas.microsoft.com/office/powerpoint/2010/main" val="2184488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C0115-8C07-32D8-24D6-DCC168417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AC35B1-43E5-97EE-6D8C-80AA13CC828E}"/>
              </a:ext>
            </a:extLst>
          </p:cNvPr>
          <p:cNvSpPr>
            <a:spLocks noGrp="1"/>
          </p:cNvSpPr>
          <p:nvPr>
            <p:ph type="title"/>
          </p:nvPr>
        </p:nvSpPr>
        <p:spPr>
          <a:xfrm>
            <a:off x="1142079" y="15880"/>
            <a:ext cx="6558420" cy="576000"/>
          </a:xfrm>
        </p:spPr>
        <p:txBody>
          <a:bodyPr/>
          <a:lstStyle/>
          <a:p>
            <a:r>
              <a:rPr lang="en-GB" dirty="0"/>
              <a:t>VBS W</a:t>
            </a:r>
            <a:r>
              <a:rPr lang="en-GB" baseline="30000" dirty="0"/>
              <a:t>±</a:t>
            </a:r>
            <a:r>
              <a:rPr lang="en-GB" dirty="0"/>
              <a:t>W</a:t>
            </a:r>
            <a:r>
              <a:rPr lang="en-GB" baseline="30000" dirty="0"/>
              <a:t>±</a:t>
            </a:r>
            <a:r>
              <a:rPr lang="en-GB" dirty="0"/>
              <a:t> selection</a:t>
            </a:r>
          </a:p>
        </p:txBody>
      </p:sp>
      <p:sp>
        <p:nvSpPr>
          <p:cNvPr id="11" name="TextBox 10">
            <a:extLst>
              <a:ext uri="{FF2B5EF4-FFF2-40B4-BE49-F238E27FC236}">
                <a16:creationId xmlns:a16="http://schemas.microsoft.com/office/drawing/2014/main" id="{3FE2A720-5781-C2FF-20F7-18800A266403}"/>
              </a:ext>
            </a:extLst>
          </p:cNvPr>
          <p:cNvSpPr txBox="1"/>
          <p:nvPr/>
        </p:nvSpPr>
        <p:spPr>
          <a:xfrm>
            <a:off x="760374" y="2065131"/>
            <a:ext cx="5509433" cy="218221"/>
          </a:xfrm>
          <a:prstGeom prst="rect">
            <a:avLst/>
          </a:prstGeom>
          <a:solidFill>
            <a:schemeClr val="bg1">
              <a:lumMod val="95000"/>
            </a:schemeClr>
          </a:solidFill>
        </p:spPr>
        <p:txBody>
          <a:bodyPr wrap="square" lIns="36000" tIns="0" rIns="0" bIns="33231">
            <a:spAutoFit/>
          </a:bodyPr>
          <a:lstStyle/>
          <a:p>
            <a:r>
              <a:rPr lang="en-GB" b="0" dirty="0">
                <a:solidFill>
                  <a:srgbClr val="921E69"/>
                </a:solidFill>
                <a:effectLst/>
                <a:latin typeface="Arial Narrow" panose="020B0606020202030204" pitchFamily="34" charset="0"/>
              </a:rPr>
              <a:t>Some kinematical variables sensitive to polarisation states. Shown are W</a:t>
            </a:r>
            <a:r>
              <a:rPr lang="en-GB" b="0" baseline="-25000" dirty="0">
                <a:solidFill>
                  <a:srgbClr val="921E69"/>
                </a:solidFill>
                <a:effectLst/>
                <a:latin typeface="Arial Narrow" panose="020B0606020202030204" pitchFamily="34" charset="0"/>
              </a:rPr>
              <a:t>L</a:t>
            </a:r>
            <a:r>
              <a:rPr lang="en-GB" b="0" dirty="0">
                <a:solidFill>
                  <a:srgbClr val="921E69"/>
                </a:solidFill>
                <a:effectLst/>
                <a:latin typeface="Arial Narrow" panose="020B0606020202030204" pitchFamily="34" charset="0"/>
              </a:rPr>
              <a:t>W</a:t>
            </a:r>
            <a:r>
              <a:rPr lang="en-GB" b="0" baseline="-25000" dirty="0">
                <a:solidFill>
                  <a:srgbClr val="921E69"/>
                </a:solidFill>
                <a:effectLst/>
                <a:latin typeface="Arial Narrow" panose="020B0606020202030204" pitchFamily="34" charset="0"/>
              </a:rPr>
              <a:t>L </a:t>
            </a:r>
            <a:r>
              <a:rPr lang="en-GB" b="0" dirty="0">
                <a:solidFill>
                  <a:srgbClr val="921E69"/>
                </a:solidFill>
                <a:effectLst/>
                <a:latin typeface="Arial Narrow" panose="020B0606020202030204" pitchFamily="34" charset="0"/>
              </a:rPr>
              <a:t>,W</a:t>
            </a:r>
            <a:r>
              <a:rPr lang="en-GB" b="0" baseline="-25000" dirty="0">
                <a:solidFill>
                  <a:srgbClr val="921E69"/>
                </a:solidFill>
                <a:effectLst/>
                <a:latin typeface="Arial Narrow" panose="020B0606020202030204" pitchFamily="34" charset="0"/>
              </a:rPr>
              <a:t>L</a:t>
            </a:r>
            <a:r>
              <a:rPr lang="en-GB" b="0" dirty="0">
                <a:solidFill>
                  <a:srgbClr val="921E69"/>
                </a:solidFill>
                <a:effectLst/>
                <a:latin typeface="Arial Narrow" panose="020B0606020202030204" pitchFamily="34" charset="0"/>
              </a:rPr>
              <a:t>W</a:t>
            </a:r>
            <a:r>
              <a:rPr lang="en-GB" b="0" baseline="-25000" dirty="0">
                <a:solidFill>
                  <a:srgbClr val="921E69"/>
                </a:solidFill>
                <a:effectLst/>
                <a:latin typeface="Arial Narrow" panose="020B0606020202030204" pitchFamily="34" charset="0"/>
              </a:rPr>
              <a:t>T</a:t>
            </a:r>
            <a:r>
              <a:rPr lang="en-GB" b="0" dirty="0">
                <a:solidFill>
                  <a:srgbClr val="921E69"/>
                </a:solidFill>
                <a:effectLst/>
                <a:latin typeface="Arial Narrow" panose="020B0606020202030204" pitchFamily="34" charset="0"/>
              </a:rPr>
              <a:t>, W</a:t>
            </a:r>
            <a:r>
              <a:rPr lang="en-GB" b="0" baseline="-25000" dirty="0">
                <a:solidFill>
                  <a:srgbClr val="921E69"/>
                </a:solidFill>
                <a:effectLst/>
                <a:latin typeface="Arial Narrow" panose="020B0606020202030204" pitchFamily="34" charset="0"/>
              </a:rPr>
              <a:t>T</a:t>
            </a:r>
            <a:r>
              <a:rPr lang="en-GB" b="0" dirty="0">
                <a:solidFill>
                  <a:srgbClr val="921E69"/>
                </a:solidFill>
                <a:effectLst/>
                <a:latin typeface="Arial Narrow" panose="020B0606020202030204" pitchFamily="34" charset="0"/>
              </a:rPr>
              <a:t>W</a:t>
            </a:r>
            <a:r>
              <a:rPr lang="en-GB" b="0" baseline="-25000" dirty="0">
                <a:solidFill>
                  <a:srgbClr val="921E69"/>
                </a:solidFill>
                <a:effectLst/>
                <a:latin typeface="Arial Narrow" panose="020B0606020202030204" pitchFamily="34" charset="0"/>
              </a:rPr>
              <a:t>T  </a:t>
            </a:r>
            <a:r>
              <a:rPr lang="en-GB" b="0" dirty="0">
                <a:solidFill>
                  <a:srgbClr val="921E69"/>
                </a:solidFill>
                <a:effectLst/>
                <a:latin typeface="Arial Narrow" panose="020B0606020202030204" pitchFamily="34" charset="0"/>
              </a:rPr>
              <a:t>states</a:t>
            </a:r>
          </a:p>
        </p:txBody>
      </p:sp>
      <p:pic>
        <p:nvPicPr>
          <p:cNvPr id="7" name="Picture 6" descr="A diagram of a plant&#10;&#10;AI-generated content may be incorrect.">
            <a:extLst>
              <a:ext uri="{FF2B5EF4-FFF2-40B4-BE49-F238E27FC236}">
                <a16:creationId xmlns:a16="http://schemas.microsoft.com/office/drawing/2014/main" id="{F714F1BB-2DB2-5A40-D5A8-0A69D7CC632C}"/>
              </a:ext>
            </a:extLst>
          </p:cNvPr>
          <p:cNvPicPr>
            <a:picLocks noChangeAspect="1"/>
          </p:cNvPicPr>
          <p:nvPr/>
        </p:nvPicPr>
        <p:blipFill>
          <a:blip r:embed="rId3"/>
          <a:stretch>
            <a:fillRect/>
          </a:stretch>
        </p:blipFill>
        <p:spPr>
          <a:xfrm>
            <a:off x="6847723" y="4386836"/>
            <a:ext cx="2057878" cy="2020688"/>
          </a:xfrm>
          <a:prstGeom prst="rect">
            <a:avLst/>
          </a:prstGeom>
        </p:spPr>
      </p:pic>
      <p:pic>
        <p:nvPicPr>
          <p:cNvPr id="13" name="Picture 12" descr="A graph of a normalized distribution&#10;&#10;AI-generated content may be incorrect.">
            <a:extLst>
              <a:ext uri="{FF2B5EF4-FFF2-40B4-BE49-F238E27FC236}">
                <a16:creationId xmlns:a16="http://schemas.microsoft.com/office/drawing/2014/main" id="{F57C2F1D-CF5A-DB19-4CC6-1C0B47BF6226}"/>
              </a:ext>
            </a:extLst>
          </p:cNvPr>
          <p:cNvPicPr>
            <a:picLocks noChangeAspect="1"/>
          </p:cNvPicPr>
          <p:nvPr/>
        </p:nvPicPr>
        <p:blipFill>
          <a:blip r:embed="rId4"/>
          <a:stretch>
            <a:fillRect/>
          </a:stretch>
        </p:blipFill>
        <p:spPr>
          <a:xfrm>
            <a:off x="755065" y="2299183"/>
            <a:ext cx="1805435" cy="1845641"/>
          </a:xfrm>
          <a:prstGeom prst="rect">
            <a:avLst/>
          </a:prstGeom>
        </p:spPr>
      </p:pic>
      <p:pic>
        <p:nvPicPr>
          <p:cNvPr id="15" name="Picture 14" descr="A graph of a normalized distribution&#10;&#10;AI-generated content may be incorrect.">
            <a:extLst>
              <a:ext uri="{FF2B5EF4-FFF2-40B4-BE49-F238E27FC236}">
                <a16:creationId xmlns:a16="http://schemas.microsoft.com/office/drawing/2014/main" id="{692969A9-D763-8983-9874-0F58FA29E2AE}"/>
              </a:ext>
            </a:extLst>
          </p:cNvPr>
          <p:cNvPicPr>
            <a:picLocks noChangeAspect="1"/>
          </p:cNvPicPr>
          <p:nvPr/>
        </p:nvPicPr>
        <p:blipFill>
          <a:blip r:embed="rId5"/>
          <a:stretch>
            <a:fillRect/>
          </a:stretch>
        </p:blipFill>
        <p:spPr>
          <a:xfrm>
            <a:off x="2560500" y="2293330"/>
            <a:ext cx="1859057" cy="1845641"/>
          </a:xfrm>
          <a:prstGeom prst="rect">
            <a:avLst/>
          </a:prstGeom>
        </p:spPr>
      </p:pic>
      <p:pic>
        <p:nvPicPr>
          <p:cNvPr id="17" name="Picture 16" descr="A graph of a normalized distribution&#10;&#10;AI-generated content may be incorrect.">
            <a:extLst>
              <a:ext uri="{FF2B5EF4-FFF2-40B4-BE49-F238E27FC236}">
                <a16:creationId xmlns:a16="http://schemas.microsoft.com/office/drawing/2014/main" id="{331C6915-E4D3-75F6-500B-208698A911F9}"/>
              </a:ext>
            </a:extLst>
          </p:cNvPr>
          <p:cNvPicPr>
            <a:picLocks noChangeAspect="1"/>
          </p:cNvPicPr>
          <p:nvPr/>
        </p:nvPicPr>
        <p:blipFill>
          <a:blip r:embed="rId6"/>
          <a:stretch>
            <a:fillRect/>
          </a:stretch>
        </p:blipFill>
        <p:spPr>
          <a:xfrm>
            <a:off x="4419556" y="2301569"/>
            <a:ext cx="1850757" cy="1837402"/>
          </a:xfrm>
          <a:prstGeom prst="rect">
            <a:avLst/>
          </a:prstGeom>
        </p:spPr>
      </p:pic>
      <p:sp>
        <p:nvSpPr>
          <p:cNvPr id="20" name="TextBox 19">
            <a:extLst>
              <a:ext uri="{FF2B5EF4-FFF2-40B4-BE49-F238E27FC236}">
                <a16:creationId xmlns:a16="http://schemas.microsoft.com/office/drawing/2014/main" id="{9ED2CEDF-6C8B-B309-24A9-10D0397EB0E9}"/>
              </a:ext>
            </a:extLst>
          </p:cNvPr>
          <p:cNvSpPr txBox="1"/>
          <p:nvPr/>
        </p:nvSpPr>
        <p:spPr>
          <a:xfrm>
            <a:off x="6950532" y="3830656"/>
            <a:ext cx="1679446" cy="461665"/>
          </a:xfrm>
          <a:prstGeom prst="rect">
            <a:avLst/>
          </a:prstGeom>
          <a:solidFill>
            <a:schemeClr val="bg1">
              <a:lumMod val="95000"/>
            </a:schemeClr>
          </a:solidFill>
        </p:spPr>
        <p:txBody>
          <a:bodyPr wrap="square">
            <a:spAutoFit/>
          </a:bodyPr>
          <a:lstStyle/>
          <a:p>
            <a:r>
              <a:rPr lang="en-GB" b="0" dirty="0">
                <a:solidFill>
                  <a:srgbClr val="921E69"/>
                </a:solidFill>
                <a:effectLst/>
                <a:latin typeface="Arial Narrow" panose="020B0606020202030204" pitchFamily="34" charset="0"/>
              </a:rPr>
              <a:t>Dominant backgrounds: </a:t>
            </a:r>
            <a:br>
              <a:rPr lang="en-GB" b="0" dirty="0">
                <a:solidFill>
                  <a:srgbClr val="921E69"/>
                </a:solidFill>
                <a:effectLst/>
                <a:latin typeface="Arial Narrow" panose="020B0606020202030204" pitchFamily="34" charset="0"/>
              </a:rPr>
            </a:br>
            <a:r>
              <a:rPr lang="en-GB" b="0" dirty="0">
                <a:solidFill>
                  <a:srgbClr val="921E69"/>
                </a:solidFill>
                <a:effectLst/>
                <a:latin typeface="Arial Narrow" panose="020B0606020202030204" pitchFamily="34" charset="0"/>
              </a:rPr>
              <a:t>QCD + non-prompt </a:t>
            </a:r>
          </a:p>
        </p:txBody>
      </p:sp>
      <p:pic>
        <p:nvPicPr>
          <p:cNvPr id="24" name="Picture 23" descr="A graph of data and data&#10;&#10;AI-generated content may be incorrect.">
            <a:extLst>
              <a:ext uri="{FF2B5EF4-FFF2-40B4-BE49-F238E27FC236}">
                <a16:creationId xmlns:a16="http://schemas.microsoft.com/office/drawing/2014/main" id="{8C2F187D-95A5-02E5-8181-606B87F77FF6}"/>
              </a:ext>
            </a:extLst>
          </p:cNvPr>
          <p:cNvPicPr>
            <a:picLocks noChangeAspect="1"/>
          </p:cNvPicPr>
          <p:nvPr/>
        </p:nvPicPr>
        <p:blipFill>
          <a:blip r:embed="rId7"/>
          <a:stretch>
            <a:fillRect/>
          </a:stretch>
        </p:blipFill>
        <p:spPr>
          <a:xfrm>
            <a:off x="743449" y="4407284"/>
            <a:ext cx="1847761" cy="2080131"/>
          </a:xfrm>
          <a:prstGeom prst="rect">
            <a:avLst/>
          </a:prstGeom>
        </p:spPr>
      </p:pic>
      <p:pic>
        <p:nvPicPr>
          <p:cNvPr id="26" name="Picture 25" descr="A graph of data and data&#10;&#10;AI-generated content may be incorrect.">
            <a:extLst>
              <a:ext uri="{FF2B5EF4-FFF2-40B4-BE49-F238E27FC236}">
                <a16:creationId xmlns:a16="http://schemas.microsoft.com/office/drawing/2014/main" id="{1A0F0638-4733-3BB7-EC78-43369C0D0D2C}"/>
              </a:ext>
            </a:extLst>
          </p:cNvPr>
          <p:cNvPicPr>
            <a:picLocks noChangeAspect="1"/>
          </p:cNvPicPr>
          <p:nvPr/>
        </p:nvPicPr>
        <p:blipFill>
          <a:blip r:embed="rId8"/>
          <a:stretch>
            <a:fillRect/>
          </a:stretch>
        </p:blipFill>
        <p:spPr>
          <a:xfrm>
            <a:off x="2591210" y="4407285"/>
            <a:ext cx="1847763" cy="2080131"/>
          </a:xfrm>
          <a:prstGeom prst="rect">
            <a:avLst/>
          </a:prstGeom>
        </p:spPr>
      </p:pic>
      <p:pic>
        <p:nvPicPr>
          <p:cNvPr id="28" name="Picture 27" descr="A graph of events and data&#10;&#10;AI-generated content may be incorrect.">
            <a:extLst>
              <a:ext uri="{FF2B5EF4-FFF2-40B4-BE49-F238E27FC236}">
                <a16:creationId xmlns:a16="http://schemas.microsoft.com/office/drawing/2014/main" id="{DDDAEEC7-19C0-D4AC-6FE9-45D351B214CD}"/>
              </a:ext>
            </a:extLst>
          </p:cNvPr>
          <p:cNvPicPr>
            <a:picLocks noChangeAspect="1"/>
          </p:cNvPicPr>
          <p:nvPr/>
        </p:nvPicPr>
        <p:blipFill>
          <a:blip r:embed="rId9"/>
          <a:stretch>
            <a:fillRect/>
          </a:stretch>
        </p:blipFill>
        <p:spPr>
          <a:xfrm>
            <a:off x="4438971" y="4407284"/>
            <a:ext cx="1847761" cy="2080131"/>
          </a:xfrm>
          <a:prstGeom prst="rect">
            <a:avLst/>
          </a:prstGeom>
        </p:spPr>
      </p:pic>
      <p:sp>
        <p:nvSpPr>
          <p:cNvPr id="29" name="TextBox 28">
            <a:extLst>
              <a:ext uri="{FF2B5EF4-FFF2-40B4-BE49-F238E27FC236}">
                <a16:creationId xmlns:a16="http://schemas.microsoft.com/office/drawing/2014/main" id="{3505FE66-CA12-C650-2C76-55B5E33EEE8D}"/>
              </a:ext>
            </a:extLst>
          </p:cNvPr>
          <p:cNvSpPr txBox="1"/>
          <p:nvPr/>
        </p:nvSpPr>
        <p:spPr>
          <a:xfrm>
            <a:off x="945152" y="4183211"/>
            <a:ext cx="5153729" cy="218221"/>
          </a:xfrm>
          <a:prstGeom prst="rect">
            <a:avLst/>
          </a:prstGeom>
          <a:solidFill>
            <a:schemeClr val="bg1">
              <a:lumMod val="95000"/>
            </a:schemeClr>
          </a:solidFill>
        </p:spPr>
        <p:txBody>
          <a:bodyPr wrap="square" tIns="0" bIns="33231">
            <a:spAutoFit/>
          </a:bodyPr>
          <a:lstStyle/>
          <a:p>
            <a:r>
              <a:rPr lang="en-GB" b="0" dirty="0">
                <a:solidFill>
                  <a:srgbClr val="921E69"/>
                </a:solidFill>
                <a:effectLst/>
                <a:latin typeface="Arial Narrow" panose="020B0606020202030204" pitchFamily="34" charset="0"/>
              </a:rPr>
              <a:t>Selected signal events</a:t>
            </a:r>
            <a:r>
              <a:rPr lang="ru-RU" b="0" dirty="0">
                <a:solidFill>
                  <a:srgbClr val="921E69"/>
                </a:solidFill>
                <a:effectLst/>
                <a:latin typeface="Arial Narrow" panose="020B0606020202030204" pitchFamily="34" charset="0"/>
              </a:rPr>
              <a:t>. </a:t>
            </a:r>
            <a:r>
              <a:rPr lang="en-GB" b="0" dirty="0">
                <a:solidFill>
                  <a:srgbClr val="921E69"/>
                </a:solidFill>
                <a:effectLst/>
                <a:latin typeface="Arial Narrow" panose="020B0606020202030204" pitchFamily="34" charset="0"/>
              </a:rPr>
              <a:t>Different shades of blue correspond to the WW polarization states </a:t>
            </a:r>
          </a:p>
        </p:txBody>
      </p:sp>
      <p:grpSp>
        <p:nvGrpSpPr>
          <p:cNvPr id="4" name="Group 3">
            <a:extLst>
              <a:ext uri="{FF2B5EF4-FFF2-40B4-BE49-F238E27FC236}">
                <a16:creationId xmlns:a16="http://schemas.microsoft.com/office/drawing/2014/main" id="{5D6C55EC-0298-86B5-BDB2-3166A35B1802}"/>
              </a:ext>
            </a:extLst>
          </p:cNvPr>
          <p:cNvGrpSpPr/>
          <p:nvPr/>
        </p:nvGrpSpPr>
        <p:grpSpPr>
          <a:xfrm>
            <a:off x="84965" y="678793"/>
            <a:ext cx="6654100" cy="1323439"/>
            <a:chOff x="253053" y="670172"/>
            <a:chExt cx="6654100" cy="1323439"/>
          </a:xfrm>
        </p:grpSpPr>
        <p:sp>
          <p:nvSpPr>
            <p:cNvPr id="3" name="TextBox 2">
              <a:extLst>
                <a:ext uri="{FF2B5EF4-FFF2-40B4-BE49-F238E27FC236}">
                  <a16:creationId xmlns:a16="http://schemas.microsoft.com/office/drawing/2014/main" id="{6688D9B9-D022-7ADC-1299-D078BC6E1437}"/>
                </a:ext>
              </a:extLst>
            </p:cNvPr>
            <p:cNvSpPr txBox="1"/>
            <p:nvPr/>
          </p:nvSpPr>
          <p:spPr>
            <a:xfrm>
              <a:off x="253053" y="670172"/>
              <a:ext cx="6654100" cy="1323439"/>
            </a:xfrm>
            <a:prstGeom prst="rect">
              <a:avLst/>
            </a:prstGeom>
            <a:solidFill>
              <a:schemeClr val="bg1">
                <a:lumMod val="95000"/>
              </a:schemeClr>
            </a:solidFill>
          </p:spPr>
          <p:txBody>
            <a:bodyPr wrap="square">
              <a:spAutoFit/>
            </a:bodyPr>
            <a:lstStyle/>
            <a:p>
              <a:r>
                <a:rPr lang="en-GB" sz="1600" b="0" dirty="0">
                  <a:solidFill>
                    <a:srgbClr val="0000B0"/>
                  </a:solidFill>
                  <a:effectLst/>
                  <a:latin typeface="Comic Sans MS" panose="030F0702030302020204" pitchFamily="66" charset="0"/>
                </a:rPr>
                <a:t>Event selection:</a:t>
              </a:r>
            </a:p>
            <a:p>
              <a:pPr marL="685817" lvl="1" indent="-263776">
                <a:buFont typeface="Wingdings" panose="05000000000000000000" pitchFamily="2" charset="2"/>
                <a:buChar char="§"/>
              </a:pPr>
              <a:r>
                <a:rPr lang="en-GB" sz="1600" b="0" dirty="0">
                  <a:solidFill>
                    <a:srgbClr val="8306AA"/>
                  </a:solidFill>
                  <a:effectLst/>
                  <a:latin typeface="Comic Sans MS" panose="030F0702030302020204" pitchFamily="66" charset="0"/>
                </a:rPr>
                <a:t>2 jets </a:t>
              </a:r>
              <a:r>
                <a:rPr lang="el-GR" sz="1600" b="0" dirty="0">
                  <a:solidFill>
                    <a:srgbClr val="8306AA"/>
                  </a:solidFill>
                  <a:effectLst/>
                  <a:latin typeface="Comic Sans MS" panose="030F0702030302020204" pitchFamily="66" charset="0"/>
                </a:rPr>
                <a:t>|η|&lt;2.5 </a:t>
              </a:r>
              <a:r>
                <a:rPr lang="en-GB" sz="1600" b="0" dirty="0">
                  <a:solidFill>
                    <a:srgbClr val="8306AA"/>
                  </a:solidFill>
                  <a:effectLst/>
                  <a:latin typeface="Comic Sans MS" panose="030F0702030302020204" pitchFamily="66" charset="0"/>
                </a:rPr>
                <a:t>and p</a:t>
              </a:r>
              <a:r>
                <a:rPr lang="en-GB" sz="1600" b="0" baseline="-25000" dirty="0">
                  <a:solidFill>
                    <a:srgbClr val="8306AA"/>
                  </a:solidFill>
                  <a:effectLst/>
                  <a:latin typeface="Comic Sans MS" panose="030F0702030302020204" pitchFamily="66" charset="0"/>
                </a:rPr>
                <a:t>T</a:t>
              </a:r>
              <a:r>
                <a:rPr lang="en-GB" sz="1600" b="0" dirty="0">
                  <a:solidFill>
                    <a:srgbClr val="8306AA"/>
                  </a:solidFill>
                  <a:effectLst/>
                  <a:latin typeface="Comic Sans MS" panose="030F0702030302020204" pitchFamily="66" charset="0"/>
                </a:rPr>
                <a:t>&gt;65(35)GeV</a:t>
              </a:r>
            </a:p>
            <a:p>
              <a:pPr marL="685817" lvl="1" indent="-263776">
                <a:buFont typeface="Wingdings" panose="05000000000000000000" pitchFamily="2" charset="2"/>
                <a:buChar char="§"/>
              </a:pPr>
              <a:r>
                <a:rPr lang="en-GB" sz="1600" b="0" dirty="0">
                  <a:solidFill>
                    <a:srgbClr val="8306AA"/>
                  </a:solidFill>
                  <a:effectLst/>
                  <a:latin typeface="Comic Sans MS" panose="030F0702030302020204" pitchFamily="66" charset="0"/>
                </a:rPr>
                <a:t>M</a:t>
              </a:r>
              <a:r>
                <a:rPr lang="en-GB" sz="1600" b="0" baseline="-25000" dirty="0">
                  <a:solidFill>
                    <a:srgbClr val="8306AA"/>
                  </a:solidFill>
                  <a:effectLst/>
                  <a:latin typeface="Comic Sans MS" panose="030F0702030302020204" pitchFamily="66" charset="0"/>
                </a:rPr>
                <a:t>jj</a:t>
              </a:r>
              <a:r>
                <a:rPr lang="en-GB" sz="1600" b="0" dirty="0">
                  <a:solidFill>
                    <a:srgbClr val="8306AA"/>
                  </a:solidFill>
                  <a:effectLst/>
                  <a:latin typeface="Comic Sans MS" panose="030F0702030302020204" pitchFamily="66" charset="0"/>
                </a:rPr>
                <a:t>&gt;500GeV, |</a:t>
              </a:r>
              <a:r>
                <a:rPr lang="el-GR" sz="1600" b="0" dirty="0">
                  <a:solidFill>
                    <a:srgbClr val="8306AA"/>
                  </a:solidFill>
                  <a:effectLst/>
                  <a:latin typeface="Comic Sans MS" panose="030F0702030302020204" pitchFamily="66" charset="0"/>
                </a:rPr>
                <a:t>Δη</a:t>
              </a:r>
              <a:r>
                <a:rPr lang="en-GB" sz="1600" b="0" baseline="-25000" dirty="0">
                  <a:solidFill>
                    <a:srgbClr val="8306AA"/>
                  </a:solidFill>
                  <a:effectLst/>
                  <a:latin typeface="Comic Sans MS" panose="030F0702030302020204" pitchFamily="66" charset="0"/>
                </a:rPr>
                <a:t>jj</a:t>
              </a:r>
              <a:r>
                <a:rPr lang="en-GB" sz="1600" b="0" dirty="0">
                  <a:solidFill>
                    <a:srgbClr val="8306AA"/>
                  </a:solidFill>
                  <a:effectLst/>
                  <a:latin typeface="Comic Sans MS" panose="030F0702030302020204" pitchFamily="66" charset="0"/>
                </a:rPr>
                <a:t>|&gt;2</a:t>
              </a:r>
              <a:endParaRPr lang="en-GB" sz="1600" b="0" dirty="0">
                <a:solidFill>
                  <a:srgbClr val="52852B"/>
                </a:solidFill>
                <a:effectLst/>
                <a:latin typeface="Comic Sans MS" panose="030F0702030302020204" pitchFamily="66" charset="0"/>
              </a:endParaRPr>
            </a:p>
            <a:p>
              <a:pPr marL="685817" lvl="1" indent="-263776">
                <a:buFont typeface="Wingdings" panose="05000000000000000000" pitchFamily="2" charset="2"/>
                <a:buChar char="§"/>
              </a:pPr>
              <a:r>
                <a:rPr lang="en-GB" sz="1600" b="0" dirty="0">
                  <a:solidFill>
                    <a:srgbClr val="52852B"/>
                  </a:solidFill>
                  <a:effectLst/>
                  <a:latin typeface="Comic Sans MS" panose="030F0702030302020204" pitchFamily="66" charset="0"/>
                </a:rPr>
                <a:t>2 same-sign isolated leptons (e/μ) with p</a:t>
              </a:r>
              <a:r>
                <a:rPr lang="en-GB" sz="1600" b="0" baseline="-25000" dirty="0">
                  <a:solidFill>
                    <a:srgbClr val="52852B"/>
                  </a:solidFill>
                  <a:effectLst/>
                  <a:latin typeface="Comic Sans MS" panose="030F0702030302020204" pitchFamily="66" charset="0"/>
                </a:rPr>
                <a:t>T</a:t>
              </a:r>
              <a:r>
                <a:rPr lang="en-GB" sz="1600" b="0" dirty="0">
                  <a:solidFill>
                    <a:srgbClr val="52852B"/>
                  </a:solidFill>
                  <a:effectLst/>
                  <a:latin typeface="Comic Sans MS" panose="030F0702030302020204" pitchFamily="66" charset="0"/>
                </a:rPr>
                <a:t>&gt;27GeV and |η|&lt;2.5</a:t>
              </a:r>
            </a:p>
            <a:p>
              <a:pPr marL="685817" lvl="1" indent="-263776">
                <a:buFont typeface="Wingdings" panose="05000000000000000000" pitchFamily="2" charset="2"/>
                <a:buChar char="§"/>
              </a:pPr>
              <a:r>
                <a:rPr lang="en-GB" sz="1600" b="0" dirty="0">
                  <a:solidFill>
                    <a:srgbClr val="52852B"/>
                  </a:solidFill>
                  <a:effectLst/>
                  <a:latin typeface="Comic Sans MS" panose="030F0702030302020204" pitchFamily="66" charset="0"/>
                </a:rPr>
                <a:t>E</a:t>
              </a:r>
              <a:r>
                <a:rPr lang="en-GB" sz="1600" b="0" baseline="-25000" dirty="0">
                  <a:solidFill>
                    <a:srgbClr val="52852B"/>
                  </a:solidFill>
                  <a:effectLst/>
                  <a:latin typeface="Comic Sans MS" panose="030F0702030302020204" pitchFamily="66" charset="0"/>
                </a:rPr>
                <a:t>T</a:t>
              </a:r>
              <a:r>
                <a:rPr lang="en-GB" sz="1600" b="0" baseline="30000" dirty="0">
                  <a:solidFill>
                    <a:srgbClr val="52852B"/>
                  </a:solidFill>
                  <a:effectLst/>
                  <a:latin typeface="Comic Sans MS" panose="030F0702030302020204" pitchFamily="66" charset="0"/>
                </a:rPr>
                <a:t>miss</a:t>
              </a:r>
              <a:r>
                <a:rPr lang="en-GB" sz="1600" b="0" dirty="0">
                  <a:solidFill>
                    <a:srgbClr val="52852B"/>
                  </a:solidFill>
                  <a:effectLst/>
                  <a:latin typeface="Comic Sans MS" panose="030F0702030302020204" pitchFamily="66" charset="0"/>
                </a:rPr>
                <a:t> &gt;20GeV</a:t>
              </a:r>
            </a:p>
          </p:txBody>
        </p:sp>
        <p:sp>
          <p:nvSpPr>
            <p:cNvPr id="30" name="TextBox 29">
              <a:extLst>
                <a:ext uri="{FF2B5EF4-FFF2-40B4-BE49-F238E27FC236}">
                  <a16:creationId xmlns:a16="http://schemas.microsoft.com/office/drawing/2014/main" id="{C7027595-7697-9CD9-045A-E5EA02F90445}"/>
                </a:ext>
              </a:extLst>
            </p:cNvPr>
            <p:cNvSpPr txBox="1"/>
            <p:nvPr/>
          </p:nvSpPr>
          <p:spPr>
            <a:xfrm>
              <a:off x="253053" y="962559"/>
              <a:ext cx="508588" cy="738664"/>
            </a:xfrm>
            <a:prstGeom prst="rect">
              <a:avLst/>
            </a:prstGeom>
            <a:solidFill>
              <a:schemeClr val="bg1">
                <a:lumMod val="95000"/>
              </a:schemeClr>
            </a:solidFill>
          </p:spPr>
          <p:txBody>
            <a:bodyPr wrap="square" lIns="0" tIns="0" rIns="0" bIns="0">
              <a:spAutoFit/>
            </a:bodyPr>
            <a:lstStyle/>
            <a:p>
              <a:r>
                <a:rPr lang="en-GB" sz="1600" b="0" dirty="0">
                  <a:solidFill>
                    <a:srgbClr val="8306AA"/>
                  </a:solidFill>
                  <a:effectLst/>
                  <a:latin typeface="Comic Sans MS" panose="030F0702030302020204" pitchFamily="66" charset="0"/>
                </a:rPr>
                <a:t>VBS:</a:t>
              </a:r>
            </a:p>
            <a:p>
              <a:endParaRPr lang="en-GB" sz="1600" b="0" dirty="0">
                <a:solidFill>
                  <a:srgbClr val="8306AA"/>
                </a:solidFill>
                <a:effectLst/>
                <a:latin typeface="Comic Sans MS" panose="030F0702030302020204" pitchFamily="66" charset="0"/>
              </a:endParaRPr>
            </a:p>
            <a:p>
              <a:r>
                <a:rPr lang="en-GB" sz="1600" b="0" dirty="0">
                  <a:solidFill>
                    <a:srgbClr val="52852B"/>
                  </a:solidFill>
                  <a:effectLst/>
                  <a:latin typeface="Comic Sans MS" panose="030F0702030302020204" pitchFamily="66" charset="0"/>
                </a:rPr>
                <a:t>WW:</a:t>
              </a:r>
            </a:p>
          </p:txBody>
        </p:sp>
      </p:grpSp>
      <p:sp>
        <p:nvSpPr>
          <p:cNvPr id="32" name="TextBox 31">
            <a:extLst>
              <a:ext uri="{FF2B5EF4-FFF2-40B4-BE49-F238E27FC236}">
                <a16:creationId xmlns:a16="http://schemas.microsoft.com/office/drawing/2014/main" id="{CE682EEF-3A7A-3B6D-0C12-ADD7DC0471BB}"/>
              </a:ext>
            </a:extLst>
          </p:cNvPr>
          <p:cNvSpPr txBox="1"/>
          <p:nvPr/>
        </p:nvSpPr>
        <p:spPr>
          <a:xfrm>
            <a:off x="7790255" y="648057"/>
            <a:ext cx="1353745" cy="215444"/>
          </a:xfrm>
          <a:prstGeom prst="rect">
            <a:avLst/>
          </a:prstGeom>
          <a:solidFill>
            <a:schemeClr val="accent3">
              <a:lumMod val="95000"/>
            </a:schemeClr>
          </a:solidFill>
          <a:ln>
            <a:solidFill>
              <a:srgbClr val="0000B0"/>
            </a:solidFill>
          </a:ln>
        </p:spPr>
        <p:txBody>
          <a:bodyPr wrap="square" lIns="0" tIns="0" rIns="0" bIns="0">
            <a:spAutoFit/>
          </a:bodyPr>
          <a:lstStyle/>
          <a:p>
            <a:pPr>
              <a:defRPr/>
            </a:pPr>
            <a:r>
              <a:rPr lang="en-US" sz="1400" dirty="0">
                <a:solidFill>
                  <a:srgbClr val="B505A0"/>
                </a:solidFill>
                <a:effectLst/>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arXiv:2505.08313</a:t>
            </a:r>
            <a:endParaRPr lang="en-US" sz="1400" dirty="0">
              <a:solidFill>
                <a:srgbClr val="B505A0"/>
              </a:solidFill>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B3500A3-A86F-C96B-5D50-EC451773377C}"/>
              </a:ext>
            </a:extLst>
          </p:cNvPr>
          <p:cNvPicPr>
            <a:picLocks noChangeAspect="1"/>
          </p:cNvPicPr>
          <p:nvPr/>
        </p:nvPicPr>
        <p:blipFill>
          <a:blip r:embed="rId11"/>
          <a:stretch>
            <a:fillRect/>
          </a:stretch>
        </p:blipFill>
        <p:spPr>
          <a:xfrm>
            <a:off x="6831128" y="2094285"/>
            <a:ext cx="2277522" cy="1350720"/>
          </a:xfrm>
          <a:prstGeom prst="rect">
            <a:avLst/>
          </a:prstGeom>
        </p:spPr>
      </p:pic>
      <p:sp>
        <p:nvSpPr>
          <p:cNvPr id="6" name="TextBox 5">
            <a:extLst>
              <a:ext uri="{FF2B5EF4-FFF2-40B4-BE49-F238E27FC236}">
                <a16:creationId xmlns:a16="http://schemas.microsoft.com/office/drawing/2014/main" id="{A20AE4CD-A680-0438-1E1C-B90E809890C2}"/>
              </a:ext>
            </a:extLst>
          </p:cNvPr>
          <p:cNvSpPr txBox="1"/>
          <p:nvPr/>
        </p:nvSpPr>
        <p:spPr>
          <a:xfrm>
            <a:off x="7062710" y="1660712"/>
            <a:ext cx="1523889" cy="369332"/>
          </a:xfrm>
          <a:prstGeom prst="rect">
            <a:avLst/>
          </a:prstGeom>
          <a:solidFill>
            <a:schemeClr val="bg1">
              <a:lumMod val="95000"/>
            </a:schemeClr>
          </a:solidFill>
        </p:spPr>
        <p:txBody>
          <a:bodyPr wrap="square" lIns="33231" tIns="0" rIns="33231" bIns="0">
            <a:spAutoFit/>
          </a:bodyPr>
          <a:lstStyle/>
          <a:p>
            <a:r>
              <a:rPr lang="en-GB" b="0" dirty="0">
                <a:solidFill>
                  <a:srgbClr val="921E69"/>
                </a:solidFill>
                <a:effectLst/>
                <a:latin typeface="Arial Narrow" panose="020B0606020202030204" pitchFamily="34" charset="0"/>
              </a:rPr>
              <a:t>W polarisation states are defined in WW rest frame</a:t>
            </a:r>
          </a:p>
        </p:txBody>
      </p:sp>
      <p:sp>
        <p:nvSpPr>
          <p:cNvPr id="8" name="TextBox 7">
            <a:extLst>
              <a:ext uri="{FF2B5EF4-FFF2-40B4-BE49-F238E27FC236}">
                <a16:creationId xmlns:a16="http://schemas.microsoft.com/office/drawing/2014/main" id="{F813BE7F-07E0-4F51-2C1B-941DBED04D09}"/>
              </a:ext>
            </a:extLst>
          </p:cNvPr>
          <p:cNvSpPr txBox="1"/>
          <p:nvPr/>
        </p:nvSpPr>
        <p:spPr>
          <a:xfrm>
            <a:off x="7520865" y="5197288"/>
            <a:ext cx="613628" cy="338554"/>
          </a:xfrm>
          <a:prstGeom prst="rect">
            <a:avLst/>
          </a:prstGeom>
          <a:noFill/>
        </p:spPr>
        <p:txBody>
          <a:bodyPr wrap="square">
            <a:spAutoFit/>
          </a:bodyPr>
          <a:lstStyle/>
          <a:p>
            <a:r>
              <a:rPr lang="en-GB" sz="1600" dirty="0">
                <a:solidFill>
                  <a:schemeClr val="tx2"/>
                </a:solidFill>
                <a:effectLst/>
                <a:latin typeface="Arial Narrow" panose="020B0606020202030204" pitchFamily="34" charset="0"/>
              </a:rPr>
              <a:t>QCD</a:t>
            </a:r>
          </a:p>
        </p:txBody>
      </p:sp>
    </p:spTree>
    <p:extLst>
      <p:ext uri="{BB962C8B-B14F-4D97-AF65-F5344CB8AC3E}">
        <p14:creationId xmlns:p14="http://schemas.microsoft.com/office/powerpoint/2010/main" val="3364049297"/>
      </p:ext>
    </p:extLst>
  </p:cSld>
  <p:clrMapOvr>
    <a:masterClrMapping/>
  </p:clrMapOvr>
</p:sld>
</file>

<file path=ppt/theme/theme1.xml><?xml version="1.0" encoding="utf-8"?>
<a:theme xmlns:a="http://schemas.openxmlformats.org/drawingml/2006/main" name="BTagTitle">
  <a:themeElements>
    <a:clrScheme name="BTagTitle 8">
      <a:dk1>
        <a:srgbClr val="000000"/>
      </a:dk1>
      <a:lt1>
        <a:srgbClr val="FFFFFF"/>
      </a:lt1>
      <a:dk2>
        <a:srgbClr val="FF0000"/>
      </a:dk2>
      <a:lt2>
        <a:srgbClr val="777777"/>
      </a:lt2>
      <a:accent1>
        <a:srgbClr val="FFFF39"/>
      </a:accent1>
      <a:accent2>
        <a:srgbClr val="800000"/>
      </a:accent2>
      <a:accent3>
        <a:srgbClr val="FFFFFF"/>
      </a:accent3>
      <a:accent4>
        <a:srgbClr val="000000"/>
      </a:accent4>
      <a:accent5>
        <a:srgbClr val="FFFFAE"/>
      </a:accent5>
      <a:accent6>
        <a:srgbClr val="730000"/>
      </a:accent6>
      <a:hlink>
        <a:srgbClr val="1900B2"/>
      </a:hlink>
      <a:folHlink>
        <a:srgbClr val="AE00A2"/>
      </a:folHlink>
    </a:clrScheme>
    <a:fontScheme name="BTagTitl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it-IT"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127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it-IT"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TagTit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TagTit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TagTit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TagTit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TagTit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TagTit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TagTit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TagTitle 8">
        <a:dk1>
          <a:srgbClr val="000000"/>
        </a:dk1>
        <a:lt1>
          <a:srgbClr val="FFFFFF"/>
        </a:lt1>
        <a:dk2>
          <a:srgbClr val="FF0000"/>
        </a:dk2>
        <a:lt2>
          <a:srgbClr val="777777"/>
        </a:lt2>
        <a:accent1>
          <a:srgbClr val="FFFF39"/>
        </a:accent1>
        <a:accent2>
          <a:srgbClr val="800000"/>
        </a:accent2>
        <a:accent3>
          <a:srgbClr val="FFFFFF"/>
        </a:accent3>
        <a:accent4>
          <a:srgbClr val="000000"/>
        </a:accent4>
        <a:accent5>
          <a:srgbClr val="FFFFAE"/>
        </a:accent5>
        <a:accent6>
          <a:srgbClr val="730000"/>
        </a:accent6>
        <a:hlink>
          <a:srgbClr val="1900B2"/>
        </a:hlink>
        <a:folHlink>
          <a:srgbClr val="AE00A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Tag">
  <a:themeElements>
    <a:clrScheme name="BTag 8">
      <a:dk1>
        <a:srgbClr val="000000"/>
      </a:dk1>
      <a:lt1>
        <a:srgbClr val="FFFFFF"/>
      </a:lt1>
      <a:dk2>
        <a:srgbClr val="FF0000"/>
      </a:dk2>
      <a:lt2>
        <a:srgbClr val="777777"/>
      </a:lt2>
      <a:accent1>
        <a:srgbClr val="FFFF39"/>
      </a:accent1>
      <a:accent2>
        <a:srgbClr val="800000"/>
      </a:accent2>
      <a:accent3>
        <a:srgbClr val="FFFFFF"/>
      </a:accent3>
      <a:accent4>
        <a:srgbClr val="000000"/>
      </a:accent4>
      <a:accent5>
        <a:srgbClr val="FFFFAE"/>
      </a:accent5>
      <a:accent6>
        <a:srgbClr val="730000"/>
      </a:accent6>
      <a:hlink>
        <a:srgbClr val="1900B2"/>
      </a:hlink>
      <a:folHlink>
        <a:srgbClr val="AE00A2"/>
      </a:folHlink>
    </a:clrScheme>
    <a:fontScheme name="BTag">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it-IT"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127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it-IT"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Ta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Ta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Ta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Ta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Ta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Ta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Ta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Tag 8">
        <a:dk1>
          <a:srgbClr val="000000"/>
        </a:dk1>
        <a:lt1>
          <a:srgbClr val="FFFFFF"/>
        </a:lt1>
        <a:dk2>
          <a:srgbClr val="FF0000"/>
        </a:dk2>
        <a:lt2>
          <a:srgbClr val="777777"/>
        </a:lt2>
        <a:accent1>
          <a:srgbClr val="FFFF39"/>
        </a:accent1>
        <a:accent2>
          <a:srgbClr val="800000"/>
        </a:accent2>
        <a:accent3>
          <a:srgbClr val="FFFFFF"/>
        </a:accent3>
        <a:accent4>
          <a:srgbClr val="000000"/>
        </a:accent4>
        <a:accent5>
          <a:srgbClr val="FFFFAE"/>
        </a:accent5>
        <a:accent6>
          <a:srgbClr val="730000"/>
        </a:accent6>
        <a:hlink>
          <a:srgbClr val="1900B2"/>
        </a:hlink>
        <a:folHlink>
          <a:srgbClr val="AE00A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61235</TotalTime>
  <Pages>14</Pages>
  <Words>3683</Words>
  <Application>Microsoft Macintosh PowerPoint</Application>
  <PresentationFormat>On-screen Show (4:3)</PresentationFormat>
  <Paragraphs>246</Paragraphs>
  <Slides>25</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Arial Narrow</vt:lpstr>
      <vt:lpstr>Comic Sans MS</vt:lpstr>
      <vt:lpstr>Monotype Sorts</vt:lpstr>
      <vt:lpstr>Times New Roman</vt:lpstr>
      <vt:lpstr>Wingdings</vt:lpstr>
      <vt:lpstr>BTagTitle</vt:lpstr>
      <vt:lpstr>BTag</vt:lpstr>
      <vt:lpstr>PowerPoint Presentation</vt:lpstr>
      <vt:lpstr>Why VBS and tri-boson </vt:lpstr>
      <vt:lpstr>Outline </vt:lpstr>
      <vt:lpstr>Tri-boson VVZ production</vt:lpstr>
      <vt:lpstr>VVZ selection</vt:lpstr>
      <vt:lpstr>VVZ x-sec and EFT limits</vt:lpstr>
      <vt:lpstr>VBS at LHC</vt:lpstr>
      <vt:lpstr>Polarised W±W± scattering</vt:lpstr>
      <vt:lpstr>VBS W±W± selection</vt:lpstr>
      <vt:lpstr>Polarisation W±W± measurement</vt:lpstr>
      <vt:lpstr>Semileptonic VBS VV study</vt:lpstr>
      <vt:lpstr>Semileptonic VBS VV selection</vt:lpstr>
      <vt:lpstr>VBS VV event classification</vt:lpstr>
      <vt:lpstr>Background rejection</vt:lpstr>
      <vt:lpstr>EWK VBS VV cross-sections</vt:lpstr>
      <vt:lpstr>EFT limits in EWK VBS VV</vt:lpstr>
      <vt:lpstr>Summary </vt:lpstr>
      <vt:lpstr>Backup: ATLAS summary plot 07.24</vt:lpstr>
      <vt:lpstr>Backup: Polarised WW in VBS</vt:lpstr>
      <vt:lpstr>Backup: Polarised WW in VBS</vt:lpstr>
      <vt:lpstr>Backup: semileptonic VV in VBS</vt:lpstr>
      <vt:lpstr>Backup: semileptonic VV in VBS</vt:lpstr>
      <vt:lpstr>Backup:  VVZ observation</vt:lpstr>
      <vt:lpstr>Backup: VH(VV) contribution to VVZ</vt:lpstr>
      <vt:lpstr>Backup:  VVZ observation</vt:lpstr>
    </vt:vector>
  </TitlesOfParts>
  <Company>Siegen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ATLAS EW results</dc:title>
  <dc:subject>ATLAS Run 3 2025 results</dc:subject>
  <dc:creator>Vadim Kostyukhin</dc:creator>
  <cp:keywords>ATLAS, VBS, triboson, recent results</cp:keywords>
  <cp:lastModifiedBy>Vadim Kostyukhin</cp:lastModifiedBy>
  <cp:revision>1830</cp:revision>
  <cp:lastPrinted>2025-07-02T12:40:09Z</cp:lastPrinted>
  <dcterms:created xsi:type="dcterms:W3CDTF">1998-10-05T08:14:12Z</dcterms:created>
  <dcterms:modified xsi:type="dcterms:W3CDTF">2025-07-07T06:08:15Z</dcterms:modified>
  <cp:category>EPS-HEP2025 conference presentation</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Owner">
    <vt:lpwstr>Vadim Kostyukhin</vt:lpwstr>
  </property>
</Properties>
</file>