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19" r:id="rId3"/>
    <p:sldId id="320" r:id="rId4"/>
    <p:sldId id="321" r:id="rId5"/>
    <p:sldId id="322" r:id="rId6"/>
    <p:sldId id="277" r:id="rId7"/>
    <p:sldId id="308" r:id="rId8"/>
    <p:sldId id="309" r:id="rId9"/>
    <p:sldId id="310" r:id="rId10"/>
    <p:sldId id="325" r:id="rId11"/>
    <p:sldId id="327" r:id="rId12"/>
    <p:sldId id="328" r:id="rId13"/>
    <p:sldId id="324" r:id="rId14"/>
    <p:sldId id="326" r:id="rId15"/>
    <p:sldId id="329" r:id="rId16"/>
    <p:sldId id="313" r:id="rId17"/>
    <p:sldId id="311" r:id="rId18"/>
    <p:sldId id="286" r:id="rId19"/>
    <p:sldId id="312" r:id="rId20"/>
    <p:sldId id="314" r:id="rId21"/>
    <p:sldId id="292" r:id="rId22"/>
    <p:sldId id="293" r:id="rId23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3" autoAdjust="0"/>
    <p:restoredTop sz="94243" autoAdjust="0"/>
  </p:normalViewPr>
  <p:slideViewPr>
    <p:cSldViewPr snapToGrid="0" showGuides="1">
      <p:cViewPr varScale="1">
        <p:scale>
          <a:sx n="111" d="100"/>
          <a:sy n="111" d="100"/>
        </p:scale>
        <p:origin x="570" y="7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7DCC2D6-1AB9-42E9-954B-F44007D41036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AF8FA86-13A5-45AF-8DAD-96FEE1C74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7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8FA86-13A5-45AF-8DAD-96FEE1C74C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8FA86-13A5-45AF-8DAD-96FEE1C74C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23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8FA86-13A5-45AF-8DAD-96FEE1C74C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05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8FA86-13A5-45AF-8DAD-96FEE1C74C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85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EPS-HEP 2025 Marseille - France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5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EPS-HEP 2025 Marseille - France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3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EPS-HEP 2025 Marseille - France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6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EPS-HEP 2025 Marseille - France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5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EPS-HEP 2025 Marseille - France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1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 July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EPS-HEP 2025 Marseille - France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8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 July 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EPS-HEP 2025 Marseille - France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4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 July 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EPS-HEP 2025 Marseille - France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7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 July 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EPS-HEP 2025 Marseille - France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0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 July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EPS-HEP 2025 Marseille - France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5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09 July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EPS-HEP 2025 Marseille - France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1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09 July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EPS-HEP 2025 Marseille - France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3794-BD3E-426D-866C-BB9F1E17D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4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image" Target="../media/image450.png"/><Relationship Id="rId3" Type="http://schemas.openxmlformats.org/officeDocument/2006/relationships/image" Target="../media/image360.png"/><Relationship Id="rId7" Type="http://schemas.openxmlformats.org/officeDocument/2006/relationships/image" Target="../media/image390.png"/><Relationship Id="rId12" Type="http://schemas.openxmlformats.org/officeDocument/2006/relationships/image" Target="../media/image4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png"/><Relationship Id="rId11" Type="http://schemas.openxmlformats.org/officeDocument/2006/relationships/image" Target="../media/image430.png"/><Relationship Id="rId5" Type="http://schemas.openxmlformats.org/officeDocument/2006/relationships/image" Target="../media/image26.png"/><Relationship Id="rId15" Type="http://schemas.openxmlformats.org/officeDocument/2006/relationships/image" Target="../media/image470.png"/><Relationship Id="rId10" Type="http://schemas.openxmlformats.org/officeDocument/2006/relationships/image" Target="../media/image420.png"/><Relationship Id="rId4" Type="http://schemas.openxmlformats.org/officeDocument/2006/relationships/image" Target="../media/image370.png"/><Relationship Id="rId9" Type="http://schemas.openxmlformats.org/officeDocument/2006/relationships/image" Target="../media/image52.png"/><Relationship Id="rId14" Type="http://schemas.openxmlformats.org/officeDocument/2006/relationships/image" Target="../media/image4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7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7.png"/><Relationship Id="rId5" Type="http://schemas.openxmlformats.org/officeDocument/2006/relationships/image" Target="../media/image56.png"/><Relationship Id="rId15" Type="http://schemas.openxmlformats.org/officeDocument/2006/relationships/image" Target="../media/image75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7" Type="http://schemas.openxmlformats.org/officeDocument/2006/relationships/image" Target="../media/image93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6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13" Type="http://schemas.openxmlformats.org/officeDocument/2006/relationships/image" Target="../media/image145.png"/><Relationship Id="rId3" Type="http://schemas.openxmlformats.org/officeDocument/2006/relationships/image" Target="../media/image1330.png"/><Relationship Id="rId7" Type="http://schemas.openxmlformats.org/officeDocument/2006/relationships/image" Target="../media/image1370.png"/><Relationship Id="rId12" Type="http://schemas.openxmlformats.org/officeDocument/2006/relationships/image" Target="../media/image96.png"/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0.png"/><Relationship Id="rId11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142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0.png"/><Relationship Id="rId4" Type="http://schemas.openxmlformats.org/officeDocument/2006/relationships/image" Target="../media/image7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1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41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30.png"/><Relationship Id="rId18" Type="http://schemas.openxmlformats.org/officeDocument/2006/relationships/image" Target="../media/image180.png"/><Relationship Id="rId3" Type="http://schemas.openxmlformats.org/officeDocument/2006/relationships/image" Target="../media/image24.png"/><Relationship Id="rId21" Type="http://schemas.openxmlformats.org/officeDocument/2006/relationships/image" Target="../media/image30.png"/><Relationship Id="rId7" Type="http://schemas.openxmlformats.org/officeDocument/2006/relationships/image" Target="../media/image25.png"/><Relationship Id="rId12" Type="http://schemas.openxmlformats.org/officeDocument/2006/relationships/image" Target="../media/image120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0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0.png"/><Relationship Id="rId11" Type="http://schemas.openxmlformats.org/officeDocument/2006/relationships/image" Target="../media/image110.png"/><Relationship Id="rId15" Type="http://schemas.openxmlformats.org/officeDocument/2006/relationships/image" Target="../media/image150.png"/><Relationship Id="rId10" Type="http://schemas.openxmlformats.org/officeDocument/2006/relationships/image" Target="../media/image100.png"/><Relationship Id="rId19" Type="http://schemas.openxmlformats.org/officeDocument/2006/relationships/image" Target="../media/image28.png"/><Relationship Id="rId9" Type="http://schemas.openxmlformats.org/officeDocument/2006/relationships/image" Target="../media/image90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9.png"/><Relationship Id="rId21" Type="http://schemas.openxmlformats.org/officeDocument/2006/relationships/image" Target="../media/image66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image" Target="../media/image35.png"/><Relationship Id="rId16" Type="http://schemas.openxmlformats.org/officeDocument/2006/relationships/image" Target="../media/image46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69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23" Type="http://schemas.openxmlformats.org/officeDocument/2006/relationships/image" Target="../media/image68.png"/><Relationship Id="rId10" Type="http://schemas.openxmlformats.org/officeDocument/2006/relationships/image" Target="../media/image41.png"/><Relationship Id="rId19" Type="http://schemas.openxmlformats.org/officeDocument/2006/relationships/image" Target="../media/image64.png"/><Relationship Id="rId4" Type="http://schemas.openxmlformats.org/officeDocument/2006/relationships/image" Target="../media/image26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Relationship Id="rId22" Type="http://schemas.openxmlformats.org/officeDocument/2006/relationships/image" Target="../media/image3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9.png"/><Relationship Id="rId21" Type="http://schemas.openxmlformats.org/officeDocument/2006/relationships/image" Target="../media/image66.png"/><Relationship Id="rId7" Type="http://schemas.openxmlformats.org/officeDocument/2006/relationships/image" Target="../media/image18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image" Target="../media/image35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24" Type="http://schemas.openxmlformats.org/officeDocument/2006/relationships/image" Target="../media/image69.png"/><Relationship Id="rId5" Type="http://schemas.openxmlformats.org/officeDocument/2006/relationships/image" Target="../media/image36.png"/><Relationship Id="rId23" Type="http://schemas.openxmlformats.org/officeDocument/2006/relationships/image" Target="../media/image68.png"/><Relationship Id="rId10" Type="http://schemas.openxmlformats.org/officeDocument/2006/relationships/image" Target="../media/image46.png"/><Relationship Id="rId19" Type="http://schemas.openxmlformats.org/officeDocument/2006/relationships/image" Target="../media/image64.png"/><Relationship Id="rId4" Type="http://schemas.openxmlformats.org/officeDocument/2006/relationships/image" Target="../media/image26.png"/><Relationship Id="rId9" Type="http://schemas.openxmlformats.org/officeDocument/2006/relationships/image" Target="../media/image45.png"/><Relationship Id="rId22" Type="http://schemas.openxmlformats.org/officeDocument/2006/relationships/image" Target="../media/image340.png"/><Relationship Id="rId27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37.png"/><Relationship Id="rId7" Type="http://schemas.openxmlformats.org/officeDocument/2006/relationships/image" Target="../media/image9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0.png"/><Relationship Id="rId5" Type="http://schemas.openxmlformats.org/officeDocument/2006/relationships/image" Target="../media/image890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noise reduction in GW Detectors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6116100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81796" y="2608680"/>
            <a:ext cx="6041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Jean-Pierre Zendri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INFN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Sezione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Padova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Virgo &amp; ET collaboration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69479" y="5407564"/>
            <a:ext cx="82346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</a:t>
            </a:r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Marseille – France,  7-11 July 2025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16448" y="1304340"/>
            <a:ext cx="9925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noise reduction in GW  Detectors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92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393" y="29395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Michelson Interferometers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FDS</a:t>
            </a:r>
            <a:endPara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777662" y="2180783"/>
                <a:ext cx="3077937" cy="316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𝑂𝑢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662" y="2180783"/>
                <a:ext cx="3077937" cy="316177"/>
              </a:xfrm>
              <a:prstGeom prst="rect">
                <a:avLst/>
              </a:prstGeom>
              <a:blipFill>
                <a:blip r:embed="rId3"/>
                <a:stretch>
                  <a:fillRect l="-2772" t="-15385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63807" y="2610979"/>
                <a:ext cx="6036002" cy="3161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𝑂𝑢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𝐸𝑥𝑝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[2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lang="el-GR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](</m:t>
                          </m:r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𝑉𝑎</m:t>
                          </m:r>
                          <m:sSub>
                            <m:sSubPr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807" y="2610979"/>
                <a:ext cx="6036002" cy="316177"/>
              </a:xfrm>
              <a:prstGeom prst="rect">
                <a:avLst/>
              </a:prstGeom>
              <a:blipFill>
                <a:blip r:embed="rId4"/>
                <a:stretch>
                  <a:fillRect l="-1312" t="-13462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287387" y="897110"/>
            <a:ext cx="1943686" cy="2083833"/>
            <a:chOff x="1451240" y="839316"/>
            <a:chExt cx="2429607" cy="26047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240" y="958259"/>
              <a:ext cx="2429607" cy="24858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231538" y="2175207"/>
                  <a:ext cx="571729" cy="26930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𝑉𝑎𝑐</m:t>
                            </m:r>
                            <m:r>
                              <a:rPr lang="it-IT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1538" y="2175207"/>
                  <a:ext cx="571729" cy="269305"/>
                </a:xfrm>
                <a:prstGeom prst="rect">
                  <a:avLst/>
                </a:prstGeom>
                <a:blipFill>
                  <a:blip r:embed="rId6"/>
                  <a:stretch>
                    <a:fillRect l="-13333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 rot="16200000">
                  <a:off x="2137482" y="1040928"/>
                  <a:ext cx="672530" cy="26930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𝑉𝑎𝑐</m:t>
                            </m:r>
                            <m:r>
                              <a:rPr lang="it-IT" sz="1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137482" y="1040928"/>
                  <a:ext cx="672530" cy="269305"/>
                </a:xfrm>
                <a:prstGeom prst="rect">
                  <a:avLst/>
                </a:prstGeom>
                <a:blipFill>
                  <a:blip r:embed="rId7"/>
                  <a:stretch>
                    <a:fillRect r="-14286" b="-11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/>
          <p:cNvSpPr txBox="1"/>
          <p:nvPr/>
        </p:nvSpPr>
        <p:spPr>
          <a:xfrm>
            <a:off x="555973" y="675726"/>
            <a:ext cx="1382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271620" y="1062821"/>
                <a:ext cx="67043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i="1" dirty="0" err="1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Ponderomotive</a:t>
                </a:r>
                <a:r>
                  <a:rPr lang="en-US" sz="2000" i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Squeezing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Due to the radiation pressure contribution (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Ω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  <m:r>
                      <a:rPr lang="el-G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the variance of the two output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quadratures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different and becomes frequency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dependent    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620" y="1062821"/>
                <a:ext cx="6704387" cy="1015663"/>
              </a:xfrm>
              <a:prstGeom prst="rect">
                <a:avLst/>
              </a:prstGeom>
              <a:blipFill>
                <a:blip r:embed="rId8"/>
                <a:stretch>
                  <a:fillRect l="-819" t="-2994" r="-5551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Inherited"/>
              </a:rPr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148496" y="587034"/>
            <a:ext cx="1678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field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95" y="896400"/>
            <a:ext cx="1938285" cy="2002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0482732" y="1926290"/>
                <a:ext cx="45738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it-IT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2732" y="1926290"/>
                <a:ext cx="457383" cy="215444"/>
              </a:xfrm>
              <a:prstGeom prst="rect">
                <a:avLst/>
              </a:prstGeom>
              <a:blipFill>
                <a:blip r:embed="rId10"/>
                <a:stretch>
                  <a:fillRect l="-1333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 rot="16200000">
                <a:off x="9612000" y="1056457"/>
                <a:ext cx="45738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𝑜𝑢𝑡</m:t>
                          </m:r>
                          <m:r>
                            <a:rPr lang="it-IT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612000" y="1056457"/>
                <a:ext cx="457383" cy="215444"/>
              </a:xfrm>
              <a:prstGeom prst="rect">
                <a:avLst/>
              </a:prstGeom>
              <a:blipFill>
                <a:blip r:embed="rId11"/>
                <a:stretch>
                  <a:fillRect r="-1428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rot="2700000" flipV="1">
            <a:off x="9984223" y="699852"/>
            <a:ext cx="0" cy="24192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8900000" flipV="1">
            <a:off x="9977353" y="662081"/>
            <a:ext cx="0" cy="24192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 rot="13260000">
                <a:off x="8887936" y="1113784"/>
                <a:ext cx="47232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260000">
                <a:off x="8887936" y="1113784"/>
                <a:ext cx="472321" cy="215444"/>
              </a:xfrm>
              <a:prstGeom prst="rect">
                <a:avLst/>
              </a:prstGeom>
              <a:blipFill>
                <a:blip r:embed="rId12"/>
                <a:stretch>
                  <a:fillRect r="-9639"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 rot="18900000">
                <a:off x="10398113" y="950677"/>
                <a:ext cx="45738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00000">
                <a:off x="10398113" y="950677"/>
                <a:ext cx="457383" cy="215444"/>
              </a:xfrm>
              <a:prstGeom prst="rect">
                <a:avLst/>
              </a:prstGeom>
              <a:blipFill>
                <a:blip r:embed="rId13"/>
                <a:stretch>
                  <a:fillRect l="-6329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Arc 31"/>
          <p:cNvSpPr/>
          <p:nvPr/>
        </p:nvSpPr>
        <p:spPr>
          <a:xfrm>
            <a:off x="9326030" y="1260199"/>
            <a:ext cx="1296000" cy="1296000"/>
          </a:xfrm>
          <a:prstGeom prst="arc">
            <a:avLst>
              <a:gd name="adj1" fmla="val 18873742"/>
              <a:gd name="adj2" fmla="val 0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0557484" y="1444922"/>
                <a:ext cx="457383" cy="2307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𝑆𝑄𝑍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7484" y="1444922"/>
                <a:ext cx="457383" cy="230704"/>
              </a:xfrm>
              <a:prstGeom prst="rect">
                <a:avLst/>
              </a:prstGeom>
              <a:blipFill>
                <a:blip r:embed="rId14"/>
                <a:stretch>
                  <a:fillRect l="-14667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1005742" y="2165317"/>
            <a:ext cx="114469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Quadrature</a:t>
            </a:r>
          </a:p>
        </p:txBody>
      </p:sp>
      <p:cxnSp>
        <p:nvCxnSpPr>
          <p:cNvPr id="44" name="Elbow Connector 43"/>
          <p:cNvCxnSpPr>
            <a:stCxn id="40" idx="1"/>
          </p:cNvCxnSpPr>
          <p:nvPr/>
        </p:nvCxnSpPr>
        <p:spPr>
          <a:xfrm rot="10800000" flipV="1">
            <a:off x="9984224" y="2457705"/>
            <a:ext cx="1021519" cy="191014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87065" y="4783288"/>
            <a:ext cx="112178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Dependent Squeezing (FDS)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squeezing ellipse is rotated by the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ponderomotive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effect. In general, this leads to a misalignment between the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 quadrature 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that of lower noise. To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compensate 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 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frequency-dependent vacuum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squeezed field is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injected into the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interferometer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55973" y="3228650"/>
                <a:ext cx="2471054" cy="554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it-IT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𝑎𝑟𝑚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73" y="3228650"/>
                <a:ext cx="2471054" cy="55412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7857" y="3923991"/>
                <a:ext cx="4746047" cy="598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  <m:sSub>
                            <m:sSubPr>
                              <m:ctrlPr>
                                <a:rPr lang="it-IT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𝑎𝑟𝑚</m:t>
                              </m:r>
                            </m:sub>
                          </m:sSub>
                        </m:num>
                        <m:den>
                          <m:r>
                            <a:rPr lang="it-IT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𝑚𝐿𝑐</m:t>
                          </m:r>
                        </m:den>
                      </m:f>
                      <m:f>
                        <m:fPr>
                          <m:ctrlPr>
                            <a:rPr lang="it-IT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it-IT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it-IT" sz="16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sz="16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16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7" y="3923991"/>
                <a:ext cx="4746047" cy="59862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4707249" y="3339874"/>
            <a:ext cx="3371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Michelson Interferometer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82095" y="4051568"/>
            <a:ext cx="6222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Tuned Dual Recycled configuration   (Virgo and LIGO so far)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97671" y="4638246"/>
            <a:ext cx="7533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poles for the detuned dual recycled interferometer (ET-LF)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1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104275" y="2279067"/>
            <a:ext cx="7796463" cy="1059297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dependent squeezing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525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>
            <a:stCxn id="12" idx="3"/>
            <a:endCxn id="12" idx="3"/>
          </p:cNvCxnSpPr>
          <p:nvPr/>
        </p:nvCxnSpPr>
        <p:spPr>
          <a:xfrm>
            <a:off x="11862261" y="470873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19698" y="0"/>
            <a:ext cx="39890" cy="8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0604379" y="-511629"/>
            <a:ext cx="41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63" y="3899244"/>
            <a:ext cx="2254930" cy="891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305" y="3853099"/>
            <a:ext cx="2406320" cy="937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614" y="4994162"/>
            <a:ext cx="3036472" cy="13138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2882" y="2319693"/>
            <a:ext cx="7536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Optimally oriented Frequency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ependent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queezing is generated  by exploiting the dispersion in the reflection of a frequency independent squeezing source from  detuned optical cavities (filter cavity).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37697" y="3655345"/>
            <a:ext cx="1982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Squeezing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6541" y="3662975"/>
            <a:ext cx="2048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 Squeezing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78550" y="4790476"/>
            <a:ext cx="3839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dependent squeezing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5877" y="904267"/>
            <a:ext cx="7796463" cy="1290293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921591" y="798896"/>
            <a:ext cx="3769628" cy="2604584"/>
            <a:chOff x="6850284" y="2122163"/>
            <a:chExt cx="4571428" cy="281173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284" y="2122163"/>
              <a:ext cx="4571428" cy="217142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776" y="2221471"/>
              <a:ext cx="548571" cy="561270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flipH="1">
              <a:off x="7543798" y="2492271"/>
              <a:ext cx="224642" cy="172055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7592" y="4359012"/>
              <a:ext cx="548571" cy="56685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592" y="4357173"/>
              <a:ext cx="548571" cy="566857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216" y="4357421"/>
              <a:ext cx="548571" cy="566857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592" y="4367041"/>
              <a:ext cx="548571" cy="56685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5592" y="4358165"/>
              <a:ext cx="548571" cy="56685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5592" y="4359720"/>
              <a:ext cx="548571" cy="56685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1592" y="4356334"/>
              <a:ext cx="548571" cy="566857"/>
            </a:xfrm>
            <a:prstGeom prst="rect">
              <a:avLst/>
            </a:prstGeom>
          </p:spPr>
        </p:pic>
        <p:cxnSp>
          <p:nvCxnSpPr>
            <p:cNvPr id="39" name="Straight Connector 38"/>
            <p:cNvCxnSpPr/>
            <p:nvPr/>
          </p:nvCxnSpPr>
          <p:spPr>
            <a:xfrm flipV="1">
              <a:off x="7147862" y="4266948"/>
              <a:ext cx="4127046" cy="677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1280002" y="4266955"/>
              <a:ext cx="0" cy="180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151669" y="4270335"/>
              <a:ext cx="0" cy="1809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9554154" y="3886604"/>
              <a:ext cx="73170" cy="32735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81278" y="855043"/>
                <a:ext cx="749968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optimally oriented Frequency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ependent S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queezing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minimum of the output noise is always aligned with the signal quadrature. 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noise is suppressed  by a factor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sz="2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</m:t>
                        </m:r>
                      </m:e>
                      <m:sup>
                        <m:r>
                          <a:rPr lang="it-IT" sz="2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it-IT" sz="2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𝒓</m:t>
                        </m:r>
                      </m:sup>
                    </m:sSup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over the all the whole detection band</a:t>
                </a:r>
                <a:r>
                  <a:rPr lang="en-US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78" y="855043"/>
                <a:ext cx="7499683" cy="1323439"/>
              </a:xfrm>
              <a:prstGeom prst="rect">
                <a:avLst/>
              </a:prstGeom>
              <a:blipFill>
                <a:blip r:embed="rId12"/>
                <a:stretch>
                  <a:fillRect l="-732" t="-2304" r="-813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388" y="4658094"/>
            <a:ext cx="1935331" cy="116697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94634" y="4389123"/>
            <a:ext cx="166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Degenerate parametric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own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convertion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-202131" y="5890661"/>
                <a:ext cx="358059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2131" y="5890661"/>
                <a:ext cx="3580597" cy="307777"/>
              </a:xfrm>
              <a:prstGeom prst="rect">
                <a:avLst/>
              </a:prstGeom>
              <a:blipFill>
                <a:blip r:embed="rId1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Arrow Connector 56"/>
          <p:cNvCxnSpPr/>
          <p:nvPr/>
        </p:nvCxnSpPr>
        <p:spPr>
          <a:xfrm>
            <a:off x="712269" y="5274644"/>
            <a:ext cx="9626" cy="558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288758" y="4312118"/>
            <a:ext cx="2300438" cy="20020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625643" y="4052235"/>
            <a:ext cx="1597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SQZ FIS production</a:t>
            </a:r>
            <a:endParaRPr lang="en-US" sz="14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74904" y="3522844"/>
            <a:ext cx="3047779" cy="277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04309" y="5752731"/>
            <a:ext cx="11038118" cy="66660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 Cavity Length Optimization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3881" y="2520837"/>
            <a:ext cx="6276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Cavity length-dependent squeezing degradation sources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FC round trip losses (yellow)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noise (pink):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produced  by the residual cavity length  fluctuations  which generate detuning variations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7" y="3287486"/>
            <a:ext cx="5126863" cy="237918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11"/>
          <p:cNvSpPr txBox="1"/>
          <p:nvPr/>
        </p:nvSpPr>
        <p:spPr>
          <a:xfrm>
            <a:off x="270624" y="4139031"/>
            <a:ext cx="6349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Cavity length-independent  degradation sources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 mismatch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squeezed beam and the FC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other sources (injection and detection losses) assumed to be frequency independent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3089" y="865297"/>
            <a:ext cx="6276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 parameters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002087" y="1311685"/>
          <a:ext cx="4493228" cy="1463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70279">
                  <a:extLst>
                    <a:ext uri="{9D8B030D-6E8A-4147-A177-3AD203B41FA5}">
                      <a16:colId xmlns:a16="http://schemas.microsoft.com/office/drawing/2014/main" val="324326531"/>
                    </a:ext>
                  </a:extLst>
                </a:gridCol>
                <a:gridCol w="1722949">
                  <a:extLst>
                    <a:ext uri="{9D8B030D-6E8A-4147-A177-3AD203B41FA5}">
                      <a16:colId xmlns:a16="http://schemas.microsoft.com/office/drawing/2014/main" val="176276935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Linewidth</a:t>
                      </a:r>
                      <a:endParaRPr lang="en-US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Hz</a:t>
                      </a:r>
                      <a:endParaRPr lang="en-US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668539"/>
                  </a:ext>
                </a:extLst>
              </a:tr>
              <a:tr h="308009">
                <a:tc>
                  <a:txBody>
                    <a:bodyPr/>
                    <a:lstStyle/>
                    <a:p>
                      <a:r>
                        <a:rPr lang="en-US" b="0" dirty="0" smtClean="0"/>
                        <a:t>FC Round trip losses</a:t>
                      </a:r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40 ppm</a:t>
                      </a:r>
                      <a:endParaRPr lang="en-US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739319"/>
                  </a:ext>
                </a:extLst>
              </a:tr>
              <a:tr h="362594">
                <a:tc>
                  <a:txBody>
                    <a:bodyPr/>
                    <a:lstStyle/>
                    <a:p>
                      <a:r>
                        <a:rPr lang="en-US" dirty="0" smtClean="0"/>
                        <a:t>Residual FC length noise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pm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16431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US" dirty="0" smtClean="0"/>
                        <a:t>Mode mismatch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2%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764185"/>
                  </a:ext>
                </a:extLst>
              </a:tr>
            </a:tbl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328937" y="2493684"/>
            <a:ext cx="6343312" cy="1414173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78322" y="4109987"/>
            <a:ext cx="6336185" cy="1391128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1807" y="5863209"/>
            <a:ext cx="108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optimal FC length is about 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meters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 to  finesse of 10000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281" y="892561"/>
            <a:ext cx="6276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Cavity linewidth and detuning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 on the crossover frequency when the shot noise equals the radiation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pressure.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both Virgo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LIGO about 25 Hz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6962" y="884661"/>
            <a:ext cx="6343312" cy="1414173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8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5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85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Virgo FDS source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92" y="1059080"/>
            <a:ext cx="10007551" cy="39351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575" y="2577888"/>
            <a:ext cx="5400554" cy="29134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84717" y="1667075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ilter Cavity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8836" y="1369676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 Arm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652" y="116526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2972" y="2406245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3746" y="116526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085" y="344038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407" y="2974207"/>
            <a:ext cx="3024271" cy="20135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04" y="4735629"/>
            <a:ext cx="2598497" cy="179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>
            <a:off x="1513111" y="3640443"/>
            <a:ext cx="1665518" cy="176937"/>
          </a:xfrm>
          <a:prstGeom prst="line">
            <a:avLst/>
          </a:prstGeom>
          <a:ln w="1905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8098609" y="2086547"/>
            <a:ext cx="1661408" cy="2129318"/>
          </a:xfrm>
          <a:prstGeom prst="line">
            <a:avLst/>
          </a:prstGeom>
          <a:ln w="1905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447899" y="1232034"/>
            <a:ext cx="4552749" cy="28875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430703" y="904775"/>
            <a:ext cx="103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285 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30503" y="2614393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Suspended Quantum Bench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23020" y="5548498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AEI frequency independent squeezer board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1626669" y="4254366"/>
            <a:ext cx="154005" cy="712271"/>
          </a:xfrm>
          <a:prstGeom prst="line">
            <a:avLst/>
          </a:prstGeom>
          <a:ln w="1905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9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85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Virgo FDS source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692" y="1059080"/>
            <a:ext cx="10007551" cy="393515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5486401" y="1165268"/>
            <a:ext cx="2786742" cy="855963"/>
          </a:xfrm>
          <a:prstGeom prst="line">
            <a:avLst/>
          </a:prstGeom>
          <a:ln w="1905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78836" y="1369676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North Arm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652" y="116526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2972" y="2406245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3746" y="116526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2085" y="3440388"/>
            <a:ext cx="8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78" y="2933977"/>
            <a:ext cx="1683830" cy="22451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432" y="2971564"/>
            <a:ext cx="2998760" cy="1981844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8273143" y="1165268"/>
            <a:ext cx="1806663" cy="855963"/>
          </a:xfrm>
          <a:prstGeom prst="line">
            <a:avLst/>
          </a:prstGeom>
          <a:ln w="19050">
            <a:solidFill>
              <a:srgbClr val="0000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79870" y="819591"/>
            <a:ext cx="2316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ilter Cavity Mirrors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60573" y="5367191"/>
            <a:ext cx="1959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 vacuum tank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58195" y="4997076"/>
            <a:ext cx="1959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 suspension system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747" y="2778351"/>
            <a:ext cx="2571683" cy="236827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683681" y="5356304"/>
            <a:ext cx="289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Last suspension stage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0289" y="5965906"/>
            <a:ext cx="11378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Mirrors: Diameter 150 mm, Thickness 90 mm, Roughness &lt;0.58 nm RMS</a:t>
            </a:r>
          </a:p>
        </p:txBody>
      </p:sp>
    </p:spTree>
    <p:extLst>
      <p:ext uri="{BB962C8B-B14F-4D97-AF65-F5344CB8AC3E}">
        <p14:creationId xmlns:p14="http://schemas.microsoft.com/office/powerpoint/2010/main" val="161458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dependent squeezing recent implementations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525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it-IT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>
            <a:stCxn id="12" idx="3"/>
            <a:endCxn id="12" idx="3"/>
          </p:cNvCxnSpPr>
          <p:nvPr/>
        </p:nvCxnSpPr>
        <p:spPr>
          <a:xfrm>
            <a:off x="12081336" y="192743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19698" y="0"/>
            <a:ext cx="39890" cy="8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0604379" y="-511629"/>
            <a:ext cx="41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60" y="1637549"/>
            <a:ext cx="5380842" cy="302058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53938" y="5139667"/>
            <a:ext cx="3616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Phys. Rev. Lett. 131, 041403 (2023)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2241" y="887180"/>
            <a:ext cx="3839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Virgo FDS source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840" y="1582392"/>
            <a:ext cx="5426436" cy="291009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270359" y="682159"/>
            <a:ext cx="5092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LIGO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Livigston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sensitivity enhancement with FDS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85958" y="5059607"/>
            <a:ext cx="3616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Phys. Rev. X 13, 041021 (2023)</a:t>
            </a:r>
            <a:endParaRPr lang="en-US" sz="16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00755" y="1604269"/>
            <a:ext cx="880581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 No SQZ</a:t>
            </a:r>
          </a:p>
          <a:p>
            <a:r>
              <a:rPr lang="en-US" sz="1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FIS</a:t>
            </a:r>
          </a:p>
          <a:p>
            <a:r>
              <a:rPr lang="en-US" sz="12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FDS</a:t>
            </a:r>
            <a:endParaRPr lang="en-US" sz="1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5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ET-HF &amp; ET-LF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89" y="1025806"/>
            <a:ext cx="5733481" cy="3513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80" y="4633146"/>
            <a:ext cx="2324590" cy="1739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73" y="4708381"/>
            <a:ext cx="2224046" cy="166425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0740" y="740547"/>
            <a:ext cx="351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Korobko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Galaxies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13, 11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1092" y="1838742"/>
            <a:ext cx="3291645" cy="22339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95126" y="1109879"/>
            <a:ext cx="4259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“Xylophone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29703" y="4297194"/>
            <a:ext cx="52678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Quantum </a:t>
            </a:r>
            <a:r>
              <a:rPr lang="it-IT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noise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r>
              <a:rPr lang="it-IT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 SQZ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filter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cavities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ET-LF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ilometre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-scale filter cavities are required for broadband quantum noise reduction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95126" y="4269895"/>
            <a:ext cx="5565256" cy="2076360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8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Alternative methods to beat the SQL: detuned SR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70518" y="3947969"/>
                <a:ext cx="5625482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𝑆h𝑜𝑡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𝐵𝐴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𝜅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𝑅𝑒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𝑆h𝑜𝑡</m:t>
                                  </m:r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𝐵𝐴</m:t>
                                  </m:r>
                                </m:sub>
                              </m:sSub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p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18" y="3947969"/>
                <a:ext cx="5625482" cy="6109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38200" y="1740785"/>
                <a:ext cx="4266459" cy="573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hh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</m:d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begChr m:val="|"/>
                            <m:endChr m:val="|"/>
                            <m:ctrlPr>
                              <a:rPr lang="it-IT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it-IT" sz="20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d>
                          </m:e>
                        </m:d>
                      </m:den>
                    </m:f>
                    <m:d>
                      <m:dPr>
                        <m:begChr m:val="{"/>
                        <m:endChr m:val="}"/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</m:d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+1/</m:t>
                        </m:r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1600" dirty="0" smtClean="0"/>
                  <a:t>=</a:t>
                </a:r>
                <a:endParaRPr lang="en-US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40785"/>
                <a:ext cx="4266459" cy="573683"/>
              </a:xfrm>
              <a:prstGeom prst="rect">
                <a:avLst/>
              </a:prstGeom>
              <a:blipFill>
                <a:blip r:embed="rId3"/>
                <a:stretch>
                  <a:fillRect r="-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43642" y="961465"/>
                <a:ext cx="54806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The SQL 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be overcome by modifying the dynamics of </a:t>
                </a: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 tests mass (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d>
                      <m:dPr>
                        <m:begChr m:val="["/>
                        <m:endChr m:val="]"/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</m:d>
                  </m:oMath>
                </a14:m>
                <a:r>
                  <a:rPr lang="en-GB" sz="2000" dirty="0" smtClean="0"/>
                  <a:t> </a:t>
                </a: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enhancement)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42" y="961465"/>
                <a:ext cx="5480640" cy="707886"/>
              </a:xfrm>
              <a:prstGeom prst="rect">
                <a:avLst/>
              </a:prstGeom>
              <a:blipFill>
                <a:blip r:embed="rId4"/>
                <a:stretch>
                  <a:fillRect l="-1112" t="-5172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43642" y="2816450"/>
            <a:ext cx="5340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2.Creating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shot noise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back-action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noise (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1" y="5136221"/>
            <a:ext cx="5562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Both methods are realized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detuned signal recycled configuration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464" y="961465"/>
            <a:ext cx="2706380" cy="23134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1578" y="1467270"/>
            <a:ext cx="1676486" cy="13018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983" y="3698787"/>
            <a:ext cx="4287718" cy="23584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08130" y="1136283"/>
            <a:ext cx="1778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 Spring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36185" y="2461310"/>
            <a:ext cx="1778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Detuned SR cavity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920318" y="2460390"/>
            <a:ext cx="316006" cy="1685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-120000">
            <a:off x="10782414" y="4271621"/>
            <a:ext cx="281128" cy="7213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-120000">
            <a:off x="10782413" y="4627855"/>
            <a:ext cx="281128" cy="721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699780" y="4145773"/>
            <a:ext cx="1778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Detuned (ET-LF)</a:t>
            </a:r>
            <a:endParaRPr lang="en-US" sz="1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42049" y="4503078"/>
            <a:ext cx="17785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uned (Virgo-LIGO)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44088" y="6076095"/>
            <a:ext cx="2387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Miao PhD thesis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57127" y="780366"/>
            <a:ext cx="5853801" cy="4146741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42199" y="5040530"/>
            <a:ext cx="5853801" cy="975059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EPR-FDS squeezing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20483" y="3861356"/>
                <a:ext cx="179614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3" y="3861356"/>
                <a:ext cx="179614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416623" y="5026128"/>
                <a:ext cx="179614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623" y="5026128"/>
                <a:ext cx="1796142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80013" y="3949814"/>
                <a:ext cx="179614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𝑂𝑃𝑂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013" y="3949814"/>
                <a:ext cx="179614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4147449" y="901814"/>
            <a:ext cx="3989620" cy="1269894"/>
            <a:chOff x="4147449" y="760300"/>
            <a:chExt cx="3989620" cy="12698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692" y="1215854"/>
              <a:ext cx="2075692" cy="737618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278084" y="1127462"/>
                  <a:ext cx="179614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 err="1">
                      <a:solidFill>
                        <a:schemeClr val="accent6">
                          <a:lumMod val="75000"/>
                        </a:schemeClr>
                      </a:solidFill>
                    </a:rPr>
                    <a:t>P</a:t>
                  </a:r>
                  <a:r>
                    <a:rPr lang="it-IT" dirty="0" err="1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ump</a:t>
                  </a:r>
                  <a:r>
                    <a:rPr lang="it-IT" dirty="0" smtClean="0">
                      <a:solidFill>
                        <a:schemeClr val="accent6">
                          <a:lumMod val="75000"/>
                        </a:schemeClr>
                      </a:solidFill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endParaRPr lang="en-US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8084" y="1127462"/>
                  <a:ext cx="179614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061" t="-8197" b="-2459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147453" y="1399606"/>
                  <a:ext cx="179614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dirty="0" smtClean="0">
                      <a:solidFill>
                        <a:srgbClr val="FF0000"/>
                      </a:solidFill>
                    </a:rPr>
                    <a:t>Signal: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7453" y="1399606"/>
                  <a:ext cx="1796142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10000" b="-2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147449" y="1660862"/>
                  <a:ext cx="179614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it-IT" dirty="0" smtClean="0">
                      <a:solidFill>
                        <a:schemeClr val="accent5"/>
                      </a:solidFill>
                    </a:rPr>
                    <a:t>Idler: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endParaRPr lang="en-US" dirty="0">
                    <a:solidFill>
                      <a:schemeClr val="accent5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7449" y="1660862"/>
                  <a:ext cx="1796142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10000" b="-2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340927" y="760300"/>
                  <a:ext cx="1796142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𝑂𝑃𝑂</m:t>
                        </m:r>
                      </m:oMath>
                    </m:oMathPara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927" y="760300"/>
                  <a:ext cx="1796142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31372" y="5142313"/>
                <a:ext cx="179614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Κ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72" y="5142313"/>
                <a:ext cx="1796142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89" y="1008179"/>
            <a:ext cx="3681991" cy="48768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1459" y="809492"/>
            <a:ext cx="3422199" cy="1633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688160" y="697833"/>
                <a:ext cx="179614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𝑆𝑖𝑑𝑒𝑏𝑎𝑛𝑑𝑠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𝑒𝑛𝑡𝑎𝑔𝑙𝑒𝑚𝑒𝑛𝑡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160" y="697833"/>
                <a:ext cx="1796142" cy="369332"/>
              </a:xfrm>
              <a:prstGeom prst="rect">
                <a:avLst/>
              </a:prstGeom>
              <a:blipFill>
                <a:blip r:embed="rId13"/>
                <a:stretch>
                  <a:fillRect r="-46441" b="-131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6204857" y="3288382"/>
            <a:ext cx="57041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needs of filter cavity </a:t>
            </a:r>
          </a:p>
          <a:p>
            <a:pPr algn="just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Drawback: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3dB loss of squeezing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for SR 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detuned configuration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49267" y="3115772"/>
            <a:ext cx="5943600" cy="2395873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04801" y="6008660"/>
            <a:ext cx="3973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Y. Ma et al, Nature </a:t>
            </a:r>
            <a:r>
              <a:rPr lang="en-US" i="1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</a:t>
            </a:r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13, 776 (2017)</a:t>
            </a:r>
            <a:endParaRPr lang="en-US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422847" y="2457708"/>
                <a:ext cx="53320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conservation: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it-IT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Ω</m:t>
                    </m:r>
                    <m:r>
                      <a:rPr lang="it-IT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it-IT" sz="16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Ω</m:t>
                    </m:r>
                    <m:r>
                      <a:rPr lang="it-IT" sz="16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+∆</m:t>
                    </m:r>
                    <m:r>
                      <a:rPr lang="it-IT" sz="1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it-IT" sz="16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160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it-IT" sz="1600" dirty="0">
                    <a:solidFill>
                      <a:schemeClr val="accent6">
                        <a:lumMod val="50000"/>
                      </a:schemeClr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endParaRPr lang="en-US" sz="16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847" y="2457708"/>
                <a:ext cx="5332034" cy="338554"/>
              </a:xfrm>
              <a:prstGeom prst="rect">
                <a:avLst/>
              </a:prstGeom>
              <a:blipFill>
                <a:blip r:embed="rId14"/>
                <a:stretch>
                  <a:fillRect t="-7143" b="-19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266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FDS through quantum teleportation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25583" y="3746727"/>
            <a:ext cx="57041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needs of filter cavities for the SR detuned configuration (ET-LF) 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Drawback: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4.8 dB  of squeezing penalty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198030" y="3722472"/>
            <a:ext cx="5872535" cy="2129649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10" y="702735"/>
            <a:ext cx="3789304" cy="4433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526" y="767300"/>
            <a:ext cx="2335119" cy="2642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51157" y="1120462"/>
            <a:ext cx="2893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Bob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Alice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EPR entangled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34297" y="2694861"/>
            <a:ext cx="2346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Victor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squeezed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3036" y="5486561"/>
                <a:ext cx="3754192" cy="639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nor/>
                            </m:rPr>
                            <a:rPr lang="it-IT" b="0" i="0" smtClean="0">
                              <a:latin typeface="Cambria Math" panose="02040503050406030204" pitchFamily="18" charset="0"/>
                            </a:rPr>
                            <m:t>EPR</m:t>
                          </m:r>
                        </m:e>
                      </m:groupCh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36" y="5486561"/>
                <a:ext cx="3754192" cy="6395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98113" y="6179340"/>
            <a:ext cx="740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8496" y="6178420"/>
            <a:ext cx="92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Bob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76848" y="6176118"/>
            <a:ext cx="1158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Bell Meas.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80479" y="6146818"/>
            <a:ext cx="1158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FDS</a:t>
            </a: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177640" y="1515420"/>
                <a:ext cx="2711833" cy="872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it-IT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it-IT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it-IT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groupChr>
                              <m:groupChrPr>
                                <m:chr m:val="→"/>
                                <m:vertJc m:val="bot"/>
                                <m:ctrlP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m:rPr>
                                    <m:nor/>
                                    <m:brk m:alnAt="7"/>
                                  </m:rPr>
                                  <a:rPr lang="it-IT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PR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groupChr>
                            <m:r>
                              <m:rPr>
                                <m:brk m:alnAt="7"/>
                              </m:rPr>
                              <a:rPr lang="it-IT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m:rPr>
                                <m:brk m:alnAt="7"/>
                              </m:rP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it-IT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groupChr>
                              <m:groupChrPr>
                                <m:chr m:val="→"/>
                                <m:vertJc m:val="bot"/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m:rPr>
                                    <m:nor/>
                                    <m:brk m:alnAt="7"/>
                                  </m:rPr>
                                  <a:rPr lang="it-IT" sz="16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it-IT" sz="16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PR</m:t>
                                </m:r>
                                <m:r>
                                  <m:rPr>
                                    <m:nor/>
                                  </m:rPr>
                                  <a:rPr lang="it-IT" sz="16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groupChr>
                            <m:r>
                              <m:rPr>
                                <m:brk m:alnAt="7"/>
                              </m:rP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</m:m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7640" y="1515420"/>
                <a:ext cx="2711833" cy="8725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2602713" y="751245"/>
            <a:ext cx="3616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Rev A 110, 022601 (2024)</a:t>
            </a:r>
            <a:endParaRPr lang="en-US" sz="16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22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Mass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525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640886" y="1786592"/>
                <a:ext cx="2734703" cy="3161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𝐼𝑛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𝐶𝑜𝑠</m:t>
                    </m:r>
                    <m:d>
                      <m:d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it-IT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000" dirty="0" smtClean="0"/>
                  <a:t>    </a:t>
                </a:r>
                <a:endParaRPr lang="en-US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0886" y="1786592"/>
                <a:ext cx="2734703" cy="316112"/>
              </a:xfrm>
              <a:prstGeom prst="rect">
                <a:avLst/>
              </a:prstGeom>
              <a:blipFill>
                <a:blip r:embed="rId3"/>
                <a:stretch>
                  <a:fillRect l="-3118" t="-25000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2273549" y="27449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19698" y="0"/>
            <a:ext cx="39890" cy="8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0604379" y="-511629"/>
            <a:ext cx="41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9489" y="794479"/>
            <a:ext cx="1633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81280" y="3173707"/>
            <a:ext cx="308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Noise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198557" y="2402402"/>
                <a:ext cx="4419532" cy="3161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∙2∆</m:t>
                          </m:r>
                          <m:r>
                            <a:rPr lang="it-IT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557" y="2402402"/>
                <a:ext cx="4419532" cy="316112"/>
              </a:xfrm>
              <a:prstGeom prst="rect">
                <a:avLst/>
              </a:prstGeom>
              <a:blipFill>
                <a:blip r:embed="rId4"/>
                <a:stretch>
                  <a:fillRect t="-25000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967445" y="4232376"/>
                <a:ext cx="10379808" cy="3161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∙2∆</m:t>
                          </m:r>
                          <m:r>
                            <a:rPr lang="it-IT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20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45" y="4232376"/>
                <a:ext cx="10379808" cy="316112"/>
              </a:xfrm>
              <a:prstGeom prst="rect">
                <a:avLst/>
              </a:prstGeom>
              <a:blipFill>
                <a:blip r:embed="rId5"/>
                <a:stretch>
                  <a:fillRect l="-881" t="-23077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893758" y="4751674"/>
            <a:ext cx="1710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 Noise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13047" y="4742707"/>
            <a:ext cx="1710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 Noise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066051" y="6175858"/>
                <a:ext cx="23981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Amplitude Quadrature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051" y="6175858"/>
                <a:ext cx="2398118" cy="338554"/>
              </a:xfrm>
              <a:prstGeom prst="rect">
                <a:avLst/>
              </a:prstGeom>
              <a:blipFill>
                <a:blip r:embed="rId6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7874132" y="6177665"/>
                <a:ext cx="28436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  or Signal Quadrature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132" y="6177665"/>
                <a:ext cx="2843687" cy="338554"/>
              </a:xfrm>
              <a:prstGeom prst="rect">
                <a:avLst/>
              </a:prstGeom>
              <a:blipFill>
                <a:blip r:embed="rId7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H="1" flipV="1">
            <a:off x="5669485" y="4542302"/>
            <a:ext cx="1553" cy="258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3989664" y="6197048"/>
            <a:ext cx="2044" cy="1685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12398" y="6208931"/>
            <a:ext cx="802110" cy="79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917223" y="6216162"/>
            <a:ext cx="1740877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559423" y="3315079"/>
                <a:ext cx="529823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•Phase 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noise competes directly with the </a:t>
                </a: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(</a:t>
                </a:r>
                <a:r>
                  <a:rPr lang="en-GB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shot noise generator</a:t>
                </a: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marL="0" lvl="1"/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•</a:t>
                </a: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Amplitude 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noise generates radiation pressure fluctuations that generate a spurious displacement </a:t>
                </a: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(back action noise generator) proportional to the </a:t>
                </a:r>
                <a:r>
                  <a:rPr lang="en-GB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optomechanical coupling </a:t>
                </a:r>
                <a:r>
                  <a:rPr lang="el-GR" sz="20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</m:oMath>
                </a14:m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𝜅</m:t>
                        </m:r>
                        <m: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∝(</m:t>
                        </m:r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𝑙𝑎𝑠𝑒𝑟</m:t>
                        </m:r>
                      </m:sub>
                    </m:sSub>
                    <m: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1/(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sSup>
                      <m:sSupPr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p>
                        <m: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))</m:t>
                    </m:r>
                  </m:oMath>
                </a14:m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423" y="3315079"/>
                <a:ext cx="5298232" cy="2554545"/>
              </a:xfrm>
              <a:prstGeom prst="rect">
                <a:avLst/>
              </a:prstGeom>
              <a:blipFill>
                <a:blip r:embed="rId8"/>
                <a:stretch>
                  <a:fillRect l="-1151" t="-1432" r="-1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017" y="1375542"/>
            <a:ext cx="3621700" cy="1433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183788" y="1666430"/>
                <a:ext cx="1242872" cy="3161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𝐼𝑛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3788" y="1666430"/>
                <a:ext cx="1242872" cy="316112"/>
              </a:xfrm>
              <a:prstGeom prst="rect">
                <a:avLst/>
              </a:prstGeom>
              <a:blipFill>
                <a:blip r:embed="rId10"/>
                <a:stretch>
                  <a:fillRect t="-25000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371582" y="2220694"/>
                <a:ext cx="1784771" cy="3161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582" y="2220694"/>
                <a:ext cx="1784771" cy="316112"/>
              </a:xfrm>
              <a:prstGeom prst="rect">
                <a:avLst/>
              </a:prstGeom>
              <a:blipFill>
                <a:blip r:embed="rId11"/>
                <a:stretch>
                  <a:fillRect t="-25000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064959" y="1191994"/>
                <a:ext cx="849924" cy="3161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it-IT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959" y="1191994"/>
                <a:ext cx="849924" cy="316112"/>
              </a:xfrm>
              <a:prstGeom prst="rect">
                <a:avLst/>
              </a:prstGeom>
              <a:blipFill>
                <a:blip r:embed="rId12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054229" y="1182853"/>
                <a:ext cx="2734703" cy="3161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it-IT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it-IT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it-IT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229" y="1182853"/>
                <a:ext cx="2734703" cy="316112"/>
              </a:xfrm>
              <a:prstGeom prst="rect">
                <a:avLst/>
              </a:prstGeom>
              <a:blipFill>
                <a:blip r:embed="rId13"/>
                <a:stretch>
                  <a:fillRect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014338" y="3698969"/>
                <a:ext cx="4014862" cy="3161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20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338" y="3698969"/>
                <a:ext cx="4014862" cy="316112"/>
              </a:xfrm>
              <a:prstGeom prst="rect">
                <a:avLst/>
              </a:prstGeom>
              <a:blipFill>
                <a:blip r:embed="rId14"/>
                <a:stretch>
                  <a:fillRect l="-2124" t="-25000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447485" y="5800340"/>
                <a:ext cx="10379808" cy="3161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it-IT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∙2∆</m:t>
                      </m:r>
                      <m:r>
                        <a:rPr lang="it-IT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𝑆𝑖𝑛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485" y="5800340"/>
                <a:ext cx="10379808" cy="316112"/>
              </a:xfrm>
              <a:prstGeom prst="rect">
                <a:avLst/>
              </a:prstGeom>
              <a:blipFill>
                <a:blip r:embed="rId15"/>
                <a:stretch>
                  <a:fillRect l="-822" t="-25000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784210" y="5269208"/>
            <a:ext cx="308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Quadratures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2753362" y="4536446"/>
            <a:ext cx="1553" cy="2582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378276" y="6361331"/>
            <a:ext cx="613758" cy="43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761285" y="6369259"/>
            <a:ext cx="1208247" cy="51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6762168" y="6208776"/>
            <a:ext cx="2044" cy="1685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6330862" y="3263849"/>
            <a:ext cx="5574999" cy="2381171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85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1010" y="1147162"/>
            <a:ext cx="1001239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use of frequency-dependent squeezed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(FDS) light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shown that it is possible to improve the sensitivity of large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 GW 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 across the entire detection band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improvements are expected from activities aimed at reducing optical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losses.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baseline design of the third generation detectors (for instance ET) involves the use of FDS generated using the filter cavity </a:t>
            </a:r>
            <a:r>
              <a:rPr lang="en-GB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R&amp;D efforts are underway to develop alternative methods for reducing standard quantum noise </a:t>
            </a:r>
            <a:r>
              <a:rPr lang="en-GB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installation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costs but are currently unable to guarantee the same performance as FDS.</a:t>
            </a:r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25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85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Speed meters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30" y="1671598"/>
            <a:ext cx="3752096" cy="27919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006" y="955071"/>
            <a:ext cx="4469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Zero Area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Sagnac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interferometer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121" y="4484295"/>
            <a:ext cx="195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95469" y="3222862"/>
                <a:ext cx="697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469" y="3222862"/>
                <a:ext cx="69798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82370" y="1538297"/>
                <a:ext cx="697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370" y="1538297"/>
                <a:ext cx="697984" cy="369332"/>
              </a:xfrm>
              <a:prstGeom prst="rect">
                <a:avLst/>
              </a:prstGeom>
              <a:blipFill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31006" y="3067585"/>
            <a:ext cx="1950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96326" y="3579439"/>
            <a:ext cx="44143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>
            <a:off x="2050995" y="1729859"/>
            <a:ext cx="44143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800" y="5216236"/>
                <a:ext cx="51261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𝛿𝜙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nor/>
                        </m:rPr>
                        <a:rPr lang="it-IT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216236"/>
                <a:ext cx="5126182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05339" y="5763490"/>
                <a:ext cx="36888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600" dirty="0" smtClean="0"/>
                  <a:t>: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ropagation time             v: speed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339" y="5763490"/>
                <a:ext cx="3688888" cy="338554"/>
              </a:xfrm>
              <a:prstGeom prst="rect">
                <a:avLst/>
              </a:prstGeom>
              <a:blipFill>
                <a:blip r:embed="rId6"/>
                <a:stretch>
                  <a:fillRect t="-7143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53177" y="929952"/>
                <a:ext cx="5807476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generalized momentum “p” is a </a:t>
                </a:r>
                <a:r>
                  <a:rPr lang="en-US" sz="22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non </a:t>
                </a:r>
                <a:r>
                  <a:rPr lang="en-US" sz="22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demolution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observable (not affected by back action)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′(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′)</m:t>
                          </m:r>
                        </m:e>
                      </m:d>
                      <m:r>
                        <a:rPr lang="it-IT" sz="22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it-IT" sz="22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momentum of the test mass is a quasi quantum non </a:t>
                </a:r>
                <a:r>
                  <a:rPr lang="en-US" sz="2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demolution</a:t>
                </a: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observable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177" y="929952"/>
                <a:ext cx="5807476" cy="2123658"/>
              </a:xfrm>
              <a:prstGeom prst="rect">
                <a:avLst/>
              </a:prstGeom>
              <a:blipFill>
                <a:blip r:embed="rId7"/>
                <a:stretch>
                  <a:fillRect l="-1154" t="-2011" b="-4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153177" y="3202100"/>
            <a:ext cx="58074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basic schemes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Michelson interferometer plus external “sloshing” cavity </a:t>
            </a:r>
            <a:endParaRPr lang="en-GB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Speed meter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://link.springer.com/article/10.1007/s41114-019-0018-y</a:t>
            </a:r>
            <a:endParaRPr lang="en-GB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39322" y="5030894"/>
            <a:ext cx="58074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scale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roof of principle still lacking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configurations compatible with the </a:t>
            </a:r>
            <a:r>
              <a:rPr lang="en-GB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michelson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interferometer configuration are 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being considered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106882" y="819631"/>
            <a:ext cx="5970818" cy="2247954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110346" y="3224641"/>
            <a:ext cx="5970818" cy="1708355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6095315" y="5042946"/>
            <a:ext cx="5970818" cy="1402037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8534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Dechoerence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mitigation:Internal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squeezing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703" y="2877124"/>
            <a:ext cx="5799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1)Low readout losses dominant: parametric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deamplification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3177" y="929952"/>
            <a:ext cx="5807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Proof of concept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69045" y="3581744"/>
            <a:ext cx="5970818" cy="2850585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38247"/>
            <a:ext cx="3960895" cy="1694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4482" y="4115674"/>
            <a:ext cx="570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2)Low  internal losses   dominant: parametric amplification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54754" y="1327376"/>
            <a:ext cx="361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arXiv:2303.09983 </a:t>
            </a:r>
            <a:r>
              <a:rPr lang="en-US" i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i="1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54233" y="3554377"/>
            <a:ext cx="5807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pplicable for  GW detectors?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36" y="4129668"/>
            <a:ext cx="2423368" cy="196489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03528" y="4266435"/>
            <a:ext cx="29908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Several technological problems to deal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be combined with quantum back-action evading techniques 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057485" y="826993"/>
            <a:ext cx="5970818" cy="2677148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139" y="966231"/>
            <a:ext cx="2487109" cy="2450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347" y="4852158"/>
            <a:ext cx="548571" cy="561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02" y="4848653"/>
            <a:ext cx="543484" cy="56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19" y="4849399"/>
            <a:ext cx="543484" cy="561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13" y="4870186"/>
            <a:ext cx="543484" cy="56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0223" y="5399381"/>
            <a:ext cx="3181350" cy="7143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8218" y="4960803"/>
            <a:ext cx="73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SQZ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44440" y="4572873"/>
            <a:ext cx="73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Cohe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27373" y="6041453"/>
            <a:ext cx="73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gain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82099" y="6041455"/>
            <a:ext cx="73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0" y="3519364"/>
            <a:ext cx="543484" cy="561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68" y="3539402"/>
            <a:ext cx="543484" cy="5616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289060" y="4624078"/>
            <a:ext cx="0" cy="4982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86050" y="3295642"/>
            <a:ext cx="0" cy="4982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011308" y="4703650"/>
            <a:ext cx="0" cy="432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150786" y="4825030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334916" y="3512778"/>
            <a:ext cx="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00388" y="3239905"/>
            <a:ext cx="73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74240" y="3372756"/>
            <a:ext cx="9476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6 dB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72892" y="3820514"/>
            <a:ext cx="94762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&gt;6 dB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89546" y="4723439"/>
            <a:ext cx="124278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Same SNR as input</a:t>
            </a:r>
          </a:p>
        </p:txBody>
      </p:sp>
      <p:cxnSp>
        <p:nvCxnSpPr>
          <p:cNvPr id="18" name="Straight Arrow Connector 17"/>
          <p:cNvCxnSpPr>
            <a:stCxn id="41" idx="1"/>
          </p:cNvCxnSpPr>
          <p:nvPr/>
        </p:nvCxnSpPr>
        <p:spPr>
          <a:xfrm flipH="1">
            <a:off x="2334916" y="3526645"/>
            <a:ext cx="339324" cy="130133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2" idx="1"/>
          </p:cNvCxnSpPr>
          <p:nvPr/>
        </p:nvCxnSpPr>
        <p:spPr>
          <a:xfrm flipH="1" flipV="1">
            <a:off x="2437820" y="3822427"/>
            <a:ext cx="235072" cy="151976"/>
          </a:xfrm>
          <a:prstGeom prst="straightConnector1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1"/>
          </p:cNvCxnSpPr>
          <p:nvPr/>
        </p:nvCxnSpPr>
        <p:spPr>
          <a:xfrm flipH="1" flipV="1">
            <a:off x="4143122" y="4969030"/>
            <a:ext cx="346424" cy="16019"/>
          </a:xfrm>
          <a:prstGeom prst="straightConnector1">
            <a:avLst/>
          </a:prstGeom>
          <a:ln>
            <a:solidFill>
              <a:schemeClr val="tx1"/>
            </a:solidFill>
            <a:headEnd type="none" w="med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1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 Mass quantum noise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525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5271" y="26266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19698" y="0"/>
            <a:ext cx="39890" cy="8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0604379" y="-511629"/>
            <a:ext cx="41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79489" y="794479"/>
            <a:ext cx="8095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mechanics constrains  the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quadratures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noise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898384" y="1400461"/>
                <a:ext cx="4071649" cy="3161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𝑆𝑖𝑛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84" y="1400461"/>
                <a:ext cx="4071649" cy="316112"/>
              </a:xfrm>
              <a:prstGeom prst="rect">
                <a:avLst/>
              </a:prstGeom>
              <a:blipFill>
                <a:blip r:embed="rId3"/>
                <a:stretch>
                  <a:fillRect l="-2096" t="-26923" r="-449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282922" y="1412994"/>
                <a:ext cx="362532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            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𝐴𝑘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922" y="1412994"/>
                <a:ext cx="3625325" cy="307777"/>
              </a:xfrm>
              <a:prstGeom prst="rect">
                <a:avLst/>
              </a:prstGeom>
              <a:blipFill>
                <a:blip r:embed="rId4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166521" y="2130521"/>
                <a:ext cx="5402009" cy="307777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=0                                 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⟨"/>
                          <m:endChr m:val="⟩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21" y="2130521"/>
                <a:ext cx="5402009" cy="307777"/>
              </a:xfrm>
              <a:prstGeom prst="rect">
                <a:avLst/>
              </a:prstGeom>
              <a:blipFill>
                <a:blip r:embed="rId5"/>
                <a:stretch>
                  <a:fillRect b="-13208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964209" y="2681155"/>
            <a:ext cx="171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Uncorelated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39500" y="2682941"/>
            <a:ext cx="2375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 Principle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759862" y="2490724"/>
            <a:ext cx="957" cy="3303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257887" y="2503272"/>
            <a:ext cx="957" cy="3303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92039" y="3184466"/>
            <a:ext cx="8095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Quantum noise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47024" y="4017312"/>
                <a:ext cx="1058418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noise manifests  in two contributions 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which </a:t>
                </a: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sum 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 </a:t>
                </a:r>
                <a:r>
                  <a:rPr lang="en-GB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quadratically</a:t>
                </a: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(uncorrelated sources).</a:t>
                </a:r>
              </a:p>
              <a:p>
                <a:pPr lvl="1"/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GB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Shot noise</a:t>
                </a: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generated by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fluctuations</a:t>
                </a:r>
              </a:p>
              <a:p>
                <a:pPr lvl="1"/>
                <a:r>
                  <a:rPr lang="en-GB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GB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Radiation pressure noise</a:t>
                </a: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generated 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fluctuations. Proportional to the frequency dependent </a:t>
                </a:r>
                <a:r>
                  <a:rPr lang="en-GB" sz="20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optomechanical</a:t>
                </a:r>
                <a:r>
                  <a:rPr lang="en-GB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coupling </a:t>
                </a:r>
                <a:r>
                  <a:rPr lang="el-GR" sz="200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l-G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  <m:r>
                      <a:rPr lang="el-GR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1/</m:t>
                    </m:r>
                    <m:sSup>
                      <m:sSupPr>
                        <m:ctrlP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p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24" y="4017312"/>
                <a:ext cx="10584189" cy="1323439"/>
              </a:xfrm>
              <a:prstGeom prst="rect">
                <a:avLst/>
              </a:prstGeom>
              <a:blipFill>
                <a:blip r:embed="rId6"/>
                <a:stretch>
                  <a:fillRect l="-518" t="-2304" r="-58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528748" y="2120003"/>
                <a:ext cx="2351798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Coherent states: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GB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it-IT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it-IT" sz="1600" b="0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GB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Ω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)=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Ω</m:t>
                    </m:r>
                  </m:oMath>
                </a14:m>
                <a:r>
                  <a:rPr lang="en-GB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8748" y="2120003"/>
                <a:ext cx="2351798" cy="1077218"/>
              </a:xfrm>
              <a:prstGeom prst="rect">
                <a:avLst/>
              </a:prstGeom>
              <a:blipFill>
                <a:blip r:embed="rId7"/>
                <a:stretch>
                  <a:fillRect l="-1036" t="-1705" r="-518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7430224" y="2060893"/>
            <a:ext cx="1389546" cy="1252003"/>
            <a:chOff x="5041590" y="5261302"/>
            <a:chExt cx="1208301" cy="108869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1590" y="5261302"/>
              <a:ext cx="1208301" cy="10886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045734" y="5800207"/>
                  <a:ext cx="196464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5734" y="5800207"/>
                  <a:ext cx="196464" cy="184666"/>
                </a:xfrm>
                <a:prstGeom prst="rect">
                  <a:avLst/>
                </a:prstGeom>
                <a:blipFill>
                  <a:blip r:embed="rId9"/>
                  <a:stretch>
                    <a:fillRect l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5149142" y="5301221"/>
                  <a:ext cx="200055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9142" y="5301221"/>
                  <a:ext cx="200055" cy="184666"/>
                </a:xfrm>
                <a:prstGeom prst="rect">
                  <a:avLst/>
                </a:prstGeom>
                <a:blipFill>
                  <a:blip r:embed="rId10"/>
                  <a:stretch>
                    <a:fillRect l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/>
            <p:cNvCxnSpPr/>
            <p:nvPr/>
          </p:nvCxnSpPr>
          <p:spPr>
            <a:xfrm>
              <a:off x="5761429" y="5633876"/>
              <a:ext cx="201384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5572790" y="5807153"/>
              <a:ext cx="181450" cy="0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5371832" y="5725099"/>
                  <a:ext cx="241504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1832" y="5725099"/>
                  <a:ext cx="241504" cy="184666"/>
                </a:xfrm>
                <a:prstGeom prst="rect">
                  <a:avLst/>
                </a:prstGeom>
                <a:blipFill>
                  <a:blip r:embed="rId11"/>
                  <a:stretch>
                    <a:fillRect l="-15217" r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5741369" y="5435187"/>
                  <a:ext cx="287836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1369" y="5435187"/>
                  <a:ext cx="287836" cy="184666"/>
                </a:xfrm>
                <a:prstGeom prst="rect">
                  <a:avLst/>
                </a:prstGeom>
                <a:blipFill>
                  <a:blip r:embed="rId12"/>
                  <a:stretch>
                    <a:fillRect l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861339" y="5616735"/>
                <a:ext cx="2627697" cy="6112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</m:d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it-IT" sz="2200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  <m:sSup>
                          <m:sSupPr>
                            <m:ctrlPr>
                              <a:rPr lang="it-IT" sz="22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p>
                            <m:r>
                              <a:rPr lang="it-IT" sz="2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sz="22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r>
                          <a:rPr lang="it-IT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it-IT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2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den>
                        </m:f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1339" y="5616735"/>
                <a:ext cx="2627697" cy="61125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54788" y="5775256"/>
            <a:ext cx="4735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Quantum noise Power Spectral Density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0128" y="3647202"/>
            <a:ext cx="105841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Coherent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8461398" y="5361546"/>
            <a:ext cx="957" cy="3303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8921713" y="5364650"/>
            <a:ext cx="957" cy="3303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791760" y="5218529"/>
            <a:ext cx="706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17794" y="5221639"/>
            <a:ext cx="706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 flipH="1">
            <a:off x="2994200" y="5310923"/>
            <a:ext cx="780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noise in Michelson Interferometer GW detectors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525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-313757" y="3584954"/>
                <a:ext cx="6582431" cy="3126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𝑉𝑎𝑐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𝑉𝑎𝑐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𝐶𝑜𝑠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𝑉𝑎𝑐</m:t>
                              </m:r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𝑆𝑖𝑛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3757" y="3584954"/>
                <a:ext cx="6582431" cy="312650"/>
              </a:xfrm>
              <a:prstGeom prst="rect">
                <a:avLst/>
              </a:prstGeom>
              <a:blipFill>
                <a:blip r:embed="rId3"/>
                <a:stretch>
                  <a:fillRect t="-11765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1789989" y="590208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19698" y="0"/>
            <a:ext cx="39890" cy="8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10604379" y="-511629"/>
            <a:ext cx="418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7485239" y="574804"/>
            <a:ext cx="4064864" cy="3704769"/>
            <a:chOff x="525034" y="1463338"/>
            <a:chExt cx="4516515" cy="41164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2849352" y="2031542"/>
                  <a:ext cx="969949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𝑅𝑃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9352" y="2031542"/>
                  <a:ext cx="969949" cy="307777"/>
                </a:xfrm>
                <a:prstGeom prst="rect">
                  <a:avLst/>
                </a:prstGeom>
                <a:blipFill>
                  <a:blip r:embed="rId6"/>
                  <a:stretch>
                    <a:fillRect b="-3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925807" y="4190642"/>
              <a:ext cx="849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BS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034" y="3405130"/>
              <a:ext cx="849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70939" y="5210416"/>
              <a:ext cx="849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83" y="1850711"/>
              <a:ext cx="4244683" cy="36211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227304" y="4741214"/>
                  <a:ext cx="969949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𝑉𝑎𝑐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7304" y="4741214"/>
                  <a:ext cx="969949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3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4071600" y="4405934"/>
                  <a:ext cx="969949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𝑅𝑃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1600" y="4405934"/>
                  <a:ext cx="969949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304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/>
            <p:cNvCxnSpPr/>
            <p:nvPr/>
          </p:nvCxnSpPr>
          <p:spPr>
            <a:xfrm flipV="1">
              <a:off x="3006767" y="1965974"/>
              <a:ext cx="0" cy="472464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6200000" flipV="1">
              <a:off x="4503756" y="4137226"/>
              <a:ext cx="0" cy="472464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1701823" y="4911370"/>
                  <a:ext cx="969949" cy="2735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𝑂𝑢𝑡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1823" y="4911370"/>
                  <a:ext cx="969949" cy="273579"/>
                </a:xfrm>
                <a:prstGeom prst="rect">
                  <a:avLst/>
                </a:prstGeom>
                <a:blipFill>
                  <a:blip r:embed="rId10"/>
                  <a:stretch>
                    <a:fillRect b="-1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2440397" y="1463338"/>
                  <a:ext cx="403115" cy="3784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0397" y="1463338"/>
                  <a:ext cx="403115" cy="37843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4547840" y="3395033"/>
                  <a:ext cx="48178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7840" y="3395033"/>
                  <a:ext cx="48178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/>
                <p:cNvSpPr txBox="1"/>
                <p:nvPr/>
              </p:nvSpPr>
              <p:spPr>
                <a:xfrm>
                  <a:off x="1373915" y="3576090"/>
                  <a:ext cx="969949" cy="2735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𝐿𝑎𝑠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5" name="TextBox 7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3915" y="3576090"/>
                  <a:ext cx="969949" cy="273579"/>
                </a:xfrm>
                <a:prstGeom prst="rect">
                  <a:avLst/>
                </a:prstGeom>
                <a:blipFill>
                  <a:blip r:embed="rId13"/>
                  <a:stretch>
                    <a:fillRect b="-1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9762" y="4504870"/>
              <a:ext cx="822857" cy="8419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3688175" y="4860670"/>
                  <a:ext cx="8261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175" y="4860670"/>
                  <a:ext cx="826176" cy="307777"/>
                </a:xfrm>
                <a:prstGeom prst="rect">
                  <a:avLst/>
                </a:prstGeom>
                <a:blipFill>
                  <a:blip r:embed="rId1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3289667" y="4471680"/>
                  <a:ext cx="8261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9667" y="4471680"/>
                  <a:ext cx="826176" cy="307777"/>
                </a:xfrm>
                <a:prstGeom prst="rect">
                  <a:avLst/>
                </a:prstGeom>
                <a:blipFill>
                  <a:blip r:embed="rId16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TextBox 76"/>
          <p:cNvSpPr txBox="1"/>
          <p:nvPr/>
        </p:nvSpPr>
        <p:spPr>
          <a:xfrm>
            <a:off x="407393" y="2874396"/>
            <a:ext cx="6317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uantum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quantum vacuum fluctuations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entering the detection port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256448" y="4009175"/>
                <a:ext cx="6582431" cy="5007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it-IT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𝑉𝑎𝑐</m:t>
                              </m:r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𝑉𝑎𝑐</m:t>
                              </m:r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it-IT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𝑉𝑎𝑐</m:t>
                              </m:r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𝑉𝑎𝑐</m:t>
                              </m:r>
                              <m:r>
                                <a:rPr lang="it-IT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,  </m:t>
                      </m:r>
                      <m:r>
                        <a:rPr lang="it-IT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it-IT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it-IT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𝑽𝒂𝒄</m:t>
                          </m:r>
                          <m:r>
                            <a:rPr lang="it-IT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it-IT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it-IT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it-IT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𝑽𝒂𝒄</m:t>
                          </m:r>
                          <m:r>
                            <a:rPr lang="it-IT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it-IT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it-IT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dirty="0"/>
              </a:p>
              <a:p>
                <a:endParaRPr lang="en-US" sz="1600" dirty="0" smtClean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48" y="4009175"/>
                <a:ext cx="6582431" cy="50071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Rounded Rectangle 92"/>
          <p:cNvSpPr/>
          <p:nvPr/>
        </p:nvSpPr>
        <p:spPr>
          <a:xfrm>
            <a:off x="450814" y="2775840"/>
            <a:ext cx="6332661" cy="1808527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/>
              <p:cNvSpPr txBox="1"/>
              <p:nvPr/>
            </p:nvSpPr>
            <p:spPr>
              <a:xfrm>
                <a:off x="9382650" y="3661261"/>
                <a:ext cx="87295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𝑉𝑎𝑐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TextBox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650" y="3661261"/>
                <a:ext cx="872954" cy="246221"/>
              </a:xfrm>
              <a:prstGeom prst="rect">
                <a:avLst/>
              </a:prstGeom>
              <a:blipFill>
                <a:blip r:embed="rId18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TextBox 96"/>
          <p:cNvSpPr txBox="1"/>
          <p:nvPr/>
        </p:nvSpPr>
        <p:spPr>
          <a:xfrm>
            <a:off x="409848" y="4810684"/>
            <a:ext cx="5704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Quantum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limited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strain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endParaRPr lang="it-IT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7305576" y="4962275"/>
                <a:ext cx="59531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it-IT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Strain</a:t>
                </a:r>
                <a:r>
                  <a:rPr lang="it-IT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sensitivity</a:t>
                </a:r>
                <a:r>
                  <a:rPr lang="it-IT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it-IT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minimized</a:t>
                </a:r>
                <a:r>
                  <a:rPr lang="it-IT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d>
                      <m:dPr>
                        <m:begChr m:val="["/>
                        <m:endChr m:val="]"/>
                        <m:ctrlPr>
                          <a:rPr lang="it-IT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</m:d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576" y="4962275"/>
                <a:ext cx="5953187" cy="369332"/>
              </a:xfrm>
              <a:prstGeom prst="rect">
                <a:avLst/>
              </a:prstGeom>
              <a:blipFill>
                <a:blip r:embed="rId19"/>
                <a:stretch>
                  <a:fillRect l="-819"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60475" y="5559963"/>
                <a:ext cx="4266459" cy="658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d>
                            </m:e>
                          </m:d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+1/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75" y="5559963"/>
                <a:ext cx="4266459" cy="65800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 flipH="1">
            <a:off x="4242185" y="5344479"/>
            <a:ext cx="780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96782" y="5523695"/>
            <a:ext cx="0" cy="18416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571068" y="5518323"/>
            <a:ext cx="0" cy="18416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ounded Rectangle 99"/>
          <p:cNvSpPr/>
          <p:nvPr/>
        </p:nvSpPr>
        <p:spPr>
          <a:xfrm>
            <a:off x="460650" y="4764505"/>
            <a:ext cx="6296295" cy="1721200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405790" y="870731"/>
            <a:ext cx="6524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Michelson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relative variation of the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 lengths.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GWs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 a deformation of the two arms in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antiphase.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 laser quadrature fluctuations produce a common signal which is therefore not detected.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29957" y="772189"/>
            <a:ext cx="6332661" cy="1808527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263369" y="4562992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</a:t>
            </a:r>
            <a:r>
              <a:rPr lang="it-IT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</a:t>
            </a:r>
            <a:r>
              <a:rPr lang="it-IT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</a:t>
            </a:r>
            <a:endParaRPr 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7438818" y="5433229"/>
                <a:ext cx="4266459" cy="618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hh</m:t>
                          </m:r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𝑆𝑄𝐿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it-IT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818" y="5433229"/>
                <a:ext cx="4266459" cy="61824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00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Surpass the Standard quantum limit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664050" y="3562959"/>
                <a:ext cx="5625482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𝑆h𝑜𝑡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𝐵𝐴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𝜅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𝑅𝑒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𝑆h𝑜𝑡</m:t>
                                  </m:r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𝐵𝐴</m:t>
                                  </m:r>
                                </m:sub>
                              </m:sSub>
                              <m:r>
                                <a:rPr lang="it-IT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p>
                                  <m: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050" y="3562959"/>
                <a:ext cx="5625482" cy="6109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21005" y="1211395"/>
                <a:ext cx="4266459" cy="676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hh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𝑆𝑄𝐿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005" y="1211395"/>
                <a:ext cx="4266459" cy="6767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328286" y="5408338"/>
            <a:ext cx="987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4.Back-action evading schemes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4786" y="3153333"/>
            <a:ext cx="9110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Creating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between the shot noise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back-action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noise (</a:t>
            </a:r>
            <a:r>
              <a:rPr lang="en-GB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9487" y="794479"/>
            <a:ext cx="10828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the  standard quantum limit  </a:t>
            </a:r>
            <a:r>
              <a:rPr lang="en-GB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surpassed?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7508" y="2082661"/>
            <a:ext cx="10828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proposed methods  (and some implemented in large arm interferometers)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73559" y="2625032"/>
            <a:ext cx="10238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odifying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quantum state of the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light(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squeezed light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244682" y="4172007"/>
                <a:ext cx="911049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3. 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Modifying the dynamics of the  tests mass (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  <m:d>
                      <m:dPr>
                        <m:begChr m:val="["/>
                        <m:endChr m:val="]"/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</m:d>
                  </m:oMath>
                </a14:m>
                <a:r>
                  <a:rPr lang="en-GB" sz="2000" dirty="0"/>
                  <a:t> 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enhancement</a:t>
                </a:r>
                <a:r>
                  <a:rPr lang="en-GB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682" y="4172007"/>
                <a:ext cx="9110497" cy="400110"/>
              </a:xfrm>
              <a:prstGeom prst="rect">
                <a:avLst/>
              </a:prstGeom>
              <a:blipFill>
                <a:blip r:embed="rId4"/>
                <a:stretch>
                  <a:fillRect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723724" y="4657237"/>
                <a:ext cx="4266459" cy="658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d>
                            </m:e>
                          </m:d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+1/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724" y="4657237"/>
                <a:ext cx="4266459" cy="6580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71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6" y="2610693"/>
            <a:ext cx="4232856" cy="3600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44473" y="814523"/>
                <a:ext cx="488098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Squeezed states: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squeezing factor 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Squeezing angle   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473" y="814523"/>
                <a:ext cx="4880980" cy="1107996"/>
              </a:xfrm>
              <a:prstGeom prst="rect">
                <a:avLst/>
              </a:prstGeom>
              <a:blipFill>
                <a:blip r:embed="rId3"/>
                <a:stretch>
                  <a:fillRect l="-1500" t="-3867" b="-10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78" y="5202334"/>
            <a:ext cx="822857" cy="84190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558008" y="5629076"/>
            <a:ext cx="861646" cy="73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78" y="5202262"/>
            <a:ext cx="822857" cy="841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78" y="5202262"/>
            <a:ext cx="822857" cy="84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52" y="3994849"/>
            <a:ext cx="4571428" cy="2171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00" y="3996727"/>
            <a:ext cx="4571428" cy="21714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00" y="3996727"/>
            <a:ext cx="4571428" cy="21714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56" y="4124216"/>
            <a:ext cx="548571" cy="561270"/>
          </a:xfrm>
          <a:prstGeom prst="rect">
            <a:avLst/>
          </a:prstGeom>
        </p:spPr>
      </p:pic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>
            <a:off x="7609114" y="4404851"/>
            <a:ext cx="224642" cy="17205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04" y="4730769"/>
            <a:ext cx="548571" cy="5612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81" y="4415517"/>
            <a:ext cx="548571" cy="561270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H="1">
            <a:off x="8319452" y="5014448"/>
            <a:ext cx="224642" cy="17205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-5400000" flipH="1">
            <a:off x="10137915" y="4717400"/>
            <a:ext cx="224642" cy="172055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0" y="6562800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Michelson interferometer QN manipulation with squeezing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856026" y="651960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4015972" y="6541200"/>
            <a:ext cx="4114800" cy="365125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9057600" y="6541200"/>
            <a:ext cx="2743200" cy="365125"/>
          </a:xfrm>
        </p:spPr>
        <p:txBody>
          <a:bodyPr/>
          <a:lstStyle/>
          <a:p>
            <a:fld id="{531040BA-207E-467F-92A6-A630048A53CE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90" y="922359"/>
            <a:ext cx="1208301" cy="10886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89" y="911850"/>
            <a:ext cx="1208301" cy="10886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90" y="922359"/>
            <a:ext cx="1207646" cy="1088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35" y="922359"/>
            <a:ext cx="1208301" cy="108869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3429" y="644112"/>
            <a:ext cx="1435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Coherent State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253446" y="1461264"/>
                <a:ext cx="1964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446" y="1461264"/>
                <a:ext cx="196464" cy="184666"/>
              </a:xfrm>
              <a:prstGeom prst="rect">
                <a:avLst/>
              </a:prstGeom>
              <a:blipFill>
                <a:blip r:embed="rId17"/>
                <a:stretch>
                  <a:fillRect l="-187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792657" y="1460341"/>
                <a:ext cx="1964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657" y="1460341"/>
                <a:ext cx="196464" cy="184666"/>
              </a:xfrm>
              <a:prstGeom prst="rect">
                <a:avLst/>
              </a:prstGeom>
              <a:blipFill>
                <a:blip r:embed="rId17"/>
                <a:stretch>
                  <a:fillRect l="-187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890795" y="962787"/>
                <a:ext cx="20005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795" y="962787"/>
                <a:ext cx="200055" cy="184666"/>
              </a:xfrm>
              <a:prstGeom prst="rect">
                <a:avLst/>
              </a:prstGeom>
              <a:blipFill>
                <a:blip r:embed="rId18"/>
                <a:stretch>
                  <a:fillRect l="-18182" r="-303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321334" y="1461264"/>
                <a:ext cx="1964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334" y="1461264"/>
                <a:ext cx="196464" cy="184666"/>
              </a:xfrm>
              <a:prstGeom prst="rect">
                <a:avLst/>
              </a:prstGeom>
              <a:blipFill>
                <a:blip r:embed="rId17"/>
                <a:stretch>
                  <a:fillRect l="-187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735302" y="1461264"/>
                <a:ext cx="1964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302" y="1461264"/>
                <a:ext cx="196464" cy="184666"/>
              </a:xfrm>
              <a:prstGeom prst="rect">
                <a:avLst/>
              </a:prstGeom>
              <a:blipFill>
                <a:blip r:embed="rId17"/>
                <a:stretch>
                  <a:fillRect l="-187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356857" y="962278"/>
                <a:ext cx="185262" cy="190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857" y="962278"/>
                <a:ext cx="185262" cy="190886"/>
              </a:xfrm>
              <a:prstGeom prst="rect">
                <a:avLst/>
              </a:prstGeom>
              <a:blipFill>
                <a:blip r:embed="rId18"/>
                <a:stretch>
                  <a:fillRect l="-23333" r="-1000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24742" y="962278"/>
                <a:ext cx="20005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42" y="962278"/>
                <a:ext cx="200055" cy="184666"/>
              </a:xfrm>
              <a:prstGeom prst="rect">
                <a:avLst/>
              </a:prstGeom>
              <a:blipFill>
                <a:blip r:embed="rId18"/>
                <a:stretch>
                  <a:fillRect l="-18750" r="-625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826265" y="962278"/>
                <a:ext cx="20005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265" y="962278"/>
                <a:ext cx="200055" cy="184666"/>
              </a:xfrm>
              <a:prstGeom prst="rect">
                <a:avLst/>
              </a:prstGeom>
              <a:blipFill>
                <a:blip r:embed="rId18"/>
                <a:stretch>
                  <a:fillRect l="-18182" r="-303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/>
          <p:cNvCxnSpPr/>
          <p:nvPr/>
        </p:nvCxnSpPr>
        <p:spPr>
          <a:xfrm>
            <a:off x="1037029" y="1294933"/>
            <a:ext cx="201384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848390" y="1468210"/>
            <a:ext cx="18145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647432" y="1386156"/>
                <a:ext cx="24150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2" y="1386156"/>
                <a:ext cx="241504" cy="184666"/>
              </a:xfrm>
              <a:prstGeom prst="rect">
                <a:avLst/>
              </a:prstGeom>
              <a:blipFill>
                <a:blip r:embed="rId19"/>
                <a:stretch>
                  <a:fillRect l="-22500" r="-1500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016969" y="1096244"/>
                <a:ext cx="28783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969" y="1096244"/>
                <a:ext cx="287836" cy="184666"/>
              </a:xfrm>
              <a:prstGeom prst="rect">
                <a:avLst/>
              </a:prstGeom>
              <a:blipFill>
                <a:blip r:embed="rId20"/>
                <a:stretch>
                  <a:fillRect l="-12766" r="-21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072839" y="1552607"/>
                <a:ext cx="105992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839" y="1552607"/>
                <a:ext cx="105992" cy="215444"/>
              </a:xfrm>
              <a:prstGeom prst="rect">
                <a:avLst/>
              </a:prstGeom>
              <a:blipFill>
                <a:blip r:embed="rId21"/>
                <a:stretch>
                  <a:fillRect l="-58824" r="-58824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>
          <a:xfrm>
            <a:off x="3917773" y="1314586"/>
            <a:ext cx="300061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5484034" y="1132379"/>
            <a:ext cx="134927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696138" y="1393913"/>
            <a:ext cx="801" cy="133596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5284651" y="1461684"/>
            <a:ext cx="270360" cy="0"/>
          </a:xfrm>
          <a:prstGeom prst="straightConnector1">
            <a:avLst/>
          </a:prstGeom>
          <a:ln w="6350" cap="rnd">
            <a:solidFill>
              <a:schemeClr val="tx1"/>
            </a:solidFill>
            <a:miter lim="800000"/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44879" y="1101482"/>
                <a:ext cx="28783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879" y="1101482"/>
                <a:ext cx="287836" cy="184666"/>
              </a:xfrm>
              <a:prstGeom prst="rect">
                <a:avLst/>
              </a:prstGeom>
              <a:blipFill>
                <a:blip r:embed="rId20"/>
                <a:stretch>
                  <a:fillRect l="-12766" r="-21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401288" y="1387943"/>
                <a:ext cx="24150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288" y="1387943"/>
                <a:ext cx="241504" cy="184666"/>
              </a:xfrm>
              <a:prstGeom prst="rect">
                <a:avLst/>
              </a:prstGeom>
              <a:blipFill>
                <a:blip r:embed="rId19"/>
                <a:stretch>
                  <a:fillRect l="-22500" r="-150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430732" y="921669"/>
                <a:ext cx="28783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732" y="921669"/>
                <a:ext cx="287836" cy="184666"/>
              </a:xfrm>
              <a:prstGeom prst="rect">
                <a:avLst/>
              </a:prstGeom>
              <a:blipFill>
                <a:blip r:embed="rId20"/>
                <a:stretch>
                  <a:fillRect l="-12766" r="-21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088682" y="1379223"/>
                <a:ext cx="24150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682" y="1379223"/>
                <a:ext cx="241504" cy="184666"/>
              </a:xfrm>
              <a:prstGeom prst="rect">
                <a:avLst/>
              </a:prstGeom>
              <a:blipFill>
                <a:blip r:embed="rId19"/>
                <a:stretch>
                  <a:fillRect l="-23077" r="-17949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Connector 59"/>
          <p:cNvCxnSpPr/>
          <p:nvPr/>
        </p:nvCxnSpPr>
        <p:spPr>
          <a:xfrm rot="2700000">
            <a:off x="2596418" y="1016768"/>
            <a:ext cx="0" cy="9062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Arc 60"/>
          <p:cNvSpPr>
            <a:spLocks noChangeAspect="1"/>
          </p:cNvSpPr>
          <p:nvPr/>
        </p:nvSpPr>
        <p:spPr>
          <a:xfrm rot="10800000">
            <a:off x="2200261" y="1105977"/>
            <a:ext cx="805534" cy="725798"/>
          </a:xfrm>
          <a:prstGeom prst="arc">
            <a:avLst>
              <a:gd name="adj1" fmla="val 18940086"/>
              <a:gd name="adj2" fmla="val 83455"/>
            </a:avLst>
          </a:prstGeom>
          <a:ln w="63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275372" y="1788559"/>
            <a:ext cx="799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 dB</a:t>
            </a:r>
            <a:endParaRPr 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334534" y="2104612"/>
                <a:ext cx="5459585" cy="1814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noise can be manipulated with squeezed light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Standard Quantum Limit cannot be surpassed  for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=0,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/2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534" y="2104612"/>
                <a:ext cx="5459585" cy="1814086"/>
              </a:xfrm>
              <a:prstGeom prst="rect">
                <a:avLst/>
              </a:prstGeom>
              <a:blipFill>
                <a:blip r:embed="rId22"/>
                <a:stretch>
                  <a:fillRect l="-1228" t="-2349" r="-2121" b="-5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1693987" y="638248"/>
            <a:ext cx="1435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Squeezed State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100764" y="632391"/>
            <a:ext cx="152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Squeezing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554418" y="638249"/>
            <a:ext cx="152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Squeezing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09204" y="1786815"/>
            <a:ext cx="799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 dB</a:t>
            </a:r>
            <a:endParaRPr 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334274" y="1790314"/>
            <a:ext cx="799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 dB</a:t>
            </a:r>
            <a:endParaRPr 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8654851" y="897042"/>
                <a:ext cx="13095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851" y="897042"/>
                <a:ext cx="1309526" cy="307777"/>
              </a:xfrm>
              <a:prstGeom prst="rect">
                <a:avLst/>
              </a:prstGeom>
              <a:blipFill>
                <a:blip r:embed="rId23"/>
                <a:stretch>
                  <a:fillRect l="-4186" r="-3721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9408084" y="1247868"/>
                <a:ext cx="2392716" cy="3294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𝑆𝑄𝑍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𝐶𝑜h𝑒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084" y="1247868"/>
                <a:ext cx="2392716" cy="329449"/>
              </a:xfrm>
              <a:prstGeom prst="rect">
                <a:avLst/>
              </a:prstGeom>
              <a:blipFill>
                <a:blip r:embed="rId24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871058" y="2533776"/>
                <a:ext cx="29393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enerates shot noise (high frequency)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058" y="2533776"/>
                <a:ext cx="2939376" cy="707886"/>
              </a:xfrm>
              <a:prstGeom prst="rect">
                <a:avLst/>
              </a:prstGeom>
              <a:blipFill>
                <a:blip r:embed="rId25"/>
                <a:stretch>
                  <a:fillRect l="-2282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859651" y="3266116"/>
                <a:ext cx="293937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enerates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radiation pressure noise (low frequency)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651" y="3266116"/>
                <a:ext cx="2939376" cy="1015663"/>
              </a:xfrm>
              <a:prstGeom prst="rect">
                <a:avLst/>
              </a:prstGeom>
              <a:blipFill>
                <a:blip r:embed="rId26"/>
                <a:stretch>
                  <a:fillRect l="-2075" t="-3614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ounded Rectangle 63"/>
          <p:cNvSpPr/>
          <p:nvPr/>
        </p:nvSpPr>
        <p:spPr>
          <a:xfrm>
            <a:off x="6179500" y="784919"/>
            <a:ext cx="5879231" cy="1225547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6209317" y="2137955"/>
            <a:ext cx="5879231" cy="1794451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6" y="2610693"/>
            <a:ext cx="4232856" cy="3600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44473" y="814523"/>
                <a:ext cx="488098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Squeezed states: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2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squeezing factor 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Squeezing angle   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473" y="814523"/>
                <a:ext cx="4880980" cy="1107996"/>
              </a:xfrm>
              <a:prstGeom prst="rect">
                <a:avLst/>
              </a:prstGeom>
              <a:blipFill>
                <a:blip r:embed="rId3"/>
                <a:stretch>
                  <a:fillRect l="-1500" t="-3867" b="-10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78" y="5202334"/>
            <a:ext cx="822857" cy="84190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558008" y="5629076"/>
            <a:ext cx="861646" cy="73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78" y="5202262"/>
            <a:ext cx="822857" cy="841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78" y="5202262"/>
            <a:ext cx="822857" cy="84190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6562800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Michelson interferometer QN manipulation with squeezing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856026" y="651960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4015972" y="6541200"/>
            <a:ext cx="4114800" cy="365125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9057600" y="6541200"/>
            <a:ext cx="2743200" cy="365125"/>
          </a:xfrm>
        </p:spPr>
        <p:txBody>
          <a:bodyPr/>
          <a:lstStyle/>
          <a:p>
            <a:fld id="{531040BA-207E-467F-92A6-A630048A53CE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90" y="922359"/>
            <a:ext cx="1208301" cy="10886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489" y="911850"/>
            <a:ext cx="1208301" cy="108869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90" y="922359"/>
            <a:ext cx="1207646" cy="1088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35" y="922359"/>
            <a:ext cx="1208301" cy="108869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3429" y="644112"/>
            <a:ext cx="1435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Coherent State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253446" y="1461264"/>
                <a:ext cx="1964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3446" y="1461264"/>
                <a:ext cx="196464" cy="184666"/>
              </a:xfrm>
              <a:prstGeom prst="rect">
                <a:avLst/>
              </a:prstGeom>
              <a:blipFill>
                <a:blip r:embed="rId17"/>
                <a:stretch>
                  <a:fillRect l="-187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792657" y="1460341"/>
                <a:ext cx="1964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657" y="1460341"/>
                <a:ext cx="196464" cy="184666"/>
              </a:xfrm>
              <a:prstGeom prst="rect">
                <a:avLst/>
              </a:prstGeom>
              <a:blipFill>
                <a:blip r:embed="rId17"/>
                <a:stretch>
                  <a:fillRect l="-187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890795" y="962787"/>
                <a:ext cx="20005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795" y="962787"/>
                <a:ext cx="200055" cy="184666"/>
              </a:xfrm>
              <a:prstGeom prst="rect">
                <a:avLst/>
              </a:prstGeom>
              <a:blipFill>
                <a:blip r:embed="rId18"/>
                <a:stretch>
                  <a:fillRect l="-18182" r="-303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321334" y="1461264"/>
                <a:ext cx="1964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334" y="1461264"/>
                <a:ext cx="196464" cy="184666"/>
              </a:xfrm>
              <a:prstGeom prst="rect">
                <a:avLst/>
              </a:prstGeom>
              <a:blipFill>
                <a:blip r:embed="rId17"/>
                <a:stretch>
                  <a:fillRect l="-187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735302" y="1461264"/>
                <a:ext cx="19646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302" y="1461264"/>
                <a:ext cx="196464" cy="184666"/>
              </a:xfrm>
              <a:prstGeom prst="rect">
                <a:avLst/>
              </a:prstGeom>
              <a:blipFill>
                <a:blip r:embed="rId17"/>
                <a:stretch>
                  <a:fillRect l="-18750" r="-312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3356857" y="962278"/>
                <a:ext cx="185262" cy="1908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857" y="962278"/>
                <a:ext cx="185262" cy="190886"/>
              </a:xfrm>
              <a:prstGeom prst="rect">
                <a:avLst/>
              </a:prstGeom>
              <a:blipFill>
                <a:blip r:embed="rId18"/>
                <a:stretch>
                  <a:fillRect l="-23333" r="-1000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24742" y="962278"/>
                <a:ext cx="20005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42" y="962278"/>
                <a:ext cx="200055" cy="184666"/>
              </a:xfrm>
              <a:prstGeom prst="rect">
                <a:avLst/>
              </a:prstGeom>
              <a:blipFill>
                <a:blip r:embed="rId18"/>
                <a:stretch>
                  <a:fillRect l="-18750" r="-625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826265" y="962278"/>
                <a:ext cx="20005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265" y="962278"/>
                <a:ext cx="200055" cy="184666"/>
              </a:xfrm>
              <a:prstGeom prst="rect">
                <a:avLst/>
              </a:prstGeom>
              <a:blipFill>
                <a:blip r:embed="rId18"/>
                <a:stretch>
                  <a:fillRect l="-18182" r="-303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Arrow Connector 46"/>
          <p:cNvCxnSpPr/>
          <p:nvPr/>
        </p:nvCxnSpPr>
        <p:spPr>
          <a:xfrm>
            <a:off x="1037029" y="1294933"/>
            <a:ext cx="201384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848390" y="1468210"/>
            <a:ext cx="181450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647432" y="1386156"/>
                <a:ext cx="24150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2" y="1386156"/>
                <a:ext cx="241504" cy="184666"/>
              </a:xfrm>
              <a:prstGeom prst="rect">
                <a:avLst/>
              </a:prstGeom>
              <a:blipFill>
                <a:blip r:embed="rId19"/>
                <a:stretch>
                  <a:fillRect l="-22500" r="-15000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016969" y="1096244"/>
                <a:ext cx="28783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969" y="1096244"/>
                <a:ext cx="287836" cy="184666"/>
              </a:xfrm>
              <a:prstGeom prst="rect">
                <a:avLst/>
              </a:prstGeom>
              <a:blipFill>
                <a:blip r:embed="rId20"/>
                <a:stretch>
                  <a:fillRect l="-12766" r="-21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072839" y="1552607"/>
                <a:ext cx="105992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839" y="1552607"/>
                <a:ext cx="105992" cy="215444"/>
              </a:xfrm>
              <a:prstGeom prst="rect">
                <a:avLst/>
              </a:prstGeom>
              <a:blipFill>
                <a:blip r:embed="rId21"/>
                <a:stretch>
                  <a:fillRect l="-58824" r="-58824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/>
          <p:cNvCxnSpPr/>
          <p:nvPr/>
        </p:nvCxnSpPr>
        <p:spPr>
          <a:xfrm>
            <a:off x="3917773" y="1314586"/>
            <a:ext cx="300061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5484034" y="1132379"/>
            <a:ext cx="134927" cy="0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696138" y="1393913"/>
            <a:ext cx="801" cy="133596"/>
          </a:xfrm>
          <a:prstGeom prst="straightConnector1">
            <a:avLst/>
          </a:prstGeom>
          <a:ln w="6350">
            <a:solidFill>
              <a:schemeClr val="tx1"/>
            </a:solidFill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5400000">
            <a:off x="5284651" y="1461684"/>
            <a:ext cx="270360" cy="0"/>
          </a:xfrm>
          <a:prstGeom prst="straightConnector1">
            <a:avLst/>
          </a:prstGeom>
          <a:ln w="6350" cap="rnd">
            <a:solidFill>
              <a:schemeClr val="tx1"/>
            </a:solidFill>
            <a:miter lim="800000"/>
            <a:headEnd type="arrow" w="med" len="sm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944879" y="1101482"/>
                <a:ext cx="28783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879" y="1101482"/>
                <a:ext cx="287836" cy="184666"/>
              </a:xfrm>
              <a:prstGeom prst="rect">
                <a:avLst/>
              </a:prstGeom>
              <a:blipFill>
                <a:blip r:embed="rId20"/>
                <a:stretch>
                  <a:fillRect l="-12766" r="-21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401288" y="1387943"/>
                <a:ext cx="24150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288" y="1387943"/>
                <a:ext cx="241504" cy="184666"/>
              </a:xfrm>
              <a:prstGeom prst="rect">
                <a:avLst/>
              </a:prstGeom>
              <a:blipFill>
                <a:blip r:embed="rId19"/>
                <a:stretch>
                  <a:fillRect l="-22500" r="-150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430732" y="921669"/>
                <a:ext cx="28783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732" y="921669"/>
                <a:ext cx="287836" cy="184666"/>
              </a:xfrm>
              <a:prstGeom prst="rect">
                <a:avLst/>
              </a:prstGeom>
              <a:blipFill>
                <a:blip r:embed="rId20"/>
                <a:stretch>
                  <a:fillRect l="-12766" r="-21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088682" y="1379223"/>
                <a:ext cx="24150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8682" y="1379223"/>
                <a:ext cx="241504" cy="184666"/>
              </a:xfrm>
              <a:prstGeom prst="rect">
                <a:avLst/>
              </a:prstGeom>
              <a:blipFill>
                <a:blip r:embed="rId19"/>
                <a:stretch>
                  <a:fillRect l="-23077" r="-17949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Connector 59"/>
          <p:cNvCxnSpPr/>
          <p:nvPr/>
        </p:nvCxnSpPr>
        <p:spPr>
          <a:xfrm rot="2700000">
            <a:off x="2596418" y="1016768"/>
            <a:ext cx="0" cy="9062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Arc 60"/>
          <p:cNvSpPr>
            <a:spLocks noChangeAspect="1"/>
          </p:cNvSpPr>
          <p:nvPr/>
        </p:nvSpPr>
        <p:spPr>
          <a:xfrm rot="10800000">
            <a:off x="2200261" y="1105977"/>
            <a:ext cx="805534" cy="725798"/>
          </a:xfrm>
          <a:prstGeom prst="arc">
            <a:avLst>
              <a:gd name="adj1" fmla="val 18940086"/>
              <a:gd name="adj2" fmla="val 83455"/>
            </a:avLst>
          </a:prstGeom>
          <a:ln w="63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5275372" y="1788559"/>
            <a:ext cx="799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 dB</a:t>
            </a:r>
            <a:endParaRPr 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6334534" y="2104612"/>
                <a:ext cx="5459585" cy="1814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noise can be manipulated with squeezed light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𝜅</m:t>
                    </m:r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  <m:r>
                          <a:rPr lang="it-IT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US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Standard Quantum Limit cannot be surpassed  for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=0, 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it-IT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/2</m:t>
                    </m:r>
                  </m:oMath>
                </a14:m>
                <a:r>
                  <a:rPr lang="en-US" sz="2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534" y="2104612"/>
                <a:ext cx="5459585" cy="1814086"/>
              </a:xfrm>
              <a:prstGeom prst="rect">
                <a:avLst/>
              </a:prstGeom>
              <a:blipFill>
                <a:blip r:embed="rId22"/>
                <a:stretch>
                  <a:fillRect l="-1228" t="-2349" r="-2121" b="-5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/>
          <p:cNvSpPr txBox="1"/>
          <p:nvPr/>
        </p:nvSpPr>
        <p:spPr>
          <a:xfrm>
            <a:off x="1693987" y="638248"/>
            <a:ext cx="1435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Squeezed State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100764" y="632391"/>
            <a:ext cx="152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Squeezing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554418" y="638249"/>
            <a:ext cx="152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</a:t>
            </a:r>
            <a:r>
              <a:rPr 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Squeezing</a:t>
            </a:r>
            <a:endParaRPr lang="en-US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09204" y="1786815"/>
            <a:ext cx="799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 dB</a:t>
            </a:r>
            <a:endParaRPr 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334274" y="1790314"/>
            <a:ext cx="799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 dB</a:t>
            </a:r>
            <a:endParaRPr lang="en-US" sz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8654851" y="897042"/>
                <a:ext cx="13095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851" y="897042"/>
                <a:ext cx="1309526" cy="307777"/>
              </a:xfrm>
              <a:prstGeom prst="rect">
                <a:avLst/>
              </a:prstGeom>
              <a:blipFill>
                <a:blip r:embed="rId23"/>
                <a:stretch>
                  <a:fillRect l="-4186" r="-3721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9408084" y="1247868"/>
                <a:ext cx="2392716" cy="3294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𝑆𝑄𝑍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𝐶𝑜h𝑒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084" y="1247868"/>
                <a:ext cx="2392716" cy="329449"/>
              </a:xfrm>
              <a:prstGeom prst="rect">
                <a:avLst/>
              </a:prstGeom>
              <a:blipFill>
                <a:blip r:embed="rId24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871058" y="2533776"/>
                <a:ext cx="29393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enerates shot noise (high frequency)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058" y="2533776"/>
                <a:ext cx="2939376" cy="707886"/>
              </a:xfrm>
              <a:prstGeom prst="rect">
                <a:avLst/>
              </a:prstGeom>
              <a:blipFill>
                <a:blip r:embed="rId25"/>
                <a:stretch>
                  <a:fillRect l="-2282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2859651" y="3266116"/>
                <a:ext cx="293937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enerates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radiation pressure noise (low frequency)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651" y="3266116"/>
                <a:ext cx="2939376" cy="1015663"/>
              </a:xfrm>
              <a:prstGeom prst="rect">
                <a:avLst/>
              </a:prstGeom>
              <a:blipFill>
                <a:blip r:embed="rId26"/>
                <a:stretch>
                  <a:fillRect l="-2075" t="-3614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ounded Rectangle 63"/>
          <p:cNvSpPr/>
          <p:nvPr/>
        </p:nvSpPr>
        <p:spPr>
          <a:xfrm>
            <a:off x="6179500" y="784919"/>
            <a:ext cx="5879231" cy="1225547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6209317" y="2137955"/>
            <a:ext cx="5879231" cy="1794451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790864" y="4030686"/>
            <a:ext cx="4272827" cy="2161141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7783064" y="6166485"/>
            <a:ext cx="2821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Phys. Rev. Lett. 123, 231108 (2019)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0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6123865" y="4456939"/>
            <a:ext cx="6008918" cy="1736081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Squeezing degradation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 rot="10800000">
            <a:off x="2998208" y="1261357"/>
            <a:ext cx="225823" cy="61200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05" y="2790642"/>
            <a:ext cx="811833" cy="8306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49" y="1452813"/>
            <a:ext cx="822857" cy="8419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24" y="1460751"/>
            <a:ext cx="822857" cy="84190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465453" y="1979711"/>
            <a:ext cx="57600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>
            <a:off x="2817840" y="2570229"/>
            <a:ext cx="350409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48801" y="1996989"/>
            <a:ext cx="612000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>
            <a:off x="1720264" y="1727966"/>
            <a:ext cx="2376000" cy="23989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593765" y="1564399"/>
            <a:ext cx="822857" cy="830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85376" y="1572787"/>
            <a:ext cx="822857" cy="82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93395" y="1478581"/>
            <a:ext cx="67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01526" y="1478581"/>
            <a:ext cx="678503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358608" y="897491"/>
                <a:ext cx="15447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Losses: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1−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608" y="897491"/>
                <a:ext cx="1544714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92683" y="2313001"/>
                <a:ext cx="745724" cy="388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𝑆𝑄𝑍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83" y="2313001"/>
                <a:ext cx="745724" cy="388889"/>
              </a:xfrm>
              <a:prstGeom prst="rect">
                <a:avLst/>
              </a:prstGeom>
              <a:blipFill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97461" y="3028987"/>
                <a:ext cx="7457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𝐶𝑜h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461" y="3028987"/>
                <a:ext cx="7457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122993" y="2355801"/>
                <a:ext cx="3167828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rad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𝑆𝑄𝑍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rad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𝐶𝑜h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993" y="2355801"/>
                <a:ext cx="3167828" cy="430118"/>
              </a:xfrm>
              <a:prstGeom prst="rect">
                <a:avLst/>
              </a:prstGeom>
              <a:blipFill>
                <a:blip r:embed="rId8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/>
          <p:cNvSpPr/>
          <p:nvPr/>
        </p:nvSpPr>
        <p:spPr>
          <a:xfrm>
            <a:off x="6114931" y="908379"/>
            <a:ext cx="6008918" cy="3018723"/>
          </a:xfrm>
          <a:prstGeom prst="roundRect">
            <a:avLst/>
          </a:prstGeom>
          <a:solidFill>
            <a:schemeClr val="accent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960470" y="1047497"/>
            <a:ext cx="58015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Loss mechanism (frequency dependent)</a:t>
            </a:r>
          </a:p>
          <a:p>
            <a:pPr lvl="1" algn="just"/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Absorption, clipping  and scattering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Misalignment and geometrical mode mismatch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olarization mismatch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Photodetector quantum efficiency</a:t>
            </a:r>
          </a:p>
          <a:p>
            <a:pPr lvl="1" algn="just"/>
            <a:r>
              <a:rPr lang="en-US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VIRGO,LIGO (25-40)%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-180358" y="638308"/>
            <a:ext cx="3880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</a:t>
            </a:r>
            <a:r>
              <a:rPr lang="en-US" sz="2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decoherence</a:t>
            </a:r>
            <a:endParaRPr lang="en-US" sz="2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294290" y="3777971"/>
            <a:ext cx="63547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Dephasing</a:t>
            </a:r>
            <a:endParaRPr lang="en-US" sz="2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70302" y="4585079"/>
            <a:ext cx="55411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Generated by a  phase jitter between the LO (ITF carrier) and the squeezed field which manifests with a squeezing angular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jitter.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VIRGO, LIGO 30-50 </a:t>
            </a:r>
            <a:r>
              <a:rPr lang="en-US" sz="2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endParaRPr lang="en-US" sz="2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3822" y="4269172"/>
            <a:ext cx="2391202" cy="212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3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" grpId="0"/>
      <p:bldP spid="24" grpId="0"/>
      <p:bldP spid="25" grpId="0"/>
      <p:bldP spid="3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563056"/>
            <a:ext cx="12192000" cy="34255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Squeezing degradation: past, present &amp; future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519640"/>
            <a:ext cx="2743200" cy="365125"/>
          </a:xfrm>
        </p:spPr>
        <p:txBody>
          <a:bodyPr/>
          <a:lstStyle/>
          <a:p>
            <a:r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 July 2025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309254" y="6540363"/>
            <a:ext cx="5595256" cy="327619"/>
          </a:xfrm>
        </p:spPr>
        <p:txBody>
          <a:bodyPr/>
          <a:lstStyle/>
          <a:p>
            <a:r>
              <a:rPr lang="fr-FR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EPS-HEP 2025 Marseille - France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56915" y="6541407"/>
            <a:ext cx="2743200" cy="365125"/>
          </a:xfrm>
        </p:spPr>
        <p:txBody>
          <a:bodyPr/>
          <a:lstStyle/>
          <a:p>
            <a:fld id="{9FC23794-BD3E-426D-866C-BB9F1E17D639}" type="slidenum">
              <a:rPr lang="en-US" sz="1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81023" y="1386106"/>
            <a:ext cx="4141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Einstein Telescope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&gt;10 dB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high frequency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0535" y="820737"/>
            <a:ext cx="472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Assumed Produced Squeezing 17 dB (LIGO O4)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3769" y="1211767"/>
            <a:ext cx="7138058" cy="4361261"/>
            <a:chOff x="263769" y="1144390"/>
            <a:chExt cx="5528328" cy="34030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769" y="1144390"/>
              <a:ext cx="5528328" cy="3403043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675185" y="1987060"/>
              <a:ext cx="342900" cy="8710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15705" y="3772575"/>
              <a:ext cx="609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10dB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96801" y="1309584"/>
              <a:ext cx="509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3dB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61293" y="1664136"/>
              <a:ext cx="509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4</a:t>
              </a:r>
              <a:r>
                <a:rPr lang="en-US" sz="1400" dirty="0" smtClean="0">
                  <a:solidFill>
                    <a:srgbClr val="0000FF"/>
                  </a:solidFill>
                </a:rPr>
                <a:t>dB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61290" y="2175090"/>
              <a:ext cx="509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5</a:t>
              </a:r>
              <a:r>
                <a:rPr lang="en-US" sz="1400" dirty="0" smtClean="0">
                  <a:solidFill>
                    <a:srgbClr val="0000FF"/>
                  </a:solidFill>
                </a:rPr>
                <a:t>dB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61290" y="2582366"/>
              <a:ext cx="509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6</a:t>
              </a:r>
              <a:r>
                <a:rPr lang="en-US" sz="1400" dirty="0" smtClean="0">
                  <a:solidFill>
                    <a:srgbClr val="0000FF"/>
                  </a:solidFill>
                </a:rPr>
                <a:t>dB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49119" y="2895759"/>
              <a:ext cx="509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7</a:t>
              </a:r>
              <a:r>
                <a:rPr lang="en-US" sz="1400" dirty="0" smtClean="0">
                  <a:solidFill>
                    <a:srgbClr val="0000FF"/>
                  </a:solidFill>
                </a:rPr>
                <a:t>dB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61290" y="3172411"/>
              <a:ext cx="509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8</a:t>
              </a:r>
              <a:r>
                <a:rPr lang="en-US" sz="1400" dirty="0" smtClean="0">
                  <a:solidFill>
                    <a:srgbClr val="0000FF"/>
                  </a:solidFill>
                </a:rPr>
                <a:t>dB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48547" y="3536288"/>
              <a:ext cx="509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9</a:t>
              </a:r>
              <a:r>
                <a:rPr lang="en-US" sz="1400" dirty="0" smtClean="0">
                  <a:solidFill>
                    <a:srgbClr val="0000FF"/>
                  </a:solidFill>
                </a:rPr>
                <a:t>dB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62133" y="1677300"/>
              <a:ext cx="867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LIGO O4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26971" y="3655556"/>
              <a:ext cx="429293" cy="23628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10271" y="3600329"/>
              <a:ext cx="867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FF00"/>
                  </a:solidFill>
                </a:rPr>
                <a:t>ET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068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6464</TotalTime>
  <Words>1541</Words>
  <Application>Microsoft Office PowerPoint</Application>
  <PresentationFormat>Widescreen</PresentationFormat>
  <Paragraphs>430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Inherited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zendri</dc:creator>
  <cp:lastModifiedBy>zendri</cp:lastModifiedBy>
  <cp:revision>499</cp:revision>
  <cp:lastPrinted>2023-08-31T11:59:12Z</cp:lastPrinted>
  <dcterms:created xsi:type="dcterms:W3CDTF">2023-08-09T09:02:03Z</dcterms:created>
  <dcterms:modified xsi:type="dcterms:W3CDTF">2025-07-09T05:32:25Z</dcterms:modified>
</cp:coreProperties>
</file>