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550" r:id="rId3"/>
    <p:sldId id="399" r:id="rId4"/>
    <p:sldId id="588" r:id="rId5"/>
    <p:sldId id="598" r:id="rId6"/>
    <p:sldId id="580" r:id="rId7"/>
    <p:sldId id="589" r:id="rId8"/>
    <p:sldId id="592" r:id="rId9"/>
    <p:sldId id="621" r:id="rId10"/>
    <p:sldId id="610" r:id="rId11"/>
    <p:sldId id="611" r:id="rId12"/>
    <p:sldId id="591" r:id="rId13"/>
    <p:sldId id="595" r:id="rId14"/>
    <p:sldId id="596" r:id="rId15"/>
    <p:sldId id="609" r:id="rId16"/>
    <p:sldId id="409" r:id="rId17"/>
    <p:sldId id="43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永华 詹" initials="永詹" lastIdx="2" clrIdx="0">
    <p:extLst>
      <p:ext uri="{19B8F6BF-5375-455C-9EA6-DF929625EA0E}">
        <p15:presenceInfo xmlns:p15="http://schemas.microsoft.com/office/powerpoint/2012/main" userId="ccb589bee17ccd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0" autoAdjust="0"/>
    <p:restoredTop sz="94660"/>
  </p:normalViewPr>
  <p:slideViewPr>
    <p:cSldViewPr snapToGrid="0">
      <p:cViewPr varScale="1">
        <p:scale>
          <a:sx n="85" d="100"/>
          <a:sy n="85" d="100"/>
        </p:scale>
        <p:origin x="5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B2D84-78E2-426C-B7A0-93C0CFDC6E09}" type="datetimeFigureOut">
              <a:rPr lang="zh-CN" altLang="en-US" smtClean="0"/>
              <a:t>2025/7/10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97D3A-6DBD-4F02-9B57-674B01D2837A}" type="slidenum">
              <a:rPr lang="zh-CN" altLang="en-US" smtClean="0"/>
              <a:t>‹#›</a:t>
            </a:fld>
            <a:endParaRPr lang="zh-CN" altLang="en-US"/>
          </a:p>
        </p:txBody>
      </p:sp>
    </p:spTree>
    <p:extLst>
      <p:ext uri="{BB962C8B-B14F-4D97-AF65-F5344CB8AC3E}">
        <p14:creationId xmlns:p14="http://schemas.microsoft.com/office/powerpoint/2010/main" val="161693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174212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E0C49-2BBB-18BF-BD3E-2F210AB8FE5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2079650-7314-E303-6F6E-22E05625264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00DF1F-07C6-F47C-C8BE-584659325C9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22F060E-87F4-31BC-6608-AF667D83AB7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293557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50BD-7283-882D-1E84-6D0B0372FAD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88584C5-0436-B020-785B-65EF83489D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F356094-114F-5E81-A99F-70E2E1EF10D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3BA2ABF-C5BC-16FC-7C2D-676D79A0FE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402042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239880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207259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186898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236565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97421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361776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29562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149221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325496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179318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149221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408980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255851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5EA5-9F92-1422-16B7-32D01A774C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23EC0B-999A-44EC-B43A-304337D1BE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FFCCE0-79B4-3228-FC6B-C8027E851D5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3F56285-44B5-1CDF-1789-AA3DB544CF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0B8DAD-5D9B-418A-A3B5-D84A58347C10}"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extLst>
      <p:ext uri="{BB962C8B-B14F-4D97-AF65-F5344CB8AC3E}">
        <p14:creationId xmlns:p14="http://schemas.microsoft.com/office/powerpoint/2010/main" val="138277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10034E-DA8D-4681-8212-AA723693C3C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E0950D0-CA5B-49CD-B21A-A117BA8BC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937F32-4C70-4BBB-B7DA-780D151FB8B5}"/>
              </a:ext>
            </a:extLst>
          </p:cNvPr>
          <p:cNvSpPr>
            <a:spLocks noGrp="1"/>
          </p:cNvSpPr>
          <p:nvPr>
            <p:ph type="dt" sz="half" idx="10"/>
          </p:nvPr>
        </p:nvSpPr>
        <p:spPr/>
        <p:txBody>
          <a:bodyPr/>
          <a:lstStyle/>
          <a:p>
            <a:fld id="{6067BAA6-B803-44F7-BF17-716F5844EA8F}" type="datetime1">
              <a:rPr lang="zh-CN" altLang="en-US" smtClean="0"/>
              <a:t>2025/7/10</a:t>
            </a:fld>
            <a:endParaRPr lang="zh-CN" altLang="en-US"/>
          </a:p>
        </p:txBody>
      </p:sp>
      <p:sp>
        <p:nvSpPr>
          <p:cNvPr id="5" name="页脚占位符 4">
            <a:extLst>
              <a:ext uri="{FF2B5EF4-FFF2-40B4-BE49-F238E27FC236}">
                <a16:creationId xmlns:a16="http://schemas.microsoft.com/office/drawing/2014/main" id="{0997245D-624E-4AE7-89FE-039E7265B062}"/>
              </a:ext>
            </a:extLst>
          </p:cNvPr>
          <p:cNvSpPr>
            <a:spLocks noGrp="1"/>
          </p:cNvSpPr>
          <p:nvPr>
            <p:ph type="ftr" sz="quarter" idx="11"/>
          </p:nvPr>
        </p:nvSpPr>
        <p:spPr/>
        <p:txBody>
          <a:bodyPr/>
          <a:lstStyle/>
          <a:p>
            <a:r>
              <a:rPr lang="en-US" altLang="zh-CN"/>
              <a:t>zhanyh6@mail2.sysu.edu.cn</a:t>
            </a:r>
            <a:endParaRPr lang="zh-CN" altLang="en-US"/>
          </a:p>
        </p:txBody>
      </p:sp>
      <p:sp>
        <p:nvSpPr>
          <p:cNvPr id="6" name="灯片编号占位符 5">
            <a:extLst>
              <a:ext uri="{FF2B5EF4-FFF2-40B4-BE49-F238E27FC236}">
                <a16:creationId xmlns:a16="http://schemas.microsoft.com/office/drawing/2014/main" id="{0BCEBA97-A583-4711-807D-196041B5752C}"/>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5720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8A441-FB46-4A31-8F6E-92F2BA0367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08490B4-31C3-4B4B-95B0-F0E030EC614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4C1BAF-97C9-45A7-B956-06D660176DFC}"/>
              </a:ext>
            </a:extLst>
          </p:cNvPr>
          <p:cNvSpPr>
            <a:spLocks noGrp="1"/>
          </p:cNvSpPr>
          <p:nvPr>
            <p:ph type="dt" sz="half" idx="10"/>
          </p:nvPr>
        </p:nvSpPr>
        <p:spPr/>
        <p:txBody>
          <a:bodyPr/>
          <a:lstStyle/>
          <a:p>
            <a:fld id="{44867E8D-41E1-408D-89D3-2DB41D28E536}" type="datetime1">
              <a:rPr lang="zh-CN" altLang="en-US" smtClean="0"/>
              <a:t>2025/7/10</a:t>
            </a:fld>
            <a:endParaRPr lang="zh-CN" altLang="en-US"/>
          </a:p>
        </p:txBody>
      </p:sp>
      <p:sp>
        <p:nvSpPr>
          <p:cNvPr id="5" name="页脚占位符 4">
            <a:extLst>
              <a:ext uri="{FF2B5EF4-FFF2-40B4-BE49-F238E27FC236}">
                <a16:creationId xmlns:a16="http://schemas.microsoft.com/office/drawing/2014/main" id="{D7806951-FC95-436A-B894-3EF9952559A9}"/>
              </a:ext>
            </a:extLst>
          </p:cNvPr>
          <p:cNvSpPr>
            <a:spLocks noGrp="1"/>
          </p:cNvSpPr>
          <p:nvPr>
            <p:ph type="ftr" sz="quarter" idx="11"/>
          </p:nvPr>
        </p:nvSpPr>
        <p:spPr/>
        <p:txBody>
          <a:bodyPr/>
          <a:lstStyle/>
          <a:p>
            <a:r>
              <a:rPr lang="en-US" altLang="zh-CN"/>
              <a:t>zhanyh6@mail2.sysu.edu.cn</a:t>
            </a:r>
            <a:endParaRPr lang="zh-CN" altLang="en-US"/>
          </a:p>
        </p:txBody>
      </p:sp>
      <p:sp>
        <p:nvSpPr>
          <p:cNvPr id="6" name="灯片编号占位符 5">
            <a:extLst>
              <a:ext uri="{FF2B5EF4-FFF2-40B4-BE49-F238E27FC236}">
                <a16:creationId xmlns:a16="http://schemas.microsoft.com/office/drawing/2014/main" id="{0F3A877D-2175-404C-963A-B3AA53374311}"/>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35442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73DEF38-97CC-4309-9942-CD4D63D49B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7CCE3E-5A9D-46AE-B407-A08B1D2497F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747B2A-5700-4DDA-BA15-B72DB163F115}"/>
              </a:ext>
            </a:extLst>
          </p:cNvPr>
          <p:cNvSpPr>
            <a:spLocks noGrp="1"/>
          </p:cNvSpPr>
          <p:nvPr>
            <p:ph type="dt" sz="half" idx="10"/>
          </p:nvPr>
        </p:nvSpPr>
        <p:spPr/>
        <p:txBody>
          <a:bodyPr/>
          <a:lstStyle/>
          <a:p>
            <a:fld id="{56BEFAD7-A0C7-4C8D-AA12-67B144FF9073}" type="datetime1">
              <a:rPr lang="zh-CN" altLang="en-US" smtClean="0"/>
              <a:t>2025/7/10</a:t>
            </a:fld>
            <a:endParaRPr lang="zh-CN" altLang="en-US"/>
          </a:p>
        </p:txBody>
      </p:sp>
      <p:sp>
        <p:nvSpPr>
          <p:cNvPr id="5" name="页脚占位符 4">
            <a:extLst>
              <a:ext uri="{FF2B5EF4-FFF2-40B4-BE49-F238E27FC236}">
                <a16:creationId xmlns:a16="http://schemas.microsoft.com/office/drawing/2014/main" id="{5D045918-9331-451A-B207-98B68CC2FB82}"/>
              </a:ext>
            </a:extLst>
          </p:cNvPr>
          <p:cNvSpPr>
            <a:spLocks noGrp="1"/>
          </p:cNvSpPr>
          <p:nvPr>
            <p:ph type="ftr" sz="quarter" idx="11"/>
          </p:nvPr>
        </p:nvSpPr>
        <p:spPr/>
        <p:txBody>
          <a:bodyPr/>
          <a:lstStyle/>
          <a:p>
            <a:r>
              <a:rPr lang="en-US" altLang="zh-CN"/>
              <a:t>zhanyh6@mail2.sysu.edu.cn</a:t>
            </a:r>
            <a:endParaRPr lang="zh-CN" altLang="en-US"/>
          </a:p>
        </p:txBody>
      </p:sp>
      <p:sp>
        <p:nvSpPr>
          <p:cNvPr id="6" name="灯片编号占位符 5">
            <a:extLst>
              <a:ext uri="{FF2B5EF4-FFF2-40B4-BE49-F238E27FC236}">
                <a16:creationId xmlns:a16="http://schemas.microsoft.com/office/drawing/2014/main" id="{88778E11-178C-42F5-ABB5-FFCF13E08994}"/>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410476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552457-66D0-4649-9383-9D816FA6BB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88560A-CB5B-4704-9540-7A8F0F72A06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72FC2E-3C13-4866-981E-D684C736EF0F}"/>
              </a:ext>
            </a:extLst>
          </p:cNvPr>
          <p:cNvSpPr>
            <a:spLocks noGrp="1"/>
          </p:cNvSpPr>
          <p:nvPr>
            <p:ph type="dt" sz="half" idx="10"/>
          </p:nvPr>
        </p:nvSpPr>
        <p:spPr/>
        <p:txBody>
          <a:bodyPr/>
          <a:lstStyle/>
          <a:p>
            <a:fld id="{5A6C61AE-824B-437B-8CEA-126BE41CC256}" type="datetime1">
              <a:rPr lang="zh-CN" altLang="en-US" smtClean="0"/>
              <a:t>2025/7/10</a:t>
            </a:fld>
            <a:endParaRPr lang="zh-CN" altLang="en-US"/>
          </a:p>
        </p:txBody>
      </p:sp>
      <p:sp>
        <p:nvSpPr>
          <p:cNvPr id="5" name="页脚占位符 4">
            <a:extLst>
              <a:ext uri="{FF2B5EF4-FFF2-40B4-BE49-F238E27FC236}">
                <a16:creationId xmlns:a16="http://schemas.microsoft.com/office/drawing/2014/main" id="{8E7832BE-E800-4D9F-8D37-77BDBD24749C}"/>
              </a:ext>
            </a:extLst>
          </p:cNvPr>
          <p:cNvSpPr>
            <a:spLocks noGrp="1"/>
          </p:cNvSpPr>
          <p:nvPr>
            <p:ph type="ftr" sz="quarter" idx="11"/>
          </p:nvPr>
        </p:nvSpPr>
        <p:spPr/>
        <p:txBody>
          <a:bodyPr/>
          <a:lstStyle/>
          <a:p>
            <a:r>
              <a:rPr lang="en-US" altLang="zh-CN"/>
              <a:t>zhanyh6@mail2.sysu.edu.cn</a:t>
            </a:r>
            <a:endParaRPr lang="zh-CN" altLang="en-US"/>
          </a:p>
        </p:txBody>
      </p:sp>
      <p:sp>
        <p:nvSpPr>
          <p:cNvPr id="6" name="灯片编号占位符 5">
            <a:extLst>
              <a:ext uri="{FF2B5EF4-FFF2-40B4-BE49-F238E27FC236}">
                <a16:creationId xmlns:a16="http://schemas.microsoft.com/office/drawing/2014/main" id="{734476DF-DC62-4F48-B20A-52CDDC4D191B}"/>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87905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279E48-C1E9-4AEF-A5CB-5EFB2F31C9F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E451230-17B4-4E49-B430-E4EFC16BA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633476A-B0A0-48FD-92C4-C9CDF788D5B4}"/>
              </a:ext>
            </a:extLst>
          </p:cNvPr>
          <p:cNvSpPr>
            <a:spLocks noGrp="1"/>
          </p:cNvSpPr>
          <p:nvPr>
            <p:ph type="dt" sz="half" idx="10"/>
          </p:nvPr>
        </p:nvSpPr>
        <p:spPr/>
        <p:txBody>
          <a:bodyPr/>
          <a:lstStyle/>
          <a:p>
            <a:fld id="{7A2C4338-4139-482D-AC21-908685236D35}" type="datetime1">
              <a:rPr lang="zh-CN" altLang="en-US" smtClean="0"/>
              <a:t>2025/7/10</a:t>
            </a:fld>
            <a:endParaRPr lang="zh-CN" altLang="en-US"/>
          </a:p>
        </p:txBody>
      </p:sp>
      <p:sp>
        <p:nvSpPr>
          <p:cNvPr id="5" name="页脚占位符 4">
            <a:extLst>
              <a:ext uri="{FF2B5EF4-FFF2-40B4-BE49-F238E27FC236}">
                <a16:creationId xmlns:a16="http://schemas.microsoft.com/office/drawing/2014/main" id="{EFF9AE7F-7363-4134-8AF2-82126EAD54A6}"/>
              </a:ext>
            </a:extLst>
          </p:cNvPr>
          <p:cNvSpPr>
            <a:spLocks noGrp="1"/>
          </p:cNvSpPr>
          <p:nvPr>
            <p:ph type="ftr" sz="quarter" idx="11"/>
          </p:nvPr>
        </p:nvSpPr>
        <p:spPr/>
        <p:txBody>
          <a:bodyPr/>
          <a:lstStyle/>
          <a:p>
            <a:r>
              <a:rPr lang="en-US" altLang="zh-CN"/>
              <a:t>zhanyh6@mail2.sysu.edu.cn</a:t>
            </a:r>
            <a:endParaRPr lang="zh-CN" altLang="en-US"/>
          </a:p>
        </p:txBody>
      </p:sp>
      <p:sp>
        <p:nvSpPr>
          <p:cNvPr id="6" name="灯片编号占位符 5">
            <a:extLst>
              <a:ext uri="{FF2B5EF4-FFF2-40B4-BE49-F238E27FC236}">
                <a16:creationId xmlns:a16="http://schemas.microsoft.com/office/drawing/2014/main" id="{13A99394-D026-486F-9CE1-300B31A402DF}"/>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237858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08F2DC-ADA2-47B0-B8CB-619439BDAA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89A069-B2DF-4FA7-A72B-64926221FE0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F9BD7AC-668C-4F87-89AC-4C0E6ED7FFA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F0A1A94-DB43-4539-9E18-68D7D5F74581}"/>
              </a:ext>
            </a:extLst>
          </p:cNvPr>
          <p:cNvSpPr>
            <a:spLocks noGrp="1"/>
          </p:cNvSpPr>
          <p:nvPr>
            <p:ph type="dt" sz="half" idx="10"/>
          </p:nvPr>
        </p:nvSpPr>
        <p:spPr/>
        <p:txBody>
          <a:bodyPr/>
          <a:lstStyle/>
          <a:p>
            <a:fld id="{8E43C150-F829-40ED-B0DB-9F2C185EF7F0}" type="datetime1">
              <a:rPr lang="zh-CN" altLang="en-US" smtClean="0"/>
              <a:t>2025/7/10</a:t>
            </a:fld>
            <a:endParaRPr lang="zh-CN" altLang="en-US"/>
          </a:p>
        </p:txBody>
      </p:sp>
      <p:sp>
        <p:nvSpPr>
          <p:cNvPr id="6" name="页脚占位符 5">
            <a:extLst>
              <a:ext uri="{FF2B5EF4-FFF2-40B4-BE49-F238E27FC236}">
                <a16:creationId xmlns:a16="http://schemas.microsoft.com/office/drawing/2014/main" id="{3B1B137D-69B3-48EA-B2B9-8E277652CD7B}"/>
              </a:ext>
            </a:extLst>
          </p:cNvPr>
          <p:cNvSpPr>
            <a:spLocks noGrp="1"/>
          </p:cNvSpPr>
          <p:nvPr>
            <p:ph type="ftr" sz="quarter" idx="11"/>
          </p:nvPr>
        </p:nvSpPr>
        <p:spPr/>
        <p:txBody>
          <a:bodyPr/>
          <a:lstStyle/>
          <a:p>
            <a:r>
              <a:rPr lang="en-US" altLang="zh-CN"/>
              <a:t>zhanyh6@mail2.sysu.edu.cn</a:t>
            </a:r>
            <a:endParaRPr lang="zh-CN" altLang="en-US"/>
          </a:p>
        </p:txBody>
      </p:sp>
      <p:sp>
        <p:nvSpPr>
          <p:cNvPr id="7" name="灯片编号占位符 6">
            <a:extLst>
              <a:ext uri="{FF2B5EF4-FFF2-40B4-BE49-F238E27FC236}">
                <a16:creationId xmlns:a16="http://schemas.microsoft.com/office/drawing/2014/main" id="{E93116B9-0CC4-40C7-8DEB-0BAADE224780}"/>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70611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D2D24C-D295-4EAC-8CE9-32D5C1829A6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EC9BB5-9A61-4BC3-AECB-3F6EF053F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3F156F-7B66-4CD2-9AA7-50D283E1A83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17BAD98-7E2C-4382-847E-F8D41D099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DCFC910-F327-429E-A5A3-F77D466AA3D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A3A01FB-44BE-41B4-95C5-CCC89F55E268}"/>
              </a:ext>
            </a:extLst>
          </p:cNvPr>
          <p:cNvSpPr>
            <a:spLocks noGrp="1"/>
          </p:cNvSpPr>
          <p:nvPr>
            <p:ph type="dt" sz="half" idx="10"/>
          </p:nvPr>
        </p:nvSpPr>
        <p:spPr/>
        <p:txBody>
          <a:bodyPr/>
          <a:lstStyle/>
          <a:p>
            <a:fld id="{62647A4B-B519-419D-84FD-7A4279E9063A}" type="datetime1">
              <a:rPr lang="zh-CN" altLang="en-US" smtClean="0"/>
              <a:t>2025/7/10</a:t>
            </a:fld>
            <a:endParaRPr lang="zh-CN" altLang="en-US"/>
          </a:p>
        </p:txBody>
      </p:sp>
      <p:sp>
        <p:nvSpPr>
          <p:cNvPr id="8" name="页脚占位符 7">
            <a:extLst>
              <a:ext uri="{FF2B5EF4-FFF2-40B4-BE49-F238E27FC236}">
                <a16:creationId xmlns:a16="http://schemas.microsoft.com/office/drawing/2014/main" id="{AE31D40A-0623-42EA-BAC7-350741F4F5DD}"/>
              </a:ext>
            </a:extLst>
          </p:cNvPr>
          <p:cNvSpPr>
            <a:spLocks noGrp="1"/>
          </p:cNvSpPr>
          <p:nvPr>
            <p:ph type="ftr" sz="quarter" idx="11"/>
          </p:nvPr>
        </p:nvSpPr>
        <p:spPr/>
        <p:txBody>
          <a:bodyPr/>
          <a:lstStyle/>
          <a:p>
            <a:r>
              <a:rPr lang="en-US" altLang="zh-CN"/>
              <a:t>zhanyh6@mail2.sysu.edu.cn</a:t>
            </a:r>
            <a:endParaRPr lang="zh-CN" altLang="en-US"/>
          </a:p>
        </p:txBody>
      </p:sp>
      <p:sp>
        <p:nvSpPr>
          <p:cNvPr id="9" name="灯片编号占位符 8">
            <a:extLst>
              <a:ext uri="{FF2B5EF4-FFF2-40B4-BE49-F238E27FC236}">
                <a16:creationId xmlns:a16="http://schemas.microsoft.com/office/drawing/2014/main" id="{ED42DCC4-2C20-4E6C-A354-24B80C8B18E1}"/>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111359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3290C6-F665-49CD-96DF-5DC0165781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7A25BEC-43E6-45D4-99D1-DE526A72659E}"/>
              </a:ext>
            </a:extLst>
          </p:cNvPr>
          <p:cNvSpPr>
            <a:spLocks noGrp="1"/>
          </p:cNvSpPr>
          <p:nvPr>
            <p:ph type="dt" sz="half" idx="10"/>
          </p:nvPr>
        </p:nvSpPr>
        <p:spPr/>
        <p:txBody>
          <a:bodyPr/>
          <a:lstStyle/>
          <a:p>
            <a:fld id="{C065016C-34F8-4BB3-A249-E230AE8BC322}" type="datetime1">
              <a:rPr lang="zh-CN" altLang="en-US" smtClean="0"/>
              <a:t>2025/7/10</a:t>
            </a:fld>
            <a:endParaRPr lang="zh-CN" altLang="en-US"/>
          </a:p>
        </p:txBody>
      </p:sp>
      <p:sp>
        <p:nvSpPr>
          <p:cNvPr id="4" name="页脚占位符 3">
            <a:extLst>
              <a:ext uri="{FF2B5EF4-FFF2-40B4-BE49-F238E27FC236}">
                <a16:creationId xmlns:a16="http://schemas.microsoft.com/office/drawing/2014/main" id="{27B6392F-3E53-4D9A-8555-9D5694CE5C4A}"/>
              </a:ext>
            </a:extLst>
          </p:cNvPr>
          <p:cNvSpPr>
            <a:spLocks noGrp="1"/>
          </p:cNvSpPr>
          <p:nvPr>
            <p:ph type="ftr" sz="quarter" idx="11"/>
          </p:nvPr>
        </p:nvSpPr>
        <p:spPr/>
        <p:txBody>
          <a:bodyPr/>
          <a:lstStyle/>
          <a:p>
            <a:r>
              <a:rPr lang="en-US" altLang="zh-CN"/>
              <a:t>zhanyh6@mail2.sysu.edu.cn</a:t>
            </a:r>
            <a:endParaRPr lang="zh-CN" altLang="en-US"/>
          </a:p>
        </p:txBody>
      </p:sp>
      <p:sp>
        <p:nvSpPr>
          <p:cNvPr id="5" name="灯片编号占位符 4">
            <a:extLst>
              <a:ext uri="{FF2B5EF4-FFF2-40B4-BE49-F238E27FC236}">
                <a16:creationId xmlns:a16="http://schemas.microsoft.com/office/drawing/2014/main" id="{C27B9597-CF96-42B9-AB86-0FE7DFD9979B}"/>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27286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701FAF6-C2D7-4A14-8A53-9BA011C06E10}"/>
              </a:ext>
            </a:extLst>
          </p:cNvPr>
          <p:cNvSpPr>
            <a:spLocks noGrp="1"/>
          </p:cNvSpPr>
          <p:nvPr>
            <p:ph type="dt" sz="half" idx="10"/>
          </p:nvPr>
        </p:nvSpPr>
        <p:spPr/>
        <p:txBody>
          <a:bodyPr/>
          <a:lstStyle/>
          <a:p>
            <a:fld id="{BE798C66-B1EF-440C-919C-2E1F26BD13D9}" type="datetime1">
              <a:rPr lang="zh-CN" altLang="en-US" smtClean="0"/>
              <a:t>2025/7/10</a:t>
            </a:fld>
            <a:endParaRPr lang="zh-CN" altLang="en-US"/>
          </a:p>
        </p:txBody>
      </p:sp>
      <p:sp>
        <p:nvSpPr>
          <p:cNvPr id="3" name="页脚占位符 2">
            <a:extLst>
              <a:ext uri="{FF2B5EF4-FFF2-40B4-BE49-F238E27FC236}">
                <a16:creationId xmlns:a16="http://schemas.microsoft.com/office/drawing/2014/main" id="{70C7392F-E91F-4CD7-855F-4A126C6298C0}"/>
              </a:ext>
            </a:extLst>
          </p:cNvPr>
          <p:cNvSpPr>
            <a:spLocks noGrp="1"/>
          </p:cNvSpPr>
          <p:nvPr>
            <p:ph type="ftr" sz="quarter" idx="11"/>
          </p:nvPr>
        </p:nvSpPr>
        <p:spPr/>
        <p:txBody>
          <a:bodyPr/>
          <a:lstStyle/>
          <a:p>
            <a:r>
              <a:rPr lang="en-US" altLang="zh-CN"/>
              <a:t>zhanyh6@mail2.sysu.edu.cn</a:t>
            </a:r>
            <a:endParaRPr lang="zh-CN" altLang="en-US"/>
          </a:p>
        </p:txBody>
      </p:sp>
      <p:sp>
        <p:nvSpPr>
          <p:cNvPr id="4" name="灯片编号占位符 3">
            <a:extLst>
              <a:ext uri="{FF2B5EF4-FFF2-40B4-BE49-F238E27FC236}">
                <a16:creationId xmlns:a16="http://schemas.microsoft.com/office/drawing/2014/main" id="{8B83291D-E1E0-49A7-872A-C6F97795004C}"/>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220555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33768C-13B2-4470-8547-D117F55FA2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F17AA06-0A86-4E28-A945-8A6575C23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05B084C-2887-4A57-9BFA-87EBAFBCA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9A75B93-C35E-4395-8EE3-3FD7D2A27073}"/>
              </a:ext>
            </a:extLst>
          </p:cNvPr>
          <p:cNvSpPr>
            <a:spLocks noGrp="1"/>
          </p:cNvSpPr>
          <p:nvPr>
            <p:ph type="dt" sz="half" idx="10"/>
          </p:nvPr>
        </p:nvSpPr>
        <p:spPr/>
        <p:txBody>
          <a:bodyPr/>
          <a:lstStyle/>
          <a:p>
            <a:fld id="{C55454C8-A11A-48C1-BD73-E5F232BE71F2}" type="datetime1">
              <a:rPr lang="zh-CN" altLang="en-US" smtClean="0"/>
              <a:t>2025/7/10</a:t>
            </a:fld>
            <a:endParaRPr lang="zh-CN" altLang="en-US"/>
          </a:p>
        </p:txBody>
      </p:sp>
      <p:sp>
        <p:nvSpPr>
          <p:cNvPr id="6" name="页脚占位符 5">
            <a:extLst>
              <a:ext uri="{FF2B5EF4-FFF2-40B4-BE49-F238E27FC236}">
                <a16:creationId xmlns:a16="http://schemas.microsoft.com/office/drawing/2014/main" id="{D8678E43-F7D3-4F5B-B3B6-624D16DE7E9C}"/>
              </a:ext>
            </a:extLst>
          </p:cNvPr>
          <p:cNvSpPr>
            <a:spLocks noGrp="1"/>
          </p:cNvSpPr>
          <p:nvPr>
            <p:ph type="ftr" sz="quarter" idx="11"/>
          </p:nvPr>
        </p:nvSpPr>
        <p:spPr/>
        <p:txBody>
          <a:bodyPr/>
          <a:lstStyle/>
          <a:p>
            <a:r>
              <a:rPr lang="en-US" altLang="zh-CN"/>
              <a:t>zhanyh6@mail2.sysu.edu.cn</a:t>
            </a:r>
            <a:endParaRPr lang="zh-CN" altLang="en-US"/>
          </a:p>
        </p:txBody>
      </p:sp>
      <p:sp>
        <p:nvSpPr>
          <p:cNvPr id="7" name="灯片编号占位符 6">
            <a:extLst>
              <a:ext uri="{FF2B5EF4-FFF2-40B4-BE49-F238E27FC236}">
                <a16:creationId xmlns:a16="http://schemas.microsoft.com/office/drawing/2014/main" id="{1FAB8119-F2CF-4CB9-96AF-CC1DFF3C4E9D}"/>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337508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651F9-D940-4D93-B29A-805FAFB70E1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1767D9F-E882-47DF-8826-57E62F50E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F240401-AB22-4E0F-86E5-335C74DD3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DABF08-CA36-43E4-9C9E-FAD58FF9CEC5}"/>
              </a:ext>
            </a:extLst>
          </p:cNvPr>
          <p:cNvSpPr>
            <a:spLocks noGrp="1"/>
          </p:cNvSpPr>
          <p:nvPr>
            <p:ph type="dt" sz="half" idx="10"/>
          </p:nvPr>
        </p:nvSpPr>
        <p:spPr/>
        <p:txBody>
          <a:bodyPr/>
          <a:lstStyle/>
          <a:p>
            <a:fld id="{32AD0161-4985-4231-BA56-9D46ED49E339}" type="datetime1">
              <a:rPr lang="zh-CN" altLang="en-US" smtClean="0"/>
              <a:t>2025/7/10</a:t>
            </a:fld>
            <a:endParaRPr lang="zh-CN" altLang="en-US"/>
          </a:p>
        </p:txBody>
      </p:sp>
      <p:sp>
        <p:nvSpPr>
          <p:cNvPr id="6" name="页脚占位符 5">
            <a:extLst>
              <a:ext uri="{FF2B5EF4-FFF2-40B4-BE49-F238E27FC236}">
                <a16:creationId xmlns:a16="http://schemas.microsoft.com/office/drawing/2014/main" id="{15129CBD-839C-4D15-8DAB-BC01EA5EFFB2}"/>
              </a:ext>
            </a:extLst>
          </p:cNvPr>
          <p:cNvSpPr>
            <a:spLocks noGrp="1"/>
          </p:cNvSpPr>
          <p:nvPr>
            <p:ph type="ftr" sz="quarter" idx="11"/>
          </p:nvPr>
        </p:nvSpPr>
        <p:spPr/>
        <p:txBody>
          <a:bodyPr/>
          <a:lstStyle/>
          <a:p>
            <a:r>
              <a:rPr lang="en-US" altLang="zh-CN"/>
              <a:t>zhanyh6@mail2.sysu.edu.cn</a:t>
            </a:r>
            <a:endParaRPr lang="zh-CN" altLang="en-US"/>
          </a:p>
        </p:txBody>
      </p:sp>
      <p:sp>
        <p:nvSpPr>
          <p:cNvPr id="7" name="灯片编号占位符 6">
            <a:extLst>
              <a:ext uri="{FF2B5EF4-FFF2-40B4-BE49-F238E27FC236}">
                <a16:creationId xmlns:a16="http://schemas.microsoft.com/office/drawing/2014/main" id="{AF09408B-EF73-4A1F-A412-9EAAC4D097B4}"/>
              </a:ext>
            </a:extLst>
          </p:cNvPr>
          <p:cNvSpPr>
            <a:spLocks noGrp="1"/>
          </p:cNvSpPr>
          <p:nvPr>
            <p:ph type="sldNum" sz="quarter" idx="12"/>
          </p:nvPr>
        </p:nvSpPr>
        <p:spPr/>
        <p:txBody>
          <a:body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341439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27DC884-C404-4FE9-9E2F-2699B3E55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BCC9A8-EB5F-4F2D-A0D5-B37E7C552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B9F828-C5AC-47DC-B075-F5DCD721D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8DD83-2E62-4922-BCAA-3D7C15662111}" type="datetime1">
              <a:rPr lang="zh-CN" altLang="en-US" smtClean="0"/>
              <a:t>2025/7/10</a:t>
            </a:fld>
            <a:endParaRPr lang="zh-CN" altLang="en-US"/>
          </a:p>
        </p:txBody>
      </p:sp>
      <p:sp>
        <p:nvSpPr>
          <p:cNvPr id="5" name="页脚占位符 4">
            <a:extLst>
              <a:ext uri="{FF2B5EF4-FFF2-40B4-BE49-F238E27FC236}">
                <a16:creationId xmlns:a16="http://schemas.microsoft.com/office/drawing/2014/main" id="{DD2EFFFC-A51F-446E-AE10-461D694AA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zhanyh6@mail2.sysu.edu.cn</a:t>
            </a:r>
            <a:endParaRPr lang="zh-CN" altLang="en-US"/>
          </a:p>
        </p:txBody>
      </p:sp>
      <p:sp>
        <p:nvSpPr>
          <p:cNvPr id="6" name="灯片编号占位符 5">
            <a:extLst>
              <a:ext uri="{FF2B5EF4-FFF2-40B4-BE49-F238E27FC236}">
                <a16:creationId xmlns:a16="http://schemas.microsoft.com/office/drawing/2014/main" id="{A7EC995F-C8BB-49D6-8DCF-BBAB7616D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BA16C-B979-4B84-8697-5A78CB18405B}" type="slidenum">
              <a:rPr lang="zh-CN" altLang="en-US" smtClean="0"/>
              <a:t>‹#›</a:t>
            </a:fld>
            <a:endParaRPr lang="zh-CN" altLang="en-US"/>
          </a:p>
        </p:txBody>
      </p:sp>
    </p:spTree>
    <p:extLst>
      <p:ext uri="{BB962C8B-B14F-4D97-AF65-F5344CB8AC3E}">
        <p14:creationId xmlns:p14="http://schemas.microsoft.com/office/powerpoint/2010/main" val="283336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8.png"/><Relationship Id="rId18" Type="http://schemas.openxmlformats.org/officeDocument/2006/relationships/image" Target="../media/image56.png"/><Relationship Id="rId3" Type="http://schemas.openxmlformats.org/officeDocument/2006/relationships/image" Target="../media/image6.png"/><Relationship Id="rId21" Type="http://schemas.openxmlformats.org/officeDocument/2006/relationships/image" Target="../media/image59.png"/><Relationship Id="rId7" Type="http://schemas.openxmlformats.org/officeDocument/2006/relationships/image" Target="../media/image51.png"/><Relationship Id="rId12" Type="http://schemas.openxmlformats.org/officeDocument/2006/relationships/image" Target="../media/image4.png"/><Relationship Id="rId17"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1.png"/><Relationship Id="rId5" Type="http://schemas.openxmlformats.org/officeDocument/2006/relationships/image" Target="../media/image49.png"/><Relationship Id="rId15" Type="http://schemas.openxmlformats.org/officeDocument/2006/relationships/image" Target="../media/image55.png"/><Relationship Id="rId10" Type="http://schemas.openxmlformats.org/officeDocument/2006/relationships/image" Target="../media/image54.png"/><Relationship Id="rId19" Type="http://schemas.openxmlformats.org/officeDocument/2006/relationships/image" Target="../media/image60.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2.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590.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670.png"/><Relationship Id="rId13"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660.png"/><Relationship Id="rId12" Type="http://schemas.openxmlformats.org/officeDocument/2006/relationships/image" Target="../media/image69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68.png"/><Relationship Id="rId5" Type="http://schemas.openxmlformats.org/officeDocument/2006/relationships/image" Target="../media/image66.png"/><Relationship Id="rId10" Type="http://schemas.openxmlformats.org/officeDocument/2006/relationships/image" Target="../media/image4.png"/><Relationship Id="rId4" Type="http://schemas.openxmlformats.org/officeDocument/2006/relationships/image" Target="../media/image63.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50.png"/><Relationship Id="rId18" Type="http://schemas.openxmlformats.org/officeDocument/2006/relationships/image" Target="../media/image79.png"/><Relationship Id="rId3" Type="http://schemas.openxmlformats.org/officeDocument/2006/relationships/image" Target="../media/image6.png"/><Relationship Id="rId21" Type="http://schemas.openxmlformats.org/officeDocument/2006/relationships/image" Target="../media/image82.png"/><Relationship Id="rId7"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13.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15" Type="http://schemas.openxmlformats.org/officeDocument/2006/relationships/image" Target="../media/image4.png"/><Relationship Id="rId19" Type="http://schemas.openxmlformats.org/officeDocument/2006/relationships/image" Target="../media/image80.png"/><Relationship Id="rId4" Type="http://schemas.openxmlformats.org/officeDocument/2006/relationships/image" Target="../media/image69.png"/><Relationship Id="rId9" Type="http://schemas.openxmlformats.org/officeDocument/2006/relationships/image" Target="../media/image76.png"/><Relationship Id="rId1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8.png"/><Relationship Id="rId18" Type="http://schemas.openxmlformats.org/officeDocument/2006/relationships/image" Target="../media/image800.png"/><Relationship Id="rId3" Type="http://schemas.openxmlformats.org/officeDocument/2006/relationships/image" Target="../media/image6.png"/><Relationship Id="rId7" Type="http://schemas.openxmlformats.org/officeDocument/2006/relationships/image" Target="../media/image83.png"/><Relationship Id="rId12"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7.png"/><Relationship Id="rId5" Type="http://schemas.openxmlformats.org/officeDocument/2006/relationships/image" Target="../media/image760.png"/><Relationship Id="rId15" Type="http://schemas.openxmlformats.org/officeDocument/2006/relationships/image" Target="../media/image4.png"/><Relationship Id="rId10" Type="http://schemas.openxmlformats.org/officeDocument/2006/relationships/image" Target="../media/image86.png"/><Relationship Id="rId9" Type="http://schemas.openxmlformats.org/officeDocument/2006/relationships/image" Target="../media/image85.png"/><Relationship Id="rId1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6.png"/><Relationship Id="rId7" Type="http://schemas.openxmlformats.org/officeDocument/2006/relationships/image" Target="../media/image93.png"/><Relationship Id="rId12" Type="http://schemas.openxmlformats.org/officeDocument/2006/relationships/image" Target="../media/image96.png"/><Relationship Id="rId17" Type="http://schemas.openxmlformats.org/officeDocument/2006/relationships/image" Target="../media/image102.png"/><Relationship Id="rId2" Type="http://schemas.openxmlformats.org/officeDocument/2006/relationships/notesSlide" Target="../notesSlides/notesSlide15.xml"/><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5.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4.png"/><Relationship Id="rId19" Type="http://schemas.openxmlformats.org/officeDocument/2006/relationships/image" Target="../media/image104.png"/><Relationship Id="rId4" Type="http://schemas.openxmlformats.org/officeDocument/2006/relationships/image" Target="../media/image91.png"/><Relationship Id="rId9" Type="http://schemas.openxmlformats.org/officeDocument/2006/relationships/image" Target="../media/image4.png"/><Relationship Id="rId14" Type="http://schemas.openxmlformats.org/officeDocument/2006/relationships/image" Target="../media/image9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png"/><Relationship Id="rId1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18" Type="http://schemas.openxmlformats.org/officeDocument/2006/relationships/image" Target="../media/image34.png"/><Relationship Id="rId21" Type="http://schemas.openxmlformats.org/officeDocument/2006/relationships/image" Target="../media/image4.pn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0.png"/><Relationship Id="rId11" Type="http://schemas.openxmlformats.org/officeDocument/2006/relationships/image" Target="../media/image36.png"/><Relationship Id="rId24" Type="http://schemas.openxmlformats.org/officeDocument/2006/relationships/image" Target="../media/image18.png"/><Relationship Id="rId15" Type="http://schemas.openxmlformats.org/officeDocument/2006/relationships/image" Target="../media/image6.png"/><Relationship Id="rId23" Type="http://schemas.openxmlformats.org/officeDocument/2006/relationships/image" Target="../media/image39.png"/><Relationship Id="rId19" Type="http://schemas.openxmlformats.org/officeDocument/2006/relationships/image" Target="../media/image35.png"/><Relationship Id="rId14" Type="http://schemas.openxmlformats.org/officeDocument/2006/relationships/image" Target="../media/image37.png"/><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image" Target="../media/image18.pn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山大学logo"/>
          <p:cNvPicPr>
            <a:picLocks noChangeAspect="1"/>
          </p:cNvPicPr>
          <p:nvPr/>
        </p:nvPicPr>
        <p:blipFill>
          <a:blip r:embed="rId3"/>
          <a:stretch>
            <a:fillRect/>
          </a:stretch>
        </p:blipFill>
        <p:spPr>
          <a:xfrm>
            <a:off x="10753090" y="187960"/>
            <a:ext cx="986790" cy="986790"/>
          </a:xfrm>
          <a:prstGeom prst="rect">
            <a:avLst/>
          </a:prstGeom>
        </p:spPr>
      </p:pic>
      <p:sp>
        <p:nvSpPr>
          <p:cNvPr id="6" name="文本框 5"/>
          <p:cNvSpPr txBox="1"/>
          <p:nvPr/>
        </p:nvSpPr>
        <p:spPr>
          <a:xfrm>
            <a:off x="483969" y="2044487"/>
            <a:ext cx="11003924" cy="707886"/>
          </a:xfrm>
          <a:prstGeom prst="rect">
            <a:avLst/>
          </a:prstGeom>
          <a:noFill/>
        </p:spPr>
        <p:txBody>
          <a:bodyPr wrap="square" rtlCol="0">
            <a:spAutoFit/>
          </a:bodyPr>
          <a:lstStyle/>
          <a:p>
            <a:pPr algn="ctr"/>
            <a:r>
              <a:rPr lang="en-US" altLang="zh-CN" sz="4000" b="1" dirty="0">
                <a:latin typeface="Times New Roman" panose="02020603050405020304" pitchFamily="18" charset="0"/>
                <a:cs typeface="Times New Roman" panose="02020603050405020304" pitchFamily="18" charset="0"/>
              </a:rPr>
              <a:t>Search for new physics with charm rare decays at</a:t>
            </a:r>
            <a:endParaRPr lang="zh-CN" altLang="en-US" sz="40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2766949" y="4334041"/>
            <a:ext cx="6658105" cy="830997"/>
          </a:xfrm>
          <a:prstGeom prst="rect">
            <a:avLst/>
          </a:prstGeom>
          <a:noFill/>
        </p:spPr>
        <p:txBody>
          <a:bodyPr wrap="none" rtlCol="0">
            <a:spAutoFit/>
          </a:bodyPr>
          <a:lstStyle/>
          <a:p>
            <a:pPr algn="ctr"/>
            <a:r>
              <a:rPr lang="en-US" altLang="zh-CN" sz="2400" b="1" dirty="0">
                <a:latin typeface="Times New Roman" panose="02020603050405020304" pitchFamily="18" charset="0"/>
                <a:cs typeface="Times New Roman" panose="02020603050405020304" pitchFamily="18" charset="0"/>
              </a:rPr>
              <a:t>Yong-Hua Zhan (</a:t>
            </a:r>
            <a:r>
              <a:rPr lang="zh-CN" altLang="en-US" sz="2400" b="1" dirty="0">
                <a:latin typeface="Times New Roman" panose="02020603050405020304" pitchFamily="18" charset="0"/>
                <a:cs typeface="Times New Roman" panose="02020603050405020304" pitchFamily="18" charset="0"/>
              </a:rPr>
              <a:t>詹永华</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Sun Yat-</a:t>
            </a:r>
            <a:r>
              <a:rPr lang="en-US" altLang="zh-CN" sz="2400" b="1" dirty="0" err="1">
                <a:latin typeface="Times New Roman" panose="02020603050405020304" pitchFamily="18" charset="0"/>
                <a:cs typeface="Times New Roman" panose="02020603050405020304" pitchFamily="18" charset="0"/>
              </a:rPr>
              <a:t>sen</a:t>
            </a:r>
            <a:r>
              <a:rPr lang="en-US" altLang="zh-CN" sz="2400" b="1" dirty="0">
                <a:latin typeface="Times New Roman" panose="02020603050405020304" pitchFamily="18" charset="0"/>
                <a:cs typeface="Times New Roman" panose="02020603050405020304" pitchFamily="18" charset="0"/>
              </a:rPr>
              <a:t> University</a:t>
            </a:r>
          </a:p>
          <a:p>
            <a:pPr algn="ctr"/>
            <a:endParaRPr lang="en-US" altLang="zh-CN" sz="2400" b="1"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BCFF954D-CE4F-435A-BDB9-207BC05289E9}"/>
              </a:ext>
            </a:extLst>
          </p:cNvPr>
          <p:cNvSpPr>
            <a:spLocks noGrp="1"/>
          </p:cNvSpPr>
          <p:nvPr>
            <p:ph type="sldNum" sz="quarter" idx="12"/>
          </p:nvPr>
        </p:nvSpPr>
        <p:spPr/>
        <p:txBody>
          <a:bodyPr/>
          <a:lstStyle/>
          <a:p>
            <a:fld id="{A65F8859-343E-44DC-9479-D6DC897E675C}" type="slidenum">
              <a:rPr lang="zh-CN" altLang="en-US" smtClean="0"/>
              <a:t>1</a:t>
            </a:fld>
            <a:endParaRPr lang="zh-CN" altLang="en-US"/>
          </a:p>
        </p:txBody>
      </p:sp>
      <p:sp>
        <p:nvSpPr>
          <p:cNvPr id="14" name="文本框 13">
            <a:extLst>
              <a:ext uri="{FF2B5EF4-FFF2-40B4-BE49-F238E27FC236}">
                <a16:creationId xmlns:a16="http://schemas.microsoft.com/office/drawing/2014/main" id="{E2A86EC6-3FDD-4941-8156-5C7440CBF70F}"/>
              </a:ext>
            </a:extLst>
          </p:cNvPr>
          <p:cNvSpPr txBox="1"/>
          <p:nvPr/>
        </p:nvSpPr>
        <p:spPr>
          <a:xfrm>
            <a:off x="2867025" y="4906433"/>
            <a:ext cx="6457950" cy="461665"/>
          </a:xfrm>
          <a:prstGeom prst="rect">
            <a:avLst/>
          </a:prstGeom>
          <a:noFill/>
        </p:spPr>
        <p:txBody>
          <a:bodyPr wrap="square">
            <a:spAutoFit/>
          </a:bodyPr>
          <a:lstStyle/>
          <a:p>
            <a:pPr algn="ctr"/>
            <a:r>
              <a:rPr lang="en-US" altLang="zh-CN" sz="2400" b="0" i="0" dirty="0">
                <a:effectLst/>
                <a:latin typeface="Times New Roman" panose="02020603050405020304" pitchFamily="18" charset="0"/>
                <a:cs typeface="Times New Roman" panose="02020603050405020304" pitchFamily="18" charset="0"/>
              </a:rPr>
              <a:t>On behalf of BESIII Collaboration</a:t>
            </a:r>
          </a:p>
        </p:txBody>
      </p:sp>
      <p:sp>
        <p:nvSpPr>
          <p:cNvPr id="10" name="日期占位符 9">
            <a:extLst>
              <a:ext uri="{FF2B5EF4-FFF2-40B4-BE49-F238E27FC236}">
                <a16:creationId xmlns:a16="http://schemas.microsoft.com/office/drawing/2014/main" id="{8C175402-6FCE-4F00-B866-C4EF4232794E}"/>
              </a:ext>
            </a:extLst>
          </p:cNvPr>
          <p:cNvSpPr>
            <a:spLocks noGrp="1"/>
          </p:cNvSpPr>
          <p:nvPr>
            <p:ph type="dt" sz="half" idx="10"/>
          </p:nvPr>
        </p:nvSpPr>
        <p:spPr/>
        <p:txBody>
          <a:bodyPr/>
          <a:lstStyle/>
          <a:p>
            <a:fld id="{2961FC74-A12C-4B3B-926D-16B36B525EDC}" type="datetime1">
              <a:rPr lang="zh-CN" altLang="en-US" smtClean="0"/>
              <a:t>2025/7/10</a:t>
            </a:fld>
            <a:endParaRPr lang="zh-CN" altLang="en-US" dirty="0"/>
          </a:p>
        </p:txBody>
      </p:sp>
      <p:sp>
        <p:nvSpPr>
          <p:cNvPr id="11" name="页脚占位符 10">
            <a:extLst>
              <a:ext uri="{FF2B5EF4-FFF2-40B4-BE49-F238E27FC236}">
                <a16:creationId xmlns:a16="http://schemas.microsoft.com/office/drawing/2014/main" id="{2C1A83BA-999E-4734-8E71-E0367A8A4791}"/>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9401A995-0D05-9FE5-BE62-05A24AD6E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525"/>
            <a:ext cx="1972236" cy="1610986"/>
          </a:xfrm>
          <a:custGeom>
            <a:avLst/>
            <a:gdLst>
              <a:gd name="connsiteX0" fmla="*/ 0 w 1750040"/>
              <a:gd name="connsiteY0" fmla="*/ 0 h 2213644"/>
              <a:gd name="connsiteX1" fmla="*/ 1750040 w 1750040"/>
              <a:gd name="connsiteY1" fmla="*/ 1106822 h 2213644"/>
              <a:gd name="connsiteX2" fmla="*/ 0 w 1750040"/>
              <a:gd name="connsiteY2" fmla="*/ 2213644 h 2213644"/>
            </a:gdLst>
            <a:ahLst/>
            <a:cxnLst>
              <a:cxn ang="0">
                <a:pos x="connsiteX0" y="connsiteY0"/>
              </a:cxn>
              <a:cxn ang="0">
                <a:pos x="connsiteX1" y="connsiteY1"/>
              </a:cxn>
              <a:cxn ang="0">
                <a:pos x="connsiteX2" y="connsiteY2"/>
              </a:cxn>
            </a:cxnLst>
            <a:rect l="l" t="t" r="r" b="b"/>
            <a:pathLst>
              <a:path w="1750040" h="2213644">
                <a:moveTo>
                  <a:pt x="0" y="0"/>
                </a:moveTo>
                <a:lnTo>
                  <a:pt x="1750040" y="1106822"/>
                </a:lnTo>
                <a:lnTo>
                  <a:pt x="0" y="2213644"/>
                </a:lnTo>
                <a:close/>
              </a:path>
            </a:pathLst>
          </a:custGeom>
        </p:spPr>
      </p:pic>
      <p:pic>
        <p:nvPicPr>
          <p:cNvPr id="15" name="图片 14">
            <a:extLst>
              <a:ext uri="{FF2B5EF4-FFF2-40B4-BE49-F238E27FC236}">
                <a16:creationId xmlns:a16="http://schemas.microsoft.com/office/drawing/2014/main" id="{B7F486DE-0A8B-6B53-2C52-985B7604A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016694" y="4774919"/>
            <a:ext cx="2175306" cy="1581431"/>
          </a:xfrm>
          <a:custGeom>
            <a:avLst/>
            <a:gdLst>
              <a:gd name="connsiteX0" fmla="*/ 22180 w 2338137"/>
              <a:gd name="connsiteY0" fmla="*/ 0 h 3580814"/>
              <a:gd name="connsiteX1" fmla="*/ 0 w 2338137"/>
              <a:gd name="connsiteY1" fmla="*/ 0 h 3580814"/>
              <a:gd name="connsiteX2" fmla="*/ 0 w 2338137"/>
              <a:gd name="connsiteY2" fmla="*/ 3580814 h 3580814"/>
              <a:gd name="connsiteX3" fmla="*/ 22179 w 2338137"/>
              <a:gd name="connsiteY3" fmla="*/ 3580814 h 3580814"/>
              <a:gd name="connsiteX4" fmla="*/ 2338137 w 2338137"/>
              <a:gd name="connsiteY4" fmla="*/ 1790406 h 358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137" h="3580814">
                <a:moveTo>
                  <a:pt x="22180" y="0"/>
                </a:moveTo>
                <a:lnTo>
                  <a:pt x="0" y="0"/>
                </a:lnTo>
                <a:lnTo>
                  <a:pt x="0" y="3580814"/>
                </a:lnTo>
                <a:lnTo>
                  <a:pt x="22179" y="3580814"/>
                </a:lnTo>
                <a:lnTo>
                  <a:pt x="2338137" y="1790406"/>
                </a:lnTo>
                <a:close/>
              </a:path>
            </a:pathLst>
          </a:custGeom>
        </p:spPr>
      </p:pic>
      <p:sp>
        <p:nvSpPr>
          <p:cNvPr id="19" name="矩形 18">
            <a:extLst>
              <a:ext uri="{FF2B5EF4-FFF2-40B4-BE49-F238E27FC236}">
                <a16:creationId xmlns:a16="http://schemas.microsoft.com/office/drawing/2014/main" id="{D593BC7B-D850-4203-AA97-CAD78244CAC0}"/>
              </a:ext>
            </a:extLst>
          </p:cNvPr>
          <p:cNvSpPr/>
          <p:nvPr/>
        </p:nvSpPr>
        <p:spPr>
          <a:xfrm>
            <a:off x="3036827" y="5927104"/>
            <a:ext cx="6118342" cy="369332"/>
          </a:xfrm>
          <a:prstGeom prst="rect">
            <a:avLst/>
          </a:prstGeom>
          <a:noFill/>
        </p:spPr>
        <p:txBody>
          <a:bodyPr wrap="square" lIns="91440" tIns="45720" rIns="91440" bIns="45720">
            <a:spAutoFit/>
          </a:bodyPr>
          <a:lstStyle/>
          <a:p>
            <a:pPr algn="ctr"/>
            <a:r>
              <a:rPr lang="en-US" altLang="zh-CN"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EPS-HEP</a:t>
            </a:r>
            <a:r>
              <a:rPr lang="en-US" altLang="zh-CN"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pic>
        <p:nvPicPr>
          <p:cNvPr id="4" name="图片 3">
            <a:extLst>
              <a:ext uri="{FF2B5EF4-FFF2-40B4-BE49-F238E27FC236}">
                <a16:creationId xmlns:a16="http://schemas.microsoft.com/office/drawing/2014/main" id="{165C0357-AB77-9B6D-AF6C-43BAC8D5A421}"/>
              </a:ext>
            </a:extLst>
          </p:cNvPr>
          <p:cNvPicPr>
            <a:picLocks noChangeAspect="1"/>
          </p:cNvPicPr>
          <p:nvPr/>
        </p:nvPicPr>
        <p:blipFill>
          <a:blip r:embed="rId6"/>
          <a:stretch>
            <a:fillRect/>
          </a:stretch>
        </p:blipFill>
        <p:spPr>
          <a:xfrm>
            <a:off x="5194298" y="3189145"/>
            <a:ext cx="1803400" cy="743293"/>
          </a:xfrm>
          <a:prstGeom prst="rect">
            <a:avLst/>
          </a:prstGeom>
        </p:spPr>
      </p:pic>
    </p:spTree>
    <p:extLst>
      <p:ext uri="{BB962C8B-B14F-4D97-AF65-F5344CB8AC3E}">
        <p14:creationId xmlns:p14="http://schemas.microsoft.com/office/powerpoint/2010/main" val="330015328"/>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4AA7-F3F1-553E-BDDE-F462A094BDD1}"/>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A965F5A-162B-FFA2-4E74-C9E9F2855E26}"/>
              </a:ext>
            </a:extLst>
          </p:cNvPr>
          <p:cNvSpPr>
            <a:spLocks noGrp="1"/>
          </p:cNvSpPr>
          <p:nvPr>
            <p:ph type="sldNum" sz="quarter" idx="12"/>
          </p:nvPr>
        </p:nvSpPr>
        <p:spPr/>
        <p:txBody>
          <a:bodyPr/>
          <a:lstStyle/>
          <a:p>
            <a:fld id="{A65F8859-343E-44DC-9479-D6DC897E675C}" type="slidenum">
              <a:rPr lang="zh-CN" altLang="en-US" smtClean="0"/>
              <a:t>10</a:t>
            </a:fld>
            <a:endParaRPr lang="zh-CN" altLang="en-US"/>
          </a:p>
        </p:txBody>
      </p:sp>
      <p:sp>
        <p:nvSpPr>
          <p:cNvPr id="4" name="日期占位符 3">
            <a:extLst>
              <a:ext uri="{FF2B5EF4-FFF2-40B4-BE49-F238E27FC236}">
                <a16:creationId xmlns:a16="http://schemas.microsoft.com/office/drawing/2014/main" id="{90AC2449-5239-6D9D-72A4-6D6919D13EDA}"/>
              </a:ext>
            </a:extLst>
          </p:cNvPr>
          <p:cNvSpPr>
            <a:spLocks noGrp="1"/>
          </p:cNvSpPr>
          <p:nvPr>
            <p:ph type="dt" sz="half" idx="10"/>
          </p:nvPr>
        </p:nvSpPr>
        <p:spPr/>
        <p:txBody>
          <a:bodyPr/>
          <a:lstStyle/>
          <a:p>
            <a:fld id="{70384C0A-116D-40CF-9D3E-D2501D143089}"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85B6B302-A770-0D22-B8FF-A40AB54C019A}"/>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9CE0C00E-3D7E-192A-47F4-E70D45321E3C}"/>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782D264-5512-CF9B-9678-432ACF8955BD}"/>
                  </a:ext>
                </a:extLst>
              </p:cNvPr>
              <p:cNvSpPr txBox="1"/>
              <p:nvPr/>
            </p:nvSpPr>
            <p:spPr>
              <a:xfrm>
                <a:off x="59009" y="5568592"/>
                <a:ext cx="5488600" cy="1200329"/>
              </a:xfrm>
              <a:prstGeom prst="rect">
                <a:avLst/>
              </a:prstGeom>
              <a:noFill/>
            </p:spPr>
            <p:txBody>
              <a:bodyPr wrap="square">
                <a:spAutoFit/>
              </a:bodyPr>
              <a:lstStyle/>
              <a:p>
                <a:pPr marL="285750" indent="-285750">
                  <a:buFont typeface="Wingdings" panose="05000000000000000000" pitchFamily="2" charset="2"/>
                  <a:buChar char="Ø"/>
                </a:pPr>
                <a:r>
                  <a:rPr kumimoji="1" lang="en-US" altLang="zh-CN" dirty="0">
                    <a:latin typeface="Times New Roman" panose="02020603050405020304" pitchFamily="18" charset="0"/>
                    <a:ea typeface="Times New Roman" charset="0"/>
                    <a:cs typeface="Times New Roman" panose="02020603050405020304" pitchFamily="18" charset="0"/>
                  </a:rPr>
                  <a:t>Use </a:t>
                </a:r>
                <a:r>
                  <a:rPr lang="en-US" altLang="zh-CN" dirty="0">
                    <a:latin typeface="Times New Roman" panose="02020603050405020304" pitchFamily="18" charset="0"/>
                    <a:cs typeface="Times New Roman" panose="02020603050405020304" pitchFamily="18" charset="0"/>
                  </a:rPr>
                  <a:t>7.33 </a:t>
                </a:r>
                <a14:m>
                  <m:oMath xmlns:m="http://schemas.openxmlformats.org/officeDocument/2006/math">
                    <m:r>
                      <a:rPr lang="en-US" altLang="zh-CN" i="1" dirty="0">
                        <a:latin typeface="Cambria Math" panose="02040503050406030204" pitchFamily="18" charset="0"/>
                        <a:cs typeface="Times New Roman" panose="02020603050405020304" pitchFamily="18" charset="0"/>
                      </a:rPr>
                      <m:t>𝑓</m:t>
                    </m:r>
                    <m:sSup>
                      <m:sSupPr>
                        <m:ctrlPr>
                          <a:rPr lang="en-US" altLang="zh-CN" i="1" dirty="0">
                            <a:latin typeface="Cambria Math" panose="02040503050406030204" pitchFamily="18" charset="0"/>
                            <a:cs typeface="Times New Roman" panose="02020603050405020304" pitchFamily="18" charset="0"/>
                          </a:rPr>
                        </m:ctrlPr>
                      </m:sSupPr>
                      <m:e>
                        <m:r>
                          <a:rPr lang="en-US" altLang="zh-CN" i="1" dirty="0">
                            <a:latin typeface="Cambria Math" panose="02040503050406030204" pitchFamily="18" charset="0"/>
                            <a:cs typeface="Times New Roman" panose="02020603050405020304" pitchFamily="18" charset="0"/>
                          </a:rPr>
                          <m:t>𝑏</m:t>
                        </m:r>
                      </m:e>
                      <m:sup>
                        <m:r>
                          <a:rPr lang="en-US" altLang="zh-CN" i="1" dirty="0">
                            <a:latin typeface="Cambria Math" panose="02040503050406030204" pitchFamily="18" charset="0"/>
                            <a:cs typeface="Times New Roman" panose="02020603050405020304" pitchFamily="18" charset="0"/>
                          </a:rPr>
                          <m:t>−1</m:t>
                        </m:r>
                      </m:sup>
                    </m:sSup>
                    <m:r>
                      <a:rPr lang="en-US" altLang="zh-CN" i="1" dirty="0">
                        <a:latin typeface="Cambria Math" panose="02040503050406030204" pitchFamily="18" charset="0"/>
                        <a:cs typeface="Times New Roman" panose="02020603050405020304" pitchFamily="18" charset="0"/>
                      </a:rPr>
                      <m:t> </m:t>
                    </m:r>
                    <m:sSub>
                      <m:sSubPr>
                        <m:ctrlPr>
                          <a:rPr lang="en-US" altLang="zh-CN" i="1" dirty="0">
                            <a:latin typeface="Cambria Math" panose="02040503050406030204" pitchFamily="18" charset="0"/>
                            <a:cs typeface="Times New Roman" panose="02020603050405020304" pitchFamily="18" charset="0"/>
                          </a:rPr>
                        </m:ctrlPr>
                      </m:sSubPr>
                      <m:e>
                        <m:r>
                          <a:rPr lang="en-US" altLang="zh-CN" i="1" dirty="0">
                            <a:latin typeface="Cambria Math" panose="02040503050406030204" pitchFamily="18" charset="0"/>
                            <a:cs typeface="Times New Roman" panose="02020603050405020304" pitchFamily="18" charset="0"/>
                          </a:rPr>
                          <m:t>𝐷</m:t>
                        </m:r>
                      </m:e>
                      <m:sub>
                        <m:r>
                          <a:rPr lang="en-US" altLang="zh-CN" i="1" dirty="0">
                            <a:latin typeface="Cambria Math" panose="02040503050406030204" pitchFamily="18" charset="0"/>
                            <a:cs typeface="Times New Roman" panose="02020603050405020304" pitchFamily="18" charset="0"/>
                          </a:rPr>
                          <m:t>𝑠</m:t>
                        </m:r>
                      </m:sub>
                    </m:sSub>
                    <m:sSubSup>
                      <m:sSubSupPr>
                        <m:ctrlPr>
                          <a:rPr lang="en-US" altLang="zh-CN" i="1" dirty="0">
                            <a:latin typeface="Cambria Math" panose="02040503050406030204" pitchFamily="18" charset="0"/>
                            <a:cs typeface="Times New Roman" panose="02020603050405020304" pitchFamily="18" charset="0"/>
                          </a:rPr>
                        </m:ctrlPr>
                      </m:sSubSupPr>
                      <m:e>
                        <m:r>
                          <a:rPr lang="en-US" altLang="zh-CN" i="1" dirty="0">
                            <a:latin typeface="Cambria Math" panose="02040503050406030204" pitchFamily="18" charset="0"/>
                            <a:cs typeface="Times New Roman" panose="02020603050405020304" pitchFamily="18" charset="0"/>
                          </a:rPr>
                          <m:t>𝐷</m:t>
                        </m:r>
                      </m:e>
                      <m:sub>
                        <m:r>
                          <a:rPr lang="en-US" altLang="zh-CN" i="1" dirty="0">
                            <a:latin typeface="Cambria Math" panose="02040503050406030204" pitchFamily="18" charset="0"/>
                            <a:cs typeface="Times New Roman" panose="02020603050405020304" pitchFamily="18" charset="0"/>
                          </a:rPr>
                          <m:t>𝑠</m:t>
                        </m:r>
                      </m:sub>
                      <m:sup>
                        <m:r>
                          <a:rPr lang="en-US" altLang="zh-CN" i="1" dirty="0">
                            <a:latin typeface="Cambria Math" panose="02040503050406030204" pitchFamily="18" charset="0"/>
                            <a:cs typeface="Times New Roman" panose="02020603050405020304" pitchFamily="18" charset="0"/>
                          </a:rPr>
                          <m:t>∗</m:t>
                        </m:r>
                      </m:sup>
                    </m:sSubSup>
                    <m:r>
                      <a:rPr lang="en-US" altLang="zh-CN" i="1" dirty="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events from 4.128 to 4.226 GeV</a:t>
                </a:r>
                <a:r>
                  <a:rPr kumimoji="1" lang="en-US" altLang="zh-CN"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zh-CN" altLang="en-US" dirty="0">
                    <a:latin typeface="Times New Roman" panose="02020603050405020304" pitchFamily="18" charset="0"/>
                    <a:cs typeface="Times New Roman" panose="02020603050405020304" pitchFamily="18" charset="0"/>
                  </a:rPr>
                  <a:t>We apply a single tag (ST) method to search for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𝐷</m:t>
                        </m:r>
                      </m:e>
                      <m:sub>
                        <m:r>
                          <a:rPr lang="en-US" altLang="zh-CN" i="1">
                            <a:latin typeface="Cambria Math" panose="02040503050406030204" pitchFamily="18" charset="0"/>
                          </a:rPr>
                          <m:t>𝑠</m:t>
                        </m:r>
                      </m:sub>
                      <m:sup>
                        <m:r>
                          <a:rPr lang="en-US" altLang="zh-CN" i="1">
                            <a:latin typeface="Cambria Math" panose="02040503050406030204" pitchFamily="18" charset="0"/>
                          </a:rPr>
                          <m:t>+</m:t>
                        </m:r>
                      </m:sup>
                    </m:sSubSup>
                  </m:oMath>
                </a14:m>
                <a:r>
                  <a:rPr lang="zh-CN" altLang="en-US" dirty="0">
                    <a:latin typeface="Times New Roman" panose="02020603050405020304" pitchFamily="18" charset="0"/>
                    <a:cs typeface="Times New Roman" panose="02020603050405020304" pitchFamily="18" charset="0"/>
                  </a:rPr>
                  <a:t> candidates.</a:t>
                </a: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kumimoji="1" lang="en-US" altLang="zh-CN" dirty="0">
                  <a:latin typeface="Times New Roman" panose="02020603050405020304" pitchFamily="18" charset="0"/>
                  <a:ea typeface="Times New Roman"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B782D264-5512-CF9B-9678-432ACF8955BD}"/>
                  </a:ext>
                </a:extLst>
              </p:cNvPr>
              <p:cNvSpPr txBox="1">
                <a:spLocks noRot="1" noChangeAspect="1" noMove="1" noResize="1" noEditPoints="1" noAdjustHandles="1" noChangeArrowheads="1" noChangeShapeType="1" noTextEdit="1"/>
              </p:cNvSpPr>
              <p:nvPr/>
            </p:nvSpPr>
            <p:spPr>
              <a:xfrm>
                <a:off x="59009" y="5568592"/>
                <a:ext cx="5488600" cy="1200329"/>
              </a:xfrm>
              <a:prstGeom prst="rect">
                <a:avLst/>
              </a:prstGeom>
              <a:blipFill>
                <a:blip r:embed="rId4"/>
                <a:stretch>
                  <a:fillRect l="-778" t="-2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1829F45-76D2-A684-3EB5-F1A8A5A334D5}"/>
                  </a:ext>
                </a:extLst>
              </p:cNvPr>
              <p:cNvSpPr txBox="1"/>
              <p:nvPr/>
            </p:nvSpPr>
            <p:spPr>
              <a:xfrm>
                <a:off x="8693222" y="854678"/>
                <a:ext cx="3498778"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dirty="0" smtClean="0">
                              <a:solidFill>
                                <a:srgbClr val="FF0000"/>
                              </a:solidFill>
                              <a:effectLst/>
                              <a:latin typeface="Cambria Math" panose="02040503050406030204" pitchFamily="18" charset="0"/>
                            </a:rPr>
                          </m:ctrlPr>
                        </m:sSubSupPr>
                        <m:e>
                          <m:r>
                            <a:rPr lang="en-US" altLang="zh-CN" b="0" i="1" dirty="0" smtClean="0">
                              <a:solidFill>
                                <a:srgbClr val="FF0000"/>
                              </a:solidFill>
                              <a:effectLst/>
                              <a:latin typeface="Cambria Math" panose="02040503050406030204" pitchFamily="18" charset="0"/>
                            </a:rPr>
                            <m:t>𝐷</m:t>
                          </m:r>
                        </m:e>
                        <m:sub>
                          <m:r>
                            <a:rPr lang="en-US" altLang="zh-CN" b="0" i="1" dirty="0" smtClean="0">
                              <a:solidFill>
                                <a:srgbClr val="FF0000"/>
                              </a:solidFill>
                              <a:effectLst/>
                              <a:latin typeface="Cambria Math" panose="02040503050406030204" pitchFamily="18" charset="0"/>
                            </a:rPr>
                            <m:t>𝑠</m:t>
                          </m:r>
                        </m:sub>
                        <m:sup>
                          <m:r>
                            <a:rPr lang="en-US" altLang="zh-CN" b="0" i="1" dirty="0" smtClean="0">
                              <a:solidFill>
                                <a:srgbClr val="FF0000"/>
                              </a:solidFill>
                              <a:effectLst/>
                              <a:latin typeface="Cambria Math" panose="02040503050406030204" pitchFamily="18" charset="0"/>
                            </a:rPr>
                            <m:t>+</m:t>
                          </m:r>
                        </m:sup>
                      </m:sSubSup>
                      <m:r>
                        <a:rPr lang="el-GR" altLang="zh-CN" b="0" i="1" dirty="0">
                          <a:solidFill>
                            <a:srgbClr val="FF0000"/>
                          </a:solidFill>
                          <a:effectLst/>
                          <a:latin typeface="Cambria Math" panose="02040503050406030204" pitchFamily="18" charset="0"/>
                        </a:rPr>
                        <m:t>→</m:t>
                      </m:r>
                      <m:r>
                        <a:rPr lang="en-US" altLang="zh-CN" b="0" i="1" dirty="0" smtClean="0">
                          <a:solidFill>
                            <a:srgbClr val="FF0000"/>
                          </a:solidFill>
                          <a:effectLst/>
                          <a:latin typeface="Cambria Math" panose="02040503050406030204" pitchFamily="18" charset="0"/>
                        </a:rPr>
                        <m:t>h</m:t>
                      </m:r>
                      <m:d>
                        <m:dPr>
                          <m:ctrlPr>
                            <a:rPr lang="en-US" altLang="zh-CN" b="0" i="1" dirty="0" smtClean="0">
                              <a:solidFill>
                                <a:srgbClr val="FF0000"/>
                              </a:solidFill>
                              <a:effectLst/>
                              <a:latin typeface="Cambria Math" panose="02040503050406030204" pitchFamily="18" charset="0"/>
                            </a:rPr>
                          </m:ctrlPr>
                        </m:dPr>
                        <m:e>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h</m:t>
                              </m:r>
                            </m:e>
                            <m:sup>
                              <m:r>
                                <a:rPr lang="en-US" altLang="zh-CN" b="0" i="1" dirty="0" smtClean="0">
                                  <a:solidFill>
                                    <a:srgbClr val="FF0000"/>
                                  </a:solidFill>
                                  <a:effectLst/>
                                  <a:latin typeface="Cambria Math" panose="02040503050406030204" pitchFamily="18" charset="0"/>
                                </a:rPr>
                                <m:t>′</m:t>
                              </m:r>
                            </m:sup>
                          </m:sSup>
                        </m:e>
                      </m:d>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𝑒</m:t>
                          </m:r>
                        </m:e>
                        <m:sup>
                          <m:r>
                            <a:rPr lang="en-US" altLang="zh-CN" b="0" i="1" dirty="0" smtClean="0">
                              <a:solidFill>
                                <a:srgbClr val="FF0000"/>
                              </a:solidFill>
                              <a:effectLst/>
                              <a:latin typeface="Cambria Math" panose="02040503050406030204" pitchFamily="18" charset="0"/>
                            </a:rPr>
                            <m:t>+</m:t>
                          </m:r>
                        </m:sup>
                      </m:sSup>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𝑒</m:t>
                          </m:r>
                        </m:e>
                        <m:sup>
                          <m:r>
                            <a:rPr lang="en-US" altLang="zh-CN" b="0" i="1" dirty="0" smtClean="0">
                              <a:solidFill>
                                <a:srgbClr val="FF0000"/>
                              </a:solidFill>
                              <a:effectLst/>
                              <a:latin typeface="Cambria Math" panose="02040503050406030204" pitchFamily="18" charset="0"/>
                            </a:rPr>
                            <m:t>−</m:t>
                          </m:r>
                        </m:sup>
                      </m:sSup>
                    </m:oMath>
                  </m:oMathPara>
                </a14:m>
                <a:endParaRPr lang="en-US" altLang="zh-CN" dirty="0"/>
              </a:p>
              <a:p>
                <a:pPr algn="ctr"/>
                <a:r>
                  <a:rPr lang="en-US" altLang="zh-CN" dirty="0" err="1">
                    <a:solidFill>
                      <a:srgbClr val="0070C0"/>
                    </a:solidFill>
                  </a:rPr>
                  <a:t>Phys.Rev.Lett</a:t>
                </a:r>
                <a:r>
                  <a:rPr lang="en-US" altLang="zh-CN" dirty="0">
                    <a:solidFill>
                      <a:srgbClr val="0070C0"/>
                    </a:solidFill>
                  </a:rPr>
                  <a:t>. 133, 121801 (2024)</a:t>
                </a:r>
                <a:endParaRPr lang="zh-CN" altLang="en-US" dirty="0">
                  <a:solidFill>
                    <a:srgbClr val="0070C0"/>
                  </a:solidFill>
                </a:endParaRPr>
              </a:p>
            </p:txBody>
          </p:sp>
        </mc:Choice>
        <mc:Fallback xmlns="">
          <p:sp>
            <p:nvSpPr>
              <p:cNvPr id="32" name="文本框 31">
                <a:extLst>
                  <a:ext uri="{FF2B5EF4-FFF2-40B4-BE49-F238E27FC236}">
                    <a16:creationId xmlns:a16="http://schemas.microsoft.com/office/drawing/2014/main" id="{A1829F45-76D2-A684-3EB5-F1A8A5A334D5}"/>
                  </a:ext>
                </a:extLst>
              </p:cNvPr>
              <p:cNvSpPr txBox="1">
                <a:spLocks noRot="1" noChangeAspect="1" noMove="1" noResize="1" noEditPoints="1" noAdjustHandles="1" noChangeArrowheads="1" noChangeShapeType="1" noTextEdit="1"/>
              </p:cNvSpPr>
              <p:nvPr/>
            </p:nvSpPr>
            <p:spPr>
              <a:xfrm>
                <a:off x="8693222" y="854678"/>
                <a:ext cx="3498778" cy="646331"/>
              </a:xfrm>
              <a:prstGeom prst="rect">
                <a:avLst/>
              </a:prstGeom>
              <a:blipFill>
                <a:blip r:embed="rId5"/>
                <a:stretch>
                  <a:fillRect l="-694" r="-694" b="-129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BD1CFF5-AD8B-14EF-2FA7-CA8772CF4A2E}"/>
                  </a:ext>
                </a:extLst>
              </p:cNvPr>
              <p:cNvSpPr txBox="1"/>
              <p:nvPr/>
            </p:nvSpPr>
            <p:spPr>
              <a:xfrm>
                <a:off x="3106485" y="567833"/>
                <a:ext cx="115542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kumimoji="1" lang="en-US" altLang="zh-CN" sz="1600" i="1" dirty="0">
                              <a:latin typeface="Cambria Math" panose="02040503050406030204" pitchFamily="18" charset="0"/>
                              <a:ea typeface="Times New Roman" charset="0"/>
                              <a:cs typeface="Times New Roman" panose="02020603050405020304" pitchFamily="18" charset="0"/>
                            </a:rPr>
                          </m:ctrlPr>
                        </m:sSubSupPr>
                        <m:e>
                          <m:r>
                            <a:rPr kumimoji="1" lang="en-US" altLang="zh-CN" sz="1600" i="1" dirty="0">
                              <a:latin typeface="Cambria Math" panose="02040503050406030204" pitchFamily="18" charset="0"/>
                              <a:ea typeface="Times New Roman" charset="0"/>
                              <a:cs typeface="Times New Roman" panose="02020603050405020304" pitchFamily="18" charset="0"/>
                            </a:rPr>
                            <m:t>𝐷</m:t>
                          </m:r>
                        </m:e>
                        <m:sub>
                          <m:r>
                            <a:rPr kumimoji="1" lang="en-US" altLang="zh-CN" sz="1600" i="1" dirty="0">
                              <a:latin typeface="Cambria Math" panose="02040503050406030204" pitchFamily="18" charset="0"/>
                              <a:ea typeface="Times New Roman" charset="0"/>
                              <a:cs typeface="Times New Roman" panose="02020603050405020304" pitchFamily="18" charset="0"/>
                            </a:rPr>
                            <m:t>𝑠</m:t>
                          </m:r>
                        </m:sub>
                        <m:sup>
                          <m:r>
                            <a:rPr kumimoji="1" lang="en-US" altLang="zh-CN" sz="1600" i="1" dirty="0">
                              <a:latin typeface="Cambria Math" panose="02040503050406030204" pitchFamily="18" charset="0"/>
                              <a:ea typeface="Times New Roman" charset="0"/>
                              <a:cs typeface="Times New Roman" panose="02020603050405020304" pitchFamily="18" charset="0"/>
                            </a:rPr>
                            <m:t>+</m:t>
                          </m:r>
                        </m:sup>
                      </m:sSubSup>
                      <m:r>
                        <a:rPr lang="en-US" altLang="zh-CN" sz="1600" b="0" i="1" smtClean="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b="0" i="1" dirty="0" smtClean="0">
                              <a:latin typeface="Cambria Math" panose="02040503050406030204" pitchFamily="18" charset="0"/>
                            </a:rPr>
                            <m:t>+</m:t>
                          </m:r>
                        </m:sup>
                      </m:sSup>
                      <m:r>
                        <a:rPr lang="en-US" altLang="zh-CN" sz="1600" b="0" i="1" dirty="0" smtClean="0">
                          <a:latin typeface="Cambria Math" panose="02040503050406030204" pitchFamily="18" charset="0"/>
                        </a:rPr>
                        <m:t>𝜙</m:t>
                      </m:r>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𝜙</m:t>
                      </m:r>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oMath>
                  </m:oMathPara>
                </a14:m>
                <a:endParaRPr lang="en-US" altLang="zh-CN" sz="1600" b="0" dirty="0">
                  <a:latin typeface="Times New Roman" panose="02020603050405020304" pitchFamily="18" charset="0"/>
                </a:endParaRPr>
              </a:p>
              <a:p>
                <a:pPr algn="ctr"/>
                <a:endParaRPr lang="en-US" altLang="zh-CN" sz="1600" b="0" dirty="0">
                  <a:latin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0BD1CFF5-AD8B-14EF-2FA7-CA8772CF4A2E}"/>
                  </a:ext>
                </a:extLst>
              </p:cNvPr>
              <p:cNvSpPr txBox="1">
                <a:spLocks noRot="1" noChangeAspect="1" noMove="1" noResize="1" noEditPoints="1" noAdjustHandles="1" noChangeArrowheads="1" noChangeShapeType="1" noTextEdit="1"/>
              </p:cNvSpPr>
              <p:nvPr/>
            </p:nvSpPr>
            <p:spPr>
              <a:xfrm>
                <a:off x="3106485" y="567833"/>
                <a:ext cx="1155427" cy="83099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4442EF5-3709-5DD8-C35C-FB7E652C0876}"/>
                  </a:ext>
                </a:extLst>
              </p:cNvPr>
              <p:cNvSpPr txBox="1"/>
              <p:nvPr/>
            </p:nvSpPr>
            <p:spPr>
              <a:xfrm>
                <a:off x="1363286" y="567833"/>
                <a:ext cx="1292120" cy="8554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kumimoji="1" lang="en-US" altLang="zh-CN" sz="1600" i="1" dirty="0">
                              <a:latin typeface="Cambria Math" panose="02040503050406030204" pitchFamily="18" charset="0"/>
                              <a:ea typeface="Times New Roman" charset="0"/>
                              <a:cs typeface="Times New Roman" panose="02020603050405020304" pitchFamily="18" charset="0"/>
                            </a:rPr>
                          </m:ctrlPr>
                        </m:sSubSupPr>
                        <m:e>
                          <m:r>
                            <a:rPr kumimoji="1" lang="en-US" altLang="zh-CN" sz="1600" i="1" dirty="0">
                              <a:latin typeface="Cambria Math" panose="02040503050406030204" pitchFamily="18" charset="0"/>
                              <a:ea typeface="Times New Roman" charset="0"/>
                              <a:cs typeface="Times New Roman" panose="02020603050405020304" pitchFamily="18" charset="0"/>
                            </a:rPr>
                            <m:t>𝐷</m:t>
                          </m:r>
                        </m:e>
                        <m:sub>
                          <m:r>
                            <a:rPr kumimoji="1" lang="en-US" altLang="zh-CN" sz="1600" i="1" dirty="0">
                              <a:latin typeface="Cambria Math" panose="02040503050406030204" pitchFamily="18" charset="0"/>
                              <a:ea typeface="Times New Roman" charset="0"/>
                              <a:cs typeface="Times New Roman" panose="02020603050405020304" pitchFamily="18" charset="0"/>
                            </a:rPr>
                            <m:t>𝑠</m:t>
                          </m:r>
                        </m:sub>
                        <m:sup>
                          <m:r>
                            <a:rPr kumimoji="1" lang="en-US" altLang="zh-CN" sz="1600" i="1" dirty="0">
                              <a:latin typeface="Cambria Math" panose="02040503050406030204" pitchFamily="18" charset="0"/>
                              <a:ea typeface="Times New Roman" charset="0"/>
                              <a:cs typeface="Times New Roman" panose="02020603050405020304" pitchFamily="18" charset="0"/>
                            </a:rPr>
                            <m:t>+</m:t>
                          </m:r>
                        </m:sup>
                      </m:sSubSup>
                      <m:r>
                        <a:rPr lang="en-US" altLang="zh-CN" sz="1600" i="1" smtClean="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b="0" i="1" dirty="0" smtClean="0">
                              <a:latin typeface="Cambria Math" panose="02040503050406030204" pitchFamily="18" charset="0"/>
                            </a:rPr>
                            <m:t>𝜌</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𝜙</m:t>
                      </m:r>
                    </m:oMath>
                  </m:oMathPara>
                </a14:m>
                <a:endParaRPr lang="en-US" altLang="zh-CN" sz="160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𝜌</m:t>
                          </m:r>
                        </m:e>
                        <m:sup>
                          <m:r>
                            <a:rPr lang="en-US" altLang="zh-CN" sz="1600" i="1" dirty="0">
                              <a:latin typeface="Cambria Math" panose="02040503050406030204" pitchFamily="18" charset="0"/>
                            </a:rPr>
                            <m:t>+</m:t>
                          </m:r>
                        </m:sup>
                      </m:sSup>
                      <m:r>
                        <a:rPr lang="en-US" altLang="zh-CN" sz="1600" b="0" i="1" dirty="0" smtClean="0">
                          <a:latin typeface="Cambria Math" panose="02040503050406030204" pitchFamily="18" charset="0"/>
                        </a:rPr>
                        <m:t>→</m:t>
                      </m:r>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𝜋</m:t>
                          </m:r>
                        </m:e>
                        <m:sup>
                          <m:r>
                            <a:rPr lang="en-US" altLang="zh-CN" sz="1600" b="0" i="1" dirty="0" smtClean="0">
                              <a:latin typeface="Cambria Math" panose="02040503050406030204" pitchFamily="18" charset="0"/>
                            </a:rPr>
                            <m:t>+</m:t>
                          </m:r>
                        </m:sup>
                      </m:sSup>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𝜋</m:t>
                          </m:r>
                        </m:e>
                        <m:sup>
                          <m:r>
                            <a:rPr lang="en-US" altLang="zh-CN" sz="1600" b="0" i="1" dirty="0" smtClean="0">
                              <a:latin typeface="Cambria Math" panose="02040503050406030204" pitchFamily="18" charset="0"/>
                            </a:rPr>
                            <m:t>0</m:t>
                          </m:r>
                        </m:sup>
                      </m:sSup>
                    </m:oMath>
                  </m:oMathPara>
                </a14:m>
                <a:endParaRPr lang="en-US" altLang="zh-CN" sz="160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𝜙</m:t>
                      </m:r>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oMath>
                  </m:oMathPara>
                </a14:m>
                <a:endParaRPr lang="en-US" altLang="zh-CN" sz="1600" dirty="0">
                  <a:latin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B4442EF5-3709-5DD8-C35C-FB7E652C0876}"/>
                  </a:ext>
                </a:extLst>
              </p:cNvPr>
              <p:cNvSpPr txBox="1">
                <a:spLocks noRot="1" noChangeAspect="1" noMove="1" noResize="1" noEditPoints="1" noAdjustHandles="1" noChangeArrowheads="1" noChangeShapeType="1" noTextEdit="1"/>
              </p:cNvSpPr>
              <p:nvPr/>
            </p:nvSpPr>
            <p:spPr>
              <a:xfrm>
                <a:off x="1363286" y="567833"/>
                <a:ext cx="1292120" cy="855427"/>
              </a:xfrm>
              <a:prstGeom prst="rect">
                <a:avLst/>
              </a:prstGeom>
              <a:blipFill>
                <a:blip r:embed="rId7"/>
                <a:stretch>
                  <a:fillRect b="-7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F806A94-23B7-8C24-59F1-BFCB4DD54733}"/>
                  </a:ext>
                </a:extLst>
              </p:cNvPr>
              <p:cNvSpPr txBox="1"/>
              <p:nvPr/>
            </p:nvSpPr>
            <p:spPr>
              <a:xfrm>
                <a:off x="3862816" y="1466515"/>
                <a:ext cx="168479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kumimoji="1" lang="en-US" altLang="zh-CN" sz="1600" i="1" dirty="0">
                              <a:latin typeface="Cambria Math" panose="02040503050406030204" pitchFamily="18" charset="0"/>
                              <a:ea typeface="Times New Roman" charset="0"/>
                              <a:cs typeface="Times New Roman" panose="02020603050405020304" pitchFamily="18" charset="0"/>
                            </a:rPr>
                          </m:ctrlPr>
                        </m:sSubSupPr>
                        <m:e>
                          <m:r>
                            <a:rPr kumimoji="1" lang="en-US" altLang="zh-CN" sz="1600" i="1" dirty="0">
                              <a:latin typeface="Cambria Math" panose="02040503050406030204" pitchFamily="18" charset="0"/>
                              <a:ea typeface="Times New Roman" charset="0"/>
                              <a:cs typeface="Times New Roman" panose="02020603050405020304" pitchFamily="18" charset="0"/>
                            </a:rPr>
                            <m:t>𝐷</m:t>
                          </m:r>
                        </m:e>
                        <m:sub>
                          <m:r>
                            <a:rPr kumimoji="1" lang="en-US" altLang="zh-CN" sz="1600" i="1" dirty="0">
                              <a:latin typeface="Cambria Math" panose="02040503050406030204" pitchFamily="18" charset="0"/>
                              <a:ea typeface="Times New Roman" charset="0"/>
                              <a:cs typeface="Times New Roman" panose="02020603050405020304" pitchFamily="18" charset="0"/>
                            </a:rPr>
                            <m:t>𝑠</m:t>
                          </m:r>
                        </m:sub>
                        <m:sup>
                          <m:r>
                            <a:rPr kumimoji="1" lang="en-US" altLang="zh-CN" sz="1600" i="1" dirty="0">
                              <a:latin typeface="Cambria Math" panose="02040503050406030204" pitchFamily="18" charset="0"/>
                              <a:ea typeface="Times New Roman" charset="0"/>
                              <a:cs typeface="Times New Roman" panose="02020603050405020304" pitchFamily="18" charset="0"/>
                            </a:rPr>
                            <m:t>+</m:t>
                          </m:r>
                        </m:sup>
                      </m:sSub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oMath>
                  </m:oMathPara>
                </a14:m>
                <a:endParaRPr lang="en-US" altLang="zh-CN" sz="1600" b="0" dirty="0">
                  <a:latin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4F806A94-23B7-8C24-59F1-BFCB4DD54733}"/>
                  </a:ext>
                </a:extLst>
              </p:cNvPr>
              <p:cNvSpPr txBox="1">
                <a:spLocks noRot="1" noChangeAspect="1" noMove="1" noResize="1" noEditPoints="1" noAdjustHandles="1" noChangeArrowheads="1" noChangeShapeType="1" noTextEdit="1"/>
              </p:cNvSpPr>
              <p:nvPr/>
            </p:nvSpPr>
            <p:spPr>
              <a:xfrm>
                <a:off x="3862816" y="1466515"/>
                <a:ext cx="1684793" cy="33855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7946A28-ACE0-1FEA-298C-6F65A8F13525}"/>
                  </a:ext>
                </a:extLst>
              </p:cNvPr>
              <p:cNvSpPr txBox="1"/>
              <p:nvPr/>
            </p:nvSpPr>
            <p:spPr>
              <a:xfrm>
                <a:off x="2081783" y="1466515"/>
                <a:ext cx="1684793" cy="3385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kumimoji="1" lang="en-US" altLang="zh-CN" sz="1600" i="1" dirty="0">
                              <a:latin typeface="Cambria Math" panose="02040503050406030204" pitchFamily="18" charset="0"/>
                              <a:ea typeface="Times New Roman" charset="0"/>
                              <a:cs typeface="Times New Roman" panose="02020603050405020304" pitchFamily="18" charset="0"/>
                            </a:rPr>
                          </m:ctrlPr>
                        </m:sSubSupPr>
                        <m:e>
                          <m:r>
                            <a:rPr kumimoji="1" lang="en-US" altLang="zh-CN" sz="1600" i="1" dirty="0">
                              <a:latin typeface="Cambria Math" panose="02040503050406030204" pitchFamily="18" charset="0"/>
                              <a:ea typeface="Times New Roman" charset="0"/>
                              <a:cs typeface="Times New Roman" panose="02020603050405020304" pitchFamily="18" charset="0"/>
                            </a:rPr>
                            <m:t>𝐷</m:t>
                          </m:r>
                        </m:e>
                        <m:sub>
                          <m:r>
                            <a:rPr kumimoji="1" lang="en-US" altLang="zh-CN" sz="1600" i="1" dirty="0">
                              <a:latin typeface="Cambria Math" panose="02040503050406030204" pitchFamily="18" charset="0"/>
                              <a:ea typeface="Times New Roman" charset="0"/>
                              <a:cs typeface="Times New Roman" panose="02020603050405020304" pitchFamily="18" charset="0"/>
                            </a:rPr>
                            <m:t>𝑠</m:t>
                          </m:r>
                        </m:sub>
                        <m:sup>
                          <m:r>
                            <a:rPr kumimoji="1" lang="en-US" altLang="zh-CN" sz="1600" i="1" dirty="0">
                              <a:latin typeface="Cambria Math" panose="02040503050406030204" pitchFamily="18" charset="0"/>
                              <a:ea typeface="Times New Roman" charset="0"/>
                              <a:cs typeface="Times New Roman" panose="02020603050405020304" pitchFamily="18" charset="0"/>
                            </a:rPr>
                            <m:t>+</m:t>
                          </m:r>
                        </m:sup>
                      </m:sSubSup>
                      <m:r>
                        <a:rPr lang="en-US" altLang="zh-CN" sz="1600" i="1" smtClean="0">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oMath>
                  </m:oMathPara>
                </a14:m>
                <a:endParaRPr lang="en-US" altLang="zh-CN" sz="1600" dirty="0">
                  <a:latin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77946A28-ACE0-1FEA-298C-6F65A8F13525}"/>
                  </a:ext>
                </a:extLst>
              </p:cNvPr>
              <p:cNvSpPr txBox="1">
                <a:spLocks noRot="1" noChangeAspect="1" noMove="1" noResize="1" noEditPoints="1" noAdjustHandles="1" noChangeArrowheads="1" noChangeShapeType="1" noTextEdit="1"/>
              </p:cNvSpPr>
              <p:nvPr/>
            </p:nvSpPr>
            <p:spPr>
              <a:xfrm>
                <a:off x="2081783" y="1466515"/>
                <a:ext cx="1684793" cy="33855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A644829-CC0D-6875-B15E-B1265E2CAD1D}"/>
                  </a:ext>
                </a:extLst>
              </p:cNvPr>
              <p:cNvSpPr txBox="1"/>
              <p:nvPr/>
            </p:nvSpPr>
            <p:spPr>
              <a:xfrm>
                <a:off x="324554" y="1458499"/>
                <a:ext cx="1684792" cy="3465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kumimoji="1" lang="en-US" altLang="zh-CN" sz="1600" i="1" dirty="0">
                              <a:latin typeface="Cambria Math" panose="02040503050406030204" pitchFamily="18" charset="0"/>
                              <a:ea typeface="Times New Roman" charset="0"/>
                              <a:cs typeface="Times New Roman" panose="02020603050405020304" pitchFamily="18" charset="0"/>
                            </a:rPr>
                          </m:ctrlPr>
                        </m:sSubSupPr>
                        <m:e>
                          <m:r>
                            <a:rPr kumimoji="1" lang="en-US" altLang="zh-CN" sz="1600" i="1" dirty="0">
                              <a:latin typeface="Cambria Math" panose="02040503050406030204" pitchFamily="18" charset="0"/>
                              <a:ea typeface="Times New Roman" charset="0"/>
                              <a:cs typeface="Times New Roman" panose="02020603050405020304" pitchFamily="18" charset="0"/>
                            </a:rPr>
                            <m:t>𝐷</m:t>
                          </m:r>
                        </m:e>
                        <m:sub>
                          <m:r>
                            <a:rPr kumimoji="1" lang="en-US" altLang="zh-CN" sz="1600" i="1" dirty="0">
                              <a:latin typeface="Cambria Math" panose="02040503050406030204" pitchFamily="18" charset="0"/>
                              <a:ea typeface="Times New Roman" charset="0"/>
                              <a:cs typeface="Times New Roman" panose="02020603050405020304" pitchFamily="18" charset="0"/>
                            </a:rPr>
                            <m:t>𝑠</m:t>
                          </m:r>
                        </m:sub>
                        <m:sup>
                          <m:r>
                            <a:rPr kumimoji="1" lang="en-US" altLang="zh-CN" sz="1600" i="1" dirty="0">
                              <a:latin typeface="Cambria Math" panose="02040503050406030204" pitchFamily="18" charset="0"/>
                              <a:ea typeface="Times New Roman" charset="0"/>
                              <a:cs typeface="Times New Roman" panose="02020603050405020304" pitchFamily="18" charset="0"/>
                            </a:rPr>
                            <m:t>+</m:t>
                          </m:r>
                        </m:sup>
                      </m:sSubSup>
                      <m:r>
                        <a:rPr lang="en-US" altLang="zh-CN" sz="160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𝐾</m:t>
                          </m:r>
                        </m:e>
                        <m:sub>
                          <m:r>
                            <a:rPr lang="en-US" altLang="zh-CN" sz="1600" b="0" i="1" smtClean="0">
                              <a:latin typeface="Cambria Math" panose="02040503050406030204" pitchFamily="18" charset="0"/>
                            </a:rPr>
                            <m:t>𝑆</m:t>
                          </m:r>
                        </m:sub>
                        <m:sup>
                          <m:r>
                            <a:rPr lang="en-US" altLang="zh-CN" sz="1600" b="0" i="1" smtClean="0">
                              <a:latin typeface="Cambria Math" panose="02040503050406030204" pitchFamily="18" charset="0"/>
                            </a:rPr>
                            <m:t>0</m:t>
                          </m:r>
                        </m:sup>
                      </m:sSub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oMath>
                  </m:oMathPara>
                </a14:m>
                <a:endParaRPr lang="en-US" altLang="zh-CN" sz="1600" dirty="0">
                  <a:latin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8A644829-CC0D-6875-B15E-B1265E2CAD1D}"/>
                  </a:ext>
                </a:extLst>
              </p:cNvPr>
              <p:cNvSpPr txBox="1">
                <a:spLocks noRot="1" noChangeAspect="1" noMove="1" noResize="1" noEditPoints="1" noAdjustHandles="1" noChangeArrowheads="1" noChangeShapeType="1" noTextEdit="1"/>
              </p:cNvSpPr>
              <p:nvPr/>
            </p:nvSpPr>
            <p:spPr>
              <a:xfrm>
                <a:off x="324554" y="1458499"/>
                <a:ext cx="1684792" cy="346570"/>
              </a:xfrm>
              <a:prstGeom prst="rect">
                <a:avLst/>
              </a:prstGeom>
              <a:blipFill>
                <a:blip r:embed="rId10"/>
                <a:stretch>
                  <a:fillRect/>
                </a:stretch>
              </a:blipFill>
            </p:spPr>
            <p:txBody>
              <a:bodyPr/>
              <a:lstStyle/>
              <a:p>
                <a:r>
                  <a:rPr lang="zh-CN" altLang="en-US">
                    <a:noFill/>
                  </a:rPr>
                  <a:t> </a:t>
                </a:r>
              </a:p>
            </p:txBody>
          </p:sp>
        </mc:Fallback>
      </mc:AlternateContent>
      <p:pic>
        <p:nvPicPr>
          <p:cNvPr id="8" name="图片 7" descr="中山大学logo">
            <a:extLst>
              <a:ext uri="{FF2B5EF4-FFF2-40B4-BE49-F238E27FC236}">
                <a16:creationId xmlns:a16="http://schemas.microsoft.com/office/drawing/2014/main" id="{BA3423B1-7B4D-962C-5C70-7BBD14A0CA2F}"/>
              </a:ext>
            </a:extLst>
          </p:cNvPr>
          <p:cNvPicPr>
            <a:picLocks noChangeAspect="1"/>
          </p:cNvPicPr>
          <p:nvPr/>
        </p:nvPicPr>
        <p:blipFill>
          <a:blip r:embed="rId11"/>
          <a:stretch>
            <a:fillRect/>
          </a:stretch>
        </p:blipFill>
        <p:spPr>
          <a:xfrm>
            <a:off x="11463867" y="87271"/>
            <a:ext cx="654934" cy="654934"/>
          </a:xfrm>
          <a:prstGeom prst="rect">
            <a:avLst/>
          </a:prstGeom>
        </p:spPr>
      </p:pic>
      <p:pic>
        <p:nvPicPr>
          <p:cNvPr id="15" name="图片 14">
            <a:extLst>
              <a:ext uri="{FF2B5EF4-FFF2-40B4-BE49-F238E27FC236}">
                <a16:creationId xmlns:a16="http://schemas.microsoft.com/office/drawing/2014/main" id="{239D50C3-A485-8586-C708-B4FD36F3DF34}"/>
              </a:ext>
            </a:extLst>
          </p:cNvPr>
          <p:cNvPicPr>
            <a:picLocks noChangeAspect="1"/>
          </p:cNvPicPr>
          <p:nvPr/>
        </p:nvPicPr>
        <p:blipFill>
          <a:blip r:embed="rId12"/>
          <a:stretch>
            <a:fillRect/>
          </a:stretch>
        </p:blipFill>
        <p:spPr>
          <a:xfrm>
            <a:off x="10301228" y="134003"/>
            <a:ext cx="1052572" cy="433830"/>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66F1B11-D818-40E6-27CD-194AF9006226}"/>
                  </a:ext>
                </a:extLst>
              </p:cNvPr>
              <p:cNvSpPr txBox="1"/>
              <p:nvPr/>
            </p:nvSpPr>
            <p:spPr>
              <a:xfrm>
                <a:off x="405139" y="-17784"/>
                <a:ext cx="30794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FCNC</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decays</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with</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charm</m:t>
                      </m:r>
                    </m:oMath>
                  </m:oMathPara>
                </a14:m>
                <a:endParaRPr/>
              </a:p>
            </p:txBody>
          </p:sp>
        </mc:Choice>
        <mc:Fallback xmlns="">
          <p:sp>
            <p:nvSpPr>
              <p:cNvPr id="5" name="文本框 4">
                <a:extLst>
                  <a:ext uri="{FF2B5EF4-FFF2-40B4-BE49-F238E27FC236}">
                    <a16:creationId xmlns:a16="http://schemas.microsoft.com/office/drawing/2014/main" id="{F66F1B11-D818-40E6-27CD-194AF9006226}"/>
                  </a:ext>
                </a:extLst>
              </p:cNvPr>
              <p:cNvSpPr txBox="1">
                <a:spLocks noRot="1" noChangeAspect="1" noMove="1" noResize="1" noEditPoints="1" noAdjustHandles="1" noChangeArrowheads="1" noChangeShapeType="1" noTextEdit="1"/>
              </p:cNvSpPr>
              <p:nvPr/>
            </p:nvSpPr>
            <p:spPr>
              <a:xfrm>
                <a:off x="405139" y="-17784"/>
                <a:ext cx="3079419" cy="369332"/>
              </a:xfrm>
              <a:prstGeom prst="rect">
                <a:avLst/>
              </a:prstGeom>
              <a:blipFill>
                <a:blip r:embed="rId13"/>
                <a:stretch>
                  <a:fillRect b="-13115"/>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E37E12C1-D036-789D-E75D-463789F0C77C}"/>
              </a:ext>
            </a:extLst>
          </p:cNvPr>
          <p:cNvPicPr>
            <a:picLocks noChangeAspect="1"/>
          </p:cNvPicPr>
          <p:nvPr/>
        </p:nvPicPr>
        <p:blipFill>
          <a:blip r:embed="rId14"/>
          <a:stretch>
            <a:fillRect/>
          </a:stretch>
        </p:blipFill>
        <p:spPr>
          <a:xfrm>
            <a:off x="9050607" y="2022059"/>
            <a:ext cx="3023512" cy="3699610"/>
          </a:xfrm>
          <a:prstGeom prst="rect">
            <a:avLst/>
          </a:prstGeom>
        </p:spPr>
      </p:pic>
      <p:pic>
        <p:nvPicPr>
          <p:cNvPr id="17" name="图片 16">
            <a:extLst>
              <a:ext uri="{FF2B5EF4-FFF2-40B4-BE49-F238E27FC236}">
                <a16:creationId xmlns:a16="http://schemas.microsoft.com/office/drawing/2014/main" id="{D8A0115A-4227-AE6F-9D9D-419D28B818D7}"/>
              </a:ext>
            </a:extLst>
          </p:cNvPr>
          <p:cNvPicPr>
            <a:picLocks noChangeAspect="1"/>
          </p:cNvPicPr>
          <p:nvPr/>
        </p:nvPicPr>
        <p:blipFill>
          <a:blip r:embed="rId15"/>
          <a:stretch>
            <a:fillRect/>
          </a:stretch>
        </p:blipFill>
        <p:spPr>
          <a:xfrm>
            <a:off x="5643850" y="326352"/>
            <a:ext cx="3009074" cy="5341881"/>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6EAA470-F829-9EFE-CD8A-0D33677ACAE1}"/>
                  </a:ext>
                </a:extLst>
              </p:cNvPr>
              <p:cNvSpPr txBox="1"/>
              <p:nvPr/>
            </p:nvSpPr>
            <p:spPr>
              <a:xfrm>
                <a:off x="9168488" y="5693633"/>
                <a:ext cx="3023512" cy="646331"/>
              </a:xfrm>
              <a:prstGeom prst="rect">
                <a:avLst/>
              </a:prstGeom>
              <a:noFill/>
            </p:spPr>
            <p:txBody>
              <a:bodyPr wrap="square">
                <a:spAutoFit/>
              </a:bodyPr>
              <a:lstStyle/>
              <a:p>
                <a:pPr algn="ctr"/>
                <a:r>
                  <a:rPr lang="en-US" altLang="zh-CN" sz="1200" dirty="0">
                    <a:latin typeface="Times New Roman" panose="02020603050405020304" pitchFamily="18" charset="0"/>
                    <a:cs typeface="Times New Roman" panose="02020603050405020304" pitchFamily="18" charset="0"/>
                  </a:rPr>
                  <a:t>Figure (2): </a:t>
                </a:r>
                <a:r>
                  <a:rPr lang="zh-CN" altLang="en-US" sz="1200" dirty="0">
                    <a:latin typeface="Times New Roman" panose="02020603050405020304" pitchFamily="18" charset="0"/>
                    <a:cs typeface="Times New Roman" panose="02020603050405020304" pitchFamily="18" charset="0"/>
                  </a:rPr>
                  <a:t>Fits to the </a:t>
                </a:r>
                <a14:m>
                  <m:oMath xmlns:m="http://schemas.openxmlformats.org/officeDocument/2006/math">
                    <m:r>
                      <m:rPr>
                        <m:sty m:val="p"/>
                      </m:rPr>
                      <a:rPr kumimoji="1" lang="en-US" altLang="zh-CN" sz="1200" b="0" i="0" dirty="0" smtClean="0">
                        <a:latin typeface="Cambria Math" panose="02040503050406030204" pitchFamily="18" charset="0"/>
                        <a:ea typeface="Times New Roman" charset="0"/>
                        <a:cs typeface="Times New Roman" panose="02020603050405020304" pitchFamily="18" charset="0"/>
                      </a:rPr>
                      <m:t>M</m:t>
                    </m:r>
                    <m:r>
                      <a:rPr kumimoji="1" lang="en-US" altLang="zh-CN" sz="1200" b="0" i="0" dirty="0" smtClean="0">
                        <a:latin typeface="Cambria Math" panose="02040503050406030204" pitchFamily="18" charset="0"/>
                        <a:ea typeface="Times New Roman" charset="0"/>
                        <a:cs typeface="Times New Roman" panose="02020603050405020304" pitchFamily="18" charset="0"/>
                      </a:rPr>
                      <m:t>(</m:t>
                    </m:r>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kumimoji="1" lang="en-US" altLang="zh-CN" sz="1200" b="0" i="1" dirty="0" smtClean="0">
                        <a:latin typeface="Cambria Math" panose="02040503050406030204" pitchFamily="18" charset="0"/>
                        <a:ea typeface="Times New Roman" charset="0"/>
                        <a:cs typeface="Times New Roman" panose="02020603050405020304" pitchFamily="18" charset="0"/>
                      </a:rPr>
                      <m:t>)</m:t>
                    </m:r>
                    <m:r>
                      <a:rPr kumimoji="1" lang="en-US" altLang="zh-CN" sz="1200" i="1" dirty="0">
                        <a:latin typeface="Cambria Math" panose="02040503050406030204" pitchFamily="18" charset="0"/>
                        <a:ea typeface="Times New Roman" charset="0"/>
                        <a:cs typeface="Times New Roman" panose="02020603050405020304" pitchFamily="18" charset="0"/>
                      </a:rPr>
                      <m:t> </m:t>
                    </m:r>
                  </m:oMath>
                </a14:m>
                <a:r>
                  <a:rPr lang="zh-CN" altLang="en-US" sz="1200" dirty="0">
                    <a:latin typeface="Times New Roman" panose="02020603050405020304" pitchFamily="18" charset="0"/>
                    <a:cs typeface="Times New Roman" panose="02020603050405020304" pitchFamily="18" charset="0"/>
                  </a:rPr>
                  <a:t>distributions for </a:t>
                </a:r>
                <a14:m>
                  <m:oMath xmlns:m="http://schemas.openxmlformats.org/officeDocument/2006/math">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lang="en-US" altLang="zh-CN" sz="1200" i="1">
                        <a:latin typeface="Cambria Math" panose="02040503050406030204" pitchFamily="18" charset="0"/>
                      </a:rPr>
                      <m:t>→</m:t>
                    </m:r>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𝜋</m:t>
                        </m:r>
                      </m:e>
                      <m:sup>
                        <m:r>
                          <a:rPr lang="en-US" altLang="zh-CN" sz="1200" i="1" dirty="0">
                            <a:latin typeface="Cambria Math" panose="02040503050406030204" pitchFamily="18" charset="0"/>
                          </a:rPr>
                          <m:t>+</m:t>
                        </m:r>
                      </m:sup>
                    </m:sSup>
                    <m:r>
                      <a:rPr lang="en-US" altLang="zh-CN" sz="1200" i="1" dirty="0">
                        <a:latin typeface="Cambria Math" panose="02040503050406030204" pitchFamily="18" charset="0"/>
                      </a:rPr>
                      <m:t>𝜙</m:t>
                    </m:r>
                    <m:r>
                      <a:rPr lang="en-US" altLang="zh-CN" sz="1200" b="0" i="1" dirty="0" smtClean="0">
                        <a:latin typeface="Cambria Math" panose="02040503050406030204" pitchFamily="18" charset="0"/>
                      </a:rPr>
                      <m:t>, </m:t>
                    </m:r>
                    <m:r>
                      <a:rPr lang="en-US" altLang="zh-CN" sz="1200" i="1">
                        <a:latin typeface="Cambria Math" panose="02040503050406030204" pitchFamily="18" charset="0"/>
                      </a:rPr>
                      <m:t>𝜙</m:t>
                    </m:r>
                    <m:r>
                      <a:rPr lang="en-US" altLang="zh-CN" sz="1200" i="1">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oMath>
                </a14:m>
                <a:r>
                  <a:rPr lang="zh-CN" altLang="en-US" sz="12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lang="en-US" altLang="zh-CN" sz="1200" i="1">
                        <a:latin typeface="Cambria Math" panose="02040503050406030204" pitchFamily="18" charset="0"/>
                      </a:rPr>
                      <m:t>→</m:t>
                    </m:r>
                    <m:sSup>
                      <m:sSupPr>
                        <m:ctrlPr>
                          <a:rPr lang="en-US" altLang="zh-CN" sz="1200" i="1" dirty="0">
                            <a:latin typeface="Cambria Math" panose="02040503050406030204" pitchFamily="18" charset="0"/>
                          </a:rPr>
                        </m:ctrlPr>
                      </m:sSupPr>
                      <m:e>
                        <m:r>
                          <a:rPr lang="en-US" altLang="zh-CN" sz="1200" b="0" i="1" dirty="0" smtClean="0">
                            <a:latin typeface="Cambria Math" panose="02040503050406030204" pitchFamily="18" charset="0"/>
                          </a:rPr>
                          <m:t>𝜌</m:t>
                        </m:r>
                      </m:e>
                      <m:sup>
                        <m:r>
                          <a:rPr lang="en-US" altLang="zh-CN" sz="1200" i="1" dirty="0">
                            <a:latin typeface="Cambria Math" panose="02040503050406030204" pitchFamily="18" charset="0"/>
                          </a:rPr>
                          <m:t>+</m:t>
                        </m:r>
                      </m:sup>
                    </m:sSup>
                    <m:r>
                      <a:rPr lang="en-US" altLang="zh-CN" sz="1200" i="1" dirty="0">
                        <a:latin typeface="Cambria Math" panose="02040503050406030204" pitchFamily="18" charset="0"/>
                      </a:rPr>
                      <m:t>𝜙</m:t>
                    </m:r>
                    <m:r>
                      <a:rPr lang="en-US" altLang="zh-CN" sz="1200" i="1" dirty="0">
                        <a:latin typeface="Cambria Math" panose="02040503050406030204" pitchFamily="18" charset="0"/>
                      </a:rPr>
                      <m:t>,</m:t>
                    </m:r>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𝜌</m:t>
                        </m:r>
                      </m:e>
                      <m:sup>
                        <m:r>
                          <a:rPr lang="en-US" altLang="zh-CN" sz="1200" i="1" dirty="0">
                            <a:latin typeface="Cambria Math" panose="02040503050406030204" pitchFamily="18" charset="0"/>
                          </a:rPr>
                          <m:t>+</m:t>
                        </m:r>
                      </m:sup>
                    </m:sSup>
                    <m:r>
                      <a:rPr lang="en-US" altLang="zh-CN" sz="1200" b="0" i="1" dirty="0" smtClean="0">
                        <a:latin typeface="Cambria Math" panose="02040503050406030204" pitchFamily="18" charset="0"/>
                      </a:rPr>
                      <m:t>→</m:t>
                    </m:r>
                    <m:sSup>
                      <m:sSupPr>
                        <m:ctrlPr>
                          <a:rPr lang="en-US" altLang="zh-CN" sz="1200" b="0" i="1" dirty="0" smtClean="0">
                            <a:latin typeface="Cambria Math" panose="02040503050406030204" pitchFamily="18" charset="0"/>
                          </a:rPr>
                        </m:ctrlPr>
                      </m:sSupPr>
                      <m:e>
                        <m:r>
                          <a:rPr lang="en-US" altLang="zh-CN" sz="1200" b="0" i="1" dirty="0" smtClean="0">
                            <a:latin typeface="Cambria Math" panose="02040503050406030204" pitchFamily="18" charset="0"/>
                          </a:rPr>
                          <m:t>𝜋</m:t>
                        </m:r>
                      </m:e>
                      <m:sup>
                        <m:r>
                          <a:rPr lang="en-US" altLang="zh-CN" sz="1200" b="0" i="1" dirty="0" smtClean="0">
                            <a:latin typeface="Cambria Math" panose="02040503050406030204" pitchFamily="18" charset="0"/>
                          </a:rPr>
                          <m:t>+</m:t>
                        </m:r>
                      </m:sup>
                    </m:sSup>
                    <m:sSup>
                      <m:sSupPr>
                        <m:ctrlPr>
                          <a:rPr lang="en-US" altLang="zh-CN" sz="1200" b="0" i="1" dirty="0" smtClean="0">
                            <a:latin typeface="Cambria Math" panose="02040503050406030204" pitchFamily="18" charset="0"/>
                          </a:rPr>
                        </m:ctrlPr>
                      </m:sSupPr>
                      <m:e>
                        <m:r>
                          <a:rPr lang="en-US" altLang="zh-CN" sz="1200" b="0" i="1" dirty="0" smtClean="0">
                            <a:latin typeface="Cambria Math" panose="02040503050406030204" pitchFamily="18" charset="0"/>
                          </a:rPr>
                          <m:t>𝜋</m:t>
                        </m:r>
                      </m:e>
                      <m:sup>
                        <m:r>
                          <a:rPr lang="en-US" altLang="zh-CN" sz="1200" b="0" i="1" dirty="0" smtClean="0">
                            <a:latin typeface="Cambria Math" panose="02040503050406030204" pitchFamily="18" charset="0"/>
                          </a:rPr>
                          <m:t>0</m:t>
                        </m:r>
                      </m:sup>
                    </m:sSup>
                    <m:r>
                      <a:rPr lang="en-US" altLang="zh-CN" sz="1200" b="0" i="1" dirty="0" smtClean="0">
                        <a:latin typeface="Cambria Math" panose="02040503050406030204" pitchFamily="18" charset="0"/>
                      </a:rPr>
                      <m:t>,  </m:t>
                    </m:r>
                    <m:r>
                      <a:rPr lang="en-US" altLang="zh-CN" sz="1200" i="1">
                        <a:latin typeface="Cambria Math" panose="02040503050406030204" pitchFamily="18" charset="0"/>
                      </a:rPr>
                      <m:t>𝜙</m:t>
                    </m:r>
                    <m:r>
                      <a:rPr lang="en-US" altLang="zh-CN" sz="1200" i="1">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oMath>
                </a14:m>
                <a:r>
                  <a:rPr lang="zh-CN" altLang="en-US" sz="1200" dirty="0">
                    <a:latin typeface="Times New Roman" panose="02020603050405020304" pitchFamily="18" charset="0"/>
                    <a:cs typeface="Times New Roman" panose="02020603050405020304" pitchFamily="18" charset="0"/>
                  </a:rPr>
                  <a:t>.</a:t>
                </a:r>
              </a:p>
            </p:txBody>
          </p:sp>
        </mc:Choice>
        <mc:Fallback xmlns="">
          <p:sp>
            <p:nvSpPr>
              <p:cNvPr id="18" name="文本框 17">
                <a:extLst>
                  <a:ext uri="{FF2B5EF4-FFF2-40B4-BE49-F238E27FC236}">
                    <a16:creationId xmlns:a16="http://schemas.microsoft.com/office/drawing/2014/main" id="{76EAA470-F829-9EFE-CD8A-0D33677ACAE1}"/>
                  </a:ext>
                </a:extLst>
              </p:cNvPr>
              <p:cNvSpPr txBox="1">
                <a:spLocks noRot="1" noChangeAspect="1" noMove="1" noResize="1" noEditPoints="1" noAdjustHandles="1" noChangeArrowheads="1" noChangeShapeType="1" noTextEdit="1"/>
              </p:cNvSpPr>
              <p:nvPr/>
            </p:nvSpPr>
            <p:spPr>
              <a:xfrm>
                <a:off x="9168488" y="5693633"/>
                <a:ext cx="3023512" cy="646331"/>
              </a:xfrm>
              <a:prstGeom prst="rect">
                <a:avLst/>
              </a:prstGeom>
              <a:blipFill>
                <a:blip r:embed="rId16"/>
                <a:stretch>
                  <a:fillRect t="-943" r="-806"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2EB1CEA-3AA1-C85C-F6F2-BC64487BF722}"/>
                  </a:ext>
                </a:extLst>
              </p:cNvPr>
              <p:cNvSpPr txBox="1"/>
              <p:nvPr/>
            </p:nvSpPr>
            <p:spPr>
              <a:xfrm>
                <a:off x="5367139" y="5693633"/>
                <a:ext cx="3566971" cy="837089"/>
              </a:xfrm>
              <a:prstGeom prst="rect">
                <a:avLst/>
              </a:prstGeom>
              <a:noFill/>
            </p:spPr>
            <p:txBody>
              <a:bodyPr wrap="square">
                <a:spAutoFit/>
              </a:bodyPr>
              <a:lstStyle/>
              <a:p>
                <a:pPr algn="ctr"/>
                <a:r>
                  <a:rPr lang="en-US" altLang="zh-CN" sz="1200" dirty="0">
                    <a:latin typeface="Times New Roman" panose="02020603050405020304" pitchFamily="18" charset="0"/>
                    <a:cs typeface="Times New Roman" panose="02020603050405020304" pitchFamily="18" charset="0"/>
                  </a:rPr>
                  <a:t>Figure (1): </a:t>
                </a:r>
                <a:r>
                  <a:rPr lang="zh-CN" altLang="en-US" sz="1200" dirty="0">
                    <a:latin typeface="Times New Roman" panose="02020603050405020304" pitchFamily="18" charset="0"/>
                    <a:cs typeface="Times New Roman" panose="02020603050405020304" pitchFamily="18" charset="0"/>
                  </a:rPr>
                  <a:t>Fits to the </a:t>
                </a:r>
                <a14:m>
                  <m:oMath xmlns:m="http://schemas.openxmlformats.org/officeDocument/2006/math">
                    <m:r>
                      <m:rPr>
                        <m:sty m:val="p"/>
                      </m:rPr>
                      <a:rPr kumimoji="1" lang="en-US" altLang="zh-CN" sz="1200" b="0" i="0" dirty="0" smtClean="0">
                        <a:latin typeface="Cambria Math" panose="02040503050406030204" pitchFamily="18" charset="0"/>
                        <a:ea typeface="Times New Roman" charset="0"/>
                        <a:cs typeface="Times New Roman" panose="02020603050405020304" pitchFamily="18" charset="0"/>
                      </a:rPr>
                      <m:t>M</m:t>
                    </m:r>
                    <m:r>
                      <a:rPr kumimoji="1" lang="en-US" altLang="zh-CN" sz="1200" b="0" i="0" dirty="0" smtClean="0">
                        <a:latin typeface="Cambria Math" panose="02040503050406030204" pitchFamily="18" charset="0"/>
                        <a:ea typeface="Times New Roman" charset="0"/>
                        <a:cs typeface="Times New Roman" panose="02020603050405020304" pitchFamily="18" charset="0"/>
                      </a:rPr>
                      <m:t>(</m:t>
                    </m:r>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kumimoji="1" lang="en-US" altLang="zh-CN" sz="1200" b="0" i="1" dirty="0" smtClean="0">
                        <a:latin typeface="Cambria Math" panose="02040503050406030204" pitchFamily="18" charset="0"/>
                        <a:ea typeface="Times New Roman" charset="0"/>
                        <a:cs typeface="Times New Roman" panose="02020603050405020304" pitchFamily="18" charset="0"/>
                      </a:rPr>
                      <m:t>)</m:t>
                    </m:r>
                    <m:r>
                      <a:rPr kumimoji="1" lang="en-US" altLang="zh-CN" sz="1200" i="1" dirty="0">
                        <a:latin typeface="Cambria Math" panose="02040503050406030204" pitchFamily="18" charset="0"/>
                        <a:ea typeface="Times New Roman" charset="0"/>
                        <a:cs typeface="Times New Roman" panose="02020603050405020304" pitchFamily="18" charset="0"/>
                      </a:rPr>
                      <m:t> </m:t>
                    </m:r>
                  </m:oMath>
                </a14:m>
                <a:r>
                  <a:rPr lang="zh-CN" altLang="en-US" sz="1200" dirty="0">
                    <a:latin typeface="Times New Roman" panose="02020603050405020304" pitchFamily="18" charset="0"/>
                    <a:cs typeface="Times New Roman" panose="02020603050405020304" pitchFamily="18" charset="0"/>
                  </a:rPr>
                  <a:t>distributions for </a:t>
                </a:r>
                <a14:m>
                  <m:oMath xmlns:m="http://schemas.openxmlformats.org/officeDocument/2006/math">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lang="en-US" altLang="zh-CN" sz="1200" i="1">
                        <a:latin typeface="Cambria Math" panose="02040503050406030204" pitchFamily="18" charset="0"/>
                      </a:rPr>
                      <m:t>→</m:t>
                    </m:r>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𝜋</m:t>
                        </m:r>
                      </m:e>
                      <m:sup>
                        <m:r>
                          <a:rPr lang="en-US" altLang="zh-CN" sz="1200" i="1" dirty="0">
                            <a:latin typeface="Cambria Math" panose="02040503050406030204" pitchFamily="18" charset="0"/>
                          </a:rPr>
                          <m:t>+</m:t>
                        </m:r>
                      </m:sup>
                    </m:sSup>
                    <m:sSup>
                      <m:sSupPr>
                        <m:ctrlPr>
                          <a:rPr lang="en-US" altLang="zh-CN" sz="1200" b="0" i="1" dirty="0" smtClean="0">
                            <a:latin typeface="Cambria Math" panose="02040503050406030204" pitchFamily="18" charset="0"/>
                          </a:rPr>
                        </m:ctrlPr>
                      </m:sSupPr>
                      <m:e>
                        <m:r>
                          <a:rPr lang="en-US" altLang="zh-CN" sz="1200" b="0" i="1" dirty="0" smtClean="0">
                            <a:latin typeface="Cambria Math" panose="02040503050406030204" pitchFamily="18" charset="0"/>
                          </a:rPr>
                          <m:t>𝜋</m:t>
                        </m:r>
                      </m:e>
                      <m:sup>
                        <m:r>
                          <a:rPr lang="en-US" altLang="zh-CN" sz="1200" b="0" i="1" dirty="0" smtClean="0">
                            <a:latin typeface="Cambria Math" panose="02040503050406030204" pitchFamily="18" charset="0"/>
                          </a:rPr>
                          <m:t>0</m:t>
                        </m:r>
                      </m:sup>
                    </m:sSup>
                    <m:sSup>
                      <m:sSupPr>
                        <m:ctrlPr>
                          <a:rPr lang="en-US" altLang="zh-CN" sz="1200" b="0" i="1" dirty="0" smtClean="0">
                            <a:latin typeface="Cambria Math" panose="02040503050406030204" pitchFamily="18" charset="0"/>
                          </a:rPr>
                        </m:ctrlPr>
                      </m:sSupPr>
                      <m:e>
                        <m:r>
                          <a:rPr lang="en-US" altLang="zh-CN" sz="1200" b="0" i="1" dirty="0" smtClean="0">
                            <a:latin typeface="Cambria Math" panose="02040503050406030204" pitchFamily="18" charset="0"/>
                          </a:rPr>
                          <m:t>𝑒</m:t>
                        </m:r>
                      </m:e>
                      <m:sup>
                        <m:r>
                          <a:rPr lang="en-US" altLang="zh-CN" sz="1200" b="0" i="1" dirty="0" smtClean="0">
                            <a:latin typeface="Cambria Math" panose="02040503050406030204" pitchFamily="18" charset="0"/>
                          </a:rPr>
                          <m:t>+</m:t>
                        </m:r>
                      </m:sup>
                    </m:sSup>
                    <m:sSup>
                      <m:sSupPr>
                        <m:ctrlPr>
                          <a:rPr lang="en-US" altLang="zh-CN" sz="1200" b="0" i="1" dirty="0" smtClean="0">
                            <a:latin typeface="Cambria Math" panose="02040503050406030204" pitchFamily="18" charset="0"/>
                          </a:rPr>
                        </m:ctrlPr>
                      </m:sSupPr>
                      <m:e>
                        <m:r>
                          <a:rPr lang="en-US" altLang="zh-CN" sz="1200" b="0" i="1" dirty="0" smtClean="0">
                            <a:latin typeface="Cambria Math" panose="02040503050406030204" pitchFamily="18" charset="0"/>
                          </a:rPr>
                          <m:t>𝑒</m:t>
                        </m:r>
                      </m:e>
                      <m:sup>
                        <m:r>
                          <a:rPr lang="en-US" altLang="zh-CN" sz="1200" b="0" i="1" dirty="0" smtClean="0">
                            <a:latin typeface="Cambria Math" panose="02040503050406030204" pitchFamily="18" charset="0"/>
                          </a:rPr>
                          <m:t>−</m:t>
                        </m:r>
                      </m:sup>
                    </m:sSup>
                    <m:r>
                      <a:rPr lang="en-US" altLang="zh-CN" sz="1200" b="0" i="1" dirty="0" smtClean="0">
                        <a:latin typeface="Cambria Math" panose="02040503050406030204" pitchFamily="18" charset="0"/>
                      </a:rPr>
                      <m:t>,</m:t>
                    </m:r>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lang="en-US" altLang="zh-CN" sz="1200" i="1">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𝐾</m:t>
                        </m:r>
                      </m:e>
                      <m:sup>
                        <m:r>
                          <a:rPr lang="en-US" altLang="zh-CN" sz="1200" b="0" i="1" smtClean="0">
                            <a:latin typeface="Cambria Math" panose="02040503050406030204" pitchFamily="18" charset="0"/>
                          </a:rPr>
                          <m:t>+</m:t>
                        </m:r>
                      </m:sup>
                    </m:sSup>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0</m:t>
                        </m:r>
                      </m:sup>
                    </m:s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oMath>
                </a14:m>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lang="en-US" altLang="zh-CN" sz="1200" i="1">
                        <a:latin typeface="Cambria Math" panose="02040503050406030204" pitchFamily="18" charset="0"/>
                      </a:rPr>
                      <m:t>→</m:t>
                    </m:r>
                    <m:sSubSup>
                      <m:sSubSupPr>
                        <m:ctrlPr>
                          <a:rPr lang="en-US" altLang="zh-CN" sz="1200" b="0" i="1" smtClean="0">
                            <a:latin typeface="Cambria Math" panose="02040503050406030204" pitchFamily="18" charset="0"/>
                          </a:rPr>
                        </m:ctrlPr>
                      </m:sSubSupPr>
                      <m:e>
                        <m:r>
                          <a:rPr lang="en-US" altLang="zh-CN" sz="1200" i="1">
                            <a:latin typeface="Cambria Math" panose="02040503050406030204" pitchFamily="18" charset="0"/>
                          </a:rPr>
                          <m:t>𝐾</m:t>
                        </m:r>
                      </m:e>
                      <m:sub>
                        <m:r>
                          <a:rPr lang="en-US" altLang="zh-CN" sz="1200" b="0" i="1" smtClean="0">
                            <a:latin typeface="Cambria Math" panose="02040503050406030204" pitchFamily="18" charset="0"/>
                          </a:rPr>
                          <m:t>𝑆</m:t>
                        </m:r>
                      </m:sub>
                      <m:sup>
                        <m:r>
                          <a:rPr lang="en-US" altLang="zh-CN" sz="1200" b="0" i="1" smtClean="0">
                            <a:latin typeface="Cambria Math" panose="02040503050406030204" pitchFamily="18" charset="0"/>
                          </a:rPr>
                          <m:t>0</m:t>
                        </m:r>
                      </m:sup>
                    </m:sSub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𝜋</m:t>
                        </m:r>
                      </m:e>
                      <m:sup>
                        <m:r>
                          <a:rPr lang="en-US" altLang="zh-CN" sz="1200" i="1">
                            <a:latin typeface="Cambria Math" panose="02040503050406030204" pitchFamily="18" charset="0"/>
                          </a:rPr>
                          <m:t>0</m:t>
                        </m:r>
                      </m:sup>
                    </m:s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sSup>
                      <m:sSupPr>
                        <m:ctrlPr>
                          <a:rPr lang="en-US"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up>
                    </m:sSup>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For </a:t>
                </a:r>
                <a14:m>
                  <m:oMath xmlns:m="http://schemas.openxmlformats.org/officeDocument/2006/math">
                    <m:sSubSup>
                      <m:sSubSupPr>
                        <m:ctrlPr>
                          <a:rPr kumimoji="1" lang="en-US" altLang="zh-CN" sz="1200" i="1" dirty="0">
                            <a:latin typeface="Cambria Math" panose="02040503050406030204" pitchFamily="18" charset="0"/>
                            <a:ea typeface="Times New Roman" charset="0"/>
                            <a:cs typeface="Times New Roman" panose="02020603050405020304" pitchFamily="18" charset="0"/>
                          </a:rPr>
                        </m:ctrlPr>
                      </m:sSubSupPr>
                      <m:e>
                        <m:r>
                          <a:rPr kumimoji="1" lang="en-US" altLang="zh-CN" sz="1200" i="1" dirty="0">
                            <a:latin typeface="Cambria Math" panose="02040503050406030204" pitchFamily="18" charset="0"/>
                            <a:ea typeface="Times New Roman" charset="0"/>
                            <a:cs typeface="Times New Roman" panose="02020603050405020304" pitchFamily="18" charset="0"/>
                          </a:rPr>
                          <m:t>𝐷</m:t>
                        </m:r>
                      </m:e>
                      <m:sub>
                        <m:r>
                          <a:rPr kumimoji="1" lang="en-US" altLang="zh-CN" sz="1200" i="1" dirty="0">
                            <a:latin typeface="Cambria Math" panose="02040503050406030204" pitchFamily="18" charset="0"/>
                            <a:ea typeface="Times New Roman" charset="0"/>
                            <a:cs typeface="Times New Roman" panose="02020603050405020304" pitchFamily="18" charset="0"/>
                          </a:rPr>
                          <m:t>𝑠</m:t>
                        </m:r>
                      </m:sub>
                      <m:sup>
                        <m:r>
                          <a:rPr kumimoji="1" lang="en-US" altLang="zh-CN" sz="1200" i="1" dirty="0">
                            <a:latin typeface="Cambria Math" panose="02040503050406030204" pitchFamily="18" charset="0"/>
                            <a:ea typeface="Times New Roman" charset="0"/>
                            <a:cs typeface="Times New Roman" panose="02020603050405020304" pitchFamily="18" charset="0"/>
                          </a:rPr>
                          <m:t>+</m:t>
                        </m:r>
                      </m:sup>
                    </m:sSubSup>
                    <m:r>
                      <a:rPr lang="en-US" altLang="zh-CN" sz="1200" i="1">
                        <a:latin typeface="Cambria Math" panose="02040503050406030204" pitchFamily="18" charset="0"/>
                      </a:rPr>
                      <m:t>→</m:t>
                    </m:r>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𝜋</m:t>
                        </m:r>
                      </m:e>
                      <m:sup>
                        <m:r>
                          <a:rPr lang="en-US" altLang="zh-CN" sz="1200" i="1" dirty="0">
                            <a:latin typeface="Cambria Math" panose="02040503050406030204" pitchFamily="18" charset="0"/>
                          </a:rPr>
                          <m:t>+</m:t>
                        </m:r>
                      </m:sup>
                    </m:sSup>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𝜋</m:t>
                        </m:r>
                      </m:e>
                      <m:sup>
                        <m:r>
                          <a:rPr lang="en-US" altLang="zh-CN" sz="1200" i="1" dirty="0">
                            <a:latin typeface="Cambria Math" panose="02040503050406030204" pitchFamily="18" charset="0"/>
                          </a:rPr>
                          <m:t>0</m:t>
                        </m:r>
                      </m:sup>
                    </m:sSup>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𝑒</m:t>
                        </m:r>
                      </m:e>
                      <m:sup>
                        <m:r>
                          <a:rPr lang="en-US" altLang="zh-CN" sz="1200" i="1" dirty="0">
                            <a:latin typeface="Cambria Math" panose="02040503050406030204" pitchFamily="18" charset="0"/>
                          </a:rPr>
                          <m:t>+</m:t>
                        </m:r>
                      </m:sup>
                    </m:sSup>
                    <m:sSup>
                      <m:sSupPr>
                        <m:ctrlPr>
                          <a:rPr lang="en-US" altLang="zh-CN" sz="1200" i="1" dirty="0">
                            <a:latin typeface="Cambria Math" panose="02040503050406030204" pitchFamily="18" charset="0"/>
                          </a:rPr>
                        </m:ctrlPr>
                      </m:sSupPr>
                      <m:e>
                        <m:r>
                          <a:rPr lang="en-US" altLang="zh-CN" sz="1200" i="1" dirty="0">
                            <a:latin typeface="Cambria Math" panose="02040503050406030204" pitchFamily="18" charset="0"/>
                          </a:rPr>
                          <m:t>𝑒</m:t>
                        </m:r>
                      </m:e>
                      <m:sup>
                        <m:r>
                          <a:rPr lang="en-US" altLang="zh-CN" sz="1200" i="1" dirty="0">
                            <a:latin typeface="Cambria Math" panose="02040503050406030204" pitchFamily="18" charset="0"/>
                          </a:rPr>
                          <m:t>−</m:t>
                        </m:r>
                      </m:sup>
                    </m:sSup>
                  </m:oMath>
                </a14:m>
                <a:r>
                  <a:rPr lang="en-US" altLang="zh-CN" sz="1200" dirty="0">
                    <a:latin typeface="Times New Roman" panose="02020603050405020304" pitchFamily="18" charset="0"/>
                    <a:cs typeface="Times New Roman" panose="02020603050405020304" pitchFamily="18" charset="0"/>
                  </a:rPr>
                  <a:t>, the </a:t>
                </a:r>
                <a14:m>
                  <m:oMath xmlns:m="http://schemas.openxmlformats.org/officeDocument/2006/math">
                    <m:r>
                      <m:rPr>
                        <m:sty m:val="p"/>
                      </m:rPr>
                      <a:rPr kumimoji="1" lang="en-US" altLang="zh-CN" sz="1200" dirty="0">
                        <a:latin typeface="Cambria Math" panose="02040503050406030204" pitchFamily="18" charset="0"/>
                        <a:ea typeface="Times New Roman" charset="0"/>
                        <a:cs typeface="Times New Roman" panose="02020603050405020304" pitchFamily="18" charset="0"/>
                      </a:rPr>
                      <m:t>M</m:t>
                    </m:r>
                    <m:r>
                      <a:rPr kumimoji="1" lang="en-US" altLang="zh-CN" sz="1200" dirty="0">
                        <a:latin typeface="Cambria Math" panose="02040503050406030204" pitchFamily="18" charset="0"/>
                        <a:ea typeface="Times New Roman" charset="0"/>
                        <a:cs typeface="Times New Roman" panose="02020603050405020304" pitchFamily="18" charset="0"/>
                      </a:rPr>
                      <m:t>(</m:t>
                    </m:r>
                    <m:sSup>
                      <m:sSupPr>
                        <m:ctrlPr>
                          <a:rPr kumimoji="1" lang="en-US" altLang="zh-CN" sz="1200" b="0" i="1" dirty="0" smtClean="0">
                            <a:latin typeface="Cambria Math" panose="02040503050406030204" pitchFamily="18" charset="0"/>
                            <a:ea typeface="Times New Roman" charset="0"/>
                            <a:cs typeface="Times New Roman" panose="02020603050405020304" pitchFamily="18" charset="0"/>
                          </a:rPr>
                        </m:ctrlPr>
                      </m:sSupPr>
                      <m:e>
                        <m:r>
                          <a:rPr kumimoji="1" lang="en-US" altLang="zh-CN" sz="1200" b="0" i="1" dirty="0" smtClean="0">
                            <a:latin typeface="Cambria Math" panose="02040503050406030204" pitchFamily="18" charset="0"/>
                            <a:ea typeface="Times New Roman" charset="0"/>
                            <a:cs typeface="Times New Roman" panose="02020603050405020304" pitchFamily="18" charset="0"/>
                          </a:rPr>
                          <m:t>𝑒</m:t>
                        </m:r>
                      </m:e>
                      <m:sup>
                        <m:r>
                          <a:rPr kumimoji="1" lang="en-US" altLang="zh-CN" sz="1200" b="0" i="1" dirty="0" smtClean="0">
                            <a:latin typeface="Cambria Math" panose="02040503050406030204" pitchFamily="18" charset="0"/>
                            <a:ea typeface="Times New Roman" charset="0"/>
                            <a:cs typeface="Times New Roman" panose="02020603050405020304" pitchFamily="18" charset="0"/>
                          </a:rPr>
                          <m:t>+</m:t>
                        </m:r>
                      </m:sup>
                    </m:sSup>
                    <m:sSup>
                      <m:sSupPr>
                        <m:ctrlPr>
                          <a:rPr kumimoji="1" lang="en-US" altLang="zh-CN" sz="1200" b="0" i="1" dirty="0" smtClean="0">
                            <a:latin typeface="Cambria Math" panose="02040503050406030204" pitchFamily="18" charset="0"/>
                            <a:ea typeface="Times New Roman" charset="0"/>
                            <a:cs typeface="Times New Roman" panose="02020603050405020304" pitchFamily="18" charset="0"/>
                          </a:rPr>
                        </m:ctrlPr>
                      </m:sSupPr>
                      <m:e>
                        <m:r>
                          <a:rPr kumimoji="1" lang="en-US" altLang="zh-CN" sz="1200" b="0" i="1" dirty="0" smtClean="0">
                            <a:latin typeface="Cambria Math" panose="02040503050406030204" pitchFamily="18" charset="0"/>
                            <a:ea typeface="Times New Roman" charset="0"/>
                            <a:cs typeface="Times New Roman" panose="02020603050405020304" pitchFamily="18" charset="0"/>
                          </a:rPr>
                          <m:t>𝑒</m:t>
                        </m:r>
                      </m:e>
                      <m:sup>
                        <m:r>
                          <a:rPr kumimoji="1" lang="en-US" altLang="zh-CN" sz="1200" b="0" i="1" dirty="0" smtClean="0">
                            <a:latin typeface="Cambria Math" panose="02040503050406030204" pitchFamily="18" charset="0"/>
                            <a:ea typeface="Times New Roman" charset="0"/>
                            <a:cs typeface="Times New Roman" panose="02020603050405020304" pitchFamily="18" charset="0"/>
                          </a:rPr>
                          <m:t>−</m:t>
                        </m:r>
                      </m:sup>
                    </m:sSup>
                    <m:r>
                      <a:rPr kumimoji="1" lang="en-US" altLang="zh-CN" sz="1200" i="1" dirty="0">
                        <a:latin typeface="Cambria Math" panose="02040503050406030204" pitchFamily="18" charset="0"/>
                        <a:ea typeface="Times New Roman" charset="0"/>
                        <a:cs typeface="Times New Roman" panose="02020603050405020304" pitchFamily="18" charset="0"/>
                      </a:rPr>
                      <m:t>) </m:t>
                    </m:r>
                  </m:oMath>
                </a14:m>
                <a:r>
                  <a:rPr lang="en-US" altLang="zh-CN" sz="1200" dirty="0">
                    <a:latin typeface="Times New Roman" panose="02020603050405020304" pitchFamily="18" charset="0"/>
                    <a:cs typeface="Times New Roman" panose="02020603050405020304" pitchFamily="18" charset="0"/>
                  </a:rPr>
                  <a:t>is required to be outside the </a:t>
                </a:r>
                <a14:m>
                  <m:oMath xmlns:m="http://schemas.openxmlformats.org/officeDocument/2006/math">
                    <m:r>
                      <a:rPr lang="en-US" altLang="zh-CN" sz="1200" b="0" i="1" smtClean="0">
                        <a:latin typeface="Cambria Math" panose="02040503050406030204" pitchFamily="18" charset="0"/>
                        <a:cs typeface="Times New Roman" panose="02020603050405020304" pitchFamily="18" charset="0"/>
                      </a:rPr>
                      <m:t>𝜙</m:t>
                    </m:r>
                  </m:oMath>
                </a14:m>
                <a:r>
                  <a:rPr lang="en-US" altLang="zh-CN" sz="1200" dirty="0">
                    <a:latin typeface="Times New Roman" panose="02020603050405020304" pitchFamily="18" charset="0"/>
                    <a:cs typeface="Times New Roman" panose="02020603050405020304" pitchFamily="18" charset="0"/>
                  </a:rPr>
                  <a:t> mass window.</a:t>
                </a:r>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E2EB1CEA-3AA1-C85C-F6F2-BC64487BF722}"/>
                  </a:ext>
                </a:extLst>
              </p:cNvPr>
              <p:cNvSpPr txBox="1">
                <a:spLocks noRot="1" noChangeAspect="1" noMove="1" noResize="1" noEditPoints="1" noAdjustHandles="1" noChangeArrowheads="1" noChangeShapeType="1" noTextEdit="1"/>
              </p:cNvSpPr>
              <p:nvPr/>
            </p:nvSpPr>
            <p:spPr>
              <a:xfrm>
                <a:off x="5367139" y="5693633"/>
                <a:ext cx="3566971" cy="837089"/>
              </a:xfrm>
              <a:prstGeom prst="rect">
                <a:avLst/>
              </a:prstGeom>
              <a:blipFill>
                <a:blip r:embed="rId17"/>
                <a:stretch>
                  <a:fillRect t="-730" r="-683" b="-5109"/>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C072F0E6-7990-2344-853E-691F27BD192A}"/>
              </a:ext>
            </a:extLst>
          </p:cNvPr>
          <p:cNvPicPr>
            <a:picLocks noChangeAspect="1"/>
          </p:cNvPicPr>
          <p:nvPr/>
        </p:nvPicPr>
        <p:blipFill>
          <a:blip r:embed="rId18"/>
          <a:stretch>
            <a:fillRect/>
          </a:stretch>
        </p:blipFill>
        <p:spPr>
          <a:xfrm>
            <a:off x="163124" y="2296043"/>
            <a:ext cx="5249258" cy="948970"/>
          </a:xfrm>
          <a:prstGeom prst="rect">
            <a:avLst/>
          </a:prstGeom>
        </p:spPr>
      </p:pic>
      <p:sp>
        <p:nvSpPr>
          <p:cNvPr id="22" name="文本框 21">
            <a:extLst>
              <a:ext uri="{FF2B5EF4-FFF2-40B4-BE49-F238E27FC236}">
                <a16:creationId xmlns:a16="http://schemas.microsoft.com/office/drawing/2014/main" id="{A9C720F0-1E61-AA5F-90DB-B96A69BD48CE}"/>
              </a:ext>
            </a:extLst>
          </p:cNvPr>
          <p:cNvSpPr txBox="1"/>
          <p:nvPr/>
        </p:nvSpPr>
        <p:spPr>
          <a:xfrm>
            <a:off x="1104010" y="3223468"/>
            <a:ext cx="1499415" cy="369332"/>
          </a:xfrm>
          <a:prstGeom prst="rect">
            <a:avLst/>
          </a:prstGeom>
          <a:noFill/>
        </p:spPr>
        <p:txBody>
          <a:bodyPr wrap="square">
            <a:spAutoFit/>
          </a:bodyPr>
          <a:lstStyle/>
          <a:p>
            <a:r>
              <a:rPr kumimoji="1" lang="en-US" altLang="zh-CN" dirty="0">
                <a:latin typeface="Comic Sans MS" panose="030F0702030302020204" pitchFamily="66" charset="0"/>
                <a:ea typeface="Times New Roman" charset="0"/>
                <a:cs typeface="Times New Roman" panose="02020603050405020304" pitchFamily="18" charset="0"/>
              </a:rPr>
              <a:t>SD-only BFs</a:t>
            </a:r>
          </a:p>
        </p:txBody>
      </p:sp>
      <p:sp>
        <p:nvSpPr>
          <p:cNvPr id="24" name="文本框 23">
            <a:extLst>
              <a:ext uri="{FF2B5EF4-FFF2-40B4-BE49-F238E27FC236}">
                <a16:creationId xmlns:a16="http://schemas.microsoft.com/office/drawing/2014/main" id="{0CC291B2-C7CC-AFA8-3DA1-A76D547311A4}"/>
              </a:ext>
            </a:extLst>
          </p:cNvPr>
          <p:cNvSpPr txBox="1"/>
          <p:nvPr/>
        </p:nvSpPr>
        <p:spPr>
          <a:xfrm>
            <a:off x="2752314" y="3103935"/>
            <a:ext cx="652715" cy="369332"/>
          </a:xfrm>
          <a:prstGeom prst="rect">
            <a:avLst/>
          </a:prstGeom>
          <a:noFill/>
        </p:spPr>
        <p:txBody>
          <a:bodyPr wrap="square">
            <a:spAutoFit/>
          </a:bodyPr>
          <a:lstStyle/>
          <a:p>
            <a:r>
              <a:rPr kumimoji="1" lang="en-US" altLang="zh-C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charset="0"/>
                <a:cs typeface="Times New Roman" panose="02020603050405020304" pitchFamily="18" charset="0"/>
              </a:rPr>
              <a:t>GIM</a:t>
            </a:r>
            <a:endParaRPr lang="zh-CN" alt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62A1497-1858-1832-1DA4-94F534F846BA}"/>
                  </a:ext>
                </a:extLst>
              </p:cNvPr>
              <p:cNvSpPr txBox="1"/>
              <p:nvPr/>
            </p:nvSpPr>
            <p:spPr>
              <a:xfrm>
                <a:off x="3694129" y="3245013"/>
                <a:ext cx="5368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dirty="0" smtClean="0">
                              <a:latin typeface="Cambria Math" panose="02040503050406030204" pitchFamily="18" charset="0"/>
                              <a:ea typeface="Times New Roman" charset="0"/>
                              <a:cs typeface="Times New Roman" panose="02020603050405020304" pitchFamily="18" charset="0"/>
                            </a:rPr>
                          </m:ctrlPr>
                        </m:sSupPr>
                        <m:e>
                          <m:r>
                            <a:rPr kumimoji="1" lang="en-US" altLang="zh-CN" i="1" dirty="0" smtClean="0">
                              <a:latin typeface="Cambria Math" panose="02040503050406030204" pitchFamily="18" charset="0"/>
                              <a:ea typeface="Times New Roman" charset="0"/>
                              <a:cs typeface="Times New Roman" panose="02020603050405020304" pitchFamily="18" charset="0"/>
                            </a:rPr>
                            <m:t>10</m:t>
                          </m:r>
                        </m:e>
                        <m:sup>
                          <m:r>
                            <a:rPr kumimoji="1" lang="en-US" altLang="zh-CN" b="0" i="1" dirty="0" smtClean="0">
                              <a:latin typeface="Cambria Math" panose="02040503050406030204" pitchFamily="18" charset="0"/>
                              <a:ea typeface="Times New Roman" charset="0"/>
                              <a:cs typeface="Times New Roman" panose="02020603050405020304" pitchFamily="18" charset="0"/>
                            </a:rPr>
                            <m:t>−</m:t>
                          </m:r>
                          <m:r>
                            <a:rPr kumimoji="1" lang="en-US" altLang="zh-CN" i="1" dirty="0" smtClean="0">
                              <a:latin typeface="Cambria Math" panose="02040503050406030204" pitchFamily="18" charset="0"/>
                              <a:ea typeface="Times New Roman" charset="0"/>
                              <a:cs typeface="Times New Roman" panose="02020603050405020304" pitchFamily="18" charset="0"/>
                            </a:rPr>
                            <m:t>9</m:t>
                          </m:r>
                        </m:sup>
                      </m:sSup>
                    </m:oMath>
                  </m:oMathPara>
                </a14:m>
                <a:endParaRPr lang="zh-CN" altLang="en-US" dirty="0"/>
              </a:p>
            </p:txBody>
          </p:sp>
        </mc:Choice>
        <mc:Fallback xmlns="">
          <p:sp>
            <p:nvSpPr>
              <p:cNvPr id="26" name="文本框 25">
                <a:extLst>
                  <a:ext uri="{FF2B5EF4-FFF2-40B4-BE49-F238E27FC236}">
                    <a16:creationId xmlns:a16="http://schemas.microsoft.com/office/drawing/2014/main" id="{062A1497-1858-1832-1DA4-94F534F846BA}"/>
                  </a:ext>
                </a:extLst>
              </p:cNvPr>
              <p:cNvSpPr txBox="1">
                <a:spLocks noRot="1" noChangeAspect="1" noMove="1" noResize="1" noEditPoints="1" noAdjustHandles="1" noChangeArrowheads="1" noChangeShapeType="1" noTextEdit="1"/>
              </p:cNvSpPr>
              <p:nvPr/>
            </p:nvSpPr>
            <p:spPr>
              <a:xfrm>
                <a:off x="3694129" y="3245013"/>
                <a:ext cx="536813" cy="369332"/>
              </a:xfrm>
              <a:prstGeom prst="rect">
                <a:avLst/>
              </a:prstGeom>
              <a:blipFill>
                <a:blip r:embed="rId19"/>
                <a:stretch>
                  <a:fillRect r="-14773"/>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143B3060-8527-1517-10FF-51BE5EA2FF7B}"/>
              </a:ext>
            </a:extLst>
          </p:cNvPr>
          <p:cNvCxnSpPr>
            <a:cxnSpLocks/>
          </p:cNvCxnSpPr>
          <p:nvPr/>
        </p:nvCxnSpPr>
        <p:spPr>
          <a:xfrm>
            <a:off x="2623885" y="3436882"/>
            <a:ext cx="957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B79CAE90-2121-0F38-1D9E-897D69C54722}"/>
              </a:ext>
            </a:extLst>
          </p:cNvPr>
          <p:cNvSpPr txBox="1"/>
          <p:nvPr/>
        </p:nvSpPr>
        <p:spPr>
          <a:xfrm>
            <a:off x="0" y="1901311"/>
            <a:ext cx="6108700" cy="369332"/>
          </a:xfrm>
          <a:prstGeom prst="rect">
            <a:avLst/>
          </a:prstGeom>
          <a:noFill/>
        </p:spPr>
        <p:txBody>
          <a:bodyPr wrap="square">
            <a:spAutoFit/>
          </a:bodyPr>
          <a:lstStyle/>
          <a:p>
            <a:pPr marL="285750" indent="-285750">
              <a:buFont typeface="Wingdings" panose="05000000000000000000" pitchFamily="2" charset="2"/>
              <a:buChar char="Ø"/>
            </a:pPr>
            <a:r>
              <a:rPr kumimoji="1" lang="en-US" altLang="zh-CN" dirty="0">
                <a:latin typeface="Times New Roman" panose="02020603050405020304" pitchFamily="18" charset="0"/>
                <a:ea typeface="Times New Roman" charset="0"/>
                <a:cs typeface="Times New Roman" panose="02020603050405020304" pitchFamily="18" charset="0"/>
              </a:rPr>
              <a:t>Short-distance (SD) and long-distance (LD) contributions.</a:t>
            </a:r>
          </a:p>
        </p:txBody>
      </p:sp>
      <p:sp>
        <p:nvSpPr>
          <p:cNvPr id="33" name="文本框 32">
            <a:extLst>
              <a:ext uri="{FF2B5EF4-FFF2-40B4-BE49-F238E27FC236}">
                <a16:creationId xmlns:a16="http://schemas.microsoft.com/office/drawing/2014/main" id="{8B9EA029-627D-A678-5318-13A9024BB0D7}"/>
              </a:ext>
            </a:extLst>
          </p:cNvPr>
          <p:cNvSpPr txBox="1"/>
          <p:nvPr/>
        </p:nvSpPr>
        <p:spPr>
          <a:xfrm>
            <a:off x="1430159" y="5093970"/>
            <a:ext cx="965199" cy="369332"/>
          </a:xfrm>
          <a:prstGeom prst="rect">
            <a:avLst/>
          </a:prstGeom>
          <a:noFill/>
        </p:spPr>
        <p:txBody>
          <a:bodyPr wrap="square">
            <a:spAutoFit/>
          </a:bodyPr>
          <a:lstStyle/>
          <a:p>
            <a:r>
              <a:rPr kumimoji="1" lang="en-US" altLang="zh-CN" dirty="0">
                <a:latin typeface="Comic Sans MS" panose="030F0702030302020204" pitchFamily="66" charset="0"/>
                <a:ea typeface="Times New Roman" charset="0"/>
                <a:cs typeface="Times New Roman" panose="02020603050405020304" pitchFamily="18" charset="0"/>
              </a:rPr>
              <a:t>LD BFs</a:t>
            </a: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AD489372-FFDF-1F3A-7B4F-8422DFC7E898}"/>
                  </a:ext>
                </a:extLst>
              </p:cNvPr>
              <p:cNvSpPr txBox="1"/>
              <p:nvPr/>
            </p:nvSpPr>
            <p:spPr>
              <a:xfrm>
                <a:off x="3539859" y="5093970"/>
                <a:ext cx="5368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dirty="0" smtClean="0">
                              <a:latin typeface="Cambria Math" panose="02040503050406030204" pitchFamily="18" charset="0"/>
                              <a:ea typeface="Times New Roman" charset="0"/>
                              <a:cs typeface="Times New Roman" panose="02020603050405020304" pitchFamily="18" charset="0"/>
                            </a:rPr>
                          </m:ctrlPr>
                        </m:sSupPr>
                        <m:e>
                          <m:r>
                            <a:rPr kumimoji="1" lang="en-US" altLang="zh-CN" i="1" dirty="0" smtClean="0">
                              <a:latin typeface="Cambria Math" panose="02040503050406030204" pitchFamily="18" charset="0"/>
                              <a:ea typeface="Times New Roman" charset="0"/>
                              <a:cs typeface="Times New Roman" panose="02020603050405020304" pitchFamily="18" charset="0"/>
                            </a:rPr>
                            <m:t>10</m:t>
                          </m:r>
                        </m:e>
                        <m:sup>
                          <m:r>
                            <a:rPr kumimoji="1" lang="en-US" altLang="zh-CN" b="0" i="1" dirty="0" smtClean="0">
                              <a:latin typeface="Cambria Math" panose="02040503050406030204" pitchFamily="18" charset="0"/>
                              <a:ea typeface="Times New Roman" charset="0"/>
                              <a:cs typeface="Times New Roman" panose="02020603050405020304" pitchFamily="18" charset="0"/>
                            </a:rPr>
                            <m:t>−6</m:t>
                          </m:r>
                        </m:sup>
                      </m:sSup>
                    </m:oMath>
                  </m:oMathPara>
                </a14:m>
                <a:endParaRPr lang="zh-CN" altLang="en-US" dirty="0"/>
              </a:p>
            </p:txBody>
          </p:sp>
        </mc:Choice>
        <mc:Fallback xmlns="">
          <p:sp>
            <p:nvSpPr>
              <p:cNvPr id="35" name="文本框 34">
                <a:extLst>
                  <a:ext uri="{FF2B5EF4-FFF2-40B4-BE49-F238E27FC236}">
                    <a16:creationId xmlns:a16="http://schemas.microsoft.com/office/drawing/2014/main" id="{AD489372-FFDF-1F3A-7B4F-8422DFC7E898}"/>
                  </a:ext>
                </a:extLst>
              </p:cNvPr>
              <p:cNvSpPr txBox="1">
                <a:spLocks noRot="1" noChangeAspect="1" noMove="1" noResize="1" noEditPoints="1" noAdjustHandles="1" noChangeArrowheads="1" noChangeShapeType="1" noTextEdit="1"/>
              </p:cNvSpPr>
              <p:nvPr/>
            </p:nvSpPr>
            <p:spPr>
              <a:xfrm>
                <a:off x="3539859" y="5093970"/>
                <a:ext cx="536813" cy="369332"/>
              </a:xfrm>
              <a:prstGeom prst="rect">
                <a:avLst/>
              </a:prstGeom>
              <a:blipFill>
                <a:blip r:embed="rId20"/>
                <a:stretch>
                  <a:fillRect r="-15909"/>
                </a:stretch>
              </a:blipFill>
            </p:spPr>
            <p:txBody>
              <a:bodyPr/>
              <a:lstStyle/>
              <a:p>
                <a:r>
                  <a:rPr lang="zh-CN" altLang="en-US">
                    <a:noFill/>
                  </a:rPr>
                  <a:t> </a:t>
                </a:r>
              </a:p>
            </p:txBody>
          </p:sp>
        </mc:Fallback>
      </mc:AlternateContent>
      <p:cxnSp>
        <p:nvCxnSpPr>
          <p:cNvPr id="36" name="直接箭头连接符 35">
            <a:extLst>
              <a:ext uri="{FF2B5EF4-FFF2-40B4-BE49-F238E27FC236}">
                <a16:creationId xmlns:a16="http://schemas.microsoft.com/office/drawing/2014/main" id="{2D995663-1260-E7C6-1F60-08BEC40831C1}"/>
              </a:ext>
            </a:extLst>
          </p:cNvPr>
          <p:cNvCxnSpPr>
            <a:cxnSpLocks/>
          </p:cNvCxnSpPr>
          <p:nvPr/>
        </p:nvCxnSpPr>
        <p:spPr>
          <a:xfrm>
            <a:off x="2437825" y="5293043"/>
            <a:ext cx="9672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图片 37">
            <a:extLst>
              <a:ext uri="{FF2B5EF4-FFF2-40B4-BE49-F238E27FC236}">
                <a16:creationId xmlns:a16="http://schemas.microsoft.com/office/drawing/2014/main" id="{E0042699-F080-C9DF-9BE3-5EE443B79606}"/>
              </a:ext>
            </a:extLst>
          </p:cNvPr>
          <p:cNvPicPr>
            <a:picLocks noChangeAspect="1"/>
          </p:cNvPicPr>
          <p:nvPr/>
        </p:nvPicPr>
        <p:blipFill>
          <a:blip r:embed="rId21"/>
          <a:stretch>
            <a:fillRect/>
          </a:stretch>
        </p:blipFill>
        <p:spPr>
          <a:xfrm>
            <a:off x="1782341" y="3779017"/>
            <a:ext cx="2156458" cy="1211039"/>
          </a:xfrm>
          <a:prstGeom prst="rect">
            <a:avLst/>
          </a:prstGeom>
        </p:spPr>
      </p:pic>
      <p:sp>
        <p:nvSpPr>
          <p:cNvPr id="43" name="爆炸形: 8 pt  42">
            <a:extLst>
              <a:ext uri="{FF2B5EF4-FFF2-40B4-BE49-F238E27FC236}">
                <a16:creationId xmlns:a16="http://schemas.microsoft.com/office/drawing/2014/main" id="{B5D4EC06-8479-A21C-3EDB-6ED1BE52C907}"/>
              </a:ext>
            </a:extLst>
          </p:cNvPr>
          <p:cNvSpPr/>
          <p:nvPr/>
        </p:nvSpPr>
        <p:spPr>
          <a:xfrm>
            <a:off x="9410426" y="1651116"/>
            <a:ext cx="1099640" cy="725501"/>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a:solidFill>
                <a:srgbClr val="FF0000"/>
              </a:solidFill>
              <a:latin typeface="Times New Roman" panose="02020603050405020304" pitchFamily="18" charset="0"/>
              <a:cs typeface="Times New Roman" panose="02020603050405020304" pitchFamily="18" charset="0"/>
            </a:endParaRPr>
          </a:p>
          <a:p>
            <a:pPr algn="ctr"/>
            <a:r>
              <a:rPr lang="en-US" altLang="zh-CN" b="1" dirty="0">
                <a:solidFill>
                  <a:srgbClr val="FF0000"/>
                </a:solidFill>
                <a:latin typeface="Times New Roman" panose="02020603050405020304" pitchFamily="18" charset="0"/>
                <a:cs typeface="Times New Roman" panose="02020603050405020304" pitchFamily="18" charset="0"/>
              </a:rPr>
              <a:t>7.8σ</a:t>
            </a:r>
            <a:endParaRPr lang="zh-CN" altLang="en-US" b="1" dirty="0">
              <a:solidFill>
                <a:srgbClr val="FF0000"/>
              </a:solidFill>
            </a:endParaRPr>
          </a:p>
          <a:p>
            <a:pPr algn="ctr"/>
            <a:endParaRPr lang="zh-CN" altLang="en-US" dirty="0"/>
          </a:p>
        </p:txBody>
      </p:sp>
      <p:sp>
        <p:nvSpPr>
          <p:cNvPr id="44" name="爆炸形: 8 pt  43">
            <a:extLst>
              <a:ext uri="{FF2B5EF4-FFF2-40B4-BE49-F238E27FC236}">
                <a16:creationId xmlns:a16="http://schemas.microsoft.com/office/drawing/2014/main" id="{7D6494BB-4D30-6962-15D9-AA909B360294}"/>
              </a:ext>
            </a:extLst>
          </p:cNvPr>
          <p:cNvSpPr/>
          <p:nvPr/>
        </p:nvSpPr>
        <p:spPr>
          <a:xfrm>
            <a:off x="9582649" y="3927086"/>
            <a:ext cx="718579" cy="373982"/>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b="1" dirty="0">
              <a:solidFill>
                <a:srgbClr val="FF0000"/>
              </a:solidFill>
              <a:latin typeface="Times New Roman" panose="02020603050405020304" pitchFamily="18" charset="0"/>
              <a:cs typeface="Times New Roman" panose="02020603050405020304" pitchFamily="18" charset="0"/>
            </a:endParaRPr>
          </a:p>
          <a:p>
            <a:pPr algn="ctr"/>
            <a:r>
              <a:rPr lang="en-US" altLang="zh-CN" sz="900" b="1" dirty="0">
                <a:solidFill>
                  <a:srgbClr val="FF0000"/>
                </a:solidFill>
                <a:latin typeface="Times New Roman" panose="02020603050405020304" pitchFamily="18" charset="0"/>
                <a:cs typeface="Times New Roman" panose="02020603050405020304" pitchFamily="18" charset="0"/>
              </a:rPr>
              <a:t>4.4σ</a:t>
            </a:r>
            <a:endParaRPr lang="zh-CN" altLang="en-US" sz="900" b="1" dirty="0">
              <a:solidFill>
                <a:srgbClr val="FF0000"/>
              </a:solidFill>
            </a:endParaRPr>
          </a:p>
          <a:p>
            <a:pPr algn="ctr"/>
            <a:endParaRPr lang="zh-CN" altLang="en-US" dirty="0"/>
          </a:p>
        </p:txBody>
      </p:sp>
    </p:spTree>
    <p:extLst>
      <p:ext uri="{BB962C8B-B14F-4D97-AF65-F5344CB8AC3E}">
        <p14:creationId xmlns:p14="http://schemas.microsoft.com/office/powerpoint/2010/main" val="1698334586"/>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42C58-7D73-BEF2-E682-2A05647F86D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6B08B8F-A37A-B697-2161-490AF8B5C0A0}"/>
              </a:ext>
            </a:extLst>
          </p:cNvPr>
          <p:cNvSpPr>
            <a:spLocks noGrp="1"/>
          </p:cNvSpPr>
          <p:nvPr>
            <p:ph type="sldNum" sz="quarter" idx="12"/>
          </p:nvPr>
        </p:nvSpPr>
        <p:spPr/>
        <p:txBody>
          <a:bodyPr/>
          <a:lstStyle/>
          <a:p>
            <a:fld id="{A65F8859-343E-44DC-9479-D6DC897E675C}" type="slidenum">
              <a:rPr lang="zh-CN" altLang="en-US" smtClean="0"/>
              <a:t>11</a:t>
            </a:fld>
            <a:endParaRPr lang="zh-CN" altLang="en-US" dirty="0"/>
          </a:p>
        </p:txBody>
      </p:sp>
      <p:sp>
        <p:nvSpPr>
          <p:cNvPr id="4" name="日期占位符 3">
            <a:extLst>
              <a:ext uri="{FF2B5EF4-FFF2-40B4-BE49-F238E27FC236}">
                <a16:creationId xmlns:a16="http://schemas.microsoft.com/office/drawing/2014/main" id="{4B2D8EF6-7204-5369-8601-CC3A4FCEB23F}"/>
              </a:ext>
            </a:extLst>
          </p:cNvPr>
          <p:cNvSpPr>
            <a:spLocks noGrp="1"/>
          </p:cNvSpPr>
          <p:nvPr>
            <p:ph type="dt" sz="half" idx="10"/>
          </p:nvPr>
        </p:nvSpPr>
        <p:spPr/>
        <p:txBody>
          <a:bodyPr/>
          <a:lstStyle/>
          <a:p>
            <a:fld id="{28E1195F-A3EE-490E-84C5-A9DFC7E17372}"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A17E876F-51EC-457F-69FB-037A0BE5A17A}"/>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B2DCF56B-2CF1-9233-FFB6-0923149ACE20}"/>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00FCA48-4BDE-01A3-EADC-A91D1E3A70E7}"/>
                  </a:ext>
                </a:extLst>
              </p:cNvPr>
              <p:cNvSpPr txBox="1"/>
              <p:nvPr/>
            </p:nvSpPr>
            <p:spPr>
              <a:xfrm>
                <a:off x="6314310" y="87271"/>
                <a:ext cx="3498778"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dirty="0" smtClean="0">
                              <a:solidFill>
                                <a:srgbClr val="FF0000"/>
                              </a:solidFill>
                              <a:effectLst/>
                              <a:latin typeface="Cambria Math" panose="02040503050406030204" pitchFamily="18" charset="0"/>
                            </a:rPr>
                          </m:ctrlPr>
                        </m:sSubSupPr>
                        <m:e>
                          <m:r>
                            <a:rPr lang="en-US" altLang="zh-CN" b="0" i="1" dirty="0" smtClean="0">
                              <a:solidFill>
                                <a:srgbClr val="FF0000"/>
                              </a:solidFill>
                              <a:effectLst/>
                              <a:latin typeface="Cambria Math" panose="02040503050406030204" pitchFamily="18" charset="0"/>
                            </a:rPr>
                            <m:t>𝐷</m:t>
                          </m:r>
                        </m:e>
                        <m:sub>
                          <m:r>
                            <a:rPr lang="en-US" altLang="zh-CN" b="0" i="1" dirty="0" smtClean="0">
                              <a:solidFill>
                                <a:srgbClr val="FF0000"/>
                              </a:solidFill>
                              <a:effectLst/>
                              <a:latin typeface="Cambria Math" panose="02040503050406030204" pitchFamily="18" charset="0"/>
                            </a:rPr>
                            <m:t>𝑠</m:t>
                          </m:r>
                        </m:sub>
                        <m:sup>
                          <m:r>
                            <a:rPr lang="en-US" altLang="zh-CN" b="0" i="1" dirty="0" smtClean="0">
                              <a:solidFill>
                                <a:srgbClr val="FF0000"/>
                              </a:solidFill>
                              <a:effectLst/>
                              <a:latin typeface="Cambria Math" panose="02040503050406030204" pitchFamily="18" charset="0"/>
                            </a:rPr>
                            <m:t>+</m:t>
                          </m:r>
                        </m:sup>
                      </m:sSubSup>
                      <m:r>
                        <a:rPr lang="el-GR" altLang="zh-CN" b="0" i="1" dirty="0">
                          <a:solidFill>
                            <a:srgbClr val="FF0000"/>
                          </a:solidFill>
                          <a:effectLst/>
                          <a:latin typeface="Cambria Math" panose="02040503050406030204" pitchFamily="18" charset="0"/>
                        </a:rPr>
                        <m:t>→</m:t>
                      </m:r>
                      <m:r>
                        <a:rPr lang="en-US" altLang="zh-CN" b="0" i="1" dirty="0" smtClean="0">
                          <a:solidFill>
                            <a:srgbClr val="FF0000"/>
                          </a:solidFill>
                          <a:effectLst/>
                          <a:latin typeface="Cambria Math" panose="02040503050406030204" pitchFamily="18" charset="0"/>
                        </a:rPr>
                        <m:t>h</m:t>
                      </m:r>
                      <m:d>
                        <m:dPr>
                          <m:ctrlPr>
                            <a:rPr lang="en-US" altLang="zh-CN" b="0" i="1" dirty="0" smtClean="0">
                              <a:solidFill>
                                <a:srgbClr val="FF0000"/>
                              </a:solidFill>
                              <a:effectLst/>
                              <a:latin typeface="Cambria Math" panose="02040503050406030204" pitchFamily="18" charset="0"/>
                            </a:rPr>
                          </m:ctrlPr>
                        </m:dPr>
                        <m:e>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h</m:t>
                              </m:r>
                            </m:e>
                            <m:sup>
                              <m:r>
                                <a:rPr lang="en-US" altLang="zh-CN" b="0" i="1" dirty="0" smtClean="0">
                                  <a:solidFill>
                                    <a:srgbClr val="FF0000"/>
                                  </a:solidFill>
                                  <a:effectLst/>
                                  <a:latin typeface="Cambria Math" panose="02040503050406030204" pitchFamily="18" charset="0"/>
                                </a:rPr>
                                <m:t>′</m:t>
                              </m:r>
                            </m:sup>
                          </m:sSup>
                        </m:e>
                      </m:d>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𝑒</m:t>
                          </m:r>
                        </m:e>
                        <m:sup>
                          <m:r>
                            <a:rPr lang="en-US" altLang="zh-CN" b="0" i="1" dirty="0" smtClean="0">
                              <a:solidFill>
                                <a:srgbClr val="FF0000"/>
                              </a:solidFill>
                              <a:effectLst/>
                              <a:latin typeface="Cambria Math" panose="02040503050406030204" pitchFamily="18" charset="0"/>
                            </a:rPr>
                            <m:t>+</m:t>
                          </m:r>
                        </m:sup>
                      </m:sSup>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𝑒</m:t>
                          </m:r>
                        </m:e>
                        <m:sup>
                          <m:r>
                            <a:rPr lang="en-US" altLang="zh-CN" b="0" i="1" dirty="0" smtClean="0">
                              <a:solidFill>
                                <a:srgbClr val="FF0000"/>
                              </a:solidFill>
                              <a:effectLst/>
                              <a:latin typeface="Cambria Math" panose="02040503050406030204" pitchFamily="18" charset="0"/>
                            </a:rPr>
                            <m:t>−</m:t>
                          </m:r>
                        </m:sup>
                      </m:sSup>
                    </m:oMath>
                  </m:oMathPara>
                </a14:m>
                <a:endParaRPr lang="en-US" altLang="zh-CN" dirty="0"/>
              </a:p>
              <a:p>
                <a:pPr algn="ctr"/>
                <a:r>
                  <a:rPr lang="en-US" altLang="zh-CN" dirty="0" err="1">
                    <a:solidFill>
                      <a:srgbClr val="0070C0"/>
                    </a:solidFill>
                  </a:rPr>
                  <a:t>Phys.Rev.Lett</a:t>
                </a:r>
                <a:r>
                  <a:rPr lang="en-US" altLang="zh-CN" dirty="0">
                    <a:solidFill>
                      <a:srgbClr val="0070C0"/>
                    </a:solidFill>
                  </a:rPr>
                  <a:t>. 133, 121801 (2024)</a:t>
                </a:r>
                <a:endParaRPr lang="zh-CN" altLang="en-US" dirty="0">
                  <a:solidFill>
                    <a:srgbClr val="0070C0"/>
                  </a:solidFill>
                </a:endParaRPr>
              </a:p>
            </p:txBody>
          </p:sp>
        </mc:Choice>
        <mc:Fallback xmlns="">
          <p:sp>
            <p:nvSpPr>
              <p:cNvPr id="8" name="文本框 7">
                <a:extLst>
                  <a:ext uri="{FF2B5EF4-FFF2-40B4-BE49-F238E27FC236}">
                    <a16:creationId xmlns:a16="http://schemas.microsoft.com/office/drawing/2014/main" id="{B00FCA48-4BDE-01A3-EADC-A91D1E3A70E7}"/>
                  </a:ext>
                </a:extLst>
              </p:cNvPr>
              <p:cNvSpPr txBox="1">
                <a:spLocks noRot="1" noChangeAspect="1" noMove="1" noResize="1" noEditPoints="1" noAdjustHandles="1" noChangeArrowheads="1" noChangeShapeType="1" noTextEdit="1"/>
              </p:cNvSpPr>
              <p:nvPr/>
            </p:nvSpPr>
            <p:spPr>
              <a:xfrm>
                <a:off x="6314310" y="87271"/>
                <a:ext cx="3498778" cy="646331"/>
              </a:xfrm>
              <a:prstGeom prst="rect">
                <a:avLst/>
              </a:prstGeom>
              <a:blipFill>
                <a:blip r:embed="rId4"/>
                <a:stretch>
                  <a:fillRect l="-868" r="-521" b="-12963"/>
                </a:stretch>
              </a:blipFill>
            </p:spPr>
            <p:txBody>
              <a:bodyPr/>
              <a:lstStyle/>
              <a:p>
                <a:r>
                  <a:rPr lang="zh-CN" altLang="en-US">
                    <a:noFill/>
                  </a:rPr>
                  <a:t> </a:t>
                </a:r>
              </a:p>
            </p:txBody>
          </p:sp>
        </mc:Fallback>
      </mc:AlternateContent>
      <p:pic>
        <p:nvPicPr>
          <p:cNvPr id="12" name="图片 11" descr="中山大学logo">
            <a:extLst>
              <a:ext uri="{FF2B5EF4-FFF2-40B4-BE49-F238E27FC236}">
                <a16:creationId xmlns:a16="http://schemas.microsoft.com/office/drawing/2014/main" id="{1513CDD3-4193-FD9E-B44D-F2E2EDF7C836}"/>
              </a:ext>
            </a:extLst>
          </p:cNvPr>
          <p:cNvPicPr>
            <a:picLocks noChangeAspect="1"/>
          </p:cNvPicPr>
          <p:nvPr/>
        </p:nvPicPr>
        <p:blipFill>
          <a:blip r:embed="rId5"/>
          <a:stretch>
            <a:fillRect/>
          </a:stretch>
        </p:blipFill>
        <p:spPr>
          <a:xfrm>
            <a:off x="11463867" y="87271"/>
            <a:ext cx="654934" cy="654934"/>
          </a:xfrm>
          <a:prstGeom prst="rect">
            <a:avLst/>
          </a:prstGeom>
        </p:spPr>
      </p:pic>
      <p:pic>
        <p:nvPicPr>
          <p:cNvPr id="14" name="图片 13">
            <a:extLst>
              <a:ext uri="{FF2B5EF4-FFF2-40B4-BE49-F238E27FC236}">
                <a16:creationId xmlns:a16="http://schemas.microsoft.com/office/drawing/2014/main" id="{420AE438-0E88-959F-B440-84A2C7C65289}"/>
              </a:ext>
            </a:extLst>
          </p:cNvPr>
          <p:cNvPicPr>
            <a:picLocks noChangeAspect="1"/>
          </p:cNvPicPr>
          <p:nvPr/>
        </p:nvPicPr>
        <p:blipFill>
          <a:blip r:embed="rId6"/>
          <a:stretch>
            <a:fillRect/>
          </a:stretch>
        </p:blipFill>
        <p:spPr>
          <a:xfrm>
            <a:off x="10301228" y="134003"/>
            <a:ext cx="1052572" cy="433830"/>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4761333-67AD-4EB9-AFFF-B3016D0F63F8}"/>
                  </a:ext>
                </a:extLst>
              </p:cNvPr>
              <p:cNvSpPr txBox="1"/>
              <p:nvPr/>
            </p:nvSpPr>
            <p:spPr>
              <a:xfrm>
                <a:off x="2074088" y="2734722"/>
                <a:ext cx="8227140" cy="661400"/>
              </a:xfrm>
              <a:prstGeom prst="rect">
                <a:avLst/>
              </a:prstGeom>
              <a:noFill/>
            </p:spPr>
            <p:txBody>
              <a:bodyPr wrap="square">
                <a:spAutoFit/>
              </a:bodyPr>
              <a:lstStyle/>
              <a:p>
                <a:r>
                  <a:rPr lang="en-US" altLang="zh-CN" sz="1200" dirty="0"/>
                  <a:t>Table 1: </a:t>
                </a:r>
                <a:r>
                  <a:rPr lang="zh-CN" altLang="en-US" sz="1200" dirty="0"/>
                  <a:t>The signal yields (</a:t>
                </a:r>
                <a14:m>
                  <m:oMath xmlns:m="http://schemas.openxmlformats.org/officeDocument/2006/math">
                    <m:sSub>
                      <m:sSubPr>
                        <m:ctrlPr>
                          <a:rPr lang="en-US" altLang="zh-CN" sz="1200" b="0" i="1" dirty="0" smtClean="0">
                            <a:latin typeface="Cambria Math" panose="02040503050406030204" pitchFamily="18" charset="0"/>
                          </a:rPr>
                        </m:ctrlPr>
                      </m:sSubPr>
                      <m:e>
                        <m:r>
                          <a:rPr lang="zh-CN" altLang="en-US" sz="1200" i="1" dirty="0" smtClean="0">
                            <a:latin typeface="Cambria Math" panose="02040503050406030204" pitchFamily="18" charset="0"/>
                          </a:rPr>
                          <m:t>𝑁</m:t>
                        </m:r>
                      </m:e>
                      <m:sub>
                        <m:r>
                          <a:rPr lang="zh-CN" altLang="en-US" sz="1200" i="1" dirty="0" smtClean="0">
                            <a:latin typeface="Cambria Math" panose="02040503050406030204" pitchFamily="18" charset="0"/>
                          </a:rPr>
                          <m:t>𝑠𝑖𝑔</m:t>
                        </m:r>
                      </m:sub>
                    </m:sSub>
                  </m:oMath>
                </a14:m>
                <a:r>
                  <a:rPr lang="zh-CN" altLang="en-US" sz="1200" dirty="0"/>
                  <a:t>), signal efficiencies, the BFs, and the </a:t>
                </a:r>
                <a14:m>
                  <m:oMath xmlns:m="http://schemas.openxmlformats.org/officeDocument/2006/math">
                    <m:r>
                      <a:rPr lang="zh-CN" altLang="en-US" sz="1200" i="1" dirty="0" smtClean="0">
                        <a:latin typeface="Cambria Math" panose="02040503050406030204" pitchFamily="18" charset="0"/>
                      </a:rPr>
                      <m:t>90% </m:t>
                    </m:r>
                  </m:oMath>
                </a14:m>
                <a:r>
                  <a:rPr lang="zh-CN" altLang="en-US" sz="1200" dirty="0"/>
                  <a:t>confidence level upper limits</a:t>
                </a:r>
                <a:r>
                  <a:rPr lang="en-US" altLang="zh-CN" sz="1200" dirty="0"/>
                  <a:t>, where the first uncertainty is statistical and the second systematic. </a:t>
                </a:r>
              </a:p>
              <a:p>
                <a:endParaRPr lang="zh-CN" altLang="en-US" sz="1200" dirty="0"/>
              </a:p>
            </p:txBody>
          </p:sp>
        </mc:Choice>
        <mc:Fallback xmlns="">
          <p:sp>
            <p:nvSpPr>
              <p:cNvPr id="6" name="文本框 5">
                <a:extLst>
                  <a:ext uri="{FF2B5EF4-FFF2-40B4-BE49-F238E27FC236}">
                    <a16:creationId xmlns:a16="http://schemas.microsoft.com/office/drawing/2014/main" id="{64761333-67AD-4EB9-AFFF-B3016D0F63F8}"/>
                  </a:ext>
                </a:extLst>
              </p:cNvPr>
              <p:cNvSpPr txBox="1">
                <a:spLocks noRot="1" noChangeAspect="1" noMove="1" noResize="1" noEditPoints="1" noAdjustHandles="1" noChangeArrowheads="1" noChangeShapeType="1" noTextEdit="1"/>
              </p:cNvSpPr>
              <p:nvPr/>
            </p:nvSpPr>
            <p:spPr>
              <a:xfrm>
                <a:off x="2074088" y="2734722"/>
                <a:ext cx="8227140" cy="66140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A1E3A5A-3194-357E-B9A0-57A349D369A3}"/>
                  </a:ext>
                </a:extLst>
              </p:cNvPr>
              <p:cNvSpPr txBox="1"/>
              <p:nvPr/>
            </p:nvSpPr>
            <p:spPr>
              <a:xfrm>
                <a:off x="149842" y="869877"/>
                <a:ext cx="11641492" cy="88113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These two values are consistent with the direct calculations of  </a:t>
                </a:r>
                <a14:m>
                  <m:oMath xmlns:m="http://schemas.openxmlformats.org/officeDocument/2006/math">
                    <m:r>
                      <a:rPr kumimoji="1" lang="en-US" altLang="zh-CN" i="1" dirty="0" smtClean="0">
                        <a:latin typeface="Cambria Math" panose="02040503050406030204" pitchFamily="18" charset="0"/>
                        <a:ea typeface="Cambria Math" panose="02040503050406030204" pitchFamily="18" charset="0"/>
                        <a:cs typeface="Times New Roman" panose="02020603050405020304" pitchFamily="18" charset="0"/>
                      </a:rPr>
                      <m:t>ℬ</m:t>
                    </m:r>
                    <m:d>
                      <m:dPr>
                        <m:ctrlPr>
                          <a:rPr kumimoji="1" lang="en-US" altLang="zh-CN" b="0" i="1" dirty="0" smtClean="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kumimoji="1" lang="en-US" altLang="zh-CN" i="1" dirty="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𝜋</m:t>
                            </m:r>
                          </m:e>
                          <m:sup>
                            <m:r>
                              <a:rPr lang="en-US" altLang="zh-CN" i="1" dirty="0">
                                <a:latin typeface="Cambria Math" panose="02040503050406030204" pitchFamily="18" charset="0"/>
                              </a:rPr>
                              <m:t>+</m:t>
                            </m:r>
                          </m:sup>
                        </m:sSup>
                        <m:r>
                          <a:rPr lang="en-US" altLang="zh-CN" i="1" dirty="0">
                            <a:latin typeface="Cambria Math" panose="02040503050406030204" pitchFamily="18" charset="0"/>
                          </a:rPr>
                          <m:t>𝜙</m:t>
                        </m:r>
                      </m:e>
                    </m:d>
                    <m:r>
                      <a:rPr lang="en-US" altLang="zh-CN" b="0" i="1" dirty="0" smtClean="0">
                        <a:latin typeface="Cambria Math" panose="02040503050406030204" pitchFamily="18" charset="0"/>
                        <a:ea typeface="Cambria Math" panose="02040503050406030204" pitchFamily="18" charset="0"/>
                      </a:rPr>
                      <m:t>∙</m:t>
                    </m:r>
                    <m:r>
                      <a:rPr lang="en-US" altLang="zh-CN" i="1" dirty="0" smtClean="0">
                        <a:latin typeface="Cambria Math" panose="02040503050406030204" pitchFamily="18" charset="0"/>
                      </a:rPr>
                      <m:t>ℬ</m:t>
                    </m:r>
                    <m:d>
                      <m:dPr>
                        <m:ctrlPr>
                          <a:rPr lang="en-US" altLang="zh-CN" b="0" i="1" dirty="0" smtClean="0">
                            <a:latin typeface="Cambria Math" panose="02040503050406030204" pitchFamily="18" charset="0"/>
                          </a:rPr>
                        </m:ctrlPr>
                      </m:dPr>
                      <m:e>
                        <m:r>
                          <a:rPr lang="en-US" altLang="zh-CN" i="1">
                            <a:latin typeface="Cambria Math" panose="02040503050406030204" pitchFamily="18" charset="0"/>
                          </a:rPr>
                          <m:t>𝜙</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1.34±0.12</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oMath>
                </a14:m>
                <a:r>
                  <a:rPr lang="en-US" altLang="zh-CN"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ea typeface="Cambria Math" panose="02040503050406030204" pitchFamily="18" charset="0"/>
                    <a:cs typeface="Times New Roman" panose="02020603050405020304" pitchFamily="18" charset="0"/>
                  </a:rPr>
                  <a:t>and </a:t>
                </a:r>
                <a14:m>
                  <m:oMath xmlns:m="http://schemas.openxmlformats.org/officeDocument/2006/math">
                    <m:r>
                      <a:rPr kumimoji="1" lang="en-US" altLang="zh-CN" i="1" dirty="0">
                        <a:latin typeface="Cambria Math" panose="02040503050406030204" pitchFamily="18" charset="0"/>
                        <a:ea typeface="Cambria Math" panose="02040503050406030204" pitchFamily="18" charset="0"/>
                        <a:cs typeface="Times New Roman" panose="02020603050405020304" pitchFamily="18" charset="0"/>
                      </a:rPr>
                      <m:t>ℬ</m:t>
                    </m:r>
                    <m:d>
                      <m:dPr>
                        <m:ctrlPr>
                          <a:rPr kumimoji="1" lang="en-US" altLang="zh-CN" i="1" dirty="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kumimoji="1" lang="en-US" altLang="zh-CN" i="1" dirty="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𝜌</m:t>
                            </m:r>
                          </m:e>
                          <m:sup>
                            <m:r>
                              <a:rPr lang="en-US" altLang="zh-CN" i="1" dirty="0">
                                <a:latin typeface="Cambria Math" panose="02040503050406030204" pitchFamily="18" charset="0"/>
                              </a:rPr>
                              <m:t>+</m:t>
                            </m:r>
                          </m:sup>
                        </m:sSup>
                        <m:r>
                          <a:rPr lang="en-US" altLang="zh-CN" i="1" dirty="0">
                            <a:latin typeface="Cambria Math" panose="02040503050406030204" pitchFamily="18" charset="0"/>
                          </a:rPr>
                          <m:t>𝜙</m:t>
                        </m:r>
                      </m:e>
                    </m:d>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ℬ</m:t>
                    </m:r>
                    <m:d>
                      <m:dPr>
                        <m:ctrlPr>
                          <a:rPr lang="en-US" altLang="zh-CN" i="1" dirty="0">
                            <a:latin typeface="Cambria Math" panose="02040503050406030204" pitchFamily="18" charset="0"/>
                          </a:rPr>
                        </m:ctrlPr>
                      </m:dPr>
                      <m:e>
                        <m:r>
                          <a:rPr lang="en-US" altLang="zh-CN" i="1">
                            <a:latin typeface="Cambria Math" panose="02040503050406030204" pitchFamily="18" charset="0"/>
                          </a:rPr>
                          <m:t>𝜙</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e>
                    </m:d>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b="0" i="1" smtClean="0">
                            <a:latin typeface="Cambria Math" panose="02040503050406030204" pitchFamily="18" charset="0"/>
                          </a:rPr>
                          <m:t>67</m:t>
                        </m:r>
                        <m:r>
                          <a:rPr lang="en-US" altLang="zh-CN" i="1">
                            <a:latin typeface="Cambria Math" panose="02040503050406030204" pitchFamily="18" charset="0"/>
                          </a:rPr>
                          <m:t>±0.1</m:t>
                        </m:r>
                        <m:r>
                          <a:rPr lang="en-US" altLang="zh-CN" b="0" i="1" smtClean="0">
                            <a:latin typeface="Cambria Math" panose="02040503050406030204" pitchFamily="18" charset="0"/>
                          </a:rPr>
                          <m:t>1</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−5</m:t>
                        </m:r>
                      </m:sup>
                    </m:sSup>
                  </m:oMath>
                </a14:m>
                <a:r>
                  <a:rPr lang="en-US" altLang="zh-CN" dirty="0">
                    <a:latin typeface="Times New Roman" panose="02020603050405020304" pitchFamily="18" charset="0"/>
                    <a:cs typeface="Times New Roman" panose="02020603050405020304" pitchFamily="18" charset="0"/>
                  </a:rPr>
                  <a:t> from the PDG[1].</a:t>
                </a:r>
              </a:p>
            </p:txBody>
          </p:sp>
        </mc:Choice>
        <mc:Fallback xmlns="">
          <p:sp>
            <p:nvSpPr>
              <p:cNvPr id="15" name="文本框 14">
                <a:extLst>
                  <a:ext uri="{FF2B5EF4-FFF2-40B4-BE49-F238E27FC236}">
                    <a16:creationId xmlns:a16="http://schemas.microsoft.com/office/drawing/2014/main" id="{4A1E3A5A-3194-357E-B9A0-57A349D369A3}"/>
                  </a:ext>
                </a:extLst>
              </p:cNvPr>
              <p:cNvSpPr txBox="1">
                <a:spLocks noRot="1" noChangeAspect="1" noMove="1" noResize="1" noEditPoints="1" noAdjustHandles="1" noChangeArrowheads="1" noChangeShapeType="1" noTextEdit="1"/>
              </p:cNvSpPr>
              <p:nvPr/>
            </p:nvSpPr>
            <p:spPr>
              <a:xfrm>
                <a:off x="149842" y="869877"/>
                <a:ext cx="11641492" cy="881139"/>
              </a:xfrm>
              <a:prstGeom prst="rect">
                <a:avLst/>
              </a:prstGeom>
              <a:blipFill>
                <a:blip r:embed="rId9"/>
                <a:stretch>
                  <a:fillRect l="-367" b="-10417"/>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4DA5F628-DD53-4E5E-3887-6C301F303AEA}"/>
              </a:ext>
            </a:extLst>
          </p:cNvPr>
          <p:cNvSpPr txBox="1"/>
          <p:nvPr/>
        </p:nvSpPr>
        <p:spPr>
          <a:xfrm>
            <a:off x="149842" y="1725911"/>
            <a:ext cx="11871456" cy="87357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dirty="0">
                <a:latin typeface="Times New Roman" panose="02020603050405020304" pitchFamily="18" charset="0"/>
                <a:cs typeface="Times New Roman" panose="02020603050405020304" pitchFamily="18" charset="0"/>
              </a:rPr>
              <a:t>For the three four-body decay modes, no significant signal is found. Therefore, we set upper limits on the BFs at the 90% confidence level. </a:t>
            </a:r>
            <a:endParaRPr lang="en-US" altLang="zh-CN"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ACF97E62-CC6D-03AF-05F2-F611CD832B50}"/>
              </a:ext>
            </a:extLst>
          </p:cNvPr>
          <p:cNvSpPr txBox="1"/>
          <p:nvPr/>
        </p:nvSpPr>
        <p:spPr>
          <a:xfrm>
            <a:off x="451770" y="6245599"/>
            <a:ext cx="2667000" cy="261610"/>
          </a:xfrm>
          <a:prstGeom prst="rect">
            <a:avLst/>
          </a:prstGeom>
          <a:noFill/>
        </p:spPr>
        <p:txBody>
          <a:bodyPr wrap="square">
            <a:spAutoFit/>
          </a:bodyPr>
          <a:lstStyle/>
          <a:p>
            <a:r>
              <a:rPr lang="en-US" altLang="zh-CN" sz="1050" dirty="0"/>
              <a:t>[1] </a:t>
            </a:r>
            <a:r>
              <a:rPr lang="zh-CN" altLang="en-US" sz="1050" dirty="0"/>
              <a:t>Phys. Rev. D 110</a:t>
            </a:r>
            <a:r>
              <a:rPr lang="en-US" altLang="zh-CN" sz="1050" dirty="0"/>
              <a:t>,</a:t>
            </a:r>
            <a:r>
              <a:rPr lang="zh-CN" altLang="en-US" sz="1050" dirty="0"/>
              <a:t>030001 (2024) </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991A186-33AB-A663-313D-56F61238F948}"/>
                  </a:ext>
                </a:extLst>
              </p:cNvPr>
              <p:cNvSpPr txBox="1"/>
              <p:nvPr/>
            </p:nvSpPr>
            <p:spPr>
              <a:xfrm>
                <a:off x="405139" y="-17784"/>
                <a:ext cx="30794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FCNC</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decays</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with</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charm</m:t>
                      </m:r>
                    </m:oMath>
                  </m:oMathPara>
                </a14:m>
                <a:endParaRPr/>
              </a:p>
            </p:txBody>
          </p:sp>
        </mc:Choice>
        <mc:Fallback xmlns="">
          <p:sp>
            <p:nvSpPr>
              <p:cNvPr id="2" name="文本框 1">
                <a:extLst>
                  <a:ext uri="{FF2B5EF4-FFF2-40B4-BE49-F238E27FC236}">
                    <a16:creationId xmlns:a16="http://schemas.microsoft.com/office/drawing/2014/main" id="{E991A186-33AB-A663-313D-56F61238F948}"/>
                  </a:ext>
                </a:extLst>
              </p:cNvPr>
              <p:cNvSpPr txBox="1">
                <a:spLocks noRot="1" noChangeAspect="1" noMove="1" noResize="1" noEditPoints="1" noAdjustHandles="1" noChangeArrowheads="1" noChangeShapeType="1" noTextEdit="1"/>
              </p:cNvSpPr>
              <p:nvPr/>
            </p:nvSpPr>
            <p:spPr>
              <a:xfrm>
                <a:off x="405139" y="-17784"/>
                <a:ext cx="3079419" cy="369332"/>
              </a:xfrm>
              <a:prstGeom prst="rect">
                <a:avLst/>
              </a:prstGeom>
              <a:blipFill>
                <a:blip r:embed="rId10"/>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1FB2ADAE-6C59-A709-EC9B-1353CD97B840}"/>
                  </a:ext>
                </a:extLst>
              </p:cNvPr>
              <p:cNvGraphicFramePr>
                <a:graphicFrameLocks noGrp="1"/>
              </p:cNvGraphicFramePr>
              <p:nvPr>
                <p:extLst>
                  <p:ext uri="{D42A27DB-BD31-4B8C-83A1-F6EECF244321}">
                    <p14:modId xmlns:p14="http://schemas.microsoft.com/office/powerpoint/2010/main" val="6801064"/>
                  </p:ext>
                </p:extLst>
              </p:nvPr>
            </p:nvGraphicFramePr>
            <p:xfrm>
              <a:off x="1854200" y="3323940"/>
              <a:ext cx="8128000" cy="2254123"/>
            </p:xfrm>
            <a:graphic>
              <a:graphicData uri="http://schemas.openxmlformats.org/drawingml/2006/table">
                <a:tbl>
                  <a:tblPr firstRow="1" bandRow="1">
                    <a:tableStyleId>{5FD0F851-EC5A-4D38-B0AD-8093EC10F338}</a:tableStyleId>
                  </a:tblPr>
                  <a:tblGrid>
                    <a:gridCol w="2972190">
                      <a:extLst>
                        <a:ext uri="{9D8B030D-6E8A-4147-A177-3AD203B41FA5}">
                          <a16:colId xmlns:a16="http://schemas.microsoft.com/office/drawing/2014/main" val="252676790"/>
                        </a:ext>
                      </a:extLst>
                    </a:gridCol>
                    <a:gridCol w="1091810">
                      <a:extLst>
                        <a:ext uri="{9D8B030D-6E8A-4147-A177-3AD203B41FA5}">
                          <a16:colId xmlns:a16="http://schemas.microsoft.com/office/drawing/2014/main" val="1403940049"/>
                        </a:ext>
                      </a:extLst>
                    </a:gridCol>
                    <a:gridCol w="2032000">
                      <a:extLst>
                        <a:ext uri="{9D8B030D-6E8A-4147-A177-3AD203B41FA5}">
                          <a16:colId xmlns:a16="http://schemas.microsoft.com/office/drawing/2014/main" val="1880330780"/>
                        </a:ext>
                      </a:extLst>
                    </a:gridCol>
                    <a:gridCol w="2032000">
                      <a:extLst>
                        <a:ext uri="{9D8B030D-6E8A-4147-A177-3AD203B41FA5}">
                          <a16:colId xmlns:a16="http://schemas.microsoft.com/office/drawing/2014/main" val="1735623632"/>
                        </a:ext>
                      </a:extLst>
                    </a:gridCol>
                  </a:tblGrid>
                  <a:tr h="370840">
                    <a:tc>
                      <a:txBody>
                        <a:bodyPr/>
                        <a:lstStyle/>
                        <a:p>
                          <a:r>
                            <a:rPr lang="en-US" altLang="zh-CN" dirty="0">
                              <a:latin typeface="Times New Roman" panose="02020603050405020304" pitchFamily="18" charset="0"/>
                              <a:cs typeface="Times New Roman" panose="02020603050405020304" pitchFamily="18" charset="0"/>
                            </a:rPr>
                            <a:t>Decay</a:t>
                          </a:r>
                          <a:endParaRPr lang="zh-CN" altLang="en-US" dirty="0">
                            <a:latin typeface="Times New Roman" panose="02020603050405020304" pitchFamily="18" charset="0"/>
                            <a:cs typeface="Times New Roman" panose="020206030504050203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𝑵</m:t>
                                    </m:r>
                                  </m:e>
                                  <m:sub>
                                    <m:r>
                                      <a:rPr lang="en-US" altLang="zh-CN" b="1" i="1" smtClean="0">
                                        <a:latin typeface="Cambria Math" panose="02040503050406030204" pitchFamily="18" charset="0"/>
                                      </a:rPr>
                                      <m:t>𝒔𝒊𝒈</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𝝐</m:t>
                                </m:r>
                                <m:r>
                                  <a:rPr lang="en-US" altLang="zh-CN" b="1"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𝓑</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𝟓</m:t>
                                    </m:r>
                                  </m:sup>
                                </m:sSup>
                                <m:r>
                                  <a:rPr lang="en-US" altLang="zh-CN" b="1" i="1"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1613300585"/>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zh-CN" i="1" dirty="0" smtClean="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𝜋</m:t>
                                    </m:r>
                                  </m:e>
                                  <m:sup>
                                    <m:r>
                                      <a:rPr lang="en-US" altLang="zh-CN" i="1" dirty="0">
                                        <a:latin typeface="Cambria Math" panose="02040503050406030204" pitchFamily="18" charset="0"/>
                                      </a:rPr>
                                      <m:t>+</m:t>
                                    </m:r>
                                  </m:sup>
                                </m:sSup>
                                <m:r>
                                  <a:rPr lang="en-US" altLang="zh-CN" b="0" i="1" dirty="0" smtClean="0">
                                    <a:latin typeface="Cambria Math" panose="02040503050406030204" pitchFamily="18" charset="0"/>
                                  </a:rPr>
                                  <m:t>𝜙</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𝜙</m:t>
                                </m:r>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38.2</m:t>
                                    </m:r>
                                  </m:e>
                                  <m:sub>
                                    <m:r>
                                      <a:rPr lang="en-US" altLang="zh-CN" b="0" i="1" smtClean="0">
                                        <a:latin typeface="Cambria Math" panose="02040503050406030204" pitchFamily="18" charset="0"/>
                                      </a:rPr>
                                      <m:t>−6.8</m:t>
                                    </m:r>
                                  </m:sub>
                                  <m:sup>
                                    <m:r>
                                      <a:rPr lang="en-US" altLang="zh-CN" b="0" i="1" smtClean="0">
                                        <a:latin typeface="Cambria Math" panose="02040503050406030204" pitchFamily="18" charset="0"/>
                                      </a:rPr>
                                      <m:t>+7.8</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25.1</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1.17</m:t>
                                    </m:r>
                                  </m:e>
                                  <m:sub>
                                    <m:r>
                                      <a:rPr lang="en-US" altLang="zh-CN" b="0" i="1" smtClean="0">
                                        <a:solidFill>
                                          <a:srgbClr val="FF0000"/>
                                        </a:solidFill>
                                        <a:latin typeface="Cambria Math" panose="02040503050406030204" pitchFamily="18" charset="0"/>
                                      </a:rPr>
                                      <m:t>−0.21</m:t>
                                    </m:r>
                                  </m:sub>
                                  <m:sup>
                                    <m:r>
                                      <a:rPr lang="en-US" altLang="zh-CN" b="0" i="1" smtClean="0">
                                        <a:solidFill>
                                          <a:srgbClr val="FF0000"/>
                                        </a:solidFill>
                                        <a:latin typeface="Cambria Math" panose="02040503050406030204" pitchFamily="18" charset="0"/>
                                      </a:rPr>
                                      <m:t>+0.23</m:t>
                                    </m:r>
                                  </m:sup>
                                </m:sSubSup>
                                <m:r>
                                  <a:rPr lang="en-US" altLang="zh-CN" b="0" i="1" smtClean="0">
                                    <a:solidFill>
                                      <a:srgbClr val="FF0000"/>
                                    </a:solidFill>
                                    <a:latin typeface="Cambria Math" panose="02040503050406030204" pitchFamily="18" charset="0"/>
                                  </a:rPr>
                                  <m:t>±0.03</m:t>
                                </m:r>
                              </m:oMath>
                            </m:oMathPara>
                          </a14:m>
                          <a:endParaRPr lang="zh-CN" altLang="en-US" dirty="0">
                            <a:solidFill>
                              <a:srgbClr val="FF0000"/>
                            </a:solidFill>
                          </a:endParaRPr>
                        </a:p>
                      </a:txBody>
                      <a:tcPr/>
                    </a:tc>
                    <a:extLst>
                      <a:ext uri="{0D108BD9-81ED-4DB2-BD59-A6C34878D82A}">
                        <a16:rowId xmlns:a16="http://schemas.microsoft.com/office/drawing/2014/main" val="3112556188"/>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zh-CN" i="1" dirty="0" smtClean="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𝜌</m:t>
                                    </m:r>
                                  </m:e>
                                  <m:sup>
                                    <m:r>
                                      <a:rPr lang="en-US" altLang="zh-CN" i="1" dirty="0">
                                        <a:latin typeface="Cambria Math" panose="02040503050406030204" pitchFamily="18" charset="0"/>
                                      </a:rPr>
                                      <m:t>+</m:t>
                                    </m:r>
                                  </m:sup>
                                </m:sSup>
                                <m:r>
                                  <a:rPr lang="en-US" altLang="zh-CN" b="0" i="1" dirty="0" smtClean="0">
                                    <a:latin typeface="Cambria Math" panose="02040503050406030204" pitchFamily="18" charset="0"/>
                                  </a:rPr>
                                  <m:t>𝜙</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𝜙</m:t>
                                </m:r>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37.8</m:t>
                                    </m:r>
                                  </m:e>
                                  <m:sub>
                                    <m:r>
                                      <a:rPr lang="en-US" altLang="zh-CN" b="0" i="1" smtClean="0">
                                        <a:latin typeface="Cambria Math" panose="02040503050406030204" pitchFamily="18" charset="0"/>
                                      </a:rPr>
                                      <m:t>−9.6</m:t>
                                    </m:r>
                                  </m:sub>
                                  <m:sup>
                                    <m:r>
                                      <a:rPr lang="en-US" altLang="zh-CN" b="0" i="1" smtClean="0">
                                        <a:latin typeface="Cambria Math" panose="02040503050406030204" pitchFamily="18" charset="0"/>
                                      </a:rPr>
                                      <m:t>+10.3</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12.1</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2.44</m:t>
                                    </m:r>
                                  </m:e>
                                  <m:sub>
                                    <m:r>
                                      <a:rPr lang="en-US" altLang="zh-CN" b="0" i="1" smtClean="0">
                                        <a:solidFill>
                                          <a:srgbClr val="FF0000"/>
                                        </a:solidFill>
                                        <a:latin typeface="Cambria Math" panose="02040503050406030204" pitchFamily="18" charset="0"/>
                                      </a:rPr>
                                      <m:t>−0.62</m:t>
                                    </m:r>
                                  </m:sub>
                                  <m:sup>
                                    <m:r>
                                      <a:rPr lang="en-US" altLang="zh-CN" b="0" i="1" smtClean="0">
                                        <a:solidFill>
                                          <a:srgbClr val="FF0000"/>
                                        </a:solidFill>
                                        <a:latin typeface="Cambria Math" panose="02040503050406030204" pitchFamily="18" charset="0"/>
                                      </a:rPr>
                                      <m:t>+0.67</m:t>
                                    </m:r>
                                  </m:sup>
                                </m:sSubSup>
                                <m:r>
                                  <a:rPr lang="en-US" altLang="zh-CN" b="0" i="1" smtClean="0">
                                    <a:solidFill>
                                      <a:srgbClr val="FF0000"/>
                                    </a:solidFill>
                                    <a:latin typeface="Cambria Math" panose="02040503050406030204" pitchFamily="18" charset="0"/>
                                  </a:rPr>
                                  <m:t>±0.16</m:t>
                                </m:r>
                              </m:oMath>
                            </m:oMathPara>
                          </a14:m>
                          <a:endParaRPr lang="zh-CN" altLang="en-US" dirty="0">
                            <a:solidFill>
                              <a:srgbClr val="FF0000"/>
                            </a:solidFill>
                          </a:endParaRPr>
                        </a:p>
                      </a:txBody>
                      <a:tcPr/>
                    </a:tc>
                    <a:extLst>
                      <a:ext uri="{0D108BD9-81ED-4DB2-BD59-A6C34878D82A}">
                        <a16:rowId xmlns:a16="http://schemas.microsoft.com/office/drawing/2014/main" val="2519064653"/>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zh-CN" i="1" dirty="0" smtClean="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𝜋</m:t>
                                    </m:r>
                                  </m:e>
                                  <m:sup>
                                    <m:r>
                                      <a:rPr lang="en-US" altLang="zh-CN" i="1" dirty="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𝜋</m:t>
                                    </m:r>
                                  </m:e>
                                  <m:sup>
                                    <m:r>
                                      <a:rPr lang="en-US" altLang="zh-CN" b="0" i="1" dirty="0" smtClean="0">
                                        <a:latin typeface="Cambria Math" panose="02040503050406030204" pitchFamily="18" charset="0"/>
                                      </a:rPr>
                                      <m:t>0</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oMath>
                            </m:oMathPara>
                          </a14:m>
                          <a:endParaRPr lang="zh-CN" altLang="en-US" dirty="0"/>
                        </a:p>
                      </a:txBody>
                      <a:tcPr/>
                    </a:tc>
                    <a:tc>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7.4</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&lt;7.0</m:t>
                                </m:r>
                              </m:oMath>
                            </m:oMathPara>
                          </a14:m>
                          <a:endParaRPr lang="zh-CN" altLang="en-US" dirty="0">
                            <a:solidFill>
                              <a:srgbClr val="FF0000"/>
                            </a:solidFill>
                          </a:endParaRPr>
                        </a:p>
                      </a:txBody>
                      <a:tcPr/>
                    </a:tc>
                    <a:extLst>
                      <a:ext uri="{0D108BD9-81ED-4DB2-BD59-A6C34878D82A}">
                        <a16:rowId xmlns:a16="http://schemas.microsoft.com/office/drawing/2014/main" val="2410856423"/>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zh-CN" i="1" dirty="0" smtClean="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𝐾</m:t>
                                    </m:r>
                                  </m:e>
                                  <m:sup>
                                    <m:r>
                                      <a:rPr lang="en-US" altLang="zh-CN" i="1" dirty="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𝜋</m:t>
                                    </m:r>
                                  </m:e>
                                  <m:sup>
                                    <m:r>
                                      <a:rPr lang="en-US" altLang="zh-CN" b="0" i="1" dirty="0" smtClean="0">
                                        <a:latin typeface="Cambria Math" panose="02040503050406030204" pitchFamily="18" charset="0"/>
                                      </a:rPr>
                                      <m:t>0</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oMath>
                            </m:oMathPara>
                          </a14:m>
                          <a:endParaRPr lang="zh-CN" altLang="en-US" dirty="0"/>
                        </a:p>
                      </a:txBody>
                      <a:tcPr/>
                    </a:tc>
                    <a:tc>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5.3</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&lt;7.1</m:t>
                                </m:r>
                              </m:oMath>
                            </m:oMathPara>
                          </a14:m>
                          <a:endParaRPr lang="zh-CN" altLang="en-US" dirty="0">
                            <a:solidFill>
                              <a:srgbClr val="FF0000"/>
                            </a:solidFill>
                          </a:endParaRPr>
                        </a:p>
                      </a:txBody>
                      <a:tcPr/>
                    </a:tc>
                    <a:extLst>
                      <a:ext uri="{0D108BD9-81ED-4DB2-BD59-A6C34878D82A}">
                        <a16:rowId xmlns:a16="http://schemas.microsoft.com/office/drawing/2014/main" val="648613299"/>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zh-CN" i="1" dirty="0" smtClean="0">
                                        <a:latin typeface="Cambria Math" panose="02040503050406030204" pitchFamily="18" charset="0"/>
                                        <a:ea typeface="Times New Roman" charset="0"/>
                                        <a:cs typeface="Times New Roman" panose="02020603050405020304" pitchFamily="18" charset="0"/>
                                      </a:rPr>
                                    </m:ctrlPr>
                                  </m:sSubSupPr>
                                  <m:e>
                                    <m:r>
                                      <a:rPr kumimoji="1" lang="en-US" altLang="zh-CN" i="1" dirty="0">
                                        <a:latin typeface="Cambria Math" panose="02040503050406030204" pitchFamily="18" charset="0"/>
                                        <a:ea typeface="Times New Roman" charset="0"/>
                                        <a:cs typeface="Times New Roman" panose="02020603050405020304" pitchFamily="18" charset="0"/>
                                      </a:rPr>
                                      <m:t>𝐷</m:t>
                                    </m:r>
                                  </m:e>
                                  <m:sub>
                                    <m:r>
                                      <a:rPr kumimoji="1" lang="en-US" altLang="zh-CN" i="1" dirty="0">
                                        <a:latin typeface="Cambria Math" panose="02040503050406030204" pitchFamily="18" charset="0"/>
                                        <a:ea typeface="Times New Roman" charset="0"/>
                                        <a:cs typeface="Times New Roman" panose="02020603050405020304" pitchFamily="18" charset="0"/>
                                      </a:rPr>
                                      <m:t>𝑠</m:t>
                                    </m:r>
                                  </m:sub>
                                  <m:sup>
                                    <m:r>
                                      <a:rPr kumimoji="1" lang="en-US" altLang="zh-CN" i="1" dirty="0">
                                        <a:latin typeface="Cambria Math" panose="02040503050406030204" pitchFamily="18" charset="0"/>
                                        <a:ea typeface="Times New Roman" charset="0"/>
                                        <a:cs typeface="Times New Roman" panose="02020603050405020304" pitchFamily="18" charset="0"/>
                                      </a:rPr>
                                      <m:t>+</m:t>
                                    </m:r>
                                  </m:sup>
                                </m:sSubSup>
                                <m:r>
                                  <a:rPr lang="en-US" altLang="zh-CN" i="1">
                                    <a:latin typeface="Cambria Math" panose="02040503050406030204" pitchFamily="18" charset="0"/>
                                  </a:rPr>
                                  <m:t>→</m:t>
                                </m:r>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𝐾</m:t>
                                    </m:r>
                                  </m:e>
                                  <m:sub>
                                    <m:r>
                                      <a:rPr lang="en-US" altLang="zh-CN" b="0" i="1" dirty="0" smtClean="0">
                                        <a:latin typeface="Cambria Math" panose="02040503050406030204" pitchFamily="18" charset="0"/>
                                      </a:rPr>
                                      <m:t>𝑆</m:t>
                                    </m:r>
                                  </m:sub>
                                  <m:sup>
                                    <m:r>
                                      <a:rPr lang="en-US" altLang="zh-CN" b="0" i="1" dirty="0" smtClean="0">
                                        <a:latin typeface="Cambria Math" panose="02040503050406030204" pitchFamily="18" charset="0"/>
                                      </a:rPr>
                                      <m:t>0</m:t>
                                    </m:r>
                                  </m:sup>
                                </m:sSub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𝜋</m:t>
                                    </m:r>
                                  </m:e>
                                  <m:sup>
                                    <m:r>
                                      <a:rPr lang="en-US" altLang="zh-CN" b="0" i="1" dirty="0" smtClean="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𝑒</m:t>
                                    </m:r>
                                  </m:e>
                                  <m:sup>
                                    <m:r>
                                      <a:rPr lang="en-US" altLang="zh-CN" b="0" i="1" dirty="0" smtClean="0">
                                        <a:latin typeface="Cambria Math" panose="02040503050406030204" pitchFamily="18" charset="0"/>
                                      </a:rPr>
                                      <m:t>−</m:t>
                                    </m:r>
                                  </m:sup>
                                </m:sSup>
                              </m:oMath>
                            </m:oMathPara>
                          </a14:m>
                          <a:endParaRPr lang="zh-CN" altLang="en-US" dirty="0"/>
                        </a:p>
                      </a:txBody>
                      <a:tcPr/>
                    </a:tc>
                    <a:tc>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6.7</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&lt;8.1</m:t>
                                </m:r>
                              </m:oMath>
                            </m:oMathPara>
                          </a14:m>
                          <a:endParaRPr lang="zh-CN" altLang="en-US" dirty="0">
                            <a:solidFill>
                              <a:srgbClr val="FF0000"/>
                            </a:solidFill>
                          </a:endParaRPr>
                        </a:p>
                      </a:txBody>
                      <a:tcPr/>
                    </a:tc>
                    <a:extLst>
                      <a:ext uri="{0D108BD9-81ED-4DB2-BD59-A6C34878D82A}">
                        <a16:rowId xmlns:a16="http://schemas.microsoft.com/office/drawing/2014/main" val="1575904780"/>
                      </a:ext>
                    </a:extLst>
                  </a:tr>
                </a:tbl>
              </a:graphicData>
            </a:graphic>
          </p:graphicFrame>
        </mc:Choice>
        <mc:Fallback xmlns="">
          <p:graphicFrame>
            <p:nvGraphicFramePr>
              <p:cNvPr id="9" name="表格 8">
                <a:extLst>
                  <a:ext uri="{FF2B5EF4-FFF2-40B4-BE49-F238E27FC236}">
                    <a16:creationId xmlns:a16="http://schemas.microsoft.com/office/drawing/2014/main" id="{1FB2ADAE-6C59-A709-EC9B-1353CD97B840}"/>
                  </a:ext>
                </a:extLst>
              </p:cNvPr>
              <p:cNvGraphicFramePr>
                <a:graphicFrameLocks noGrp="1"/>
              </p:cNvGraphicFramePr>
              <p:nvPr>
                <p:extLst>
                  <p:ext uri="{D42A27DB-BD31-4B8C-83A1-F6EECF244321}">
                    <p14:modId xmlns:p14="http://schemas.microsoft.com/office/powerpoint/2010/main" val="6801064"/>
                  </p:ext>
                </p:extLst>
              </p:nvPr>
            </p:nvGraphicFramePr>
            <p:xfrm>
              <a:off x="1854200" y="3323940"/>
              <a:ext cx="8128000" cy="2254123"/>
            </p:xfrm>
            <a:graphic>
              <a:graphicData uri="http://schemas.openxmlformats.org/drawingml/2006/table">
                <a:tbl>
                  <a:tblPr firstRow="1" bandRow="1">
                    <a:tableStyleId>{5FD0F851-EC5A-4D38-B0AD-8093EC10F338}</a:tableStyleId>
                  </a:tblPr>
                  <a:tblGrid>
                    <a:gridCol w="2972190">
                      <a:extLst>
                        <a:ext uri="{9D8B030D-6E8A-4147-A177-3AD203B41FA5}">
                          <a16:colId xmlns:a16="http://schemas.microsoft.com/office/drawing/2014/main" val="252676790"/>
                        </a:ext>
                      </a:extLst>
                    </a:gridCol>
                    <a:gridCol w="1091810">
                      <a:extLst>
                        <a:ext uri="{9D8B030D-6E8A-4147-A177-3AD203B41FA5}">
                          <a16:colId xmlns:a16="http://schemas.microsoft.com/office/drawing/2014/main" val="1403940049"/>
                        </a:ext>
                      </a:extLst>
                    </a:gridCol>
                    <a:gridCol w="2032000">
                      <a:extLst>
                        <a:ext uri="{9D8B030D-6E8A-4147-A177-3AD203B41FA5}">
                          <a16:colId xmlns:a16="http://schemas.microsoft.com/office/drawing/2014/main" val="1880330780"/>
                        </a:ext>
                      </a:extLst>
                    </a:gridCol>
                    <a:gridCol w="2032000">
                      <a:extLst>
                        <a:ext uri="{9D8B030D-6E8A-4147-A177-3AD203B41FA5}">
                          <a16:colId xmlns:a16="http://schemas.microsoft.com/office/drawing/2014/main" val="1735623632"/>
                        </a:ext>
                      </a:extLst>
                    </a:gridCol>
                  </a:tblGrid>
                  <a:tr h="391795">
                    <a:tc>
                      <a:txBody>
                        <a:bodyPr/>
                        <a:lstStyle/>
                        <a:p>
                          <a:r>
                            <a:rPr lang="en-US" altLang="zh-CN" dirty="0">
                              <a:latin typeface="Times New Roman" panose="02020603050405020304" pitchFamily="18" charset="0"/>
                              <a:cs typeface="Times New Roman" panose="02020603050405020304" pitchFamily="18" charset="0"/>
                            </a:rPr>
                            <a:t>Decay</a:t>
                          </a:r>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11"/>
                          <a:stretch>
                            <a:fillRect l="-272626" t="-7813" r="-373184" b="-481250"/>
                          </a:stretch>
                        </a:blipFill>
                      </a:tcPr>
                    </a:tc>
                    <a:tc>
                      <a:txBody>
                        <a:bodyPr/>
                        <a:lstStyle/>
                        <a:p>
                          <a:endParaRPr lang="zh-CN"/>
                        </a:p>
                      </a:txBody>
                      <a:tcPr>
                        <a:blipFill>
                          <a:blip r:embed="rId11"/>
                          <a:stretch>
                            <a:fillRect l="-199701" t="-7813" r="-100000" b="-481250"/>
                          </a:stretch>
                        </a:blipFill>
                      </a:tcPr>
                    </a:tc>
                    <a:tc>
                      <a:txBody>
                        <a:bodyPr/>
                        <a:lstStyle/>
                        <a:p>
                          <a:endParaRPr lang="zh-CN"/>
                        </a:p>
                      </a:txBody>
                      <a:tcPr>
                        <a:blipFill>
                          <a:blip r:embed="rId11"/>
                          <a:stretch>
                            <a:fillRect l="-300601" t="-7813" r="-300" b="-481250"/>
                          </a:stretch>
                        </a:blipFill>
                      </a:tcPr>
                    </a:tc>
                    <a:extLst>
                      <a:ext uri="{0D108BD9-81ED-4DB2-BD59-A6C34878D82A}">
                        <a16:rowId xmlns:a16="http://schemas.microsoft.com/office/drawing/2014/main" val="1613300585"/>
                      </a:ext>
                    </a:extLst>
                  </a:tr>
                  <a:tr h="373126">
                    <a:tc>
                      <a:txBody>
                        <a:bodyPr/>
                        <a:lstStyle/>
                        <a:p>
                          <a:endParaRPr lang="zh-CN"/>
                        </a:p>
                      </a:txBody>
                      <a:tcPr>
                        <a:blipFill>
                          <a:blip r:embed="rId11"/>
                          <a:stretch>
                            <a:fillRect t="-111290" r="-173566" b="-396774"/>
                          </a:stretch>
                        </a:blipFill>
                      </a:tcPr>
                    </a:tc>
                    <a:tc>
                      <a:txBody>
                        <a:bodyPr/>
                        <a:lstStyle/>
                        <a:p>
                          <a:endParaRPr lang="zh-CN"/>
                        </a:p>
                      </a:txBody>
                      <a:tcPr>
                        <a:blipFill>
                          <a:blip r:embed="rId11"/>
                          <a:stretch>
                            <a:fillRect l="-272626" t="-111290" r="-373184" b="-396774"/>
                          </a:stretch>
                        </a:blipFill>
                      </a:tcPr>
                    </a:tc>
                    <a:tc>
                      <a:txBody>
                        <a:bodyPr/>
                        <a:lstStyle/>
                        <a:p>
                          <a:endParaRPr lang="zh-CN"/>
                        </a:p>
                      </a:txBody>
                      <a:tcPr>
                        <a:blipFill>
                          <a:blip r:embed="rId11"/>
                          <a:stretch>
                            <a:fillRect l="-199701" t="-111290" r="-100000" b="-396774"/>
                          </a:stretch>
                        </a:blipFill>
                      </a:tcPr>
                    </a:tc>
                    <a:tc>
                      <a:txBody>
                        <a:bodyPr/>
                        <a:lstStyle/>
                        <a:p>
                          <a:endParaRPr lang="zh-CN"/>
                        </a:p>
                      </a:txBody>
                      <a:tcPr>
                        <a:blipFill>
                          <a:blip r:embed="rId11"/>
                          <a:stretch>
                            <a:fillRect l="-300601" t="-111290" r="-300" b="-396774"/>
                          </a:stretch>
                        </a:blipFill>
                      </a:tcPr>
                    </a:tc>
                    <a:extLst>
                      <a:ext uri="{0D108BD9-81ED-4DB2-BD59-A6C34878D82A}">
                        <a16:rowId xmlns:a16="http://schemas.microsoft.com/office/drawing/2014/main" val="3112556188"/>
                      </a:ext>
                    </a:extLst>
                  </a:tr>
                  <a:tr h="372872">
                    <a:tc>
                      <a:txBody>
                        <a:bodyPr/>
                        <a:lstStyle/>
                        <a:p>
                          <a:endParaRPr lang="zh-CN"/>
                        </a:p>
                      </a:txBody>
                      <a:tcPr>
                        <a:blipFill>
                          <a:blip r:embed="rId11"/>
                          <a:stretch>
                            <a:fillRect t="-214754" r="-173566" b="-303279"/>
                          </a:stretch>
                        </a:blipFill>
                      </a:tcPr>
                    </a:tc>
                    <a:tc>
                      <a:txBody>
                        <a:bodyPr/>
                        <a:lstStyle/>
                        <a:p>
                          <a:endParaRPr lang="zh-CN"/>
                        </a:p>
                      </a:txBody>
                      <a:tcPr>
                        <a:blipFill>
                          <a:blip r:embed="rId11"/>
                          <a:stretch>
                            <a:fillRect l="-272626" t="-214754" r="-373184" b="-303279"/>
                          </a:stretch>
                        </a:blipFill>
                      </a:tcPr>
                    </a:tc>
                    <a:tc>
                      <a:txBody>
                        <a:bodyPr/>
                        <a:lstStyle/>
                        <a:p>
                          <a:endParaRPr lang="zh-CN"/>
                        </a:p>
                      </a:txBody>
                      <a:tcPr>
                        <a:blipFill>
                          <a:blip r:embed="rId11"/>
                          <a:stretch>
                            <a:fillRect l="-199701" t="-214754" r="-100000" b="-303279"/>
                          </a:stretch>
                        </a:blipFill>
                      </a:tcPr>
                    </a:tc>
                    <a:tc>
                      <a:txBody>
                        <a:bodyPr/>
                        <a:lstStyle/>
                        <a:p>
                          <a:endParaRPr lang="zh-CN"/>
                        </a:p>
                      </a:txBody>
                      <a:tcPr>
                        <a:blipFill>
                          <a:blip r:embed="rId11"/>
                          <a:stretch>
                            <a:fillRect l="-300601" t="-214754" r="-300" b="-303279"/>
                          </a:stretch>
                        </a:blipFill>
                      </a:tcPr>
                    </a:tc>
                    <a:extLst>
                      <a:ext uri="{0D108BD9-81ED-4DB2-BD59-A6C34878D82A}">
                        <a16:rowId xmlns:a16="http://schemas.microsoft.com/office/drawing/2014/main" val="2519064653"/>
                      </a:ext>
                    </a:extLst>
                  </a:tr>
                  <a:tr h="370840">
                    <a:tc>
                      <a:txBody>
                        <a:bodyPr/>
                        <a:lstStyle/>
                        <a:p>
                          <a:endParaRPr lang="zh-CN"/>
                        </a:p>
                      </a:txBody>
                      <a:tcPr>
                        <a:blipFill>
                          <a:blip r:embed="rId11"/>
                          <a:stretch>
                            <a:fillRect t="-314754" r="-173566" b="-203279"/>
                          </a:stretch>
                        </a:blipFill>
                      </a:tcPr>
                    </a:tc>
                    <a:tc>
                      <a:txBody>
                        <a:bodyPr/>
                        <a:lstStyle/>
                        <a:p>
                          <a:endParaRPr lang="zh-CN" altLang="en-US"/>
                        </a:p>
                      </a:txBody>
                      <a:tcPr/>
                    </a:tc>
                    <a:tc>
                      <a:txBody>
                        <a:bodyPr/>
                        <a:lstStyle/>
                        <a:p>
                          <a:endParaRPr lang="zh-CN"/>
                        </a:p>
                      </a:txBody>
                      <a:tcPr>
                        <a:blipFill>
                          <a:blip r:embed="rId11"/>
                          <a:stretch>
                            <a:fillRect l="-199701" t="-314754" r="-100000" b="-203279"/>
                          </a:stretch>
                        </a:blipFill>
                      </a:tcPr>
                    </a:tc>
                    <a:tc>
                      <a:txBody>
                        <a:bodyPr/>
                        <a:lstStyle/>
                        <a:p>
                          <a:endParaRPr lang="zh-CN"/>
                        </a:p>
                      </a:txBody>
                      <a:tcPr>
                        <a:blipFill>
                          <a:blip r:embed="rId11"/>
                          <a:stretch>
                            <a:fillRect l="-300601" t="-314754" r="-300" b="-203279"/>
                          </a:stretch>
                        </a:blipFill>
                      </a:tcPr>
                    </a:tc>
                    <a:extLst>
                      <a:ext uri="{0D108BD9-81ED-4DB2-BD59-A6C34878D82A}">
                        <a16:rowId xmlns:a16="http://schemas.microsoft.com/office/drawing/2014/main" val="2410856423"/>
                      </a:ext>
                    </a:extLst>
                  </a:tr>
                  <a:tr h="370840">
                    <a:tc>
                      <a:txBody>
                        <a:bodyPr/>
                        <a:lstStyle/>
                        <a:p>
                          <a:endParaRPr lang="zh-CN"/>
                        </a:p>
                      </a:txBody>
                      <a:tcPr>
                        <a:blipFill>
                          <a:blip r:embed="rId11"/>
                          <a:stretch>
                            <a:fillRect t="-414754" r="-173566" b="-103279"/>
                          </a:stretch>
                        </a:blipFill>
                      </a:tcPr>
                    </a:tc>
                    <a:tc>
                      <a:txBody>
                        <a:bodyPr/>
                        <a:lstStyle/>
                        <a:p>
                          <a:endParaRPr lang="zh-CN" altLang="en-US"/>
                        </a:p>
                      </a:txBody>
                      <a:tcPr/>
                    </a:tc>
                    <a:tc>
                      <a:txBody>
                        <a:bodyPr/>
                        <a:lstStyle/>
                        <a:p>
                          <a:endParaRPr lang="zh-CN"/>
                        </a:p>
                      </a:txBody>
                      <a:tcPr>
                        <a:blipFill>
                          <a:blip r:embed="rId11"/>
                          <a:stretch>
                            <a:fillRect l="-199701" t="-414754" r="-100000" b="-103279"/>
                          </a:stretch>
                        </a:blipFill>
                      </a:tcPr>
                    </a:tc>
                    <a:tc>
                      <a:txBody>
                        <a:bodyPr/>
                        <a:lstStyle/>
                        <a:p>
                          <a:endParaRPr lang="zh-CN"/>
                        </a:p>
                      </a:txBody>
                      <a:tcPr>
                        <a:blipFill>
                          <a:blip r:embed="rId11"/>
                          <a:stretch>
                            <a:fillRect l="-300601" t="-414754" r="-300" b="-103279"/>
                          </a:stretch>
                        </a:blipFill>
                      </a:tcPr>
                    </a:tc>
                    <a:extLst>
                      <a:ext uri="{0D108BD9-81ED-4DB2-BD59-A6C34878D82A}">
                        <a16:rowId xmlns:a16="http://schemas.microsoft.com/office/drawing/2014/main" val="648613299"/>
                      </a:ext>
                    </a:extLst>
                  </a:tr>
                  <a:tr h="374650">
                    <a:tc>
                      <a:txBody>
                        <a:bodyPr/>
                        <a:lstStyle/>
                        <a:p>
                          <a:endParaRPr lang="zh-CN"/>
                        </a:p>
                      </a:txBody>
                      <a:tcPr>
                        <a:blipFill>
                          <a:blip r:embed="rId11"/>
                          <a:stretch>
                            <a:fillRect t="-506452" r="-173566" b="-1613"/>
                          </a:stretch>
                        </a:blipFill>
                      </a:tcPr>
                    </a:tc>
                    <a:tc>
                      <a:txBody>
                        <a:bodyPr/>
                        <a:lstStyle/>
                        <a:p>
                          <a:endParaRPr lang="zh-CN" altLang="en-US"/>
                        </a:p>
                      </a:txBody>
                      <a:tcPr/>
                    </a:tc>
                    <a:tc>
                      <a:txBody>
                        <a:bodyPr/>
                        <a:lstStyle/>
                        <a:p>
                          <a:endParaRPr lang="zh-CN"/>
                        </a:p>
                      </a:txBody>
                      <a:tcPr>
                        <a:blipFill>
                          <a:blip r:embed="rId11"/>
                          <a:stretch>
                            <a:fillRect l="-199701" t="-506452" r="-100000" b="-1613"/>
                          </a:stretch>
                        </a:blipFill>
                      </a:tcPr>
                    </a:tc>
                    <a:tc>
                      <a:txBody>
                        <a:bodyPr/>
                        <a:lstStyle/>
                        <a:p>
                          <a:endParaRPr lang="zh-CN"/>
                        </a:p>
                      </a:txBody>
                      <a:tcPr>
                        <a:blipFill>
                          <a:blip r:embed="rId11"/>
                          <a:stretch>
                            <a:fillRect l="-300601" t="-506452" r="-300" b="-1613"/>
                          </a:stretch>
                        </a:blipFill>
                      </a:tcPr>
                    </a:tc>
                    <a:extLst>
                      <a:ext uri="{0D108BD9-81ED-4DB2-BD59-A6C34878D82A}">
                        <a16:rowId xmlns:a16="http://schemas.microsoft.com/office/drawing/2014/main" val="1575904780"/>
                      </a:ext>
                    </a:extLst>
                  </a:tr>
                </a:tbl>
              </a:graphicData>
            </a:graphic>
          </p:graphicFrame>
        </mc:Fallback>
      </mc:AlternateContent>
    </p:spTree>
    <p:extLst>
      <p:ext uri="{BB962C8B-B14F-4D97-AF65-F5344CB8AC3E}">
        <p14:creationId xmlns:p14="http://schemas.microsoft.com/office/powerpoint/2010/main" val="1378521020"/>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12</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40CC5514-9DFA-4D6D-9126-0BEE5E1FEAC5}"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p:sp>
        <p:nvSpPr>
          <p:cNvPr id="6" name="文本框 5">
            <a:extLst>
              <a:ext uri="{FF2B5EF4-FFF2-40B4-BE49-F238E27FC236}">
                <a16:creationId xmlns:a16="http://schemas.microsoft.com/office/drawing/2014/main" id="{C8842899-3E4C-7DC9-F92D-1AAAA473C350}"/>
              </a:ext>
            </a:extLst>
          </p:cNvPr>
          <p:cNvSpPr txBox="1"/>
          <p:nvPr/>
        </p:nvSpPr>
        <p:spPr>
          <a:xfrm>
            <a:off x="838200" y="32102"/>
            <a:ext cx="1888843" cy="375552"/>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𝐽</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𝜓 </a:t>
            </a:r>
            <a:r>
              <a:rPr lang="en-US" altLang="zh-CN" b="1" dirty="0">
                <a:latin typeface="Times New Roman" panose="02020603050405020304" pitchFamily="18" charset="0"/>
                <a:cs typeface="Times New Roman" panose="02020603050405020304" pitchFamily="18" charset="0"/>
              </a:rPr>
              <a:t>weak decays</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CF344ED-12F8-D3A5-6463-5F8937DABFAD}"/>
                  </a:ext>
                </a:extLst>
              </p:cNvPr>
              <p:cNvSpPr txBox="1"/>
              <p:nvPr/>
            </p:nvSpPr>
            <p:spPr>
              <a:xfrm>
                <a:off x="209315" y="2290096"/>
                <a:ext cx="5995177" cy="378206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inclusive branching fraction of  the charmonium weak decays is predicted to be </a:t>
                </a:r>
                <a14:m>
                  <m:oMath xmlns:m="http://schemas.openxmlformats.org/officeDocument/2006/math">
                    <m:sSup>
                      <m:sSupPr>
                        <m:ctrlPr>
                          <a:rPr lang="en-US" altLang="zh-CN" i="1" dirty="0">
                            <a:latin typeface="Cambria Math" panose="02040503050406030204" pitchFamily="18" charset="0"/>
                            <a:cs typeface="Times New Roman" panose="02020603050405020304" pitchFamily="18" charset="0"/>
                          </a:rPr>
                        </m:ctrlPr>
                      </m:sSupPr>
                      <m:e>
                        <m:r>
                          <a:rPr lang="en-US" altLang="zh-CN" i="1" dirty="0">
                            <a:latin typeface="Cambria Math" panose="02040503050406030204" pitchFamily="18" charset="0"/>
                            <a:cs typeface="Times New Roman" panose="02020603050405020304" pitchFamily="18" charset="0"/>
                          </a:rPr>
                          <m:t>10</m:t>
                        </m:r>
                      </m:e>
                      <m:sup>
                        <m:r>
                          <a:rPr lang="en-US" altLang="zh-CN" i="1" dirty="0">
                            <a:latin typeface="Cambria Math" panose="02040503050406030204" pitchFamily="18" charset="0"/>
                            <a:cs typeface="Times New Roman" panose="02020603050405020304" pitchFamily="18" charset="0"/>
                          </a:rPr>
                          <m:t>−8</m:t>
                        </m:r>
                      </m:sup>
                    </m:sSup>
                    <m:r>
                      <a:rPr lang="en-US" altLang="zh-CN" i="1" dirty="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in the standard model.</a:t>
                </a:r>
              </a:p>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If the BFs for weak decays of </a:t>
                </a:r>
                <a:r>
                  <a:rPr lang="zh-CN" altLang="en-US" dirty="0">
                    <a:latin typeface="Times New Roman" panose="02020603050405020304" pitchFamily="18" charset="0"/>
                    <a:cs typeface="Times New Roman" panose="02020603050405020304" pitchFamily="18" charset="0"/>
                  </a:rPr>
                  <a:t>𝐽</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𝜓</a:t>
                </a:r>
                <a:r>
                  <a:rPr lang="en-US" altLang="zh-CN" dirty="0">
                    <a:latin typeface="Times New Roman" panose="02020603050405020304" pitchFamily="18" charset="0"/>
                    <a:cs typeface="Times New Roman" panose="02020603050405020304" pitchFamily="18" charset="0"/>
                  </a:rPr>
                  <a:t> are found to be within the range of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−8</m:t>
                        </m:r>
                      </m:sup>
                    </m:sSup>
                  </m:oMath>
                </a14:m>
                <a:r>
                  <a:rPr lang="en-US" altLang="zh-CN" dirty="0">
                    <a:latin typeface="Times New Roman" panose="02020603050405020304" pitchFamily="18" charset="0"/>
                    <a:cs typeface="Times New Roman" panose="02020603050405020304" pitchFamily="18" charset="0"/>
                  </a:rPr>
                  <a:t> to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−6</m:t>
                        </m:r>
                      </m:sup>
                    </m:sSup>
                  </m:oMath>
                </a14:m>
                <a:r>
                  <a:rPr lang="en-US" altLang="zh-CN" dirty="0">
                    <a:latin typeface="Times New Roman" panose="02020603050405020304" pitchFamily="18" charset="0"/>
                    <a:cs typeface="Times New Roman" panose="02020603050405020304" pitchFamily="18" charset="0"/>
                  </a:rPr>
                  <a:t>, it would suggest the presence of new physics beyond the Standard Model.</a:t>
                </a:r>
              </a:p>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Using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1.0087</m:t>
                        </m:r>
                        <m:r>
                          <a:rPr lang="en-US" altLang="zh-CN" i="1">
                            <a:latin typeface="Cambria Math" panose="02040503050406030204" pitchFamily="18" charset="0"/>
                            <a:ea typeface="Cambria Math" panose="02040503050406030204" pitchFamily="18" charset="0"/>
                          </a:rPr>
                          <m:t>±0.0044</m:t>
                        </m:r>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10</m:t>
                        </m:r>
                      </m:sup>
                    </m:sSup>
                    <m:r>
                      <a:rPr lang="en-US" altLang="zh-CN" i="1">
                        <a:latin typeface="Cambria Math" panose="02040503050406030204" pitchFamily="18" charset="0"/>
                        <a:ea typeface="Cambria Math" panose="02040503050406030204" pitchFamily="18" charset="0"/>
                      </a:rPr>
                      <m:t>𝐽</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𝜓</m:t>
                    </m:r>
                  </m:oMath>
                </a14:m>
                <a:r>
                  <a:rPr lang="en-US" altLang="zh-CN" dirty="0">
                    <a:latin typeface="Times New Roman" panose="02020603050405020304" pitchFamily="18" charset="0"/>
                    <a:cs typeface="Times New Roman" panose="02020603050405020304" pitchFamily="18" charset="0"/>
                  </a:rPr>
                  <a:t> events.</a:t>
                </a:r>
              </a:p>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To avoid high background from conventional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𝐽</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𝜓</m:t>
                    </m:r>
                  </m:oMath>
                </a14:m>
                <a:r>
                  <a:rPr lang="en-US" altLang="zh-CN" dirty="0">
                    <a:latin typeface="Times New Roman" panose="02020603050405020304" pitchFamily="18" charset="0"/>
                    <a:cs typeface="Times New Roman" panose="02020603050405020304" pitchFamily="18" charset="0"/>
                  </a:rPr>
                  <a:t> hadronic decays, the </a:t>
                </a:r>
                <a14:m>
                  <m:oMath xmlns:m="http://schemas.openxmlformats.org/officeDocument/2006/math">
                    <m:sSup>
                      <m:sSupPr>
                        <m:ctrlPr>
                          <a:rPr lang="en-US" altLang="zh-CN" b="0" i="1" dirty="0" smtClean="0">
                            <a:latin typeface="Cambria Math" panose="02040503050406030204" pitchFamily="18" charset="0"/>
                            <a:cs typeface="Times New Roman" panose="02020603050405020304" pitchFamily="18" charset="0"/>
                          </a:rPr>
                        </m:ctrlPr>
                      </m:sSupPr>
                      <m:e>
                        <m:acc>
                          <m:accPr>
                            <m:chr m:val="̅"/>
                            <m:ctrlPr>
                              <a:rPr lang="en-US" altLang="zh-CN" b="0" i="1" smtClean="0">
                                <a:latin typeface="Cambria Math" panose="02040503050406030204" pitchFamily="18" charset="0"/>
                                <a:cs typeface="Times New Roman" panose="02020603050405020304" pitchFamily="18" charset="0"/>
                              </a:rPr>
                            </m:ctrlPr>
                          </m:accPr>
                          <m:e>
                            <m:r>
                              <a:rPr lang="en-US" altLang="zh-CN" b="0" i="1" smtClean="0">
                                <a:latin typeface="Cambria Math" panose="02040503050406030204" pitchFamily="18" charset="0"/>
                                <a:cs typeface="Times New Roman" panose="02020603050405020304" pitchFamily="18" charset="0"/>
                              </a:rPr>
                              <m:t>𝐷</m:t>
                            </m:r>
                          </m:e>
                        </m:acc>
                      </m:e>
                      <m:sup>
                        <m:r>
                          <a:rPr lang="en-US" altLang="zh-CN" b="0" i="1" dirty="0" smtClean="0">
                            <a:latin typeface="Cambria Math" panose="02040503050406030204" pitchFamily="18" charset="0"/>
                            <a:cs typeface="Times New Roman" panose="02020603050405020304" pitchFamily="18" charset="0"/>
                          </a:rPr>
                          <m:t>0</m:t>
                        </m:r>
                      </m:sup>
                    </m:sSup>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𝐷</m:t>
                        </m:r>
                      </m:e>
                      <m:sup>
                        <m:r>
                          <a:rPr lang="en-US" altLang="zh-CN" b="0" i="1" smtClean="0">
                            <a:latin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𝑠</m:t>
                        </m:r>
                      </m:sub>
                      <m:sup>
                        <m:r>
                          <a:rPr lang="en-US" altLang="zh-CN" b="0" i="1" smtClean="0">
                            <a:latin typeface="Cambria Math" panose="02040503050406030204" pitchFamily="18" charset="0"/>
                            <a:cs typeface="Times New Roman" panose="02020603050405020304" pitchFamily="18" charset="0"/>
                          </a:rPr>
                          <m:t>−</m:t>
                        </m:r>
                      </m:sup>
                    </m:sSubSup>
                  </m:oMath>
                </a14:m>
                <a:r>
                  <a:rPr lang="en-US" altLang="zh-CN" dirty="0">
                    <a:latin typeface="Times New Roman" panose="02020603050405020304" pitchFamily="18" charset="0"/>
                    <a:cs typeface="Times New Roman" panose="02020603050405020304" pitchFamily="18" charset="0"/>
                  </a:rPr>
                  <a:t> mesons are tagged by the semi-leptonic decays.</a:t>
                </a:r>
              </a:p>
            </p:txBody>
          </p:sp>
        </mc:Choice>
        <mc:Fallback xmlns="">
          <p:sp>
            <p:nvSpPr>
              <p:cNvPr id="28" name="文本框 27">
                <a:extLst>
                  <a:ext uri="{FF2B5EF4-FFF2-40B4-BE49-F238E27FC236}">
                    <a16:creationId xmlns:a16="http://schemas.microsoft.com/office/drawing/2014/main" id="{0CF344ED-12F8-D3A5-6463-5F8937DABFAD}"/>
                  </a:ext>
                </a:extLst>
              </p:cNvPr>
              <p:cNvSpPr txBox="1">
                <a:spLocks noRot="1" noChangeAspect="1" noMove="1" noResize="1" noEditPoints="1" noAdjustHandles="1" noChangeArrowheads="1" noChangeShapeType="1" noTextEdit="1"/>
              </p:cNvSpPr>
              <p:nvPr/>
            </p:nvSpPr>
            <p:spPr>
              <a:xfrm>
                <a:off x="209315" y="2290096"/>
                <a:ext cx="5995177" cy="3782061"/>
              </a:xfrm>
              <a:prstGeom prst="rect">
                <a:avLst/>
              </a:prstGeom>
              <a:blipFill>
                <a:blip r:embed="rId4"/>
                <a:stretch>
                  <a:fillRect l="-610" r="-1118" b="-1774"/>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26A0AC41-76A8-8E02-A065-9F07ECCF1BA9}"/>
              </a:ext>
            </a:extLst>
          </p:cNvPr>
          <p:cNvPicPr>
            <a:picLocks noChangeAspect="1"/>
          </p:cNvPicPr>
          <p:nvPr/>
        </p:nvPicPr>
        <p:blipFill>
          <a:blip r:embed="rId5"/>
          <a:stretch>
            <a:fillRect/>
          </a:stretch>
        </p:blipFill>
        <p:spPr>
          <a:xfrm>
            <a:off x="3028018" y="559983"/>
            <a:ext cx="2189511" cy="1269549"/>
          </a:xfrm>
          <a:prstGeom prst="rect">
            <a:avLst/>
          </a:prstGeom>
        </p:spPr>
      </p:pic>
      <p:pic>
        <p:nvPicPr>
          <p:cNvPr id="18" name="图片 17">
            <a:extLst>
              <a:ext uri="{FF2B5EF4-FFF2-40B4-BE49-F238E27FC236}">
                <a16:creationId xmlns:a16="http://schemas.microsoft.com/office/drawing/2014/main" id="{53ECA3FA-5A86-99EC-26D6-E109B57C494F}"/>
              </a:ext>
            </a:extLst>
          </p:cNvPr>
          <p:cNvPicPr>
            <a:picLocks noChangeAspect="1"/>
          </p:cNvPicPr>
          <p:nvPr/>
        </p:nvPicPr>
        <p:blipFill>
          <a:blip r:embed="rId6"/>
          <a:stretch>
            <a:fillRect/>
          </a:stretch>
        </p:blipFill>
        <p:spPr>
          <a:xfrm>
            <a:off x="511952" y="577185"/>
            <a:ext cx="2082069" cy="1241066"/>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52BAB9E-4D9F-FBEF-2B6B-771A13525678}"/>
                  </a:ext>
                </a:extLst>
              </p:cNvPr>
              <p:cNvSpPr txBox="1"/>
              <p:nvPr/>
            </p:nvSpPr>
            <p:spPr>
              <a:xfrm>
                <a:off x="2932413" y="1879525"/>
                <a:ext cx="2743201" cy="430887"/>
              </a:xfrm>
              <a:prstGeom prst="rect">
                <a:avLst/>
              </a:prstGeom>
              <a:noFill/>
            </p:spPr>
            <p:txBody>
              <a:bodyPr wrap="square">
                <a:spAutoFit/>
              </a:bodyPr>
              <a:lstStyle/>
              <a:p>
                <a:r>
                  <a:rPr lang="en-US" altLang="zh-CN" sz="1100" b="0" i="0" dirty="0">
                    <a:effectLst/>
                    <a:latin typeface="Times New Roman" panose="02020603050405020304" pitchFamily="18" charset="0"/>
                    <a:cs typeface="Times New Roman" panose="02020603050405020304" pitchFamily="18" charset="0"/>
                  </a:rPr>
                  <a:t>Fig(b) The leading-order Feynman diagram of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p>
                      <m:sSupPr>
                        <m:ctrlPr>
                          <a:rPr lang="en-US" altLang="zh-CN" sz="1100" i="1" dirty="0">
                            <a:latin typeface="Cambria Math" panose="02040503050406030204" pitchFamily="18" charset="0"/>
                          </a:rPr>
                        </m:ctrlPr>
                      </m:sSupPr>
                      <m:e>
                        <m:r>
                          <a:rPr lang="en-US" altLang="zh-CN" sz="1100" i="1" dirty="0">
                            <a:latin typeface="Cambria Math" panose="02040503050406030204" pitchFamily="18" charset="0"/>
                          </a:rPr>
                          <m:t>𝐷</m:t>
                        </m:r>
                      </m:e>
                      <m:sup>
                        <m:r>
                          <a:rPr lang="en-US" altLang="zh-CN" sz="1100" i="1" dirty="0">
                            <a:latin typeface="Cambria Math" panose="02040503050406030204" pitchFamily="18" charset="0"/>
                          </a:rPr>
                          <m:t>−</m:t>
                        </m:r>
                      </m:sup>
                    </m:sSup>
                    <m:sSup>
                      <m:sSupPr>
                        <m:ctrlPr>
                          <a:rPr lang="en-US" altLang="zh-CN" sz="1100" i="1" dirty="0">
                            <a:latin typeface="Cambria Math" panose="02040503050406030204" pitchFamily="18" charset="0"/>
                          </a:rPr>
                        </m:ctrlPr>
                      </m:sSupPr>
                      <m:e>
                        <m:r>
                          <a:rPr lang="en-US" altLang="zh-CN" sz="1100" i="1" dirty="0">
                            <a:latin typeface="Cambria Math" panose="02040503050406030204" pitchFamily="18" charset="0"/>
                          </a:rPr>
                          <m:t>𝜋</m:t>
                        </m:r>
                      </m:e>
                      <m:sup>
                        <m:r>
                          <a:rPr lang="en-US" altLang="zh-CN" sz="1100" i="1" dirty="0">
                            <a:latin typeface="Cambria Math" panose="02040503050406030204" pitchFamily="18" charset="0"/>
                          </a:rPr>
                          <m:t>+</m:t>
                        </m:r>
                      </m:sup>
                    </m:sSup>
                  </m:oMath>
                </a14:m>
                <a:r>
                  <a:rPr lang="zh-CN" altLang="en-US" sz="1100"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p>
                      <m:sSupPr>
                        <m:ctrlPr>
                          <a:rPr lang="en-US" altLang="zh-CN" sz="1100" i="1" dirty="0">
                            <a:latin typeface="Cambria Math" panose="02040503050406030204" pitchFamily="18" charset="0"/>
                          </a:rPr>
                        </m:ctrlPr>
                      </m:sSupPr>
                      <m:e>
                        <m:r>
                          <a:rPr lang="en-US" altLang="zh-CN" sz="1100" i="1" dirty="0">
                            <a:latin typeface="Cambria Math" panose="02040503050406030204" pitchFamily="18" charset="0"/>
                          </a:rPr>
                          <m:t>𝐷</m:t>
                        </m:r>
                      </m:e>
                      <m:sup>
                        <m:r>
                          <a:rPr lang="en-US" altLang="zh-CN" sz="1100" i="1" dirty="0">
                            <a:latin typeface="Cambria Math" panose="02040503050406030204" pitchFamily="18" charset="0"/>
                          </a:rPr>
                          <m:t>−</m:t>
                        </m:r>
                      </m:sup>
                    </m:sSup>
                    <m:sSup>
                      <m:sSupPr>
                        <m:ctrlPr>
                          <a:rPr lang="en-US" altLang="zh-CN" sz="1100" i="1" dirty="0">
                            <a:latin typeface="Cambria Math" panose="02040503050406030204" pitchFamily="18" charset="0"/>
                          </a:rPr>
                        </m:ctrlPr>
                      </m:sSupPr>
                      <m:e>
                        <m:r>
                          <a:rPr lang="en-US" altLang="zh-CN" sz="1100" b="0" i="1" dirty="0" smtClean="0">
                            <a:latin typeface="Cambria Math" panose="02040503050406030204" pitchFamily="18" charset="0"/>
                          </a:rPr>
                          <m:t>𝜌</m:t>
                        </m:r>
                      </m:e>
                      <m:sup>
                        <m:r>
                          <a:rPr lang="en-US" altLang="zh-CN" sz="1100" i="1" dirty="0">
                            <a:latin typeface="Cambria Math" panose="02040503050406030204" pitchFamily="18" charset="0"/>
                          </a:rPr>
                          <m:t>+</m:t>
                        </m:r>
                      </m:sup>
                    </m:sSup>
                  </m:oMath>
                </a14:m>
                <a:r>
                  <a:rPr lang="en-US" altLang="zh-CN" sz="1100" dirty="0">
                    <a:latin typeface="Times New Roman" panose="02020603050405020304" pitchFamily="18" charset="0"/>
                    <a:cs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E52BAB9E-4D9F-FBEF-2B6B-771A13525678}"/>
                  </a:ext>
                </a:extLst>
              </p:cNvPr>
              <p:cNvSpPr txBox="1">
                <a:spLocks noRot="1" noChangeAspect="1" noMove="1" noResize="1" noEditPoints="1" noAdjustHandles="1" noChangeArrowheads="1" noChangeShapeType="1" noTextEdit="1"/>
              </p:cNvSpPr>
              <p:nvPr/>
            </p:nvSpPr>
            <p:spPr>
              <a:xfrm>
                <a:off x="2932413" y="1879525"/>
                <a:ext cx="2743201" cy="430887"/>
              </a:xfrm>
              <a:prstGeom prst="rect">
                <a:avLst/>
              </a:prstGeom>
              <a:blipFill>
                <a:blip r:embed="rId7"/>
                <a:stretch>
                  <a:fillRect b="-98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7F9D49B-6AD8-DFFA-E0C9-39315580CB80}"/>
                  </a:ext>
                </a:extLst>
              </p:cNvPr>
              <p:cNvSpPr txBox="1"/>
              <p:nvPr/>
            </p:nvSpPr>
            <p:spPr>
              <a:xfrm>
                <a:off x="3729" y="1859209"/>
                <a:ext cx="2928684" cy="430887"/>
              </a:xfrm>
              <a:prstGeom prst="rect">
                <a:avLst/>
              </a:prstGeom>
              <a:noFill/>
            </p:spPr>
            <p:txBody>
              <a:bodyPr wrap="square">
                <a:spAutoFit/>
              </a:bodyPr>
              <a:lstStyle/>
              <a:p>
                <a:r>
                  <a:rPr lang="en-US" altLang="zh-CN" sz="1100" b="0" i="0" dirty="0">
                    <a:effectLst/>
                    <a:latin typeface="Times New Roman" panose="02020603050405020304" pitchFamily="18" charset="0"/>
                    <a:cs typeface="Times New Roman" panose="02020603050405020304" pitchFamily="18" charset="0"/>
                  </a:rPr>
                  <a:t>Fig(a) The leading-order Feynman diagram of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p>
                      <m:sSupPr>
                        <m:ctrlPr>
                          <a:rPr lang="en-US" altLang="zh-CN" sz="1100" i="1" dirty="0">
                            <a:latin typeface="Cambria Math" panose="02040503050406030204" pitchFamily="18" charset="0"/>
                          </a:rPr>
                        </m:ctrlPr>
                      </m:sSupPr>
                      <m:e>
                        <m:acc>
                          <m:accPr>
                            <m:chr m:val="̅"/>
                            <m:ctrlPr>
                              <a:rPr lang="en-US" altLang="zh-CN" sz="1100" b="0" i="1" dirty="0" smtClean="0">
                                <a:latin typeface="Cambria Math" panose="02040503050406030204" pitchFamily="18" charset="0"/>
                              </a:rPr>
                            </m:ctrlPr>
                          </m:accPr>
                          <m:e>
                            <m:r>
                              <a:rPr lang="en-US" altLang="zh-CN" sz="1100" b="0" i="1" dirty="0" smtClean="0">
                                <a:latin typeface="Cambria Math" panose="02040503050406030204" pitchFamily="18" charset="0"/>
                              </a:rPr>
                              <m:t>𝐷</m:t>
                            </m:r>
                          </m:e>
                        </m:acc>
                      </m:e>
                      <m:sup>
                        <m:r>
                          <a:rPr lang="en-US" altLang="zh-CN" sz="1100" b="0" i="1" dirty="0" smtClean="0">
                            <a:latin typeface="Cambria Math" panose="02040503050406030204" pitchFamily="18" charset="0"/>
                          </a:rPr>
                          <m:t>0</m:t>
                        </m:r>
                      </m:sup>
                    </m:sSup>
                    <m:sSup>
                      <m:sSupPr>
                        <m:ctrlPr>
                          <a:rPr lang="en-US" altLang="zh-CN" sz="1100" i="1" dirty="0">
                            <a:latin typeface="Cambria Math" panose="02040503050406030204" pitchFamily="18" charset="0"/>
                          </a:rPr>
                        </m:ctrlPr>
                      </m:sSupPr>
                      <m:e>
                        <m:r>
                          <a:rPr lang="en-US" altLang="zh-CN" sz="1100" i="1" dirty="0">
                            <a:latin typeface="Cambria Math" panose="02040503050406030204" pitchFamily="18" charset="0"/>
                          </a:rPr>
                          <m:t>𝜋</m:t>
                        </m:r>
                      </m:e>
                      <m:sup>
                        <m:r>
                          <a:rPr lang="en-US" altLang="zh-CN" sz="1100" b="0" i="1" dirty="0" smtClean="0">
                            <a:latin typeface="Cambria Math" panose="02040503050406030204" pitchFamily="18" charset="0"/>
                          </a:rPr>
                          <m:t>0</m:t>
                        </m:r>
                      </m:sup>
                    </m:sSup>
                  </m:oMath>
                </a14:m>
                <a:r>
                  <a:rPr lang="en-US" altLang="zh-CN" sz="11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p>
                      <m:sSupPr>
                        <m:ctrlPr>
                          <a:rPr lang="en-US" altLang="zh-CN" sz="1100" i="1" dirty="0">
                            <a:latin typeface="Cambria Math" panose="02040503050406030204" pitchFamily="18" charset="0"/>
                          </a:rPr>
                        </m:ctrlPr>
                      </m:sSupPr>
                      <m:e>
                        <m:acc>
                          <m:accPr>
                            <m:chr m:val="̅"/>
                            <m:ctrlPr>
                              <a:rPr lang="en-US" altLang="zh-CN" sz="1100" i="1" dirty="0">
                                <a:latin typeface="Cambria Math" panose="02040503050406030204" pitchFamily="18" charset="0"/>
                              </a:rPr>
                            </m:ctrlPr>
                          </m:accPr>
                          <m:e>
                            <m:r>
                              <a:rPr lang="en-US" altLang="zh-CN" sz="1100" i="1" dirty="0">
                                <a:latin typeface="Cambria Math" panose="02040503050406030204" pitchFamily="18" charset="0"/>
                              </a:rPr>
                              <m:t>𝐷</m:t>
                            </m:r>
                          </m:e>
                        </m:acc>
                      </m:e>
                      <m:sup>
                        <m:r>
                          <a:rPr lang="en-US" altLang="zh-CN" sz="1100" i="1" dirty="0">
                            <a:latin typeface="Cambria Math" panose="02040503050406030204" pitchFamily="18" charset="0"/>
                          </a:rPr>
                          <m:t>0</m:t>
                        </m:r>
                      </m:sup>
                    </m:sSup>
                    <m:r>
                      <a:rPr lang="en-US" altLang="zh-CN" sz="1100" b="0" i="1" dirty="0" smtClean="0">
                        <a:latin typeface="Cambria Math" panose="02040503050406030204" pitchFamily="18" charset="0"/>
                      </a:rPr>
                      <m:t>𝜂</m:t>
                    </m:r>
                  </m:oMath>
                </a14:m>
                <a:r>
                  <a:rPr lang="zh-CN" altLang="en-US" sz="1100"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p>
                      <m:sSupPr>
                        <m:ctrlPr>
                          <a:rPr lang="en-US" altLang="zh-CN" sz="1100" i="1" dirty="0">
                            <a:latin typeface="Cambria Math" panose="02040503050406030204" pitchFamily="18" charset="0"/>
                          </a:rPr>
                        </m:ctrlPr>
                      </m:sSupPr>
                      <m:e>
                        <m:acc>
                          <m:accPr>
                            <m:chr m:val="̅"/>
                            <m:ctrlPr>
                              <a:rPr lang="en-US" altLang="zh-CN" sz="1100" i="1" dirty="0">
                                <a:latin typeface="Cambria Math" panose="02040503050406030204" pitchFamily="18" charset="0"/>
                              </a:rPr>
                            </m:ctrlPr>
                          </m:accPr>
                          <m:e>
                            <m:r>
                              <a:rPr lang="en-US" altLang="zh-CN" sz="1100" i="1" dirty="0">
                                <a:latin typeface="Cambria Math" panose="02040503050406030204" pitchFamily="18" charset="0"/>
                              </a:rPr>
                              <m:t>𝐷</m:t>
                            </m:r>
                          </m:e>
                        </m:acc>
                      </m:e>
                      <m:sup>
                        <m:r>
                          <a:rPr lang="en-US" altLang="zh-CN" sz="1100" i="1" dirty="0">
                            <a:latin typeface="Cambria Math" panose="02040503050406030204" pitchFamily="18" charset="0"/>
                          </a:rPr>
                          <m:t>0</m:t>
                        </m:r>
                      </m:sup>
                    </m:sSup>
                    <m:sSup>
                      <m:sSupPr>
                        <m:ctrlPr>
                          <a:rPr lang="en-US" altLang="zh-CN" sz="1100" i="1" dirty="0">
                            <a:latin typeface="Cambria Math" panose="02040503050406030204" pitchFamily="18" charset="0"/>
                          </a:rPr>
                        </m:ctrlPr>
                      </m:sSupPr>
                      <m:e>
                        <m:r>
                          <a:rPr lang="en-US" altLang="zh-CN" sz="1100" b="0" i="1" dirty="0" smtClean="0">
                            <a:latin typeface="Cambria Math" panose="02040503050406030204" pitchFamily="18" charset="0"/>
                          </a:rPr>
                          <m:t>𝜌</m:t>
                        </m:r>
                      </m:e>
                      <m:sup>
                        <m:r>
                          <a:rPr lang="en-US" altLang="zh-CN" sz="1100" i="1" dirty="0">
                            <a:latin typeface="Cambria Math" panose="02040503050406030204" pitchFamily="18" charset="0"/>
                          </a:rPr>
                          <m:t>0</m:t>
                        </m:r>
                      </m:sup>
                    </m:sSup>
                  </m:oMath>
                </a14:m>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22" name="文本框 21">
                <a:extLst>
                  <a:ext uri="{FF2B5EF4-FFF2-40B4-BE49-F238E27FC236}">
                    <a16:creationId xmlns:a16="http://schemas.microsoft.com/office/drawing/2014/main" id="{67F9D49B-6AD8-DFFA-E0C9-39315580CB80}"/>
                  </a:ext>
                </a:extLst>
              </p:cNvPr>
              <p:cNvSpPr txBox="1">
                <a:spLocks noRot="1" noChangeAspect="1" noMove="1" noResize="1" noEditPoints="1" noAdjustHandles="1" noChangeArrowheads="1" noChangeShapeType="1" noTextEdit="1"/>
              </p:cNvSpPr>
              <p:nvPr/>
            </p:nvSpPr>
            <p:spPr>
              <a:xfrm>
                <a:off x="3729" y="1859209"/>
                <a:ext cx="2928684" cy="430887"/>
              </a:xfrm>
              <a:prstGeom prst="rect">
                <a:avLst/>
              </a:prstGeom>
              <a:blipFill>
                <a:blip r:embed="rId8"/>
                <a:stretch>
                  <a:fillRect b="-9859"/>
                </a:stretch>
              </a:blipFill>
            </p:spPr>
            <p:txBody>
              <a:bodyPr/>
              <a:lstStyle/>
              <a:p>
                <a:r>
                  <a:rPr lang="zh-CN" altLang="en-US">
                    <a:noFill/>
                  </a:rPr>
                  <a:t> </a:t>
                </a:r>
              </a:p>
            </p:txBody>
          </p:sp>
        </mc:Fallback>
      </mc:AlternateContent>
      <p:pic>
        <p:nvPicPr>
          <p:cNvPr id="2" name="图片 1" descr="中山大学logo">
            <a:extLst>
              <a:ext uri="{FF2B5EF4-FFF2-40B4-BE49-F238E27FC236}">
                <a16:creationId xmlns:a16="http://schemas.microsoft.com/office/drawing/2014/main" id="{B9A64040-972A-4BF6-0825-956D65E1D658}"/>
              </a:ext>
            </a:extLst>
          </p:cNvPr>
          <p:cNvPicPr>
            <a:picLocks noChangeAspect="1"/>
          </p:cNvPicPr>
          <p:nvPr/>
        </p:nvPicPr>
        <p:blipFill>
          <a:blip r:embed="rId9"/>
          <a:stretch>
            <a:fillRect/>
          </a:stretch>
        </p:blipFill>
        <p:spPr>
          <a:xfrm>
            <a:off x="11463867" y="87271"/>
            <a:ext cx="654934" cy="654934"/>
          </a:xfrm>
          <a:prstGeom prst="rect">
            <a:avLst/>
          </a:prstGeom>
        </p:spPr>
      </p:pic>
      <p:pic>
        <p:nvPicPr>
          <p:cNvPr id="8" name="图片 7">
            <a:extLst>
              <a:ext uri="{FF2B5EF4-FFF2-40B4-BE49-F238E27FC236}">
                <a16:creationId xmlns:a16="http://schemas.microsoft.com/office/drawing/2014/main" id="{572DB284-728F-9780-2AE8-4D466728C9E9}"/>
              </a:ext>
            </a:extLst>
          </p:cNvPr>
          <p:cNvPicPr>
            <a:picLocks noChangeAspect="1"/>
          </p:cNvPicPr>
          <p:nvPr/>
        </p:nvPicPr>
        <p:blipFill>
          <a:blip r:embed="rId10"/>
          <a:stretch>
            <a:fillRect/>
          </a:stretch>
        </p:blipFill>
        <p:spPr>
          <a:xfrm>
            <a:off x="10301228" y="134003"/>
            <a:ext cx="1052572" cy="433830"/>
          </a:xfrm>
          <a:prstGeom prst="rect">
            <a:avLst/>
          </a:prstGeom>
        </p:spPr>
      </p:pic>
      <p:pic>
        <p:nvPicPr>
          <p:cNvPr id="9" name="图片 8">
            <a:extLst>
              <a:ext uri="{FF2B5EF4-FFF2-40B4-BE49-F238E27FC236}">
                <a16:creationId xmlns:a16="http://schemas.microsoft.com/office/drawing/2014/main" id="{31EB102C-27AF-EF82-0B13-368F1627BA4E}"/>
              </a:ext>
            </a:extLst>
          </p:cNvPr>
          <p:cNvPicPr>
            <a:picLocks noChangeAspect="1"/>
          </p:cNvPicPr>
          <p:nvPr/>
        </p:nvPicPr>
        <p:blipFill>
          <a:blip r:embed="rId11"/>
          <a:stretch>
            <a:fillRect/>
          </a:stretch>
        </p:blipFill>
        <p:spPr>
          <a:xfrm>
            <a:off x="6420781" y="371183"/>
            <a:ext cx="2743201" cy="1071754"/>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256337D-ED19-4FF1-88E5-98FFBC6290C7}"/>
                  </a:ext>
                </a:extLst>
              </p:cNvPr>
              <p:cNvSpPr txBox="1"/>
              <p:nvPr/>
            </p:nvSpPr>
            <p:spPr>
              <a:xfrm>
                <a:off x="9274049" y="616194"/>
                <a:ext cx="1873852" cy="600164"/>
              </a:xfrm>
              <a:prstGeom prst="rect">
                <a:avLst/>
              </a:prstGeom>
              <a:noFill/>
            </p:spPr>
            <p:txBody>
              <a:bodyPr wrap="square">
                <a:spAutoFit/>
              </a:bodyPr>
              <a:lstStyle/>
              <a:p>
                <a:r>
                  <a:rPr lang="en-US" altLang="zh-CN" sz="1100" b="0" i="0" dirty="0">
                    <a:effectLst/>
                    <a:latin typeface="Times New Roman" panose="02020603050405020304" pitchFamily="18" charset="0"/>
                    <a:cs typeface="Times New Roman" panose="02020603050405020304" pitchFamily="18" charset="0"/>
                  </a:rPr>
                  <a:t>Fig(c) The leading-order Feynman diagram of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bSup>
                      <m:sSubSupPr>
                        <m:ctrlPr>
                          <a:rPr lang="en-US" altLang="zh-CN" sz="1100" b="0" i="1" dirty="0" smtClean="0">
                            <a:latin typeface="Cambria Math" panose="02040503050406030204" pitchFamily="18" charset="0"/>
                          </a:rPr>
                        </m:ctrlPr>
                      </m:sSubSupPr>
                      <m:e>
                        <m:r>
                          <a:rPr lang="en-US" altLang="zh-CN" sz="1100" i="1" dirty="0">
                            <a:latin typeface="Cambria Math" panose="02040503050406030204" pitchFamily="18" charset="0"/>
                          </a:rPr>
                          <m:t>𝐷</m:t>
                        </m:r>
                      </m:e>
                      <m:sub>
                        <m:r>
                          <a:rPr lang="en-US" altLang="zh-CN" sz="1100" b="0" i="1" dirty="0" smtClean="0">
                            <a:latin typeface="Cambria Math" panose="02040503050406030204" pitchFamily="18" charset="0"/>
                          </a:rPr>
                          <m:t>𝑠</m:t>
                        </m:r>
                      </m:sub>
                      <m:sup>
                        <m:r>
                          <a:rPr lang="en-US" altLang="zh-CN" sz="1100" i="1" dirty="0">
                            <a:latin typeface="Cambria Math" panose="02040503050406030204" pitchFamily="18" charset="0"/>
                          </a:rPr>
                          <m:t>−</m:t>
                        </m:r>
                      </m:sup>
                    </m:sSubSup>
                    <m:sSup>
                      <m:sSupPr>
                        <m:ctrlPr>
                          <a:rPr lang="en-US" altLang="zh-CN" sz="1100" i="1" dirty="0">
                            <a:latin typeface="Cambria Math" panose="02040503050406030204" pitchFamily="18" charset="0"/>
                          </a:rPr>
                        </m:ctrlPr>
                      </m:sSupPr>
                      <m:e>
                        <m:r>
                          <a:rPr lang="en-US" altLang="zh-CN" sz="1100" i="1" dirty="0">
                            <a:latin typeface="Cambria Math" panose="02040503050406030204" pitchFamily="18" charset="0"/>
                          </a:rPr>
                          <m:t>𝜋</m:t>
                        </m:r>
                      </m:e>
                      <m:sup>
                        <m:r>
                          <a:rPr lang="en-US" altLang="zh-CN" sz="1100" i="1" dirty="0">
                            <a:latin typeface="Cambria Math" panose="02040503050406030204" pitchFamily="18" charset="0"/>
                          </a:rPr>
                          <m:t>+</m:t>
                        </m:r>
                      </m:sup>
                    </m:sSup>
                  </m:oMath>
                </a14:m>
                <a:r>
                  <a:rPr lang="zh-CN" altLang="en-US" sz="1100"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sz="1100" i="1" dirty="0">
                        <a:latin typeface="Cambria Math" panose="02040503050406030204" pitchFamily="18" charset="0"/>
                      </a:rPr>
                      <m:t>𝐽</m:t>
                    </m:r>
                    <m:r>
                      <a:rPr lang="en-US" altLang="zh-CN" sz="1100" i="1" dirty="0">
                        <a:latin typeface="Cambria Math" panose="02040503050406030204" pitchFamily="18" charset="0"/>
                      </a:rPr>
                      <m:t>/</m:t>
                    </m:r>
                    <m:r>
                      <a:rPr lang="el-GR" altLang="zh-CN" sz="1100" i="1" dirty="0">
                        <a:latin typeface="Cambria Math" panose="02040503050406030204" pitchFamily="18" charset="0"/>
                      </a:rPr>
                      <m:t>𝜓</m:t>
                    </m:r>
                    <m:r>
                      <a:rPr lang="el-GR" altLang="zh-CN" sz="1100" i="1" dirty="0">
                        <a:latin typeface="Cambria Math" panose="02040503050406030204" pitchFamily="18" charset="0"/>
                      </a:rPr>
                      <m:t>→</m:t>
                    </m:r>
                    <m:sSubSup>
                      <m:sSubSupPr>
                        <m:ctrlPr>
                          <a:rPr lang="en-US" altLang="zh-CN" sz="1100" b="0" i="1" dirty="0" smtClean="0">
                            <a:latin typeface="Cambria Math" panose="02040503050406030204" pitchFamily="18" charset="0"/>
                          </a:rPr>
                        </m:ctrlPr>
                      </m:sSubSupPr>
                      <m:e>
                        <m:r>
                          <a:rPr lang="en-US" altLang="zh-CN" sz="1100" i="1" dirty="0">
                            <a:latin typeface="Cambria Math" panose="02040503050406030204" pitchFamily="18" charset="0"/>
                          </a:rPr>
                          <m:t>𝐷</m:t>
                        </m:r>
                      </m:e>
                      <m:sub>
                        <m:r>
                          <a:rPr lang="en-US" altLang="zh-CN" sz="1100" b="0" i="1" dirty="0" smtClean="0">
                            <a:latin typeface="Cambria Math" panose="02040503050406030204" pitchFamily="18" charset="0"/>
                          </a:rPr>
                          <m:t>𝑠</m:t>
                        </m:r>
                      </m:sub>
                      <m:sup>
                        <m:r>
                          <a:rPr lang="en-US" altLang="zh-CN" sz="1100" i="1" dirty="0">
                            <a:latin typeface="Cambria Math" panose="02040503050406030204" pitchFamily="18" charset="0"/>
                          </a:rPr>
                          <m:t>−</m:t>
                        </m:r>
                      </m:sup>
                    </m:sSubSup>
                    <m:sSup>
                      <m:sSupPr>
                        <m:ctrlPr>
                          <a:rPr lang="en-US" altLang="zh-CN" sz="1100" i="1" dirty="0">
                            <a:latin typeface="Cambria Math" panose="02040503050406030204" pitchFamily="18" charset="0"/>
                          </a:rPr>
                        </m:ctrlPr>
                      </m:sSupPr>
                      <m:e>
                        <m:r>
                          <a:rPr lang="en-US" altLang="zh-CN" sz="1100" b="0" i="1" dirty="0" smtClean="0">
                            <a:latin typeface="Cambria Math" panose="02040503050406030204" pitchFamily="18" charset="0"/>
                          </a:rPr>
                          <m:t>𝜌</m:t>
                        </m:r>
                      </m:e>
                      <m:sup>
                        <m:r>
                          <a:rPr lang="en-US" altLang="zh-CN" sz="1100" i="1" dirty="0">
                            <a:latin typeface="Cambria Math" panose="02040503050406030204" pitchFamily="18" charset="0"/>
                          </a:rPr>
                          <m:t>+</m:t>
                        </m:r>
                      </m:sup>
                    </m:sSup>
                  </m:oMath>
                </a14:m>
                <a:r>
                  <a:rPr lang="en-US" altLang="zh-CN" sz="1100" dirty="0">
                    <a:latin typeface="Times New Roman" panose="02020603050405020304" pitchFamily="18" charset="0"/>
                    <a:cs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6256337D-ED19-4FF1-88E5-98FFBC6290C7}"/>
                  </a:ext>
                </a:extLst>
              </p:cNvPr>
              <p:cNvSpPr txBox="1">
                <a:spLocks noRot="1" noChangeAspect="1" noMove="1" noResize="1" noEditPoints="1" noAdjustHandles="1" noChangeArrowheads="1" noChangeShapeType="1" noTextEdit="1"/>
              </p:cNvSpPr>
              <p:nvPr/>
            </p:nvSpPr>
            <p:spPr>
              <a:xfrm>
                <a:off x="9274049" y="616194"/>
                <a:ext cx="1873852" cy="600164"/>
              </a:xfrm>
              <a:prstGeom prst="rect">
                <a:avLst/>
              </a:prstGeom>
              <a:blipFill>
                <a:blip r:embed="rId12"/>
                <a:stretch>
                  <a:fillRect b="-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9F359A60-6913-7646-1037-BC3247FBAE14}"/>
                  </a:ext>
                </a:extLst>
              </p:cNvPr>
              <p:cNvGraphicFramePr>
                <a:graphicFrameLocks noGrp="1"/>
              </p:cNvGraphicFramePr>
              <p:nvPr>
                <p:extLst>
                  <p:ext uri="{D42A27DB-BD31-4B8C-83A1-F6EECF244321}">
                    <p14:modId xmlns:p14="http://schemas.microsoft.com/office/powerpoint/2010/main" val="2931789304"/>
                  </p:ext>
                </p:extLst>
              </p:nvPr>
            </p:nvGraphicFramePr>
            <p:xfrm>
              <a:off x="6455756" y="1442937"/>
              <a:ext cx="5224292" cy="4136018"/>
            </p:xfrm>
            <a:graphic>
              <a:graphicData uri="http://schemas.openxmlformats.org/drawingml/2006/table">
                <a:tbl>
                  <a:tblPr firstRow="1" firstCol="1" bandRow="1">
                    <a:tableStyleId>{68D230F3-CF80-4859-8CE7-A43EE81993B5}</a:tableStyleId>
                  </a:tblPr>
                  <a:tblGrid>
                    <a:gridCol w="1586516">
                      <a:extLst>
                        <a:ext uri="{9D8B030D-6E8A-4147-A177-3AD203B41FA5}">
                          <a16:colId xmlns:a16="http://schemas.microsoft.com/office/drawing/2014/main" val="3522793644"/>
                        </a:ext>
                      </a:extLst>
                    </a:gridCol>
                    <a:gridCol w="2058058">
                      <a:extLst>
                        <a:ext uri="{9D8B030D-6E8A-4147-A177-3AD203B41FA5}">
                          <a16:colId xmlns:a16="http://schemas.microsoft.com/office/drawing/2014/main" val="314996357"/>
                        </a:ext>
                      </a:extLst>
                    </a:gridCol>
                    <a:gridCol w="1579718">
                      <a:extLst>
                        <a:ext uri="{9D8B030D-6E8A-4147-A177-3AD203B41FA5}">
                          <a16:colId xmlns:a16="http://schemas.microsoft.com/office/drawing/2014/main" val="283760246"/>
                        </a:ext>
                      </a:extLst>
                    </a:gridCol>
                  </a:tblGrid>
                  <a:tr h="587946">
                    <a:tc>
                      <a:txBody>
                        <a:bodyPr/>
                        <a:lstStyle/>
                        <a:p>
                          <a:pPr algn="ctr">
                            <a:lnSpc>
                              <a:spcPct val="150000"/>
                            </a:lnSpc>
                          </a:pPr>
                          <a:r>
                            <a:rPr lang="en-US" altLang="zh-CN" sz="1200" dirty="0"/>
                            <a:t>Charmonium weak </a:t>
                          </a:r>
                          <a:r>
                            <a:rPr lang="en-US" altLang="zh-CN" sz="1200" kern="100" dirty="0">
                              <a:solidFill>
                                <a:schemeClr val="bg1"/>
                              </a:solidFill>
                              <a:effectLst/>
                            </a:rPr>
                            <a:t>d</a:t>
                          </a:r>
                          <a:r>
                            <a:rPr lang="en-US" sz="1200" kern="100" dirty="0">
                              <a:solidFill>
                                <a:schemeClr val="bg1"/>
                              </a:solidFill>
                              <a:effectLst/>
                            </a:rPr>
                            <a:t>ecay</a:t>
                          </a:r>
                          <a:endParaRPr lang="zh-CN" sz="105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100" b="1" kern="100" dirty="0" smtClean="0">
                                    <a:effectLst/>
                                  </a:rPr>
                                  <m:t>Experimental</m:t>
                                </m:r>
                                <m:r>
                                  <m:rPr>
                                    <m:nor/>
                                  </m:rPr>
                                  <a:rPr lang="en-US" altLang="zh-CN" sz="1100" b="1" kern="100" dirty="0" smtClean="0">
                                    <a:effectLst/>
                                  </a:rPr>
                                  <m:t> </m:t>
                                </m:r>
                                <m:r>
                                  <m:rPr>
                                    <m:nor/>
                                  </m:rPr>
                                  <a:rPr lang="en-US" altLang="zh-CN" sz="1100" b="1" kern="100" dirty="0" smtClean="0">
                                    <a:effectLst/>
                                  </a:rPr>
                                  <m:t>upper</m:t>
                                </m:r>
                                <m:r>
                                  <m:rPr>
                                    <m:nor/>
                                  </m:rPr>
                                  <a:rPr lang="en-US" altLang="zh-CN" sz="1100" b="1" kern="100" dirty="0" smtClean="0">
                                    <a:effectLst/>
                                  </a:rPr>
                                  <m:t> </m:t>
                                </m:r>
                                <m:r>
                                  <m:rPr>
                                    <m:nor/>
                                  </m:rPr>
                                  <a:rPr lang="en-US" altLang="zh-CN" sz="1100" b="1" kern="100" dirty="0" smtClean="0">
                                    <a:effectLst/>
                                  </a:rPr>
                                  <m:t>limit</m:t>
                                </m:r>
                                <m:r>
                                  <a:rPr lang="zh-CN" altLang="zh-CN" sz="1100" kern="100" smtClean="0">
                                    <a:effectLst/>
                                    <a:latin typeface="Cambria Math" panose="02040503050406030204" pitchFamily="18" charset="0"/>
                                  </a:rPr>
                                  <m:t> </m:t>
                                </m:r>
                                <m:r>
                                  <m:rPr>
                                    <m:nor/>
                                  </m:rPr>
                                  <a:rPr lang="en-US" altLang="zh-CN" sz="1000" kern="100" dirty="0">
                                    <a:effectLst/>
                                  </a:rPr>
                                  <m:t>(@90% </m:t>
                                </m:r>
                                <m:r>
                                  <m:rPr>
                                    <m:nor/>
                                  </m:rPr>
                                  <a:rPr lang="en-US" altLang="zh-CN" sz="1000" kern="100" dirty="0">
                                    <a:effectLst/>
                                  </a:rPr>
                                  <m:t>C</m:t>
                                </m:r>
                                <m:r>
                                  <m:rPr>
                                    <m:nor/>
                                  </m:rPr>
                                  <a:rPr lang="en-US" altLang="zh-CN" sz="1000" kern="100" dirty="0">
                                    <a:effectLst/>
                                  </a:rPr>
                                  <m:t>.</m:t>
                                </m:r>
                                <m:r>
                                  <m:rPr>
                                    <m:nor/>
                                  </m:rPr>
                                  <a:rPr lang="en-US" altLang="zh-CN" sz="1000" kern="100" dirty="0">
                                    <a:effectLst/>
                                  </a:rPr>
                                  <m:t>L</m:t>
                                </m:r>
                                <m:r>
                                  <m:rPr>
                                    <m:nor/>
                                  </m:rPr>
                                  <a:rPr lang="en-US" altLang="zh-CN" sz="1000" kern="100" dirty="0">
                                    <a:effectLst/>
                                  </a:rPr>
                                  <m:t>.)</m:t>
                                </m:r>
                              </m:oMath>
                            </m:oMathPara>
                          </a14:m>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altLang="zh-CN" sz="1050" kern="100" dirty="0">
                              <a:effectLst/>
                            </a:rPr>
                            <a:t>Number of </a:t>
                          </a:r>
                          <a14:m>
                            <m:oMath xmlns:m="http://schemas.openxmlformats.org/officeDocument/2006/math">
                              <m:r>
                                <a:rPr lang="en-US" altLang="zh-CN" sz="1050" b="1" kern="100" smtClean="0">
                                  <a:effectLst/>
                                  <a:latin typeface="Cambria Math" panose="02040503050406030204" pitchFamily="18" charset="0"/>
                                </a:rPr>
                                <m:t>𝑱</m:t>
                              </m:r>
                              <m:r>
                                <a:rPr lang="en-US" altLang="zh-CN" sz="1050" b="1" kern="100" smtClean="0">
                                  <a:effectLst/>
                                  <a:latin typeface="Cambria Math" panose="02040503050406030204" pitchFamily="18" charset="0"/>
                                </a:rPr>
                                <m:t>/</m:t>
                              </m:r>
                              <m:r>
                                <a:rPr lang="en-US" altLang="zh-CN" sz="1050" b="1" kern="100" smtClean="0">
                                  <a:effectLst/>
                                  <a:latin typeface="Cambria Math" panose="02040503050406030204" pitchFamily="18" charset="0"/>
                                </a:rPr>
                                <m:t>𝝍</m:t>
                              </m:r>
                            </m:oMath>
                          </a14:m>
                          <a:r>
                            <a:rPr lang="en-US" altLang="zh-CN" sz="1050" kern="100" dirty="0">
                              <a:effectLst/>
                            </a:rPr>
                            <a:t> data events </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84611679"/>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bSup>
                                  <m:sSubSupPr>
                                    <m:ctrlPr>
                                      <a:rPr lang="zh-CN" sz="1200" i="1" kern="100">
                                        <a:solidFill>
                                          <a:srgbClr val="FF0000"/>
                                        </a:solidFill>
                                        <a:effectLst/>
                                        <a:latin typeface="Cambria Math" panose="02040503050406030204" pitchFamily="18" charset="0"/>
                                      </a:rPr>
                                    </m:ctrlPr>
                                  </m:sSubSupPr>
                                  <m:e>
                                    <m:r>
                                      <a:rPr lang="en-US" sz="1200" kern="100">
                                        <a:solidFill>
                                          <a:srgbClr val="FF0000"/>
                                        </a:solidFill>
                                        <a:effectLst/>
                                        <a:latin typeface="Cambria Math" panose="02040503050406030204" pitchFamily="18" charset="0"/>
                                      </a:rPr>
                                      <m:t>𝐷</m:t>
                                    </m:r>
                                  </m:e>
                                  <m:sub>
                                    <m:r>
                                      <a:rPr lang="en-US" sz="1200" kern="100">
                                        <a:solidFill>
                                          <a:srgbClr val="FF0000"/>
                                        </a:solidFill>
                                        <a:effectLst/>
                                        <a:latin typeface="Cambria Math" panose="02040503050406030204" pitchFamily="18" charset="0"/>
                                      </a:rPr>
                                      <m:t>𝑠</m:t>
                                    </m:r>
                                  </m:sub>
                                  <m:sup>
                                    <m:r>
                                      <a:rPr lang="en-US" sz="1200" kern="100">
                                        <a:solidFill>
                                          <a:srgbClr val="FF0000"/>
                                        </a:solidFill>
                                        <a:effectLst/>
                                        <a:latin typeface="Cambria Math" panose="02040503050406030204" pitchFamily="18" charset="0"/>
                                      </a:rPr>
                                      <m:t>−</m:t>
                                    </m:r>
                                  </m:sup>
                                </m:sSubSup>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𝜌</m:t>
                                    </m:r>
                                  </m:e>
                                  <m:sup>
                                    <m:r>
                                      <a:rPr lang="en-US" sz="1200" kern="100">
                                        <a:solidFill>
                                          <a:srgbClr val="FF0000"/>
                                        </a:solidFill>
                                        <a:effectLst/>
                                        <a:latin typeface="Cambria Math" panose="02040503050406030204" pitchFamily="18" charset="0"/>
                                      </a:rPr>
                                      <m:t>+</m:t>
                                    </m:r>
                                  </m:sup>
                                </m:sSup>
                              </m:oMath>
                            </m:oMathPara>
                          </a14:m>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i="0" kern="100" smtClean="0">
                                  <a:solidFill>
                                    <a:srgbClr val="FF0000"/>
                                  </a:solidFill>
                                  <a:effectLst/>
                                  <a:latin typeface="Cambria Math" panose="02040503050406030204" pitchFamily="18" charset="0"/>
                                </a:rPr>
                                <m:t>8.0</m:t>
                              </m:r>
                              <m:r>
                                <a:rPr lang="en-US" sz="1200" kern="100" smtClean="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i="1" kern="100" smtClean="0">
                                      <a:solidFill>
                                        <a:srgbClr val="FF0000"/>
                                      </a:solidFill>
                                      <a:effectLst/>
                                      <a:latin typeface="Cambria Math" panose="02040503050406030204" pitchFamily="18" charset="0"/>
                                    </a:rPr>
                                    <m:t>7</m:t>
                                  </m:r>
                                </m:sup>
                              </m:sSup>
                            </m:oMath>
                          </a14:m>
                          <a:r>
                            <a:rPr lang="en-US" altLang="zh-CN" sz="1050" kern="100" dirty="0">
                              <a:solidFill>
                                <a:srgbClr val="FF0000"/>
                              </a:solidFill>
                              <a:effectLst/>
                            </a:rPr>
                            <a:t> [1]</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altLang="zh-CN" sz="1050" kern="100" dirty="0">
                              <a:solidFill>
                                <a:srgbClr val="FF0000"/>
                              </a:solidFill>
                              <a:effectLst/>
                            </a:rPr>
                            <a:t>BESIII (</a:t>
                          </a:r>
                          <a14:m>
                            <m:oMath xmlns:m="http://schemas.openxmlformats.org/officeDocument/2006/math">
                              <m:r>
                                <a:rPr lang="en-US" altLang="zh-CN" sz="1050" b="0" kern="100" dirty="0" smtClean="0">
                                  <a:solidFill>
                                    <a:srgbClr val="FF0000"/>
                                  </a:solidFill>
                                  <a:effectLst/>
                                  <a:latin typeface="Cambria Math" panose="02040503050406030204" pitchFamily="18" charset="0"/>
                                </a:rPr>
                                <m:t>1.01</m:t>
                              </m:r>
                              <m:r>
                                <a:rPr lang="en-US" altLang="zh-CN" sz="1050" kern="100" dirty="0" smtClean="0">
                                  <a:solidFill>
                                    <a:srgbClr val="FF0000"/>
                                  </a:solidFill>
                                  <a:effectLst/>
                                  <a:latin typeface="Cambria Math" panose="02040503050406030204" pitchFamily="18" charset="0"/>
                                </a:rPr>
                                <m:t>×</m:t>
                              </m:r>
                              <m:sSup>
                                <m:sSupPr>
                                  <m:ctrlPr>
                                    <a:rPr lang="en-US" altLang="zh-CN" sz="1050" i="1" kern="100" dirty="0" smtClean="0">
                                      <a:solidFill>
                                        <a:srgbClr val="FF0000"/>
                                      </a:solidFill>
                                      <a:effectLst/>
                                      <a:latin typeface="Cambria Math" panose="02040503050406030204" pitchFamily="18" charset="0"/>
                                    </a:rPr>
                                  </m:ctrlPr>
                                </m:sSupPr>
                                <m:e>
                                  <m:r>
                                    <a:rPr lang="en-US" altLang="zh-CN" sz="1050" b="0" kern="100" dirty="0" smtClean="0">
                                      <a:solidFill>
                                        <a:srgbClr val="FF0000"/>
                                      </a:solidFill>
                                      <a:effectLst/>
                                      <a:latin typeface="Cambria Math" panose="02040503050406030204" pitchFamily="18" charset="0"/>
                                    </a:rPr>
                                    <m:t>10</m:t>
                                  </m:r>
                                </m:e>
                                <m:sup>
                                  <m:r>
                                    <a:rPr lang="en-US" altLang="zh-CN" sz="1050" b="0" kern="100" dirty="0" smtClean="0">
                                      <a:solidFill>
                                        <a:srgbClr val="FF0000"/>
                                      </a:solidFill>
                                      <a:effectLst/>
                                      <a:latin typeface="Cambria Math" panose="02040503050406030204" pitchFamily="18" charset="0"/>
                                    </a:rPr>
                                    <m:t>10</m:t>
                                  </m:r>
                                </m:sup>
                              </m:sSup>
                            </m:oMath>
                          </a14:m>
                          <a:r>
                            <a:rPr lang="en-US" altLang="zh-CN" sz="1050" kern="100" dirty="0">
                              <a:solidFill>
                                <a:srgbClr val="FF0000"/>
                              </a:solidFill>
                              <a:effectLst/>
                            </a:rPr>
                            <a:t>)</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42213395"/>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bSup>
                                  <m:sSubSupPr>
                                    <m:ctrlPr>
                                      <a:rPr lang="zh-CN" sz="1200" i="1" kern="100">
                                        <a:solidFill>
                                          <a:srgbClr val="FF0000"/>
                                        </a:solidFill>
                                        <a:effectLst/>
                                        <a:latin typeface="Cambria Math" panose="02040503050406030204" pitchFamily="18" charset="0"/>
                                      </a:rPr>
                                    </m:ctrlPr>
                                  </m:sSubSupPr>
                                  <m:e>
                                    <m:r>
                                      <a:rPr lang="en-US" sz="1200" kern="100">
                                        <a:solidFill>
                                          <a:srgbClr val="FF0000"/>
                                        </a:solidFill>
                                        <a:effectLst/>
                                        <a:latin typeface="Cambria Math" panose="02040503050406030204" pitchFamily="18" charset="0"/>
                                      </a:rPr>
                                      <m:t>𝐷</m:t>
                                    </m:r>
                                  </m:e>
                                  <m:sub>
                                    <m:r>
                                      <a:rPr lang="en-US" sz="1200" kern="100">
                                        <a:solidFill>
                                          <a:srgbClr val="FF0000"/>
                                        </a:solidFill>
                                        <a:effectLst/>
                                        <a:latin typeface="Cambria Math" panose="02040503050406030204" pitchFamily="18" charset="0"/>
                                      </a:rPr>
                                      <m:t>𝑠</m:t>
                                    </m:r>
                                  </m:sub>
                                  <m:sup>
                                    <m:r>
                                      <a:rPr lang="en-US" sz="1200" kern="100">
                                        <a:solidFill>
                                          <a:srgbClr val="FF0000"/>
                                        </a:solidFill>
                                        <a:effectLst/>
                                        <a:latin typeface="Cambria Math" panose="02040503050406030204" pitchFamily="18" charset="0"/>
                                      </a:rPr>
                                      <m:t>−</m:t>
                                    </m:r>
                                  </m:sup>
                                </m:sSubSup>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𝜋</m:t>
                                    </m:r>
                                  </m:e>
                                  <m:sup>
                                    <m:r>
                                      <a:rPr lang="en-US" sz="1200" kern="100">
                                        <a:solidFill>
                                          <a:srgbClr val="FF0000"/>
                                        </a:solidFill>
                                        <a:effectLst/>
                                        <a:latin typeface="Cambria Math" panose="02040503050406030204" pitchFamily="18" charset="0"/>
                                      </a:rPr>
                                      <m:t>+</m:t>
                                    </m:r>
                                  </m:sup>
                                </m:sSup>
                              </m:oMath>
                            </m:oMathPara>
                          </a14:m>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i="0" kern="100" smtClean="0">
                                  <a:solidFill>
                                    <a:srgbClr val="FF0000"/>
                                  </a:solidFill>
                                  <a:effectLst/>
                                  <a:latin typeface="Cambria Math" panose="02040503050406030204" pitchFamily="18" charset="0"/>
                                </a:rPr>
                                <m:t>4</m:t>
                              </m:r>
                              <m:r>
                                <a:rPr lang="en-US" sz="1200" kern="100" smtClean="0">
                                  <a:solidFill>
                                    <a:srgbClr val="FF0000"/>
                                  </a:solidFill>
                                  <a:effectLst/>
                                  <a:latin typeface="Cambria Math" panose="02040503050406030204" pitchFamily="18" charset="0"/>
                                </a:rPr>
                                <m:t>.</m:t>
                              </m:r>
                              <m:r>
                                <a:rPr lang="en-US" sz="1200" b="0" i="0" kern="100" smtClean="0">
                                  <a:solidFill>
                                    <a:srgbClr val="FF0000"/>
                                  </a:solidFill>
                                  <a:effectLst/>
                                  <a:latin typeface="Cambria Math" panose="02040503050406030204" pitchFamily="18" charset="0"/>
                                </a:rPr>
                                <m:t>1</m:t>
                              </m:r>
                              <m:r>
                                <a:rPr lang="en-US" sz="1200" kern="100" smtClean="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i="1" kern="100" smtClean="0">
                                      <a:solidFill>
                                        <a:srgbClr val="FF0000"/>
                                      </a:solidFill>
                                      <a:effectLst/>
                                      <a:latin typeface="Cambria Math" panose="02040503050406030204" pitchFamily="18" charset="0"/>
                                    </a:rPr>
                                    <m:t>7</m:t>
                                  </m:r>
                                </m:sup>
                              </m:sSup>
                            </m:oMath>
                          </a14:m>
                          <a:r>
                            <a:rPr lang="en-US" altLang="zh-CN" sz="1050" kern="100" dirty="0">
                              <a:solidFill>
                                <a:srgbClr val="FF0000"/>
                              </a:solidFill>
                              <a:effectLst/>
                            </a:rPr>
                            <a:t> [1]</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altLang="zh-CN" sz="1050" kern="100" dirty="0">
                              <a:solidFill>
                                <a:srgbClr val="FF0000"/>
                              </a:solidFill>
                              <a:effectLst/>
                            </a:rPr>
                            <a:t>BESIII (</a:t>
                          </a:r>
                          <a14:m>
                            <m:oMath xmlns:m="http://schemas.openxmlformats.org/officeDocument/2006/math">
                              <m:r>
                                <a:rPr lang="en-US" altLang="zh-CN" sz="1050" b="0" kern="100" dirty="0" smtClean="0">
                                  <a:solidFill>
                                    <a:srgbClr val="FF0000"/>
                                  </a:solidFill>
                                  <a:effectLst/>
                                  <a:latin typeface="Cambria Math" panose="02040503050406030204" pitchFamily="18" charset="0"/>
                                </a:rPr>
                                <m:t>1.01</m:t>
                              </m:r>
                              <m:r>
                                <a:rPr lang="en-US" altLang="zh-CN" sz="1050" kern="100" dirty="0" smtClean="0">
                                  <a:solidFill>
                                    <a:srgbClr val="FF0000"/>
                                  </a:solidFill>
                                  <a:effectLst/>
                                  <a:latin typeface="Cambria Math" panose="02040503050406030204" pitchFamily="18" charset="0"/>
                                </a:rPr>
                                <m:t>×</m:t>
                              </m:r>
                              <m:sSup>
                                <m:sSupPr>
                                  <m:ctrlPr>
                                    <a:rPr lang="en-US" altLang="zh-CN" sz="1050" i="1" kern="100" dirty="0" smtClean="0">
                                      <a:solidFill>
                                        <a:srgbClr val="FF0000"/>
                                      </a:solidFill>
                                      <a:effectLst/>
                                      <a:latin typeface="Cambria Math" panose="02040503050406030204" pitchFamily="18" charset="0"/>
                                    </a:rPr>
                                  </m:ctrlPr>
                                </m:sSupPr>
                                <m:e>
                                  <m:r>
                                    <a:rPr lang="en-US" altLang="zh-CN" sz="1050" b="0" kern="100" dirty="0" smtClean="0">
                                      <a:solidFill>
                                        <a:srgbClr val="FF0000"/>
                                      </a:solidFill>
                                      <a:effectLst/>
                                      <a:latin typeface="Cambria Math" panose="02040503050406030204" pitchFamily="18" charset="0"/>
                                    </a:rPr>
                                    <m:t>10</m:t>
                                  </m:r>
                                </m:e>
                                <m:sup>
                                  <m:r>
                                    <a:rPr lang="en-US" altLang="zh-CN" sz="1050" b="0" kern="100" dirty="0" smtClean="0">
                                      <a:solidFill>
                                        <a:srgbClr val="FF0000"/>
                                      </a:solidFill>
                                      <a:effectLst/>
                                      <a:latin typeface="Cambria Math" panose="02040503050406030204" pitchFamily="18" charset="0"/>
                                    </a:rPr>
                                    <m:t>10</m:t>
                                  </m:r>
                                </m:sup>
                              </m:sSup>
                            </m:oMath>
                          </a14:m>
                          <a:r>
                            <a:rPr lang="en-US" altLang="zh-CN" sz="1050" kern="100" dirty="0">
                              <a:solidFill>
                                <a:srgbClr val="FF0000"/>
                              </a:solidFill>
                              <a:effectLst/>
                            </a:rPr>
                            <a:t>)</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48756479"/>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zh-CN" altLang="zh-CN" sz="1200" i="1" kern="100" smtClean="0">
                                        <a:solidFill>
                                          <a:srgbClr val="FF0000"/>
                                        </a:solidFill>
                                        <a:effectLst/>
                                        <a:latin typeface="Cambria Math" panose="02040503050406030204" pitchFamily="18" charset="0"/>
                                      </a:rPr>
                                    </m:ctrlPr>
                                  </m:sSupPr>
                                  <m:e>
                                    <m:r>
                                      <a:rPr lang="en-US" altLang="zh-CN" sz="1200" kern="100">
                                        <a:solidFill>
                                          <a:srgbClr val="FF0000"/>
                                        </a:solidFill>
                                        <a:effectLst/>
                                        <a:latin typeface="Cambria Math" panose="02040503050406030204" pitchFamily="18" charset="0"/>
                                      </a:rPr>
                                      <m:t>𝐷</m:t>
                                    </m:r>
                                  </m:e>
                                  <m:sup>
                                    <m:r>
                                      <a:rPr lang="en-US" altLang="zh-CN" sz="1200" kern="100">
                                        <a:solidFill>
                                          <a:srgbClr val="FF0000"/>
                                        </a:solidFill>
                                        <a:effectLst/>
                                        <a:latin typeface="Cambria Math" panose="02040503050406030204" pitchFamily="18" charset="0"/>
                                      </a:rPr>
                                      <m:t>−</m:t>
                                    </m:r>
                                  </m:sup>
                                </m:sSup>
                                <m:sSup>
                                  <m:sSupPr>
                                    <m:ctrlPr>
                                      <a:rPr lang="zh-CN" altLang="zh-CN" sz="1200" i="1" kern="100">
                                        <a:solidFill>
                                          <a:srgbClr val="FF0000"/>
                                        </a:solidFill>
                                        <a:effectLst/>
                                        <a:latin typeface="Cambria Math" panose="02040503050406030204" pitchFamily="18" charset="0"/>
                                      </a:rPr>
                                    </m:ctrlPr>
                                  </m:sSupPr>
                                  <m:e>
                                    <m:r>
                                      <a:rPr lang="zh-CN" altLang="en-US" sz="1200" kern="100" smtClean="0">
                                        <a:solidFill>
                                          <a:srgbClr val="FF0000"/>
                                        </a:solidFill>
                                        <a:effectLst/>
                                        <a:latin typeface="Cambria Math" panose="02040503050406030204" pitchFamily="18" charset="0"/>
                                      </a:rPr>
                                      <m:t>𝜌</m:t>
                                    </m:r>
                                  </m:e>
                                  <m:sup>
                                    <m:r>
                                      <a:rPr lang="en-US" altLang="zh-CN" sz="1200" kern="100">
                                        <a:solidFill>
                                          <a:srgbClr val="FF0000"/>
                                        </a:solidFill>
                                        <a:effectLst/>
                                        <a:latin typeface="Cambria Math" panose="02040503050406030204" pitchFamily="18" charset="0"/>
                                      </a:rPr>
                                      <m:t>+</m:t>
                                    </m:r>
                                  </m:sup>
                                </m:sSup>
                              </m:oMath>
                            </m:oMathPara>
                          </a14:m>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kern="100" smtClean="0">
                                  <a:solidFill>
                                    <a:srgbClr val="FF0000"/>
                                  </a:solidFill>
                                  <a:effectLst/>
                                  <a:latin typeface="Cambria Math" panose="02040503050406030204" pitchFamily="18" charset="0"/>
                                </a:rPr>
                                <m:t>6.0</m:t>
                              </m:r>
                              <m:r>
                                <a:rPr lang="en-US" sz="1200" kern="10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kern="100" smtClean="0">
                                      <a:solidFill>
                                        <a:srgbClr val="FF0000"/>
                                      </a:solidFill>
                                      <a:effectLst/>
                                      <a:latin typeface="Cambria Math" panose="02040503050406030204" pitchFamily="18" charset="0"/>
                                    </a:rPr>
                                    <m:t>7</m:t>
                                  </m:r>
                                </m:sup>
                              </m:sSup>
                            </m:oMath>
                          </a14:m>
                          <a:r>
                            <a:rPr lang="en-US" altLang="zh-CN" sz="1050" kern="100" dirty="0">
                              <a:solidFill>
                                <a:srgbClr val="FF0000"/>
                              </a:solidFill>
                              <a:effectLst/>
                            </a:rPr>
                            <a:t> [2]</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rowSpan="5">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solidFill>
                                <a:srgbClr val="FF0000"/>
                              </a:solidFill>
                              <a:effectLst/>
                            </a:rPr>
                            <a:t>BESIII (</a:t>
                          </a:r>
                          <a14:m>
                            <m:oMath xmlns:m="http://schemas.openxmlformats.org/officeDocument/2006/math">
                              <m:r>
                                <a:rPr lang="en-US" altLang="zh-CN" sz="1050" b="0" kern="100" dirty="0" smtClean="0">
                                  <a:solidFill>
                                    <a:srgbClr val="FF0000"/>
                                  </a:solidFill>
                                  <a:effectLst/>
                                  <a:latin typeface="Cambria Math" panose="02040503050406030204" pitchFamily="18" charset="0"/>
                                </a:rPr>
                                <m:t>1.01</m:t>
                              </m:r>
                              <m:r>
                                <a:rPr lang="en-US" altLang="zh-CN" sz="1050" kern="100" dirty="0" smtClean="0">
                                  <a:solidFill>
                                    <a:srgbClr val="FF0000"/>
                                  </a:solidFill>
                                  <a:effectLst/>
                                  <a:latin typeface="Cambria Math" panose="02040503050406030204" pitchFamily="18" charset="0"/>
                                </a:rPr>
                                <m:t>×</m:t>
                              </m:r>
                              <m:sSup>
                                <m:sSupPr>
                                  <m:ctrlPr>
                                    <a:rPr lang="en-US" altLang="zh-CN" sz="1050" i="1" kern="100" dirty="0" smtClean="0">
                                      <a:solidFill>
                                        <a:srgbClr val="FF0000"/>
                                      </a:solidFill>
                                      <a:effectLst/>
                                      <a:latin typeface="Cambria Math" panose="02040503050406030204" pitchFamily="18" charset="0"/>
                                    </a:rPr>
                                  </m:ctrlPr>
                                </m:sSupPr>
                                <m:e>
                                  <m:r>
                                    <a:rPr lang="en-US" altLang="zh-CN" sz="1050" b="0" kern="100" dirty="0" smtClean="0">
                                      <a:solidFill>
                                        <a:srgbClr val="FF0000"/>
                                      </a:solidFill>
                                      <a:effectLst/>
                                      <a:latin typeface="Cambria Math" panose="02040503050406030204" pitchFamily="18" charset="0"/>
                                    </a:rPr>
                                    <m:t>10</m:t>
                                  </m:r>
                                </m:e>
                                <m:sup>
                                  <m:r>
                                    <a:rPr lang="en-US" altLang="zh-CN" sz="1050" b="0" kern="100" dirty="0" smtClean="0">
                                      <a:solidFill>
                                        <a:srgbClr val="FF0000"/>
                                      </a:solidFill>
                                      <a:effectLst/>
                                      <a:latin typeface="Cambria Math" panose="02040503050406030204" pitchFamily="18" charset="0"/>
                                    </a:rPr>
                                    <m:t>10</m:t>
                                  </m:r>
                                </m:sup>
                              </m:sSup>
                            </m:oMath>
                          </a14:m>
                          <a:r>
                            <a:rPr lang="en-US" altLang="zh-CN" sz="1050" kern="100" dirty="0">
                              <a:solidFill>
                                <a:srgbClr val="FF0000"/>
                              </a:solidFill>
                              <a:effectLst/>
                            </a:rPr>
                            <a:t>)</a:t>
                          </a:r>
                          <a:endParaRPr lang="zh-CN" alt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21280470"/>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𝐷</m:t>
                                    </m:r>
                                  </m:e>
                                  <m:sup>
                                    <m:r>
                                      <a:rPr lang="en-US" sz="1200" kern="100">
                                        <a:solidFill>
                                          <a:srgbClr val="FF0000"/>
                                        </a:solidFill>
                                        <a:effectLst/>
                                        <a:latin typeface="Cambria Math" panose="02040503050406030204" pitchFamily="18" charset="0"/>
                                      </a:rPr>
                                      <m:t>−</m:t>
                                    </m:r>
                                  </m:sup>
                                </m:sSup>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𝜋</m:t>
                                    </m:r>
                                  </m:e>
                                  <m:sup>
                                    <m:r>
                                      <a:rPr lang="en-US" sz="1200" kern="100">
                                        <a:solidFill>
                                          <a:srgbClr val="FF0000"/>
                                        </a:solidFill>
                                        <a:effectLst/>
                                        <a:latin typeface="Cambria Math" panose="02040503050406030204" pitchFamily="18" charset="0"/>
                                      </a:rPr>
                                      <m:t>+</m:t>
                                    </m:r>
                                  </m:sup>
                                </m:sSup>
                              </m:oMath>
                            </m:oMathPara>
                          </a14:m>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kern="100" smtClean="0">
                                  <a:solidFill>
                                    <a:srgbClr val="FF0000"/>
                                  </a:solidFill>
                                  <a:effectLst/>
                                  <a:latin typeface="Cambria Math" panose="02040503050406030204" pitchFamily="18" charset="0"/>
                                </a:rPr>
                                <m:t>7.0</m:t>
                              </m:r>
                              <m:r>
                                <a:rPr lang="en-US" sz="1200" kern="10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kern="100" smtClean="0">
                                      <a:solidFill>
                                        <a:srgbClr val="FF0000"/>
                                      </a:solidFill>
                                      <a:effectLst/>
                                      <a:latin typeface="Cambria Math" panose="02040503050406030204" pitchFamily="18" charset="0"/>
                                    </a:rPr>
                                    <m:t>8</m:t>
                                  </m:r>
                                </m:sup>
                              </m:sSup>
                            </m:oMath>
                          </a14:m>
                          <a:r>
                            <a:rPr lang="en-US" altLang="zh-CN" sz="1050" kern="100" dirty="0">
                              <a:solidFill>
                                <a:srgbClr val="FF0000"/>
                              </a:solidFill>
                              <a:effectLst/>
                            </a:rPr>
                            <a:t> [2]</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74905853"/>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en-US" altLang="zh-CN" sz="1200" i="1" kern="100" smtClean="0">
                                        <a:solidFill>
                                          <a:srgbClr val="FF0000"/>
                                        </a:solidFill>
                                        <a:effectLst/>
                                        <a:latin typeface="Cambria Math" panose="02040503050406030204" pitchFamily="18" charset="0"/>
                                      </a:rPr>
                                    </m:ctrlPr>
                                  </m:sSupPr>
                                  <m:e>
                                    <m:acc>
                                      <m:accPr>
                                        <m:chr m:val="̅"/>
                                        <m:ctrlPr>
                                          <a:rPr lang="en-US" altLang="zh-CN" sz="1200" i="1" kern="100" smtClean="0">
                                            <a:solidFill>
                                              <a:srgbClr val="FF0000"/>
                                            </a:solidFill>
                                            <a:effectLst/>
                                            <a:latin typeface="Cambria Math" panose="02040503050406030204" pitchFamily="18" charset="0"/>
                                          </a:rPr>
                                        </m:ctrlPr>
                                      </m:accPr>
                                      <m:e>
                                        <m:r>
                                          <a:rPr lang="en-US" altLang="zh-CN" sz="1200" b="0" kern="100" smtClean="0">
                                            <a:solidFill>
                                              <a:srgbClr val="FF0000"/>
                                            </a:solidFill>
                                            <a:effectLst/>
                                            <a:latin typeface="Cambria Math" panose="02040503050406030204" pitchFamily="18" charset="0"/>
                                          </a:rPr>
                                          <m:t>𝐷</m:t>
                                        </m:r>
                                      </m:e>
                                    </m:acc>
                                  </m:e>
                                  <m:sup>
                                    <m:r>
                                      <a:rPr lang="en-US" altLang="zh-CN" sz="1200" b="0" kern="100" smtClean="0">
                                        <a:solidFill>
                                          <a:srgbClr val="FF0000"/>
                                        </a:solidFill>
                                        <a:effectLst/>
                                        <a:latin typeface="Cambria Math" panose="02040503050406030204" pitchFamily="18" charset="0"/>
                                      </a:rPr>
                                      <m:t>0</m:t>
                                    </m:r>
                                  </m:sup>
                                </m:sSup>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𝜌</m:t>
                                    </m:r>
                                  </m:e>
                                  <m:sup>
                                    <m:r>
                                      <a:rPr lang="en-US" sz="1200" b="0" kern="100" smtClean="0">
                                        <a:solidFill>
                                          <a:srgbClr val="FF0000"/>
                                        </a:solidFill>
                                        <a:effectLst/>
                                        <a:latin typeface="Cambria Math" panose="02040503050406030204" pitchFamily="18" charset="0"/>
                                      </a:rPr>
                                      <m:t>0</m:t>
                                    </m:r>
                                  </m:sup>
                                </m:sSup>
                              </m:oMath>
                            </m:oMathPara>
                          </a14:m>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kern="100" smtClean="0">
                                  <a:solidFill>
                                    <a:srgbClr val="FF0000"/>
                                  </a:solidFill>
                                  <a:effectLst/>
                                  <a:latin typeface="Cambria Math" panose="02040503050406030204" pitchFamily="18" charset="0"/>
                                </a:rPr>
                                <m:t>5.2</m:t>
                              </m:r>
                              <m:r>
                                <a:rPr lang="en-US" sz="1200" kern="100" smtClean="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kern="100" smtClean="0">
                                      <a:solidFill>
                                        <a:srgbClr val="FF0000"/>
                                      </a:solidFill>
                                      <a:effectLst/>
                                      <a:latin typeface="Cambria Math" panose="02040503050406030204" pitchFamily="18" charset="0"/>
                                    </a:rPr>
                                    <m:t>7</m:t>
                                  </m:r>
                                </m:sup>
                              </m:sSup>
                            </m:oMath>
                          </a14:m>
                          <a:r>
                            <a:rPr lang="en-US" altLang="zh-CN" sz="1050" kern="100" dirty="0">
                              <a:solidFill>
                                <a:srgbClr val="FF0000"/>
                              </a:solidFill>
                              <a:effectLst/>
                            </a:rPr>
                            <a:t> [2]</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BESIII (</a:t>
                          </a:r>
                          <a14:m>
                            <m:oMath xmlns:m="http://schemas.openxmlformats.org/officeDocument/2006/math">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050" b="0" i="1" kern="100"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21578191"/>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acc>
                                      <m:accPr>
                                        <m:chr m:val="̅"/>
                                        <m:ctrlPr>
                                          <a:rPr lang="zh-CN" sz="1200" i="1" kern="100">
                                            <a:solidFill>
                                              <a:srgbClr val="FF0000"/>
                                            </a:solidFill>
                                            <a:effectLst/>
                                            <a:latin typeface="Cambria Math" panose="02040503050406030204" pitchFamily="18" charset="0"/>
                                          </a:rPr>
                                        </m:ctrlPr>
                                      </m:accPr>
                                      <m:e>
                                        <m:r>
                                          <a:rPr lang="en-US" sz="1200" kern="100">
                                            <a:solidFill>
                                              <a:srgbClr val="FF0000"/>
                                            </a:solidFill>
                                            <a:effectLst/>
                                            <a:latin typeface="Cambria Math" panose="02040503050406030204" pitchFamily="18" charset="0"/>
                                          </a:rPr>
                                          <m:t>𝐷</m:t>
                                        </m:r>
                                      </m:e>
                                    </m:acc>
                                  </m:e>
                                  <m:sup>
                                    <m:r>
                                      <a:rPr lang="en-US" sz="1200" kern="100">
                                        <a:solidFill>
                                          <a:srgbClr val="FF0000"/>
                                        </a:solidFill>
                                        <a:effectLst/>
                                        <a:latin typeface="Cambria Math" panose="02040503050406030204" pitchFamily="18" charset="0"/>
                                      </a:rPr>
                                      <m:t>0</m:t>
                                    </m:r>
                                  </m:sup>
                                </m:sSup>
                                <m:r>
                                  <a:rPr lang="en-US" sz="1200" kern="100" smtClean="0">
                                    <a:solidFill>
                                      <a:srgbClr val="FF0000"/>
                                    </a:solidFill>
                                    <a:effectLst/>
                                    <a:latin typeface="Cambria Math" panose="02040503050406030204" pitchFamily="18" charset="0"/>
                                  </a:rPr>
                                  <m:t>𝜂</m:t>
                                </m:r>
                              </m:oMath>
                            </m:oMathPara>
                          </a14:m>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kern="100" smtClean="0">
                                  <a:solidFill>
                                    <a:srgbClr val="FF0000"/>
                                  </a:solidFill>
                                  <a:effectLst/>
                                  <a:latin typeface="Cambria Math" panose="02040503050406030204" pitchFamily="18" charset="0"/>
                                </a:rPr>
                                <m:t>6.8</m:t>
                              </m:r>
                              <m:r>
                                <a:rPr lang="en-US" sz="1200" kern="10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kern="100" smtClean="0">
                                      <a:solidFill>
                                        <a:srgbClr val="FF0000"/>
                                      </a:solidFill>
                                      <a:effectLst/>
                                      <a:latin typeface="Cambria Math" panose="02040503050406030204" pitchFamily="18" charset="0"/>
                                    </a:rPr>
                                    <m:t>7</m:t>
                                  </m:r>
                                </m:sup>
                              </m:sSup>
                            </m:oMath>
                          </a14:m>
                          <a:r>
                            <a:rPr lang="en-US" altLang="zh-CN" sz="1050" kern="100" dirty="0">
                              <a:solidFill>
                                <a:srgbClr val="FF0000"/>
                              </a:solidFill>
                              <a:effectLst/>
                            </a:rPr>
                            <a:t> [2]</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BESIII (</a:t>
                          </a:r>
                          <a14:m>
                            <m:oMath xmlns:m="http://schemas.openxmlformats.org/officeDocument/2006/math">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050" b="0" i="1" kern="100"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35995805"/>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en-US" altLang="zh-CN" sz="1200" i="1" kern="100" smtClean="0">
                                        <a:solidFill>
                                          <a:srgbClr val="FF0000"/>
                                        </a:solidFill>
                                        <a:effectLst/>
                                        <a:latin typeface="Cambria Math" panose="02040503050406030204" pitchFamily="18" charset="0"/>
                                      </a:rPr>
                                    </m:ctrlPr>
                                  </m:sSupPr>
                                  <m:e>
                                    <m:acc>
                                      <m:accPr>
                                        <m:chr m:val="̅"/>
                                        <m:ctrlPr>
                                          <a:rPr lang="en-US" altLang="zh-CN" sz="1200" i="1" kern="100" smtClean="0">
                                            <a:solidFill>
                                              <a:srgbClr val="FF0000"/>
                                            </a:solidFill>
                                            <a:effectLst/>
                                            <a:latin typeface="Cambria Math" panose="02040503050406030204" pitchFamily="18" charset="0"/>
                                          </a:rPr>
                                        </m:ctrlPr>
                                      </m:accPr>
                                      <m:e>
                                        <m:r>
                                          <a:rPr lang="en-US" altLang="zh-CN" sz="1200" b="0" kern="100" smtClean="0">
                                            <a:solidFill>
                                              <a:srgbClr val="FF0000"/>
                                            </a:solidFill>
                                            <a:effectLst/>
                                            <a:latin typeface="Cambria Math" panose="02040503050406030204" pitchFamily="18" charset="0"/>
                                          </a:rPr>
                                          <m:t>𝐷</m:t>
                                        </m:r>
                                      </m:e>
                                    </m:acc>
                                  </m:e>
                                  <m:sup>
                                    <m:r>
                                      <a:rPr lang="en-US" altLang="zh-CN" sz="1200" b="0" kern="100" smtClean="0">
                                        <a:solidFill>
                                          <a:srgbClr val="FF0000"/>
                                        </a:solidFill>
                                        <a:effectLst/>
                                        <a:latin typeface="Cambria Math" panose="02040503050406030204" pitchFamily="18" charset="0"/>
                                      </a:rPr>
                                      <m:t>0</m:t>
                                    </m:r>
                                  </m:sup>
                                </m:sSup>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𝜋</m:t>
                                    </m:r>
                                  </m:e>
                                  <m:sup>
                                    <m:r>
                                      <a:rPr lang="en-US" sz="1200" b="0" kern="100" smtClean="0">
                                        <a:solidFill>
                                          <a:srgbClr val="FF0000"/>
                                        </a:solidFill>
                                        <a:effectLst/>
                                        <a:latin typeface="Cambria Math" panose="02040503050406030204" pitchFamily="18" charset="0"/>
                                      </a:rPr>
                                      <m:t>0</m:t>
                                    </m:r>
                                  </m:sup>
                                </m:sSup>
                              </m:oMath>
                            </m:oMathPara>
                          </a14:m>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kern="100" smtClean="0">
                                  <a:solidFill>
                                    <a:srgbClr val="FF0000"/>
                                  </a:solidFill>
                                  <a:effectLst/>
                                  <a:latin typeface="Cambria Math" panose="02040503050406030204" pitchFamily="18" charset="0"/>
                                </a:rPr>
                                <m:t>4.7</m:t>
                              </m:r>
                              <m:r>
                                <a:rPr lang="en-US" sz="1200" kern="100" smtClean="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kern="100" smtClean="0">
                                      <a:solidFill>
                                        <a:srgbClr val="FF0000"/>
                                      </a:solidFill>
                                      <a:effectLst/>
                                      <a:latin typeface="Cambria Math" panose="02040503050406030204" pitchFamily="18" charset="0"/>
                                    </a:rPr>
                                    <m:t>7</m:t>
                                  </m:r>
                                </m:sup>
                              </m:sSup>
                            </m:oMath>
                          </a14:m>
                          <a:r>
                            <a:rPr lang="en-US" altLang="zh-CN" sz="1050" kern="100" dirty="0">
                              <a:solidFill>
                                <a:srgbClr val="FF0000"/>
                              </a:solidFill>
                              <a:effectLst/>
                            </a:rPr>
                            <a:t> [2]</a:t>
                          </a:r>
                          <a:endParaRPr 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BESIII (</a:t>
                          </a:r>
                          <a14:m>
                            <m:oMath xmlns:m="http://schemas.openxmlformats.org/officeDocument/2006/math">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050" b="0" i="1" kern="100"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71360474"/>
                      </a:ext>
                    </a:extLst>
                  </a:tr>
                  <a:tr h="32255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kern="100" smtClean="0">
                                    <a:solidFill>
                                      <a:srgbClr val="FF0000"/>
                                    </a:solidFill>
                                    <a:effectLst/>
                                    <a:latin typeface="Cambria Math" panose="02040503050406030204" pitchFamily="18" charset="0"/>
                                  </a:rPr>
                                  <m:t>𝐽</m:t>
                                </m:r>
                                <m:r>
                                  <a:rPr lang="en-US" altLang="zh-CN" sz="1200" kern="100" smtClean="0">
                                    <a:solidFill>
                                      <a:srgbClr val="FF0000"/>
                                    </a:solidFill>
                                    <a:effectLst/>
                                    <a:latin typeface="Cambria Math" panose="02040503050406030204" pitchFamily="18" charset="0"/>
                                  </a:rPr>
                                  <m:t>/</m:t>
                                </m:r>
                                <m:r>
                                  <a:rPr lang="en-US" altLang="zh-CN" sz="1200" kern="100" smtClean="0">
                                    <a:solidFill>
                                      <a:srgbClr val="FF0000"/>
                                    </a:solidFill>
                                    <a:effectLst/>
                                    <a:latin typeface="Cambria Math" panose="02040503050406030204" pitchFamily="18" charset="0"/>
                                  </a:rPr>
                                  <m:t>𝜓</m:t>
                                </m:r>
                                <m:r>
                                  <a:rPr lang="en-US" altLang="zh-CN" sz="1200" kern="100" smtClean="0">
                                    <a:solidFill>
                                      <a:srgbClr val="FF0000"/>
                                    </a:solidFill>
                                    <a:effectLst/>
                                    <a:latin typeface="Cambria Math" panose="02040503050406030204" pitchFamily="18" charset="0"/>
                                  </a:rPr>
                                  <m:t>→</m:t>
                                </m:r>
                                <m:sSup>
                                  <m:sSupPr>
                                    <m:ctrlPr>
                                      <a:rPr lang="zh-CN" altLang="zh-CN" sz="1200" i="1" kern="100">
                                        <a:solidFill>
                                          <a:srgbClr val="FF0000"/>
                                        </a:solidFill>
                                        <a:effectLst/>
                                        <a:latin typeface="Cambria Math" panose="02040503050406030204" pitchFamily="18" charset="0"/>
                                      </a:rPr>
                                    </m:ctrlPr>
                                  </m:sSupPr>
                                  <m:e>
                                    <m:r>
                                      <a:rPr lang="en-US" altLang="zh-CN" sz="1200" kern="100">
                                        <a:solidFill>
                                          <a:srgbClr val="FF0000"/>
                                        </a:solidFill>
                                        <a:effectLst/>
                                        <a:latin typeface="Cambria Math" panose="02040503050406030204" pitchFamily="18" charset="0"/>
                                      </a:rPr>
                                      <m:t>𝐷</m:t>
                                    </m:r>
                                  </m:e>
                                  <m:sup>
                                    <m:r>
                                      <a:rPr lang="en-US" altLang="zh-CN" sz="1200" kern="100">
                                        <a:solidFill>
                                          <a:srgbClr val="FF0000"/>
                                        </a:solidFill>
                                        <a:effectLst/>
                                        <a:latin typeface="Cambria Math" panose="02040503050406030204" pitchFamily="18" charset="0"/>
                                      </a:rPr>
                                      <m:t>−</m:t>
                                    </m:r>
                                  </m:sup>
                                </m:sSup>
                                <m:sSup>
                                  <m:sSupPr>
                                    <m:ctrlPr>
                                      <a:rPr lang="zh-CN" altLang="zh-CN" sz="1200" i="1" kern="100">
                                        <a:solidFill>
                                          <a:srgbClr val="FF0000"/>
                                        </a:solidFill>
                                        <a:effectLst/>
                                        <a:latin typeface="Cambria Math" panose="02040503050406030204" pitchFamily="18" charset="0"/>
                                      </a:rPr>
                                    </m:ctrlPr>
                                  </m:sSupPr>
                                  <m:e>
                                    <m:r>
                                      <a:rPr lang="en-US" altLang="zh-CN" sz="1200" b="0" kern="100" smtClean="0">
                                        <a:solidFill>
                                          <a:srgbClr val="FF0000"/>
                                        </a:solidFill>
                                        <a:effectLst/>
                                        <a:latin typeface="Cambria Math" panose="02040503050406030204" pitchFamily="18" charset="0"/>
                                      </a:rPr>
                                      <m:t>𝜇</m:t>
                                    </m:r>
                                  </m:e>
                                  <m:sup>
                                    <m:r>
                                      <a:rPr lang="en-US" altLang="zh-CN" sz="1200" kern="100">
                                        <a:solidFill>
                                          <a:srgbClr val="FF0000"/>
                                        </a:solidFill>
                                        <a:effectLst/>
                                        <a:latin typeface="Cambria Math" panose="02040503050406030204" pitchFamily="18" charset="0"/>
                                      </a:rPr>
                                      <m:t>+</m:t>
                                    </m:r>
                                  </m:sup>
                                </m:sSup>
                                <m:sSub>
                                  <m:sSubPr>
                                    <m:ctrlPr>
                                      <a:rPr lang="zh-CN" altLang="zh-CN" sz="1200" i="1" kern="100">
                                        <a:solidFill>
                                          <a:srgbClr val="FF0000"/>
                                        </a:solidFill>
                                        <a:effectLst/>
                                        <a:latin typeface="Cambria Math" panose="02040503050406030204" pitchFamily="18" charset="0"/>
                                      </a:rPr>
                                    </m:ctrlPr>
                                  </m:sSubPr>
                                  <m:e>
                                    <m:r>
                                      <a:rPr lang="en-US" altLang="zh-CN" sz="1200" kern="100">
                                        <a:solidFill>
                                          <a:srgbClr val="FF0000"/>
                                        </a:solidFill>
                                        <a:effectLst/>
                                        <a:latin typeface="Cambria Math" panose="02040503050406030204" pitchFamily="18" charset="0"/>
                                      </a:rPr>
                                      <m:t>𝜈</m:t>
                                    </m:r>
                                  </m:e>
                                  <m:sub>
                                    <m:r>
                                      <a:rPr lang="en-US" altLang="zh-CN" sz="1200" b="1" kern="100" smtClean="0">
                                        <a:solidFill>
                                          <a:srgbClr val="FF0000"/>
                                        </a:solidFill>
                                        <a:effectLst/>
                                        <a:latin typeface="Cambria Math" panose="02040503050406030204" pitchFamily="18" charset="0"/>
                                      </a:rPr>
                                      <m:t>𝝁</m:t>
                                    </m:r>
                                  </m:sub>
                                </m:sSub>
                              </m:oMath>
                            </m:oMathPara>
                          </a14:m>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altLang="zh-CN" sz="1200" kern="100" smtClean="0">
                                  <a:solidFill>
                                    <a:srgbClr val="FF0000"/>
                                  </a:solidFill>
                                  <a:effectLst/>
                                  <a:latin typeface="Cambria Math" panose="02040503050406030204" pitchFamily="18" charset="0"/>
                                </a:rPr>
                                <m:t>&lt;</m:t>
                              </m:r>
                              <m:r>
                                <a:rPr lang="en-US" altLang="zh-CN" sz="1200" b="0" kern="100" smtClean="0">
                                  <a:solidFill>
                                    <a:srgbClr val="FF0000"/>
                                  </a:solidFill>
                                  <a:effectLst/>
                                  <a:latin typeface="Cambria Math" panose="02040503050406030204" pitchFamily="18" charset="0"/>
                                </a:rPr>
                                <m:t>5.6</m:t>
                              </m:r>
                              <m:r>
                                <a:rPr lang="en-US" altLang="zh-CN" sz="1200" kern="100" smtClean="0">
                                  <a:solidFill>
                                    <a:srgbClr val="FF0000"/>
                                  </a:solidFill>
                                  <a:effectLst/>
                                  <a:latin typeface="Cambria Math" panose="02040503050406030204" pitchFamily="18" charset="0"/>
                                </a:rPr>
                                <m:t>×</m:t>
                              </m:r>
                              <m:sSup>
                                <m:sSupPr>
                                  <m:ctrlPr>
                                    <a:rPr lang="zh-CN" altLang="zh-CN" sz="1200" i="1" kern="100">
                                      <a:solidFill>
                                        <a:srgbClr val="FF0000"/>
                                      </a:solidFill>
                                      <a:effectLst/>
                                      <a:latin typeface="Cambria Math" panose="02040503050406030204" pitchFamily="18" charset="0"/>
                                    </a:rPr>
                                  </m:ctrlPr>
                                </m:sSupPr>
                                <m:e>
                                  <m:r>
                                    <a:rPr lang="en-US" altLang="zh-CN" sz="1200" kern="100">
                                      <a:solidFill>
                                        <a:srgbClr val="FF0000"/>
                                      </a:solidFill>
                                      <a:effectLst/>
                                      <a:latin typeface="Cambria Math" panose="02040503050406030204" pitchFamily="18" charset="0"/>
                                    </a:rPr>
                                    <m:t>10</m:t>
                                  </m:r>
                                </m:e>
                                <m:sup>
                                  <m:r>
                                    <a:rPr lang="en-US" altLang="zh-CN" sz="1200" kern="100">
                                      <a:solidFill>
                                        <a:srgbClr val="FF0000"/>
                                      </a:solidFill>
                                      <a:effectLst/>
                                      <a:latin typeface="Cambria Math" panose="02040503050406030204" pitchFamily="18" charset="0"/>
                                    </a:rPr>
                                    <m:t>−</m:t>
                                  </m:r>
                                  <m:r>
                                    <a:rPr lang="en-US" altLang="zh-CN" sz="1200" b="0" kern="100" smtClean="0">
                                      <a:solidFill>
                                        <a:srgbClr val="FF0000"/>
                                      </a:solidFill>
                                      <a:effectLst/>
                                      <a:latin typeface="Cambria Math" panose="02040503050406030204" pitchFamily="18" charset="0"/>
                                    </a:rPr>
                                    <m:t>7</m:t>
                                  </m:r>
                                </m:sup>
                              </m:sSup>
                            </m:oMath>
                          </a14:m>
                          <a:r>
                            <a:rPr lang="en-US" altLang="zh-CN" sz="1200" kern="100" dirty="0">
                              <a:solidFill>
                                <a:srgbClr val="FF0000"/>
                              </a:solidFill>
                              <a:effectLst/>
                            </a:rPr>
                            <a:t> [4]</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solidFill>
                                <a:srgbClr val="FF0000"/>
                              </a:solidFill>
                              <a:effectLst/>
                            </a:rPr>
                            <a:t>BESIII (</a:t>
                          </a:r>
                          <a14:m>
                            <m:oMath xmlns:m="http://schemas.openxmlformats.org/officeDocument/2006/math">
                              <m:r>
                                <a:rPr lang="en-US" altLang="zh-CN" sz="1050" kern="100" dirty="0" smtClean="0">
                                  <a:solidFill>
                                    <a:srgbClr val="FF0000"/>
                                  </a:solidFill>
                                  <a:effectLst/>
                                  <a:latin typeface="Cambria Math" panose="02040503050406030204" pitchFamily="18" charset="0"/>
                                </a:rPr>
                                <m:t>1</m:t>
                              </m:r>
                              <m:r>
                                <a:rPr lang="en-US" altLang="zh-CN" sz="1050" b="0" kern="100" dirty="0" smtClean="0">
                                  <a:solidFill>
                                    <a:srgbClr val="FF0000"/>
                                  </a:solidFill>
                                  <a:effectLst/>
                                  <a:latin typeface="Cambria Math" panose="02040503050406030204" pitchFamily="18" charset="0"/>
                                </a:rPr>
                                <m:t>.01</m:t>
                              </m:r>
                              <m:r>
                                <a:rPr lang="en-US" altLang="zh-CN" sz="1050" kern="100" dirty="0" smtClean="0">
                                  <a:solidFill>
                                    <a:srgbClr val="FF0000"/>
                                  </a:solidFill>
                                  <a:effectLst/>
                                  <a:latin typeface="Cambria Math" panose="02040503050406030204" pitchFamily="18" charset="0"/>
                                </a:rPr>
                                <m:t>×</m:t>
                              </m:r>
                              <m:sSup>
                                <m:sSupPr>
                                  <m:ctrlPr>
                                    <a:rPr lang="en-US" altLang="zh-CN" sz="1050" i="1" kern="100" dirty="0" smtClean="0">
                                      <a:solidFill>
                                        <a:srgbClr val="FF0000"/>
                                      </a:solidFill>
                                      <a:effectLst/>
                                      <a:latin typeface="Cambria Math" panose="02040503050406030204" pitchFamily="18" charset="0"/>
                                    </a:rPr>
                                  </m:ctrlPr>
                                </m:sSupPr>
                                <m:e>
                                  <m:r>
                                    <a:rPr lang="en-US" altLang="zh-CN" sz="1050" b="0" kern="100" dirty="0" smtClean="0">
                                      <a:solidFill>
                                        <a:srgbClr val="FF0000"/>
                                      </a:solidFill>
                                      <a:effectLst/>
                                      <a:latin typeface="Cambria Math" panose="02040503050406030204" pitchFamily="18" charset="0"/>
                                    </a:rPr>
                                    <m:t>10</m:t>
                                  </m:r>
                                </m:e>
                                <m:sup>
                                  <m:r>
                                    <a:rPr lang="en-US" altLang="zh-CN" sz="1050" b="0" kern="100" dirty="0" smtClean="0">
                                      <a:solidFill>
                                        <a:srgbClr val="FF0000"/>
                                      </a:solidFill>
                                      <a:effectLst/>
                                      <a:latin typeface="Cambria Math" panose="02040503050406030204" pitchFamily="18" charset="0"/>
                                    </a:rPr>
                                    <m:t>10</m:t>
                                  </m:r>
                                </m:sup>
                              </m:sSup>
                            </m:oMath>
                          </a14:m>
                          <a:r>
                            <a:rPr lang="en-US" altLang="zh-CN" sz="1050" kern="100" dirty="0">
                              <a:solidFill>
                                <a:srgbClr val="FF0000"/>
                              </a:solidFill>
                              <a:effectLst/>
                            </a:rPr>
                            <a:t>)</a:t>
                          </a:r>
                          <a:endParaRPr lang="zh-CN" alt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86218978"/>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chemeClr val="tx1"/>
                                    </a:solidFill>
                                    <a:effectLst/>
                                    <a:latin typeface="Cambria Math" panose="02040503050406030204" pitchFamily="18" charset="0"/>
                                  </a:rPr>
                                  <m:t>𝐽</m:t>
                                </m:r>
                                <m:r>
                                  <a:rPr lang="en-US" sz="1200" kern="100" smtClean="0">
                                    <a:solidFill>
                                      <a:schemeClr val="tx1"/>
                                    </a:solidFill>
                                    <a:effectLst/>
                                    <a:latin typeface="Cambria Math" panose="02040503050406030204" pitchFamily="18" charset="0"/>
                                  </a:rPr>
                                  <m:t>/</m:t>
                                </m:r>
                                <m:r>
                                  <a:rPr lang="en-US" sz="1200" kern="100" smtClean="0">
                                    <a:solidFill>
                                      <a:schemeClr val="tx1"/>
                                    </a:solidFill>
                                    <a:effectLst/>
                                    <a:latin typeface="Cambria Math" panose="02040503050406030204" pitchFamily="18" charset="0"/>
                                  </a:rPr>
                                  <m:t>𝜓</m:t>
                                </m:r>
                                <m:r>
                                  <a:rPr lang="en-US" sz="1200" kern="100" smtClean="0">
                                    <a:solidFill>
                                      <a:schemeClr val="tx1"/>
                                    </a:solidFill>
                                    <a:effectLst/>
                                    <a:latin typeface="Cambria Math" panose="02040503050406030204" pitchFamily="18" charset="0"/>
                                  </a:rPr>
                                  <m:t>→</m:t>
                                </m:r>
                                <m:sSup>
                                  <m:sSupPr>
                                    <m:ctrlPr>
                                      <a:rPr lang="zh-CN" sz="1200" i="1" kern="100">
                                        <a:solidFill>
                                          <a:schemeClr val="tx1"/>
                                        </a:solidFill>
                                        <a:effectLst/>
                                        <a:latin typeface="Cambria Math" panose="02040503050406030204" pitchFamily="18" charset="0"/>
                                      </a:rPr>
                                    </m:ctrlPr>
                                  </m:sSupPr>
                                  <m:e>
                                    <m:r>
                                      <a:rPr lang="en-US" sz="1200" kern="100">
                                        <a:solidFill>
                                          <a:schemeClr val="tx1"/>
                                        </a:solidFill>
                                        <a:effectLst/>
                                        <a:latin typeface="Cambria Math" panose="02040503050406030204" pitchFamily="18" charset="0"/>
                                      </a:rPr>
                                      <m:t>𝐷</m:t>
                                    </m:r>
                                  </m:e>
                                  <m:sup>
                                    <m:r>
                                      <a:rPr lang="en-US" sz="1200" kern="100">
                                        <a:solidFill>
                                          <a:schemeClr val="tx1"/>
                                        </a:solidFill>
                                        <a:effectLst/>
                                        <a:latin typeface="Cambria Math" panose="02040503050406030204" pitchFamily="18" charset="0"/>
                                      </a:rPr>
                                      <m:t>−</m:t>
                                    </m:r>
                                  </m:sup>
                                </m:sSup>
                                <m:sSup>
                                  <m:sSupPr>
                                    <m:ctrlPr>
                                      <a:rPr lang="zh-CN" sz="1200" i="1" kern="100">
                                        <a:solidFill>
                                          <a:schemeClr val="tx1"/>
                                        </a:solidFill>
                                        <a:effectLst/>
                                        <a:latin typeface="Cambria Math" panose="02040503050406030204" pitchFamily="18" charset="0"/>
                                      </a:rPr>
                                    </m:ctrlPr>
                                  </m:sSupPr>
                                  <m:e>
                                    <m:r>
                                      <a:rPr lang="en-US" sz="1200" kern="100">
                                        <a:solidFill>
                                          <a:schemeClr val="tx1"/>
                                        </a:solidFill>
                                        <a:effectLst/>
                                        <a:latin typeface="Cambria Math" panose="02040503050406030204" pitchFamily="18" charset="0"/>
                                      </a:rPr>
                                      <m:t>𝑒</m:t>
                                    </m:r>
                                  </m:e>
                                  <m:sup>
                                    <m:r>
                                      <a:rPr lang="en-US" sz="1200" kern="100">
                                        <a:solidFill>
                                          <a:schemeClr val="tx1"/>
                                        </a:solidFill>
                                        <a:effectLst/>
                                        <a:latin typeface="Cambria Math" panose="02040503050406030204" pitchFamily="18" charset="0"/>
                                      </a:rPr>
                                      <m:t>+</m:t>
                                    </m:r>
                                  </m:sup>
                                </m:sSup>
                                <m:sSub>
                                  <m:sSubPr>
                                    <m:ctrlPr>
                                      <a:rPr lang="zh-CN" sz="1200" i="1" kern="100">
                                        <a:solidFill>
                                          <a:schemeClr val="tx1"/>
                                        </a:solidFill>
                                        <a:effectLst/>
                                        <a:latin typeface="Cambria Math" panose="02040503050406030204" pitchFamily="18" charset="0"/>
                                      </a:rPr>
                                    </m:ctrlPr>
                                  </m:sSubPr>
                                  <m:e>
                                    <m:r>
                                      <a:rPr lang="en-US" sz="1200" kern="100">
                                        <a:solidFill>
                                          <a:schemeClr val="tx1"/>
                                        </a:solidFill>
                                        <a:effectLst/>
                                        <a:latin typeface="Cambria Math" panose="02040503050406030204" pitchFamily="18" charset="0"/>
                                      </a:rPr>
                                      <m:t>𝜈</m:t>
                                    </m:r>
                                  </m:e>
                                  <m:sub>
                                    <m:r>
                                      <a:rPr lang="en-US" sz="1200" kern="100">
                                        <a:solidFill>
                                          <a:schemeClr val="tx1"/>
                                        </a:solidFill>
                                        <a:effectLst/>
                                        <a:latin typeface="Cambria Math" panose="02040503050406030204" pitchFamily="18" charset="0"/>
                                      </a:rPr>
                                      <m:t>𝑒</m:t>
                                    </m:r>
                                  </m:sub>
                                </m:sSub>
                              </m:oMath>
                            </m:oMathPara>
                          </a14:m>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chemeClr val="tx1"/>
                                  </a:solidFill>
                                  <a:effectLst/>
                                  <a:latin typeface="Cambria Math" panose="02040503050406030204" pitchFamily="18" charset="0"/>
                                </a:rPr>
                                <m:t>&lt;7.1×</m:t>
                              </m:r>
                              <m:sSup>
                                <m:sSupPr>
                                  <m:ctrlPr>
                                    <a:rPr lang="zh-CN" sz="1200" i="1" kern="100">
                                      <a:solidFill>
                                        <a:schemeClr val="tx1"/>
                                      </a:solidFill>
                                      <a:effectLst/>
                                      <a:latin typeface="Cambria Math" panose="02040503050406030204" pitchFamily="18" charset="0"/>
                                    </a:rPr>
                                  </m:ctrlPr>
                                </m:sSupPr>
                                <m:e>
                                  <m:r>
                                    <a:rPr lang="en-US" sz="1200" kern="100">
                                      <a:solidFill>
                                        <a:schemeClr val="tx1"/>
                                      </a:solidFill>
                                      <a:effectLst/>
                                      <a:latin typeface="Cambria Math" panose="02040503050406030204" pitchFamily="18" charset="0"/>
                                    </a:rPr>
                                    <m:t>10</m:t>
                                  </m:r>
                                </m:e>
                                <m:sup>
                                  <m:r>
                                    <a:rPr lang="en-US" sz="1200" kern="100">
                                      <a:solidFill>
                                        <a:schemeClr val="tx1"/>
                                      </a:solidFill>
                                      <a:effectLst/>
                                      <a:latin typeface="Cambria Math" panose="02040503050406030204" pitchFamily="18" charset="0"/>
                                    </a:rPr>
                                    <m:t>−8</m:t>
                                  </m:r>
                                </m:sup>
                              </m:sSup>
                            </m:oMath>
                          </a14:m>
                          <a:r>
                            <a:rPr lang="en-US" altLang="zh-CN" sz="1200" kern="100" dirty="0">
                              <a:solidFill>
                                <a:schemeClr val="tx1"/>
                              </a:solidFill>
                              <a:effectLst/>
                            </a:rPr>
                            <a:t> [3]</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solidFill>
                                <a:schemeClr val="tx1"/>
                              </a:solidFill>
                              <a:effectLst/>
                            </a:rPr>
                            <a:t>BESIII (</a:t>
                          </a:r>
                          <a14:m>
                            <m:oMath xmlns:m="http://schemas.openxmlformats.org/officeDocument/2006/math">
                              <m:r>
                                <a:rPr lang="en-US" altLang="zh-CN" sz="1050" kern="100" dirty="0" smtClean="0">
                                  <a:solidFill>
                                    <a:schemeClr val="tx1"/>
                                  </a:solidFill>
                                  <a:effectLst/>
                                  <a:latin typeface="Cambria Math" panose="02040503050406030204" pitchFamily="18" charset="0"/>
                                </a:rPr>
                                <m:t>1</m:t>
                              </m:r>
                              <m:r>
                                <a:rPr lang="en-US" altLang="zh-CN" sz="1050" b="0" kern="100" dirty="0" smtClean="0">
                                  <a:solidFill>
                                    <a:schemeClr val="tx1"/>
                                  </a:solidFill>
                                  <a:effectLst/>
                                  <a:latin typeface="Cambria Math" panose="02040503050406030204" pitchFamily="18" charset="0"/>
                                </a:rPr>
                                <m:t>.01</m:t>
                              </m:r>
                              <m:r>
                                <a:rPr lang="en-US" altLang="zh-CN" sz="1050" kern="100" dirty="0" smtClean="0">
                                  <a:solidFill>
                                    <a:schemeClr val="tx1"/>
                                  </a:solidFill>
                                  <a:effectLst/>
                                  <a:latin typeface="Cambria Math" panose="02040503050406030204" pitchFamily="18" charset="0"/>
                                </a:rPr>
                                <m:t>×</m:t>
                              </m:r>
                              <m:sSup>
                                <m:sSupPr>
                                  <m:ctrlPr>
                                    <a:rPr lang="en-US" altLang="zh-CN" sz="1050" i="1" kern="100" dirty="0" smtClean="0">
                                      <a:solidFill>
                                        <a:schemeClr val="tx1"/>
                                      </a:solidFill>
                                      <a:effectLst/>
                                      <a:latin typeface="Cambria Math" panose="02040503050406030204" pitchFamily="18" charset="0"/>
                                    </a:rPr>
                                  </m:ctrlPr>
                                </m:sSupPr>
                                <m:e>
                                  <m:r>
                                    <a:rPr lang="en-US" altLang="zh-CN" sz="1050" b="0" kern="100" dirty="0" smtClean="0">
                                      <a:solidFill>
                                        <a:schemeClr val="tx1"/>
                                      </a:solidFill>
                                      <a:effectLst/>
                                      <a:latin typeface="Cambria Math" panose="02040503050406030204" pitchFamily="18" charset="0"/>
                                    </a:rPr>
                                    <m:t>10</m:t>
                                  </m:r>
                                </m:e>
                                <m:sup>
                                  <m:r>
                                    <a:rPr lang="en-US" altLang="zh-CN" sz="1050" b="0" kern="100" dirty="0" smtClean="0">
                                      <a:solidFill>
                                        <a:schemeClr val="tx1"/>
                                      </a:solidFill>
                                      <a:effectLst/>
                                      <a:latin typeface="Cambria Math" panose="02040503050406030204" pitchFamily="18" charset="0"/>
                                    </a:rPr>
                                    <m:t>10</m:t>
                                  </m:r>
                                </m:sup>
                              </m:sSup>
                            </m:oMath>
                          </a14:m>
                          <a:r>
                            <a:rPr lang="en-US" altLang="zh-CN" sz="1050" kern="100" dirty="0">
                              <a:solidFill>
                                <a:schemeClr val="tx1"/>
                              </a:solidFill>
                              <a:effectLst/>
                            </a:rPr>
                            <a:t>)</a:t>
                          </a:r>
                          <a:endParaRPr lang="zh-CN" altLang="zh-CN" sz="105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22461190"/>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a:effectLst/>
                                    <a:latin typeface="Cambria Math" panose="02040503050406030204" pitchFamily="18" charset="0"/>
                                  </a:rPr>
                                  <m:t>𝐽</m:t>
                                </m:r>
                                <m:r>
                                  <a:rPr lang="en-US" sz="1200" kern="100">
                                    <a:effectLst/>
                                    <a:latin typeface="Cambria Math" panose="02040503050406030204" pitchFamily="18" charset="0"/>
                                  </a:rPr>
                                  <m:t>/</m:t>
                                </m:r>
                                <m:r>
                                  <a:rPr lang="en-US" sz="1200" kern="100">
                                    <a:effectLst/>
                                    <a:latin typeface="Cambria Math" panose="02040503050406030204" pitchFamily="18" charset="0"/>
                                  </a:rPr>
                                  <m:t>𝜓</m:t>
                                </m:r>
                                <m:r>
                                  <a:rPr lang="en-US" sz="1200" kern="100">
                                    <a:effectLst/>
                                    <a:latin typeface="Cambria Math" panose="02040503050406030204" pitchFamily="18" charset="0"/>
                                  </a:rPr>
                                  <m:t>→</m:t>
                                </m:r>
                                <m:sSubSup>
                                  <m:sSubSupPr>
                                    <m:ctrlPr>
                                      <a:rPr lang="zh-CN" sz="1200" i="1" kern="100">
                                        <a:effectLst/>
                                        <a:latin typeface="Cambria Math" panose="02040503050406030204" pitchFamily="18" charset="0"/>
                                      </a:rPr>
                                    </m:ctrlPr>
                                  </m:sSubSupPr>
                                  <m:e>
                                    <m:r>
                                      <a:rPr lang="en-US" sz="1200" kern="100">
                                        <a:effectLst/>
                                        <a:latin typeface="Cambria Math" panose="02040503050406030204" pitchFamily="18" charset="0"/>
                                      </a:rPr>
                                      <m:t>𝐷</m:t>
                                    </m:r>
                                  </m:e>
                                  <m:sub>
                                    <m:r>
                                      <a:rPr lang="en-US" sz="1200" kern="100">
                                        <a:effectLst/>
                                        <a:latin typeface="Cambria Math" panose="02040503050406030204" pitchFamily="18" charset="0"/>
                                      </a:rPr>
                                      <m:t>𝑠</m:t>
                                    </m:r>
                                  </m:sub>
                                  <m:sup>
                                    <m:r>
                                      <a:rPr lang="en-US" sz="1200" kern="100">
                                        <a:effectLst/>
                                        <a:latin typeface="Cambria Math" panose="02040503050406030204" pitchFamily="18" charset="0"/>
                                      </a:rPr>
                                      <m:t>−</m:t>
                                    </m:r>
                                  </m:sup>
                                </m:sSubSup>
                                <m:sSup>
                                  <m:sSupPr>
                                    <m:ctrlPr>
                                      <a:rPr lang="zh-CN" sz="1200" i="1" kern="100">
                                        <a:effectLst/>
                                        <a:latin typeface="Cambria Math" panose="02040503050406030204" pitchFamily="18" charset="0"/>
                                      </a:rPr>
                                    </m:ctrlPr>
                                  </m:sSupPr>
                                  <m:e>
                                    <m:r>
                                      <a:rPr lang="en-US" sz="1200" b="1" kern="100">
                                        <a:effectLst/>
                                        <a:latin typeface="Cambria Math" panose="02040503050406030204" pitchFamily="18" charset="0"/>
                                      </a:rPr>
                                      <m:t>𝒆</m:t>
                                    </m:r>
                                  </m:e>
                                  <m:sup>
                                    <m:r>
                                      <a:rPr lang="en-US" sz="1200" kern="100">
                                        <a:effectLst/>
                                        <a:latin typeface="Cambria Math" panose="02040503050406030204" pitchFamily="18" charset="0"/>
                                      </a:rPr>
                                      <m:t>+</m:t>
                                    </m:r>
                                  </m:sup>
                                </m:sSup>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𝜈</m:t>
                                    </m:r>
                                  </m:e>
                                  <m:sub>
                                    <m:r>
                                      <a:rPr lang="en-US" sz="1200" kern="100">
                                        <a:effectLst/>
                                        <a:latin typeface="Cambria Math" panose="02040503050406030204" pitchFamily="18" charset="0"/>
                                      </a:rPr>
                                      <m:t>𝑒</m:t>
                                    </m:r>
                                  </m:sub>
                                </m:sSub>
                              </m:oMath>
                            </m:oMathPara>
                          </a14:m>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a:effectLst/>
                                  <a:latin typeface="Cambria Math" panose="02040503050406030204" pitchFamily="18" charset="0"/>
                                </a:rPr>
                                <m:t>&lt;1.3×</m:t>
                              </m:r>
                              <m:sSup>
                                <m:sSupPr>
                                  <m:ctrlPr>
                                    <a:rPr lang="zh-CN" sz="1200" i="1" kern="100">
                                      <a:effectLst/>
                                      <a:latin typeface="Cambria Math" panose="02040503050406030204" pitchFamily="18" charset="0"/>
                                    </a:rPr>
                                  </m:ctrlPr>
                                </m:sSupPr>
                                <m:e>
                                  <m:r>
                                    <a:rPr lang="en-US" sz="1200" kern="100">
                                      <a:effectLst/>
                                      <a:latin typeface="Cambria Math" panose="02040503050406030204" pitchFamily="18" charset="0"/>
                                    </a:rPr>
                                    <m:t>10</m:t>
                                  </m:r>
                                </m:e>
                                <m:sup>
                                  <m:r>
                                    <a:rPr lang="en-US" sz="1200" kern="100">
                                      <a:effectLst/>
                                      <a:latin typeface="Cambria Math" panose="02040503050406030204" pitchFamily="18" charset="0"/>
                                    </a:rPr>
                                    <m:t>−6</m:t>
                                  </m:r>
                                </m:sup>
                              </m:sSup>
                            </m:oMath>
                          </a14:m>
                          <a:r>
                            <a:rPr lang="en-US" altLang="zh-CN" sz="1200" kern="100" dirty="0">
                              <a:effectLst/>
                            </a:rPr>
                            <a:t> [5]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rPr>
                            <a:t>BESIII (</a:t>
                          </a:r>
                          <a14:m>
                            <m:oMath xmlns:m="http://schemas.openxmlformats.org/officeDocument/2006/math">
                              <m:r>
                                <a:rPr lang="en-US" altLang="zh-CN" sz="1050" kern="100" dirty="0" smtClean="0">
                                  <a:effectLst/>
                                  <a:latin typeface="Cambria Math" panose="02040503050406030204" pitchFamily="18" charset="0"/>
                                </a:rPr>
                                <m:t>2</m:t>
                              </m:r>
                              <m:r>
                                <a:rPr lang="en-US" altLang="zh-CN" sz="1050" b="0" kern="100" dirty="0" smtClean="0">
                                  <a:effectLst/>
                                  <a:latin typeface="Cambria Math" panose="02040503050406030204" pitchFamily="18" charset="0"/>
                                </a:rPr>
                                <m:t>.</m:t>
                              </m:r>
                              <m:r>
                                <a:rPr lang="en-US" altLang="zh-CN" sz="1050" kern="100" dirty="0" smtClean="0">
                                  <a:effectLst/>
                                  <a:latin typeface="Cambria Math" panose="02040503050406030204" pitchFamily="18" charset="0"/>
                                </a:rPr>
                                <m:t>2</m:t>
                              </m:r>
                              <m:r>
                                <a:rPr lang="en-US" altLang="zh-CN" sz="1050" b="0" kern="100" dirty="0" smtClean="0">
                                  <a:effectLst/>
                                  <a:latin typeface="Cambria Math" panose="02040503050406030204" pitchFamily="18" charset="0"/>
                                </a:rPr>
                                <m:t>5</m:t>
                              </m:r>
                              <m:r>
                                <a:rPr lang="en-US" altLang="zh-CN" sz="1050" kern="100" dirty="0" smtClean="0">
                                  <a:effectLst/>
                                  <a:latin typeface="Cambria Math" panose="02040503050406030204" pitchFamily="18" charset="0"/>
                                </a:rPr>
                                <m:t>×</m:t>
                              </m:r>
                              <m:sSup>
                                <m:sSupPr>
                                  <m:ctrlPr>
                                    <a:rPr lang="en-US" altLang="zh-CN" sz="1050" i="1" kern="100" dirty="0" smtClean="0">
                                      <a:effectLst/>
                                      <a:latin typeface="Cambria Math" panose="02040503050406030204" pitchFamily="18" charset="0"/>
                                    </a:rPr>
                                  </m:ctrlPr>
                                </m:sSupPr>
                                <m:e>
                                  <m:r>
                                    <a:rPr lang="en-US" altLang="zh-CN" sz="1050" b="0" kern="100" dirty="0" smtClean="0">
                                      <a:effectLst/>
                                      <a:latin typeface="Cambria Math" panose="02040503050406030204" pitchFamily="18" charset="0"/>
                                    </a:rPr>
                                    <m:t>10</m:t>
                                  </m:r>
                                </m:e>
                                <m:sup>
                                  <m:r>
                                    <a:rPr lang="en-US" altLang="zh-CN" sz="1050" b="0" kern="100" dirty="0" smtClean="0">
                                      <a:effectLst/>
                                      <a:latin typeface="Cambria Math" panose="02040503050406030204" pitchFamily="18" charset="0"/>
                                    </a:rPr>
                                    <m:t>8</m:t>
                                  </m:r>
                                </m:sup>
                              </m:sSup>
                            </m:oMath>
                          </a14:m>
                          <a:r>
                            <a:rPr lang="en-US" altLang="zh-CN" sz="1050" kern="100" dirty="0">
                              <a:effectLst/>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32270507"/>
                      </a:ext>
                    </a:extLst>
                  </a:tr>
                  <a:tr h="32255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a:effectLst/>
                                    <a:latin typeface="Cambria Math" panose="02040503050406030204" pitchFamily="18" charset="0"/>
                                  </a:rPr>
                                  <m:t>𝐽</m:t>
                                </m:r>
                                <m:r>
                                  <a:rPr lang="en-US" sz="1200" kern="100">
                                    <a:effectLst/>
                                    <a:latin typeface="Cambria Math" panose="02040503050406030204" pitchFamily="18" charset="0"/>
                                  </a:rPr>
                                  <m:t>/</m:t>
                                </m:r>
                                <m:r>
                                  <a:rPr lang="en-US" sz="1200" kern="100">
                                    <a:effectLst/>
                                    <a:latin typeface="Cambria Math" panose="02040503050406030204" pitchFamily="18" charset="0"/>
                                  </a:rPr>
                                  <m:t>𝜓</m:t>
                                </m:r>
                                <m:r>
                                  <a:rPr lang="en-US" sz="1200" kern="100">
                                    <a:effectLst/>
                                    <a:latin typeface="Cambria Math" panose="02040503050406030204" pitchFamily="18" charset="0"/>
                                  </a:rPr>
                                  <m:t>→</m:t>
                                </m:r>
                                <m:sSubSup>
                                  <m:sSubSupPr>
                                    <m:ctrlPr>
                                      <a:rPr lang="zh-CN" sz="1200" i="1" kern="100">
                                        <a:effectLst/>
                                        <a:latin typeface="Cambria Math" panose="02040503050406030204" pitchFamily="18" charset="0"/>
                                      </a:rPr>
                                    </m:ctrlPr>
                                  </m:sSubSupPr>
                                  <m:e>
                                    <m:r>
                                      <a:rPr lang="en-US" sz="1200" kern="100">
                                        <a:effectLst/>
                                        <a:latin typeface="Cambria Math" panose="02040503050406030204" pitchFamily="18" charset="0"/>
                                      </a:rPr>
                                      <m:t>𝐷</m:t>
                                    </m:r>
                                  </m:e>
                                  <m:sub>
                                    <m:r>
                                      <a:rPr lang="en-US" sz="1200" kern="100">
                                        <a:effectLst/>
                                        <a:latin typeface="Cambria Math" panose="02040503050406030204" pitchFamily="18" charset="0"/>
                                      </a:rPr>
                                      <m:t>𝑠</m:t>
                                    </m:r>
                                  </m:sub>
                                  <m:sup>
                                    <m:r>
                                      <a:rPr lang="en-US" sz="1200" kern="100">
                                        <a:effectLst/>
                                        <a:latin typeface="Cambria Math" panose="02040503050406030204" pitchFamily="18" charset="0"/>
                                      </a:rPr>
                                      <m:t>∗−</m:t>
                                    </m:r>
                                  </m:sup>
                                </m:sSubSup>
                                <m:sSup>
                                  <m:sSupPr>
                                    <m:ctrlPr>
                                      <a:rPr lang="zh-CN"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𝜈</m:t>
                                    </m:r>
                                  </m:e>
                                  <m:sub>
                                    <m:r>
                                      <a:rPr lang="en-US" sz="1200" kern="100">
                                        <a:effectLst/>
                                        <a:latin typeface="Cambria Math" panose="02040503050406030204" pitchFamily="18" charset="0"/>
                                      </a:rPr>
                                      <m:t>𝑒</m:t>
                                    </m:r>
                                  </m:sub>
                                </m:sSub>
                              </m:oMath>
                            </m:oMathPara>
                          </a14:m>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a:effectLst/>
                                  <a:latin typeface="Cambria Math" panose="02040503050406030204" pitchFamily="18" charset="0"/>
                                </a:rPr>
                                <m:t>&lt;1.8×</m:t>
                              </m:r>
                              <m:sSup>
                                <m:sSupPr>
                                  <m:ctrlPr>
                                    <a:rPr lang="zh-CN" sz="1200" i="1" kern="100">
                                      <a:effectLst/>
                                      <a:latin typeface="Cambria Math" panose="02040503050406030204" pitchFamily="18" charset="0"/>
                                    </a:rPr>
                                  </m:ctrlPr>
                                </m:sSupPr>
                                <m:e>
                                  <m:r>
                                    <a:rPr lang="en-US" sz="1200" kern="100">
                                      <a:effectLst/>
                                      <a:latin typeface="Cambria Math" panose="02040503050406030204" pitchFamily="18" charset="0"/>
                                    </a:rPr>
                                    <m:t>10</m:t>
                                  </m:r>
                                </m:e>
                                <m:sup>
                                  <m:r>
                                    <a:rPr lang="en-US" sz="1200" kern="100">
                                      <a:effectLst/>
                                      <a:latin typeface="Cambria Math" panose="02040503050406030204" pitchFamily="18" charset="0"/>
                                    </a:rPr>
                                    <m:t>−6</m:t>
                                  </m:r>
                                </m:sup>
                              </m:sSup>
                            </m:oMath>
                          </a14:m>
                          <a:r>
                            <a:rPr lang="en-US" altLang="zh-CN" sz="1200" kern="100" dirty="0">
                              <a:effectLst/>
                            </a:rPr>
                            <a:t> [5]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rPr>
                            <a:t>BESIII (</a:t>
                          </a:r>
                          <a14:m>
                            <m:oMath xmlns:m="http://schemas.openxmlformats.org/officeDocument/2006/math">
                              <m:r>
                                <a:rPr lang="en-US" altLang="zh-CN" sz="1050" kern="100" dirty="0" smtClean="0">
                                  <a:effectLst/>
                                  <a:latin typeface="Cambria Math" panose="02040503050406030204" pitchFamily="18" charset="0"/>
                                </a:rPr>
                                <m:t>2</m:t>
                              </m:r>
                              <m:r>
                                <a:rPr lang="en-US" altLang="zh-CN" sz="1050" b="0" kern="100" dirty="0" smtClean="0">
                                  <a:effectLst/>
                                  <a:latin typeface="Cambria Math" panose="02040503050406030204" pitchFamily="18" charset="0"/>
                                </a:rPr>
                                <m:t>.</m:t>
                              </m:r>
                              <m:r>
                                <a:rPr lang="en-US" altLang="zh-CN" sz="1050" kern="100" dirty="0" smtClean="0">
                                  <a:effectLst/>
                                  <a:latin typeface="Cambria Math" panose="02040503050406030204" pitchFamily="18" charset="0"/>
                                </a:rPr>
                                <m:t>2</m:t>
                              </m:r>
                              <m:r>
                                <a:rPr lang="en-US" altLang="zh-CN" sz="1050" b="0" kern="100" dirty="0" smtClean="0">
                                  <a:effectLst/>
                                  <a:latin typeface="Cambria Math" panose="02040503050406030204" pitchFamily="18" charset="0"/>
                                </a:rPr>
                                <m:t>5</m:t>
                              </m:r>
                              <m:r>
                                <a:rPr lang="en-US" altLang="zh-CN" sz="1050" kern="100" dirty="0" smtClean="0">
                                  <a:effectLst/>
                                  <a:latin typeface="Cambria Math" panose="02040503050406030204" pitchFamily="18" charset="0"/>
                                </a:rPr>
                                <m:t>×</m:t>
                              </m:r>
                              <m:sSup>
                                <m:sSupPr>
                                  <m:ctrlPr>
                                    <a:rPr lang="en-US" altLang="zh-CN" sz="1050" i="1" kern="100" dirty="0" smtClean="0">
                                      <a:effectLst/>
                                      <a:latin typeface="Cambria Math" panose="02040503050406030204" pitchFamily="18" charset="0"/>
                                    </a:rPr>
                                  </m:ctrlPr>
                                </m:sSupPr>
                                <m:e>
                                  <m:r>
                                    <a:rPr lang="en-US" altLang="zh-CN" sz="1050" b="0" kern="100" dirty="0" smtClean="0">
                                      <a:effectLst/>
                                      <a:latin typeface="Cambria Math" panose="02040503050406030204" pitchFamily="18" charset="0"/>
                                    </a:rPr>
                                    <m:t>10</m:t>
                                  </m:r>
                                </m:e>
                                <m:sup>
                                  <m:r>
                                    <a:rPr lang="en-US" altLang="zh-CN" sz="1050" b="0" kern="100" dirty="0" smtClean="0">
                                      <a:effectLst/>
                                      <a:latin typeface="Cambria Math" panose="02040503050406030204" pitchFamily="18" charset="0"/>
                                    </a:rPr>
                                    <m:t>8</m:t>
                                  </m:r>
                                </m:sup>
                              </m:sSup>
                            </m:oMath>
                          </a14:m>
                          <a:r>
                            <a:rPr lang="en-US" altLang="zh-CN" sz="1050" kern="100" dirty="0">
                              <a:effectLst/>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95988653"/>
                      </a:ext>
                    </a:extLst>
                  </a:tr>
                </a:tbl>
              </a:graphicData>
            </a:graphic>
          </p:graphicFrame>
        </mc:Choice>
        <mc:Fallback xmlns="">
          <p:graphicFrame>
            <p:nvGraphicFramePr>
              <p:cNvPr id="12" name="表格 11">
                <a:extLst>
                  <a:ext uri="{FF2B5EF4-FFF2-40B4-BE49-F238E27FC236}">
                    <a16:creationId xmlns:a16="http://schemas.microsoft.com/office/drawing/2014/main" id="{9F359A60-6913-7646-1037-BC3247FBAE14}"/>
                  </a:ext>
                </a:extLst>
              </p:cNvPr>
              <p:cNvGraphicFramePr>
                <a:graphicFrameLocks noGrp="1"/>
              </p:cNvGraphicFramePr>
              <p:nvPr>
                <p:extLst>
                  <p:ext uri="{D42A27DB-BD31-4B8C-83A1-F6EECF244321}">
                    <p14:modId xmlns:p14="http://schemas.microsoft.com/office/powerpoint/2010/main" val="2931789304"/>
                  </p:ext>
                </p:extLst>
              </p:nvPr>
            </p:nvGraphicFramePr>
            <p:xfrm>
              <a:off x="6455756" y="1442937"/>
              <a:ext cx="5224292" cy="4136018"/>
            </p:xfrm>
            <a:graphic>
              <a:graphicData uri="http://schemas.openxmlformats.org/drawingml/2006/table">
                <a:tbl>
                  <a:tblPr firstRow="1" firstCol="1" bandRow="1">
                    <a:tableStyleId>{68D230F3-CF80-4859-8CE7-A43EE81993B5}</a:tableStyleId>
                  </a:tblPr>
                  <a:tblGrid>
                    <a:gridCol w="1586516">
                      <a:extLst>
                        <a:ext uri="{9D8B030D-6E8A-4147-A177-3AD203B41FA5}">
                          <a16:colId xmlns:a16="http://schemas.microsoft.com/office/drawing/2014/main" val="3522793644"/>
                        </a:ext>
                      </a:extLst>
                    </a:gridCol>
                    <a:gridCol w="2058058">
                      <a:extLst>
                        <a:ext uri="{9D8B030D-6E8A-4147-A177-3AD203B41FA5}">
                          <a16:colId xmlns:a16="http://schemas.microsoft.com/office/drawing/2014/main" val="314996357"/>
                        </a:ext>
                      </a:extLst>
                    </a:gridCol>
                    <a:gridCol w="1579718">
                      <a:extLst>
                        <a:ext uri="{9D8B030D-6E8A-4147-A177-3AD203B41FA5}">
                          <a16:colId xmlns:a16="http://schemas.microsoft.com/office/drawing/2014/main" val="283760246"/>
                        </a:ext>
                      </a:extLst>
                    </a:gridCol>
                  </a:tblGrid>
                  <a:tr h="587946">
                    <a:tc>
                      <a:txBody>
                        <a:bodyPr/>
                        <a:lstStyle/>
                        <a:p>
                          <a:pPr algn="ctr">
                            <a:lnSpc>
                              <a:spcPct val="150000"/>
                            </a:lnSpc>
                          </a:pPr>
                          <a:r>
                            <a:rPr lang="en-US" altLang="zh-CN" sz="1200" dirty="0"/>
                            <a:t>Charmonium weak </a:t>
                          </a:r>
                          <a:r>
                            <a:rPr lang="en-US" altLang="zh-CN" sz="1200" kern="100" dirty="0">
                              <a:solidFill>
                                <a:schemeClr val="bg1"/>
                              </a:solidFill>
                              <a:effectLst/>
                            </a:rPr>
                            <a:t>d</a:t>
                          </a:r>
                          <a:r>
                            <a:rPr lang="en-US" sz="1200" kern="100" dirty="0">
                              <a:solidFill>
                                <a:schemeClr val="bg1"/>
                              </a:solidFill>
                              <a:effectLst/>
                            </a:rPr>
                            <a:t>ecay</a:t>
                          </a:r>
                          <a:endParaRPr lang="zh-CN" sz="105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13"/>
                          <a:stretch>
                            <a:fillRect l="-77219" t="-1031" r="-76923" b="-604124"/>
                          </a:stretch>
                        </a:blipFill>
                      </a:tcPr>
                    </a:tc>
                    <a:tc>
                      <a:txBody>
                        <a:bodyPr/>
                        <a:lstStyle/>
                        <a:p>
                          <a:endParaRPr lang="zh-CN"/>
                        </a:p>
                      </a:txBody>
                      <a:tcPr marL="68580" marR="68580" marT="0" marB="0">
                        <a:blipFill>
                          <a:blip r:embed="rId13"/>
                          <a:stretch>
                            <a:fillRect l="-231274" t="-1031" r="-386" b="-604124"/>
                          </a:stretch>
                        </a:blipFill>
                      </a:tcPr>
                    </a:tc>
                    <a:extLst>
                      <a:ext uri="{0D108BD9-81ED-4DB2-BD59-A6C34878D82A}">
                        <a16:rowId xmlns:a16="http://schemas.microsoft.com/office/drawing/2014/main" val="1484611679"/>
                      </a:ext>
                    </a:extLst>
                  </a:tr>
                  <a:tr h="322552">
                    <a:tc>
                      <a:txBody>
                        <a:bodyPr/>
                        <a:lstStyle/>
                        <a:p>
                          <a:endParaRPr lang="zh-CN"/>
                        </a:p>
                      </a:txBody>
                      <a:tcPr marL="68580" marR="68580" marT="0" marB="0">
                        <a:blipFill>
                          <a:blip r:embed="rId13"/>
                          <a:stretch>
                            <a:fillRect t="-184906" r="-229119" b="-1005660"/>
                          </a:stretch>
                        </a:blipFill>
                      </a:tcPr>
                    </a:tc>
                    <a:tc>
                      <a:txBody>
                        <a:bodyPr/>
                        <a:lstStyle/>
                        <a:p>
                          <a:endParaRPr lang="zh-CN"/>
                        </a:p>
                      </a:txBody>
                      <a:tcPr marL="68580" marR="68580" marT="0" marB="0">
                        <a:blipFill>
                          <a:blip r:embed="rId13"/>
                          <a:stretch>
                            <a:fillRect l="-77219" t="-184906" r="-76923" b="-1005660"/>
                          </a:stretch>
                        </a:blipFill>
                      </a:tcPr>
                    </a:tc>
                    <a:tc>
                      <a:txBody>
                        <a:bodyPr/>
                        <a:lstStyle/>
                        <a:p>
                          <a:endParaRPr lang="zh-CN"/>
                        </a:p>
                      </a:txBody>
                      <a:tcPr marL="68580" marR="68580" marT="0" marB="0">
                        <a:blipFill>
                          <a:blip r:embed="rId13"/>
                          <a:stretch>
                            <a:fillRect l="-231274" t="-184906" r="-386" b="-1005660"/>
                          </a:stretch>
                        </a:blipFill>
                      </a:tcPr>
                    </a:tc>
                    <a:extLst>
                      <a:ext uri="{0D108BD9-81ED-4DB2-BD59-A6C34878D82A}">
                        <a16:rowId xmlns:a16="http://schemas.microsoft.com/office/drawing/2014/main" val="1442213395"/>
                      </a:ext>
                    </a:extLst>
                  </a:tr>
                  <a:tr h="322552">
                    <a:tc>
                      <a:txBody>
                        <a:bodyPr/>
                        <a:lstStyle/>
                        <a:p>
                          <a:endParaRPr lang="zh-CN"/>
                        </a:p>
                      </a:txBody>
                      <a:tcPr marL="68580" marR="68580" marT="0" marB="0">
                        <a:blipFill>
                          <a:blip r:embed="rId13"/>
                          <a:stretch>
                            <a:fillRect t="-284906" r="-229119" b="-905660"/>
                          </a:stretch>
                        </a:blipFill>
                      </a:tcPr>
                    </a:tc>
                    <a:tc>
                      <a:txBody>
                        <a:bodyPr/>
                        <a:lstStyle/>
                        <a:p>
                          <a:endParaRPr lang="zh-CN"/>
                        </a:p>
                      </a:txBody>
                      <a:tcPr marL="68580" marR="68580" marT="0" marB="0">
                        <a:blipFill>
                          <a:blip r:embed="rId13"/>
                          <a:stretch>
                            <a:fillRect l="-77219" t="-284906" r="-76923" b="-905660"/>
                          </a:stretch>
                        </a:blipFill>
                      </a:tcPr>
                    </a:tc>
                    <a:tc>
                      <a:txBody>
                        <a:bodyPr/>
                        <a:lstStyle/>
                        <a:p>
                          <a:endParaRPr lang="zh-CN"/>
                        </a:p>
                      </a:txBody>
                      <a:tcPr marL="68580" marR="68580" marT="0" marB="0">
                        <a:blipFill>
                          <a:blip r:embed="rId13"/>
                          <a:stretch>
                            <a:fillRect l="-231274" t="-284906" r="-386" b="-905660"/>
                          </a:stretch>
                        </a:blipFill>
                      </a:tcPr>
                    </a:tc>
                    <a:extLst>
                      <a:ext uri="{0D108BD9-81ED-4DB2-BD59-A6C34878D82A}">
                        <a16:rowId xmlns:a16="http://schemas.microsoft.com/office/drawing/2014/main" val="2348756479"/>
                      </a:ext>
                    </a:extLst>
                  </a:tr>
                  <a:tr h="322552">
                    <a:tc>
                      <a:txBody>
                        <a:bodyPr/>
                        <a:lstStyle/>
                        <a:p>
                          <a:endParaRPr lang="zh-CN"/>
                        </a:p>
                      </a:txBody>
                      <a:tcPr marL="68580" marR="68580" marT="0" marB="0">
                        <a:blipFill>
                          <a:blip r:embed="rId13"/>
                          <a:stretch>
                            <a:fillRect t="-384906" r="-229119" b="-805660"/>
                          </a:stretch>
                        </a:blipFill>
                      </a:tcPr>
                    </a:tc>
                    <a:tc>
                      <a:txBody>
                        <a:bodyPr/>
                        <a:lstStyle/>
                        <a:p>
                          <a:endParaRPr lang="zh-CN"/>
                        </a:p>
                      </a:txBody>
                      <a:tcPr marL="68580" marR="68580" marT="0" marB="0">
                        <a:blipFill>
                          <a:blip r:embed="rId13"/>
                          <a:stretch>
                            <a:fillRect l="-77219" t="-384906" r="-76923" b="-805660"/>
                          </a:stretch>
                        </a:blipFill>
                      </a:tcPr>
                    </a:tc>
                    <a:tc rowSpan="5">
                      <a:txBody>
                        <a:bodyPr/>
                        <a:lstStyle/>
                        <a:p>
                          <a:endParaRPr lang="zh-CN"/>
                        </a:p>
                      </a:txBody>
                      <a:tcPr marL="68580" marR="68580" marT="0" marB="0">
                        <a:blipFill>
                          <a:blip r:embed="rId13"/>
                          <a:stretch>
                            <a:fillRect l="-231274" t="-76981" r="-386" b="-81132"/>
                          </a:stretch>
                        </a:blipFill>
                      </a:tcPr>
                    </a:tc>
                    <a:extLst>
                      <a:ext uri="{0D108BD9-81ED-4DB2-BD59-A6C34878D82A}">
                        <a16:rowId xmlns:a16="http://schemas.microsoft.com/office/drawing/2014/main" val="2121280470"/>
                      </a:ext>
                    </a:extLst>
                  </a:tr>
                  <a:tr h="322552">
                    <a:tc>
                      <a:txBody>
                        <a:bodyPr/>
                        <a:lstStyle/>
                        <a:p>
                          <a:endParaRPr lang="zh-CN"/>
                        </a:p>
                      </a:txBody>
                      <a:tcPr marL="68580" marR="68580" marT="0" marB="0">
                        <a:blipFill>
                          <a:blip r:embed="rId13"/>
                          <a:stretch>
                            <a:fillRect t="-484906" r="-229119" b="-705660"/>
                          </a:stretch>
                        </a:blipFill>
                      </a:tcPr>
                    </a:tc>
                    <a:tc>
                      <a:txBody>
                        <a:bodyPr/>
                        <a:lstStyle/>
                        <a:p>
                          <a:endParaRPr lang="zh-CN"/>
                        </a:p>
                      </a:txBody>
                      <a:tcPr marL="68580" marR="68580" marT="0" marB="0">
                        <a:blipFill>
                          <a:blip r:embed="rId13"/>
                          <a:stretch>
                            <a:fillRect l="-77219" t="-484906" r="-76923" b="-705660"/>
                          </a:stretch>
                        </a:blipFill>
                      </a:tcPr>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74905853"/>
                      </a:ext>
                    </a:extLst>
                  </a:tr>
                  <a:tr h="322552">
                    <a:tc>
                      <a:txBody>
                        <a:bodyPr/>
                        <a:lstStyle/>
                        <a:p>
                          <a:endParaRPr lang="zh-CN"/>
                        </a:p>
                      </a:txBody>
                      <a:tcPr marL="68580" marR="68580" marT="0" marB="0">
                        <a:blipFill>
                          <a:blip r:embed="rId13"/>
                          <a:stretch>
                            <a:fillRect t="-584906" r="-229119" b="-605660"/>
                          </a:stretch>
                        </a:blipFill>
                      </a:tcPr>
                    </a:tc>
                    <a:tc>
                      <a:txBody>
                        <a:bodyPr/>
                        <a:lstStyle/>
                        <a:p>
                          <a:endParaRPr lang="zh-CN"/>
                        </a:p>
                      </a:txBody>
                      <a:tcPr marL="68580" marR="68580" marT="0" marB="0">
                        <a:blipFill>
                          <a:blip r:embed="rId13"/>
                          <a:stretch>
                            <a:fillRect l="-77219" t="-584906" r="-76923" b="-605660"/>
                          </a:stretch>
                        </a:blipFill>
                      </a:tcPr>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BESIII (</a:t>
                          </a:r>
                          <a14:m xmlns:a14="http://schemas.microsoft.com/office/drawing/2010/main">
                            <m:oMath xmlns:m="http://schemas.openxmlformats.org/officeDocument/2006/math">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050" b="0" i="1" kern="100"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21578191"/>
                      </a:ext>
                    </a:extLst>
                  </a:tr>
                  <a:tr h="322552">
                    <a:tc>
                      <a:txBody>
                        <a:bodyPr/>
                        <a:lstStyle/>
                        <a:p>
                          <a:endParaRPr lang="zh-CN"/>
                        </a:p>
                      </a:txBody>
                      <a:tcPr marL="68580" marR="68580" marT="0" marB="0">
                        <a:blipFill>
                          <a:blip r:embed="rId13"/>
                          <a:stretch>
                            <a:fillRect t="-684906" r="-229119" b="-505660"/>
                          </a:stretch>
                        </a:blipFill>
                      </a:tcPr>
                    </a:tc>
                    <a:tc>
                      <a:txBody>
                        <a:bodyPr/>
                        <a:lstStyle/>
                        <a:p>
                          <a:endParaRPr lang="zh-CN"/>
                        </a:p>
                      </a:txBody>
                      <a:tcPr marL="68580" marR="68580" marT="0" marB="0">
                        <a:blipFill>
                          <a:blip r:embed="rId13"/>
                          <a:stretch>
                            <a:fillRect l="-77219" t="-684906" r="-76923" b="-505660"/>
                          </a:stretch>
                        </a:blipFill>
                      </a:tcPr>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BESIII (</a:t>
                          </a:r>
                          <a14:m xmlns:a14="http://schemas.microsoft.com/office/drawing/2010/main">
                            <m:oMath xmlns:m="http://schemas.openxmlformats.org/officeDocument/2006/math">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050" b="0" i="1" kern="100"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35995805"/>
                      </a:ext>
                    </a:extLst>
                  </a:tr>
                  <a:tr h="322552">
                    <a:tc>
                      <a:txBody>
                        <a:bodyPr/>
                        <a:lstStyle/>
                        <a:p>
                          <a:endParaRPr lang="zh-CN"/>
                        </a:p>
                      </a:txBody>
                      <a:tcPr marL="68580" marR="68580" marT="0" marB="0">
                        <a:blipFill>
                          <a:blip r:embed="rId13"/>
                          <a:stretch>
                            <a:fillRect t="-784906" r="-229119" b="-405660"/>
                          </a:stretch>
                        </a:blipFill>
                      </a:tcPr>
                    </a:tc>
                    <a:tc>
                      <a:txBody>
                        <a:bodyPr/>
                        <a:lstStyle/>
                        <a:p>
                          <a:endParaRPr lang="zh-CN"/>
                        </a:p>
                      </a:txBody>
                      <a:tcPr marL="68580" marR="68580" marT="0" marB="0">
                        <a:blipFill>
                          <a:blip r:embed="rId13"/>
                          <a:stretch>
                            <a:fillRect l="-77219" t="-784906" r="-76923" b="-405660"/>
                          </a:stretch>
                        </a:blipFill>
                      </a:tcPr>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BESIII (</a:t>
                          </a:r>
                          <a14:m xmlns:a14="http://schemas.microsoft.com/office/drawing/2010/main">
                            <m:oMath xmlns:m="http://schemas.openxmlformats.org/officeDocument/2006/math">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050" b="0" i="1" kern="100"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i="1" kern="100" dirty="0"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050" i="1" kern="100"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050" b="0" i="1" kern="100" dirty="0" smtClean="0">
                                      <a:effectLst/>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71360474"/>
                      </a:ext>
                    </a:extLst>
                  </a:tr>
                  <a:tr h="322552">
                    <a:tc>
                      <a:txBody>
                        <a:bodyPr/>
                        <a:lstStyle/>
                        <a:p>
                          <a:endParaRPr lang="zh-CN"/>
                        </a:p>
                      </a:txBody>
                      <a:tcPr marL="68580" marR="68580" marT="0" marB="0">
                        <a:blipFill>
                          <a:blip r:embed="rId13"/>
                          <a:stretch>
                            <a:fillRect t="-884906" r="-229119" b="-305660"/>
                          </a:stretch>
                        </a:blipFill>
                      </a:tcPr>
                    </a:tc>
                    <a:tc>
                      <a:txBody>
                        <a:bodyPr/>
                        <a:lstStyle/>
                        <a:p>
                          <a:endParaRPr lang="zh-CN"/>
                        </a:p>
                      </a:txBody>
                      <a:tcPr marL="68580" marR="68580" marT="0" marB="0">
                        <a:blipFill>
                          <a:blip r:embed="rId13"/>
                          <a:stretch>
                            <a:fillRect l="-77219" t="-884906" r="-76923" b="-305660"/>
                          </a:stretch>
                        </a:blipFill>
                      </a:tcPr>
                    </a:tc>
                    <a:tc>
                      <a:txBody>
                        <a:bodyPr/>
                        <a:lstStyle/>
                        <a:p>
                          <a:endParaRPr lang="zh-CN"/>
                        </a:p>
                      </a:txBody>
                      <a:tcPr marL="68580" marR="68580" marT="0" marB="0">
                        <a:blipFill>
                          <a:blip r:embed="rId13"/>
                          <a:stretch>
                            <a:fillRect l="-231274" t="-884906" r="-386" b="-305660"/>
                          </a:stretch>
                        </a:blipFill>
                      </a:tcPr>
                    </a:tc>
                    <a:extLst>
                      <a:ext uri="{0D108BD9-81ED-4DB2-BD59-A6C34878D82A}">
                        <a16:rowId xmlns:a16="http://schemas.microsoft.com/office/drawing/2014/main" val="2186218978"/>
                      </a:ext>
                    </a:extLst>
                  </a:tr>
                  <a:tr h="322552">
                    <a:tc>
                      <a:txBody>
                        <a:bodyPr/>
                        <a:lstStyle/>
                        <a:p>
                          <a:endParaRPr lang="zh-CN"/>
                        </a:p>
                      </a:txBody>
                      <a:tcPr marL="68580" marR="68580" marT="0" marB="0">
                        <a:blipFill>
                          <a:blip r:embed="rId13"/>
                          <a:stretch>
                            <a:fillRect t="-984906" r="-229119" b="-205660"/>
                          </a:stretch>
                        </a:blipFill>
                      </a:tcPr>
                    </a:tc>
                    <a:tc>
                      <a:txBody>
                        <a:bodyPr/>
                        <a:lstStyle/>
                        <a:p>
                          <a:endParaRPr lang="zh-CN"/>
                        </a:p>
                      </a:txBody>
                      <a:tcPr marL="68580" marR="68580" marT="0" marB="0">
                        <a:blipFill>
                          <a:blip r:embed="rId13"/>
                          <a:stretch>
                            <a:fillRect l="-77219" t="-984906" r="-76923" b="-205660"/>
                          </a:stretch>
                        </a:blipFill>
                      </a:tcPr>
                    </a:tc>
                    <a:tc>
                      <a:txBody>
                        <a:bodyPr/>
                        <a:lstStyle/>
                        <a:p>
                          <a:endParaRPr lang="zh-CN"/>
                        </a:p>
                      </a:txBody>
                      <a:tcPr marL="68580" marR="68580" marT="0" marB="0">
                        <a:blipFill>
                          <a:blip r:embed="rId13"/>
                          <a:stretch>
                            <a:fillRect l="-231274" t="-984906" r="-386" b="-205660"/>
                          </a:stretch>
                        </a:blipFill>
                      </a:tcPr>
                    </a:tc>
                    <a:extLst>
                      <a:ext uri="{0D108BD9-81ED-4DB2-BD59-A6C34878D82A}">
                        <a16:rowId xmlns:a16="http://schemas.microsoft.com/office/drawing/2014/main" val="722461190"/>
                      </a:ext>
                    </a:extLst>
                  </a:tr>
                  <a:tr h="322552">
                    <a:tc>
                      <a:txBody>
                        <a:bodyPr/>
                        <a:lstStyle/>
                        <a:p>
                          <a:endParaRPr lang="zh-CN"/>
                        </a:p>
                      </a:txBody>
                      <a:tcPr marL="68580" marR="68580" marT="0" marB="0">
                        <a:blipFill>
                          <a:blip r:embed="rId13"/>
                          <a:stretch>
                            <a:fillRect t="-1084906" r="-229119" b="-105660"/>
                          </a:stretch>
                        </a:blipFill>
                      </a:tcPr>
                    </a:tc>
                    <a:tc>
                      <a:txBody>
                        <a:bodyPr/>
                        <a:lstStyle/>
                        <a:p>
                          <a:endParaRPr lang="zh-CN"/>
                        </a:p>
                      </a:txBody>
                      <a:tcPr marL="68580" marR="68580" marT="0" marB="0">
                        <a:blipFill>
                          <a:blip r:embed="rId13"/>
                          <a:stretch>
                            <a:fillRect l="-77219" t="-1084906" r="-76923" b="-105660"/>
                          </a:stretch>
                        </a:blipFill>
                      </a:tcPr>
                    </a:tc>
                    <a:tc>
                      <a:txBody>
                        <a:bodyPr/>
                        <a:lstStyle/>
                        <a:p>
                          <a:endParaRPr lang="zh-CN"/>
                        </a:p>
                      </a:txBody>
                      <a:tcPr marL="68580" marR="68580" marT="0" marB="0">
                        <a:blipFill>
                          <a:blip r:embed="rId13"/>
                          <a:stretch>
                            <a:fillRect l="-231274" t="-1084906" r="-386" b="-105660"/>
                          </a:stretch>
                        </a:blipFill>
                      </a:tcPr>
                    </a:tc>
                    <a:extLst>
                      <a:ext uri="{0D108BD9-81ED-4DB2-BD59-A6C34878D82A}">
                        <a16:rowId xmlns:a16="http://schemas.microsoft.com/office/drawing/2014/main" val="4032270507"/>
                      </a:ext>
                    </a:extLst>
                  </a:tr>
                  <a:tr h="322552">
                    <a:tc>
                      <a:txBody>
                        <a:bodyPr/>
                        <a:lstStyle/>
                        <a:p>
                          <a:endParaRPr lang="zh-CN"/>
                        </a:p>
                      </a:txBody>
                      <a:tcPr marL="68580" marR="68580" marT="0" marB="0">
                        <a:blipFill>
                          <a:blip r:embed="rId13"/>
                          <a:stretch>
                            <a:fillRect t="-1184906" r="-229119" b="-5660"/>
                          </a:stretch>
                        </a:blipFill>
                      </a:tcPr>
                    </a:tc>
                    <a:tc>
                      <a:txBody>
                        <a:bodyPr/>
                        <a:lstStyle/>
                        <a:p>
                          <a:endParaRPr lang="zh-CN"/>
                        </a:p>
                      </a:txBody>
                      <a:tcPr marL="68580" marR="68580" marT="0" marB="0">
                        <a:blipFill>
                          <a:blip r:embed="rId13"/>
                          <a:stretch>
                            <a:fillRect l="-77219" t="-1184906" r="-76923" b="-5660"/>
                          </a:stretch>
                        </a:blipFill>
                      </a:tcPr>
                    </a:tc>
                    <a:tc>
                      <a:txBody>
                        <a:bodyPr/>
                        <a:lstStyle/>
                        <a:p>
                          <a:endParaRPr lang="zh-CN"/>
                        </a:p>
                      </a:txBody>
                      <a:tcPr marL="68580" marR="68580" marT="0" marB="0">
                        <a:blipFill>
                          <a:blip r:embed="rId13"/>
                          <a:stretch>
                            <a:fillRect l="-231274" t="-1184906" r="-386" b="-5660"/>
                          </a:stretch>
                        </a:blipFill>
                      </a:tcPr>
                    </a:tc>
                    <a:extLst>
                      <a:ext uri="{0D108BD9-81ED-4DB2-BD59-A6C34878D82A}">
                        <a16:rowId xmlns:a16="http://schemas.microsoft.com/office/drawing/2014/main" val="695988653"/>
                      </a:ext>
                    </a:extLst>
                  </a:tr>
                </a:tbl>
              </a:graphicData>
            </a:graphic>
          </p:graphicFrame>
        </mc:Fallback>
      </mc:AlternateContent>
      <p:sp>
        <p:nvSpPr>
          <p:cNvPr id="14" name="文本框 13">
            <a:extLst>
              <a:ext uri="{FF2B5EF4-FFF2-40B4-BE49-F238E27FC236}">
                <a16:creationId xmlns:a16="http://schemas.microsoft.com/office/drawing/2014/main" id="{6CC67ED5-5FC1-C191-C61A-096812BFA8E2}"/>
              </a:ext>
            </a:extLst>
          </p:cNvPr>
          <p:cNvSpPr txBox="1"/>
          <p:nvPr/>
        </p:nvSpPr>
        <p:spPr>
          <a:xfrm>
            <a:off x="6683740" y="5669229"/>
            <a:ext cx="2939320" cy="784830"/>
          </a:xfrm>
          <a:prstGeom prst="rect">
            <a:avLst/>
          </a:prstGeom>
          <a:noFill/>
        </p:spPr>
        <p:txBody>
          <a:bodyPr wrap="square">
            <a:spAutoFit/>
          </a:bodyPr>
          <a:lstStyle/>
          <a:p>
            <a:r>
              <a:rPr lang="en-US" altLang="zh-CN" sz="900" dirty="0"/>
              <a:t>[1] arXiv:2506.09386</a:t>
            </a:r>
          </a:p>
          <a:p>
            <a:r>
              <a:rPr lang="en-US" altLang="zh-CN" sz="900" dirty="0"/>
              <a:t>[2] Phys. Rev. D 110, 032020 (2024)</a:t>
            </a:r>
          </a:p>
          <a:p>
            <a:r>
              <a:rPr lang="en-US" altLang="zh-CN" sz="900" dirty="0"/>
              <a:t>[3] JHEP 01, 126 (2024)</a:t>
            </a:r>
          </a:p>
          <a:p>
            <a:r>
              <a:rPr lang="en-US" altLang="zh-CN" sz="900" dirty="0"/>
              <a:t>[4] JHEP 06, 157 (2021)</a:t>
            </a:r>
          </a:p>
          <a:p>
            <a:r>
              <a:rPr lang="en-US" altLang="zh-CN" sz="900" dirty="0"/>
              <a:t>[5] Phys. Rev. D 90, 112014 (2014)</a:t>
            </a:r>
          </a:p>
        </p:txBody>
      </p:sp>
    </p:spTree>
    <p:extLst>
      <p:ext uri="{BB962C8B-B14F-4D97-AF65-F5344CB8AC3E}">
        <p14:creationId xmlns:p14="http://schemas.microsoft.com/office/powerpoint/2010/main" val="3259729026"/>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13</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38EC0C11-BA16-4F4E-9D9A-2277E46B9A1C}"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p:pic>
        <p:nvPicPr>
          <p:cNvPr id="9" name="图片 8">
            <a:extLst>
              <a:ext uri="{FF2B5EF4-FFF2-40B4-BE49-F238E27FC236}">
                <a16:creationId xmlns:a16="http://schemas.microsoft.com/office/drawing/2014/main" id="{0C7F66A6-2F54-16DA-A861-77B511021AFA}"/>
              </a:ext>
            </a:extLst>
          </p:cNvPr>
          <p:cNvPicPr>
            <a:picLocks noChangeAspect="1"/>
          </p:cNvPicPr>
          <p:nvPr/>
        </p:nvPicPr>
        <p:blipFill>
          <a:blip r:embed="rId4"/>
          <a:stretch>
            <a:fillRect/>
          </a:stretch>
        </p:blipFill>
        <p:spPr>
          <a:xfrm>
            <a:off x="2782532" y="2368054"/>
            <a:ext cx="2534254" cy="1741173"/>
          </a:xfrm>
          <a:prstGeom prst="rect">
            <a:avLst/>
          </a:prstGeom>
        </p:spPr>
      </p:pic>
      <p:pic>
        <p:nvPicPr>
          <p:cNvPr id="11" name="图片 10">
            <a:extLst>
              <a:ext uri="{FF2B5EF4-FFF2-40B4-BE49-F238E27FC236}">
                <a16:creationId xmlns:a16="http://schemas.microsoft.com/office/drawing/2014/main" id="{42C105E3-DAE9-C382-0B0C-2899DB673690}"/>
              </a:ext>
            </a:extLst>
          </p:cNvPr>
          <p:cNvPicPr>
            <a:picLocks noChangeAspect="1"/>
          </p:cNvPicPr>
          <p:nvPr/>
        </p:nvPicPr>
        <p:blipFill>
          <a:blip r:embed="rId5"/>
          <a:stretch>
            <a:fillRect/>
          </a:stretch>
        </p:blipFill>
        <p:spPr>
          <a:xfrm>
            <a:off x="5945819" y="2447539"/>
            <a:ext cx="2485049" cy="1657863"/>
          </a:xfrm>
          <a:prstGeom prst="rect">
            <a:avLst/>
          </a:prstGeom>
        </p:spPr>
      </p:pic>
      <p:pic>
        <p:nvPicPr>
          <p:cNvPr id="14" name="图片 13">
            <a:extLst>
              <a:ext uri="{FF2B5EF4-FFF2-40B4-BE49-F238E27FC236}">
                <a16:creationId xmlns:a16="http://schemas.microsoft.com/office/drawing/2014/main" id="{909F748F-AD31-1F2B-D785-04DAE7F8EEE7}"/>
              </a:ext>
            </a:extLst>
          </p:cNvPr>
          <p:cNvPicPr>
            <a:picLocks noChangeAspect="1"/>
          </p:cNvPicPr>
          <p:nvPr/>
        </p:nvPicPr>
        <p:blipFill>
          <a:blip r:embed="rId6"/>
          <a:stretch>
            <a:fillRect/>
          </a:stretch>
        </p:blipFill>
        <p:spPr>
          <a:xfrm>
            <a:off x="1729291" y="4143082"/>
            <a:ext cx="2534253" cy="1718260"/>
          </a:xfrm>
          <a:prstGeom prst="rect">
            <a:avLst/>
          </a:prstGeom>
        </p:spPr>
      </p:pic>
      <p:pic>
        <p:nvPicPr>
          <p:cNvPr id="16" name="图片 15">
            <a:extLst>
              <a:ext uri="{FF2B5EF4-FFF2-40B4-BE49-F238E27FC236}">
                <a16:creationId xmlns:a16="http://schemas.microsoft.com/office/drawing/2014/main" id="{6DA32B7A-53C4-E127-6F4B-63158A8283EB}"/>
              </a:ext>
            </a:extLst>
          </p:cNvPr>
          <p:cNvPicPr>
            <a:picLocks noChangeAspect="1"/>
          </p:cNvPicPr>
          <p:nvPr/>
        </p:nvPicPr>
        <p:blipFill>
          <a:blip r:embed="rId7"/>
          <a:stretch>
            <a:fillRect/>
          </a:stretch>
        </p:blipFill>
        <p:spPr>
          <a:xfrm>
            <a:off x="4470539" y="4164051"/>
            <a:ext cx="2553778" cy="1718260"/>
          </a:xfrm>
          <a:prstGeom prst="rect">
            <a:avLst/>
          </a:prstGeom>
        </p:spPr>
      </p:pic>
      <p:pic>
        <p:nvPicPr>
          <p:cNvPr id="18" name="图片 17">
            <a:extLst>
              <a:ext uri="{FF2B5EF4-FFF2-40B4-BE49-F238E27FC236}">
                <a16:creationId xmlns:a16="http://schemas.microsoft.com/office/drawing/2014/main" id="{688FE07F-D1F3-6E6B-CB2D-6DFF00B49420}"/>
              </a:ext>
            </a:extLst>
          </p:cNvPr>
          <p:cNvPicPr>
            <a:picLocks noChangeAspect="1"/>
          </p:cNvPicPr>
          <p:nvPr/>
        </p:nvPicPr>
        <p:blipFill>
          <a:blip r:embed="rId8"/>
          <a:stretch>
            <a:fillRect/>
          </a:stretch>
        </p:blipFill>
        <p:spPr>
          <a:xfrm>
            <a:off x="7163742" y="4223679"/>
            <a:ext cx="2534253" cy="1740260"/>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1E3F876-AC6A-E319-9A3B-77DEEF1870DC}"/>
                  </a:ext>
                </a:extLst>
              </p:cNvPr>
              <p:cNvSpPr txBox="1"/>
              <p:nvPr/>
            </p:nvSpPr>
            <p:spPr>
              <a:xfrm>
                <a:off x="1764859" y="5919583"/>
                <a:ext cx="8662281" cy="523220"/>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Figure: Fits of the accepted candidates to the recoiling mass spectra for </a:t>
                </a:r>
                <a14:m>
                  <m:oMath xmlns:m="http://schemas.openxmlformats.org/officeDocument/2006/math">
                    <m:d>
                      <m:dPr>
                        <m:ctrlPr>
                          <a:rPr lang="en-US" altLang="zh-CN" sz="1400" i="1" dirty="0" smtClean="0">
                            <a:latin typeface="Cambria Math" panose="02040503050406030204" pitchFamily="18" charset="0"/>
                            <a:cs typeface="Times New Roman" panose="02020603050405020304" pitchFamily="18" charset="0"/>
                          </a:rPr>
                        </m:ctrlPr>
                      </m:dPr>
                      <m:e>
                        <m:r>
                          <a:rPr lang="en-US" altLang="zh-CN" sz="1400" i="1" dirty="0" smtClean="0">
                            <a:latin typeface="Cambria Math" panose="02040503050406030204" pitchFamily="18" charset="0"/>
                            <a:cs typeface="Times New Roman" panose="02020603050405020304" pitchFamily="18" charset="0"/>
                          </a:rPr>
                          <m:t>𝑎</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𝐷</m:t>
                            </m:r>
                          </m:e>
                        </m:acc>
                      </m:e>
                      <m:sup>
                        <m:r>
                          <a:rPr lang="en-US" altLang="zh-CN" sz="1400" i="1" dirty="0">
                            <a:latin typeface="Cambria Math" panose="02040503050406030204" pitchFamily="18" charset="0"/>
                          </a:rPr>
                          <m:t>0</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𝜋</m:t>
                        </m:r>
                      </m:e>
                      <m:sup>
                        <m:r>
                          <a:rPr lang="en-US" altLang="zh-CN" sz="1400" i="1" dirty="0">
                            <a:latin typeface="Cambria Math" panose="02040503050406030204" pitchFamily="18" charset="0"/>
                          </a:rPr>
                          <m:t>0</m:t>
                        </m:r>
                      </m:sup>
                    </m:sSup>
                    <m:r>
                      <m:rPr>
                        <m:nor/>
                      </m:rPr>
                      <a:rPr lang="en-US" altLang="zh-CN" sz="1400" dirty="0" smtClean="0">
                        <a:latin typeface="Times New Roman" panose="02020603050405020304" pitchFamily="18" charset="0"/>
                        <a:cs typeface="Times New Roman" panose="02020603050405020304" pitchFamily="18" charset="0"/>
                      </a:rPr>
                      <m:t>,</m:t>
                    </m:r>
                    <m:r>
                      <a:rPr lang="el-GR" altLang="zh-CN" sz="1400" i="1" dirty="0">
                        <a:latin typeface="Cambria Math" panose="02040503050406030204" pitchFamily="18" charset="0"/>
                        <a:cs typeface="Times New Roman" panose="02020603050405020304" pitchFamily="18" charset="0"/>
                      </a:rPr>
                      <m:t> </m:t>
                    </m:r>
                    <m:r>
                      <a:rPr lang="en-US" altLang="zh-CN" sz="1400" b="0" i="1" dirty="0" smtClean="0">
                        <a:latin typeface="Cambria Math" panose="02040503050406030204" pitchFamily="18" charset="0"/>
                        <a:cs typeface="Times New Roman" panose="02020603050405020304" pitchFamily="18" charset="0"/>
                      </a:rPr>
                      <m:t> </m:t>
                    </m:r>
                    <m:d>
                      <m:dPr>
                        <m:ctrlPr>
                          <a:rPr lang="el-GR"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𝑏</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𝐷</m:t>
                            </m:r>
                          </m:e>
                        </m:acc>
                      </m:e>
                      <m:sup>
                        <m:r>
                          <a:rPr lang="en-US" altLang="zh-CN" sz="1400" i="1" dirty="0">
                            <a:latin typeface="Cambria Math" panose="02040503050406030204" pitchFamily="18" charset="0"/>
                          </a:rPr>
                          <m:t>0</m:t>
                        </m:r>
                      </m:sup>
                    </m:sSup>
                    <m:r>
                      <a:rPr lang="en-US" altLang="zh-CN" sz="1400" i="1" dirty="0">
                        <a:latin typeface="Cambria Math" panose="02040503050406030204" pitchFamily="18" charset="0"/>
                      </a:rPr>
                      <m:t>𝜂</m:t>
                    </m:r>
                    <m:r>
                      <a:rPr lang="el-GR" altLang="zh-CN" sz="1400" i="1" dirty="0">
                        <a:latin typeface="Cambria Math" panose="02040503050406030204" pitchFamily="18" charset="0"/>
                        <a:cs typeface="Times New Roman" panose="02020603050405020304" pitchFamily="18" charset="0"/>
                      </a:rPr>
                      <m:t>, </m:t>
                    </m:r>
                    <m:d>
                      <m:dPr>
                        <m:ctrlPr>
                          <a:rPr lang="el-GR"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𝑐</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𝐷</m:t>
                            </m:r>
                          </m:e>
                        </m:acc>
                      </m:e>
                      <m:sup>
                        <m:r>
                          <a:rPr lang="en-US" altLang="zh-CN" sz="1400" i="1" dirty="0">
                            <a:latin typeface="Cambria Math" panose="02040503050406030204" pitchFamily="18" charset="0"/>
                          </a:rPr>
                          <m:t>0</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𝜌</m:t>
                        </m:r>
                      </m:e>
                      <m:sup>
                        <m:r>
                          <a:rPr lang="en-US" altLang="zh-CN" sz="1400" i="1" dirty="0">
                            <a:latin typeface="Cambria Math" panose="02040503050406030204" pitchFamily="18" charset="0"/>
                          </a:rPr>
                          <m:t>0</m:t>
                        </m:r>
                      </m:sup>
                    </m:sSup>
                    <m:r>
                      <a:rPr lang="el-GR" altLang="zh-CN" sz="1400" i="1" dirty="0">
                        <a:latin typeface="Cambria Math" panose="02040503050406030204" pitchFamily="18" charset="0"/>
                        <a:cs typeface="Times New Roman" panose="02020603050405020304" pitchFamily="18" charset="0"/>
                      </a:rPr>
                      <m:t>, </m:t>
                    </m:r>
                    <m:d>
                      <m:dPr>
                        <m:ctrlPr>
                          <a:rPr lang="el-GR"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𝑑</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𝐷</m:t>
                        </m:r>
                      </m:e>
                      <m:sup>
                        <m:r>
                          <a:rPr lang="en-US" altLang="zh-CN" sz="1400" i="1" dirty="0">
                            <a:latin typeface="Cambria Math" panose="02040503050406030204" pitchFamily="18" charset="0"/>
                          </a:rPr>
                          <m:t>−</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𝜋</m:t>
                        </m:r>
                      </m:e>
                      <m:sup>
                        <m:r>
                          <a:rPr lang="en-US" altLang="zh-CN" sz="1400" i="1" dirty="0">
                            <a:latin typeface="Cambria Math" panose="02040503050406030204" pitchFamily="18" charset="0"/>
                          </a:rPr>
                          <m:t>+</m:t>
                        </m:r>
                      </m:sup>
                    </m:sSup>
                    <m:r>
                      <a:rPr lang="en-US" altLang="zh-CN" sz="1400" i="1" dirty="0">
                        <a:latin typeface="Cambria Math" panose="02040503050406030204" pitchFamily="18" charset="0"/>
                        <a:cs typeface="Times New Roman" panose="02020603050405020304" pitchFamily="18" charset="0"/>
                      </a:rPr>
                      <m:t>𝑎𝑛𝑑</m:t>
                    </m:r>
                    <m:r>
                      <a:rPr lang="en-US" altLang="zh-CN" sz="1400" i="1" dirty="0">
                        <a:latin typeface="Cambria Math" panose="02040503050406030204" pitchFamily="18" charset="0"/>
                        <a:cs typeface="Times New Roman" panose="02020603050405020304" pitchFamily="18" charset="0"/>
                      </a:rPr>
                      <m:t> </m:t>
                    </m:r>
                    <m:d>
                      <m:dPr>
                        <m:ctrlPr>
                          <a:rPr lang="en-US"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𝑒</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𝐷</m:t>
                        </m:r>
                      </m:e>
                      <m:sup>
                        <m:r>
                          <a:rPr lang="en-US" altLang="zh-CN" sz="1400" i="1" dirty="0">
                            <a:latin typeface="Cambria Math" panose="02040503050406030204" pitchFamily="18" charset="0"/>
                          </a:rPr>
                          <m:t>−</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𝜌</m:t>
                        </m:r>
                      </m:e>
                      <m:sup>
                        <m:r>
                          <a:rPr lang="en-US" altLang="zh-CN" sz="1400" i="1" dirty="0">
                            <a:latin typeface="Cambria Math" panose="02040503050406030204" pitchFamily="18" charset="0"/>
                          </a:rPr>
                          <m:t>+</m:t>
                        </m:r>
                      </m:sup>
                    </m:sSup>
                  </m:oMath>
                </a14:m>
                <a:r>
                  <a:rPr lang="el-GR" altLang="zh-CN"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D1E3F876-AC6A-E319-9A3B-77DEEF1870DC}"/>
                  </a:ext>
                </a:extLst>
              </p:cNvPr>
              <p:cNvSpPr txBox="1">
                <a:spLocks noRot="1" noChangeAspect="1" noMove="1" noResize="1" noEditPoints="1" noAdjustHandles="1" noChangeArrowheads="1" noChangeShapeType="1" noTextEdit="1"/>
              </p:cNvSpPr>
              <p:nvPr/>
            </p:nvSpPr>
            <p:spPr>
              <a:xfrm>
                <a:off x="1764859" y="5919583"/>
                <a:ext cx="8662281" cy="523220"/>
              </a:xfrm>
              <a:prstGeom prst="rect">
                <a:avLst/>
              </a:prstGeom>
              <a:blipFill>
                <a:blip r:embed="rId9"/>
                <a:stretch>
                  <a:fillRect l="-211" t="-2326" b="-116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867AB96F-16C7-18B7-2816-D85A95F3D5F1}"/>
                  </a:ext>
                </a:extLst>
              </p:cNvPr>
              <p:cNvSpPr txBox="1"/>
              <p:nvPr/>
            </p:nvSpPr>
            <p:spPr>
              <a:xfrm>
                <a:off x="608198" y="505526"/>
                <a:ext cx="10328491" cy="87318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dirty="0">
                    <a:highlight>
                      <a:srgbClr val="FFFFFF"/>
                    </a:highlight>
                    <a:latin typeface="Times New Roman" panose="02020603050405020304" pitchFamily="18" charset="0"/>
                    <a:cs typeface="Times New Roman" panose="02020603050405020304" pitchFamily="18" charset="0"/>
                  </a:rPr>
                  <a:t>S</a:t>
                </a:r>
                <a:r>
                  <a:rPr lang="en-US" altLang="zh-CN" b="0" i="0" dirty="0">
                    <a:effectLst/>
                    <a:highlight>
                      <a:srgbClr val="FFFFFF"/>
                    </a:highlight>
                    <a:latin typeface="Times New Roman" panose="02020603050405020304" pitchFamily="18" charset="0"/>
                    <a:cs typeface="Times New Roman" panose="02020603050405020304" pitchFamily="18" charset="0"/>
                  </a:rPr>
                  <a:t>elect those events for which the recoiling mass against the </a:t>
                </a:r>
                <a14:m>
                  <m:oMath xmlns:m="http://schemas.openxmlformats.org/officeDocument/2006/math">
                    <m:sSup>
                      <m:sSupPr>
                        <m:ctrlPr>
                          <a:rPr lang="en-US" altLang="zh-CN" b="0" i="1" dirty="0" smtClean="0">
                            <a:effectLst/>
                            <a:highlight>
                              <a:srgbClr val="FFFFFF"/>
                            </a:highlight>
                            <a:latin typeface="Cambria Math" panose="02040503050406030204" pitchFamily="18" charset="0"/>
                            <a:cs typeface="Times New Roman" panose="02020603050405020304" pitchFamily="18" charset="0"/>
                          </a:rPr>
                        </m:ctrlPr>
                      </m:sSupPr>
                      <m:e>
                        <m:r>
                          <a:rPr lang="en-US" altLang="zh-CN" b="0" i="1" dirty="0" smtClean="0">
                            <a:effectLst/>
                            <a:highlight>
                              <a:srgbClr val="FFFFFF"/>
                            </a:highlight>
                            <a:latin typeface="Cambria Math" panose="02040503050406030204" pitchFamily="18" charset="0"/>
                            <a:cs typeface="Times New Roman" panose="02020603050405020304" pitchFamily="18" charset="0"/>
                          </a:rPr>
                          <m:t>𝜋</m:t>
                        </m:r>
                      </m:e>
                      <m:sup>
                        <m:r>
                          <a:rPr lang="en-US" altLang="zh-CN" b="0" i="1" dirty="0" smtClean="0">
                            <a:effectLst/>
                            <a:highlight>
                              <a:srgbClr val="FFFFFF"/>
                            </a:highlight>
                            <a:latin typeface="Cambria Math" panose="02040503050406030204" pitchFamily="18" charset="0"/>
                            <a:cs typeface="Times New Roman" panose="02020603050405020304" pitchFamily="18" charset="0"/>
                          </a:rPr>
                          <m:t>0</m:t>
                        </m:r>
                      </m:sup>
                    </m:sSup>
                    <m:r>
                      <a:rPr lang="en-US" altLang="zh-CN" b="0" i="1" dirty="0" smtClean="0">
                        <a:effectLst/>
                        <a:highlight>
                          <a:srgbClr val="FFFFFF"/>
                        </a:highlight>
                        <a:latin typeface="Cambria Math" panose="02040503050406030204" pitchFamily="18" charset="0"/>
                        <a:cs typeface="Times New Roman" panose="02020603050405020304" pitchFamily="18" charset="0"/>
                      </a:rPr>
                      <m:t>, </m:t>
                    </m:r>
                    <m:r>
                      <a:rPr lang="en-US" altLang="zh-CN" b="0" i="1" dirty="0" smtClean="0">
                        <a:effectLst/>
                        <a:highlight>
                          <a:srgbClr val="FFFFFF"/>
                        </a:highlight>
                        <a:latin typeface="Cambria Math" panose="02040503050406030204" pitchFamily="18" charset="0"/>
                        <a:cs typeface="Times New Roman" panose="02020603050405020304" pitchFamily="18" charset="0"/>
                      </a:rPr>
                      <m:t>𝜂</m:t>
                    </m:r>
                    <m:r>
                      <a:rPr lang="en-US" altLang="zh-CN" b="0" i="1" dirty="0" smtClean="0">
                        <a:effectLst/>
                        <a:highlight>
                          <a:srgbClr val="FFFFFF"/>
                        </a:highlight>
                        <a:latin typeface="Cambria Math" panose="02040503050406030204" pitchFamily="18" charset="0"/>
                        <a:cs typeface="Times New Roman" panose="02020603050405020304" pitchFamily="18" charset="0"/>
                      </a:rPr>
                      <m:t>, </m:t>
                    </m:r>
                    <m:sSup>
                      <m:sSupPr>
                        <m:ctrlPr>
                          <a:rPr lang="en-US" altLang="zh-CN" b="0" i="1" dirty="0" smtClean="0">
                            <a:effectLst/>
                            <a:highlight>
                              <a:srgbClr val="FFFFFF"/>
                            </a:highlight>
                            <a:latin typeface="Cambria Math" panose="02040503050406030204" pitchFamily="18" charset="0"/>
                            <a:cs typeface="Times New Roman" panose="02020603050405020304" pitchFamily="18" charset="0"/>
                          </a:rPr>
                        </m:ctrlPr>
                      </m:sSupPr>
                      <m:e>
                        <m:r>
                          <a:rPr lang="en-US" altLang="zh-CN" b="0" i="1" dirty="0" smtClean="0">
                            <a:effectLst/>
                            <a:highlight>
                              <a:srgbClr val="FFFFFF"/>
                            </a:highlight>
                            <a:latin typeface="Cambria Math" panose="02040503050406030204" pitchFamily="18" charset="0"/>
                            <a:cs typeface="Times New Roman" panose="02020603050405020304" pitchFamily="18" charset="0"/>
                          </a:rPr>
                          <m:t>𝜌</m:t>
                        </m:r>
                      </m:e>
                      <m:sup>
                        <m:r>
                          <a:rPr lang="en-US" altLang="zh-CN" b="0" i="1" dirty="0" smtClean="0">
                            <a:effectLst/>
                            <a:highlight>
                              <a:srgbClr val="FFFFFF"/>
                            </a:highlight>
                            <a:latin typeface="Cambria Math" panose="02040503050406030204" pitchFamily="18" charset="0"/>
                            <a:cs typeface="Times New Roman" panose="02020603050405020304" pitchFamily="18" charset="0"/>
                          </a:rPr>
                          <m:t>0</m:t>
                        </m:r>
                      </m:sup>
                    </m:sSup>
                    <m:r>
                      <a:rPr lang="en-US" altLang="zh-CN" b="0" i="1" dirty="0" smtClean="0">
                        <a:effectLst/>
                        <a:highlight>
                          <a:srgbClr val="FFFFFF"/>
                        </a:highlight>
                        <a:latin typeface="Cambria Math" panose="02040503050406030204" pitchFamily="18" charset="0"/>
                        <a:cs typeface="Times New Roman" panose="02020603050405020304" pitchFamily="18" charset="0"/>
                      </a:rPr>
                      <m:t>, </m:t>
                    </m:r>
                    <m:sSup>
                      <m:sSupPr>
                        <m:ctrlPr>
                          <a:rPr lang="en-US" altLang="zh-CN" b="0" i="1" dirty="0" smtClean="0">
                            <a:effectLst/>
                            <a:highlight>
                              <a:srgbClr val="FFFFFF"/>
                            </a:highlight>
                            <a:latin typeface="Cambria Math" panose="02040503050406030204" pitchFamily="18" charset="0"/>
                            <a:cs typeface="Times New Roman" panose="02020603050405020304" pitchFamily="18" charset="0"/>
                          </a:rPr>
                        </m:ctrlPr>
                      </m:sSupPr>
                      <m:e>
                        <m:r>
                          <a:rPr lang="en-US" altLang="zh-CN" b="0" i="1" dirty="0" smtClean="0">
                            <a:effectLst/>
                            <a:highlight>
                              <a:srgbClr val="FFFFFF"/>
                            </a:highlight>
                            <a:latin typeface="Cambria Math" panose="02040503050406030204" pitchFamily="18" charset="0"/>
                            <a:cs typeface="Times New Roman" panose="02020603050405020304" pitchFamily="18" charset="0"/>
                          </a:rPr>
                          <m:t>𝜋</m:t>
                        </m:r>
                      </m:e>
                      <m:sup>
                        <m:r>
                          <a:rPr lang="en-US" altLang="zh-CN" b="0" i="1" dirty="0" smtClean="0">
                            <a:effectLst/>
                            <a:highlight>
                              <a:srgbClr val="FFFFFF"/>
                            </a:highlight>
                            <a:latin typeface="Cambria Math" panose="02040503050406030204" pitchFamily="18" charset="0"/>
                            <a:cs typeface="Times New Roman" panose="02020603050405020304" pitchFamily="18" charset="0"/>
                          </a:rPr>
                          <m:t>+</m:t>
                        </m:r>
                      </m:sup>
                    </m:sSup>
                    <m:r>
                      <a:rPr lang="en-US" altLang="zh-CN" b="0" i="1" dirty="0" smtClean="0">
                        <a:effectLst/>
                        <a:highlight>
                          <a:srgbClr val="FFFFFF"/>
                        </a:highlight>
                        <a:latin typeface="Cambria Math" panose="02040503050406030204" pitchFamily="18" charset="0"/>
                        <a:cs typeface="Times New Roman" panose="02020603050405020304" pitchFamily="18" charset="0"/>
                      </a:rPr>
                      <m:t>, </m:t>
                    </m:r>
                  </m:oMath>
                </a14:m>
                <a:r>
                  <a:rPr lang="en-US" altLang="zh-CN" b="0" i="0" dirty="0">
                    <a:effectLst/>
                    <a:highlight>
                      <a:srgbClr val="FFFFFF"/>
                    </a:highlight>
                    <a:latin typeface="Times New Roman" panose="02020603050405020304" pitchFamily="18" charset="0"/>
                    <a:cs typeface="Times New Roman" panose="02020603050405020304" pitchFamily="18" charset="0"/>
                  </a:rPr>
                  <a:t>and </a:t>
                </a:r>
                <a14:m>
                  <m:oMath xmlns:m="http://schemas.openxmlformats.org/officeDocument/2006/math">
                    <m:sSup>
                      <m:sSupPr>
                        <m:ctrlPr>
                          <a:rPr lang="en-US" altLang="zh-CN" b="0" i="1" dirty="0" smtClean="0">
                            <a:effectLst/>
                            <a:highlight>
                              <a:srgbClr val="FFFFFF"/>
                            </a:highlight>
                            <a:latin typeface="Cambria Math" panose="02040503050406030204" pitchFamily="18" charset="0"/>
                            <a:cs typeface="Times New Roman" panose="02020603050405020304" pitchFamily="18" charset="0"/>
                          </a:rPr>
                        </m:ctrlPr>
                      </m:sSupPr>
                      <m:e>
                        <m:r>
                          <a:rPr lang="en-US" altLang="zh-CN" b="0" i="1" dirty="0" smtClean="0">
                            <a:effectLst/>
                            <a:highlight>
                              <a:srgbClr val="FFFFFF"/>
                            </a:highlight>
                            <a:latin typeface="Cambria Math" panose="02040503050406030204" pitchFamily="18" charset="0"/>
                            <a:cs typeface="Times New Roman" panose="02020603050405020304" pitchFamily="18" charset="0"/>
                          </a:rPr>
                          <m:t>𝜌</m:t>
                        </m:r>
                      </m:e>
                      <m:sup>
                        <m:r>
                          <a:rPr lang="en-US" altLang="zh-CN" b="0" i="1" dirty="0" smtClean="0">
                            <a:effectLst/>
                            <a:highlight>
                              <a:srgbClr val="FFFFFF"/>
                            </a:highlight>
                            <a:latin typeface="Cambria Math" panose="02040503050406030204" pitchFamily="18" charset="0"/>
                            <a:cs typeface="Times New Roman" panose="02020603050405020304" pitchFamily="18" charset="0"/>
                          </a:rPr>
                          <m:t>+</m:t>
                        </m:r>
                      </m:sup>
                    </m:sSup>
                  </m:oMath>
                </a14:m>
                <a:r>
                  <a:rPr lang="en-US" altLang="zh-CN" b="0" i="0" dirty="0">
                    <a:effectLst/>
                    <a:highlight>
                      <a:srgbClr val="FFFFFF"/>
                    </a:highlight>
                    <a:latin typeface="Times New Roman" panose="02020603050405020304" pitchFamily="18" charset="0"/>
                    <a:cs typeface="Times New Roman" panose="02020603050405020304" pitchFamily="18" charset="0"/>
                  </a:rPr>
                  <a:t> falls within the mass window </a:t>
                </a:r>
                <a14:m>
                  <m:oMath xmlns:m="http://schemas.openxmlformats.org/officeDocument/2006/math">
                    <m:r>
                      <a:rPr lang="en-US" altLang="zh-CN" b="0" i="1" dirty="0" smtClean="0">
                        <a:effectLst/>
                        <a:highlight>
                          <a:srgbClr val="FFFFFF"/>
                        </a:highlight>
                        <a:latin typeface="Cambria Math" panose="02040503050406030204" pitchFamily="18" charset="0"/>
                        <a:cs typeface="Times New Roman" panose="02020603050405020304" pitchFamily="18" charset="0"/>
                      </a:rPr>
                      <m:t>(1.80, 1.95) </m:t>
                    </m:r>
                    <m:r>
                      <a:rPr lang="en-US" altLang="zh-CN" b="0" i="1" dirty="0" smtClean="0">
                        <a:effectLst/>
                        <a:highlight>
                          <a:srgbClr val="FFFFFF"/>
                        </a:highlight>
                        <a:latin typeface="Cambria Math" panose="02040503050406030204" pitchFamily="18" charset="0"/>
                        <a:cs typeface="Times New Roman" panose="02020603050405020304" pitchFamily="18" charset="0"/>
                      </a:rPr>
                      <m:t>𝐺𝑒𝑉</m:t>
                    </m:r>
                    <m:r>
                      <a:rPr lang="en-US" altLang="zh-CN" b="0" i="1" dirty="0" smtClean="0">
                        <a:effectLst/>
                        <a:highlight>
                          <a:srgbClr val="FFFFFF"/>
                        </a:highlight>
                        <a:latin typeface="Cambria Math" panose="02040503050406030204" pitchFamily="18" charset="0"/>
                        <a:cs typeface="Times New Roman" panose="02020603050405020304" pitchFamily="18" charset="0"/>
                      </a:rPr>
                      <m:t>/</m:t>
                    </m:r>
                    <m:sSup>
                      <m:sSupPr>
                        <m:ctrlPr>
                          <a:rPr lang="en-US" altLang="zh-CN" b="0" i="1" dirty="0" smtClean="0">
                            <a:effectLst/>
                            <a:highlight>
                              <a:srgbClr val="FFFFFF"/>
                            </a:highlight>
                            <a:latin typeface="Cambria Math" panose="02040503050406030204" pitchFamily="18" charset="0"/>
                            <a:cs typeface="Times New Roman" panose="02020603050405020304" pitchFamily="18" charset="0"/>
                          </a:rPr>
                        </m:ctrlPr>
                      </m:sSupPr>
                      <m:e>
                        <m:r>
                          <a:rPr lang="en-US" altLang="zh-CN" b="0" i="1" dirty="0" smtClean="0">
                            <a:effectLst/>
                            <a:highlight>
                              <a:srgbClr val="FFFFFF"/>
                            </a:highlight>
                            <a:latin typeface="Cambria Math" panose="02040503050406030204" pitchFamily="18" charset="0"/>
                            <a:cs typeface="Times New Roman" panose="02020603050405020304" pitchFamily="18" charset="0"/>
                          </a:rPr>
                          <m:t>𝑐</m:t>
                        </m:r>
                      </m:e>
                      <m:sup>
                        <m:r>
                          <a:rPr lang="en-US" altLang="zh-CN" b="0" i="1" dirty="0" smtClean="0">
                            <a:effectLst/>
                            <a:highlight>
                              <a:srgbClr val="FFFFFF"/>
                            </a:highlight>
                            <a:latin typeface="Cambria Math" panose="02040503050406030204" pitchFamily="18" charset="0"/>
                            <a:cs typeface="Times New Roman" panose="02020603050405020304" pitchFamily="18" charset="0"/>
                          </a:rPr>
                          <m:t>2</m:t>
                        </m:r>
                      </m:sup>
                    </m:sSup>
                    <m:r>
                      <a:rPr lang="en-US" altLang="zh-CN" b="0" i="1" dirty="0" smtClean="0">
                        <a:effectLst/>
                        <a:highlight>
                          <a:srgbClr val="FFFFFF"/>
                        </a:highlight>
                        <a:latin typeface="Cambria Math" panose="02040503050406030204" pitchFamily="18" charset="0"/>
                        <a:cs typeface="Times New Roman" panose="02020603050405020304" pitchFamily="18" charset="0"/>
                      </a:rPr>
                      <m:t> </m:t>
                    </m:r>
                  </m:oMath>
                </a14:m>
                <a:r>
                  <a:rPr lang="en-US" altLang="zh-CN" b="0" i="0" dirty="0">
                    <a:effectLst/>
                    <a:highlight>
                      <a:srgbClr val="FFFFFF"/>
                    </a:highlight>
                    <a:latin typeface="Times New Roman" panose="02020603050405020304" pitchFamily="18" charset="0"/>
                    <a:cs typeface="Times New Roman" panose="02020603050405020304" pitchFamily="18" charset="0"/>
                  </a:rPr>
                  <a:t>for all decay modes.</a:t>
                </a:r>
              </a:p>
            </p:txBody>
          </p:sp>
        </mc:Choice>
        <mc:Fallback xmlns="">
          <p:sp>
            <p:nvSpPr>
              <p:cNvPr id="23" name="文本框 22">
                <a:extLst>
                  <a:ext uri="{FF2B5EF4-FFF2-40B4-BE49-F238E27FC236}">
                    <a16:creationId xmlns:a16="http://schemas.microsoft.com/office/drawing/2014/main" id="{867AB96F-16C7-18B7-2816-D85A95F3D5F1}"/>
                  </a:ext>
                </a:extLst>
              </p:cNvPr>
              <p:cNvSpPr txBox="1">
                <a:spLocks noRot="1" noChangeAspect="1" noMove="1" noResize="1" noEditPoints="1" noAdjustHandles="1" noChangeArrowheads="1" noChangeShapeType="1" noTextEdit="1"/>
              </p:cNvSpPr>
              <p:nvPr/>
            </p:nvSpPr>
            <p:spPr>
              <a:xfrm>
                <a:off x="608198" y="505526"/>
                <a:ext cx="10328491" cy="873188"/>
              </a:xfrm>
              <a:prstGeom prst="rect">
                <a:avLst/>
              </a:prstGeom>
              <a:blipFill>
                <a:blip r:embed="rId13"/>
                <a:stretch>
                  <a:fillRect l="-413" b="-10490"/>
                </a:stretch>
              </a:blipFill>
            </p:spPr>
            <p:txBody>
              <a:bodyPr/>
              <a:lstStyle/>
              <a:p>
                <a:r>
                  <a:rPr lang="zh-CN" altLang="en-US">
                    <a:noFill/>
                  </a:rPr>
                  <a:t> </a:t>
                </a:r>
              </a:p>
            </p:txBody>
          </p:sp>
        </mc:Fallback>
      </mc:AlternateContent>
      <p:pic>
        <p:nvPicPr>
          <p:cNvPr id="2" name="图片 1" descr="中山大学logo">
            <a:extLst>
              <a:ext uri="{FF2B5EF4-FFF2-40B4-BE49-F238E27FC236}">
                <a16:creationId xmlns:a16="http://schemas.microsoft.com/office/drawing/2014/main" id="{B21F34E4-648C-901F-5D3F-9A44202D3B11}"/>
              </a:ext>
            </a:extLst>
          </p:cNvPr>
          <p:cNvPicPr>
            <a:picLocks noChangeAspect="1"/>
          </p:cNvPicPr>
          <p:nvPr/>
        </p:nvPicPr>
        <p:blipFill>
          <a:blip r:embed="rId14"/>
          <a:stretch>
            <a:fillRect/>
          </a:stretch>
        </p:blipFill>
        <p:spPr>
          <a:xfrm>
            <a:off x="11463867" y="95738"/>
            <a:ext cx="654934" cy="654934"/>
          </a:xfrm>
          <a:prstGeom prst="rect">
            <a:avLst/>
          </a:prstGeom>
        </p:spPr>
      </p:pic>
      <p:pic>
        <p:nvPicPr>
          <p:cNvPr id="6" name="图片 5">
            <a:extLst>
              <a:ext uri="{FF2B5EF4-FFF2-40B4-BE49-F238E27FC236}">
                <a16:creationId xmlns:a16="http://schemas.microsoft.com/office/drawing/2014/main" id="{61A06C4B-B356-5531-B1CB-C1FB35B24DDF}"/>
              </a:ext>
            </a:extLst>
          </p:cNvPr>
          <p:cNvPicPr>
            <a:picLocks noChangeAspect="1"/>
          </p:cNvPicPr>
          <p:nvPr/>
        </p:nvPicPr>
        <p:blipFill>
          <a:blip r:embed="rId15"/>
          <a:stretch>
            <a:fillRect/>
          </a:stretch>
        </p:blipFill>
        <p:spPr>
          <a:xfrm>
            <a:off x="10301228" y="142470"/>
            <a:ext cx="1052572" cy="43383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48488B3-A530-F8B2-87FA-5BAA80348A64}"/>
                  </a:ext>
                </a:extLst>
              </p:cNvPr>
              <p:cNvSpPr txBox="1"/>
              <p:nvPr/>
            </p:nvSpPr>
            <p:spPr>
              <a:xfrm>
                <a:off x="8723231" y="2929451"/>
                <a:ext cx="3155993" cy="8925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 xmlns:m="http://schemas.openxmlformats.org/officeDocument/2006/math">
                    <m:r>
                      <a:rPr lang="en-US" altLang="zh-CN" i="1" dirty="0" smtClean="0">
                        <a:solidFill>
                          <a:srgbClr val="FF0000"/>
                        </a:solidFill>
                        <a:latin typeface="Cambria Math" panose="02040503050406030204" pitchFamily="18" charset="0"/>
                      </a:rPr>
                      <m:t> </m:t>
                    </m:r>
                    <m:r>
                      <a:rPr lang="en-US" altLang="zh-CN" b="0" i="1" dirty="0" smtClean="0">
                        <a:solidFill>
                          <a:srgbClr val="FF0000"/>
                        </a:solidFill>
                        <a:latin typeface="Cambria Math" panose="02040503050406030204" pitchFamily="18" charset="0"/>
                      </a:rPr>
                      <m:t>𝐽</m:t>
                    </m:r>
                    <m:r>
                      <a:rPr lang="en-US" altLang="zh-CN" i="1" dirty="0">
                        <a:solidFill>
                          <a:srgbClr val="FF0000"/>
                        </a:solidFill>
                        <a:latin typeface="Cambria Math" panose="02040503050406030204" pitchFamily="18" charset="0"/>
                      </a:rPr>
                      <m:t>/</m:t>
                    </m:r>
                    <m:r>
                      <a:rPr lang="zh-CN" altLang="en-US" i="1" dirty="0">
                        <a:solidFill>
                          <a:srgbClr val="FF0000"/>
                        </a:solidFill>
                        <a:latin typeface="Cambria Math" panose="02040503050406030204" pitchFamily="18" charset="0"/>
                      </a:rPr>
                      <m:t>𝜓</m:t>
                    </m:r>
                    <m:r>
                      <a:rPr lang="zh-CN" altLang="en-US" i="1" dirty="0">
                        <a:solidFill>
                          <a:srgbClr val="FF0000"/>
                        </a:solidFill>
                        <a:latin typeface="Cambria Math" panose="02040503050406030204" pitchFamily="18" charset="0"/>
                      </a:rPr>
                      <m:t> </m:t>
                    </m:r>
                  </m:oMath>
                </a14:m>
                <a:r>
                  <a:rPr lang="en-US" altLang="zh-CN" i="0" dirty="0">
                    <a:solidFill>
                      <a:srgbClr val="FF0000"/>
                    </a:solidFill>
                    <a:latin typeface="Times New Roman" panose="02020603050405020304" pitchFamily="18" charset="0"/>
                    <a:cs typeface="Times New Roman" panose="02020603050405020304" pitchFamily="18" charset="0"/>
                  </a:rPr>
                  <a:t>weak decays containing a D meson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accent5"/>
                    </a:solidFill>
                    <a:effectLst/>
                    <a:latin typeface="Arial Unicode MS"/>
                    <a:ea typeface="SFMono-Regular"/>
                  </a:rPr>
                  <a:t>Phys. Rev. D 110, 032020(2024)</a:t>
                </a:r>
                <a:endParaRPr kumimoji="0" lang="zh-CN" altLang="zh-CN" sz="3600" b="0" i="0" u="none" strike="noStrike" cap="none" normalizeH="0" baseline="0" dirty="0">
                  <a:ln>
                    <a:noFill/>
                  </a:ln>
                  <a:solidFill>
                    <a:schemeClr val="accent5"/>
                  </a:solidFill>
                  <a:effectLst/>
                  <a:latin typeface="Arial" panose="020B0604020202020204" pitchFamily="34" charset="0"/>
                </a:endParaRPr>
              </a:p>
            </p:txBody>
          </p:sp>
        </mc:Choice>
        <mc:Fallback xmlns="">
          <p:sp>
            <p:nvSpPr>
              <p:cNvPr id="10" name="文本框 9">
                <a:extLst>
                  <a:ext uri="{FF2B5EF4-FFF2-40B4-BE49-F238E27FC236}">
                    <a16:creationId xmlns:a16="http://schemas.microsoft.com/office/drawing/2014/main" id="{448488B3-A530-F8B2-87FA-5BAA80348A64}"/>
                  </a:ext>
                </a:extLst>
              </p:cNvPr>
              <p:cNvSpPr txBox="1">
                <a:spLocks noRot="1" noChangeAspect="1" noMove="1" noResize="1" noEditPoints="1" noAdjustHandles="1" noChangeArrowheads="1" noChangeShapeType="1" noTextEdit="1"/>
              </p:cNvSpPr>
              <p:nvPr/>
            </p:nvSpPr>
            <p:spPr>
              <a:xfrm>
                <a:off x="8723231" y="2929451"/>
                <a:ext cx="3155993" cy="892552"/>
              </a:xfrm>
              <a:prstGeom prst="rect">
                <a:avLst/>
              </a:prstGeom>
              <a:blipFill>
                <a:blip r:embed="rId16"/>
                <a:stretch>
                  <a:fillRect t="-3378" r="-769" b="-7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D94B356-D9E3-BFC6-304E-EA62AF82DC14}"/>
                  </a:ext>
                </a:extLst>
              </p:cNvPr>
              <p:cNvSpPr txBox="1"/>
              <p:nvPr/>
            </p:nvSpPr>
            <p:spPr>
              <a:xfrm>
                <a:off x="1110472" y="1482236"/>
                <a:ext cx="162491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sSup>
                        <m:sSupPr>
                          <m:ctrlPr>
                            <a:rPr lang="en-US" altLang="zh-CN" sz="1600" i="1" dirty="0">
                              <a:latin typeface="Cambria Math" panose="02040503050406030204" pitchFamily="18" charset="0"/>
                            </a:rPr>
                          </m:ctrlPr>
                        </m:sSupPr>
                        <m:e>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𝐷</m:t>
                              </m:r>
                            </m:e>
                          </m:acc>
                        </m:e>
                        <m:sup>
                          <m:r>
                            <a:rPr lang="en-US" altLang="zh-CN" sz="1600" i="1" dirty="0">
                              <a:latin typeface="Cambria Math" panose="02040503050406030204" pitchFamily="18" charset="0"/>
                            </a:rPr>
                            <m:t>0</m:t>
                          </m:r>
                        </m:sup>
                      </m:s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i="1" dirty="0">
                              <a:latin typeface="Cambria Math" panose="02040503050406030204" pitchFamily="18" charset="0"/>
                            </a:rPr>
                            <m:t>0</m:t>
                          </m:r>
                        </m:sup>
                      </m:sSup>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𝐷</m:t>
                              </m:r>
                            </m:e>
                          </m:acc>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sSub>
                        <m:sSubPr>
                          <m:ctrlPr>
                            <a:rPr lang="en-US" altLang="zh-CN" sz="1600" b="0" i="1" smtClean="0">
                              <a:latin typeface="Cambria Math" panose="02040503050406030204" pitchFamily="18" charset="0"/>
                            </a:rPr>
                          </m:ctrlPr>
                        </m:sSub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𝜈</m:t>
                              </m:r>
                            </m:e>
                          </m:acc>
                        </m:e>
                        <m:sub>
                          <m:r>
                            <a:rPr lang="en-US" altLang="zh-CN" sz="1600" b="0" i="1" smtClean="0">
                              <a:latin typeface="Cambria Math" panose="02040503050406030204" pitchFamily="18" charset="0"/>
                            </a:rPr>
                            <m:t>𝑒</m:t>
                          </m:r>
                        </m:sub>
                      </m:sSub>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𝛾𝛾</m:t>
                      </m:r>
                    </m:oMath>
                  </m:oMathPara>
                </a14:m>
                <a:endParaRPr lang="en-US" altLang="zh-CN" sz="1600" b="0" dirty="0">
                  <a:latin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1D94B356-D9E3-BFC6-304E-EA62AF82DC14}"/>
                  </a:ext>
                </a:extLst>
              </p:cNvPr>
              <p:cNvSpPr txBox="1">
                <a:spLocks noRot="1" noChangeAspect="1" noMove="1" noResize="1" noEditPoints="1" noAdjustHandles="1" noChangeArrowheads="1" noChangeShapeType="1" noTextEdit="1"/>
              </p:cNvSpPr>
              <p:nvPr/>
            </p:nvSpPr>
            <p:spPr>
              <a:xfrm>
                <a:off x="1110472" y="1482236"/>
                <a:ext cx="1624916" cy="830997"/>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7D11095-734D-2CDA-D89A-7CD375EFA5D9}"/>
                  </a:ext>
                </a:extLst>
              </p:cNvPr>
              <p:cNvSpPr txBox="1"/>
              <p:nvPr/>
            </p:nvSpPr>
            <p:spPr>
              <a:xfrm>
                <a:off x="3073742" y="1482236"/>
                <a:ext cx="162491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sSup>
                        <m:sSupPr>
                          <m:ctrlPr>
                            <a:rPr lang="en-US" altLang="zh-CN" sz="1600" i="1" dirty="0">
                              <a:latin typeface="Cambria Math" panose="02040503050406030204" pitchFamily="18" charset="0"/>
                            </a:rPr>
                          </m:ctrlPr>
                        </m:sSupPr>
                        <m:e>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𝐷</m:t>
                              </m:r>
                            </m:e>
                          </m:acc>
                        </m:e>
                        <m:sup>
                          <m:r>
                            <a:rPr lang="en-US" altLang="zh-CN" sz="1600" i="1" dirty="0">
                              <a:latin typeface="Cambria Math" panose="02040503050406030204" pitchFamily="18" charset="0"/>
                            </a:rPr>
                            <m:t>0</m:t>
                          </m:r>
                        </m:sup>
                      </m:sSup>
                      <m:r>
                        <a:rPr lang="en-US" altLang="zh-CN" sz="1600" b="0" i="1" dirty="0" smtClean="0">
                          <a:latin typeface="Cambria Math" panose="02040503050406030204" pitchFamily="18" charset="0"/>
                        </a:rPr>
                        <m:t>𝜂</m:t>
                      </m:r>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𝐷</m:t>
                              </m:r>
                            </m:e>
                          </m:acc>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sSub>
                        <m:sSubPr>
                          <m:ctrlPr>
                            <a:rPr lang="en-US" altLang="zh-CN" sz="1600" b="0" i="1" smtClean="0">
                              <a:latin typeface="Cambria Math" panose="02040503050406030204" pitchFamily="18" charset="0"/>
                            </a:rPr>
                          </m:ctrlPr>
                        </m:sSub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𝜈</m:t>
                              </m:r>
                            </m:e>
                          </m:acc>
                        </m:e>
                        <m:sub>
                          <m:r>
                            <a:rPr lang="en-US" altLang="zh-CN" sz="1600" b="0" i="1" smtClean="0">
                              <a:latin typeface="Cambria Math" panose="02040503050406030204" pitchFamily="18" charset="0"/>
                            </a:rPr>
                            <m:t>𝑒</m:t>
                          </m:r>
                        </m:sub>
                      </m:sSub>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𝜂</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𝛾𝛾</m:t>
                      </m:r>
                    </m:oMath>
                  </m:oMathPara>
                </a14:m>
                <a:endParaRPr lang="en-US" altLang="zh-CN" sz="1600" b="0" dirty="0">
                  <a:latin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E7D11095-734D-2CDA-D89A-7CD375EFA5D9}"/>
                  </a:ext>
                </a:extLst>
              </p:cNvPr>
              <p:cNvSpPr txBox="1">
                <a:spLocks noRot="1" noChangeAspect="1" noMove="1" noResize="1" noEditPoints="1" noAdjustHandles="1" noChangeArrowheads="1" noChangeShapeType="1" noTextEdit="1"/>
              </p:cNvSpPr>
              <p:nvPr/>
            </p:nvSpPr>
            <p:spPr>
              <a:xfrm>
                <a:off x="3073742" y="1482236"/>
                <a:ext cx="1624916" cy="830997"/>
              </a:xfrm>
              <a:prstGeom prst="rect">
                <a:avLst/>
              </a:prstGeom>
              <a:blipFill>
                <a:blip r:embed="rId18"/>
                <a:stretch>
                  <a:fillRect b="-14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355E17A2-074E-1A79-9D0A-4522772E160D}"/>
                  </a:ext>
                </a:extLst>
              </p:cNvPr>
              <p:cNvSpPr txBox="1"/>
              <p:nvPr/>
            </p:nvSpPr>
            <p:spPr>
              <a:xfrm>
                <a:off x="5015424" y="1482235"/>
                <a:ext cx="162491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sSup>
                        <m:sSupPr>
                          <m:ctrlPr>
                            <a:rPr lang="en-US" altLang="zh-CN" sz="1600" i="1" dirty="0">
                              <a:latin typeface="Cambria Math" panose="02040503050406030204" pitchFamily="18" charset="0"/>
                            </a:rPr>
                          </m:ctrlPr>
                        </m:sSupPr>
                        <m:e>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𝐷</m:t>
                              </m:r>
                            </m:e>
                          </m:acc>
                        </m:e>
                        <m:sup>
                          <m:r>
                            <a:rPr lang="en-US" altLang="zh-CN" sz="1600" i="1" dirty="0">
                              <a:latin typeface="Cambria Math" panose="02040503050406030204" pitchFamily="18" charset="0"/>
                            </a:rPr>
                            <m:t>0</m:t>
                          </m:r>
                        </m:sup>
                      </m:sSup>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𝜌</m:t>
                          </m:r>
                        </m:e>
                        <m:sup>
                          <m:r>
                            <a:rPr lang="en-US" altLang="zh-CN" sz="1600" b="0" i="1" dirty="0" smtClean="0">
                              <a:latin typeface="Cambria Math" panose="02040503050406030204" pitchFamily="18" charset="0"/>
                            </a:rPr>
                            <m:t>0</m:t>
                          </m:r>
                        </m:sup>
                      </m:sSup>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𝐷</m:t>
                              </m:r>
                            </m:e>
                          </m:acc>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sSub>
                        <m:sSubPr>
                          <m:ctrlPr>
                            <a:rPr lang="en-US" altLang="zh-CN" sz="1600" b="0" i="1" smtClean="0">
                              <a:latin typeface="Cambria Math" panose="02040503050406030204" pitchFamily="18" charset="0"/>
                            </a:rPr>
                          </m:ctrlPr>
                        </m:sSub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𝜈</m:t>
                              </m:r>
                            </m:e>
                          </m:acc>
                        </m:e>
                        <m:sub>
                          <m:r>
                            <a:rPr lang="en-US" altLang="zh-CN" sz="1600" b="0" i="1" smtClean="0">
                              <a:latin typeface="Cambria Math" panose="02040503050406030204" pitchFamily="18" charset="0"/>
                            </a:rPr>
                            <m:t>𝑒</m:t>
                          </m:r>
                        </m:sub>
                      </m:sSub>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𝜌</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oMath>
                  </m:oMathPara>
                </a14:m>
                <a:endParaRPr lang="en-US" altLang="zh-CN" sz="1600" b="0" dirty="0">
                  <a:latin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355E17A2-074E-1A79-9D0A-4522772E160D}"/>
                  </a:ext>
                </a:extLst>
              </p:cNvPr>
              <p:cNvSpPr txBox="1">
                <a:spLocks noRot="1" noChangeAspect="1" noMove="1" noResize="1" noEditPoints="1" noAdjustHandles="1" noChangeArrowheads="1" noChangeShapeType="1" noTextEdit="1"/>
              </p:cNvSpPr>
              <p:nvPr/>
            </p:nvSpPr>
            <p:spPr>
              <a:xfrm>
                <a:off x="5015424" y="1482235"/>
                <a:ext cx="1624916" cy="830997"/>
              </a:xfrm>
              <a:prstGeom prst="rect">
                <a:avLst/>
              </a:prstGeom>
              <a:blipFill>
                <a:blip r:embed="rId19"/>
                <a:stretch>
                  <a:fillRect b="-14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877B8D62-E158-BA01-B86F-BCCA34D8058F}"/>
                  </a:ext>
                </a:extLst>
              </p:cNvPr>
              <p:cNvSpPr txBox="1"/>
              <p:nvPr/>
            </p:nvSpPr>
            <p:spPr>
              <a:xfrm>
                <a:off x="6978694" y="1482235"/>
                <a:ext cx="1624916" cy="84702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𝐷</m:t>
                          </m:r>
                        </m:e>
                        <m:sup>
                          <m:r>
                            <a:rPr lang="en-US" altLang="zh-CN" sz="1600" i="1" dirty="0">
                              <a:latin typeface="Cambria Math" panose="02040503050406030204" pitchFamily="18" charset="0"/>
                            </a:rPr>
                            <m:t>−</m:t>
                          </m:r>
                        </m:sup>
                      </m:s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i="1" dirty="0">
                              <a:latin typeface="Cambria Math" panose="02040503050406030204" pitchFamily="18" charset="0"/>
                            </a:rPr>
                            <m:t>+</m:t>
                          </m:r>
                        </m:sup>
                      </m:sSup>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𝐷</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𝐾</m:t>
                          </m:r>
                        </m:e>
                        <m:sub>
                          <m:r>
                            <a:rPr lang="en-US" altLang="zh-CN" sz="1600" i="1" dirty="0">
                              <a:latin typeface="Cambria Math" panose="02040503050406030204" pitchFamily="18" charset="0"/>
                            </a:rPr>
                            <m:t>𝑆</m:t>
                          </m:r>
                        </m:sub>
                        <m:sup>
                          <m:r>
                            <a:rPr lang="en-US" altLang="zh-CN" sz="1600" i="1" dirty="0">
                              <a:latin typeface="Cambria Math" panose="02040503050406030204" pitchFamily="18" charset="0"/>
                            </a:rPr>
                            <m:t>0</m:t>
                          </m:r>
                        </m:sup>
                      </m:sSub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𝑒</m:t>
                          </m:r>
                        </m:e>
                        <m:sup>
                          <m:r>
                            <a:rPr lang="en-US" altLang="zh-CN" sz="1600" i="1" dirty="0">
                              <a:latin typeface="Cambria Math" panose="02040503050406030204" pitchFamily="18" charset="0"/>
                            </a:rPr>
                            <m:t>−</m:t>
                          </m:r>
                        </m:sup>
                      </m:sSup>
                      <m:sSub>
                        <m:sSubPr>
                          <m:ctrlPr>
                            <a:rPr lang="en-US" altLang="zh-CN" sz="1600" i="1" dirty="0">
                              <a:latin typeface="Cambria Math" panose="02040503050406030204" pitchFamily="18" charset="0"/>
                            </a:rPr>
                          </m:ctrlPr>
                        </m:sSubPr>
                        <m:e>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𝜈</m:t>
                              </m:r>
                            </m:e>
                          </m:acc>
                        </m:e>
                        <m:sub>
                          <m:r>
                            <a:rPr lang="en-US" altLang="zh-CN" sz="1600" i="1" dirty="0">
                              <a:latin typeface="Cambria Math" panose="02040503050406030204" pitchFamily="18" charset="0"/>
                            </a:rPr>
                            <m:t>𝑒</m:t>
                          </m:r>
                        </m:sub>
                      </m:sSub>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𝐾</m:t>
                          </m:r>
                        </m:e>
                        <m:sub>
                          <m:r>
                            <a:rPr lang="en-US" altLang="zh-CN" sz="1600" i="1" dirty="0">
                              <a:latin typeface="Cambria Math" panose="02040503050406030204" pitchFamily="18" charset="0"/>
                            </a:rPr>
                            <m:t>𝑆</m:t>
                          </m:r>
                        </m:sub>
                        <m:sup>
                          <m:r>
                            <a:rPr lang="en-US" altLang="zh-CN" sz="1600" i="1" dirty="0">
                              <a:latin typeface="Cambria Math" panose="02040503050406030204" pitchFamily="18" charset="0"/>
                            </a:rPr>
                            <m:t>0</m:t>
                          </m:r>
                        </m:sup>
                      </m:sSubSup>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i="1" dirty="0">
                              <a:latin typeface="Cambria Math" panose="02040503050406030204" pitchFamily="18" charset="0"/>
                            </a:rPr>
                            <m:t>+</m:t>
                          </m:r>
                        </m:sup>
                      </m:s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i="1" dirty="0">
                              <a:latin typeface="Cambria Math" panose="02040503050406030204" pitchFamily="18" charset="0"/>
                            </a:rPr>
                            <m:t>−</m:t>
                          </m:r>
                        </m:sup>
                      </m:sSup>
                    </m:oMath>
                  </m:oMathPara>
                </a14:m>
                <a:endParaRPr lang="en-US" altLang="zh-CN" sz="1600" b="0" dirty="0">
                  <a:latin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877B8D62-E158-BA01-B86F-BCCA34D8058F}"/>
                  </a:ext>
                </a:extLst>
              </p:cNvPr>
              <p:cNvSpPr txBox="1">
                <a:spLocks noRot="1" noChangeAspect="1" noMove="1" noResize="1" noEditPoints="1" noAdjustHandles="1" noChangeArrowheads="1" noChangeShapeType="1" noTextEdit="1"/>
              </p:cNvSpPr>
              <p:nvPr/>
            </p:nvSpPr>
            <p:spPr>
              <a:xfrm>
                <a:off x="6978694" y="1482235"/>
                <a:ext cx="1624916" cy="847027"/>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60385F2-1AF9-6CF8-5298-0924A8F1FEEE}"/>
                  </a:ext>
                </a:extLst>
              </p:cNvPr>
              <p:cNvSpPr txBox="1"/>
              <p:nvPr/>
            </p:nvSpPr>
            <p:spPr>
              <a:xfrm>
                <a:off x="8945091" y="1215133"/>
                <a:ext cx="1624916" cy="13394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600" i="1" dirty="0">
                          <a:latin typeface="Cambria Math" panose="02040503050406030204" pitchFamily="18" charset="0"/>
                        </a:rPr>
                        <m:t>𝐽</m:t>
                      </m:r>
                      <m:r>
                        <a:rPr lang="en-US" altLang="zh-CN" sz="1600" i="1" dirty="0">
                          <a:latin typeface="Cambria Math" panose="02040503050406030204" pitchFamily="18" charset="0"/>
                        </a:rPr>
                        <m:t>/</m:t>
                      </m:r>
                      <m:r>
                        <a:rPr lang="el-GR" altLang="zh-CN" sz="1600" i="1" dirty="0">
                          <a:latin typeface="Cambria Math" panose="02040503050406030204" pitchFamily="18" charset="0"/>
                        </a:rPr>
                        <m:t>𝜓</m:t>
                      </m:r>
                      <m:r>
                        <a:rPr lang="el-GR"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𝐷</m:t>
                          </m:r>
                        </m:e>
                        <m:sup>
                          <m:r>
                            <a:rPr lang="en-US" altLang="zh-CN" sz="1600" i="1" dirty="0">
                              <a:latin typeface="Cambria Math" panose="02040503050406030204" pitchFamily="18" charset="0"/>
                            </a:rPr>
                            <m:t>−</m:t>
                          </m:r>
                        </m:sup>
                      </m:s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𝜌</m:t>
                          </m:r>
                        </m:e>
                        <m:sup>
                          <m:r>
                            <a:rPr lang="en-US" altLang="zh-CN" sz="1600" i="1" dirty="0">
                              <a:latin typeface="Cambria Math" panose="02040503050406030204" pitchFamily="18" charset="0"/>
                            </a:rPr>
                            <m:t>+</m:t>
                          </m:r>
                        </m:sup>
                      </m:sSup>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𝐷</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𝐾</m:t>
                          </m:r>
                        </m:e>
                        <m:sub>
                          <m:r>
                            <a:rPr lang="en-US" altLang="zh-CN" sz="1600" i="1" dirty="0">
                              <a:latin typeface="Cambria Math" panose="02040503050406030204" pitchFamily="18" charset="0"/>
                            </a:rPr>
                            <m:t>𝑆</m:t>
                          </m:r>
                        </m:sub>
                        <m:sup>
                          <m:r>
                            <a:rPr lang="en-US" altLang="zh-CN" sz="1600" i="1" dirty="0">
                              <a:latin typeface="Cambria Math" panose="02040503050406030204" pitchFamily="18" charset="0"/>
                            </a:rPr>
                            <m:t>0</m:t>
                          </m:r>
                        </m:sup>
                      </m:sSub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𝑒</m:t>
                          </m:r>
                        </m:e>
                        <m:sup>
                          <m:r>
                            <a:rPr lang="en-US" altLang="zh-CN" sz="1600" i="1" dirty="0">
                              <a:latin typeface="Cambria Math" panose="02040503050406030204" pitchFamily="18" charset="0"/>
                            </a:rPr>
                            <m:t>−</m:t>
                          </m:r>
                        </m:sup>
                      </m:sSup>
                      <m:sSub>
                        <m:sSubPr>
                          <m:ctrlPr>
                            <a:rPr lang="en-US" altLang="zh-CN" sz="1600" i="1" dirty="0">
                              <a:latin typeface="Cambria Math" panose="02040503050406030204" pitchFamily="18" charset="0"/>
                            </a:rPr>
                          </m:ctrlPr>
                        </m:sSubPr>
                        <m:e>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𝜈</m:t>
                              </m:r>
                            </m:e>
                          </m:acc>
                        </m:e>
                        <m:sub>
                          <m:r>
                            <a:rPr lang="en-US" altLang="zh-CN" sz="1600" i="1" dirty="0">
                              <a:latin typeface="Cambria Math" panose="02040503050406030204" pitchFamily="18" charset="0"/>
                            </a:rPr>
                            <m:t>𝑒</m:t>
                          </m:r>
                        </m:sub>
                      </m:sSub>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𝐾</m:t>
                          </m:r>
                        </m:e>
                        <m:sub>
                          <m:r>
                            <a:rPr lang="en-US" altLang="zh-CN" sz="1600" i="1" dirty="0">
                              <a:latin typeface="Cambria Math" panose="02040503050406030204" pitchFamily="18" charset="0"/>
                            </a:rPr>
                            <m:t>𝑆</m:t>
                          </m:r>
                        </m:sub>
                        <m:sup>
                          <m:r>
                            <a:rPr lang="en-US" altLang="zh-CN" sz="1600" i="1" dirty="0">
                              <a:latin typeface="Cambria Math" panose="02040503050406030204" pitchFamily="18" charset="0"/>
                            </a:rPr>
                            <m:t>0</m:t>
                          </m:r>
                        </m:sup>
                      </m:sSubSup>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i="1" dirty="0">
                              <a:latin typeface="Cambria Math" panose="02040503050406030204" pitchFamily="18" charset="0"/>
                            </a:rPr>
                            <m:t>+</m:t>
                          </m:r>
                        </m:sup>
                      </m:sSup>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𝜋</m:t>
                          </m:r>
                        </m:e>
                        <m:sup>
                          <m:r>
                            <a:rPr lang="en-US" altLang="zh-CN" sz="1600" i="1" dirty="0">
                              <a:latin typeface="Cambria Math" panose="02040503050406030204" pitchFamily="18" charset="0"/>
                            </a:rPr>
                            <m:t>−</m:t>
                          </m:r>
                        </m:sup>
                      </m:sSup>
                    </m:oMath>
                  </m:oMathPara>
                </a14:m>
                <a:endParaRPr lang="en-US" altLang="zh-CN" sz="1600" b="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𝜌</m:t>
                          </m:r>
                        </m:e>
                        <m:sup>
                          <m:r>
                            <a:rPr lang="en-US" altLang="zh-CN" sz="1600" b="0" i="1" dirty="0" smtClean="0">
                              <a:latin typeface="Cambria Math" panose="02040503050406030204" pitchFamily="18" charset="0"/>
                            </a:rPr>
                            <m:t>+</m:t>
                          </m:r>
                        </m:sup>
                      </m:sSup>
                      <m:r>
                        <a:rPr lang="en-US" altLang="zh-CN" sz="1600" b="0" i="1" dirty="0" smtClean="0">
                          <a:latin typeface="Cambria Math" panose="02040503050406030204" pitchFamily="18" charset="0"/>
                        </a:rPr>
                        <m:t>→</m:t>
                      </m:r>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𝜋</m:t>
                          </m:r>
                        </m:e>
                        <m:sup>
                          <m:r>
                            <a:rPr lang="en-US" altLang="zh-CN" sz="1600" b="0" i="1" dirty="0" smtClean="0">
                              <a:latin typeface="Cambria Math" panose="02040503050406030204" pitchFamily="18" charset="0"/>
                            </a:rPr>
                            <m:t>+</m:t>
                          </m:r>
                        </m:sup>
                      </m:sSup>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𝜋</m:t>
                          </m:r>
                        </m:e>
                        <m:sup>
                          <m:r>
                            <a:rPr lang="en-US" altLang="zh-CN" sz="1600" b="0" i="1" dirty="0" smtClean="0">
                              <a:latin typeface="Cambria Math" panose="02040503050406030204" pitchFamily="18" charset="0"/>
                            </a:rPr>
                            <m:t>0</m:t>
                          </m:r>
                        </m:sup>
                      </m:sSup>
                    </m:oMath>
                  </m:oMathPara>
                </a14:m>
                <a:endParaRPr lang="en-US" altLang="zh-CN" sz="1600" dirty="0">
                  <a:latin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𝜋</m:t>
                          </m:r>
                        </m:e>
                        <m:sup>
                          <m:r>
                            <a:rPr lang="en-US" altLang="zh-CN" sz="1600" b="0" i="1" dirty="0" smtClean="0">
                              <a:latin typeface="Cambria Math" panose="02040503050406030204" pitchFamily="18" charset="0"/>
                            </a:rPr>
                            <m:t>0</m:t>
                          </m:r>
                        </m:sup>
                      </m:sSup>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𝛾𝛾</m:t>
                      </m:r>
                    </m:oMath>
                  </m:oMathPara>
                </a14:m>
                <a:endParaRPr lang="en-US" altLang="zh-CN" sz="1600" b="0" dirty="0">
                  <a:latin typeface="Times New Roman" panose="02020603050405020304" pitchFamily="18" charset="0"/>
                  <a:cs typeface="Times New Roman" panose="02020603050405020304" pitchFamily="18" charset="0"/>
                </a:endParaRPr>
              </a:p>
            </p:txBody>
          </p:sp>
        </mc:Choice>
        <mc:Fallback xmlns="">
          <p:sp>
            <p:nvSpPr>
              <p:cNvPr id="33" name="文本框 32">
                <a:extLst>
                  <a:ext uri="{FF2B5EF4-FFF2-40B4-BE49-F238E27FC236}">
                    <a16:creationId xmlns:a16="http://schemas.microsoft.com/office/drawing/2014/main" id="{660385F2-1AF9-6CF8-5298-0924A8F1FEEE}"/>
                  </a:ext>
                </a:extLst>
              </p:cNvPr>
              <p:cNvSpPr txBox="1">
                <a:spLocks noRot="1" noChangeAspect="1" noMove="1" noResize="1" noEditPoints="1" noAdjustHandles="1" noChangeArrowheads="1" noChangeShapeType="1" noTextEdit="1"/>
              </p:cNvSpPr>
              <p:nvPr/>
            </p:nvSpPr>
            <p:spPr>
              <a:xfrm>
                <a:off x="8945091" y="1215133"/>
                <a:ext cx="1624916" cy="1339469"/>
              </a:xfrm>
              <a:prstGeom prst="rect">
                <a:avLst/>
              </a:prstGeom>
              <a:blipFill>
                <a:blip r:embed="rId21"/>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306C42F2-8946-D6CD-86A6-79B02B1F58E4}"/>
              </a:ext>
            </a:extLst>
          </p:cNvPr>
          <p:cNvSpPr txBox="1"/>
          <p:nvPr/>
        </p:nvSpPr>
        <p:spPr>
          <a:xfrm>
            <a:off x="838200" y="32102"/>
            <a:ext cx="1888843" cy="375552"/>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𝐽</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𝜓 </a:t>
            </a:r>
            <a:r>
              <a:rPr lang="en-US" altLang="zh-CN" b="1" dirty="0">
                <a:latin typeface="Times New Roman" panose="02020603050405020304" pitchFamily="18" charset="0"/>
                <a:cs typeface="Times New Roman" panose="02020603050405020304" pitchFamily="18" charset="0"/>
              </a:rPr>
              <a:t>weak decays</a:t>
            </a:r>
          </a:p>
        </p:txBody>
      </p:sp>
    </p:spTree>
    <p:extLst>
      <p:ext uri="{BB962C8B-B14F-4D97-AF65-F5344CB8AC3E}">
        <p14:creationId xmlns:p14="http://schemas.microsoft.com/office/powerpoint/2010/main" val="3238052016"/>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14</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11C1A085-F504-432B-8C77-88BBB4946DD4}"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1E3F876-AC6A-E319-9A3B-77DEEF1870DC}"/>
                  </a:ext>
                </a:extLst>
              </p:cNvPr>
              <p:cNvSpPr txBox="1"/>
              <p:nvPr/>
            </p:nvSpPr>
            <p:spPr>
              <a:xfrm>
                <a:off x="608125" y="5733179"/>
                <a:ext cx="11260246" cy="738664"/>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Figure: Normalized likelihood distributions for the fitted yields of signal events and corresponding branching fractions of </a:t>
                </a:r>
                <a14:m>
                  <m:oMath xmlns:m="http://schemas.openxmlformats.org/officeDocument/2006/math">
                    <m:d>
                      <m:dPr>
                        <m:ctrlPr>
                          <a:rPr lang="en-US" altLang="zh-CN" sz="1400" i="1" dirty="0" smtClean="0">
                            <a:latin typeface="Cambria Math" panose="02040503050406030204" pitchFamily="18" charset="0"/>
                            <a:cs typeface="Times New Roman" panose="02020603050405020304" pitchFamily="18" charset="0"/>
                          </a:rPr>
                        </m:ctrlPr>
                      </m:dPr>
                      <m:e>
                        <m:r>
                          <a:rPr lang="en-US" altLang="zh-CN" sz="1400" i="1" dirty="0" smtClean="0">
                            <a:latin typeface="Cambria Math" panose="02040503050406030204" pitchFamily="18" charset="0"/>
                            <a:cs typeface="Times New Roman" panose="02020603050405020304" pitchFamily="18" charset="0"/>
                          </a:rPr>
                          <m:t>𝑎</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𝐷</m:t>
                            </m:r>
                          </m:e>
                        </m:acc>
                      </m:e>
                      <m:sup>
                        <m:r>
                          <a:rPr lang="en-US" altLang="zh-CN" sz="1400" i="1" dirty="0">
                            <a:latin typeface="Cambria Math" panose="02040503050406030204" pitchFamily="18" charset="0"/>
                          </a:rPr>
                          <m:t>0</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𝜋</m:t>
                        </m:r>
                      </m:e>
                      <m:sup>
                        <m:r>
                          <a:rPr lang="en-US" altLang="zh-CN" sz="1400" i="1" dirty="0">
                            <a:latin typeface="Cambria Math" panose="02040503050406030204" pitchFamily="18" charset="0"/>
                          </a:rPr>
                          <m:t>0</m:t>
                        </m:r>
                      </m:sup>
                    </m:sSup>
                    <m:r>
                      <m:rPr>
                        <m:nor/>
                      </m:rPr>
                      <a:rPr lang="en-US" altLang="zh-CN" sz="1400" dirty="0" smtClean="0">
                        <a:latin typeface="Times New Roman" panose="02020603050405020304" pitchFamily="18" charset="0"/>
                        <a:cs typeface="Times New Roman" panose="02020603050405020304" pitchFamily="18" charset="0"/>
                      </a:rPr>
                      <m:t>,</m:t>
                    </m:r>
                    <m:r>
                      <a:rPr lang="el-GR" altLang="zh-CN" sz="1400" i="1" dirty="0">
                        <a:latin typeface="Cambria Math" panose="02040503050406030204" pitchFamily="18" charset="0"/>
                        <a:cs typeface="Times New Roman" panose="02020603050405020304" pitchFamily="18" charset="0"/>
                      </a:rPr>
                      <m:t> </m:t>
                    </m:r>
                    <m:r>
                      <a:rPr lang="en-US" altLang="zh-CN" sz="1400" b="0" i="1" dirty="0" smtClean="0">
                        <a:latin typeface="Cambria Math" panose="02040503050406030204" pitchFamily="18" charset="0"/>
                        <a:cs typeface="Times New Roman" panose="02020603050405020304" pitchFamily="18" charset="0"/>
                      </a:rPr>
                      <m:t> </m:t>
                    </m:r>
                    <m:d>
                      <m:dPr>
                        <m:ctrlPr>
                          <a:rPr lang="el-GR"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𝑏</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𝐷</m:t>
                            </m:r>
                          </m:e>
                        </m:acc>
                      </m:e>
                      <m:sup>
                        <m:r>
                          <a:rPr lang="en-US" altLang="zh-CN" sz="1400" i="1" dirty="0">
                            <a:latin typeface="Cambria Math" panose="02040503050406030204" pitchFamily="18" charset="0"/>
                          </a:rPr>
                          <m:t>0</m:t>
                        </m:r>
                      </m:sup>
                    </m:sSup>
                    <m:r>
                      <a:rPr lang="en-US" altLang="zh-CN" sz="1400" i="1" dirty="0">
                        <a:latin typeface="Cambria Math" panose="02040503050406030204" pitchFamily="18" charset="0"/>
                      </a:rPr>
                      <m:t>𝜂</m:t>
                    </m:r>
                    <m:r>
                      <a:rPr lang="el-GR" altLang="zh-CN" sz="1400" i="1" dirty="0">
                        <a:latin typeface="Cambria Math" panose="02040503050406030204" pitchFamily="18" charset="0"/>
                        <a:cs typeface="Times New Roman" panose="02020603050405020304" pitchFamily="18" charset="0"/>
                      </a:rPr>
                      <m:t>, </m:t>
                    </m:r>
                    <m:d>
                      <m:dPr>
                        <m:ctrlPr>
                          <a:rPr lang="el-GR"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𝑐</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𝐷</m:t>
                            </m:r>
                          </m:e>
                        </m:acc>
                      </m:e>
                      <m:sup>
                        <m:r>
                          <a:rPr lang="en-US" altLang="zh-CN" sz="1400" i="1" dirty="0">
                            <a:latin typeface="Cambria Math" panose="02040503050406030204" pitchFamily="18" charset="0"/>
                          </a:rPr>
                          <m:t>0</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𝜌</m:t>
                        </m:r>
                      </m:e>
                      <m:sup>
                        <m:r>
                          <a:rPr lang="en-US" altLang="zh-CN" sz="1400" i="1" dirty="0">
                            <a:latin typeface="Cambria Math" panose="02040503050406030204" pitchFamily="18" charset="0"/>
                          </a:rPr>
                          <m:t>0</m:t>
                        </m:r>
                      </m:sup>
                    </m:sSup>
                    <m:r>
                      <a:rPr lang="el-GR" altLang="zh-CN" sz="1400" i="1" dirty="0">
                        <a:latin typeface="Cambria Math" panose="02040503050406030204" pitchFamily="18" charset="0"/>
                        <a:cs typeface="Times New Roman" panose="02020603050405020304" pitchFamily="18" charset="0"/>
                      </a:rPr>
                      <m:t>, </m:t>
                    </m:r>
                    <m:d>
                      <m:dPr>
                        <m:ctrlPr>
                          <a:rPr lang="el-GR"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𝑑</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𝐷</m:t>
                        </m:r>
                      </m:e>
                      <m:sup>
                        <m:r>
                          <a:rPr lang="en-US" altLang="zh-CN" sz="1400" i="1" dirty="0">
                            <a:latin typeface="Cambria Math" panose="02040503050406030204" pitchFamily="18" charset="0"/>
                          </a:rPr>
                          <m:t>−</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𝜋</m:t>
                        </m:r>
                      </m:e>
                      <m:sup>
                        <m:r>
                          <a:rPr lang="en-US" altLang="zh-CN" sz="1400" i="1" dirty="0">
                            <a:latin typeface="Cambria Math" panose="02040503050406030204" pitchFamily="18" charset="0"/>
                          </a:rPr>
                          <m:t>+</m:t>
                        </m:r>
                      </m:sup>
                    </m:sSup>
                    <m:r>
                      <a:rPr lang="en-US" altLang="zh-CN" sz="1400" i="1" dirty="0">
                        <a:latin typeface="Cambria Math" panose="02040503050406030204" pitchFamily="18" charset="0"/>
                        <a:cs typeface="Times New Roman" panose="02020603050405020304" pitchFamily="18" charset="0"/>
                      </a:rPr>
                      <m:t>𝑎𝑛𝑑</m:t>
                    </m:r>
                    <m:r>
                      <a:rPr lang="en-US" altLang="zh-CN" sz="1400" i="1" dirty="0">
                        <a:latin typeface="Cambria Math" panose="02040503050406030204" pitchFamily="18" charset="0"/>
                        <a:cs typeface="Times New Roman" panose="02020603050405020304" pitchFamily="18" charset="0"/>
                      </a:rPr>
                      <m:t> </m:t>
                    </m:r>
                    <m:d>
                      <m:dPr>
                        <m:ctrlPr>
                          <a:rPr lang="en-US" altLang="zh-CN" sz="1400" i="1" dirty="0">
                            <a:latin typeface="Cambria Math" panose="02040503050406030204" pitchFamily="18" charset="0"/>
                            <a:cs typeface="Times New Roman" panose="02020603050405020304" pitchFamily="18" charset="0"/>
                          </a:rPr>
                        </m:ctrlPr>
                      </m:dPr>
                      <m:e>
                        <m:r>
                          <a:rPr lang="en-US" altLang="zh-CN" sz="1400" i="1" dirty="0">
                            <a:latin typeface="Cambria Math" panose="02040503050406030204" pitchFamily="18" charset="0"/>
                            <a:cs typeface="Times New Roman" panose="02020603050405020304" pitchFamily="18" charset="0"/>
                          </a:rPr>
                          <m:t>𝑒</m:t>
                        </m:r>
                      </m:e>
                    </m:d>
                    <m:r>
                      <a:rPr lang="en-US" altLang="zh-CN" sz="1400" b="0" i="1" dirty="0" smtClean="0">
                        <a:latin typeface="Cambria Math" panose="02040503050406030204" pitchFamily="18" charset="0"/>
                        <a:cs typeface="Times New Roman" panose="02020603050405020304" pitchFamily="18" charset="0"/>
                      </a:rPr>
                      <m:t> </m:t>
                    </m:r>
                    <m:r>
                      <a:rPr lang="en-US" altLang="zh-CN" sz="1400" i="1" dirty="0">
                        <a:latin typeface="Cambria Math" panose="02040503050406030204" pitchFamily="18" charset="0"/>
                      </a:rPr>
                      <m:t>𝐽</m:t>
                    </m:r>
                    <m:r>
                      <a:rPr lang="en-US" altLang="zh-CN" sz="1400" b="0" i="1" dirty="0" smtClean="0">
                        <a:latin typeface="Cambria Math" panose="02040503050406030204" pitchFamily="18" charset="0"/>
                      </a:rPr>
                      <m:t>/</m:t>
                    </m:r>
                    <m:r>
                      <a:rPr lang="el-GR" altLang="zh-CN" sz="1400" i="1" dirty="0">
                        <a:latin typeface="Cambria Math" panose="02040503050406030204" pitchFamily="18" charset="0"/>
                      </a:rPr>
                      <m:t>𝜓</m:t>
                    </m:r>
                    <m:r>
                      <a:rPr lang="el-GR" altLang="zh-CN" sz="1400" i="1" dirty="0">
                        <a:latin typeface="Cambria Math" panose="02040503050406030204" pitchFamily="18" charset="0"/>
                      </a:rPr>
                      <m:t>→</m:t>
                    </m:r>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𝐷</m:t>
                        </m:r>
                      </m:e>
                      <m:sup>
                        <m:r>
                          <a:rPr lang="en-US" altLang="zh-CN" sz="1400" i="1" dirty="0">
                            <a:latin typeface="Cambria Math" panose="02040503050406030204" pitchFamily="18" charset="0"/>
                          </a:rPr>
                          <m:t>−</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𝜌</m:t>
                        </m:r>
                      </m:e>
                      <m:sup>
                        <m:r>
                          <a:rPr lang="en-US" altLang="zh-CN" sz="1400" i="1" dirty="0">
                            <a:latin typeface="Cambria Math" panose="02040503050406030204" pitchFamily="18" charset="0"/>
                          </a:rPr>
                          <m:t>+</m:t>
                        </m:r>
                      </m:sup>
                    </m:sSup>
                  </m:oMath>
                </a14:m>
                <a:r>
                  <a:rPr lang="en-US" altLang="zh-CN" sz="1400" dirty="0">
                    <a:latin typeface="Times New Roman" panose="02020603050405020304" pitchFamily="18" charset="0"/>
                    <a:cs typeface="Times New Roman" panose="02020603050405020304" pitchFamily="18" charset="0"/>
                  </a:rPr>
                  <a:t>, with (green solid curves) and without (orange dashed lines) smearing the systematic uncertainties. The blue arrows mark the upper limits at the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90%</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C.L..</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D1E3F876-AC6A-E319-9A3B-77DEEF1870DC}"/>
                  </a:ext>
                </a:extLst>
              </p:cNvPr>
              <p:cNvSpPr txBox="1">
                <a:spLocks noRot="1" noChangeAspect="1" noMove="1" noResize="1" noEditPoints="1" noAdjustHandles="1" noChangeArrowheads="1" noChangeShapeType="1" noTextEdit="1"/>
              </p:cNvSpPr>
              <p:nvPr/>
            </p:nvSpPr>
            <p:spPr>
              <a:xfrm>
                <a:off x="608125" y="5733179"/>
                <a:ext cx="11260246" cy="738664"/>
              </a:xfrm>
              <a:prstGeom prst="rect">
                <a:avLst/>
              </a:prstGeom>
              <a:blipFill>
                <a:blip r:embed="rId5"/>
                <a:stretch>
                  <a:fillRect l="-162" t="-820" b="-7377"/>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025E105B-DD0D-6701-7BF5-0ABB2050743B}"/>
              </a:ext>
            </a:extLst>
          </p:cNvPr>
          <p:cNvPicPr>
            <a:picLocks noChangeAspect="1"/>
          </p:cNvPicPr>
          <p:nvPr/>
        </p:nvPicPr>
        <p:blipFill>
          <a:blip r:embed="rId6"/>
          <a:stretch>
            <a:fillRect/>
          </a:stretch>
        </p:blipFill>
        <p:spPr>
          <a:xfrm>
            <a:off x="1235117" y="2344447"/>
            <a:ext cx="2246410" cy="1680127"/>
          </a:xfrm>
          <a:prstGeom prst="rect">
            <a:avLst/>
          </a:prstGeom>
        </p:spPr>
      </p:pic>
      <p:pic>
        <p:nvPicPr>
          <p:cNvPr id="17" name="图片 16">
            <a:extLst>
              <a:ext uri="{FF2B5EF4-FFF2-40B4-BE49-F238E27FC236}">
                <a16:creationId xmlns:a16="http://schemas.microsoft.com/office/drawing/2014/main" id="{ABC18AFB-7206-6638-518C-FE2B2DF48869}"/>
              </a:ext>
            </a:extLst>
          </p:cNvPr>
          <p:cNvPicPr>
            <a:picLocks noChangeAspect="1"/>
          </p:cNvPicPr>
          <p:nvPr/>
        </p:nvPicPr>
        <p:blipFill>
          <a:blip r:embed="rId7"/>
          <a:stretch>
            <a:fillRect/>
          </a:stretch>
        </p:blipFill>
        <p:spPr>
          <a:xfrm>
            <a:off x="3735680" y="2344447"/>
            <a:ext cx="2330613" cy="1791628"/>
          </a:xfrm>
          <a:prstGeom prst="rect">
            <a:avLst/>
          </a:prstGeom>
        </p:spPr>
      </p:pic>
      <p:pic>
        <p:nvPicPr>
          <p:cNvPr id="21" name="图片 20">
            <a:extLst>
              <a:ext uri="{FF2B5EF4-FFF2-40B4-BE49-F238E27FC236}">
                <a16:creationId xmlns:a16="http://schemas.microsoft.com/office/drawing/2014/main" id="{ED52C6D0-5EA6-8C41-B76F-07EDA7E58E0B}"/>
              </a:ext>
            </a:extLst>
          </p:cNvPr>
          <p:cNvPicPr>
            <a:picLocks noChangeAspect="1"/>
          </p:cNvPicPr>
          <p:nvPr/>
        </p:nvPicPr>
        <p:blipFill>
          <a:blip r:embed="rId8"/>
          <a:stretch>
            <a:fillRect/>
          </a:stretch>
        </p:blipFill>
        <p:spPr>
          <a:xfrm>
            <a:off x="6155190" y="2360674"/>
            <a:ext cx="2330614" cy="1775467"/>
          </a:xfrm>
          <a:prstGeom prst="rect">
            <a:avLst/>
          </a:prstGeom>
        </p:spPr>
      </p:pic>
      <p:pic>
        <p:nvPicPr>
          <p:cNvPr id="23" name="图片 22">
            <a:extLst>
              <a:ext uri="{FF2B5EF4-FFF2-40B4-BE49-F238E27FC236}">
                <a16:creationId xmlns:a16="http://schemas.microsoft.com/office/drawing/2014/main" id="{1A902603-165E-5084-7E64-E731623318DC}"/>
              </a:ext>
            </a:extLst>
          </p:cNvPr>
          <p:cNvPicPr>
            <a:picLocks noChangeAspect="1"/>
          </p:cNvPicPr>
          <p:nvPr/>
        </p:nvPicPr>
        <p:blipFill>
          <a:blip r:embed="rId9"/>
          <a:stretch>
            <a:fillRect/>
          </a:stretch>
        </p:blipFill>
        <p:spPr>
          <a:xfrm>
            <a:off x="1167876" y="4116775"/>
            <a:ext cx="2246409" cy="1709224"/>
          </a:xfrm>
          <a:prstGeom prst="rect">
            <a:avLst/>
          </a:prstGeom>
        </p:spPr>
      </p:pic>
      <p:pic>
        <p:nvPicPr>
          <p:cNvPr id="25" name="图片 24">
            <a:extLst>
              <a:ext uri="{FF2B5EF4-FFF2-40B4-BE49-F238E27FC236}">
                <a16:creationId xmlns:a16="http://schemas.microsoft.com/office/drawing/2014/main" id="{8F1529AB-928B-E923-8101-C95B53E18749}"/>
              </a:ext>
            </a:extLst>
          </p:cNvPr>
          <p:cNvPicPr>
            <a:picLocks noChangeAspect="1"/>
          </p:cNvPicPr>
          <p:nvPr/>
        </p:nvPicPr>
        <p:blipFill>
          <a:blip r:embed="rId10"/>
          <a:stretch>
            <a:fillRect/>
          </a:stretch>
        </p:blipFill>
        <p:spPr>
          <a:xfrm>
            <a:off x="3735680" y="4116775"/>
            <a:ext cx="2330613" cy="1722201"/>
          </a:xfrm>
          <a:prstGeom prst="rect">
            <a:avLst/>
          </a:prstGeom>
        </p:spPr>
      </p:pic>
      <p:pic>
        <p:nvPicPr>
          <p:cNvPr id="26" name="图片 25">
            <a:extLst>
              <a:ext uri="{FF2B5EF4-FFF2-40B4-BE49-F238E27FC236}">
                <a16:creationId xmlns:a16="http://schemas.microsoft.com/office/drawing/2014/main" id="{40A35272-F2B0-75AC-9143-C7E6DA860449}"/>
              </a:ext>
            </a:extLst>
          </p:cNvPr>
          <p:cNvPicPr>
            <a:picLocks noChangeAspect="1"/>
          </p:cNvPicPr>
          <p:nvPr/>
        </p:nvPicPr>
        <p:blipFill rotWithShape="1">
          <a:blip r:embed="rId11"/>
          <a:srcRect t="1774"/>
          <a:stretch/>
        </p:blipFill>
        <p:spPr>
          <a:xfrm>
            <a:off x="6311048" y="4128910"/>
            <a:ext cx="5880952" cy="1550952"/>
          </a:xfrm>
          <a:prstGeom prst="rect">
            <a:avLst/>
          </a:prstGeom>
        </p:spPr>
      </p:pic>
      <p:sp>
        <p:nvSpPr>
          <p:cNvPr id="27" name="矩形 26">
            <a:extLst>
              <a:ext uri="{FF2B5EF4-FFF2-40B4-BE49-F238E27FC236}">
                <a16:creationId xmlns:a16="http://schemas.microsoft.com/office/drawing/2014/main" id="{35FBFF7D-7426-363B-9866-76F0F595D74C}"/>
              </a:ext>
            </a:extLst>
          </p:cNvPr>
          <p:cNvSpPr/>
          <p:nvPr/>
        </p:nvSpPr>
        <p:spPr>
          <a:xfrm>
            <a:off x="9418750" y="4120929"/>
            <a:ext cx="1203767" cy="1578969"/>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10">
                <a:extLst>
                  <a:ext uri="{FF2B5EF4-FFF2-40B4-BE49-F238E27FC236}">
                    <a16:creationId xmlns:a16="http://schemas.microsoft.com/office/drawing/2014/main" id="{0F8BB0D9-4D43-C754-88ED-290F25053687}"/>
                  </a:ext>
                </a:extLst>
              </p:cNvPr>
              <p:cNvSpPr txBox="1"/>
              <p:nvPr/>
            </p:nvSpPr>
            <p:spPr>
              <a:xfrm>
                <a:off x="639501" y="541140"/>
                <a:ext cx="10144965" cy="20399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Ø"/>
                </a:pPr>
                <a:r>
                  <a:rPr lang="en-US" altLang="zh-CN" sz="1600" b="0" i="0" dirty="0">
                    <a:effectLst/>
                    <a:highlight>
                      <a:srgbClr val="FFFFFF"/>
                    </a:highlight>
                    <a:latin typeface="Times New Roman" panose="02020603050405020304" pitchFamily="18" charset="0"/>
                    <a:cs typeface="Times New Roman" panose="02020603050405020304" pitchFamily="18" charset="0"/>
                  </a:rPr>
                  <a:t>No significant signal is observed in any of the decay modes. The branching fraction of signal decay is calculated as</a:t>
                </a:r>
                <a:endParaRPr lang="en-US" altLang="zh-CN" sz="1600" dirty="0">
                  <a:highlight>
                    <a:srgbClr val="FFFFFF"/>
                  </a:highlight>
                  <a:latin typeface="Times New Roman" panose="02020603050405020304" pitchFamily="18" charset="0"/>
                  <a:cs typeface="Times New Roman" panose="02020603050405020304" pitchFamily="18" charset="0"/>
                </a:endParaRPr>
              </a:p>
              <a:p>
                <a:pPr>
                  <a:lnSpc>
                    <a:spcPct val="150000"/>
                  </a:lnSpc>
                </a:pPr>
                <a:endParaRPr lang="en-US" altLang="zh-CN" sz="1600" dirty="0">
                  <a:latin typeface="Times New Roman" panose="02020603050405020304" pitchFamily="18" charset="0"/>
                  <a:cs typeface="Times New Roman" panose="02020603050405020304" pitchFamily="18" charset="0"/>
                </a:endParaRPr>
              </a:p>
              <a:p>
                <a:pPr>
                  <a:lnSpc>
                    <a:spcPct val="150000"/>
                  </a:lnSpc>
                </a:pPr>
                <a:endParaRPr lang="zh-CN" altLang="en-US" sz="1600" dirty="0">
                  <a:latin typeface="Times New Roman" panose="02020603050405020304" pitchFamily="18" charset="0"/>
                  <a:cs typeface="Times New Roman" panose="02020603050405020304" pitchFamily="18" charset="0"/>
                </a:endParaRPr>
              </a:p>
              <a:p>
                <a:r>
                  <a:rPr lang="en-US" altLang="zh-CN" sz="1600" b="0" i="0" dirty="0">
                    <a:effectLst/>
                    <a:highlight>
                      <a:srgbClr val="FFFFFF"/>
                    </a:highlight>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altLang="zh-CN" sz="1600" b="0" i="1" dirty="0" smtClean="0">
                            <a:effectLst/>
                            <a:highlight>
                              <a:srgbClr val="FFFFFF"/>
                            </a:highlight>
                            <a:latin typeface="Cambria Math" panose="02040503050406030204" pitchFamily="18" charset="0"/>
                          </a:rPr>
                        </m:ctrlPr>
                      </m:sSubPr>
                      <m:e>
                        <m:r>
                          <a:rPr lang="en-US" altLang="zh-CN" sz="1600" b="0" i="1" dirty="0" smtClean="0">
                            <a:effectLst/>
                            <a:highlight>
                              <a:srgbClr val="FFFFFF"/>
                            </a:highlight>
                            <a:latin typeface="Cambria Math" panose="02040503050406030204" pitchFamily="18" charset="0"/>
                          </a:rPr>
                          <m:t>𝑁</m:t>
                        </m:r>
                      </m:e>
                      <m:sub>
                        <m:r>
                          <a:rPr lang="en-US" altLang="zh-CN" sz="1600" b="0" i="1" dirty="0" smtClean="0">
                            <a:effectLst/>
                            <a:highlight>
                              <a:srgbClr val="FFFFFF"/>
                            </a:highlight>
                            <a:latin typeface="Cambria Math" panose="02040503050406030204" pitchFamily="18" charset="0"/>
                          </a:rPr>
                          <m:t>𝑠𝑖𝑔</m:t>
                        </m:r>
                      </m:sub>
                    </m:sSub>
                  </m:oMath>
                </a14:m>
                <a:r>
                  <a:rPr lang="en-US" altLang="zh-CN" sz="1600" b="0" i="0" dirty="0">
                    <a:effectLst/>
                    <a:highlight>
                      <a:srgbClr val="FFFFFF"/>
                    </a:highlight>
                    <a:latin typeface="Times New Roman" panose="02020603050405020304" pitchFamily="18" charset="0"/>
                    <a:cs typeface="Times New Roman" panose="02020603050405020304" pitchFamily="18" charset="0"/>
                  </a:rPr>
                  <a:t> is the number of signal events, </a:t>
                </a:r>
                <a14:m>
                  <m:oMath xmlns:m="http://schemas.openxmlformats.org/officeDocument/2006/math">
                    <m:sSub>
                      <m:sSubPr>
                        <m:ctrlPr>
                          <a:rPr lang="en-US" altLang="zh-CN" sz="1600" b="0" i="1" dirty="0" smtClean="0">
                            <a:effectLst/>
                            <a:highlight>
                              <a:srgbClr val="FFFFFF"/>
                            </a:highlight>
                            <a:latin typeface="Cambria Math" panose="02040503050406030204" pitchFamily="18" charset="0"/>
                          </a:rPr>
                        </m:ctrlPr>
                      </m:sSubPr>
                      <m:e>
                        <m:r>
                          <a:rPr lang="en-US" altLang="zh-CN" sz="1600" b="0" i="1" dirty="0" smtClean="0">
                            <a:effectLst/>
                            <a:highlight>
                              <a:srgbClr val="FFFFFF"/>
                            </a:highlight>
                            <a:latin typeface="Cambria Math" panose="02040503050406030204" pitchFamily="18" charset="0"/>
                          </a:rPr>
                          <m:t>𝑁</m:t>
                        </m:r>
                      </m:e>
                      <m:sub>
                        <m:r>
                          <a:rPr lang="en-US" altLang="zh-CN" sz="1600" b="0" i="1" dirty="0" smtClean="0">
                            <a:effectLst/>
                            <a:highlight>
                              <a:srgbClr val="FFFFFF"/>
                            </a:highlight>
                            <a:latin typeface="Cambria Math" panose="02040503050406030204" pitchFamily="18" charset="0"/>
                          </a:rPr>
                          <m:t>𝐽</m:t>
                        </m:r>
                        <m:r>
                          <a:rPr lang="en-US" altLang="zh-CN" sz="1600" b="0" i="1" dirty="0" smtClean="0">
                            <a:effectLst/>
                            <a:highlight>
                              <a:srgbClr val="FFFFFF"/>
                            </a:highlight>
                            <a:latin typeface="Cambria Math" panose="02040503050406030204" pitchFamily="18" charset="0"/>
                          </a:rPr>
                          <m:t>/</m:t>
                        </m:r>
                        <m:r>
                          <a:rPr lang="en-US" altLang="zh-CN" sz="1600" b="0" i="1" dirty="0" smtClean="0">
                            <a:effectLst/>
                            <a:highlight>
                              <a:srgbClr val="FFFFFF"/>
                            </a:highlight>
                            <a:latin typeface="Cambria Math" panose="02040503050406030204" pitchFamily="18" charset="0"/>
                          </a:rPr>
                          <m:t>𝜓</m:t>
                        </m:r>
                      </m:sub>
                    </m:sSub>
                    <m:r>
                      <a:rPr lang="en-US" altLang="zh-CN" sz="1600" b="0" i="1" dirty="0" smtClean="0">
                        <a:effectLst/>
                        <a:highlight>
                          <a:srgbClr val="FFFFFF"/>
                        </a:highlight>
                        <a:latin typeface="Cambria Math" panose="02040503050406030204" pitchFamily="18" charset="0"/>
                      </a:rPr>
                      <m:t> </m:t>
                    </m:r>
                  </m:oMath>
                </a14:m>
                <a:r>
                  <a:rPr lang="en-US" altLang="zh-CN" sz="1600" b="0" i="0" dirty="0">
                    <a:effectLst/>
                    <a:highlight>
                      <a:srgbClr val="FFFFFF"/>
                    </a:highlight>
                    <a:latin typeface="Times New Roman" panose="02020603050405020304" pitchFamily="18" charset="0"/>
                    <a:cs typeface="Times New Roman" panose="02020603050405020304" pitchFamily="18" charset="0"/>
                  </a:rPr>
                  <a:t>is the total number of </a:t>
                </a:r>
                <a14:m>
                  <m:oMath xmlns:m="http://schemas.openxmlformats.org/officeDocument/2006/math">
                    <m:r>
                      <a:rPr lang="en-US" altLang="zh-CN" sz="1600" b="0" i="1" dirty="0" smtClean="0">
                        <a:effectLst/>
                        <a:highlight>
                          <a:srgbClr val="FFFFFF"/>
                        </a:highlight>
                        <a:latin typeface="Cambria Math" panose="02040503050406030204" pitchFamily="18" charset="0"/>
                      </a:rPr>
                      <m:t>𝐽</m:t>
                    </m:r>
                    <m:r>
                      <a:rPr lang="en-US" altLang="zh-CN" sz="1600" b="0" i="1" dirty="0" smtClean="0">
                        <a:effectLst/>
                        <a:highlight>
                          <a:srgbClr val="FFFFFF"/>
                        </a:highlight>
                        <a:latin typeface="Cambria Math" panose="02040503050406030204" pitchFamily="18" charset="0"/>
                      </a:rPr>
                      <m:t>/</m:t>
                    </m:r>
                    <m:r>
                      <a:rPr lang="en-US" altLang="zh-CN" sz="1600" b="0" i="1" dirty="0" smtClean="0">
                        <a:effectLst/>
                        <a:highlight>
                          <a:srgbClr val="FFFFFF"/>
                        </a:highlight>
                        <a:latin typeface="Cambria Math" panose="02040503050406030204" pitchFamily="18" charset="0"/>
                      </a:rPr>
                      <m:t>𝜓</m:t>
                    </m:r>
                    <m:r>
                      <a:rPr lang="en-US" altLang="zh-CN" sz="1600" b="0" i="1" dirty="0" smtClean="0">
                        <a:effectLst/>
                        <a:highlight>
                          <a:srgbClr val="FFFFFF"/>
                        </a:highlight>
                        <a:latin typeface="Cambria Math" panose="02040503050406030204" pitchFamily="18" charset="0"/>
                      </a:rPr>
                      <m:t> </m:t>
                    </m:r>
                  </m:oMath>
                </a14:m>
                <a:r>
                  <a:rPr lang="en-US" altLang="zh-CN" sz="1600" b="0" i="0" dirty="0">
                    <a:effectLst/>
                    <a:highlight>
                      <a:srgbClr val="FFFFFF"/>
                    </a:highlight>
                    <a:latin typeface="Times New Roman" panose="02020603050405020304" pitchFamily="18" charset="0"/>
                    <a:cs typeface="Times New Roman" panose="02020603050405020304" pitchFamily="18" charset="0"/>
                  </a:rPr>
                  <a:t>events, </a:t>
                </a:r>
                <a14:m>
                  <m:oMath xmlns:m="http://schemas.openxmlformats.org/officeDocument/2006/math">
                    <m:r>
                      <a:rPr lang="en-US" altLang="zh-CN" sz="1600" b="0" i="1" dirty="0" smtClean="0">
                        <a:effectLst/>
                        <a:highlight>
                          <a:srgbClr val="FFFFFF"/>
                        </a:highlight>
                        <a:latin typeface="Cambria Math" panose="02040503050406030204" pitchFamily="18" charset="0"/>
                      </a:rPr>
                      <m:t>𝜀</m:t>
                    </m:r>
                  </m:oMath>
                </a14:m>
                <a:r>
                  <a:rPr lang="en-US" altLang="zh-CN" sz="1600" b="0" i="0" dirty="0">
                    <a:effectLst/>
                    <a:highlight>
                      <a:srgbClr val="FFFFFF"/>
                    </a:highlight>
                    <a:latin typeface="Times New Roman" panose="02020603050405020304" pitchFamily="18" charset="0"/>
                    <a:cs typeface="Times New Roman" panose="02020603050405020304" pitchFamily="18" charset="0"/>
                  </a:rPr>
                  <a:t> is the signal detection efficiency, and </a:t>
                </a:r>
                <a14:m>
                  <m:oMath xmlns:m="http://schemas.openxmlformats.org/officeDocument/2006/math">
                    <m:sSub>
                      <m:sSubPr>
                        <m:ctrlPr>
                          <a:rPr lang="en-US" altLang="zh-CN" sz="1600" b="0" i="1" dirty="0" smtClean="0">
                            <a:effectLst/>
                            <a:highlight>
                              <a:srgbClr val="FFFFFF"/>
                            </a:highlight>
                            <a:latin typeface="Cambria Math" panose="02040503050406030204" pitchFamily="18" charset="0"/>
                          </a:rPr>
                        </m:ctrlPr>
                      </m:sSubPr>
                      <m:e>
                        <m:r>
                          <a:rPr lang="en-US" altLang="zh-CN" sz="1600" b="0" i="1" dirty="0" smtClean="0">
                            <a:effectLst/>
                            <a:highlight>
                              <a:srgbClr val="FFFFFF"/>
                            </a:highlight>
                            <a:latin typeface="Cambria Math" panose="02040503050406030204" pitchFamily="18" charset="0"/>
                          </a:rPr>
                          <m:t>𝐵</m:t>
                        </m:r>
                      </m:e>
                      <m:sub>
                        <m:r>
                          <a:rPr lang="en-US" altLang="zh-CN" sz="1600" b="0" i="1" dirty="0" smtClean="0">
                            <a:effectLst/>
                            <a:highlight>
                              <a:srgbClr val="FFFFFF"/>
                            </a:highlight>
                            <a:latin typeface="Cambria Math" panose="02040503050406030204" pitchFamily="18" charset="0"/>
                          </a:rPr>
                          <m:t>𝑠𝑢𝑏</m:t>
                        </m:r>
                      </m:sub>
                    </m:sSub>
                  </m:oMath>
                </a14:m>
                <a:r>
                  <a:rPr lang="en-US" altLang="zh-CN" sz="1600" b="0" i="0" dirty="0">
                    <a:effectLst/>
                    <a:highlight>
                      <a:srgbClr val="FFFFFF"/>
                    </a:highlight>
                    <a:latin typeface="Times New Roman" panose="02020603050405020304" pitchFamily="18" charset="0"/>
                    <a:cs typeface="Times New Roman" panose="02020603050405020304" pitchFamily="18" charset="0"/>
                  </a:rPr>
                  <a:t> is the product of the branching fractions of all possible intermediate decays.</a:t>
                </a:r>
                <a:endParaRPr lang="zh-CN" altLang="en-US" sz="16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0" name="文本框 10">
                <a:extLst>
                  <a:ext uri="{FF2B5EF4-FFF2-40B4-BE49-F238E27FC236}">
                    <a16:creationId xmlns:a16="http://schemas.microsoft.com/office/drawing/2014/main" id="{0F8BB0D9-4D43-C754-88ED-290F25053687}"/>
                  </a:ext>
                </a:extLst>
              </p:cNvPr>
              <p:cNvSpPr txBox="1">
                <a:spLocks noRot="1" noChangeAspect="1" noMove="1" noResize="1" noEditPoints="1" noAdjustHandles="1" noChangeArrowheads="1" noChangeShapeType="1" noTextEdit="1"/>
              </p:cNvSpPr>
              <p:nvPr/>
            </p:nvSpPr>
            <p:spPr>
              <a:xfrm>
                <a:off x="639501" y="541140"/>
                <a:ext cx="10144965" cy="2039982"/>
              </a:xfrm>
              <a:prstGeom prst="rect">
                <a:avLst/>
              </a:prstGeom>
              <a:blipFill>
                <a:blip r:embed="rId12"/>
                <a:stretch>
                  <a:fillRect l="-361"/>
                </a:stretch>
              </a:blipFill>
            </p:spPr>
            <p:txBody>
              <a:bodyPr/>
              <a:lstStyle/>
              <a:p>
                <a:r>
                  <a:rPr lang="zh-CN" altLang="en-US">
                    <a:noFill/>
                  </a:rPr>
                  <a:t> </a:t>
                </a:r>
              </a:p>
            </p:txBody>
          </p:sp>
        </mc:Fallback>
      </mc:AlternateContent>
      <p:pic>
        <p:nvPicPr>
          <p:cNvPr id="32" name="图片 31">
            <a:extLst>
              <a:ext uri="{FF2B5EF4-FFF2-40B4-BE49-F238E27FC236}">
                <a16:creationId xmlns:a16="http://schemas.microsoft.com/office/drawing/2014/main" id="{9E9C8512-94E5-CDFB-F207-2D7C139AC6DB}"/>
              </a:ext>
            </a:extLst>
          </p:cNvPr>
          <p:cNvPicPr>
            <a:picLocks noChangeAspect="1"/>
          </p:cNvPicPr>
          <p:nvPr/>
        </p:nvPicPr>
        <p:blipFill>
          <a:blip r:embed="rId13"/>
          <a:stretch>
            <a:fillRect/>
          </a:stretch>
        </p:blipFill>
        <p:spPr>
          <a:xfrm>
            <a:off x="3447761" y="962038"/>
            <a:ext cx="3571875" cy="676275"/>
          </a:xfrm>
          <a:prstGeom prst="rect">
            <a:avLst/>
          </a:prstGeom>
        </p:spPr>
      </p:pic>
      <p:pic>
        <p:nvPicPr>
          <p:cNvPr id="2" name="图片 1" descr="中山大学logo">
            <a:extLst>
              <a:ext uri="{FF2B5EF4-FFF2-40B4-BE49-F238E27FC236}">
                <a16:creationId xmlns:a16="http://schemas.microsoft.com/office/drawing/2014/main" id="{0A990FD6-D34D-AA5A-C3A3-4EAC611DF07A}"/>
              </a:ext>
            </a:extLst>
          </p:cNvPr>
          <p:cNvPicPr>
            <a:picLocks noChangeAspect="1"/>
          </p:cNvPicPr>
          <p:nvPr/>
        </p:nvPicPr>
        <p:blipFill>
          <a:blip r:embed="rId14"/>
          <a:stretch>
            <a:fillRect/>
          </a:stretch>
        </p:blipFill>
        <p:spPr>
          <a:xfrm>
            <a:off x="11463867" y="87271"/>
            <a:ext cx="654934" cy="654934"/>
          </a:xfrm>
          <a:prstGeom prst="rect">
            <a:avLst/>
          </a:prstGeom>
        </p:spPr>
      </p:pic>
      <p:pic>
        <p:nvPicPr>
          <p:cNvPr id="6" name="图片 5">
            <a:extLst>
              <a:ext uri="{FF2B5EF4-FFF2-40B4-BE49-F238E27FC236}">
                <a16:creationId xmlns:a16="http://schemas.microsoft.com/office/drawing/2014/main" id="{FC0056DD-DDC8-4086-E8D7-ACBB4FFA6E1B}"/>
              </a:ext>
            </a:extLst>
          </p:cNvPr>
          <p:cNvPicPr>
            <a:picLocks noChangeAspect="1"/>
          </p:cNvPicPr>
          <p:nvPr/>
        </p:nvPicPr>
        <p:blipFill>
          <a:blip r:embed="rId15"/>
          <a:stretch>
            <a:fillRect/>
          </a:stretch>
        </p:blipFill>
        <p:spPr>
          <a:xfrm>
            <a:off x="10301228" y="134003"/>
            <a:ext cx="1052572" cy="43383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07C2B1B-F59B-6DD5-9506-F680071815BD}"/>
                  </a:ext>
                </a:extLst>
              </p:cNvPr>
              <p:cNvSpPr txBox="1"/>
              <p:nvPr/>
            </p:nvSpPr>
            <p:spPr>
              <a:xfrm>
                <a:off x="8977669" y="2259662"/>
                <a:ext cx="3141132" cy="8925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 xmlns:m="http://schemas.openxmlformats.org/officeDocument/2006/math">
                    <m:r>
                      <a:rPr lang="en-US" altLang="zh-CN" i="1" dirty="0" smtClean="0">
                        <a:solidFill>
                          <a:srgbClr val="FF0000"/>
                        </a:solidFill>
                        <a:latin typeface="Cambria Math" panose="02040503050406030204" pitchFamily="18" charset="0"/>
                      </a:rPr>
                      <m:t> </m:t>
                    </m:r>
                    <m:r>
                      <a:rPr lang="en-US" altLang="zh-CN" b="0" i="1" dirty="0" smtClean="0">
                        <a:solidFill>
                          <a:srgbClr val="FF0000"/>
                        </a:solidFill>
                        <a:latin typeface="Cambria Math" panose="02040503050406030204" pitchFamily="18" charset="0"/>
                      </a:rPr>
                      <m:t>𝐽</m:t>
                    </m:r>
                    <m:r>
                      <a:rPr lang="en-US" altLang="zh-CN" i="1" dirty="0">
                        <a:solidFill>
                          <a:srgbClr val="FF0000"/>
                        </a:solidFill>
                        <a:latin typeface="Cambria Math" panose="02040503050406030204" pitchFamily="18" charset="0"/>
                      </a:rPr>
                      <m:t>/</m:t>
                    </m:r>
                    <m:r>
                      <a:rPr lang="zh-CN" altLang="en-US" i="1" dirty="0">
                        <a:solidFill>
                          <a:srgbClr val="FF0000"/>
                        </a:solidFill>
                        <a:latin typeface="Cambria Math" panose="02040503050406030204" pitchFamily="18" charset="0"/>
                      </a:rPr>
                      <m:t>𝜓</m:t>
                    </m:r>
                    <m:r>
                      <a:rPr lang="zh-CN" altLang="en-US" i="1" dirty="0">
                        <a:solidFill>
                          <a:srgbClr val="FF0000"/>
                        </a:solidFill>
                        <a:latin typeface="Cambria Math" panose="02040503050406030204" pitchFamily="18" charset="0"/>
                      </a:rPr>
                      <m:t> </m:t>
                    </m:r>
                  </m:oMath>
                </a14:m>
                <a:r>
                  <a:rPr lang="en-US" altLang="zh-CN" i="0" dirty="0">
                    <a:solidFill>
                      <a:srgbClr val="FF0000"/>
                    </a:solidFill>
                    <a:latin typeface="Times New Roman" panose="02020603050405020304" pitchFamily="18" charset="0"/>
                    <a:cs typeface="Times New Roman" panose="02020603050405020304" pitchFamily="18" charset="0"/>
                  </a:rPr>
                  <a:t>weak decays containing a D meson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accent5"/>
                    </a:solidFill>
                    <a:effectLst/>
                    <a:latin typeface="Arial Unicode MS"/>
                    <a:ea typeface="SFMono-Regular"/>
                  </a:rPr>
                  <a:t>Phys. Rev. D 110, 032020(2024)</a:t>
                </a:r>
                <a:endParaRPr kumimoji="0" lang="zh-CN" altLang="zh-CN" sz="3600" b="0" i="0" u="none" strike="noStrike" cap="none" normalizeH="0" baseline="0" dirty="0">
                  <a:ln>
                    <a:noFill/>
                  </a:ln>
                  <a:solidFill>
                    <a:schemeClr val="accent5"/>
                  </a:solidFill>
                  <a:effectLst/>
                  <a:latin typeface="Arial" panose="020B0604020202020204" pitchFamily="34" charset="0"/>
                </a:endParaRPr>
              </a:p>
            </p:txBody>
          </p:sp>
        </mc:Choice>
        <mc:Fallback xmlns="">
          <p:sp>
            <p:nvSpPr>
              <p:cNvPr id="8" name="文本框 7">
                <a:extLst>
                  <a:ext uri="{FF2B5EF4-FFF2-40B4-BE49-F238E27FC236}">
                    <a16:creationId xmlns:a16="http://schemas.microsoft.com/office/drawing/2014/main" id="{707C2B1B-F59B-6DD5-9506-F680071815BD}"/>
                  </a:ext>
                </a:extLst>
              </p:cNvPr>
              <p:cNvSpPr txBox="1">
                <a:spLocks noRot="1" noChangeAspect="1" noMove="1" noResize="1" noEditPoints="1" noAdjustHandles="1" noChangeArrowheads="1" noChangeShapeType="1" noTextEdit="1"/>
              </p:cNvSpPr>
              <p:nvPr/>
            </p:nvSpPr>
            <p:spPr>
              <a:xfrm>
                <a:off x="8977669" y="2259662"/>
                <a:ext cx="3141132" cy="892552"/>
              </a:xfrm>
              <a:prstGeom prst="rect">
                <a:avLst/>
              </a:prstGeom>
              <a:blipFill>
                <a:blip r:embed="rId18"/>
                <a:stretch>
                  <a:fillRect t="-3378" r="-774" b="-7432"/>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9469E2D1-924B-78C9-BE15-985584DE3E15}"/>
              </a:ext>
            </a:extLst>
          </p:cNvPr>
          <p:cNvSpPr txBox="1"/>
          <p:nvPr/>
        </p:nvSpPr>
        <p:spPr>
          <a:xfrm>
            <a:off x="838200" y="32102"/>
            <a:ext cx="1888843" cy="375552"/>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𝐽</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𝜓 </a:t>
            </a:r>
            <a:r>
              <a:rPr lang="en-US" altLang="zh-CN" b="1" dirty="0">
                <a:latin typeface="Times New Roman" panose="02020603050405020304" pitchFamily="18" charset="0"/>
                <a:cs typeface="Times New Roman" panose="02020603050405020304" pitchFamily="18" charset="0"/>
              </a:rPr>
              <a:t>weak decays</a:t>
            </a:r>
          </a:p>
        </p:txBody>
      </p:sp>
    </p:spTree>
    <p:extLst>
      <p:ext uri="{BB962C8B-B14F-4D97-AF65-F5344CB8AC3E}">
        <p14:creationId xmlns:p14="http://schemas.microsoft.com/office/powerpoint/2010/main" val="1245520214"/>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15</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22AA5B98-8049-445F-A744-7519810C37A0}"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F565846-9F1A-0CCD-CA58-1A5EA63FD17A}"/>
                  </a:ext>
                </a:extLst>
              </p:cNvPr>
              <p:cNvSpPr txBox="1"/>
              <p:nvPr/>
            </p:nvSpPr>
            <p:spPr>
              <a:xfrm>
                <a:off x="174341" y="644691"/>
                <a:ext cx="5431275" cy="369332"/>
              </a:xfrm>
              <a:prstGeom prst="rect">
                <a:avLst/>
              </a:prstGeom>
              <a:noFill/>
            </p:spPr>
            <p:txBody>
              <a:bodyPr wrap="square">
                <a:spAutoFit/>
              </a:bodyPr>
              <a:lstStyle/>
              <a:p>
                <a:pPr marL="285750" indent="-285750" algn="just">
                  <a:buFont typeface="Wingdings" panose="05000000000000000000" pitchFamily="2" charset="2"/>
                  <a:buChar char="Ø"/>
                </a:pPr>
                <a:r>
                  <a:rPr lang="en-US" altLang="zh-CN" dirty="0">
                    <a:latin typeface="Times New Roman" panose="02020603050405020304" pitchFamily="18" charset="0"/>
                    <a:ea typeface="宋体" panose="02010600030101010101" pitchFamily="2" charset="-122"/>
                    <a:cs typeface="Times New Roman" panose="02020603050405020304" pitchFamily="18" charset="0"/>
                  </a:rPr>
                  <a:t> Decay </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𝜓</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𝑠</m:t>
                        </m:r>
                      </m:sub>
                      <m:sup>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sz="1800" i="1">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𝜌</m:t>
                        </m:r>
                      </m:e>
                      <m:sup>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oMath>
                </a14:m>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 and </a:t>
                </a:r>
                <a14:m>
                  <m:oMath xmlns:m="http://schemas.openxmlformats.org/officeDocument/2006/math">
                    <m:r>
                      <a:rPr lang="en-US" altLang="zh-CN" sz="1800" b="0" i="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𝜓</m:t>
                    </m:r>
                    <m:r>
                      <a:rPr lang="en-US" altLang="zh-CN" sz="1800" i="1"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𝑠</m:t>
                        </m:r>
                      </m:sub>
                      <m:sup>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sz="1800" i="1">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sz="1800" i="1">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oMath>
                </a14:m>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BF565846-9F1A-0CCD-CA58-1A5EA63FD17A}"/>
                  </a:ext>
                </a:extLst>
              </p:cNvPr>
              <p:cNvSpPr txBox="1">
                <a:spLocks noRot="1" noChangeAspect="1" noMove="1" noResize="1" noEditPoints="1" noAdjustHandles="1" noChangeArrowheads="1" noChangeShapeType="1" noTextEdit="1"/>
              </p:cNvSpPr>
              <p:nvPr/>
            </p:nvSpPr>
            <p:spPr>
              <a:xfrm>
                <a:off x="174341" y="644691"/>
                <a:ext cx="5431275" cy="369332"/>
              </a:xfrm>
              <a:prstGeom prst="rect">
                <a:avLst/>
              </a:prstGeom>
              <a:blipFill>
                <a:blip r:embed="rId4"/>
                <a:stretch>
                  <a:fillRect l="-786" t="-13333" b="-28333"/>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6C1AA989-3DBE-297D-E777-C2B055CA19E1}"/>
              </a:ext>
            </a:extLst>
          </p:cNvPr>
          <p:cNvPicPr>
            <a:picLocks noChangeAspect="1"/>
          </p:cNvPicPr>
          <p:nvPr/>
        </p:nvPicPr>
        <p:blipFill>
          <a:blip r:embed="rId5"/>
          <a:stretch>
            <a:fillRect/>
          </a:stretch>
        </p:blipFill>
        <p:spPr>
          <a:xfrm>
            <a:off x="7079658" y="1158996"/>
            <a:ext cx="2353117" cy="1476197"/>
          </a:xfrm>
          <a:prstGeom prst="rect">
            <a:avLst/>
          </a:prstGeom>
        </p:spPr>
      </p:pic>
      <p:pic>
        <p:nvPicPr>
          <p:cNvPr id="11" name="图片 10">
            <a:extLst>
              <a:ext uri="{FF2B5EF4-FFF2-40B4-BE49-F238E27FC236}">
                <a16:creationId xmlns:a16="http://schemas.microsoft.com/office/drawing/2014/main" id="{136EE73F-D14A-E0C0-CE98-BBC88654D6D3}"/>
              </a:ext>
            </a:extLst>
          </p:cNvPr>
          <p:cNvPicPr>
            <a:picLocks noChangeAspect="1"/>
          </p:cNvPicPr>
          <p:nvPr/>
        </p:nvPicPr>
        <p:blipFill>
          <a:blip r:embed="rId6"/>
          <a:stretch>
            <a:fillRect/>
          </a:stretch>
        </p:blipFill>
        <p:spPr>
          <a:xfrm>
            <a:off x="1180318" y="1092857"/>
            <a:ext cx="2992415" cy="1425090"/>
          </a:xfrm>
          <a:prstGeom prst="rect">
            <a:avLst/>
          </a:prstGeom>
        </p:spPr>
      </p:pic>
      <p:sp>
        <p:nvSpPr>
          <p:cNvPr id="32" name="文本框 31">
            <a:extLst>
              <a:ext uri="{FF2B5EF4-FFF2-40B4-BE49-F238E27FC236}">
                <a16:creationId xmlns:a16="http://schemas.microsoft.com/office/drawing/2014/main" id="{45511BF9-19A5-4885-6B4F-B0DDE9C989FD}"/>
              </a:ext>
            </a:extLst>
          </p:cNvPr>
          <p:cNvSpPr txBox="1"/>
          <p:nvPr/>
        </p:nvSpPr>
        <p:spPr>
          <a:xfrm>
            <a:off x="106438" y="6193901"/>
            <a:ext cx="2783540" cy="276999"/>
          </a:xfrm>
          <a:prstGeom prst="rect">
            <a:avLst/>
          </a:prstGeom>
          <a:noFill/>
        </p:spPr>
        <p:txBody>
          <a:bodyPr wrap="square">
            <a:spAutoFit/>
          </a:bodyPr>
          <a:lstStyle/>
          <a:p>
            <a:r>
              <a:rPr lang="en-US" altLang="zh-CN" sz="1200" dirty="0">
                <a:highlight>
                  <a:srgbClr val="FFFFFF"/>
                </a:highlight>
                <a:latin typeface="Times New Roman" panose="02020603050405020304" pitchFamily="18" charset="0"/>
                <a:cs typeface="Times New Roman" panose="02020603050405020304" pitchFamily="18" charset="0"/>
              </a:rPr>
              <a:t>[1] Int. J. Mod. Phys. A 14, 937-946 (1999)</a:t>
            </a:r>
            <a:endParaRPr lang="zh-CN" altLang="en-US" sz="1200" dirty="0">
              <a:highlight>
                <a:srgbClr val="FFFFFF"/>
              </a:highlight>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5A4DD477-BC86-566A-C08A-AE09C8155CC4}"/>
              </a:ext>
            </a:extLst>
          </p:cNvPr>
          <p:cNvPicPr>
            <a:picLocks noChangeAspect="1"/>
          </p:cNvPicPr>
          <p:nvPr/>
        </p:nvPicPr>
        <p:blipFill>
          <a:blip r:embed="rId7"/>
          <a:stretch>
            <a:fillRect/>
          </a:stretch>
        </p:blipFill>
        <p:spPr>
          <a:xfrm>
            <a:off x="87698" y="2539071"/>
            <a:ext cx="2724261" cy="2082825"/>
          </a:xfrm>
          <a:prstGeom prst="rect">
            <a:avLst/>
          </a:prstGeom>
        </p:spPr>
      </p:pic>
      <p:pic>
        <p:nvPicPr>
          <p:cNvPr id="15" name="图片 14" descr="中山大学logo">
            <a:extLst>
              <a:ext uri="{FF2B5EF4-FFF2-40B4-BE49-F238E27FC236}">
                <a16:creationId xmlns:a16="http://schemas.microsoft.com/office/drawing/2014/main" id="{A4185BCD-BA73-CBD6-C00A-D224572FAF97}"/>
              </a:ext>
            </a:extLst>
          </p:cNvPr>
          <p:cNvPicPr>
            <a:picLocks noChangeAspect="1"/>
          </p:cNvPicPr>
          <p:nvPr/>
        </p:nvPicPr>
        <p:blipFill>
          <a:blip r:embed="rId8"/>
          <a:stretch>
            <a:fillRect/>
          </a:stretch>
        </p:blipFill>
        <p:spPr>
          <a:xfrm>
            <a:off x="11463867" y="87271"/>
            <a:ext cx="654934" cy="654934"/>
          </a:xfrm>
          <a:prstGeom prst="rect">
            <a:avLst/>
          </a:prstGeom>
        </p:spPr>
      </p:pic>
      <p:pic>
        <p:nvPicPr>
          <p:cNvPr id="16" name="图片 15">
            <a:extLst>
              <a:ext uri="{FF2B5EF4-FFF2-40B4-BE49-F238E27FC236}">
                <a16:creationId xmlns:a16="http://schemas.microsoft.com/office/drawing/2014/main" id="{3F3DF340-63A6-BDE0-1B93-F28D60D0CF8F}"/>
              </a:ext>
            </a:extLst>
          </p:cNvPr>
          <p:cNvPicPr>
            <a:picLocks noChangeAspect="1"/>
          </p:cNvPicPr>
          <p:nvPr/>
        </p:nvPicPr>
        <p:blipFill>
          <a:blip r:embed="rId9"/>
          <a:stretch>
            <a:fillRect/>
          </a:stretch>
        </p:blipFill>
        <p:spPr>
          <a:xfrm>
            <a:off x="10301228" y="134003"/>
            <a:ext cx="1052572" cy="433830"/>
          </a:xfrm>
          <a:prstGeom prst="rect">
            <a:avLst/>
          </a:prstGeom>
        </p:spPr>
      </p:pic>
      <p:pic>
        <p:nvPicPr>
          <p:cNvPr id="19" name="图片 18">
            <a:extLst>
              <a:ext uri="{FF2B5EF4-FFF2-40B4-BE49-F238E27FC236}">
                <a16:creationId xmlns:a16="http://schemas.microsoft.com/office/drawing/2014/main" id="{8577337F-A739-9F5B-0273-A428F6163015}"/>
              </a:ext>
            </a:extLst>
          </p:cNvPr>
          <p:cNvPicPr>
            <a:picLocks noChangeAspect="1"/>
          </p:cNvPicPr>
          <p:nvPr/>
        </p:nvPicPr>
        <p:blipFill>
          <a:blip r:embed="rId10"/>
          <a:stretch>
            <a:fillRect/>
          </a:stretch>
        </p:blipFill>
        <p:spPr>
          <a:xfrm>
            <a:off x="2811959" y="2562345"/>
            <a:ext cx="2663137" cy="2035039"/>
          </a:xfrm>
          <a:prstGeom prst="rect">
            <a:avLst/>
          </a:prstGeom>
        </p:spPr>
      </p:pic>
      <p:pic>
        <p:nvPicPr>
          <p:cNvPr id="21" name="图片 20">
            <a:extLst>
              <a:ext uri="{FF2B5EF4-FFF2-40B4-BE49-F238E27FC236}">
                <a16:creationId xmlns:a16="http://schemas.microsoft.com/office/drawing/2014/main" id="{CEBD4C24-1E02-47D2-404A-D9EA9A794895}"/>
              </a:ext>
            </a:extLst>
          </p:cNvPr>
          <p:cNvPicPr>
            <a:picLocks noChangeAspect="1"/>
          </p:cNvPicPr>
          <p:nvPr/>
        </p:nvPicPr>
        <p:blipFill>
          <a:blip r:embed="rId11"/>
          <a:stretch>
            <a:fillRect/>
          </a:stretch>
        </p:blipFill>
        <p:spPr>
          <a:xfrm>
            <a:off x="8988930" y="2626753"/>
            <a:ext cx="2596982" cy="2008520"/>
          </a:xfrm>
          <a:prstGeom prst="rect">
            <a:avLst/>
          </a:prstGeom>
        </p:spPr>
      </p:pic>
      <p:pic>
        <p:nvPicPr>
          <p:cNvPr id="23" name="图片 22">
            <a:extLst>
              <a:ext uri="{FF2B5EF4-FFF2-40B4-BE49-F238E27FC236}">
                <a16:creationId xmlns:a16="http://schemas.microsoft.com/office/drawing/2014/main" id="{2665AE63-E49E-5831-1D7B-CD42CB7D0B04}"/>
              </a:ext>
            </a:extLst>
          </p:cNvPr>
          <p:cNvPicPr>
            <a:picLocks noChangeAspect="1"/>
          </p:cNvPicPr>
          <p:nvPr/>
        </p:nvPicPr>
        <p:blipFill>
          <a:blip r:embed="rId12"/>
          <a:stretch>
            <a:fillRect/>
          </a:stretch>
        </p:blipFill>
        <p:spPr>
          <a:xfrm>
            <a:off x="5940930" y="2600117"/>
            <a:ext cx="2655271" cy="2008520"/>
          </a:xfrm>
          <a:prstGeom prst="rect">
            <a:avLst/>
          </a:prstGeom>
        </p:spPr>
      </p:pic>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14DE465-0036-982A-787E-D7053FC32642}"/>
                  </a:ext>
                </a:extLst>
              </p:cNvPr>
              <p:cNvSpPr txBox="1"/>
              <p:nvPr/>
            </p:nvSpPr>
            <p:spPr>
              <a:xfrm>
                <a:off x="256114" y="4558449"/>
                <a:ext cx="2484189" cy="413959"/>
              </a:xfrm>
              <a:prstGeom prst="rect">
                <a:avLst/>
              </a:prstGeom>
              <a:noFill/>
            </p:spPr>
            <p:txBody>
              <a:bodyPr wrap="square">
                <a:spAutoFit/>
              </a:bodyPr>
              <a:lstStyle/>
              <a:p>
                <a:r>
                  <a:rPr lang="en-US" altLang="zh-CN" sz="1000" dirty="0">
                    <a:solidFill>
                      <a:srgbClr val="000000"/>
                    </a:solidFill>
                    <a:effectLst/>
                  </a:rPr>
                  <a:t>Figure (1): The </a:t>
                </a:r>
                <a14:m>
                  <m:oMath xmlns:m="http://schemas.openxmlformats.org/officeDocument/2006/math">
                    <m:sSub>
                      <m:sSubPr>
                        <m:ctrlPr>
                          <a:rPr lang="en-US" altLang="zh-CN" sz="1000" i="1" smtClean="0">
                            <a:solidFill>
                              <a:srgbClr val="000000"/>
                            </a:solidFill>
                            <a:effectLst/>
                            <a:latin typeface="Cambria Math" panose="02040503050406030204" pitchFamily="18" charset="0"/>
                          </a:rPr>
                        </m:ctrlPr>
                      </m:sSubPr>
                      <m:e>
                        <m:r>
                          <a:rPr lang="en-US" altLang="zh-CN" sz="1000" b="0" i="1" smtClean="0">
                            <a:solidFill>
                              <a:srgbClr val="000000"/>
                            </a:solidFill>
                            <a:effectLst/>
                            <a:latin typeface="Cambria Math" panose="02040503050406030204" pitchFamily="18" charset="0"/>
                          </a:rPr>
                          <m:t>𝑀</m:t>
                        </m:r>
                      </m:e>
                      <m:sub>
                        <m:sSub>
                          <m:sSubPr>
                            <m:ctrlPr>
                              <a:rPr lang="en-US" altLang="zh-CN" sz="1000" i="1" smtClean="0">
                                <a:solidFill>
                                  <a:srgbClr val="000000"/>
                                </a:solidFill>
                                <a:effectLst/>
                                <a:latin typeface="Cambria Math" panose="02040503050406030204" pitchFamily="18" charset="0"/>
                              </a:rPr>
                            </m:ctrlPr>
                          </m:sSubPr>
                          <m:e>
                            <m:r>
                              <a:rPr lang="en-US" altLang="zh-CN" sz="1000" b="0" i="1" smtClean="0">
                                <a:solidFill>
                                  <a:srgbClr val="000000"/>
                                </a:solidFill>
                                <a:effectLst/>
                                <a:latin typeface="Cambria Math" panose="02040503050406030204" pitchFamily="18" charset="0"/>
                              </a:rPr>
                              <m:t>𝐷</m:t>
                            </m:r>
                          </m:e>
                          <m:sub>
                            <m:r>
                              <a:rPr lang="en-US" altLang="zh-CN" sz="1000" b="0" i="1" smtClean="0">
                                <a:solidFill>
                                  <a:srgbClr val="000000"/>
                                </a:solidFill>
                                <a:effectLst/>
                                <a:latin typeface="Cambria Math" panose="02040503050406030204" pitchFamily="18" charset="0"/>
                              </a:rPr>
                              <m:t>𝑠</m:t>
                            </m:r>
                          </m:sub>
                        </m:sSub>
                      </m:sub>
                    </m:sSub>
                  </m:oMath>
                </a14:m>
                <a:r>
                  <a:rPr lang="en-US" altLang="zh-CN" sz="1000" dirty="0">
                    <a:solidFill>
                      <a:srgbClr val="000000"/>
                    </a:solidFill>
                    <a:effectLst/>
                  </a:rPr>
                  <a:t> distributions of the </a:t>
                </a:r>
                <a14:m>
                  <m:oMath xmlns:m="http://schemas.openxmlformats.org/officeDocument/2006/math">
                    <m:r>
                      <a:rPr lang="en-US" altLang="zh-CN" sz="1000" b="0" i="1" dirty="0" smtClean="0">
                        <a:solidFill>
                          <a:srgbClr val="000000"/>
                        </a:solidFill>
                        <a:effectLst/>
                        <a:latin typeface="Cambria Math" panose="02040503050406030204" pitchFamily="18" charset="0"/>
                      </a:rPr>
                      <m:t>𝐽</m:t>
                    </m:r>
                    <m:r>
                      <a:rPr lang="en-US" altLang="zh-CN" sz="1000" b="0" i="1" dirty="0" smtClean="0">
                        <a:solidFill>
                          <a:srgbClr val="000000"/>
                        </a:solidFill>
                        <a:effectLst/>
                        <a:latin typeface="Cambria Math" panose="02040503050406030204" pitchFamily="18" charset="0"/>
                      </a:rPr>
                      <m:t>/</m:t>
                    </m:r>
                    <m:r>
                      <a:rPr lang="en-US" altLang="zh-CN" sz="1000" b="0" i="1" dirty="0" smtClean="0">
                        <a:solidFill>
                          <a:srgbClr val="000000"/>
                        </a:solidFill>
                        <a:effectLst/>
                        <a:latin typeface="Cambria Math" panose="02040503050406030204" pitchFamily="18" charset="0"/>
                      </a:rPr>
                      <m:t>𝜓</m:t>
                    </m:r>
                    <m:r>
                      <a:rPr lang="en-US" altLang="zh-CN" sz="1000" b="0" i="1" dirty="0" smtClean="0">
                        <a:solidFill>
                          <a:srgbClr val="000000"/>
                        </a:solidFill>
                        <a:effectLst/>
                        <a:latin typeface="Cambria Math" panose="02040503050406030204" pitchFamily="18" charset="0"/>
                      </a:rPr>
                      <m:t> →</m:t>
                    </m:r>
                    <m:sSubSup>
                      <m:sSubSupPr>
                        <m:ctrlPr>
                          <a:rPr lang="en-US" altLang="zh-CN" sz="1000" i="1" dirty="0" smtClean="0">
                            <a:solidFill>
                              <a:srgbClr val="000000"/>
                            </a:solidFill>
                            <a:effectLst/>
                            <a:latin typeface="Cambria Math" panose="02040503050406030204" pitchFamily="18" charset="0"/>
                          </a:rPr>
                        </m:ctrlPr>
                      </m:sSubSupPr>
                      <m:e>
                        <m:r>
                          <a:rPr lang="en-US" altLang="zh-CN" sz="1000" b="0" i="1" dirty="0" smtClean="0">
                            <a:solidFill>
                              <a:srgbClr val="000000"/>
                            </a:solidFill>
                            <a:effectLst/>
                            <a:latin typeface="Cambria Math" panose="02040503050406030204" pitchFamily="18" charset="0"/>
                          </a:rPr>
                          <m:t>𝐷</m:t>
                        </m:r>
                      </m:e>
                      <m:sub>
                        <m:r>
                          <a:rPr lang="en-US" altLang="zh-CN" sz="1000" b="0" i="1" dirty="0" smtClean="0">
                            <a:solidFill>
                              <a:srgbClr val="000000"/>
                            </a:solidFill>
                            <a:effectLst/>
                            <a:latin typeface="Cambria Math" panose="02040503050406030204" pitchFamily="18" charset="0"/>
                          </a:rPr>
                          <m:t>𝑠</m:t>
                        </m:r>
                      </m:sub>
                      <m:sup>
                        <m:r>
                          <a:rPr lang="en-US" altLang="zh-CN" sz="1000" b="0" i="1" dirty="0" smtClean="0">
                            <a:solidFill>
                              <a:srgbClr val="000000"/>
                            </a:solidFill>
                            <a:effectLst/>
                            <a:latin typeface="Cambria Math" panose="02040503050406030204" pitchFamily="18" charset="0"/>
                          </a:rPr>
                          <m:t>−</m:t>
                        </m:r>
                      </m:sup>
                    </m:sSubSup>
                    <m:sSup>
                      <m:sSupPr>
                        <m:ctrlPr>
                          <a:rPr lang="en-US" altLang="zh-CN" sz="1000" i="1" dirty="0" smtClean="0">
                            <a:solidFill>
                              <a:srgbClr val="000000"/>
                            </a:solidFill>
                            <a:effectLst/>
                            <a:latin typeface="Cambria Math" panose="02040503050406030204" pitchFamily="18" charset="0"/>
                          </a:rPr>
                        </m:ctrlPr>
                      </m:sSupPr>
                      <m:e>
                        <m:r>
                          <a:rPr lang="en-US" altLang="zh-CN" sz="1000" b="0" i="1" dirty="0">
                            <a:solidFill>
                              <a:srgbClr val="000000"/>
                            </a:solidFill>
                            <a:effectLst/>
                            <a:latin typeface="Cambria Math" panose="02040503050406030204" pitchFamily="18" charset="0"/>
                          </a:rPr>
                          <m:t>𝜌</m:t>
                        </m:r>
                      </m:e>
                      <m:sup>
                        <m:r>
                          <a:rPr lang="en-US" altLang="zh-CN" sz="1000" b="0" i="1" dirty="0" smtClean="0">
                            <a:solidFill>
                              <a:srgbClr val="000000"/>
                            </a:solidFill>
                            <a:effectLst/>
                            <a:latin typeface="Cambria Math" panose="02040503050406030204" pitchFamily="18" charset="0"/>
                          </a:rPr>
                          <m:t>+</m:t>
                        </m:r>
                      </m:sup>
                    </m:sSup>
                    <m:r>
                      <a:rPr lang="en-US" altLang="zh-CN" sz="1000" b="0" i="1" dirty="0">
                        <a:solidFill>
                          <a:srgbClr val="000000"/>
                        </a:solidFill>
                        <a:effectLst/>
                        <a:latin typeface="Cambria Math" panose="02040503050406030204" pitchFamily="18" charset="0"/>
                      </a:rPr>
                      <m:t> </m:t>
                    </m:r>
                  </m:oMath>
                </a14:m>
                <a:r>
                  <a:rPr lang="en-US" altLang="zh-CN" sz="1000" dirty="0">
                    <a:solidFill>
                      <a:srgbClr val="000000"/>
                    </a:solidFill>
                  </a:rPr>
                  <a:t> C</a:t>
                </a:r>
                <a:r>
                  <a:rPr lang="en-US" altLang="zh-CN" sz="1000" dirty="0">
                    <a:solidFill>
                      <a:srgbClr val="000000"/>
                    </a:solidFill>
                    <a:effectLst/>
                  </a:rPr>
                  <a:t>andidate events.</a:t>
                </a:r>
                <a:endParaRPr lang="zh-CN" altLang="en-US" sz="1000" dirty="0"/>
              </a:p>
            </p:txBody>
          </p:sp>
        </mc:Choice>
        <mc:Fallback xmlns="">
          <p:sp>
            <p:nvSpPr>
              <p:cNvPr id="25" name="文本框 24">
                <a:extLst>
                  <a:ext uri="{FF2B5EF4-FFF2-40B4-BE49-F238E27FC236}">
                    <a16:creationId xmlns:a16="http://schemas.microsoft.com/office/drawing/2014/main" id="{714DE465-0036-982A-787E-D7053FC32642}"/>
                  </a:ext>
                </a:extLst>
              </p:cNvPr>
              <p:cNvSpPr txBox="1">
                <a:spLocks noRot="1" noChangeAspect="1" noMove="1" noResize="1" noEditPoints="1" noAdjustHandles="1" noChangeArrowheads="1" noChangeShapeType="1" noTextEdit="1"/>
              </p:cNvSpPr>
              <p:nvPr/>
            </p:nvSpPr>
            <p:spPr>
              <a:xfrm>
                <a:off x="256114" y="4558449"/>
                <a:ext cx="2484189" cy="413959"/>
              </a:xfrm>
              <a:prstGeom prst="rect">
                <a:avLst/>
              </a:prstGeom>
              <a:blipFill>
                <a:blip r:embed="rId13"/>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599EB1D-37DF-74A2-890B-26641769DD1A}"/>
                  </a:ext>
                </a:extLst>
              </p:cNvPr>
              <p:cNvSpPr txBox="1"/>
              <p:nvPr/>
            </p:nvSpPr>
            <p:spPr>
              <a:xfrm>
                <a:off x="2999730" y="4572298"/>
                <a:ext cx="2663135" cy="400110"/>
              </a:xfrm>
              <a:prstGeom prst="rect">
                <a:avLst/>
              </a:prstGeom>
              <a:noFill/>
            </p:spPr>
            <p:txBody>
              <a:bodyPr wrap="square">
                <a:spAutoFit/>
              </a:bodyPr>
              <a:lstStyle/>
              <a:p>
                <a:r>
                  <a:rPr lang="en-US" altLang="zh-CN" sz="1000" dirty="0">
                    <a:solidFill>
                      <a:srgbClr val="000000"/>
                    </a:solidFill>
                  </a:rPr>
                  <a:t>Figure (2): </a:t>
                </a:r>
                <a:r>
                  <a:rPr lang="en-US" altLang="zh-CN" sz="1000" dirty="0">
                    <a:solidFill>
                      <a:srgbClr val="000000"/>
                    </a:solidFill>
                    <a:effectLst/>
                  </a:rPr>
                  <a:t>The distributions of the likelihood scan values for </a:t>
                </a:r>
                <a14:m>
                  <m:oMath xmlns:m="http://schemas.openxmlformats.org/officeDocument/2006/math">
                    <m:r>
                      <a:rPr lang="en-US" altLang="zh-CN" sz="1000" b="0" i="1" dirty="0">
                        <a:solidFill>
                          <a:srgbClr val="000000"/>
                        </a:solidFill>
                        <a:latin typeface="Cambria Math" panose="02040503050406030204" pitchFamily="18" charset="0"/>
                      </a:rPr>
                      <m:t>𝐽</m:t>
                    </m:r>
                    <m:r>
                      <a:rPr lang="en-US" altLang="zh-CN" sz="1000" b="0" i="1" dirty="0">
                        <a:solidFill>
                          <a:srgbClr val="000000"/>
                        </a:solidFill>
                        <a:latin typeface="Cambria Math" panose="02040503050406030204" pitchFamily="18" charset="0"/>
                      </a:rPr>
                      <m:t>/</m:t>
                    </m:r>
                    <m:r>
                      <a:rPr lang="en-US" altLang="zh-CN" sz="1000" b="0" i="1" dirty="0">
                        <a:solidFill>
                          <a:srgbClr val="000000"/>
                        </a:solidFill>
                        <a:latin typeface="Cambria Math" panose="02040503050406030204" pitchFamily="18" charset="0"/>
                      </a:rPr>
                      <m:t>𝜓</m:t>
                    </m:r>
                    <m:r>
                      <a:rPr lang="en-US" altLang="zh-CN" sz="1000" b="0" i="1" dirty="0">
                        <a:solidFill>
                          <a:srgbClr val="000000"/>
                        </a:solidFill>
                        <a:latin typeface="Cambria Math" panose="02040503050406030204" pitchFamily="18" charset="0"/>
                      </a:rPr>
                      <m:t> →</m:t>
                    </m:r>
                    <m:sSubSup>
                      <m:sSubSupPr>
                        <m:ctrlPr>
                          <a:rPr lang="en-US" altLang="zh-CN" sz="1000" i="1" dirty="0">
                            <a:solidFill>
                              <a:srgbClr val="000000"/>
                            </a:solidFill>
                            <a:latin typeface="Cambria Math" panose="02040503050406030204" pitchFamily="18" charset="0"/>
                          </a:rPr>
                        </m:ctrlPr>
                      </m:sSubSupPr>
                      <m:e>
                        <m:r>
                          <a:rPr lang="en-US" altLang="zh-CN" sz="1000" b="0" i="1" dirty="0">
                            <a:solidFill>
                              <a:srgbClr val="000000"/>
                            </a:solidFill>
                            <a:latin typeface="Cambria Math" panose="02040503050406030204" pitchFamily="18" charset="0"/>
                          </a:rPr>
                          <m:t>𝐷</m:t>
                        </m:r>
                      </m:e>
                      <m:sub>
                        <m:r>
                          <a:rPr lang="en-US" altLang="zh-CN" sz="1000" b="0" i="1" dirty="0">
                            <a:solidFill>
                              <a:srgbClr val="000000"/>
                            </a:solidFill>
                            <a:latin typeface="Cambria Math" panose="02040503050406030204" pitchFamily="18" charset="0"/>
                          </a:rPr>
                          <m:t>𝑠</m:t>
                        </m:r>
                      </m:sub>
                      <m:sup>
                        <m:r>
                          <a:rPr lang="en-US" altLang="zh-CN" sz="1000" b="0" i="1" dirty="0">
                            <a:solidFill>
                              <a:srgbClr val="000000"/>
                            </a:solidFill>
                            <a:latin typeface="Cambria Math" panose="02040503050406030204" pitchFamily="18" charset="0"/>
                          </a:rPr>
                          <m:t>−</m:t>
                        </m:r>
                      </m:sup>
                    </m:sSubSup>
                    <m:sSup>
                      <m:sSupPr>
                        <m:ctrlPr>
                          <a:rPr lang="en-US" altLang="zh-CN" sz="1000" i="1" dirty="0">
                            <a:solidFill>
                              <a:srgbClr val="000000"/>
                            </a:solidFill>
                            <a:latin typeface="Cambria Math" panose="02040503050406030204" pitchFamily="18" charset="0"/>
                          </a:rPr>
                        </m:ctrlPr>
                      </m:sSupPr>
                      <m:e>
                        <m:r>
                          <a:rPr lang="en-US" altLang="zh-CN" sz="1000" b="0" i="1" dirty="0">
                            <a:solidFill>
                              <a:srgbClr val="000000"/>
                            </a:solidFill>
                            <a:latin typeface="Cambria Math" panose="02040503050406030204" pitchFamily="18" charset="0"/>
                          </a:rPr>
                          <m:t>𝜌</m:t>
                        </m:r>
                      </m:e>
                      <m:sup>
                        <m:r>
                          <a:rPr lang="en-US" altLang="zh-CN" sz="1000" b="0" i="1" dirty="0">
                            <a:solidFill>
                              <a:srgbClr val="000000"/>
                            </a:solidFill>
                            <a:latin typeface="Cambria Math" panose="02040503050406030204" pitchFamily="18" charset="0"/>
                          </a:rPr>
                          <m:t>+</m:t>
                        </m:r>
                      </m:sup>
                    </m:sSup>
                  </m:oMath>
                </a14:m>
                <a:r>
                  <a:rPr lang="en-US" altLang="zh-CN" sz="1000" dirty="0">
                    <a:solidFill>
                      <a:srgbClr val="000000"/>
                    </a:solidFill>
                    <a:effectLst/>
                  </a:rPr>
                  <a:t>.</a:t>
                </a:r>
                <a:endParaRPr lang="zh-CN" altLang="en-US" sz="1000" dirty="0"/>
              </a:p>
            </p:txBody>
          </p:sp>
        </mc:Choice>
        <mc:Fallback xmlns="">
          <p:sp>
            <p:nvSpPr>
              <p:cNvPr id="27" name="文本框 26">
                <a:extLst>
                  <a:ext uri="{FF2B5EF4-FFF2-40B4-BE49-F238E27FC236}">
                    <a16:creationId xmlns:a16="http://schemas.microsoft.com/office/drawing/2014/main" id="{6599EB1D-37DF-74A2-890B-26641769DD1A}"/>
                  </a:ext>
                </a:extLst>
              </p:cNvPr>
              <p:cNvSpPr txBox="1">
                <a:spLocks noRot="1" noChangeAspect="1" noMove="1" noResize="1" noEditPoints="1" noAdjustHandles="1" noChangeArrowheads="1" noChangeShapeType="1" noTextEdit="1"/>
              </p:cNvSpPr>
              <p:nvPr/>
            </p:nvSpPr>
            <p:spPr>
              <a:xfrm>
                <a:off x="2999730" y="4572298"/>
                <a:ext cx="2663135" cy="400110"/>
              </a:xfrm>
              <a:prstGeom prst="rect">
                <a:avLst/>
              </a:prstGeom>
              <a:blipFill>
                <a:blip r:embed="rId14"/>
                <a:stretch>
                  <a:fillRect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6AEE3A2F-EAFA-5222-C364-4BF85F522F27}"/>
                  </a:ext>
                </a:extLst>
              </p:cNvPr>
              <p:cNvSpPr txBox="1"/>
              <p:nvPr/>
            </p:nvSpPr>
            <p:spPr>
              <a:xfrm>
                <a:off x="174341" y="4908228"/>
                <a:ext cx="4931058" cy="1294970"/>
              </a:xfrm>
              <a:prstGeom prst="rect">
                <a:avLst/>
              </a:prstGeom>
              <a:noFill/>
            </p:spPr>
            <p:txBody>
              <a:bodyPr wrap="square">
                <a:spAutoFit/>
              </a:bodyPr>
              <a:lstStyle/>
              <a:p>
                <a:pPr marL="285750" indent="-285750">
                  <a:lnSpc>
                    <a:spcPct val="150000"/>
                  </a:lnSpc>
                  <a:buFont typeface="Wingdings" panose="05000000000000000000" pitchFamily="2" charset="2"/>
                  <a:buChar char="Ø"/>
                </a:pPr>
                <a14:m>
                  <m:oMath xmlns:m="http://schemas.openxmlformats.org/officeDocument/2006/math">
                    <m:r>
                      <a:rPr lang="en-US" altLang="zh-CN" i="1" smtClean="0">
                        <a:solidFill>
                          <a:srgbClr val="FF0000"/>
                        </a:solidFill>
                        <a:latin typeface="Cambria Math" panose="02040503050406030204" pitchFamily="18" charset="0"/>
                        <a:ea typeface="Cambria Math" panose="02040503050406030204" pitchFamily="18" charset="0"/>
                      </a:rPr>
                      <m:t>ℬ</m:t>
                    </m:r>
                    <m:d>
                      <m:dPr>
                        <m:ctrlPr>
                          <a:rPr lang="en-US" altLang="zh-CN" b="0" i="1" smtClean="0">
                            <a:solidFill>
                              <a:srgbClr val="FF0000"/>
                            </a:solidFill>
                            <a:latin typeface="Cambria Math" panose="02040503050406030204" pitchFamily="18" charset="0"/>
                            <a:ea typeface="Cambria Math" panose="02040503050406030204" pitchFamily="18" charset="0"/>
                          </a:rPr>
                        </m:ctrlPr>
                      </m:dPr>
                      <m:e>
                        <m:r>
                          <a:rPr lang="en-US" altLang="zh-CN" i="1" smtClean="0">
                            <a:solidFill>
                              <a:srgbClr val="FF0000"/>
                            </a:solidFill>
                            <a:latin typeface="Cambria Math" panose="02040503050406030204" pitchFamily="18" charset="0"/>
                            <a:ea typeface="Cambria Math" panose="02040503050406030204" pitchFamily="18" charset="0"/>
                          </a:rPr>
                          <m:t>𝐽</m:t>
                        </m:r>
                        <m:r>
                          <a:rPr lang="en-US" altLang="zh-CN" i="1" smtClean="0">
                            <a:solidFill>
                              <a:srgbClr val="FF0000"/>
                            </a:solidFill>
                            <a:latin typeface="Cambria Math" panose="02040503050406030204" pitchFamily="18" charset="0"/>
                            <a:ea typeface="Cambria Math" panose="02040503050406030204" pitchFamily="18" charset="0"/>
                          </a:rPr>
                          <m:t>/</m:t>
                        </m:r>
                        <m:r>
                          <a:rPr lang="en-US" altLang="zh-CN" i="1" smtClean="0">
                            <a:solidFill>
                              <a:srgbClr val="FF0000"/>
                            </a:solidFill>
                            <a:latin typeface="Cambria Math" panose="02040503050406030204" pitchFamily="18" charset="0"/>
                            <a:ea typeface="Cambria Math" panose="02040503050406030204" pitchFamily="18" charset="0"/>
                          </a:rPr>
                          <m:t>𝜓</m:t>
                        </m:r>
                        <m:r>
                          <a:rPr lang="en-US" altLang="zh-CN" i="1" smtClean="0">
                            <a:solidFill>
                              <a:srgbClr val="FF0000"/>
                            </a:solidFill>
                            <a:latin typeface="Cambria Math" panose="02040503050406030204" pitchFamily="18" charset="0"/>
                            <a:ea typeface="Cambria Math" panose="02040503050406030204" pitchFamily="18" charset="0"/>
                          </a:rPr>
                          <m:t>→</m:t>
                        </m:r>
                        <m:sSubSup>
                          <m:sSubSupPr>
                            <m:ctrlPr>
                              <a:rPr lang="en-US" altLang="zh-CN" i="1" smtClean="0">
                                <a:solidFill>
                                  <a:srgbClr val="FF0000"/>
                                </a:solidFill>
                                <a:latin typeface="Cambria Math" panose="02040503050406030204" pitchFamily="18" charset="0"/>
                                <a:ea typeface="Cambria Math" panose="02040503050406030204" pitchFamily="18" charset="0"/>
                              </a:rPr>
                            </m:ctrlPr>
                          </m:sSubSupPr>
                          <m:e>
                            <m:r>
                              <a:rPr lang="zh-CN" altLang="en-US" i="1">
                                <a:solidFill>
                                  <a:srgbClr val="FF0000"/>
                                </a:solidFill>
                                <a:latin typeface="Cambria Math" panose="02040503050406030204" pitchFamily="18" charset="0"/>
                                <a:ea typeface="Cambria Math" panose="02040503050406030204" pitchFamily="18" charset="0"/>
                              </a:rPr>
                              <m:t>𝐷</m:t>
                            </m:r>
                          </m:e>
                          <m:sub>
                            <m:r>
                              <a:rPr lang="zh-CN" altLang="en-US" i="1">
                                <a:solidFill>
                                  <a:srgbClr val="FF0000"/>
                                </a:solidFill>
                                <a:latin typeface="Cambria Math" panose="02040503050406030204" pitchFamily="18" charset="0"/>
                                <a:ea typeface="Cambria Math" panose="02040503050406030204" pitchFamily="18" charset="0"/>
                              </a:rPr>
                              <m:t>𝑠</m:t>
                            </m:r>
                          </m:sub>
                          <m:sup>
                            <m:r>
                              <a:rPr lang="en-US" altLang="zh-CN" i="1">
                                <a:solidFill>
                                  <a:srgbClr val="FF0000"/>
                                </a:solidFill>
                                <a:latin typeface="Cambria Math" panose="02040503050406030204" pitchFamily="18" charset="0"/>
                                <a:ea typeface="Cambria Math" panose="02040503050406030204" pitchFamily="18" charset="0"/>
                              </a:rPr>
                              <m:t>−</m:t>
                            </m:r>
                          </m:sup>
                        </m:sSubSup>
                        <m:r>
                          <a:rPr lang="en-US" altLang="zh-CN" i="1">
                            <a:solidFill>
                              <a:srgbClr val="FF0000"/>
                            </a:solidFill>
                            <a:latin typeface="Cambria Math" panose="02040503050406030204" pitchFamily="18" charset="0"/>
                            <a:ea typeface="Cambria Math" panose="02040503050406030204" pitchFamily="18" charset="0"/>
                          </a:rPr>
                          <m:t> </m:t>
                        </m:r>
                        <m:sSup>
                          <m:sSupPr>
                            <m:ctrlPr>
                              <a:rPr lang="en-US" altLang="zh-CN" i="1">
                                <a:solidFill>
                                  <a:srgbClr val="FF0000"/>
                                </a:solidFill>
                                <a:latin typeface="Cambria Math" panose="02040503050406030204" pitchFamily="18" charset="0"/>
                                <a:ea typeface="Cambria Math" panose="02040503050406030204" pitchFamily="18" charset="0"/>
                              </a:rPr>
                            </m:ctrlPr>
                          </m:sSupPr>
                          <m:e>
                            <m:r>
                              <a:rPr lang="zh-CN" altLang="en-US" i="1">
                                <a:solidFill>
                                  <a:srgbClr val="FF0000"/>
                                </a:solidFill>
                                <a:latin typeface="Cambria Math" panose="02040503050406030204" pitchFamily="18" charset="0"/>
                                <a:ea typeface="Cambria Math" panose="02040503050406030204" pitchFamily="18" charset="0"/>
                              </a:rPr>
                              <m:t>𝜌</m:t>
                            </m:r>
                          </m:e>
                          <m:sup>
                            <m:r>
                              <a:rPr lang="en-US" altLang="zh-CN" i="1">
                                <a:solidFill>
                                  <a:srgbClr val="FF0000"/>
                                </a:solidFill>
                                <a:latin typeface="Cambria Math" panose="02040503050406030204" pitchFamily="18" charset="0"/>
                                <a:ea typeface="Cambria Math" panose="02040503050406030204" pitchFamily="18" charset="0"/>
                              </a:rPr>
                              <m:t>+</m:t>
                            </m:r>
                          </m:sup>
                        </m:sSup>
                      </m:e>
                    </m:d>
                    <m:r>
                      <a:rPr lang="en-US" altLang="zh-CN" b="0" i="1" smtClean="0">
                        <a:solidFill>
                          <a:srgbClr val="FF0000"/>
                        </a:solidFill>
                        <a:latin typeface="Cambria Math" panose="02040503050406030204" pitchFamily="18" charset="0"/>
                        <a:ea typeface="Cambria Math" panose="02040503050406030204" pitchFamily="18" charset="0"/>
                      </a:rPr>
                      <m:t>&lt;8.0×</m:t>
                    </m:r>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10</m:t>
                        </m:r>
                      </m:e>
                      <m:sup>
                        <m:r>
                          <a:rPr lang="en-US" altLang="zh-CN" b="0" i="1" smtClean="0">
                            <a:solidFill>
                              <a:srgbClr val="FF0000"/>
                            </a:solidFill>
                            <a:latin typeface="Cambria Math" panose="02040503050406030204" pitchFamily="18" charset="0"/>
                            <a:ea typeface="Cambria Math" panose="02040503050406030204" pitchFamily="18" charset="0"/>
                          </a:rPr>
                          <m:t>−7</m:t>
                        </m:r>
                      </m:sup>
                    </m:sSup>
                    <m:r>
                      <a:rPr lang="en-US" altLang="zh-CN" b="0" i="1" smtClean="0">
                        <a:solidFill>
                          <a:srgbClr val="FF0000"/>
                        </a:solidFill>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@90%</m:t>
                    </m:r>
                  </m:oMath>
                </a14:m>
                <a:r>
                  <a:rPr lang="en-US" altLang="zh-CN" dirty="0">
                    <a:latin typeface="Times New Roman" panose="02020603050405020304" pitchFamily="18" charset="0"/>
                    <a:cs typeface="Times New Roman" panose="02020603050405020304" pitchFamily="18" charset="0"/>
                  </a:rPr>
                  <a:t> C.L.</a:t>
                </a:r>
              </a:p>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UL for </a:t>
                </a:r>
                <a14:m>
                  <m:oMath xmlns:m="http://schemas.openxmlformats.org/officeDocument/2006/math">
                    <m:r>
                      <a:rPr lang="en-US" altLang="zh-CN" i="1" smtClean="0">
                        <a:solidFill>
                          <a:schemeClr val="tx1"/>
                        </a:solidFill>
                        <a:latin typeface="Cambria Math" panose="02040503050406030204" pitchFamily="18" charset="0"/>
                        <a:ea typeface="Cambria Math" panose="02040503050406030204" pitchFamily="18" charset="0"/>
                      </a:rPr>
                      <m:t>𝐽</m:t>
                    </m:r>
                    <m:r>
                      <a:rPr lang="en-US" altLang="zh-CN" i="1" smtClean="0">
                        <a:solidFill>
                          <a:schemeClr val="tx1"/>
                        </a:solidFill>
                        <a:latin typeface="Cambria Math" panose="02040503050406030204" pitchFamily="18" charset="0"/>
                        <a:ea typeface="Cambria Math" panose="02040503050406030204" pitchFamily="18" charset="0"/>
                      </a:rPr>
                      <m:t>/</m:t>
                    </m:r>
                    <m:r>
                      <a:rPr lang="en-US" altLang="zh-CN" i="1" smtClean="0">
                        <a:solidFill>
                          <a:schemeClr val="tx1"/>
                        </a:solidFill>
                        <a:latin typeface="Cambria Math" panose="02040503050406030204" pitchFamily="18" charset="0"/>
                        <a:ea typeface="Cambria Math" panose="02040503050406030204" pitchFamily="18" charset="0"/>
                      </a:rPr>
                      <m:t>𝜓</m:t>
                    </m:r>
                    <m:r>
                      <a:rPr lang="en-US" altLang="zh-CN" i="1" smtClean="0">
                        <a:solidFill>
                          <a:schemeClr val="tx1"/>
                        </a:solidFill>
                        <a:latin typeface="Cambria Math" panose="02040503050406030204" pitchFamily="18" charset="0"/>
                        <a:ea typeface="Cambria Math" panose="02040503050406030204" pitchFamily="18" charset="0"/>
                      </a:rPr>
                      <m:t>→</m:t>
                    </m:r>
                    <m:sSubSup>
                      <m:sSubSupPr>
                        <m:ctrlPr>
                          <a:rPr lang="en-US" altLang="zh-CN" i="1">
                            <a:solidFill>
                              <a:schemeClr val="tx1"/>
                            </a:solidFill>
                            <a:latin typeface="Cambria Math" panose="02040503050406030204" pitchFamily="18" charset="0"/>
                            <a:ea typeface="Cambria Math" panose="02040503050406030204" pitchFamily="18" charset="0"/>
                          </a:rPr>
                        </m:ctrlPr>
                      </m:sSubSupPr>
                      <m:e>
                        <m:r>
                          <a:rPr lang="zh-CN" altLang="en-US" i="1">
                            <a:solidFill>
                              <a:schemeClr val="tx1"/>
                            </a:solidFill>
                            <a:latin typeface="Cambria Math" panose="02040503050406030204" pitchFamily="18" charset="0"/>
                            <a:ea typeface="Cambria Math" panose="02040503050406030204" pitchFamily="18" charset="0"/>
                          </a:rPr>
                          <m:t>𝐷</m:t>
                        </m:r>
                      </m:e>
                      <m:sub>
                        <m:r>
                          <a:rPr lang="zh-CN" altLang="en-US" i="1">
                            <a:solidFill>
                              <a:schemeClr val="tx1"/>
                            </a:solidFill>
                            <a:latin typeface="Cambria Math" panose="02040503050406030204" pitchFamily="18" charset="0"/>
                            <a:ea typeface="Cambria Math" panose="02040503050406030204" pitchFamily="18" charset="0"/>
                          </a:rPr>
                          <m:t>𝑠</m:t>
                        </m:r>
                      </m:sub>
                      <m:sup>
                        <m:r>
                          <a:rPr lang="en-US" altLang="zh-CN" i="1">
                            <a:solidFill>
                              <a:schemeClr val="tx1"/>
                            </a:solidFill>
                            <a:latin typeface="Cambria Math" panose="02040503050406030204" pitchFamily="18" charset="0"/>
                            <a:ea typeface="Cambria Math" panose="02040503050406030204" pitchFamily="18" charset="0"/>
                          </a:rPr>
                          <m:t>−</m:t>
                        </m:r>
                      </m:sup>
                    </m:sSubSup>
                    <m:r>
                      <a:rPr lang="en-US" altLang="zh-CN" i="1">
                        <a:solidFill>
                          <a:schemeClr val="tx1"/>
                        </a:solidFill>
                        <a:latin typeface="Cambria Math" panose="02040503050406030204" pitchFamily="18" charset="0"/>
                        <a:ea typeface="Cambria Math" panose="02040503050406030204" pitchFamily="18" charset="0"/>
                      </a:rPr>
                      <m:t> </m:t>
                    </m:r>
                    <m:sSup>
                      <m:sSupPr>
                        <m:ctrlPr>
                          <a:rPr lang="en-US" altLang="zh-CN" i="1">
                            <a:solidFill>
                              <a:schemeClr val="tx1"/>
                            </a:solidFill>
                            <a:latin typeface="Cambria Math" panose="02040503050406030204" pitchFamily="18" charset="0"/>
                            <a:ea typeface="Cambria Math" panose="02040503050406030204" pitchFamily="18" charset="0"/>
                          </a:rPr>
                        </m:ctrlPr>
                      </m:sSupPr>
                      <m:e>
                        <m:r>
                          <a:rPr lang="zh-CN" altLang="en-US" i="1">
                            <a:solidFill>
                              <a:schemeClr val="tx1"/>
                            </a:solidFill>
                            <a:latin typeface="Cambria Math" panose="02040503050406030204" pitchFamily="18" charset="0"/>
                            <a:ea typeface="Cambria Math" panose="02040503050406030204" pitchFamily="18" charset="0"/>
                          </a:rPr>
                          <m:t>𝜌</m:t>
                        </m:r>
                      </m:e>
                      <m:sup>
                        <m:r>
                          <a:rPr lang="en-US" altLang="zh-CN" i="1">
                            <a:solidFill>
                              <a:schemeClr val="tx1"/>
                            </a:solidFill>
                            <a:latin typeface="Cambria Math" panose="02040503050406030204" pitchFamily="18" charset="0"/>
                            <a:ea typeface="Cambria Math" panose="02040503050406030204" pitchFamily="18" charset="0"/>
                          </a:rPr>
                          <m:t>+</m:t>
                        </m:r>
                      </m:sup>
                    </m:sSup>
                    <m:r>
                      <a:rPr lang="en-US" altLang="zh-CN" i="1">
                        <a:solidFill>
                          <a:schemeClr val="tx1"/>
                        </a:solidFill>
                        <a:latin typeface="Cambria Math" panose="02040503050406030204" pitchFamily="18" charset="0"/>
                        <a:ea typeface="Cambria Math" panose="02040503050406030204" pitchFamily="18" charset="0"/>
                      </a:rPr>
                      <m:t> </m:t>
                    </m:r>
                  </m:oMath>
                </a14:m>
                <a:r>
                  <a:rPr lang="en-US" altLang="zh-CN" dirty="0">
                    <a:latin typeface="Times New Roman" panose="02020603050405020304" pitchFamily="18" charset="0"/>
                    <a:cs typeface="Times New Roman" panose="02020603050405020304" pitchFamily="18" charset="0"/>
                  </a:rPr>
                  <a:t>has been improved by about an order of magnitude.</a:t>
                </a:r>
              </a:p>
            </p:txBody>
          </p:sp>
        </mc:Choice>
        <mc:Fallback xmlns="">
          <p:sp>
            <p:nvSpPr>
              <p:cNvPr id="31" name="文本框 30">
                <a:extLst>
                  <a:ext uri="{FF2B5EF4-FFF2-40B4-BE49-F238E27FC236}">
                    <a16:creationId xmlns:a16="http://schemas.microsoft.com/office/drawing/2014/main" id="{6AEE3A2F-EAFA-5222-C364-4BF85F522F27}"/>
                  </a:ext>
                </a:extLst>
              </p:cNvPr>
              <p:cNvSpPr txBox="1">
                <a:spLocks noRot="1" noChangeAspect="1" noMove="1" noResize="1" noEditPoints="1" noAdjustHandles="1" noChangeArrowheads="1" noChangeShapeType="1" noTextEdit="1"/>
              </p:cNvSpPr>
              <p:nvPr/>
            </p:nvSpPr>
            <p:spPr>
              <a:xfrm>
                <a:off x="174341" y="4908228"/>
                <a:ext cx="4931058" cy="1294970"/>
              </a:xfrm>
              <a:prstGeom prst="rect">
                <a:avLst/>
              </a:prstGeom>
              <a:blipFill>
                <a:blip r:embed="rId15"/>
                <a:stretch>
                  <a:fillRect l="-866" r="-1980" b="-61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4B5CE9A-A0FB-5D6B-0CC5-498B32882B04}"/>
                  </a:ext>
                </a:extLst>
              </p:cNvPr>
              <p:cNvSpPr txBox="1"/>
              <p:nvPr/>
            </p:nvSpPr>
            <p:spPr>
              <a:xfrm>
                <a:off x="4915682" y="548414"/>
                <a:ext cx="6096000" cy="561885"/>
              </a:xfrm>
              <a:prstGeom prst="rect">
                <a:avLst/>
              </a:prstGeom>
              <a:noFill/>
            </p:spPr>
            <p:txBody>
              <a:bodyPr wrap="square">
                <a:spAutoFit/>
              </a:bodyPr>
              <a:lstStyle/>
              <a:p>
                <a:pPr marL="285750" indent="-285750" algn="just">
                  <a:buFont typeface="Wingdings" panose="05000000000000000000" pitchFamily="2" charset="2"/>
                  <a:buChar char="Ø"/>
                </a:pPr>
                <a:r>
                  <a:rPr lang="en-US" altLang="zh-CN" dirty="0">
                    <a:latin typeface="Times New Roman" panose="02020603050405020304" pitchFamily="18" charset="0"/>
                    <a:ea typeface="宋体" panose="02010600030101010101" pitchFamily="2" charset="-122"/>
                    <a:cs typeface="Times New Roman" panose="02020603050405020304" pitchFamily="18" charset="0"/>
                  </a:rPr>
                  <a:t> Predicted relative ratio[1]</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altLang="zh-CN" sz="180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𝓑</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𝜓</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𝜌</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𝓑</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𝜓</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den>
                    </m:f>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=4.2</m:t>
                    </m:r>
                  </m:oMath>
                </a14:m>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34" name="文本框 33">
                <a:extLst>
                  <a:ext uri="{FF2B5EF4-FFF2-40B4-BE49-F238E27FC236}">
                    <a16:creationId xmlns:a16="http://schemas.microsoft.com/office/drawing/2014/main" id="{24B5CE9A-A0FB-5D6B-0CC5-498B32882B04}"/>
                  </a:ext>
                </a:extLst>
              </p:cNvPr>
              <p:cNvSpPr txBox="1">
                <a:spLocks noRot="1" noChangeAspect="1" noMove="1" noResize="1" noEditPoints="1" noAdjustHandles="1" noChangeArrowheads="1" noChangeShapeType="1" noTextEdit="1"/>
              </p:cNvSpPr>
              <p:nvPr/>
            </p:nvSpPr>
            <p:spPr>
              <a:xfrm>
                <a:off x="4915682" y="548414"/>
                <a:ext cx="6096000" cy="561885"/>
              </a:xfrm>
              <a:prstGeom prst="rect">
                <a:avLst/>
              </a:prstGeom>
              <a:blipFill>
                <a:blip r:embed="rId16"/>
                <a:stretch>
                  <a:fillRect l="-600"/>
                </a:stretch>
              </a:blipFill>
            </p:spPr>
            <p:txBody>
              <a:bodyPr/>
              <a:lstStyle/>
              <a:p>
                <a:r>
                  <a:rPr lang="zh-CN" altLang="en-US">
                    <a:noFill/>
                  </a:rPr>
                  <a:t> </a:t>
                </a:r>
              </a:p>
            </p:txBody>
          </p:sp>
        </mc:Fallback>
      </mc:AlternateContent>
      <p:cxnSp>
        <p:nvCxnSpPr>
          <p:cNvPr id="36" name="直接连接符 35">
            <a:extLst>
              <a:ext uri="{FF2B5EF4-FFF2-40B4-BE49-F238E27FC236}">
                <a16:creationId xmlns:a16="http://schemas.microsoft.com/office/drawing/2014/main" id="{AB044407-DED5-F63E-DB61-3897183A13BF}"/>
              </a:ext>
            </a:extLst>
          </p:cNvPr>
          <p:cNvCxnSpPr/>
          <p:nvPr/>
        </p:nvCxnSpPr>
        <p:spPr>
          <a:xfrm>
            <a:off x="5740400" y="1164719"/>
            <a:ext cx="0" cy="52512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245F438-F144-C2D0-BB1A-A3CE53E89C7B}"/>
                  </a:ext>
                </a:extLst>
              </p:cNvPr>
              <p:cNvSpPr txBox="1"/>
              <p:nvPr/>
            </p:nvSpPr>
            <p:spPr>
              <a:xfrm>
                <a:off x="6196492" y="4542386"/>
                <a:ext cx="2466470" cy="413959"/>
              </a:xfrm>
              <a:prstGeom prst="rect">
                <a:avLst/>
              </a:prstGeom>
              <a:noFill/>
            </p:spPr>
            <p:txBody>
              <a:bodyPr wrap="square">
                <a:spAutoFit/>
              </a:bodyPr>
              <a:lstStyle/>
              <a:p>
                <a:r>
                  <a:rPr lang="en-US" altLang="zh-CN" sz="1000" dirty="0">
                    <a:solidFill>
                      <a:srgbClr val="000000"/>
                    </a:solidFill>
                    <a:effectLst/>
                  </a:rPr>
                  <a:t>Figure (3): The </a:t>
                </a:r>
                <a14:m>
                  <m:oMath xmlns:m="http://schemas.openxmlformats.org/officeDocument/2006/math">
                    <m:sSub>
                      <m:sSubPr>
                        <m:ctrlPr>
                          <a:rPr lang="en-US" altLang="zh-CN" sz="1000" i="1" smtClean="0">
                            <a:solidFill>
                              <a:srgbClr val="000000"/>
                            </a:solidFill>
                            <a:effectLst/>
                            <a:latin typeface="Cambria Math" panose="02040503050406030204" pitchFamily="18" charset="0"/>
                          </a:rPr>
                        </m:ctrlPr>
                      </m:sSubPr>
                      <m:e>
                        <m:r>
                          <a:rPr lang="en-US" altLang="zh-CN" sz="1000" b="0" i="1" smtClean="0">
                            <a:solidFill>
                              <a:srgbClr val="000000"/>
                            </a:solidFill>
                            <a:effectLst/>
                            <a:latin typeface="Cambria Math" panose="02040503050406030204" pitchFamily="18" charset="0"/>
                          </a:rPr>
                          <m:t>𝑀</m:t>
                        </m:r>
                      </m:e>
                      <m:sub>
                        <m:sSub>
                          <m:sSubPr>
                            <m:ctrlPr>
                              <a:rPr lang="en-US" altLang="zh-CN" sz="1000" i="1" smtClean="0">
                                <a:solidFill>
                                  <a:srgbClr val="000000"/>
                                </a:solidFill>
                                <a:effectLst/>
                                <a:latin typeface="Cambria Math" panose="02040503050406030204" pitchFamily="18" charset="0"/>
                              </a:rPr>
                            </m:ctrlPr>
                          </m:sSubPr>
                          <m:e>
                            <m:r>
                              <a:rPr lang="en-US" altLang="zh-CN" sz="1000" b="0" i="1" smtClean="0">
                                <a:solidFill>
                                  <a:srgbClr val="000000"/>
                                </a:solidFill>
                                <a:effectLst/>
                                <a:latin typeface="Cambria Math" panose="02040503050406030204" pitchFamily="18" charset="0"/>
                              </a:rPr>
                              <m:t>𝐷</m:t>
                            </m:r>
                          </m:e>
                          <m:sub>
                            <m:r>
                              <a:rPr lang="en-US" altLang="zh-CN" sz="1000" b="0" i="1" smtClean="0">
                                <a:solidFill>
                                  <a:srgbClr val="000000"/>
                                </a:solidFill>
                                <a:effectLst/>
                                <a:latin typeface="Cambria Math" panose="02040503050406030204" pitchFamily="18" charset="0"/>
                              </a:rPr>
                              <m:t>𝑠</m:t>
                            </m:r>
                          </m:sub>
                        </m:sSub>
                      </m:sub>
                    </m:sSub>
                  </m:oMath>
                </a14:m>
                <a:r>
                  <a:rPr lang="en-US" altLang="zh-CN" sz="1000" dirty="0">
                    <a:solidFill>
                      <a:srgbClr val="000000"/>
                    </a:solidFill>
                    <a:effectLst/>
                  </a:rPr>
                  <a:t> distributions of the</a:t>
                </a:r>
                <a:r>
                  <a:rPr lang="en-US" altLang="zh-CN" sz="1000" dirty="0">
                    <a:solidFill>
                      <a:srgbClr val="000000"/>
                    </a:solidFill>
                  </a:rPr>
                  <a:t> </a:t>
                </a:r>
                <a14:m>
                  <m:oMath xmlns:m="http://schemas.openxmlformats.org/officeDocument/2006/math">
                    <m:r>
                      <a:rPr lang="en-US" altLang="zh-CN" sz="1000" b="0" i="1" dirty="0" smtClean="0">
                        <a:solidFill>
                          <a:srgbClr val="000000"/>
                        </a:solidFill>
                        <a:effectLst/>
                        <a:latin typeface="Cambria Math" panose="02040503050406030204" pitchFamily="18" charset="0"/>
                      </a:rPr>
                      <m:t>𝐽</m:t>
                    </m:r>
                    <m:r>
                      <a:rPr lang="en-US" altLang="zh-CN" sz="1000" b="0" i="1" dirty="0" smtClean="0">
                        <a:solidFill>
                          <a:srgbClr val="000000"/>
                        </a:solidFill>
                        <a:effectLst/>
                        <a:latin typeface="Cambria Math" panose="02040503050406030204" pitchFamily="18" charset="0"/>
                      </a:rPr>
                      <m:t>/</m:t>
                    </m:r>
                    <m:r>
                      <a:rPr lang="en-US" altLang="zh-CN" sz="1000" b="0" i="1" dirty="0" smtClean="0">
                        <a:solidFill>
                          <a:srgbClr val="000000"/>
                        </a:solidFill>
                        <a:effectLst/>
                        <a:latin typeface="Cambria Math" panose="02040503050406030204" pitchFamily="18" charset="0"/>
                      </a:rPr>
                      <m:t>𝜓</m:t>
                    </m:r>
                    <m:r>
                      <a:rPr lang="en-US" altLang="zh-CN" sz="1000" b="0" i="1" dirty="0" smtClean="0">
                        <a:solidFill>
                          <a:srgbClr val="000000"/>
                        </a:solidFill>
                        <a:effectLst/>
                        <a:latin typeface="Cambria Math" panose="02040503050406030204" pitchFamily="18" charset="0"/>
                      </a:rPr>
                      <m:t> →</m:t>
                    </m:r>
                    <m:sSubSup>
                      <m:sSubSupPr>
                        <m:ctrlPr>
                          <a:rPr lang="en-US" altLang="zh-CN" sz="1000" i="1" dirty="0" smtClean="0">
                            <a:solidFill>
                              <a:srgbClr val="000000"/>
                            </a:solidFill>
                            <a:effectLst/>
                            <a:latin typeface="Cambria Math" panose="02040503050406030204" pitchFamily="18" charset="0"/>
                          </a:rPr>
                        </m:ctrlPr>
                      </m:sSubSupPr>
                      <m:e>
                        <m:r>
                          <a:rPr lang="en-US" altLang="zh-CN" sz="1000" b="0" i="1" dirty="0" smtClean="0">
                            <a:solidFill>
                              <a:srgbClr val="000000"/>
                            </a:solidFill>
                            <a:effectLst/>
                            <a:latin typeface="Cambria Math" panose="02040503050406030204" pitchFamily="18" charset="0"/>
                          </a:rPr>
                          <m:t>𝐷</m:t>
                        </m:r>
                      </m:e>
                      <m:sub>
                        <m:r>
                          <a:rPr lang="en-US" altLang="zh-CN" sz="1000" b="0" i="1" dirty="0" smtClean="0">
                            <a:solidFill>
                              <a:srgbClr val="000000"/>
                            </a:solidFill>
                            <a:effectLst/>
                            <a:latin typeface="Cambria Math" panose="02040503050406030204" pitchFamily="18" charset="0"/>
                          </a:rPr>
                          <m:t>𝑠</m:t>
                        </m:r>
                      </m:sub>
                      <m:sup>
                        <m:r>
                          <a:rPr lang="en-US" altLang="zh-CN" sz="1000" b="0" i="1" dirty="0" smtClean="0">
                            <a:solidFill>
                              <a:srgbClr val="000000"/>
                            </a:solidFill>
                            <a:effectLst/>
                            <a:latin typeface="Cambria Math" panose="02040503050406030204" pitchFamily="18" charset="0"/>
                          </a:rPr>
                          <m:t>−</m:t>
                        </m:r>
                      </m:sup>
                    </m:sSubSup>
                    <m:sSup>
                      <m:sSupPr>
                        <m:ctrlPr>
                          <a:rPr lang="en-US" altLang="zh-CN" sz="1000" i="1" dirty="0" smtClean="0">
                            <a:solidFill>
                              <a:srgbClr val="000000"/>
                            </a:solidFill>
                            <a:effectLst/>
                            <a:latin typeface="Cambria Math" panose="02040503050406030204" pitchFamily="18" charset="0"/>
                          </a:rPr>
                        </m:ctrlPr>
                      </m:sSupPr>
                      <m:e>
                        <m:r>
                          <a:rPr lang="en-US" altLang="zh-CN" sz="1000" b="0" i="1" dirty="0">
                            <a:solidFill>
                              <a:srgbClr val="000000"/>
                            </a:solidFill>
                            <a:effectLst/>
                            <a:latin typeface="Cambria Math" panose="02040503050406030204" pitchFamily="18" charset="0"/>
                          </a:rPr>
                          <m:t>𝜋</m:t>
                        </m:r>
                      </m:e>
                      <m:sup>
                        <m:r>
                          <a:rPr lang="en-US" altLang="zh-CN" sz="1000" b="0" i="1" dirty="0" smtClean="0">
                            <a:solidFill>
                              <a:srgbClr val="000000"/>
                            </a:solidFill>
                            <a:effectLst/>
                            <a:latin typeface="Cambria Math" panose="02040503050406030204" pitchFamily="18" charset="0"/>
                          </a:rPr>
                          <m:t>+</m:t>
                        </m:r>
                      </m:sup>
                    </m:sSup>
                  </m:oMath>
                </a14:m>
                <a:r>
                  <a:rPr lang="en-US" altLang="zh-CN" sz="1000" dirty="0">
                    <a:solidFill>
                      <a:srgbClr val="000000"/>
                    </a:solidFill>
                  </a:rPr>
                  <a:t> C</a:t>
                </a:r>
                <a:r>
                  <a:rPr lang="en-US" altLang="zh-CN" sz="1000" dirty="0">
                    <a:solidFill>
                      <a:srgbClr val="000000"/>
                    </a:solidFill>
                    <a:effectLst/>
                  </a:rPr>
                  <a:t>andidate events.</a:t>
                </a:r>
                <a:endParaRPr lang="zh-CN" altLang="en-US" sz="1000" dirty="0"/>
              </a:p>
            </p:txBody>
          </p:sp>
        </mc:Choice>
        <mc:Fallback xmlns="">
          <p:sp>
            <p:nvSpPr>
              <p:cNvPr id="37" name="文本框 36">
                <a:extLst>
                  <a:ext uri="{FF2B5EF4-FFF2-40B4-BE49-F238E27FC236}">
                    <a16:creationId xmlns:a16="http://schemas.microsoft.com/office/drawing/2014/main" id="{D245F438-F144-C2D0-BB1A-A3CE53E89C7B}"/>
                  </a:ext>
                </a:extLst>
              </p:cNvPr>
              <p:cNvSpPr txBox="1">
                <a:spLocks noRot="1" noChangeAspect="1" noMove="1" noResize="1" noEditPoints="1" noAdjustHandles="1" noChangeArrowheads="1" noChangeShapeType="1" noTextEdit="1"/>
              </p:cNvSpPr>
              <p:nvPr/>
            </p:nvSpPr>
            <p:spPr>
              <a:xfrm>
                <a:off x="6196492" y="4542386"/>
                <a:ext cx="2466470" cy="413959"/>
              </a:xfrm>
              <a:prstGeom prst="rect">
                <a:avLst/>
              </a:prstGeom>
              <a:blipFill>
                <a:blip r:embed="rId17"/>
                <a:stretch>
                  <a:fillRect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571E3529-6F43-77A2-0F0D-7052D2C3E212}"/>
                  </a:ext>
                </a:extLst>
              </p:cNvPr>
              <p:cNvSpPr txBox="1"/>
              <p:nvPr/>
            </p:nvSpPr>
            <p:spPr>
              <a:xfrm>
                <a:off x="9052292" y="4572298"/>
                <a:ext cx="2743199" cy="400110"/>
              </a:xfrm>
              <a:prstGeom prst="rect">
                <a:avLst/>
              </a:prstGeom>
              <a:noFill/>
            </p:spPr>
            <p:txBody>
              <a:bodyPr wrap="square">
                <a:spAutoFit/>
              </a:bodyPr>
              <a:lstStyle/>
              <a:p>
                <a:r>
                  <a:rPr lang="en-US" altLang="zh-CN" sz="1000" dirty="0">
                    <a:solidFill>
                      <a:srgbClr val="000000"/>
                    </a:solidFill>
                  </a:rPr>
                  <a:t>Figure (4): </a:t>
                </a:r>
                <a:r>
                  <a:rPr lang="en-US" altLang="zh-CN" sz="1000" dirty="0">
                    <a:solidFill>
                      <a:srgbClr val="000000"/>
                    </a:solidFill>
                    <a:effectLst/>
                  </a:rPr>
                  <a:t>The distributions of the likelihood scan values for </a:t>
                </a:r>
                <a14:m>
                  <m:oMath xmlns:m="http://schemas.openxmlformats.org/officeDocument/2006/math">
                    <m:r>
                      <a:rPr lang="en-US" altLang="zh-CN" sz="1000" b="0" i="1" dirty="0">
                        <a:solidFill>
                          <a:srgbClr val="000000"/>
                        </a:solidFill>
                        <a:latin typeface="Cambria Math" panose="02040503050406030204" pitchFamily="18" charset="0"/>
                      </a:rPr>
                      <m:t>𝐽</m:t>
                    </m:r>
                    <m:r>
                      <a:rPr lang="en-US" altLang="zh-CN" sz="1000" b="0" i="1" dirty="0">
                        <a:solidFill>
                          <a:srgbClr val="000000"/>
                        </a:solidFill>
                        <a:latin typeface="Cambria Math" panose="02040503050406030204" pitchFamily="18" charset="0"/>
                      </a:rPr>
                      <m:t>/</m:t>
                    </m:r>
                    <m:r>
                      <a:rPr lang="en-US" altLang="zh-CN" sz="1000" b="0" i="1" dirty="0">
                        <a:solidFill>
                          <a:srgbClr val="000000"/>
                        </a:solidFill>
                        <a:latin typeface="Cambria Math" panose="02040503050406030204" pitchFamily="18" charset="0"/>
                      </a:rPr>
                      <m:t>𝜓</m:t>
                    </m:r>
                    <m:r>
                      <a:rPr lang="en-US" altLang="zh-CN" sz="1000" b="0" i="1" dirty="0">
                        <a:solidFill>
                          <a:srgbClr val="000000"/>
                        </a:solidFill>
                        <a:latin typeface="Cambria Math" panose="02040503050406030204" pitchFamily="18" charset="0"/>
                      </a:rPr>
                      <m:t> →</m:t>
                    </m:r>
                    <m:sSubSup>
                      <m:sSubSupPr>
                        <m:ctrlPr>
                          <a:rPr lang="en-US" altLang="zh-CN" sz="1000" i="1" dirty="0">
                            <a:solidFill>
                              <a:srgbClr val="000000"/>
                            </a:solidFill>
                            <a:latin typeface="Cambria Math" panose="02040503050406030204" pitchFamily="18" charset="0"/>
                          </a:rPr>
                        </m:ctrlPr>
                      </m:sSubSupPr>
                      <m:e>
                        <m:r>
                          <a:rPr lang="en-US" altLang="zh-CN" sz="1000" b="0" i="1" dirty="0">
                            <a:solidFill>
                              <a:srgbClr val="000000"/>
                            </a:solidFill>
                            <a:latin typeface="Cambria Math" panose="02040503050406030204" pitchFamily="18" charset="0"/>
                          </a:rPr>
                          <m:t>𝐷</m:t>
                        </m:r>
                      </m:e>
                      <m:sub>
                        <m:r>
                          <a:rPr lang="en-US" altLang="zh-CN" sz="1000" b="0" i="1" dirty="0">
                            <a:solidFill>
                              <a:srgbClr val="000000"/>
                            </a:solidFill>
                            <a:latin typeface="Cambria Math" panose="02040503050406030204" pitchFamily="18" charset="0"/>
                          </a:rPr>
                          <m:t>𝑠</m:t>
                        </m:r>
                      </m:sub>
                      <m:sup>
                        <m:r>
                          <a:rPr lang="en-US" altLang="zh-CN" sz="1000" b="0" i="1" dirty="0">
                            <a:solidFill>
                              <a:srgbClr val="000000"/>
                            </a:solidFill>
                            <a:latin typeface="Cambria Math" panose="02040503050406030204" pitchFamily="18" charset="0"/>
                          </a:rPr>
                          <m:t>−</m:t>
                        </m:r>
                      </m:sup>
                    </m:sSubSup>
                    <m:sSup>
                      <m:sSupPr>
                        <m:ctrlPr>
                          <a:rPr lang="en-US" altLang="zh-CN" sz="1000" i="1" dirty="0">
                            <a:solidFill>
                              <a:srgbClr val="000000"/>
                            </a:solidFill>
                            <a:latin typeface="Cambria Math" panose="02040503050406030204" pitchFamily="18" charset="0"/>
                          </a:rPr>
                        </m:ctrlPr>
                      </m:sSupPr>
                      <m:e>
                        <m:r>
                          <a:rPr lang="en-US" altLang="zh-CN" sz="1000" b="0" i="1" dirty="0">
                            <a:solidFill>
                              <a:srgbClr val="000000"/>
                            </a:solidFill>
                            <a:latin typeface="Cambria Math" panose="02040503050406030204" pitchFamily="18" charset="0"/>
                          </a:rPr>
                          <m:t>𝜋</m:t>
                        </m:r>
                      </m:e>
                      <m:sup>
                        <m:r>
                          <a:rPr lang="en-US" altLang="zh-CN" sz="1000" b="0" i="1" dirty="0">
                            <a:solidFill>
                              <a:srgbClr val="000000"/>
                            </a:solidFill>
                            <a:latin typeface="Cambria Math" panose="02040503050406030204" pitchFamily="18" charset="0"/>
                          </a:rPr>
                          <m:t>+</m:t>
                        </m:r>
                      </m:sup>
                    </m:sSup>
                  </m:oMath>
                </a14:m>
                <a:r>
                  <a:rPr lang="en-US" altLang="zh-CN" sz="1000" dirty="0">
                    <a:solidFill>
                      <a:srgbClr val="000000"/>
                    </a:solidFill>
                    <a:effectLst/>
                  </a:rPr>
                  <a:t>.</a:t>
                </a:r>
                <a:endParaRPr lang="zh-CN" altLang="en-US" sz="1000" dirty="0"/>
              </a:p>
            </p:txBody>
          </p:sp>
        </mc:Choice>
        <mc:Fallback xmlns="">
          <p:sp>
            <p:nvSpPr>
              <p:cNvPr id="38" name="文本框 37">
                <a:extLst>
                  <a:ext uri="{FF2B5EF4-FFF2-40B4-BE49-F238E27FC236}">
                    <a16:creationId xmlns:a16="http://schemas.microsoft.com/office/drawing/2014/main" id="{571E3529-6F43-77A2-0F0D-7052D2C3E212}"/>
                  </a:ext>
                </a:extLst>
              </p:cNvPr>
              <p:cNvSpPr txBox="1">
                <a:spLocks noRot="1" noChangeAspect="1" noMove="1" noResize="1" noEditPoints="1" noAdjustHandles="1" noChangeArrowheads="1" noChangeShapeType="1" noTextEdit="1"/>
              </p:cNvSpPr>
              <p:nvPr/>
            </p:nvSpPr>
            <p:spPr>
              <a:xfrm>
                <a:off x="9052292" y="4572298"/>
                <a:ext cx="2743199" cy="400110"/>
              </a:xfrm>
              <a:prstGeom prst="rect">
                <a:avLst/>
              </a:prstGeom>
              <a:blipFill>
                <a:blip r:embed="rId18"/>
                <a:stretch>
                  <a:fillRect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9B656A1-8605-AB9B-35CC-B0F18FB78E21}"/>
                  </a:ext>
                </a:extLst>
              </p:cNvPr>
              <p:cNvSpPr txBox="1"/>
              <p:nvPr/>
            </p:nvSpPr>
            <p:spPr>
              <a:xfrm>
                <a:off x="6196492" y="4910703"/>
                <a:ext cx="4931058" cy="1294970"/>
              </a:xfrm>
              <a:prstGeom prst="rect">
                <a:avLst/>
              </a:prstGeom>
              <a:noFill/>
            </p:spPr>
            <p:txBody>
              <a:bodyPr wrap="square">
                <a:spAutoFit/>
              </a:bodyPr>
              <a:lstStyle/>
              <a:p>
                <a:pPr marL="285750" indent="-285750">
                  <a:lnSpc>
                    <a:spcPct val="150000"/>
                  </a:lnSpc>
                  <a:buFont typeface="Wingdings" panose="05000000000000000000" pitchFamily="2" charset="2"/>
                  <a:buChar char="Ø"/>
                </a:pPr>
                <a14:m>
                  <m:oMath xmlns:m="http://schemas.openxmlformats.org/officeDocument/2006/math">
                    <m:r>
                      <a:rPr lang="en-US" altLang="zh-CN" i="1" smtClean="0">
                        <a:solidFill>
                          <a:srgbClr val="FF0000"/>
                        </a:solidFill>
                        <a:latin typeface="Cambria Math" panose="02040503050406030204" pitchFamily="18" charset="0"/>
                        <a:ea typeface="Cambria Math" panose="02040503050406030204" pitchFamily="18" charset="0"/>
                      </a:rPr>
                      <m:t>ℬ</m:t>
                    </m:r>
                    <m:d>
                      <m:dPr>
                        <m:ctrlPr>
                          <a:rPr lang="en-US" altLang="zh-CN" b="0" i="1" smtClean="0">
                            <a:solidFill>
                              <a:srgbClr val="FF0000"/>
                            </a:solidFill>
                            <a:latin typeface="Cambria Math" panose="02040503050406030204" pitchFamily="18" charset="0"/>
                            <a:ea typeface="Cambria Math" panose="02040503050406030204" pitchFamily="18" charset="0"/>
                          </a:rPr>
                        </m:ctrlPr>
                      </m:dPr>
                      <m:e>
                        <m:r>
                          <a:rPr lang="en-US" altLang="zh-CN" i="1" smtClean="0">
                            <a:solidFill>
                              <a:srgbClr val="FF0000"/>
                            </a:solidFill>
                            <a:latin typeface="Cambria Math" panose="02040503050406030204" pitchFamily="18" charset="0"/>
                            <a:ea typeface="Cambria Math" panose="02040503050406030204" pitchFamily="18" charset="0"/>
                          </a:rPr>
                          <m:t>𝐽</m:t>
                        </m:r>
                        <m:r>
                          <a:rPr lang="en-US" altLang="zh-CN" i="1" smtClean="0">
                            <a:solidFill>
                              <a:srgbClr val="FF0000"/>
                            </a:solidFill>
                            <a:latin typeface="Cambria Math" panose="02040503050406030204" pitchFamily="18" charset="0"/>
                            <a:ea typeface="Cambria Math" panose="02040503050406030204" pitchFamily="18" charset="0"/>
                          </a:rPr>
                          <m:t>/</m:t>
                        </m:r>
                        <m:r>
                          <a:rPr lang="en-US" altLang="zh-CN" i="1" smtClean="0">
                            <a:solidFill>
                              <a:srgbClr val="FF0000"/>
                            </a:solidFill>
                            <a:latin typeface="Cambria Math" panose="02040503050406030204" pitchFamily="18" charset="0"/>
                            <a:ea typeface="Cambria Math" panose="02040503050406030204" pitchFamily="18" charset="0"/>
                          </a:rPr>
                          <m:t>𝜓</m:t>
                        </m:r>
                        <m:r>
                          <a:rPr lang="en-US" altLang="zh-CN" i="1" smtClean="0">
                            <a:solidFill>
                              <a:srgbClr val="FF0000"/>
                            </a:solidFill>
                            <a:latin typeface="Cambria Math" panose="02040503050406030204" pitchFamily="18" charset="0"/>
                            <a:ea typeface="Cambria Math" panose="02040503050406030204" pitchFamily="18" charset="0"/>
                          </a:rPr>
                          <m:t>→</m:t>
                        </m:r>
                        <m:sSubSup>
                          <m:sSubSupPr>
                            <m:ctrlPr>
                              <a:rPr lang="en-US" altLang="zh-CN" i="1" smtClean="0">
                                <a:solidFill>
                                  <a:srgbClr val="FF0000"/>
                                </a:solidFill>
                                <a:latin typeface="Cambria Math" panose="02040503050406030204" pitchFamily="18" charset="0"/>
                                <a:ea typeface="Cambria Math" panose="02040503050406030204" pitchFamily="18" charset="0"/>
                              </a:rPr>
                            </m:ctrlPr>
                          </m:sSubSupPr>
                          <m:e>
                            <m:r>
                              <a:rPr lang="zh-CN" altLang="en-US" i="1">
                                <a:solidFill>
                                  <a:srgbClr val="FF0000"/>
                                </a:solidFill>
                                <a:latin typeface="Cambria Math" panose="02040503050406030204" pitchFamily="18" charset="0"/>
                                <a:ea typeface="Cambria Math" panose="02040503050406030204" pitchFamily="18" charset="0"/>
                              </a:rPr>
                              <m:t>𝐷</m:t>
                            </m:r>
                          </m:e>
                          <m:sub>
                            <m:r>
                              <a:rPr lang="zh-CN" altLang="en-US" i="1">
                                <a:solidFill>
                                  <a:srgbClr val="FF0000"/>
                                </a:solidFill>
                                <a:latin typeface="Cambria Math" panose="02040503050406030204" pitchFamily="18" charset="0"/>
                                <a:ea typeface="Cambria Math" panose="02040503050406030204" pitchFamily="18" charset="0"/>
                              </a:rPr>
                              <m:t>𝑠</m:t>
                            </m:r>
                          </m:sub>
                          <m:sup>
                            <m:r>
                              <a:rPr lang="en-US" altLang="zh-CN" i="1">
                                <a:solidFill>
                                  <a:srgbClr val="FF0000"/>
                                </a:solidFill>
                                <a:latin typeface="Cambria Math" panose="02040503050406030204" pitchFamily="18" charset="0"/>
                                <a:ea typeface="Cambria Math" panose="02040503050406030204" pitchFamily="18" charset="0"/>
                              </a:rPr>
                              <m:t>−</m:t>
                            </m:r>
                          </m:sup>
                        </m:sSubSup>
                        <m:r>
                          <a:rPr lang="en-US" altLang="zh-CN" i="1">
                            <a:solidFill>
                              <a:srgbClr val="FF0000"/>
                            </a:solidFill>
                            <a:latin typeface="Cambria Math" panose="02040503050406030204" pitchFamily="18" charset="0"/>
                            <a:ea typeface="Cambria Math" panose="02040503050406030204" pitchFamily="18" charset="0"/>
                          </a:rPr>
                          <m:t> </m:t>
                        </m:r>
                        <m:sSup>
                          <m:sSupPr>
                            <m:ctrlPr>
                              <a:rPr lang="en-US" altLang="zh-CN" i="1">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𝜋</m:t>
                            </m:r>
                          </m:e>
                          <m:sup>
                            <m:r>
                              <a:rPr lang="en-US" altLang="zh-CN" i="1">
                                <a:solidFill>
                                  <a:srgbClr val="FF0000"/>
                                </a:solidFill>
                                <a:latin typeface="Cambria Math" panose="02040503050406030204" pitchFamily="18" charset="0"/>
                                <a:ea typeface="Cambria Math" panose="02040503050406030204" pitchFamily="18" charset="0"/>
                              </a:rPr>
                              <m:t>+</m:t>
                            </m:r>
                          </m:sup>
                        </m:sSup>
                      </m:e>
                    </m:d>
                    <m:r>
                      <a:rPr lang="en-US" altLang="zh-CN" b="0" i="1" smtClean="0">
                        <a:solidFill>
                          <a:srgbClr val="FF0000"/>
                        </a:solidFill>
                        <a:latin typeface="Cambria Math" panose="02040503050406030204" pitchFamily="18" charset="0"/>
                        <a:ea typeface="Cambria Math" panose="02040503050406030204" pitchFamily="18" charset="0"/>
                      </a:rPr>
                      <m:t>&lt;4.1×</m:t>
                    </m:r>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10</m:t>
                        </m:r>
                      </m:e>
                      <m:sup>
                        <m:r>
                          <a:rPr lang="en-US" altLang="zh-CN" b="0" i="1" smtClean="0">
                            <a:solidFill>
                              <a:srgbClr val="FF0000"/>
                            </a:solidFill>
                            <a:latin typeface="Cambria Math" panose="02040503050406030204" pitchFamily="18" charset="0"/>
                            <a:ea typeface="Cambria Math" panose="02040503050406030204" pitchFamily="18" charset="0"/>
                          </a:rPr>
                          <m:t>−7</m:t>
                        </m:r>
                      </m:sup>
                    </m:sSup>
                    <m:r>
                      <a:rPr lang="en-US" altLang="zh-CN" b="0" i="1" smtClean="0">
                        <a:solidFill>
                          <a:srgbClr val="FF0000"/>
                        </a:solidFill>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@90%</m:t>
                    </m:r>
                  </m:oMath>
                </a14:m>
                <a:r>
                  <a:rPr lang="en-US" altLang="zh-CN" dirty="0">
                    <a:latin typeface="Times New Roman" panose="02020603050405020304" pitchFamily="18" charset="0"/>
                    <a:cs typeface="Times New Roman" panose="02020603050405020304" pitchFamily="18" charset="0"/>
                  </a:rPr>
                  <a:t> C.L.</a:t>
                </a:r>
              </a:p>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UL for </a:t>
                </a:r>
                <a14:m>
                  <m:oMath xmlns:m="http://schemas.openxmlformats.org/officeDocument/2006/math">
                    <m:r>
                      <a:rPr lang="en-US" altLang="zh-CN" i="1" smtClean="0">
                        <a:solidFill>
                          <a:schemeClr val="tx1"/>
                        </a:solidFill>
                        <a:latin typeface="Cambria Math" panose="02040503050406030204" pitchFamily="18" charset="0"/>
                        <a:ea typeface="Cambria Math" panose="02040503050406030204" pitchFamily="18" charset="0"/>
                      </a:rPr>
                      <m:t>𝐽</m:t>
                    </m:r>
                    <m:r>
                      <a:rPr lang="en-US" altLang="zh-CN" i="1" smtClean="0">
                        <a:solidFill>
                          <a:schemeClr val="tx1"/>
                        </a:solidFill>
                        <a:latin typeface="Cambria Math" panose="02040503050406030204" pitchFamily="18" charset="0"/>
                        <a:ea typeface="Cambria Math" panose="02040503050406030204" pitchFamily="18" charset="0"/>
                      </a:rPr>
                      <m:t>/</m:t>
                    </m:r>
                    <m:r>
                      <a:rPr lang="en-US" altLang="zh-CN" i="1" smtClean="0">
                        <a:solidFill>
                          <a:schemeClr val="tx1"/>
                        </a:solidFill>
                        <a:latin typeface="Cambria Math" panose="02040503050406030204" pitchFamily="18" charset="0"/>
                        <a:ea typeface="Cambria Math" panose="02040503050406030204" pitchFamily="18" charset="0"/>
                      </a:rPr>
                      <m:t>𝜓</m:t>
                    </m:r>
                    <m:r>
                      <a:rPr lang="en-US" altLang="zh-CN" i="1" smtClean="0">
                        <a:solidFill>
                          <a:schemeClr val="tx1"/>
                        </a:solidFill>
                        <a:latin typeface="Cambria Math" panose="02040503050406030204" pitchFamily="18" charset="0"/>
                        <a:ea typeface="Cambria Math" panose="02040503050406030204" pitchFamily="18" charset="0"/>
                      </a:rPr>
                      <m:t>→</m:t>
                    </m:r>
                    <m:sSubSup>
                      <m:sSubSupPr>
                        <m:ctrlPr>
                          <a:rPr lang="en-US" altLang="zh-CN" i="1">
                            <a:solidFill>
                              <a:schemeClr val="tx1"/>
                            </a:solidFill>
                            <a:latin typeface="Cambria Math" panose="02040503050406030204" pitchFamily="18" charset="0"/>
                            <a:ea typeface="Cambria Math" panose="02040503050406030204" pitchFamily="18" charset="0"/>
                          </a:rPr>
                        </m:ctrlPr>
                      </m:sSubSupPr>
                      <m:e>
                        <m:r>
                          <a:rPr lang="zh-CN" altLang="en-US" i="1">
                            <a:solidFill>
                              <a:schemeClr val="tx1"/>
                            </a:solidFill>
                            <a:latin typeface="Cambria Math" panose="02040503050406030204" pitchFamily="18" charset="0"/>
                            <a:ea typeface="Cambria Math" panose="02040503050406030204" pitchFamily="18" charset="0"/>
                          </a:rPr>
                          <m:t>𝐷</m:t>
                        </m:r>
                      </m:e>
                      <m:sub>
                        <m:r>
                          <a:rPr lang="zh-CN" altLang="en-US" i="1">
                            <a:solidFill>
                              <a:schemeClr val="tx1"/>
                            </a:solidFill>
                            <a:latin typeface="Cambria Math" panose="02040503050406030204" pitchFamily="18" charset="0"/>
                            <a:ea typeface="Cambria Math" panose="02040503050406030204" pitchFamily="18" charset="0"/>
                          </a:rPr>
                          <m:t>𝑠</m:t>
                        </m:r>
                      </m:sub>
                      <m:sup>
                        <m:r>
                          <a:rPr lang="en-US" altLang="zh-CN" i="1">
                            <a:solidFill>
                              <a:schemeClr val="tx1"/>
                            </a:solidFill>
                            <a:latin typeface="Cambria Math" panose="02040503050406030204" pitchFamily="18" charset="0"/>
                            <a:ea typeface="Cambria Math" panose="02040503050406030204" pitchFamily="18" charset="0"/>
                          </a:rPr>
                          <m:t>−</m:t>
                        </m:r>
                      </m:sup>
                    </m:sSubSup>
                    <m:r>
                      <a:rPr lang="en-US" altLang="zh-CN" i="1">
                        <a:solidFill>
                          <a:schemeClr val="tx1"/>
                        </a:solidFill>
                        <a:latin typeface="Cambria Math" panose="02040503050406030204" pitchFamily="18" charset="0"/>
                        <a:ea typeface="Cambria Math" panose="02040503050406030204" pitchFamily="18" charset="0"/>
                      </a:rPr>
                      <m:t> </m:t>
                    </m:r>
                    <m:sSup>
                      <m:sSupPr>
                        <m:ctrlPr>
                          <a:rPr lang="en-US" altLang="zh-CN" i="1">
                            <a:solidFill>
                              <a:schemeClr val="tx1"/>
                            </a:solidFill>
                            <a:latin typeface="Cambria Math" panose="02040503050406030204" pitchFamily="18" charset="0"/>
                            <a:ea typeface="Cambria Math" panose="02040503050406030204" pitchFamily="18" charset="0"/>
                          </a:rPr>
                        </m:ctrlPr>
                      </m:sSupPr>
                      <m:e>
                        <m:r>
                          <a:rPr lang="en-US" altLang="zh-CN" i="1">
                            <a:solidFill>
                              <a:schemeClr val="tx1"/>
                            </a:solidFill>
                            <a:latin typeface="Cambria Math" panose="02040503050406030204" pitchFamily="18" charset="0"/>
                            <a:ea typeface="Cambria Math" panose="02040503050406030204" pitchFamily="18" charset="0"/>
                          </a:rPr>
                          <m:t>𝜋</m:t>
                        </m:r>
                      </m:e>
                      <m:sup>
                        <m:r>
                          <a:rPr lang="en-US" altLang="zh-CN" i="1">
                            <a:solidFill>
                              <a:schemeClr val="tx1"/>
                            </a:solidFill>
                            <a:latin typeface="Cambria Math" panose="02040503050406030204" pitchFamily="18" charset="0"/>
                            <a:ea typeface="Cambria Math" panose="02040503050406030204" pitchFamily="18" charset="0"/>
                          </a:rPr>
                          <m:t>+</m:t>
                        </m:r>
                      </m:sup>
                    </m:sSup>
                    <m:r>
                      <a:rPr lang="en-US" altLang="zh-CN" i="1">
                        <a:solidFill>
                          <a:schemeClr val="tx1"/>
                        </a:solidFill>
                        <a:latin typeface="Cambria Math" panose="02040503050406030204" pitchFamily="18" charset="0"/>
                        <a:ea typeface="Cambria Math" panose="02040503050406030204" pitchFamily="18" charset="0"/>
                      </a:rPr>
                      <m:t> </m:t>
                    </m:r>
                  </m:oMath>
                </a14:m>
                <a:r>
                  <a:rPr lang="en-US" altLang="zh-CN" dirty="0">
                    <a:latin typeface="Times New Roman" panose="02020603050405020304" pitchFamily="18" charset="0"/>
                    <a:cs typeface="Times New Roman" panose="02020603050405020304" pitchFamily="18" charset="0"/>
                  </a:rPr>
                  <a:t>has been improved by about three orders of magnitude.</a:t>
                </a:r>
              </a:p>
            </p:txBody>
          </p:sp>
        </mc:Choice>
        <mc:Fallback xmlns="">
          <p:sp>
            <p:nvSpPr>
              <p:cNvPr id="39" name="文本框 38">
                <a:extLst>
                  <a:ext uri="{FF2B5EF4-FFF2-40B4-BE49-F238E27FC236}">
                    <a16:creationId xmlns:a16="http://schemas.microsoft.com/office/drawing/2014/main" id="{79B656A1-8605-AB9B-35CC-B0F18FB78E21}"/>
                  </a:ext>
                </a:extLst>
              </p:cNvPr>
              <p:cNvSpPr txBox="1">
                <a:spLocks noRot="1" noChangeAspect="1" noMove="1" noResize="1" noEditPoints="1" noAdjustHandles="1" noChangeArrowheads="1" noChangeShapeType="1" noTextEdit="1"/>
              </p:cNvSpPr>
              <p:nvPr/>
            </p:nvSpPr>
            <p:spPr>
              <a:xfrm>
                <a:off x="6196492" y="4910703"/>
                <a:ext cx="4931058" cy="1294970"/>
              </a:xfrm>
              <a:prstGeom prst="rect">
                <a:avLst/>
              </a:prstGeom>
              <a:blipFill>
                <a:blip r:embed="rId19"/>
                <a:stretch>
                  <a:fillRect l="-742"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AA948F84-0165-8F6B-0213-BB0BF760D503}"/>
                  </a:ext>
                </a:extLst>
              </p:cNvPr>
              <p:cNvSpPr txBox="1"/>
              <p:nvPr/>
            </p:nvSpPr>
            <p:spPr>
              <a:xfrm>
                <a:off x="9801286" y="814700"/>
                <a:ext cx="2350731" cy="8925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 xmlns:m="http://schemas.openxmlformats.org/officeDocument/2006/math">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𝐽</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𝜓</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𝑠</m:t>
                        </m:r>
                      </m:sub>
                      <m:sup>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𝜌</m:t>
                        </m:r>
                      </m:e>
                      <m:sup>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sup>
                    </m:sSup>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and </a:t>
                </a:r>
                <a14:m>
                  <m:oMath xmlns:m="http://schemas.openxmlformats.org/officeDocument/2006/math">
                    <m:r>
                      <a:rPr lang="en-US" altLang="zh-CN">
                        <a:solidFill>
                          <a:srgbClr val="FF0000"/>
                        </a:solidFill>
                        <a:latin typeface="Cambria Math" panose="02040503050406030204" pitchFamily="18" charset="0"/>
                        <a:ea typeface="宋体" panose="02010600030101010101" pitchFamily="2" charset="-122"/>
                        <a:cs typeface="Times New Roman" panose="02020603050405020304" pitchFamily="18" charset="0"/>
                      </a:rPr>
                      <m:t> </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𝐽</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𝜓</m:t>
                    </m:r>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𝑠</m:t>
                        </m:r>
                      </m:sub>
                      <m:sup>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i="1">
                        <a:solidFill>
                          <a:srgbClr val="FF0000"/>
                        </a:solidFill>
                        <a:latin typeface="Cambria Math" panose="02040503050406030204" pitchFamily="18" charset="0"/>
                        <a:ea typeface="宋体" panose="02010600030101010101" pitchFamily="2" charset="-122"/>
                        <a:cs typeface="Times New Roman" panose="02020603050405020304" pitchFamily="18" charset="0"/>
                      </a:rPr>
                      <m:t> </m:t>
                    </m:r>
                  </m:oMath>
                </a14:m>
                <a:endParaRPr kumimoji="0" lang="en-US" altLang="zh-CN" sz="1600" b="0" i="0" u="none" strike="noStrike" cap="none" normalizeH="0" baseline="0" dirty="0">
                  <a:ln>
                    <a:noFill/>
                  </a:ln>
                  <a:solidFill>
                    <a:schemeClr val="accent5"/>
                  </a:solidFill>
                  <a:effectLst/>
                  <a:latin typeface="Arial Unicode MS"/>
                  <a:ea typeface="SFMono-Regular"/>
                </a:endParaRPr>
              </a:p>
              <a:p>
                <a:pPr algn="ctr"/>
                <a:r>
                  <a:rPr kumimoji="0" lang="en-US" altLang="zh-CN" sz="1600" b="0" i="0" u="none" strike="noStrike" cap="none" normalizeH="0" baseline="0" dirty="0">
                    <a:ln>
                      <a:noFill/>
                    </a:ln>
                    <a:solidFill>
                      <a:schemeClr val="accent5"/>
                    </a:solidFill>
                    <a:effectLst/>
                    <a:latin typeface="Arial Unicode MS"/>
                    <a:ea typeface="SFMono-Regular"/>
                  </a:rPr>
                  <a:t>arXiv:2506.09386</a:t>
                </a:r>
                <a:endParaRPr kumimoji="0" lang="zh-CN" altLang="zh-CN" sz="3600" b="0" i="0" u="none" strike="noStrike" cap="none" normalizeH="0" baseline="0" dirty="0">
                  <a:ln>
                    <a:noFill/>
                  </a:ln>
                  <a:solidFill>
                    <a:schemeClr val="accent5"/>
                  </a:solidFill>
                  <a:effectLst/>
                  <a:latin typeface="Arial" panose="020B0604020202020204" pitchFamily="34" charset="0"/>
                </a:endParaRPr>
              </a:p>
            </p:txBody>
          </p:sp>
        </mc:Choice>
        <mc:Fallback xmlns="">
          <p:sp>
            <p:nvSpPr>
              <p:cNvPr id="40" name="文本框 39">
                <a:extLst>
                  <a:ext uri="{FF2B5EF4-FFF2-40B4-BE49-F238E27FC236}">
                    <a16:creationId xmlns:a16="http://schemas.microsoft.com/office/drawing/2014/main" id="{AA948F84-0165-8F6B-0213-BB0BF760D503}"/>
                  </a:ext>
                </a:extLst>
              </p:cNvPr>
              <p:cNvSpPr txBox="1">
                <a:spLocks noRot="1" noChangeAspect="1" noMove="1" noResize="1" noEditPoints="1" noAdjustHandles="1" noChangeArrowheads="1" noChangeShapeType="1" noTextEdit="1"/>
              </p:cNvSpPr>
              <p:nvPr/>
            </p:nvSpPr>
            <p:spPr>
              <a:xfrm>
                <a:off x="9801286" y="814700"/>
                <a:ext cx="2350731" cy="892552"/>
              </a:xfrm>
              <a:prstGeom prst="rect">
                <a:avLst/>
              </a:prstGeom>
              <a:blipFill>
                <a:blip r:embed="rId20"/>
                <a:stretch>
                  <a:fillRect t="-3378" b="-7432"/>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6B8DEBD4-3690-210B-738E-9FCE0E80E4BC}"/>
              </a:ext>
            </a:extLst>
          </p:cNvPr>
          <p:cNvSpPr txBox="1"/>
          <p:nvPr/>
        </p:nvSpPr>
        <p:spPr>
          <a:xfrm>
            <a:off x="838200" y="32102"/>
            <a:ext cx="1888843" cy="375552"/>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𝐽</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𝜓 </a:t>
            </a:r>
            <a:r>
              <a:rPr lang="en-US" altLang="zh-CN" b="1" dirty="0">
                <a:latin typeface="Times New Roman" panose="02020603050405020304" pitchFamily="18" charset="0"/>
                <a:cs typeface="Times New Roman" panose="02020603050405020304" pitchFamily="18" charset="0"/>
              </a:rPr>
              <a:t>weak decays</a:t>
            </a:r>
          </a:p>
        </p:txBody>
      </p:sp>
    </p:spTree>
    <p:extLst>
      <p:ext uri="{BB962C8B-B14F-4D97-AF65-F5344CB8AC3E}">
        <p14:creationId xmlns:p14="http://schemas.microsoft.com/office/powerpoint/2010/main" val="1150206668"/>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98971"/>
            <a:ext cx="2996418" cy="386297"/>
          </a:xfrm>
          <a:prstGeom prst="rect">
            <a:avLst/>
          </a:prstGeom>
        </p:spPr>
      </p:pic>
      <p:sp>
        <p:nvSpPr>
          <p:cNvPr id="20" name="文本框 19">
            <a:extLst>
              <a:ext uri="{FF2B5EF4-FFF2-40B4-BE49-F238E27FC236}">
                <a16:creationId xmlns:a16="http://schemas.microsoft.com/office/drawing/2014/main" id="{0777B5B7-0D22-4640-B617-791C7B545931}"/>
              </a:ext>
            </a:extLst>
          </p:cNvPr>
          <p:cNvSpPr txBox="1"/>
          <p:nvPr/>
        </p:nvSpPr>
        <p:spPr>
          <a:xfrm>
            <a:off x="756919" y="1313221"/>
            <a:ext cx="10487547" cy="3673121"/>
          </a:xfrm>
          <a:prstGeom prst="rect">
            <a:avLst/>
          </a:prstGeom>
          <a:noFill/>
        </p:spPr>
        <p:txBody>
          <a:bodyPr wrap="square">
            <a:spAutoFit/>
          </a:bodyPr>
          <a:lstStyle/>
          <a:p>
            <a:pPr marL="285750" indent="-285750">
              <a:lnSpc>
                <a:spcPct val="2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BESIII performed a wide range study of new physics, with many first searches or best limits.</a:t>
            </a:r>
          </a:p>
          <a:p>
            <a:pPr marL="285750" indent="-285750">
              <a:lnSpc>
                <a:spcPct val="2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The latest search results for rare decays with charm in BESIII are reported.</a:t>
            </a:r>
          </a:p>
          <a:p>
            <a:pPr marL="285750" indent="-285750">
              <a:lnSpc>
                <a:spcPct val="2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BESIII has great potential with unique (and increasing) datasets and analysis techniques.</a:t>
            </a:r>
          </a:p>
        </p:txBody>
      </p:sp>
      <p:sp>
        <p:nvSpPr>
          <p:cNvPr id="21" name="文本框 20">
            <a:extLst>
              <a:ext uri="{FF2B5EF4-FFF2-40B4-BE49-F238E27FC236}">
                <a16:creationId xmlns:a16="http://schemas.microsoft.com/office/drawing/2014/main" id="{FF6F23AD-2FB1-4A0D-87AC-801E3A3A551D}"/>
              </a:ext>
            </a:extLst>
          </p:cNvPr>
          <p:cNvSpPr txBox="1"/>
          <p:nvPr/>
        </p:nvSpPr>
        <p:spPr>
          <a:xfrm>
            <a:off x="959181" y="-206341"/>
            <a:ext cx="3079419" cy="559127"/>
          </a:xfrm>
          <a:prstGeom prst="rect">
            <a:avLst/>
          </a:prstGeom>
          <a:noFill/>
        </p:spPr>
        <p:txBody>
          <a:bodyPr wrap="square" rtlCol="0">
            <a:spAutoFit/>
          </a:bodyPr>
          <a:lstStyle/>
          <a:p>
            <a:pPr>
              <a:lnSpc>
                <a:spcPct val="200000"/>
              </a:lnSpc>
            </a:pPr>
            <a:r>
              <a:rPr lang="en-US" altLang="zh-CN" b="1" dirty="0">
                <a:latin typeface="Times New Roman" panose="02020603050405020304" pitchFamily="18" charset="0"/>
                <a:cs typeface="Times New Roman" panose="02020603050405020304" pitchFamily="18" charset="0"/>
              </a:rPr>
              <a:t>Summary</a:t>
            </a:r>
            <a:endParaRPr lang="en-US" altLang="zh-CN" b="1" dirty="0">
              <a:latin typeface="宋体" panose="02010600030101010101" pitchFamily="2" charset="-122"/>
              <a:ea typeface="宋体" panose="02010600030101010101" pitchFamily="2" charset="-122"/>
            </a:endParaRPr>
          </a:p>
        </p:txBody>
      </p:sp>
      <p:sp>
        <p:nvSpPr>
          <p:cNvPr id="3" name="灯片编号占位符 2">
            <a:extLst>
              <a:ext uri="{FF2B5EF4-FFF2-40B4-BE49-F238E27FC236}">
                <a16:creationId xmlns:a16="http://schemas.microsoft.com/office/drawing/2014/main" id="{8B905644-34AF-40BF-92B3-61A23B24C5CD}"/>
              </a:ext>
            </a:extLst>
          </p:cNvPr>
          <p:cNvSpPr>
            <a:spLocks noGrp="1"/>
          </p:cNvSpPr>
          <p:nvPr>
            <p:ph type="sldNum" sz="quarter" idx="12"/>
          </p:nvPr>
        </p:nvSpPr>
        <p:spPr/>
        <p:txBody>
          <a:bodyPr/>
          <a:lstStyle/>
          <a:p>
            <a:fld id="{A65F8859-343E-44DC-9479-D6DC897E675C}" type="slidenum">
              <a:rPr lang="zh-CN" altLang="en-US" smtClean="0"/>
              <a:t>16</a:t>
            </a:fld>
            <a:endParaRPr lang="zh-CN" altLang="en-US"/>
          </a:p>
        </p:txBody>
      </p:sp>
      <p:sp>
        <p:nvSpPr>
          <p:cNvPr id="6" name="日期占位符 5">
            <a:extLst>
              <a:ext uri="{FF2B5EF4-FFF2-40B4-BE49-F238E27FC236}">
                <a16:creationId xmlns:a16="http://schemas.microsoft.com/office/drawing/2014/main" id="{73B3D25A-8258-4252-84CD-93B9B0238FE6}"/>
              </a:ext>
            </a:extLst>
          </p:cNvPr>
          <p:cNvSpPr>
            <a:spLocks noGrp="1"/>
          </p:cNvSpPr>
          <p:nvPr>
            <p:ph type="dt" sz="half" idx="10"/>
          </p:nvPr>
        </p:nvSpPr>
        <p:spPr/>
        <p:txBody>
          <a:bodyPr/>
          <a:lstStyle/>
          <a:p>
            <a:fld id="{95E165DF-0BD7-4A37-87FD-8047B414B179}" type="datetime1">
              <a:rPr lang="zh-CN" altLang="en-US" smtClean="0"/>
              <a:t>2025/7/10</a:t>
            </a:fld>
            <a:endParaRPr lang="zh-CN" altLang="en-US"/>
          </a:p>
        </p:txBody>
      </p:sp>
      <p:sp>
        <p:nvSpPr>
          <p:cNvPr id="7" name="页脚占位符 6">
            <a:extLst>
              <a:ext uri="{FF2B5EF4-FFF2-40B4-BE49-F238E27FC236}">
                <a16:creationId xmlns:a16="http://schemas.microsoft.com/office/drawing/2014/main" id="{6D5F1DD6-D631-45DA-BB2D-4CB508848BBC}"/>
              </a:ext>
            </a:extLst>
          </p:cNvPr>
          <p:cNvSpPr>
            <a:spLocks noGrp="1"/>
          </p:cNvSpPr>
          <p:nvPr>
            <p:ph type="ftr" sz="quarter" idx="11"/>
          </p:nvPr>
        </p:nvSpPr>
        <p:spPr/>
        <p:txBody>
          <a:bodyPr/>
          <a:lstStyle/>
          <a:p>
            <a:r>
              <a:rPr lang="en-US" altLang="zh-CN"/>
              <a:t>zhanyh6@mail2.sysu.edu.cn</a:t>
            </a:r>
            <a:endParaRPr lang="zh-CN" altLang="en-US"/>
          </a:p>
        </p:txBody>
      </p:sp>
      <p:pic>
        <p:nvPicPr>
          <p:cNvPr id="10" name="图片 9" descr="中山大学logo">
            <a:extLst>
              <a:ext uri="{FF2B5EF4-FFF2-40B4-BE49-F238E27FC236}">
                <a16:creationId xmlns:a16="http://schemas.microsoft.com/office/drawing/2014/main" id="{AC292552-B31B-002E-159B-0E2135874AC3}"/>
              </a:ext>
            </a:extLst>
          </p:cNvPr>
          <p:cNvPicPr>
            <a:picLocks noChangeAspect="1"/>
          </p:cNvPicPr>
          <p:nvPr/>
        </p:nvPicPr>
        <p:blipFill>
          <a:blip r:embed="rId4"/>
          <a:stretch>
            <a:fillRect/>
          </a:stretch>
        </p:blipFill>
        <p:spPr>
          <a:xfrm>
            <a:off x="11463867" y="87271"/>
            <a:ext cx="654934" cy="654934"/>
          </a:xfrm>
          <a:prstGeom prst="rect">
            <a:avLst/>
          </a:prstGeom>
        </p:spPr>
      </p:pic>
      <p:pic>
        <p:nvPicPr>
          <p:cNvPr id="11" name="图片 10">
            <a:extLst>
              <a:ext uri="{FF2B5EF4-FFF2-40B4-BE49-F238E27FC236}">
                <a16:creationId xmlns:a16="http://schemas.microsoft.com/office/drawing/2014/main" id="{72802BAB-4653-E81A-1600-20EDE34B07B3}"/>
              </a:ext>
            </a:extLst>
          </p:cNvPr>
          <p:cNvPicPr>
            <a:picLocks noChangeAspect="1"/>
          </p:cNvPicPr>
          <p:nvPr/>
        </p:nvPicPr>
        <p:blipFill>
          <a:blip r:embed="rId5"/>
          <a:stretch>
            <a:fillRect/>
          </a:stretch>
        </p:blipFill>
        <p:spPr>
          <a:xfrm>
            <a:off x="10301228" y="134003"/>
            <a:ext cx="1052572" cy="433830"/>
          </a:xfrm>
          <a:prstGeom prst="rect">
            <a:avLst/>
          </a:prstGeom>
        </p:spPr>
      </p:pic>
    </p:spTree>
    <p:extLst>
      <p:ext uri="{BB962C8B-B14F-4D97-AF65-F5344CB8AC3E}">
        <p14:creationId xmlns:p14="http://schemas.microsoft.com/office/powerpoint/2010/main" val="128860165"/>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山大学logo"/>
          <p:cNvPicPr>
            <a:picLocks noChangeAspect="1"/>
          </p:cNvPicPr>
          <p:nvPr/>
        </p:nvPicPr>
        <p:blipFill>
          <a:blip r:embed="rId3"/>
          <a:stretch>
            <a:fillRect/>
          </a:stretch>
        </p:blipFill>
        <p:spPr>
          <a:xfrm>
            <a:off x="10753090" y="187960"/>
            <a:ext cx="986790" cy="986790"/>
          </a:xfrm>
          <a:prstGeom prst="rect">
            <a:avLst/>
          </a:prstGeom>
        </p:spPr>
      </p:pic>
      <p:sp>
        <p:nvSpPr>
          <p:cNvPr id="3" name="灯片编号占位符 2">
            <a:extLst>
              <a:ext uri="{FF2B5EF4-FFF2-40B4-BE49-F238E27FC236}">
                <a16:creationId xmlns:a16="http://schemas.microsoft.com/office/drawing/2014/main" id="{8B905644-34AF-40BF-92B3-61A23B24C5CD}"/>
              </a:ext>
            </a:extLst>
          </p:cNvPr>
          <p:cNvSpPr>
            <a:spLocks noGrp="1"/>
          </p:cNvSpPr>
          <p:nvPr>
            <p:ph type="sldNum" sz="quarter" idx="12"/>
          </p:nvPr>
        </p:nvSpPr>
        <p:spPr/>
        <p:txBody>
          <a:bodyPr/>
          <a:lstStyle/>
          <a:p>
            <a:fld id="{A65F8859-343E-44DC-9479-D6DC897E675C}" type="slidenum">
              <a:rPr lang="zh-CN" altLang="en-US" smtClean="0"/>
              <a:t>17</a:t>
            </a:fld>
            <a:endParaRPr lang="zh-CN" altLang="en-US"/>
          </a:p>
        </p:txBody>
      </p:sp>
      <p:sp>
        <p:nvSpPr>
          <p:cNvPr id="6" name="日期占位符 5">
            <a:extLst>
              <a:ext uri="{FF2B5EF4-FFF2-40B4-BE49-F238E27FC236}">
                <a16:creationId xmlns:a16="http://schemas.microsoft.com/office/drawing/2014/main" id="{73B3D25A-8258-4252-84CD-93B9B0238FE6}"/>
              </a:ext>
            </a:extLst>
          </p:cNvPr>
          <p:cNvSpPr>
            <a:spLocks noGrp="1"/>
          </p:cNvSpPr>
          <p:nvPr>
            <p:ph type="dt" sz="half" idx="10"/>
          </p:nvPr>
        </p:nvSpPr>
        <p:spPr/>
        <p:txBody>
          <a:bodyPr/>
          <a:lstStyle/>
          <a:p>
            <a:fld id="{F991C2E2-3A88-4FBA-AC22-307236CCA792}" type="datetime1">
              <a:rPr lang="zh-CN" altLang="en-US" smtClean="0"/>
              <a:t>2025/7/10</a:t>
            </a:fld>
            <a:endParaRPr lang="zh-CN" altLang="en-US"/>
          </a:p>
        </p:txBody>
      </p:sp>
      <p:sp>
        <p:nvSpPr>
          <p:cNvPr id="7" name="页脚占位符 6">
            <a:extLst>
              <a:ext uri="{FF2B5EF4-FFF2-40B4-BE49-F238E27FC236}">
                <a16:creationId xmlns:a16="http://schemas.microsoft.com/office/drawing/2014/main" id="{6D5F1DD6-D631-45DA-BB2D-4CB508848BBC}"/>
              </a:ext>
            </a:extLst>
          </p:cNvPr>
          <p:cNvSpPr>
            <a:spLocks noGrp="1"/>
          </p:cNvSpPr>
          <p:nvPr>
            <p:ph type="ftr" sz="quarter" idx="11"/>
          </p:nvPr>
        </p:nvSpPr>
        <p:spPr/>
        <p:txBody>
          <a:bodyPr/>
          <a:lstStyle/>
          <a:p>
            <a:r>
              <a:rPr lang="en-US" altLang="zh-CN"/>
              <a:t>zhanyh6@mail2.sysu.edu.cn</a:t>
            </a:r>
            <a:endParaRPr lang="zh-CN" altLang="en-US"/>
          </a:p>
        </p:txBody>
      </p:sp>
      <p:sp>
        <p:nvSpPr>
          <p:cNvPr id="4" name="矩形 3">
            <a:extLst>
              <a:ext uri="{FF2B5EF4-FFF2-40B4-BE49-F238E27FC236}">
                <a16:creationId xmlns:a16="http://schemas.microsoft.com/office/drawing/2014/main" id="{B89E19A4-BD4E-4896-BA9F-38563BF8FB3A}"/>
              </a:ext>
            </a:extLst>
          </p:cNvPr>
          <p:cNvSpPr/>
          <p:nvPr/>
        </p:nvSpPr>
        <p:spPr>
          <a:xfrm>
            <a:off x="1584648" y="2497976"/>
            <a:ext cx="8557727" cy="1862048"/>
          </a:xfrm>
          <a:prstGeom prst="rect">
            <a:avLst/>
          </a:prstGeom>
          <a:noFill/>
        </p:spPr>
        <p:txBody>
          <a:bodyPr wrap="square" lIns="91440" tIns="45720" rIns="91440" bIns="45720">
            <a:spAutoFit/>
          </a:bodyPr>
          <a:lstStyle/>
          <a:p>
            <a:pPr algn="ctr"/>
            <a:r>
              <a:rPr lang="en-US" altLang="zh-CN" sz="11500" b="1" i="1" dirty="0">
                <a:ln w="0"/>
                <a:solidFill>
                  <a:schemeClr val="accent1"/>
                </a:solidFill>
                <a:effectLst>
                  <a:outerShdw blurRad="38100" dist="25400" dir="5400000" algn="ctr" rotWithShape="0">
                    <a:srgbClr val="6E747A">
                      <a:alpha val="43000"/>
                    </a:srgbClr>
                  </a:outerShdw>
                </a:effectLst>
              </a:rPr>
              <a:t>Thanks</a:t>
            </a:r>
            <a:endParaRPr lang="zh-CN" altLang="en-US" sz="11500" b="1" i="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32606308"/>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山大学logo"/>
          <p:cNvPicPr>
            <a:picLocks noChangeAspect="1"/>
          </p:cNvPicPr>
          <p:nvPr/>
        </p:nvPicPr>
        <p:blipFill>
          <a:blip r:embed="rId3"/>
          <a:stretch>
            <a:fillRect/>
          </a:stretch>
        </p:blipFill>
        <p:spPr>
          <a:xfrm>
            <a:off x="11463867" y="87271"/>
            <a:ext cx="654934" cy="654934"/>
          </a:xfrm>
          <a:prstGeom prst="rect">
            <a:avLst/>
          </a:prstGeom>
        </p:spPr>
      </p:pic>
      <p:sp>
        <p:nvSpPr>
          <p:cNvPr id="13" name="文本框 12">
            <a:extLst>
              <a:ext uri="{FF2B5EF4-FFF2-40B4-BE49-F238E27FC236}">
                <a16:creationId xmlns:a16="http://schemas.microsoft.com/office/drawing/2014/main" id="{5477408F-494C-4759-94C7-4B1CAC09AEA4}"/>
              </a:ext>
            </a:extLst>
          </p:cNvPr>
          <p:cNvSpPr txBox="1"/>
          <p:nvPr/>
        </p:nvSpPr>
        <p:spPr>
          <a:xfrm>
            <a:off x="4922389" y="529854"/>
            <a:ext cx="1970373" cy="646331"/>
          </a:xfrm>
          <a:prstGeom prst="rect">
            <a:avLst/>
          </a:prstGeom>
          <a:noFill/>
        </p:spPr>
        <p:txBody>
          <a:bodyPr wrap="square">
            <a:spAutoFit/>
          </a:bodyPr>
          <a:lstStyle/>
          <a:p>
            <a:r>
              <a:rPr lang="en-US" altLang="zh-CN" sz="3600" b="1" dirty="0">
                <a:latin typeface="Times New Roman" panose="02020603050405020304" pitchFamily="18" charset="0"/>
                <a:cs typeface="Times New Roman" panose="02020603050405020304" pitchFamily="18" charset="0"/>
              </a:rPr>
              <a:t>Outline</a:t>
            </a:r>
            <a:endParaRPr lang="zh-CN" altLang="en-US"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87BF296-131B-458D-9421-019DE9540354}"/>
                  </a:ext>
                </a:extLst>
              </p:cNvPr>
              <p:cNvSpPr txBox="1"/>
              <p:nvPr/>
            </p:nvSpPr>
            <p:spPr>
              <a:xfrm>
                <a:off x="1922887" y="1773009"/>
                <a:ext cx="8346225" cy="2600199"/>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en-US" altLang="zh-CN" sz="2800" b="0" i="0" dirty="0">
                    <a:effectLst/>
                    <a:latin typeface="Times New Roman" panose="02020603050405020304" pitchFamily="18" charset="0"/>
                    <a:cs typeface="Times New Roman" panose="02020603050405020304" pitchFamily="18" charset="0"/>
                  </a:rPr>
                  <a:t>BEPCII and BESIII</a:t>
                </a:r>
              </a:p>
              <a:p>
                <a:pPr marL="285750" indent="-285750">
                  <a:lnSpc>
                    <a:spcPct val="150000"/>
                  </a:lnSpc>
                  <a:buFont typeface="Wingdings" panose="05000000000000000000" pitchFamily="2" charset="2"/>
                  <a:buChar char="u"/>
                </a:pPr>
                <a:r>
                  <a:rPr lang="en-US" altLang="zh-CN" sz="2800" b="0" i="0" dirty="0">
                    <a:effectLst/>
                    <a:latin typeface="Times New Roman" panose="02020603050405020304" pitchFamily="18" charset="0"/>
                    <a:cs typeface="Times New Roman" panose="02020603050405020304" pitchFamily="18" charset="0"/>
                  </a:rPr>
                  <a:t>FCNC decays with charm</a:t>
                </a:r>
              </a:p>
              <a:p>
                <a:pPr marL="285750" indent="-285750">
                  <a:lnSpc>
                    <a:spcPct val="150000"/>
                  </a:lnSpc>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800" b="0" i="1" dirty="0" smtClean="0">
                        <a:effectLst/>
                        <a:latin typeface="Cambria Math" panose="02040503050406030204" pitchFamily="18" charset="0"/>
                      </a:rPr>
                      <m:t>𝐽</m:t>
                    </m:r>
                    <m:r>
                      <a:rPr lang="en-US" altLang="zh-CN" sz="2800" b="0" i="1" dirty="0" smtClean="0">
                        <a:effectLst/>
                        <a:latin typeface="Cambria Math" panose="02040503050406030204" pitchFamily="18" charset="0"/>
                      </a:rPr>
                      <m:t>/</m:t>
                    </m:r>
                    <m:r>
                      <a:rPr lang="el-GR" altLang="zh-CN" sz="2800" b="0" i="1" dirty="0" smtClean="0">
                        <a:effectLst/>
                        <a:latin typeface="Cambria Math" panose="02040503050406030204" pitchFamily="18" charset="0"/>
                      </a:rPr>
                      <m:t>𝜓</m:t>
                    </m:r>
                  </m:oMath>
                </a14:m>
                <a:r>
                  <a:rPr lang="en-US" altLang="zh-CN" sz="2800" b="0" i="0" dirty="0">
                    <a:effectLst/>
                    <a:latin typeface="Times New Roman" panose="02020603050405020304" pitchFamily="18" charset="0"/>
                    <a:cs typeface="Times New Roman" panose="02020603050405020304" pitchFamily="18" charset="0"/>
                  </a:rPr>
                  <a:t> weak decays </a:t>
                </a:r>
              </a:p>
              <a:p>
                <a:pPr marL="285750" indent="-285750">
                  <a:lnSpc>
                    <a:spcPct val="150000"/>
                  </a:lnSpc>
                  <a:buFont typeface="Wingdings" panose="05000000000000000000" pitchFamily="2" charset="2"/>
                  <a:buChar char="u"/>
                </a:pPr>
                <a:r>
                  <a:rPr lang="en-US" altLang="zh-CN" sz="2800" b="0" i="0" dirty="0">
                    <a:effectLst/>
                    <a:latin typeface="Times New Roman" panose="02020603050405020304" pitchFamily="18" charset="0"/>
                    <a:cs typeface="Times New Roman" panose="02020603050405020304" pitchFamily="18" charset="0"/>
                  </a:rPr>
                  <a:t>Summary</a:t>
                </a:r>
                <a:endParaRPr lang="en-US" altLang="zh-CN" sz="2800" b="1"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987BF296-131B-458D-9421-019DE9540354}"/>
                  </a:ext>
                </a:extLst>
              </p:cNvPr>
              <p:cNvSpPr txBox="1">
                <a:spLocks noRot="1" noChangeAspect="1" noMove="1" noResize="1" noEditPoints="1" noAdjustHandles="1" noChangeArrowheads="1" noChangeShapeType="1" noTextEdit="1"/>
              </p:cNvSpPr>
              <p:nvPr/>
            </p:nvSpPr>
            <p:spPr>
              <a:xfrm>
                <a:off x="1922887" y="1773009"/>
                <a:ext cx="8346225" cy="2600199"/>
              </a:xfrm>
              <a:prstGeom prst="rect">
                <a:avLst/>
              </a:prstGeom>
              <a:blipFill>
                <a:blip r:embed="rId4"/>
                <a:stretch>
                  <a:fillRect l="-1241" b="-5869"/>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6A3D6613-C6B9-45C7-8677-88B56F43496F}"/>
              </a:ext>
            </a:extLst>
          </p:cNvPr>
          <p:cNvSpPr txBox="1"/>
          <p:nvPr/>
        </p:nvSpPr>
        <p:spPr>
          <a:xfrm>
            <a:off x="959181" y="0"/>
            <a:ext cx="3079419" cy="814903"/>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Outline</a:t>
            </a:r>
            <a:endParaRPr lang="zh-CN" altLang="en-US" b="1" dirty="0">
              <a:latin typeface="Times New Roman" panose="02020603050405020304" pitchFamily="18" charset="0"/>
              <a:cs typeface="Times New Roman" panose="02020603050405020304" pitchFamily="18" charset="0"/>
            </a:endParaRPr>
          </a:p>
          <a:p>
            <a:pPr>
              <a:lnSpc>
                <a:spcPct val="150000"/>
              </a:lnSpc>
              <a:defRPr/>
            </a:pPr>
            <a:endParaRPr lang="en-US" altLang="zh-CN" sz="2000" dirty="0"/>
          </a:p>
        </p:txBody>
      </p:sp>
      <p:sp>
        <p:nvSpPr>
          <p:cNvPr id="3" name="灯片编号占位符 2">
            <a:extLst>
              <a:ext uri="{FF2B5EF4-FFF2-40B4-BE49-F238E27FC236}">
                <a16:creationId xmlns:a16="http://schemas.microsoft.com/office/drawing/2014/main" id="{AF1DBAE5-6B42-4881-A2AC-F807F240E2A5}"/>
              </a:ext>
            </a:extLst>
          </p:cNvPr>
          <p:cNvSpPr>
            <a:spLocks noGrp="1"/>
          </p:cNvSpPr>
          <p:nvPr>
            <p:ph type="sldNum" sz="quarter" idx="12"/>
          </p:nvPr>
        </p:nvSpPr>
        <p:spPr/>
        <p:txBody>
          <a:bodyPr/>
          <a:lstStyle/>
          <a:p>
            <a:fld id="{A65F8859-343E-44DC-9479-D6DC897E675C}" type="slidenum">
              <a:rPr lang="zh-CN" altLang="en-US" smtClean="0"/>
              <a:t>2</a:t>
            </a:fld>
            <a:endParaRPr lang="zh-CN" altLang="en-US"/>
          </a:p>
        </p:txBody>
      </p:sp>
      <p:sp>
        <p:nvSpPr>
          <p:cNvPr id="4" name="日期占位符 3">
            <a:extLst>
              <a:ext uri="{FF2B5EF4-FFF2-40B4-BE49-F238E27FC236}">
                <a16:creationId xmlns:a16="http://schemas.microsoft.com/office/drawing/2014/main" id="{585F522F-86A7-4BA0-8E3F-492914015E36}"/>
              </a:ext>
            </a:extLst>
          </p:cNvPr>
          <p:cNvSpPr>
            <a:spLocks noGrp="1"/>
          </p:cNvSpPr>
          <p:nvPr>
            <p:ph type="dt" sz="half" idx="10"/>
          </p:nvPr>
        </p:nvSpPr>
        <p:spPr/>
        <p:txBody>
          <a:bodyPr/>
          <a:lstStyle/>
          <a:p>
            <a:fld id="{AC1067F2-FB46-4D24-AB71-9CF907C6FA63}" type="datetime1">
              <a:rPr lang="zh-CN" altLang="en-US" smtClean="0"/>
              <a:t>2025/7/10</a:t>
            </a:fld>
            <a:endParaRPr lang="zh-CN" altLang="en-US" dirty="0"/>
          </a:p>
        </p:txBody>
      </p:sp>
      <p:sp>
        <p:nvSpPr>
          <p:cNvPr id="6" name="页脚占位符 5">
            <a:extLst>
              <a:ext uri="{FF2B5EF4-FFF2-40B4-BE49-F238E27FC236}">
                <a16:creationId xmlns:a16="http://schemas.microsoft.com/office/drawing/2014/main" id="{03E1EC30-A16F-40A8-9428-3CC78A5E4DE2}"/>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0" name="图片 9">
            <a:extLst>
              <a:ext uri="{FF2B5EF4-FFF2-40B4-BE49-F238E27FC236}">
                <a16:creationId xmlns:a16="http://schemas.microsoft.com/office/drawing/2014/main" id="{10374725-8925-8A8E-69EA-986A2F0B178E}"/>
              </a:ext>
            </a:extLst>
          </p:cNvPr>
          <p:cNvPicPr>
            <a:picLocks noChangeAspect="1"/>
          </p:cNvPicPr>
          <p:nvPr/>
        </p:nvPicPr>
        <p:blipFill rotWithShape="1">
          <a:blip r:embed="rId5">
            <a:extLst>
              <a:ext uri="{28A0092B-C50C-407E-A947-70E740481C1C}">
                <a14:useLocalDpi xmlns:a14="http://schemas.microsoft.com/office/drawing/2010/main" val="0"/>
              </a:ext>
            </a:extLst>
          </a:blip>
          <a:srcRect l="45099" t="46333" r="11208" b="48034"/>
          <a:stretch>
            <a:fillRect/>
          </a:stretch>
        </p:blipFill>
        <p:spPr>
          <a:xfrm>
            <a:off x="-14132" y="49902"/>
            <a:ext cx="2996418" cy="386297"/>
          </a:xfrm>
          <a:prstGeom prst="rect">
            <a:avLst/>
          </a:prstGeom>
        </p:spPr>
      </p:pic>
      <p:pic>
        <p:nvPicPr>
          <p:cNvPr id="7" name="图片 6">
            <a:extLst>
              <a:ext uri="{FF2B5EF4-FFF2-40B4-BE49-F238E27FC236}">
                <a16:creationId xmlns:a16="http://schemas.microsoft.com/office/drawing/2014/main" id="{B802BFCA-A857-B8E9-F9B5-0CBEBE2619E9}"/>
              </a:ext>
            </a:extLst>
          </p:cNvPr>
          <p:cNvPicPr>
            <a:picLocks noChangeAspect="1"/>
          </p:cNvPicPr>
          <p:nvPr/>
        </p:nvPicPr>
        <p:blipFill>
          <a:blip r:embed="rId6"/>
          <a:stretch>
            <a:fillRect/>
          </a:stretch>
        </p:blipFill>
        <p:spPr>
          <a:xfrm>
            <a:off x="10301228" y="134003"/>
            <a:ext cx="1052572" cy="433830"/>
          </a:xfrm>
          <a:prstGeom prst="rect">
            <a:avLst/>
          </a:prstGeom>
        </p:spPr>
      </p:pic>
    </p:spTree>
    <p:extLst>
      <p:ext uri="{BB962C8B-B14F-4D97-AF65-F5344CB8AC3E}">
        <p14:creationId xmlns:p14="http://schemas.microsoft.com/office/powerpoint/2010/main" val="1822838229"/>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C6146BB-0CE3-46DC-80C2-5AE2F3246938}"/>
                  </a:ext>
                </a:extLst>
              </p:cNvPr>
              <p:cNvSpPr txBox="1"/>
              <p:nvPr/>
            </p:nvSpPr>
            <p:spPr>
              <a:xfrm>
                <a:off x="341550" y="0"/>
                <a:ext cx="3079419" cy="5078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BEPCII</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and</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BESIII</m:t>
                      </m:r>
                    </m:oMath>
                  </m:oMathPara>
                </a14:m>
                <a:endParaRPr lang="en-US" altLang="zh-CN" b="1"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AC6146BB-0CE3-46DC-80C2-5AE2F3246938}"/>
                  </a:ext>
                </a:extLst>
              </p:cNvPr>
              <p:cNvSpPr txBox="1">
                <a:spLocks noRot="1" noChangeAspect="1" noMove="1" noResize="1" noEditPoints="1" noAdjustHandles="1" noChangeArrowheads="1" noChangeShapeType="1" noTextEdit="1"/>
              </p:cNvSpPr>
              <p:nvPr/>
            </p:nvSpPr>
            <p:spPr>
              <a:xfrm>
                <a:off x="341550" y="0"/>
                <a:ext cx="3079419" cy="507831"/>
              </a:xfrm>
              <a:prstGeom prst="rect">
                <a:avLst/>
              </a:prstGeom>
              <a:blipFill>
                <a:blip r:embed="rId4"/>
                <a:stretch>
                  <a:fillRect/>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3</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1B7BCBD2-8B0D-4F8B-B482-E28290640AAB}"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5">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p:pic>
        <p:nvPicPr>
          <p:cNvPr id="16" name="图片 15">
            <a:extLst>
              <a:ext uri="{FF2B5EF4-FFF2-40B4-BE49-F238E27FC236}">
                <a16:creationId xmlns:a16="http://schemas.microsoft.com/office/drawing/2014/main" id="{84A9C3E2-DDF5-858D-0DE4-CC0E2372C116}"/>
              </a:ext>
            </a:extLst>
          </p:cNvPr>
          <p:cNvPicPr>
            <a:picLocks noChangeAspect="1"/>
          </p:cNvPicPr>
          <p:nvPr/>
        </p:nvPicPr>
        <p:blipFill>
          <a:blip r:embed="rId6"/>
          <a:stretch>
            <a:fillRect/>
          </a:stretch>
        </p:blipFill>
        <p:spPr>
          <a:xfrm>
            <a:off x="130358" y="2050369"/>
            <a:ext cx="4227039" cy="3782334"/>
          </a:xfrm>
          <a:prstGeom prst="rect">
            <a:avLst/>
          </a:prstGeom>
        </p:spPr>
      </p:pic>
      <p:sp>
        <p:nvSpPr>
          <p:cNvPr id="17" name="文本框 16">
            <a:extLst>
              <a:ext uri="{FF2B5EF4-FFF2-40B4-BE49-F238E27FC236}">
                <a16:creationId xmlns:a16="http://schemas.microsoft.com/office/drawing/2014/main" id="{22C44C77-4E30-09C7-D22C-C6B033CE7580}"/>
              </a:ext>
            </a:extLst>
          </p:cNvPr>
          <p:cNvSpPr txBox="1"/>
          <p:nvPr/>
        </p:nvSpPr>
        <p:spPr>
          <a:xfrm>
            <a:off x="7013707" y="323165"/>
            <a:ext cx="169148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BESIII Detector</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B63239CB-F168-72CD-FA9C-191981B8E2FA}"/>
              </a:ext>
            </a:extLst>
          </p:cNvPr>
          <p:cNvSpPr txBox="1"/>
          <p:nvPr/>
        </p:nvSpPr>
        <p:spPr>
          <a:xfrm>
            <a:off x="449156" y="1608321"/>
            <a:ext cx="358944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Beijing Electron Positron Collider II</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6D58EEA-1512-AFA8-EDE1-FDA2FF444F1E}"/>
                  </a:ext>
                </a:extLst>
              </p:cNvPr>
              <p:cNvSpPr txBox="1"/>
              <p:nvPr/>
            </p:nvSpPr>
            <p:spPr>
              <a:xfrm>
                <a:off x="4891783" y="3756513"/>
                <a:ext cx="6485109" cy="2585323"/>
              </a:xfrm>
              <a:prstGeom prst="rect">
                <a:avLst/>
              </a:prstGeom>
              <a:noFill/>
            </p:spPr>
            <p:txBody>
              <a:bodyPr wrap="none" rtlCol="0">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 Multilayer drift chamber (</a:t>
                </a:r>
                <a:r>
                  <a:rPr lang="en-US" altLang="zh-CN" b="1" dirty="0">
                    <a:latin typeface="Times New Roman" panose="02020603050405020304" pitchFamily="18" charset="0"/>
                    <a:cs typeface="Times New Roman" panose="02020603050405020304" pitchFamily="18" charset="0"/>
                  </a:rPr>
                  <a:t>MDC</a:t>
                </a:r>
                <a:r>
                  <a:rPr lang="en-US" altLang="zh-CN"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14:m>
                  <m:oMath xmlns:m="http://schemas.openxmlformats.org/officeDocument/2006/math">
                    <m:r>
                      <m:rPr>
                        <m:sty m:val="p"/>
                      </m:rPr>
                      <a:rPr lang="en-US" altLang="zh-CN" i="0">
                        <a:latin typeface="Cambria Math" panose="02040503050406030204" pitchFamily="18" charset="0"/>
                      </a:rPr>
                      <m:t>The</m:t>
                    </m:r>
                    <m:r>
                      <a:rPr lang="en-US" altLang="zh-CN" i="0">
                        <a:latin typeface="Cambria Math" panose="02040503050406030204" pitchFamily="18" charset="0"/>
                      </a:rPr>
                      <m:t> </m:t>
                    </m:r>
                    <m:r>
                      <m:rPr>
                        <m:sty m:val="p"/>
                      </m:rPr>
                      <a:rPr lang="en-US" altLang="zh-CN" i="0">
                        <a:latin typeface="Cambria Math" panose="02040503050406030204" pitchFamily="18" charset="0"/>
                      </a:rPr>
                      <m:t>momentum</m:t>
                    </m:r>
                    <m:r>
                      <a:rPr lang="en-US" altLang="zh-CN" i="0">
                        <a:latin typeface="Cambria Math" panose="02040503050406030204" pitchFamily="18" charset="0"/>
                      </a:rPr>
                      <m:t> </m:t>
                    </m:r>
                    <m:r>
                      <m:rPr>
                        <m:sty m:val="p"/>
                      </m:rPr>
                      <a:rPr lang="en-US" altLang="zh-CN" i="0">
                        <a:latin typeface="Cambria Math" panose="02040503050406030204" pitchFamily="18" charset="0"/>
                      </a:rPr>
                      <m:t>resolution</m:t>
                    </m:r>
                    <m:r>
                      <a:rPr lang="en-US" altLang="zh-CN" b="0" i="0" smtClean="0">
                        <a:latin typeface="Cambria Math" panose="02040503050406030204" pitchFamily="18" charset="0"/>
                      </a:rPr>
                      <m:t>: </m:t>
                    </m:r>
                    <m:r>
                      <a:rPr lang="en-US" altLang="zh-CN" b="0" i="1" smtClean="0">
                        <a:latin typeface="Cambria Math" panose="02040503050406030204" pitchFamily="18" charset="0"/>
                      </a:rPr>
                      <m:t>0.5% </m:t>
                    </m:r>
                  </m:oMath>
                </a14:m>
                <a:r>
                  <a:rPr lang="en-US" altLang="zh-CN" b="0" i="0" dirty="0">
                    <a:latin typeface="Times New Roman" panose="02020603050405020304" pitchFamily="18" charset="0"/>
                    <a:cs typeface="Times New Roman" panose="02020603050405020304" pitchFamily="18" charset="0"/>
                  </a:rPr>
                  <a:t>@ 1GeV/c</a:t>
                </a:r>
                <a:endParaRPr lang="en-US" altLang="zh-CN"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dE</a:t>
                </a:r>
                <a:r>
                  <a:rPr lang="en-US" altLang="zh-CN" dirty="0">
                    <a:latin typeface="Times New Roman" panose="02020603050405020304" pitchFamily="18" charset="0"/>
                    <a:cs typeface="Times New Roman" panose="02020603050405020304" pitchFamily="18" charset="0"/>
                  </a:rPr>
                  <a:t>/dx resolution: </a:t>
                </a:r>
                <a14:m>
                  <m:oMath xmlns:m="http://schemas.openxmlformats.org/officeDocument/2006/math">
                    <m:r>
                      <a:rPr lang="en-US" altLang="zh-CN" b="0" i="0" smtClean="0">
                        <a:latin typeface="Cambria Math" panose="02040503050406030204" pitchFamily="18" charset="0"/>
                      </a:rPr>
                      <m:t>6</m:t>
                    </m:r>
                    <m:r>
                      <a:rPr lang="en-US" altLang="zh-CN" b="0" i="1" smtClean="0">
                        <a:latin typeface="Cambria Math" panose="02040503050406030204" pitchFamily="18" charset="0"/>
                      </a:rPr>
                      <m:t>%</m:t>
                    </m:r>
                  </m:oMath>
                </a14:m>
                <a:r>
                  <a:rPr lang="en-US" altLang="zh-CN"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Time-of-flight (</a:t>
                </a:r>
                <a:r>
                  <a:rPr lang="en-US" altLang="zh-CN" b="1" dirty="0">
                    <a:latin typeface="Times New Roman" panose="02020603050405020304" pitchFamily="18" charset="0"/>
                    <a:cs typeface="Times New Roman" panose="02020603050405020304" pitchFamily="18" charset="0"/>
                  </a:rPr>
                  <a:t>TOF</a:t>
                </a:r>
                <a:r>
                  <a:rPr lang="en-US" altLang="zh-CN" dirty="0">
                    <a:latin typeface="Times New Roman" panose="02020603050405020304" pitchFamily="18" charset="0"/>
                    <a:cs typeface="Times New Roman" panose="02020603050405020304" pitchFamily="18" charset="0"/>
                  </a:rPr>
                  <a:t>) system</a:t>
                </a:r>
              </a:p>
              <a:p>
                <a:pPr marL="742950" lvl="1" indent="-285750">
                  <a:buFont typeface="Arial" panose="020B0604020202020204" pitchFamily="34" charset="0"/>
                  <a:buChar char="•"/>
                </a:pPr>
                <a:r>
                  <a:rPr lang="en-US" altLang="zh-CN" b="0" i="0" dirty="0">
                    <a:effectLst/>
                    <a:latin typeface="Times New Roman" panose="02020603050405020304" pitchFamily="18" charset="0"/>
                    <a:cs typeface="Times New Roman" panose="02020603050405020304" pitchFamily="18" charset="0"/>
                  </a:rPr>
                  <a:t>The time resolution: 68ps(barrel)/60ps(endcap)</a:t>
                </a:r>
              </a:p>
              <a:p>
                <a:pPr marL="285750" indent="-285750">
                  <a:buFont typeface="Wingdings" panose="05000000000000000000" pitchFamily="2" charset="2"/>
                  <a:buChar char="Ø"/>
                </a:pPr>
                <a:r>
                  <a:rPr lang="en-US" altLang="zh-CN" b="0" i="0" dirty="0" err="1">
                    <a:effectLst/>
                    <a:latin typeface="Times New Roman" panose="02020603050405020304" pitchFamily="18" charset="0"/>
                  </a:rPr>
                  <a:t>CsI</a:t>
                </a:r>
                <a:r>
                  <a:rPr lang="en-US" altLang="zh-CN" b="0" i="0" dirty="0">
                    <a:effectLst/>
                    <a:latin typeface="Times New Roman" panose="02020603050405020304" pitchFamily="18" charset="0"/>
                  </a:rPr>
                  <a:t>(Tl) </a:t>
                </a:r>
                <a:r>
                  <a:rPr lang="en-US" altLang="zh-CN" dirty="0">
                    <a:latin typeface="Times New Roman" panose="02020603050405020304" pitchFamily="18" charset="0"/>
                    <a:cs typeface="Times New Roman" panose="02020603050405020304" pitchFamily="18" charset="0"/>
                  </a:rPr>
                  <a:t>Electromagnetic calorimeter (</a:t>
                </a:r>
                <a:r>
                  <a:rPr lang="en-US" altLang="zh-CN" b="1" dirty="0">
                    <a:latin typeface="Times New Roman" panose="02020603050405020304" pitchFamily="18" charset="0"/>
                    <a:cs typeface="Times New Roman" panose="02020603050405020304" pitchFamily="18" charset="0"/>
                  </a:rPr>
                  <a:t>EMC</a:t>
                </a:r>
                <a:r>
                  <a:rPr lang="en-US" altLang="zh-CN"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altLang="zh-CN" b="0" i="0" dirty="0">
                    <a:effectLst/>
                    <a:latin typeface="Times New Roman" panose="02020603050405020304" pitchFamily="18" charset="0"/>
                    <a:cs typeface="Times New Roman" panose="02020603050405020304" pitchFamily="18" charset="0"/>
                  </a:rPr>
                  <a:t>The energy resolution: </a:t>
                </a:r>
                <a14:m>
                  <m:oMath xmlns:m="http://schemas.openxmlformats.org/officeDocument/2006/math">
                    <m:r>
                      <a:rPr lang="en-US" altLang="zh-CN" b="0" i="1" smtClean="0">
                        <a:effectLst/>
                        <a:latin typeface="Cambria Math" panose="02040503050406030204" pitchFamily="18" charset="0"/>
                      </a:rPr>
                      <m:t>2.5%</m:t>
                    </m:r>
                  </m:oMath>
                </a14:m>
                <a:r>
                  <a:rPr lang="en-US" altLang="zh-CN" b="0" i="0" dirty="0">
                    <a:effectLst/>
                    <a:latin typeface="Times New Roman" panose="02020603050405020304" pitchFamily="18" charset="0"/>
                    <a:cs typeface="Times New Roman" panose="02020603050405020304" pitchFamily="18" charset="0"/>
                  </a:rPr>
                  <a:t>(barrel)/</a:t>
                </a:r>
                <a14:m>
                  <m:oMath xmlns:m="http://schemas.openxmlformats.org/officeDocument/2006/math">
                    <m:r>
                      <a:rPr lang="en-US" altLang="zh-CN" b="0" i="1" smtClean="0">
                        <a:effectLst/>
                        <a:latin typeface="Cambria Math" panose="02040503050406030204" pitchFamily="18" charset="0"/>
                      </a:rPr>
                      <m:t>5.0%</m:t>
                    </m:r>
                  </m:oMath>
                </a14:m>
                <a:r>
                  <a:rPr lang="en-US" altLang="zh-CN" b="0" i="0" dirty="0">
                    <a:effectLst/>
                    <a:latin typeface="Times New Roman" panose="02020603050405020304" pitchFamily="18" charset="0"/>
                    <a:cs typeface="Times New Roman" panose="02020603050405020304" pitchFamily="18" charset="0"/>
                  </a:rPr>
                  <a:t>(endcap) @1GeV</a:t>
                </a: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a:t>
                </a:r>
                <a:r>
                  <a:rPr lang="en-US" altLang="zh-CN" b="0" i="0" dirty="0">
                    <a:effectLst/>
                    <a:latin typeface="Times New Roman" panose="02020603050405020304" pitchFamily="18" charset="0"/>
                    <a:cs typeface="Times New Roman" panose="02020603050405020304" pitchFamily="18" charset="0"/>
                  </a:rPr>
                  <a:t>upercon-ducting solenoidal magnet (1</a:t>
                </a:r>
                <a:r>
                  <a:rPr lang="en-US" altLang="zh-CN" b="0" i="0" dirty="0">
                    <a:effectLst/>
                    <a:latin typeface="Times New Roman" panose="02020603050405020304" pitchFamily="18" charset="0"/>
                  </a:rPr>
                  <a:t>.0 T magnetic field)</a:t>
                </a:r>
                <a:endParaRPr lang="en-US" altLang="zh-CN" b="0" i="0" dirty="0">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b="0" i="0" dirty="0">
                    <a:effectLst/>
                    <a:latin typeface="Times New Roman" panose="02020603050405020304" pitchFamily="18" charset="0"/>
                    <a:cs typeface="Times New Roman" panose="02020603050405020304" pitchFamily="18" charset="0"/>
                  </a:rPr>
                  <a:t>Muon chamber (</a:t>
                </a:r>
                <a:r>
                  <a:rPr lang="en-US" altLang="zh-CN" b="1" i="0" dirty="0">
                    <a:effectLst/>
                    <a:latin typeface="Times New Roman" panose="02020603050405020304" pitchFamily="18" charset="0"/>
                    <a:cs typeface="Times New Roman" panose="02020603050405020304" pitchFamily="18" charset="0"/>
                  </a:rPr>
                  <a:t>MUC</a:t>
                </a:r>
                <a:r>
                  <a:rPr lang="en-US" altLang="zh-CN" b="0" i="0" dirty="0">
                    <a:effectLst/>
                    <a:latin typeface="Times New Roman" panose="02020603050405020304" pitchFamily="18" charset="0"/>
                    <a:cs typeface="Times New Roman" panose="02020603050405020304" pitchFamily="18" charset="0"/>
                  </a:rPr>
                  <a:t>) system</a:t>
                </a:r>
              </a:p>
            </p:txBody>
          </p:sp>
        </mc:Choice>
        <mc:Fallback xmlns="">
          <p:sp>
            <p:nvSpPr>
              <p:cNvPr id="19" name="文本框 18">
                <a:extLst>
                  <a:ext uri="{FF2B5EF4-FFF2-40B4-BE49-F238E27FC236}">
                    <a16:creationId xmlns:a16="http://schemas.microsoft.com/office/drawing/2014/main" id="{B6D58EEA-1512-AFA8-EDE1-FDA2FF444F1E}"/>
                  </a:ext>
                </a:extLst>
              </p:cNvPr>
              <p:cNvSpPr txBox="1">
                <a:spLocks noRot="1" noChangeAspect="1" noMove="1" noResize="1" noEditPoints="1" noAdjustHandles="1" noChangeArrowheads="1" noChangeShapeType="1" noTextEdit="1"/>
              </p:cNvSpPr>
              <p:nvPr/>
            </p:nvSpPr>
            <p:spPr>
              <a:xfrm>
                <a:off x="4891783" y="3756513"/>
                <a:ext cx="6485109" cy="2585323"/>
              </a:xfrm>
              <a:prstGeom prst="rect">
                <a:avLst/>
              </a:prstGeom>
              <a:blipFill>
                <a:blip r:embed="rId7"/>
                <a:stretch>
                  <a:fillRect l="-564" t="-1179" b="-283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9474C4A8-80A1-F80F-6F63-C7FE4291661D}"/>
              </a:ext>
            </a:extLst>
          </p:cNvPr>
          <p:cNvPicPr>
            <a:picLocks noChangeAspect="1"/>
          </p:cNvPicPr>
          <p:nvPr/>
        </p:nvPicPr>
        <p:blipFill rotWithShape="1">
          <a:blip r:embed="rId8">
            <a:extLst>
              <a:ext uri="{28A0092B-C50C-407E-A947-70E740481C1C}">
                <a14:useLocalDpi xmlns:a14="http://schemas.microsoft.com/office/drawing/2010/main" val="0"/>
              </a:ext>
            </a:extLst>
          </a:blip>
          <a:srcRect t="8032" b="8625"/>
          <a:stretch/>
        </p:blipFill>
        <p:spPr>
          <a:xfrm>
            <a:off x="4277827" y="721525"/>
            <a:ext cx="6475263" cy="3034988"/>
          </a:xfrm>
          <a:prstGeom prst="rect">
            <a:avLst/>
          </a:prstGeom>
        </p:spPr>
      </p:pic>
      <p:pic>
        <p:nvPicPr>
          <p:cNvPr id="6" name="图片 5" descr="中山大学logo">
            <a:extLst>
              <a:ext uri="{FF2B5EF4-FFF2-40B4-BE49-F238E27FC236}">
                <a16:creationId xmlns:a16="http://schemas.microsoft.com/office/drawing/2014/main" id="{C567D167-AD16-B77F-95E5-D9EF419601B7}"/>
              </a:ext>
            </a:extLst>
          </p:cNvPr>
          <p:cNvPicPr>
            <a:picLocks noChangeAspect="1"/>
          </p:cNvPicPr>
          <p:nvPr/>
        </p:nvPicPr>
        <p:blipFill>
          <a:blip r:embed="rId9"/>
          <a:stretch>
            <a:fillRect/>
          </a:stretch>
        </p:blipFill>
        <p:spPr>
          <a:xfrm>
            <a:off x="11463867" y="87271"/>
            <a:ext cx="654934" cy="654934"/>
          </a:xfrm>
          <a:prstGeom prst="rect">
            <a:avLst/>
          </a:prstGeom>
        </p:spPr>
      </p:pic>
      <p:pic>
        <p:nvPicPr>
          <p:cNvPr id="8" name="图片 7">
            <a:extLst>
              <a:ext uri="{FF2B5EF4-FFF2-40B4-BE49-F238E27FC236}">
                <a16:creationId xmlns:a16="http://schemas.microsoft.com/office/drawing/2014/main" id="{3261442F-9D1E-1A45-0340-D2D44707FC0B}"/>
              </a:ext>
            </a:extLst>
          </p:cNvPr>
          <p:cNvPicPr>
            <a:picLocks noChangeAspect="1"/>
          </p:cNvPicPr>
          <p:nvPr/>
        </p:nvPicPr>
        <p:blipFill>
          <a:blip r:embed="rId10"/>
          <a:stretch>
            <a:fillRect/>
          </a:stretch>
        </p:blipFill>
        <p:spPr>
          <a:xfrm>
            <a:off x="10301228" y="134003"/>
            <a:ext cx="1052572" cy="433830"/>
          </a:xfrm>
          <a:prstGeom prst="rect">
            <a:avLst/>
          </a:prstGeom>
        </p:spPr>
      </p:pic>
    </p:spTree>
    <p:extLst>
      <p:ext uri="{BB962C8B-B14F-4D97-AF65-F5344CB8AC3E}">
        <p14:creationId xmlns:p14="http://schemas.microsoft.com/office/powerpoint/2010/main" val="2655309368"/>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ADD60B3-04AB-3EDB-4E73-99B72D689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51" y="742205"/>
            <a:ext cx="10659963" cy="5715798"/>
          </a:xfrm>
          <a:prstGeom prst="rect">
            <a:avLst/>
          </a:prstGeom>
        </p:spPr>
      </p:pic>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4</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67B1DB5D-705E-41EF-8985-AC183E2EAF3D}"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4">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8604CC0-ED7D-7C65-FCCA-A02969B535EA}"/>
                  </a:ext>
                </a:extLst>
              </p:cNvPr>
              <p:cNvSpPr txBox="1"/>
              <p:nvPr/>
            </p:nvSpPr>
            <p:spPr>
              <a:xfrm>
                <a:off x="4842406" y="811604"/>
                <a:ext cx="5985108" cy="17045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BESIII experiment has collected 2.7 billion </a:t>
                </a:r>
                <a14:m>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𝜓</m:t>
                    </m:r>
                    <m:r>
                      <a:rPr lang="en-US" altLang="zh-CN" i="1" dirty="0" smtClean="0">
                        <a:latin typeface="Cambria Math" panose="02040503050406030204" pitchFamily="18" charset="0"/>
                        <a:cs typeface="Times New Roman" panose="02020603050405020304" pitchFamily="18" charset="0"/>
                      </a:rPr>
                      <m:t>(3686) </m:t>
                    </m:r>
                  </m:oMath>
                </a14:m>
                <a:r>
                  <a:rPr lang="en-US" altLang="zh-CN" dirty="0">
                    <a:latin typeface="Times New Roman" panose="02020603050405020304" pitchFamily="18" charset="0"/>
                    <a:cs typeface="Times New Roman" panose="02020603050405020304" pitchFamily="18" charset="0"/>
                  </a:rPr>
                  <a:t>events, 10 billion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𝐽</m:t>
                    </m:r>
                    <m:r>
                      <a:rPr lang="en-US" altLang="zh-CN"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𝜓</m:t>
                    </m:r>
                    <m:r>
                      <a:rPr lang="en-US" altLang="zh-CN" i="1" dirty="0"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events,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20 </m:t>
                    </m:r>
                    <m:r>
                      <a:rPr lang="en-US" altLang="zh-CN" i="1" dirty="0" smtClean="0">
                        <a:latin typeface="Cambria Math" panose="02040503050406030204" pitchFamily="18" charset="0"/>
                        <a:cs typeface="Times New Roman" panose="02020603050405020304" pitchFamily="18" charset="0"/>
                      </a:rPr>
                      <m:t>𝑓</m:t>
                    </m:r>
                    <m:sSup>
                      <m:sSupPr>
                        <m:ctrlPr>
                          <a:rPr lang="en-US" altLang="zh-CN" i="1" dirty="0" smtClean="0">
                            <a:latin typeface="Cambria Math" panose="02040503050406030204" pitchFamily="18" charset="0"/>
                            <a:cs typeface="Times New Roman" panose="02020603050405020304" pitchFamily="18" charset="0"/>
                          </a:rPr>
                        </m:ctrlPr>
                      </m:sSupPr>
                      <m:e>
                        <m:r>
                          <a:rPr lang="en-US" altLang="zh-CN" i="1" dirty="0" smtClean="0">
                            <a:latin typeface="Cambria Math" panose="02040503050406030204" pitchFamily="18" charset="0"/>
                            <a:cs typeface="Times New Roman" panose="02020603050405020304" pitchFamily="18" charset="0"/>
                          </a:rPr>
                          <m:t>𝑏</m:t>
                        </m:r>
                      </m:e>
                      <m:sup>
                        <m:r>
                          <a:rPr lang="en-US" altLang="zh-CN" i="1" dirty="0" smtClean="0">
                            <a:latin typeface="Cambria Math" panose="02040503050406030204" pitchFamily="18" charset="0"/>
                            <a:cs typeface="Times New Roman" panose="02020603050405020304" pitchFamily="18" charset="0"/>
                          </a:rPr>
                          <m:t>−1</m:t>
                        </m:r>
                      </m:sup>
                    </m:sSup>
                    <m:r>
                      <a:rPr lang="en-US" altLang="zh-CN" i="1" dirty="0"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D meson pairs at 3.773 GeV, and 7.33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𝑓</m:t>
                    </m:r>
                    <m:sSup>
                      <m:sSupPr>
                        <m:ctrlPr>
                          <a:rPr lang="en-US" altLang="zh-CN" i="1" dirty="0" smtClean="0">
                            <a:latin typeface="Cambria Math" panose="02040503050406030204" pitchFamily="18" charset="0"/>
                            <a:cs typeface="Times New Roman" panose="02020603050405020304" pitchFamily="18" charset="0"/>
                          </a:rPr>
                        </m:ctrlPr>
                      </m:sSupPr>
                      <m:e>
                        <m:r>
                          <a:rPr lang="en-US" altLang="zh-CN" i="1" dirty="0" smtClean="0">
                            <a:latin typeface="Cambria Math" panose="02040503050406030204" pitchFamily="18" charset="0"/>
                            <a:cs typeface="Times New Roman" panose="02020603050405020304" pitchFamily="18" charset="0"/>
                          </a:rPr>
                          <m:t>𝑏</m:t>
                        </m:r>
                      </m:e>
                      <m:sup>
                        <m:r>
                          <a:rPr lang="en-US" altLang="zh-CN" i="1" dirty="0" smtClean="0">
                            <a:latin typeface="Cambria Math" panose="02040503050406030204" pitchFamily="18" charset="0"/>
                            <a:cs typeface="Times New Roman" panose="02020603050405020304" pitchFamily="18" charset="0"/>
                          </a:rPr>
                          <m:t>−1</m:t>
                        </m:r>
                      </m:sup>
                    </m:sSup>
                    <m:r>
                      <a:rPr lang="en-US" altLang="zh-CN" i="1" dirty="0" smtClean="0">
                        <a:latin typeface="Cambria Math" panose="02040503050406030204" pitchFamily="18" charset="0"/>
                        <a:cs typeface="Times New Roman" panose="02020603050405020304" pitchFamily="18" charset="0"/>
                      </a:rPr>
                      <m:t> </m:t>
                    </m:r>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i="1" dirty="0" smtClean="0">
                            <a:latin typeface="Cambria Math" panose="02040503050406030204" pitchFamily="18" charset="0"/>
                            <a:cs typeface="Times New Roman" panose="02020603050405020304" pitchFamily="18" charset="0"/>
                          </a:rPr>
                          <m:t>𝐷</m:t>
                        </m:r>
                      </m:e>
                      <m:sub>
                        <m:r>
                          <a:rPr lang="en-US" altLang="zh-CN" i="1" dirty="0" smtClean="0">
                            <a:latin typeface="Cambria Math" panose="02040503050406030204" pitchFamily="18" charset="0"/>
                            <a:cs typeface="Times New Roman" panose="02020603050405020304" pitchFamily="18" charset="0"/>
                          </a:rPr>
                          <m:t>𝑠</m:t>
                        </m:r>
                      </m:sub>
                    </m:sSub>
                    <m:sSubSup>
                      <m:sSubSupPr>
                        <m:ctrlPr>
                          <a:rPr lang="en-US" altLang="zh-CN" b="0" i="1" dirty="0" smtClean="0">
                            <a:latin typeface="Cambria Math" panose="02040503050406030204" pitchFamily="18" charset="0"/>
                            <a:cs typeface="Times New Roman" panose="02020603050405020304" pitchFamily="18" charset="0"/>
                          </a:rPr>
                        </m:ctrlPr>
                      </m:sSubSupPr>
                      <m:e>
                        <m:r>
                          <a:rPr lang="en-US" altLang="zh-CN" i="1" dirty="0" smtClean="0">
                            <a:latin typeface="Cambria Math" panose="02040503050406030204" pitchFamily="18" charset="0"/>
                            <a:cs typeface="Times New Roman" panose="02020603050405020304" pitchFamily="18" charset="0"/>
                          </a:rPr>
                          <m:t>𝐷</m:t>
                        </m:r>
                      </m:e>
                      <m:sub>
                        <m:r>
                          <a:rPr lang="en-US" altLang="zh-CN" b="0" i="1" dirty="0" smtClean="0">
                            <a:latin typeface="Cambria Math" panose="02040503050406030204" pitchFamily="18" charset="0"/>
                            <a:cs typeface="Times New Roman" panose="02020603050405020304" pitchFamily="18" charset="0"/>
                          </a:rPr>
                          <m:t>𝑠</m:t>
                        </m:r>
                      </m:sub>
                      <m:sup>
                        <m:r>
                          <a:rPr lang="en-US" altLang="zh-CN" b="0" i="1" dirty="0" smtClean="0">
                            <a:latin typeface="Cambria Math" panose="02040503050406030204" pitchFamily="18" charset="0"/>
                            <a:cs typeface="Times New Roman" panose="02020603050405020304" pitchFamily="18" charset="0"/>
                          </a:rPr>
                          <m:t>∗</m:t>
                        </m:r>
                      </m:sup>
                    </m:sSubSup>
                    <m:r>
                      <a:rPr lang="en-US" altLang="zh-CN" i="1" dirty="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events from 4.128 to 4.226 GeV.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B8604CC0-ED7D-7C65-FCCA-A02969B535EA}"/>
                  </a:ext>
                </a:extLst>
              </p:cNvPr>
              <p:cNvSpPr txBox="1">
                <a:spLocks noRot="1" noChangeAspect="1" noMove="1" noResize="1" noEditPoints="1" noAdjustHandles="1" noChangeArrowheads="1" noChangeShapeType="1" noTextEdit="1"/>
              </p:cNvSpPr>
              <p:nvPr/>
            </p:nvSpPr>
            <p:spPr>
              <a:xfrm>
                <a:off x="4842406" y="811604"/>
                <a:ext cx="5985108" cy="1704569"/>
              </a:xfrm>
              <a:prstGeom prst="rect">
                <a:avLst/>
              </a:prstGeom>
              <a:blipFill>
                <a:blip r:embed="rId5"/>
                <a:stretch>
                  <a:fillRect l="-611" b="-4643"/>
                </a:stretch>
              </a:blipFill>
            </p:spPr>
            <p:txBody>
              <a:bodyPr/>
              <a:lstStyle/>
              <a:p>
                <a:r>
                  <a:rPr lang="zh-CN" altLang="en-US">
                    <a:noFill/>
                  </a:rPr>
                  <a:t> </a:t>
                </a:r>
              </a:p>
            </p:txBody>
          </p:sp>
        </mc:Fallback>
      </mc:AlternateContent>
      <p:pic>
        <p:nvPicPr>
          <p:cNvPr id="2" name="图片 1" descr="中山大学logo">
            <a:extLst>
              <a:ext uri="{FF2B5EF4-FFF2-40B4-BE49-F238E27FC236}">
                <a16:creationId xmlns:a16="http://schemas.microsoft.com/office/drawing/2014/main" id="{79F92CE6-CC2A-88CF-CB97-A55F2977555C}"/>
              </a:ext>
            </a:extLst>
          </p:cNvPr>
          <p:cNvPicPr>
            <a:picLocks noChangeAspect="1"/>
          </p:cNvPicPr>
          <p:nvPr/>
        </p:nvPicPr>
        <p:blipFill>
          <a:blip r:embed="rId6"/>
          <a:stretch>
            <a:fillRect/>
          </a:stretch>
        </p:blipFill>
        <p:spPr>
          <a:xfrm>
            <a:off x="11463867" y="87271"/>
            <a:ext cx="654934" cy="654934"/>
          </a:xfrm>
          <a:prstGeom prst="rect">
            <a:avLst/>
          </a:prstGeom>
        </p:spPr>
      </p:pic>
      <p:pic>
        <p:nvPicPr>
          <p:cNvPr id="9" name="图片 8">
            <a:extLst>
              <a:ext uri="{FF2B5EF4-FFF2-40B4-BE49-F238E27FC236}">
                <a16:creationId xmlns:a16="http://schemas.microsoft.com/office/drawing/2014/main" id="{6929814D-3AE1-95D1-8CC0-0C41C74C0306}"/>
              </a:ext>
            </a:extLst>
          </p:cNvPr>
          <p:cNvPicPr>
            <a:picLocks noChangeAspect="1"/>
          </p:cNvPicPr>
          <p:nvPr/>
        </p:nvPicPr>
        <p:blipFill>
          <a:blip r:embed="rId7"/>
          <a:stretch>
            <a:fillRect/>
          </a:stretch>
        </p:blipFill>
        <p:spPr>
          <a:xfrm>
            <a:off x="10301228" y="134003"/>
            <a:ext cx="1052572" cy="433830"/>
          </a:xfrm>
          <a:prstGeom prst="rect">
            <a:avLst/>
          </a:prstGeom>
        </p:spPr>
      </p:pic>
      <p:cxnSp>
        <p:nvCxnSpPr>
          <p:cNvPr id="16" name="直接箭头连接符 15">
            <a:extLst>
              <a:ext uri="{FF2B5EF4-FFF2-40B4-BE49-F238E27FC236}">
                <a16:creationId xmlns:a16="http://schemas.microsoft.com/office/drawing/2014/main" id="{5058DCFA-5CD8-12BE-6106-69A6CEA0D89D}"/>
              </a:ext>
            </a:extLst>
          </p:cNvPr>
          <p:cNvCxnSpPr>
            <a:cxnSpLocks/>
          </p:cNvCxnSpPr>
          <p:nvPr/>
        </p:nvCxnSpPr>
        <p:spPr>
          <a:xfrm>
            <a:off x="7834960" y="2963333"/>
            <a:ext cx="157573" cy="909895"/>
          </a:xfrm>
          <a:prstGeom prst="straightConnector1">
            <a:avLst/>
          </a:prstGeom>
          <a:ln w="12700">
            <a:solidFill>
              <a:srgbClr val="050A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C77645B6-577B-A9A7-3B1E-3E7F285EE002}"/>
              </a:ext>
            </a:extLst>
          </p:cNvPr>
          <p:cNvCxnSpPr>
            <a:cxnSpLocks/>
          </p:cNvCxnSpPr>
          <p:nvPr/>
        </p:nvCxnSpPr>
        <p:spPr>
          <a:xfrm>
            <a:off x="7898606" y="3183731"/>
            <a:ext cx="61913"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1E04C805-672C-E59D-D1C3-BA5FA282403E}"/>
                  </a:ext>
                </a:extLst>
              </p:cNvPr>
              <p:cNvSpPr txBox="1"/>
              <p:nvPr/>
            </p:nvSpPr>
            <p:spPr>
              <a:xfrm>
                <a:off x="6263640" y="2585572"/>
                <a:ext cx="3657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dirty="0" smtClean="0">
                          <a:solidFill>
                            <a:srgbClr val="FF0000"/>
                          </a:solidFill>
                          <a:latin typeface="Cambria Math" panose="02040503050406030204" pitchFamily="18" charset="0"/>
                          <a:cs typeface="Times New Roman" panose="02020603050405020304" pitchFamily="18" charset="0"/>
                        </a:rPr>
                        <m:t>𝟐𝟎</m:t>
                      </m:r>
                    </m:oMath>
                  </m:oMathPara>
                </a14:m>
                <a:endParaRPr lang="zh-CN" altLang="en-US" b="1" dirty="0">
                  <a:solidFill>
                    <a:srgbClr val="FF0000"/>
                  </a:solidFill>
                </a:endParaRPr>
              </a:p>
            </p:txBody>
          </p:sp>
        </mc:Choice>
        <mc:Fallback xmlns="">
          <p:sp>
            <p:nvSpPr>
              <p:cNvPr id="26" name="文本框 25">
                <a:extLst>
                  <a:ext uri="{FF2B5EF4-FFF2-40B4-BE49-F238E27FC236}">
                    <a16:creationId xmlns:a16="http://schemas.microsoft.com/office/drawing/2014/main" id="{1E04C805-672C-E59D-D1C3-BA5FA282403E}"/>
                  </a:ext>
                </a:extLst>
              </p:cNvPr>
              <p:cNvSpPr txBox="1">
                <a:spLocks noRot="1" noChangeAspect="1" noMove="1" noResize="1" noEditPoints="1" noAdjustHandles="1" noChangeArrowheads="1" noChangeShapeType="1" noTextEdit="1"/>
              </p:cNvSpPr>
              <p:nvPr/>
            </p:nvSpPr>
            <p:spPr>
              <a:xfrm>
                <a:off x="6263640" y="2585572"/>
                <a:ext cx="365760" cy="369332"/>
              </a:xfrm>
              <a:prstGeom prst="rect">
                <a:avLst/>
              </a:prstGeom>
              <a:blipFill>
                <a:blip r:embed="rId8"/>
                <a:stretch>
                  <a:fillRect r="-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9475A8A-BFDB-ED3C-8220-54B2C8DC28AC}"/>
                  </a:ext>
                </a:extLst>
              </p:cNvPr>
              <p:cNvSpPr txBox="1"/>
              <p:nvPr/>
            </p:nvSpPr>
            <p:spPr>
              <a:xfrm>
                <a:off x="7358228" y="2617177"/>
                <a:ext cx="3065932" cy="37555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4.128 to 4.226 GeV </a:t>
                </a:r>
                <a:r>
                  <a:rPr lang="en-US" altLang="zh-CN" b="1" dirty="0">
                    <a:solidFill>
                      <a:srgbClr val="FF0000"/>
                    </a:solidFill>
                    <a:latin typeface="Times New Roman" panose="02020603050405020304" pitchFamily="18" charset="0"/>
                    <a:cs typeface="Times New Roman" panose="02020603050405020304" pitchFamily="18" charset="0"/>
                  </a:rPr>
                  <a:t>7.33</a:t>
                </a:r>
                <a:r>
                  <a:rPr lang="en-US" altLang="zh-CN" b="1"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1" i="0" smtClean="0">
                        <a:solidFill>
                          <a:srgbClr val="FF0000"/>
                        </a:solidFill>
                        <a:latin typeface="Cambria Math" panose="02040503050406030204" pitchFamily="18" charset="0"/>
                        <a:cs typeface="Times New Roman" panose="02020603050405020304" pitchFamily="18" charset="0"/>
                      </a:rPr>
                      <m:t>𝐟</m:t>
                    </m:r>
                    <m:sSup>
                      <m:sSupPr>
                        <m:ctrlPr>
                          <a:rPr lang="en-US" altLang="zh-CN" b="1" i="1" smtClean="0">
                            <a:solidFill>
                              <a:srgbClr val="FF0000"/>
                            </a:solidFill>
                            <a:latin typeface="Cambria Math" panose="02040503050406030204" pitchFamily="18" charset="0"/>
                            <a:cs typeface="Times New Roman" panose="02020603050405020304" pitchFamily="18" charset="0"/>
                          </a:rPr>
                        </m:ctrlPr>
                      </m:sSupPr>
                      <m:e>
                        <m:r>
                          <a:rPr lang="en-US" altLang="zh-CN" b="1" i="0" smtClean="0">
                            <a:solidFill>
                              <a:srgbClr val="FF0000"/>
                            </a:solidFill>
                            <a:latin typeface="Cambria Math" panose="02040503050406030204" pitchFamily="18" charset="0"/>
                            <a:cs typeface="Times New Roman" panose="02020603050405020304" pitchFamily="18" charset="0"/>
                          </a:rPr>
                          <m:t>𝐛</m:t>
                        </m:r>
                      </m:e>
                      <m:sup>
                        <m:r>
                          <a:rPr lang="en-US" altLang="zh-CN" b="1" i="0" smtClean="0">
                            <a:solidFill>
                              <a:srgbClr val="FF0000"/>
                            </a:solidFill>
                            <a:latin typeface="Cambria Math" panose="02040503050406030204" pitchFamily="18" charset="0"/>
                            <a:cs typeface="Times New Roman" panose="02020603050405020304" pitchFamily="18" charset="0"/>
                          </a:rPr>
                          <m:t>−</m:t>
                        </m:r>
                        <m:r>
                          <a:rPr lang="en-US" altLang="zh-CN" b="1" i="0" smtClean="0">
                            <a:solidFill>
                              <a:srgbClr val="FF0000"/>
                            </a:solidFill>
                            <a:latin typeface="Cambria Math" panose="02040503050406030204" pitchFamily="18" charset="0"/>
                            <a:cs typeface="Times New Roman" panose="02020603050405020304" pitchFamily="18" charset="0"/>
                          </a:rPr>
                          <m:t>𝟏</m:t>
                        </m:r>
                      </m:sup>
                    </m:sSup>
                  </m:oMath>
                </a14:m>
                <a:endParaRPr lang="zh-CN" altLang="en-US" b="1" dirty="0">
                  <a:latin typeface="+mn-ea"/>
                </a:endParaRPr>
              </a:p>
            </p:txBody>
          </p:sp>
        </mc:Choice>
        <mc:Fallback xmlns="">
          <p:sp>
            <p:nvSpPr>
              <p:cNvPr id="27" name="文本框 26">
                <a:extLst>
                  <a:ext uri="{FF2B5EF4-FFF2-40B4-BE49-F238E27FC236}">
                    <a16:creationId xmlns:a16="http://schemas.microsoft.com/office/drawing/2014/main" id="{69475A8A-BFDB-ED3C-8220-54B2C8DC28AC}"/>
                  </a:ext>
                </a:extLst>
              </p:cNvPr>
              <p:cNvSpPr txBox="1">
                <a:spLocks noRot="1" noChangeAspect="1" noMove="1" noResize="1" noEditPoints="1" noAdjustHandles="1" noChangeArrowheads="1" noChangeShapeType="1" noTextEdit="1"/>
              </p:cNvSpPr>
              <p:nvPr/>
            </p:nvSpPr>
            <p:spPr>
              <a:xfrm>
                <a:off x="7358228" y="2617177"/>
                <a:ext cx="3065932" cy="375552"/>
              </a:xfrm>
              <a:prstGeom prst="rect">
                <a:avLst/>
              </a:prstGeom>
              <a:blipFill>
                <a:blip r:embed="rId9"/>
                <a:stretch>
                  <a:fillRect l="-1590" t="-8065" b="-22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3B2AE75-C916-56EE-30BF-5A249B845871}"/>
                  </a:ext>
                </a:extLst>
              </p:cNvPr>
              <p:cNvSpPr txBox="1"/>
              <p:nvPr/>
            </p:nvSpPr>
            <p:spPr>
              <a:xfrm>
                <a:off x="341550" y="0"/>
                <a:ext cx="3079419" cy="5078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BEPCII</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and</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BESIII</m:t>
                      </m:r>
                    </m:oMath>
                  </m:oMathPara>
                </a14:m>
                <a:endParaRPr lang="en-US" altLang="zh-CN" b="1"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13B2AE75-C916-56EE-30BF-5A249B845871}"/>
                  </a:ext>
                </a:extLst>
              </p:cNvPr>
              <p:cNvSpPr txBox="1">
                <a:spLocks noRot="1" noChangeAspect="1" noMove="1" noResize="1" noEditPoints="1" noAdjustHandles="1" noChangeArrowheads="1" noChangeShapeType="1" noTextEdit="1"/>
              </p:cNvSpPr>
              <p:nvPr/>
            </p:nvSpPr>
            <p:spPr>
              <a:xfrm>
                <a:off x="341550" y="0"/>
                <a:ext cx="3079419" cy="507831"/>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5338949"/>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5</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E8A13AD2-1B5A-4862-8642-723FFDCD1A48}"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41134"/>
            <a:ext cx="2996418" cy="386297"/>
          </a:xfrm>
          <a:prstGeom prst="rect">
            <a:avLst/>
          </a:prstGeom>
        </p:spPr>
      </p:pic>
      <p:sp>
        <p:nvSpPr>
          <p:cNvPr id="24" name="矩形 23">
            <a:extLst>
              <a:ext uri="{FF2B5EF4-FFF2-40B4-BE49-F238E27FC236}">
                <a16:creationId xmlns:a16="http://schemas.microsoft.com/office/drawing/2014/main" id="{3D85E143-E159-62D9-D872-D9B83CD0351F}"/>
              </a:ext>
            </a:extLst>
          </p:cNvPr>
          <p:cNvSpPr/>
          <p:nvPr/>
        </p:nvSpPr>
        <p:spPr>
          <a:xfrm>
            <a:off x="2381724" y="855824"/>
            <a:ext cx="1859280" cy="3651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New Physics</a:t>
            </a:r>
            <a:endParaRPr lang="zh-CN" altLang="en-US" dirty="0">
              <a:latin typeface="Times New Roman" panose="02020603050405020304" pitchFamily="18" charset="0"/>
              <a:cs typeface="Times New Roman" panose="02020603050405020304" pitchFamily="18" charset="0"/>
            </a:endParaRPr>
          </a:p>
        </p:txBody>
      </p:sp>
      <p:sp>
        <p:nvSpPr>
          <p:cNvPr id="27" name="矩形 26">
            <a:extLst>
              <a:ext uri="{FF2B5EF4-FFF2-40B4-BE49-F238E27FC236}">
                <a16:creationId xmlns:a16="http://schemas.microsoft.com/office/drawing/2014/main" id="{08A9714C-E37F-15B1-4F3D-1D0B388E6D61}"/>
              </a:ext>
            </a:extLst>
          </p:cNvPr>
          <p:cNvSpPr/>
          <p:nvPr/>
        </p:nvSpPr>
        <p:spPr>
          <a:xfrm>
            <a:off x="2381724" y="1816557"/>
            <a:ext cx="1859280" cy="3651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New Physics</a:t>
            </a:r>
            <a:endParaRPr lang="zh-CN" altLang="en-US" dirty="0">
              <a:latin typeface="Times New Roman" panose="02020603050405020304" pitchFamily="18" charset="0"/>
              <a:cs typeface="Times New Roman" panose="02020603050405020304" pitchFamily="18" charset="0"/>
            </a:endParaRPr>
          </a:p>
        </p:txBody>
      </p:sp>
      <p:sp>
        <p:nvSpPr>
          <p:cNvPr id="29" name="矩形 28">
            <a:extLst>
              <a:ext uri="{FF2B5EF4-FFF2-40B4-BE49-F238E27FC236}">
                <a16:creationId xmlns:a16="http://schemas.microsoft.com/office/drawing/2014/main" id="{2956069A-40CD-62BD-2122-BA7DA75DEAB1}"/>
              </a:ext>
            </a:extLst>
          </p:cNvPr>
          <p:cNvSpPr/>
          <p:nvPr/>
        </p:nvSpPr>
        <p:spPr>
          <a:xfrm>
            <a:off x="2381724" y="2797292"/>
            <a:ext cx="1859280" cy="3651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New Physics</a:t>
            </a:r>
            <a:endParaRPr lang="zh-CN" altLang="en-US" dirty="0">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29B16021-2766-EF72-7263-B58C4099D534}"/>
              </a:ext>
            </a:extLst>
          </p:cNvPr>
          <p:cNvSpPr/>
          <p:nvPr/>
        </p:nvSpPr>
        <p:spPr>
          <a:xfrm>
            <a:off x="4241004" y="1816556"/>
            <a:ext cx="1859280" cy="36512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Standard Model</a:t>
            </a:r>
            <a:endParaRPr lang="zh-CN" altLang="en-US" dirty="0">
              <a:latin typeface="Times New Roman" panose="02020603050405020304" pitchFamily="18" charset="0"/>
              <a:cs typeface="Times New Roman" panose="02020603050405020304" pitchFamily="18" charset="0"/>
            </a:endParaRPr>
          </a:p>
        </p:txBody>
      </p:sp>
      <p:sp>
        <p:nvSpPr>
          <p:cNvPr id="31" name="矩形 30">
            <a:extLst>
              <a:ext uri="{FF2B5EF4-FFF2-40B4-BE49-F238E27FC236}">
                <a16:creationId xmlns:a16="http://schemas.microsoft.com/office/drawing/2014/main" id="{0C59893F-4B19-6D77-05B7-FF2379B3FBD4}"/>
              </a:ext>
            </a:extLst>
          </p:cNvPr>
          <p:cNvSpPr/>
          <p:nvPr/>
        </p:nvSpPr>
        <p:spPr>
          <a:xfrm>
            <a:off x="4241004" y="855824"/>
            <a:ext cx="5691890" cy="36512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Standard Model</a:t>
            </a:r>
            <a:endParaRPr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1C0CED4B-25B7-207B-FC9C-1BB7915F649C}"/>
              </a:ext>
            </a:extLst>
          </p:cNvPr>
          <p:cNvSpPr txBox="1"/>
          <p:nvPr/>
        </p:nvSpPr>
        <p:spPr>
          <a:xfrm>
            <a:off x="2315656" y="424855"/>
            <a:ext cx="284565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SM contribution is dominant</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EFEB2713-DFD1-AB6A-3B70-B82622C70B43}"/>
              </a:ext>
            </a:extLst>
          </p:cNvPr>
          <p:cNvSpPr txBox="1"/>
          <p:nvPr/>
        </p:nvSpPr>
        <p:spPr>
          <a:xfrm>
            <a:off x="2315656" y="1418718"/>
            <a:ext cx="363432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SM contribution is highly suppressed</a:t>
            </a:r>
            <a:endParaRPr lang="zh-CN" altLang="en-US"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6ED3F6F9-2245-A728-4986-AE1F35495AFE}"/>
              </a:ext>
            </a:extLst>
          </p:cNvPr>
          <p:cNvSpPr txBox="1"/>
          <p:nvPr/>
        </p:nvSpPr>
        <p:spPr>
          <a:xfrm>
            <a:off x="2315656" y="2388760"/>
            <a:ext cx="287129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SM contribution is forbidden</a:t>
            </a:r>
            <a:endParaRPr lang="zh-CN" altLang="en-US"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39EA2623-EE25-1DE3-13A3-327981FF3B98}"/>
              </a:ext>
            </a:extLst>
          </p:cNvPr>
          <p:cNvSpPr txBox="1"/>
          <p:nvPr/>
        </p:nvSpPr>
        <p:spPr>
          <a:xfrm>
            <a:off x="6528852" y="1414545"/>
            <a:ext cx="3879780" cy="1200329"/>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charmonium weak decays</a:t>
            </a:r>
          </a:p>
          <a:p>
            <a:r>
              <a:rPr lang="en-US" altLang="zh-CN" dirty="0">
                <a:latin typeface="Times New Roman" panose="02020603050405020304" pitchFamily="18" charset="0"/>
                <a:cs typeface="Times New Roman" panose="02020603050405020304" pitchFamily="18" charset="0"/>
              </a:rPr>
              <a:t>FCNC (flavor-changing neutral current)</a:t>
            </a:r>
          </a:p>
          <a:p>
            <a:r>
              <a:rPr lang="en-US" altLang="zh-CN" dirty="0">
                <a:latin typeface="Times New Roman" panose="02020603050405020304" pitchFamily="18" charset="0"/>
                <a:cs typeface="Times New Roman" panose="02020603050405020304" pitchFamily="18" charset="0"/>
              </a:rPr>
              <a:t>High order</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39" name="左大括号 38">
            <a:extLst>
              <a:ext uri="{FF2B5EF4-FFF2-40B4-BE49-F238E27FC236}">
                <a16:creationId xmlns:a16="http://schemas.microsoft.com/office/drawing/2014/main" id="{D75F7E09-A97B-D9D0-88DF-F0235726163B}"/>
              </a:ext>
            </a:extLst>
          </p:cNvPr>
          <p:cNvSpPr/>
          <p:nvPr/>
        </p:nvSpPr>
        <p:spPr>
          <a:xfrm>
            <a:off x="2024763" y="1450409"/>
            <a:ext cx="384995" cy="18629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4546F4D3-BF86-18BE-F746-4E81B6669038}"/>
              </a:ext>
            </a:extLst>
          </p:cNvPr>
          <p:cNvSpPr txBox="1"/>
          <p:nvPr/>
        </p:nvSpPr>
        <p:spPr>
          <a:xfrm>
            <a:off x="193517" y="2083231"/>
            <a:ext cx="1879497" cy="646331"/>
          </a:xfrm>
          <a:prstGeom prst="rect">
            <a:avLst/>
          </a:prstGeom>
          <a:no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Good </a:t>
            </a:r>
            <a:r>
              <a:rPr lang="en-US" altLang="zh-CN" sz="1800" b="1" dirty="0">
                <a:latin typeface="Times New Roman" charset="0"/>
                <a:ea typeface="Times New Roman" charset="0"/>
                <a:cs typeface="Times New Roman" charset="0"/>
              </a:rPr>
              <a:t>sensitivity to NP</a:t>
            </a:r>
            <a:endParaRPr lang="zh-CN" altLang="en-US" b="1" dirty="0"/>
          </a:p>
        </p:txBody>
      </p:sp>
      <p:sp>
        <p:nvSpPr>
          <p:cNvPr id="54" name="矩形: 圆角 53">
            <a:extLst>
              <a:ext uri="{FF2B5EF4-FFF2-40B4-BE49-F238E27FC236}">
                <a16:creationId xmlns:a16="http://schemas.microsoft.com/office/drawing/2014/main" id="{ECFCEBE2-681A-31F6-2DB7-2FBCE4A9CEFA}"/>
              </a:ext>
            </a:extLst>
          </p:cNvPr>
          <p:cNvSpPr/>
          <p:nvPr/>
        </p:nvSpPr>
        <p:spPr>
          <a:xfrm>
            <a:off x="277245" y="3281681"/>
            <a:ext cx="2002724" cy="120915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a:solidFill>
                  <a:schemeClr val="accent2"/>
                </a:solidFill>
                <a:latin typeface="Times New Roman" panose="02020603050405020304" pitchFamily="18" charset="0"/>
                <a:cs typeface="Times New Roman" panose="02020603050405020304" pitchFamily="18" charset="0"/>
              </a:rPr>
              <a:t>To New Physics</a:t>
            </a:r>
            <a:endParaRPr lang="zh-CN" altLang="en-US" b="1" dirty="0">
              <a:solidFill>
                <a:schemeClr val="accent2"/>
              </a:solidFill>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59524433-0D39-1676-BD31-9F3AB83ADE8A}"/>
              </a:ext>
            </a:extLst>
          </p:cNvPr>
          <p:cNvSpPr/>
          <p:nvPr/>
        </p:nvSpPr>
        <p:spPr>
          <a:xfrm>
            <a:off x="1160289" y="4490831"/>
            <a:ext cx="160276" cy="153543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6" name="箭头: 左 55">
            <a:extLst>
              <a:ext uri="{FF2B5EF4-FFF2-40B4-BE49-F238E27FC236}">
                <a16:creationId xmlns:a16="http://schemas.microsoft.com/office/drawing/2014/main" id="{BE3CCFC1-CD47-20B6-EECD-F750CB9002F7}"/>
              </a:ext>
            </a:extLst>
          </p:cNvPr>
          <p:cNvSpPr/>
          <p:nvPr/>
        </p:nvSpPr>
        <p:spPr>
          <a:xfrm>
            <a:off x="873172" y="3471343"/>
            <a:ext cx="740916" cy="142849"/>
          </a:xfrm>
          <a:prstGeom prst="lef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7" name="流程图: 可选过程 56">
            <a:extLst>
              <a:ext uri="{FF2B5EF4-FFF2-40B4-BE49-F238E27FC236}">
                <a16:creationId xmlns:a16="http://schemas.microsoft.com/office/drawing/2014/main" id="{32178219-06DB-587C-1DAE-23FDC4800B1C}"/>
              </a:ext>
            </a:extLst>
          </p:cNvPr>
          <p:cNvSpPr/>
          <p:nvPr/>
        </p:nvSpPr>
        <p:spPr>
          <a:xfrm>
            <a:off x="3391425" y="3722921"/>
            <a:ext cx="7755702" cy="1873998"/>
          </a:xfrm>
          <a:prstGeom prst="flowChartAlternateProcess">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lstStyle/>
          <a:p>
            <a:pPr algn="ctr"/>
            <a:endParaRPr lang="zh-CN" altLang="en-US" sz="4000" dirty="0">
              <a:latin typeface="Times New Roman" panose="02020603050405020304" pitchFamily="18" charset="0"/>
              <a:cs typeface="Times New Roman" panose="02020603050405020304" pitchFamily="18" charset="0"/>
            </a:endParaRPr>
          </a:p>
        </p:txBody>
      </p:sp>
      <p:sp>
        <p:nvSpPr>
          <p:cNvPr id="58" name="流程图: 可选过程 57">
            <a:extLst>
              <a:ext uri="{FF2B5EF4-FFF2-40B4-BE49-F238E27FC236}">
                <a16:creationId xmlns:a16="http://schemas.microsoft.com/office/drawing/2014/main" id="{B1EDCA18-ABC7-6067-2C0E-E374C3FEE0E0}"/>
              </a:ext>
            </a:extLst>
          </p:cNvPr>
          <p:cNvSpPr/>
          <p:nvPr/>
        </p:nvSpPr>
        <p:spPr>
          <a:xfrm>
            <a:off x="3389889" y="3718920"/>
            <a:ext cx="1186100" cy="886860"/>
          </a:xfrm>
          <a:prstGeom prst="flowChartAlternateProcess">
            <a:avLst/>
          </a:prstGeom>
          <a:solidFill>
            <a:schemeClr val="bg2">
              <a:lumMod val="90000"/>
            </a:schemeClr>
          </a:solidFill>
          <a:ln w="381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19BAD0A4-4E0E-D2EC-137F-261ED258B217}"/>
              </a:ext>
            </a:extLst>
          </p:cNvPr>
          <p:cNvSpPr/>
          <p:nvPr/>
        </p:nvSpPr>
        <p:spPr>
          <a:xfrm>
            <a:off x="4047590" y="4911621"/>
            <a:ext cx="1319283" cy="1319283"/>
          </a:xfrm>
          <a:prstGeom prst="ellips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b"/>
          <a:lstStyle/>
          <a:p>
            <a:pPr algn="ctr"/>
            <a:endParaRPr lang="zh-CN" altLang="en-US" dirty="0"/>
          </a:p>
        </p:txBody>
      </p:sp>
      <p:sp>
        <p:nvSpPr>
          <p:cNvPr id="60" name="椭圆 59">
            <a:extLst>
              <a:ext uri="{FF2B5EF4-FFF2-40B4-BE49-F238E27FC236}">
                <a16:creationId xmlns:a16="http://schemas.microsoft.com/office/drawing/2014/main" id="{2BBDF43D-B00A-62F3-5367-85C5F1E5807D}"/>
              </a:ext>
            </a:extLst>
          </p:cNvPr>
          <p:cNvSpPr/>
          <p:nvPr/>
        </p:nvSpPr>
        <p:spPr>
          <a:xfrm>
            <a:off x="6797017" y="4911621"/>
            <a:ext cx="1319283" cy="1319283"/>
          </a:xfrm>
          <a:prstGeom prst="ellips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8EE03471-D1C8-C4F0-C2B8-D40C0F140DD2}"/>
              </a:ext>
            </a:extLst>
          </p:cNvPr>
          <p:cNvSpPr/>
          <p:nvPr/>
        </p:nvSpPr>
        <p:spPr>
          <a:xfrm>
            <a:off x="9608481" y="4918414"/>
            <a:ext cx="1319283" cy="1319283"/>
          </a:xfrm>
          <a:prstGeom prst="ellips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2" name="矩形: 剪去左右顶角 61">
            <a:extLst>
              <a:ext uri="{FF2B5EF4-FFF2-40B4-BE49-F238E27FC236}">
                <a16:creationId xmlns:a16="http://schemas.microsoft.com/office/drawing/2014/main" id="{1A7AC477-088E-A88A-28C0-90F31478DDD2}"/>
              </a:ext>
            </a:extLst>
          </p:cNvPr>
          <p:cNvSpPr/>
          <p:nvPr/>
        </p:nvSpPr>
        <p:spPr>
          <a:xfrm flipV="1">
            <a:off x="5289103" y="3858038"/>
            <a:ext cx="753472" cy="71556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3" name="矩形: 剪去左右顶角 62">
            <a:extLst>
              <a:ext uri="{FF2B5EF4-FFF2-40B4-BE49-F238E27FC236}">
                <a16:creationId xmlns:a16="http://schemas.microsoft.com/office/drawing/2014/main" id="{94CE0864-65C6-8E9A-8859-80F34B375C81}"/>
              </a:ext>
            </a:extLst>
          </p:cNvPr>
          <p:cNvSpPr/>
          <p:nvPr/>
        </p:nvSpPr>
        <p:spPr>
          <a:xfrm flipV="1">
            <a:off x="6193279" y="3858038"/>
            <a:ext cx="753472" cy="71556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4" name="矩形: 剪去左右顶角 63">
            <a:extLst>
              <a:ext uri="{FF2B5EF4-FFF2-40B4-BE49-F238E27FC236}">
                <a16:creationId xmlns:a16="http://schemas.microsoft.com/office/drawing/2014/main" id="{B0353F02-52B8-73F7-94D6-1B7AD3B18994}"/>
              </a:ext>
            </a:extLst>
          </p:cNvPr>
          <p:cNvSpPr/>
          <p:nvPr/>
        </p:nvSpPr>
        <p:spPr>
          <a:xfrm flipV="1">
            <a:off x="7079922" y="3858038"/>
            <a:ext cx="753472" cy="71556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5" name="矩形: 剪去左右顶角 64">
            <a:extLst>
              <a:ext uri="{FF2B5EF4-FFF2-40B4-BE49-F238E27FC236}">
                <a16:creationId xmlns:a16="http://schemas.microsoft.com/office/drawing/2014/main" id="{62F231D2-75AF-5940-BFF7-67617530CAC6}"/>
              </a:ext>
            </a:extLst>
          </p:cNvPr>
          <p:cNvSpPr/>
          <p:nvPr/>
        </p:nvSpPr>
        <p:spPr>
          <a:xfrm flipV="1">
            <a:off x="7973150" y="3858038"/>
            <a:ext cx="753472" cy="71556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6" name="矩形: 剪去左右顶角 65">
            <a:extLst>
              <a:ext uri="{FF2B5EF4-FFF2-40B4-BE49-F238E27FC236}">
                <a16:creationId xmlns:a16="http://schemas.microsoft.com/office/drawing/2014/main" id="{351813C1-68B1-20E1-8BCC-E4792DF73044}"/>
              </a:ext>
            </a:extLst>
          </p:cNvPr>
          <p:cNvSpPr/>
          <p:nvPr/>
        </p:nvSpPr>
        <p:spPr>
          <a:xfrm flipV="1">
            <a:off x="8851487" y="3858038"/>
            <a:ext cx="753472" cy="71556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7" name="矩形: 剪去左右顶角 66">
            <a:extLst>
              <a:ext uri="{FF2B5EF4-FFF2-40B4-BE49-F238E27FC236}">
                <a16:creationId xmlns:a16="http://schemas.microsoft.com/office/drawing/2014/main" id="{F1799329-494A-6FC4-9904-98DD23F7A1E1}"/>
              </a:ext>
            </a:extLst>
          </p:cNvPr>
          <p:cNvSpPr/>
          <p:nvPr/>
        </p:nvSpPr>
        <p:spPr>
          <a:xfrm flipV="1">
            <a:off x="9724822" y="3858038"/>
            <a:ext cx="753472" cy="715562"/>
          </a:xfrm>
          <a:prstGeom prst="snip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8" name="文本框 67">
            <a:extLst>
              <a:ext uri="{FF2B5EF4-FFF2-40B4-BE49-F238E27FC236}">
                <a16:creationId xmlns:a16="http://schemas.microsoft.com/office/drawing/2014/main" id="{CC7BF867-3760-6BDE-9E35-4A9DC8C4EC7C}"/>
              </a:ext>
            </a:extLst>
          </p:cNvPr>
          <p:cNvSpPr txBox="1"/>
          <p:nvPr/>
        </p:nvSpPr>
        <p:spPr>
          <a:xfrm>
            <a:off x="5428490" y="3864821"/>
            <a:ext cx="301332" cy="646331"/>
          </a:xfrm>
          <a:prstGeom prst="rect">
            <a:avLst/>
          </a:prstGeom>
          <a:noFill/>
        </p:spPr>
        <p:txBody>
          <a:bodyPr wrap="square" rtlCol="0">
            <a:spAutoFit/>
          </a:bodyPr>
          <a:lstStyle/>
          <a:p>
            <a:r>
              <a:rPr lang="en-US" altLang="zh-CN" sz="3600" dirty="0">
                <a:solidFill>
                  <a:schemeClr val="accent1"/>
                </a:solidFill>
                <a:latin typeface="Times New Roman" panose="02020603050405020304" pitchFamily="18" charset="0"/>
                <a:cs typeface="Times New Roman" panose="02020603050405020304" pitchFamily="18" charset="0"/>
              </a:rPr>
              <a:t>B</a:t>
            </a:r>
            <a:endParaRPr lang="zh-CN" altLang="en-US" sz="3600" dirty="0">
              <a:solidFill>
                <a:schemeClr val="accent1"/>
              </a:solidFill>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id="{876EBF67-25FA-1B99-F539-2DC4B924F194}"/>
              </a:ext>
            </a:extLst>
          </p:cNvPr>
          <p:cNvSpPr txBox="1"/>
          <p:nvPr/>
        </p:nvSpPr>
        <p:spPr>
          <a:xfrm>
            <a:off x="6314703" y="3864821"/>
            <a:ext cx="301332"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cs typeface="Times New Roman" panose="02020603050405020304" pitchFamily="18" charset="0"/>
              </a:rPr>
              <a:t>E</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id="{DD792C6D-605D-0CB2-5C9F-A61BA899825F}"/>
              </a:ext>
            </a:extLst>
          </p:cNvPr>
          <p:cNvSpPr txBox="1"/>
          <p:nvPr/>
        </p:nvSpPr>
        <p:spPr>
          <a:xfrm>
            <a:off x="7269317" y="3864821"/>
            <a:ext cx="301332" cy="646331"/>
          </a:xfrm>
          <a:prstGeom prst="rect">
            <a:avLst/>
          </a:prstGeom>
          <a:noFill/>
        </p:spPr>
        <p:txBody>
          <a:bodyPr wrap="square" rtlCol="0">
            <a:spAutoFit/>
          </a:bodyPr>
          <a:lstStyle/>
          <a:p>
            <a:r>
              <a:rPr lang="en-US" altLang="zh-CN" sz="3600" dirty="0">
                <a:solidFill>
                  <a:srgbClr val="00B050"/>
                </a:solidFill>
                <a:latin typeface="Times New Roman" panose="02020603050405020304" pitchFamily="18" charset="0"/>
                <a:cs typeface="Times New Roman" panose="02020603050405020304" pitchFamily="18" charset="0"/>
              </a:rPr>
              <a:t>S</a:t>
            </a:r>
            <a:endParaRPr lang="zh-CN" altLang="en-US" sz="3600" dirty="0">
              <a:solidFill>
                <a:srgbClr val="00B050"/>
              </a:solidFill>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E4F8152E-743D-FAC3-1CB5-F5199751172C}"/>
              </a:ext>
            </a:extLst>
          </p:cNvPr>
          <p:cNvSpPr txBox="1"/>
          <p:nvPr/>
        </p:nvSpPr>
        <p:spPr>
          <a:xfrm>
            <a:off x="8204844" y="3864821"/>
            <a:ext cx="301332" cy="646331"/>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I</a:t>
            </a:r>
            <a:endParaRPr lang="zh-CN" altLang="en-US" sz="3600" dirty="0">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id="{2834E534-384B-9016-1F9B-84B4FF5DDEB3}"/>
              </a:ext>
            </a:extLst>
          </p:cNvPr>
          <p:cNvSpPr txBox="1"/>
          <p:nvPr/>
        </p:nvSpPr>
        <p:spPr>
          <a:xfrm>
            <a:off x="9068971" y="3864821"/>
            <a:ext cx="301332" cy="646331"/>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I</a:t>
            </a:r>
            <a:endParaRPr lang="zh-CN" altLang="en-US" sz="3600" dirty="0">
              <a:latin typeface="Times New Roman" panose="02020603050405020304" pitchFamily="18" charset="0"/>
              <a:cs typeface="Times New Roman" panose="02020603050405020304" pitchFamily="18" charset="0"/>
            </a:endParaRPr>
          </a:p>
        </p:txBody>
      </p:sp>
      <p:sp>
        <p:nvSpPr>
          <p:cNvPr id="73" name="文本框 17">
            <a:extLst>
              <a:ext uri="{FF2B5EF4-FFF2-40B4-BE49-F238E27FC236}">
                <a16:creationId xmlns:a16="http://schemas.microsoft.com/office/drawing/2014/main" id="{0921FC18-FC33-359E-EA86-FAB38825DDA2}"/>
              </a:ext>
            </a:extLst>
          </p:cNvPr>
          <p:cNvSpPr txBox="1"/>
          <p:nvPr/>
        </p:nvSpPr>
        <p:spPr>
          <a:xfrm>
            <a:off x="9944319" y="3864821"/>
            <a:ext cx="30133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pitchFamily="18" charset="0"/>
                <a:cs typeface="Times New Roman" panose="02020603050405020304" pitchFamily="18" charset="0"/>
              </a:rPr>
              <a:t>I</a:t>
            </a:r>
            <a:endParaRPr lang="zh-CN" altLang="en-US" sz="3600" dirty="0">
              <a:latin typeface="Times New Roman" panose="02020603050405020304" pitchFamily="18" charset="0"/>
              <a:cs typeface="Times New Roman" panose="02020603050405020304" pitchFamily="18" charset="0"/>
            </a:endParaRPr>
          </a:p>
        </p:txBody>
      </p:sp>
      <p:sp>
        <p:nvSpPr>
          <p:cNvPr id="74" name="文本框 73">
            <a:extLst>
              <a:ext uri="{FF2B5EF4-FFF2-40B4-BE49-F238E27FC236}">
                <a16:creationId xmlns:a16="http://schemas.microsoft.com/office/drawing/2014/main" id="{51101422-3CF9-6E3A-91A3-B5B2225A3D6C}"/>
              </a:ext>
            </a:extLst>
          </p:cNvPr>
          <p:cNvSpPr txBox="1"/>
          <p:nvPr/>
        </p:nvSpPr>
        <p:spPr>
          <a:xfrm>
            <a:off x="4114181" y="5239765"/>
            <a:ext cx="1186100" cy="646331"/>
          </a:xfrm>
          <a:prstGeom prst="rect">
            <a:avLst/>
          </a:prstGeom>
          <a:noFill/>
        </p:spPr>
        <p:txBody>
          <a:bodyPr wrap="square">
            <a:spAutoFit/>
          </a:bodyPr>
          <a:lstStyle/>
          <a:p>
            <a:pPr algn="ctr"/>
            <a:r>
              <a:rPr lang="en-US" altLang="zh-CN" b="1" dirty="0">
                <a:solidFill>
                  <a:schemeClr val="accent2"/>
                </a:solidFill>
                <a:latin typeface="Times New Roman" panose="02020603050405020304" pitchFamily="18" charset="0"/>
                <a:cs typeface="Times New Roman" panose="02020603050405020304" pitchFamily="18" charset="0"/>
              </a:rPr>
              <a:t>High</a:t>
            </a:r>
            <a:r>
              <a:rPr lang="en-US" altLang="zh-CN" b="1" dirty="0">
                <a:solidFill>
                  <a:schemeClr val="accent2"/>
                </a:solidFill>
              </a:rPr>
              <a:t> </a:t>
            </a:r>
            <a:r>
              <a:rPr lang="en-US" altLang="zh-CN" b="1" dirty="0">
                <a:solidFill>
                  <a:schemeClr val="accent2"/>
                </a:solidFill>
                <a:latin typeface="Times New Roman" panose="02020603050405020304" pitchFamily="18" charset="0"/>
                <a:cs typeface="Times New Roman" panose="02020603050405020304" pitchFamily="18" charset="0"/>
              </a:rPr>
              <a:t>statistics</a:t>
            </a:r>
            <a:endParaRPr lang="zh-CN" altLang="en-US" b="1" dirty="0">
              <a:solidFill>
                <a:schemeClr val="accent2"/>
              </a:solidFill>
            </a:endParaRPr>
          </a:p>
        </p:txBody>
      </p:sp>
      <p:sp>
        <p:nvSpPr>
          <p:cNvPr id="75" name="文本框 74">
            <a:extLst>
              <a:ext uri="{FF2B5EF4-FFF2-40B4-BE49-F238E27FC236}">
                <a16:creationId xmlns:a16="http://schemas.microsoft.com/office/drawing/2014/main" id="{80062018-1380-1A78-899A-D91B304DCB3E}"/>
              </a:ext>
            </a:extLst>
          </p:cNvPr>
          <p:cNvSpPr txBox="1"/>
          <p:nvPr/>
        </p:nvSpPr>
        <p:spPr>
          <a:xfrm>
            <a:off x="6721531" y="5218554"/>
            <a:ext cx="1495179" cy="646331"/>
          </a:xfrm>
          <a:prstGeom prst="rect">
            <a:avLst/>
          </a:prstGeom>
          <a:noFill/>
        </p:spPr>
        <p:txBody>
          <a:bodyPr wrap="square">
            <a:spAutoFit/>
          </a:bodyPr>
          <a:lstStyle/>
          <a:p>
            <a:pPr algn="ctr"/>
            <a:r>
              <a:rPr lang="en-US" altLang="zh-CN" b="1" dirty="0">
                <a:solidFill>
                  <a:schemeClr val="accent2"/>
                </a:solidFill>
                <a:latin typeface="Times New Roman" panose="02020603050405020304" pitchFamily="18" charset="0"/>
                <a:cs typeface="Times New Roman" panose="02020603050405020304" pitchFamily="18" charset="0"/>
              </a:rPr>
              <a:t>Clean background </a:t>
            </a:r>
            <a:endParaRPr lang="zh-CN" altLang="en-US" b="1" dirty="0">
              <a:solidFill>
                <a:schemeClr val="accent2"/>
              </a:solidFill>
            </a:endParaRPr>
          </a:p>
        </p:txBody>
      </p:sp>
      <p:sp>
        <p:nvSpPr>
          <p:cNvPr id="76" name="文本框 75">
            <a:extLst>
              <a:ext uri="{FF2B5EF4-FFF2-40B4-BE49-F238E27FC236}">
                <a16:creationId xmlns:a16="http://schemas.microsoft.com/office/drawing/2014/main" id="{A809BB85-7F6F-1FF7-7229-028EA5E9F0B1}"/>
              </a:ext>
            </a:extLst>
          </p:cNvPr>
          <p:cNvSpPr txBox="1"/>
          <p:nvPr/>
        </p:nvSpPr>
        <p:spPr>
          <a:xfrm>
            <a:off x="9701747" y="5267580"/>
            <a:ext cx="1186100" cy="646331"/>
          </a:xfrm>
          <a:prstGeom prst="rect">
            <a:avLst/>
          </a:prstGeom>
          <a:noFill/>
        </p:spPr>
        <p:txBody>
          <a:bodyPr wrap="square">
            <a:spAutoFit/>
          </a:bodyPr>
          <a:lstStyle/>
          <a:p>
            <a:pPr algn="ctr"/>
            <a:r>
              <a:rPr lang="en-US" altLang="zh-CN" b="1" dirty="0">
                <a:solidFill>
                  <a:schemeClr val="accent2"/>
                </a:solidFill>
                <a:latin typeface="Times New Roman" panose="02020603050405020304" pitchFamily="18" charset="0"/>
                <a:cs typeface="Times New Roman" panose="02020603050405020304" pitchFamily="18" charset="0"/>
              </a:rPr>
              <a:t>Good resolution</a:t>
            </a:r>
            <a:endParaRPr lang="zh-CN" altLang="en-US" b="1" dirty="0">
              <a:solidFill>
                <a:schemeClr val="accent2"/>
              </a:solidFill>
            </a:endParaRPr>
          </a:p>
        </p:txBody>
      </p:sp>
      <p:cxnSp>
        <p:nvCxnSpPr>
          <p:cNvPr id="78" name="连接符: 曲线 77">
            <a:extLst>
              <a:ext uri="{FF2B5EF4-FFF2-40B4-BE49-F238E27FC236}">
                <a16:creationId xmlns:a16="http://schemas.microsoft.com/office/drawing/2014/main" id="{1EE8E85F-E4CC-95E6-C7C3-09465CB0E4CD}"/>
              </a:ext>
            </a:extLst>
          </p:cNvPr>
          <p:cNvCxnSpPr>
            <a:cxnSpLocks/>
          </p:cNvCxnSpPr>
          <p:nvPr/>
        </p:nvCxnSpPr>
        <p:spPr>
          <a:xfrm rot="2460000" flipV="1">
            <a:off x="11430281" y="4849218"/>
            <a:ext cx="383309" cy="30182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9" name="连接符: 曲线 78">
            <a:extLst>
              <a:ext uri="{FF2B5EF4-FFF2-40B4-BE49-F238E27FC236}">
                <a16:creationId xmlns:a16="http://schemas.microsoft.com/office/drawing/2014/main" id="{B808F6CB-293E-BBCD-FFE0-3D4D6C204A13}"/>
              </a:ext>
            </a:extLst>
          </p:cNvPr>
          <p:cNvCxnSpPr>
            <a:cxnSpLocks/>
          </p:cNvCxnSpPr>
          <p:nvPr/>
        </p:nvCxnSpPr>
        <p:spPr>
          <a:xfrm rot="2460000" flipV="1">
            <a:off x="11427526" y="5080597"/>
            <a:ext cx="383309" cy="30182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0" name="连接符: 曲线 79">
            <a:extLst>
              <a:ext uri="{FF2B5EF4-FFF2-40B4-BE49-F238E27FC236}">
                <a16:creationId xmlns:a16="http://schemas.microsoft.com/office/drawing/2014/main" id="{8D058857-0ACF-20A7-9E90-6CBD2E888D2D}"/>
              </a:ext>
            </a:extLst>
          </p:cNvPr>
          <p:cNvCxnSpPr>
            <a:cxnSpLocks/>
          </p:cNvCxnSpPr>
          <p:nvPr/>
        </p:nvCxnSpPr>
        <p:spPr>
          <a:xfrm rot="2460000" flipV="1">
            <a:off x="11416185" y="5320230"/>
            <a:ext cx="383309" cy="301826"/>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5" name="左大括号 4">
            <a:extLst>
              <a:ext uri="{FF2B5EF4-FFF2-40B4-BE49-F238E27FC236}">
                <a16:creationId xmlns:a16="http://schemas.microsoft.com/office/drawing/2014/main" id="{D10AF70C-A0E5-50B0-D633-43B6CCEAD374}"/>
              </a:ext>
            </a:extLst>
          </p:cNvPr>
          <p:cNvSpPr/>
          <p:nvPr/>
        </p:nvSpPr>
        <p:spPr>
          <a:xfrm>
            <a:off x="6160566" y="1448795"/>
            <a:ext cx="322566" cy="11010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大括号 5">
            <a:extLst>
              <a:ext uri="{FF2B5EF4-FFF2-40B4-BE49-F238E27FC236}">
                <a16:creationId xmlns:a16="http://schemas.microsoft.com/office/drawing/2014/main" id="{C247E1F4-9E6A-316F-C42F-FE284B2A4E81}"/>
              </a:ext>
            </a:extLst>
          </p:cNvPr>
          <p:cNvSpPr/>
          <p:nvPr/>
        </p:nvSpPr>
        <p:spPr>
          <a:xfrm>
            <a:off x="6153333" y="2675291"/>
            <a:ext cx="322566" cy="8318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C7E8FA3C-CCE1-8834-ACDB-7185628987B9}"/>
              </a:ext>
            </a:extLst>
          </p:cNvPr>
          <p:cNvSpPr txBox="1"/>
          <p:nvPr/>
        </p:nvSpPr>
        <p:spPr>
          <a:xfrm>
            <a:off x="6531351" y="2675019"/>
            <a:ext cx="4784323" cy="92333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BNV/LNV (baryon and lepton number violation)</a:t>
            </a:r>
          </a:p>
          <a:p>
            <a:r>
              <a:rPr lang="en-US" altLang="zh-CN" dirty="0">
                <a:latin typeface="Times New Roman" panose="02020603050405020304" pitchFamily="18" charset="0"/>
                <a:cs typeface="Times New Roman" panose="02020603050405020304" pitchFamily="18" charset="0"/>
              </a:rPr>
              <a:t>CLFV (charged lepton flavor violating)</a:t>
            </a:r>
          </a:p>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C1BD0CE-9C90-1B96-51BA-4E05E39CC87E}"/>
              </a:ext>
            </a:extLst>
          </p:cNvPr>
          <p:cNvSpPr txBox="1"/>
          <p:nvPr/>
        </p:nvSpPr>
        <p:spPr>
          <a:xfrm>
            <a:off x="10585915" y="1766470"/>
            <a:ext cx="112242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altLang="zh-CN" dirty="0"/>
              <a:t>This work</a:t>
            </a:r>
            <a:endParaRPr lang="zh-CN" altLang="en-US" dirty="0"/>
          </a:p>
        </p:txBody>
      </p:sp>
      <p:pic>
        <p:nvPicPr>
          <p:cNvPr id="11" name="图片 10" descr="中山大学logo">
            <a:extLst>
              <a:ext uri="{FF2B5EF4-FFF2-40B4-BE49-F238E27FC236}">
                <a16:creationId xmlns:a16="http://schemas.microsoft.com/office/drawing/2014/main" id="{5E912302-1AE1-A4C0-FFCD-CA50556D0AB4}"/>
              </a:ext>
            </a:extLst>
          </p:cNvPr>
          <p:cNvPicPr>
            <a:picLocks noChangeAspect="1"/>
          </p:cNvPicPr>
          <p:nvPr/>
        </p:nvPicPr>
        <p:blipFill>
          <a:blip r:embed="rId4"/>
          <a:stretch>
            <a:fillRect/>
          </a:stretch>
        </p:blipFill>
        <p:spPr>
          <a:xfrm>
            <a:off x="11463867" y="87271"/>
            <a:ext cx="654934" cy="654934"/>
          </a:xfrm>
          <a:prstGeom prst="rect">
            <a:avLst/>
          </a:prstGeom>
        </p:spPr>
      </p:pic>
      <p:pic>
        <p:nvPicPr>
          <p:cNvPr id="12" name="图片 11">
            <a:extLst>
              <a:ext uri="{FF2B5EF4-FFF2-40B4-BE49-F238E27FC236}">
                <a16:creationId xmlns:a16="http://schemas.microsoft.com/office/drawing/2014/main" id="{F5757C2B-5632-46C7-4358-A59D2FD132D7}"/>
              </a:ext>
            </a:extLst>
          </p:cNvPr>
          <p:cNvPicPr>
            <a:picLocks noChangeAspect="1"/>
          </p:cNvPicPr>
          <p:nvPr/>
        </p:nvPicPr>
        <p:blipFill>
          <a:blip r:embed="rId5"/>
          <a:stretch>
            <a:fillRect/>
          </a:stretch>
        </p:blipFill>
        <p:spPr>
          <a:xfrm>
            <a:off x="10301228" y="134003"/>
            <a:ext cx="1052572" cy="433830"/>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0E9B69C-EFD8-505D-17F8-ECCC19E4329E}"/>
                  </a:ext>
                </a:extLst>
              </p:cNvPr>
              <p:cNvSpPr txBox="1"/>
              <p:nvPr/>
            </p:nvSpPr>
            <p:spPr>
              <a:xfrm>
                <a:off x="341550" y="0"/>
                <a:ext cx="3079419" cy="5078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BEPCII</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and</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BESIII</m:t>
                      </m:r>
                    </m:oMath>
                  </m:oMathPara>
                </a14:m>
                <a:endParaRPr lang="en-US" altLang="zh-CN" b="1"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F0E9B69C-EFD8-505D-17F8-ECCC19E4329E}"/>
                  </a:ext>
                </a:extLst>
              </p:cNvPr>
              <p:cNvSpPr txBox="1">
                <a:spLocks noRot="1" noChangeAspect="1" noMove="1" noResize="1" noEditPoints="1" noAdjustHandles="1" noChangeArrowheads="1" noChangeShapeType="1" noTextEdit="1"/>
              </p:cNvSpPr>
              <p:nvPr/>
            </p:nvSpPr>
            <p:spPr>
              <a:xfrm>
                <a:off x="341550" y="0"/>
                <a:ext cx="3079419" cy="507831"/>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3266503"/>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14E5A15-0DEC-4B45-9306-3D8EE56F6295}"/>
                  </a:ext>
                </a:extLst>
              </p:cNvPr>
              <p:cNvSpPr txBox="1"/>
              <p:nvPr/>
            </p:nvSpPr>
            <p:spPr>
              <a:xfrm>
                <a:off x="258174" y="928317"/>
                <a:ext cx="10300962" cy="2120068"/>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Flavor-changing neutral currents (FCNC) transitions such as </a:t>
                </a:r>
                <a14:m>
                  <m:oMath xmlns:m="http://schemas.openxmlformats.org/officeDocument/2006/math">
                    <m:r>
                      <a:rPr lang="en-US" altLang="zh-CN" i="1" dirty="0">
                        <a:latin typeface="Cambria Math" panose="02040503050406030204" pitchFamily="18" charset="0"/>
                        <a:cs typeface="Times New Roman" panose="02020603050405020304" pitchFamily="18" charset="0"/>
                      </a:rPr>
                      <m:t>𝑐</m:t>
                    </m:r>
                    <m:r>
                      <a:rPr lang="en-US" altLang="zh-CN" i="1" dirty="0">
                        <a:latin typeface="Cambria Math" panose="02040503050406030204" pitchFamily="18" charset="0"/>
                        <a:cs typeface="Times New Roman" panose="02020603050405020304" pitchFamily="18" charset="0"/>
                      </a:rPr>
                      <m:t>→</m:t>
                    </m:r>
                    <m:r>
                      <a:rPr lang="en-US" altLang="zh-CN" i="1" dirty="0">
                        <a:latin typeface="Cambria Math" panose="02040503050406030204" pitchFamily="18" charset="0"/>
                        <a:cs typeface="Times New Roman" panose="02020603050405020304" pitchFamily="18" charset="0"/>
                      </a:rPr>
                      <m:t>𝑢</m:t>
                    </m:r>
                    <m:r>
                      <a:rPr lang="en-US" altLang="zh-CN" i="1" dirty="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manifest solely through loop-level interactions, which result in low branching fractions (BFs) of the corresponding decays. </a:t>
                </a:r>
              </a:p>
              <a:p>
                <a:pPr marL="285750" indent="-285750">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Various </a:t>
                </a:r>
                <a:r>
                  <a:rPr lang="en-US" altLang="zh-CN" dirty="0">
                    <a:solidFill>
                      <a:srgbClr val="FF0000"/>
                    </a:solidFill>
                    <a:latin typeface="Times New Roman" panose="02020603050405020304" pitchFamily="18" charset="0"/>
                    <a:cs typeface="Times New Roman" panose="02020603050405020304" pitchFamily="18" charset="0"/>
                  </a:rPr>
                  <a:t>new physics (NP) </a:t>
                </a:r>
                <a:r>
                  <a:rPr lang="en-US" altLang="zh-CN" dirty="0">
                    <a:latin typeface="Times New Roman" panose="02020603050405020304" pitchFamily="18" charset="0"/>
                    <a:cs typeface="Times New Roman" panose="02020603050405020304" pitchFamily="18" charset="0"/>
                  </a:rPr>
                  <a:t>models beyond the SM suggest these BFs may be enhanced to exceed the SM prediction.</a:t>
                </a:r>
              </a:p>
              <a:p>
                <a:pPr marL="285750" indent="-285750">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Any enhancement of the BF with respect to the SM would be a strong indication of NP.</a:t>
                </a:r>
              </a:p>
            </p:txBody>
          </p:sp>
        </mc:Choice>
        <mc:Fallback xmlns="">
          <p:sp>
            <p:nvSpPr>
              <p:cNvPr id="6" name="文本框 5">
                <a:extLst>
                  <a:ext uri="{FF2B5EF4-FFF2-40B4-BE49-F238E27FC236}">
                    <a16:creationId xmlns:a16="http://schemas.microsoft.com/office/drawing/2014/main" id="{614E5A15-0DEC-4B45-9306-3D8EE56F6295}"/>
                  </a:ext>
                </a:extLst>
              </p:cNvPr>
              <p:cNvSpPr txBox="1">
                <a:spLocks noRot="1" noChangeAspect="1" noMove="1" noResize="1" noEditPoints="1" noAdjustHandles="1" noChangeArrowheads="1" noChangeShapeType="1" noTextEdit="1"/>
              </p:cNvSpPr>
              <p:nvPr/>
            </p:nvSpPr>
            <p:spPr>
              <a:xfrm>
                <a:off x="258174" y="928317"/>
                <a:ext cx="10300962" cy="2120068"/>
              </a:xfrm>
              <a:prstGeom prst="rect">
                <a:avLst/>
              </a:prstGeom>
              <a:blipFill>
                <a:blip r:embed="rId3"/>
                <a:stretch>
                  <a:fillRect l="-355" b="-3736"/>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6</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D47CAE58-366F-4157-8D82-F6F998000FE8}"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4">
            <a:extLst>
              <a:ext uri="{28A0092B-C50C-407E-A947-70E740481C1C}">
                <a14:useLocalDpi xmlns:a14="http://schemas.microsoft.com/office/drawing/2010/main" val="0"/>
              </a:ext>
            </a:extLst>
          </a:blip>
          <a:srcRect l="45099" t="46333" r="11208" b="48034"/>
          <a:stretch>
            <a:fillRect/>
          </a:stretch>
        </p:blipFill>
        <p:spPr>
          <a:xfrm>
            <a:off x="0" y="67706"/>
            <a:ext cx="2996418" cy="386297"/>
          </a:xfrm>
          <a:prstGeom prst="rect">
            <a:avLst/>
          </a:prstGeom>
        </p:spPr>
      </p:pic>
      <p:sp>
        <p:nvSpPr>
          <p:cNvPr id="11" name="文本框 10">
            <a:extLst>
              <a:ext uri="{FF2B5EF4-FFF2-40B4-BE49-F238E27FC236}">
                <a16:creationId xmlns:a16="http://schemas.microsoft.com/office/drawing/2014/main" id="{E757FB36-1448-62E5-223A-8B45B18AF2EC}"/>
              </a:ext>
            </a:extLst>
          </p:cNvPr>
          <p:cNvSpPr txBox="1"/>
          <p:nvPr/>
        </p:nvSpPr>
        <p:spPr>
          <a:xfrm>
            <a:off x="5638800" y="2942166"/>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003F799E-AA16-277C-046E-DCB7CAABCCFF}"/>
                  </a:ext>
                </a:extLst>
              </p:cNvPr>
              <p:cNvGraphicFramePr>
                <a:graphicFrameLocks noGrp="1"/>
              </p:cNvGraphicFramePr>
              <p:nvPr>
                <p:extLst>
                  <p:ext uri="{D42A27DB-BD31-4B8C-83A1-F6EECF244321}">
                    <p14:modId xmlns:p14="http://schemas.microsoft.com/office/powerpoint/2010/main" val="2464680689"/>
                  </p:ext>
                </p:extLst>
              </p:nvPr>
            </p:nvGraphicFramePr>
            <p:xfrm>
              <a:off x="572834" y="3211125"/>
              <a:ext cx="9399261" cy="2360832"/>
            </p:xfrm>
            <a:graphic>
              <a:graphicData uri="http://schemas.openxmlformats.org/drawingml/2006/table">
                <a:tbl>
                  <a:tblPr firstRow="1" firstCol="1" bandRow="1">
                    <a:tableStyleId>{68D230F3-CF80-4859-8CE7-A43EE81993B5}</a:tableStyleId>
                  </a:tblPr>
                  <a:tblGrid>
                    <a:gridCol w="2754956">
                      <a:extLst>
                        <a:ext uri="{9D8B030D-6E8A-4147-A177-3AD203B41FA5}">
                          <a16:colId xmlns:a16="http://schemas.microsoft.com/office/drawing/2014/main" val="2051645254"/>
                        </a:ext>
                      </a:extLst>
                    </a:gridCol>
                    <a:gridCol w="2917012">
                      <a:extLst>
                        <a:ext uri="{9D8B030D-6E8A-4147-A177-3AD203B41FA5}">
                          <a16:colId xmlns:a16="http://schemas.microsoft.com/office/drawing/2014/main" val="2303104364"/>
                        </a:ext>
                      </a:extLst>
                    </a:gridCol>
                    <a:gridCol w="3727293">
                      <a:extLst>
                        <a:ext uri="{9D8B030D-6E8A-4147-A177-3AD203B41FA5}">
                          <a16:colId xmlns:a16="http://schemas.microsoft.com/office/drawing/2014/main" val="387761786"/>
                        </a:ext>
                      </a:extLst>
                    </a:gridCol>
                  </a:tblGrid>
                  <a:tr h="304576">
                    <a:tc>
                      <a:txBody>
                        <a:bodyPr/>
                        <a:lstStyle/>
                        <a:p>
                          <a:pPr algn="ctr">
                            <a:lnSpc>
                              <a:spcPct val="150000"/>
                            </a:lnSpc>
                          </a:pPr>
                          <a:r>
                            <a:rPr lang="en-US" altLang="zh-CN" sz="1200" dirty="0"/>
                            <a:t>Charmonium weak </a:t>
                          </a:r>
                          <a:r>
                            <a:rPr lang="en-US" altLang="zh-CN" sz="1200" kern="100" dirty="0">
                              <a:effectLst/>
                            </a:rPr>
                            <a:t>d</a:t>
                          </a:r>
                          <a:r>
                            <a:rPr lang="en-US" sz="1200" kern="100" dirty="0">
                              <a:effectLst/>
                            </a:rPr>
                            <a:t>ecay</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altLang="zh-CN" sz="1100" b="1" kern="100" dirty="0">
                              <a:effectLst/>
                            </a:rPr>
                            <a:t>Experimental upper limit</a:t>
                          </a:r>
                          <a14:m>
                            <m:oMath xmlns:m="http://schemas.openxmlformats.org/officeDocument/2006/math">
                              <m:r>
                                <a:rPr lang="zh-CN" sz="1100" kern="100" smtClean="0">
                                  <a:effectLst/>
                                  <a:latin typeface="Cambria Math" panose="02040503050406030204" pitchFamily="18" charset="0"/>
                                </a:rPr>
                                <m:t> </m:t>
                              </m:r>
                            </m:oMath>
                          </a14:m>
                          <a:r>
                            <a:rPr lang="en-US" altLang="zh-CN" sz="1100" kern="100" dirty="0">
                              <a:effectLst/>
                            </a:rPr>
                            <a:t>(@90% C.L.)</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altLang="zh-CN" sz="1100" b="1" kern="100" dirty="0">
                              <a:solidFill>
                                <a:schemeClr val="tx1"/>
                              </a:solidFill>
                              <a:effectLst/>
                              <a:latin typeface="+mn-lt"/>
                              <a:ea typeface="+mn-ea"/>
                              <a:cs typeface="+mn-cs"/>
                            </a:rPr>
                            <a:t>data sample</a:t>
                          </a:r>
                          <a:endParaRPr lang="zh-CN" altLang="en-US" sz="1100" b="1" kern="1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209706020"/>
                      </a:ext>
                    </a:extLst>
                  </a:tr>
                  <a:tr h="29359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kern="100" smtClean="0">
                                    <a:effectLst/>
                                    <a:latin typeface="Cambria Math" panose="02040503050406030204" pitchFamily="18" charset="0"/>
                                  </a:rPr>
                                  <m:t>𝐽</m:t>
                                </m:r>
                                <m:r>
                                  <a:rPr lang="en-US" altLang="zh-CN" sz="1200" kern="100" smtClean="0">
                                    <a:effectLst/>
                                    <a:latin typeface="Cambria Math" panose="02040503050406030204" pitchFamily="18" charset="0"/>
                                  </a:rPr>
                                  <m:t>/</m:t>
                                </m:r>
                                <m:r>
                                  <a:rPr lang="en-US" altLang="zh-CN" sz="1200" kern="100" smtClean="0">
                                    <a:effectLst/>
                                    <a:latin typeface="Cambria Math" panose="02040503050406030204" pitchFamily="18" charset="0"/>
                                  </a:rPr>
                                  <m:t>𝜓</m:t>
                                </m:r>
                                <m:r>
                                  <a:rPr lang="en-US" altLang="zh-CN" sz="1200" kern="100" smtClean="0">
                                    <a:effectLst/>
                                    <a:latin typeface="Cambria Math" panose="02040503050406030204" pitchFamily="18" charset="0"/>
                                  </a:rPr>
                                  <m:t>→</m:t>
                                </m:r>
                                <m:sSup>
                                  <m:sSupPr>
                                    <m:ctrlPr>
                                      <a:rPr lang="zh-CN" altLang="zh-CN" sz="1200" i="1" kern="100">
                                        <a:effectLst/>
                                        <a:latin typeface="Cambria Math" panose="02040503050406030204" pitchFamily="18" charset="0"/>
                                      </a:rPr>
                                    </m:ctrlPr>
                                  </m:sSupPr>
                                  <m:e>
                                    <m:r>
                                      <a:rPr lang="en-US" altLang="zh-CN" sz="1200" kern="100">
                                        <a:effectLst/>
                                        <a:latin typeface="Cambria Math" panose="02040503050406030204" pitchFamily="18" charset="0"/>
                                      </a:rPr>
                                      <m:t>𝐷</m:t>
                                    </m:r>
                                  </m:e>
                                  <m:sup>
                                    <m:r>
                                      <a:rPr lang="en-US" altLang="zh-CN" sz="1200" b="1" kern="100" smtClean="0">
                                        <a:effectLst/>
                                        <a:latin typeface="Cambria Math" panose="02040503050406030204" pitchFamily="18" charset="0"/>
                                      </a:rPr>
                                      <m:t>𝟎</m:t>
                                    </m:r>
                                  </m:sup>
                                </m:sSup>
                                <m:sSup>
                                  <m:sSupPr>
                                    <m:ctrlPr>
                                      <a:rPr lang="zh-CN" altLang="zh-CN" sz="1200" i="1" kern="100">
                                        <a:effectLst/>
                                        <a:latin typeface="Cambria Math" panose="02040503050406030204" pitchFamily="18" charset="0"/>
                                      </a:rPr>
                                    </m:ctrlPr>
                                  </m:sSupPr>
                                  <m:e>
                                    <m:r>
                                      <a:rPr lang="en-US" altLang="zh-CN" sz="1200" kern="100">
                                        <a:effectLst/>
                                        <a:latin typeface="Cambria Math" panose="02040503050406030204" pitchFamily="18" charset="0"/>
                                      </a:rPr>
                                      <m:t>𝑒</m:t>
                                    </m:r>
                                  </m:e>
                                  <m:sup>
                                    <m:r>
                                      <a:rPr lang="en-US" altLang="zh-CN" sz="1200" kern="100">
                                        <a:effectLst/>
                                        <a:latin typeface="Cambria Math" panose="02040503050406030204" pitchFamily="18" charset="0"/>
                                      </a:rPr>
                                      <m:t>+</m:t>
                                    </m:r>
                                  </m:sup>
                                </m:sSup>
                                <m:sSup>
                                  <m:sSupPr>
                                    <m:ctrlPr>
                                      <a:rPr lang="en-US" altLang="zh-CN" sz="1200" b="1" i="1" kern="100" smtClean="0">
                                        <a:effectLst/>
                                        <a:latin typeface="Cambria Math" panose="02040503050406030204" pitchFamily="18" charset="0"/>
                                      </a:rPr>
                                    </m:ctrlPr>
                                  </m:sSupPr>
                                  <m:e>
                                    <m:r>
                                      <a:rPr lang="en-US" altLang="zh-CN" sz="1200" b="1" kern="100" smtClean="0">
                                        <a:effectLst/>
                                        <a:latin typeface="Cambria Math" panose="02040503050406030204" pitchFamily="18" charset="0"/>
                                      </a:rPr>
                                      <m:t>𝒆</m:t>
                                    </m:r>
                                  </m:e>
                                  <m:sup>
                                    <m:r>
                                      <a:rPr lang="en-US" altLang="zh-CN" sz="1200" b="1" kern="100" smtClean="0">
                                        <a:effectLst/>
                                        <a:latin typeface="Cambria Math" panose="02040503050406030204" pitchFamily="18" charset="0"/>
                                      </a:rPr>
                                      <m:t>−</m:t>
                                    </m:r>
                                  </m:sup>
                                </m:sSup>
                              </m:oMath>
                            </m:oMathPara>
                          </a14:m>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altLang="zh-CN" sz="1200" b="0" kern="100" smtClean="0">
                                  <a:effectLst/>
                                  <a:latin typeface="Cambria Math" panose="02040503050406030204" pitchFamily="18" charset="0"/>
                                </a:rPr>
                                <m:t>&lt;8.5×</m:t>
                              </m:r>
                              <m:sSup>
                                <m:sSupPr>
                                  <m:ctrlPr>
                                    <a:rPr lang="en-US" altLang="zh-CN" sz="1200" b="0" i="1" kern="100" smtClean="0">
                                      <a:effectLst/>
                                      <a:latin typeface="Cambria Math" panose="02040503050406030204" pitchFamily="18" charset="0"/>
                                    </a:rPr>
                                  </m:ctrlPr>
                                </m:sSupPr>
                                <m:e>
                                  <m:r>
                                    <a:rPr lang="en-US" altLang="zh-CN" sz="1200" b="0" kern="100" smtClean="0">
                                      <a:effectLst/>
                                      <a:latin typeface="Cambria Math" panose="02040503050406030204" pitchFamily="18" charset="0"/>
                                    </a:rPr>
                                    <m:t>10</m:t>
                                  </m:r>
                                </m:e>
                                <m:sup>
                                  <m:r>
                                    <a:rPr lang="en-US" altLang="zh-CN" sz="1200" b="0" kern="100" smtClean="0">
                                      <a:effectLst/>
                                      <a:latin typeface="Cambria Math" panose="02040503050406030204" pitchFamily="18" charset="0"/>
                                    </a:rPr>
                                    <m:t>−8</m:t>
                                  </m:r>
                                </m:sup>
                              </m:sSup>
                            </m:oMath>
                          </a14:m>
                          <a:r>
                            <a:rPr lang="en-US" altLang="zh-CN" sz="1200" kern="100" dirty="0">
                              <a:effectLst/>
                            </a:rPr>
                            <a:t> [4]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050" kern="100" dirty="0" smtClean="0">
                                    <a:effectLst/>
                                    <a:latin typeface="Cambria Math" panose="02040503050406030204" pitchFamily="18" charset="0"/>
                                  </a:rPr>
                                  <m:t>1</m:t>
                                </m:r>
                                <m:r>
                                  <a:rPr lang="en-US" altLang="zh-CN" sz="1050" b="0" kern="100" dirty="0" smtClean="0">
                                    <a:effectLst/>
                                    <a:latin typeface="Cambria Math" panose="02040503050406030204" pitchFamily="18" charset="0"/>
                                  </a:rPr>
                                  <m:t>3.11</m:t>
                                </m:r>
                                <m:r>
                                  <a:rPr lang="en-US" altLang="zh-CN" sz="1050" kern="100" dirty="0" smtClean="0">
                                    <a:effectLst/>
                                    <a:latin typeface="Cambria Math" panose="02040503050406030204" pitchFamily="18" charset="0"/>
                                  </a:rPr>
                                  <m:t>×</m:t>
                                </m:r>
                                <m:sSup>
                                  <m:sSupPr>
                                    <m:ctrlPr>
                                      <a:rPr lang="en-US" altLang="zh-CN" sz="1050" i="1" kern="100" dirty="0" smtClean="0">
                                        <a:solidFill>
                                          <a:schemeClr val="tx1"/>
                                        </a:solidFill>
                                        <a:effectLst/>
                                        <a:latin typeface="Cambria Math" panose="02040503050406030204" pitchFamily="18" charset="0"/>
                                      </a:rPr>
                                    </m:ctrlPr>
                                  </m:sSupPr>
                                  <m:e>
                                    <m:r>
                                      <a:rPr lang="en-US" altLang="zh-CN" sz="1050" b="0" kern="100" dirty="0" smtClean="0">
                                        <a:solidFill>
                                          <a:schemeClr val="tx1"/>
                                        </a:solidFill>
                                        <a:effectLst/>
                                        <a:latin typeface="Cambria Math" panose="02040503050406030204" pitchFamily="18" charset="0"/>
                                      </a:rPr>
                                      <m:t>10</m:t>
                                    </m:r>
                                  </m:e>
                                  <m:sup>
                                    <m:r>
                                      <a:rPr lang="en-US" altLang="zh-CN" sz="1050" b="0" kern="100" dirty="0" smtClean="0">
                                        <a:solidFill>
                                          <a:schemeClr val="tx1"/>
                                        </a:solidFill>
                                        <a:effectLst/>
                                        <a:latin typeface="Cambria Math" panose="02040503050406030204" pitchFamily="18" charset="0"/>
                                      </a:rPr>
                                      <m:t>8</m:t>
                                    </m:r>
                                  </m:sup>
                                </m:sSup>
                                <m:r>
                                  <a:rPr lang="en-US" altLang="zh-CN" sz="1050" b="0" i="1" kern="100" dirty="0" smtClean="0">
                                    <a:solidFill>
                                      <a:schemeClr val="tx1"/>
                                    </a:solidFill>
                                    <a:effectLst/>
                                    <a:latin typeface="Cambria Math" panose="02040503050406030204" pitchFamily="18" charset="0"/>
                                  </a:rPr>
                                  <m:t> </m:t>
                                </m:r>
                                <m:r>
                                  <a:rPr lang="en-US" altLang="zh-CN" sz="1050" b="0" i="1" kern="100" dirty="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050" b="0" i="1" kern="100" dirty="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b="0" i="1" kern="100" dirty="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𝜓</m:t>
                                </m:r>
                              </m:oMath>
                            </m:oMathPara>
                          </a14:m>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27212032"/>
                      </a:ext>
                    </a:extLst>
                  </a:tr>
                  <a:tr h="29359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kern="100" smtClean="0">
                                    <a:effectLst/>
                                    <a:latin typeface="Cambria Math" panose="02040503050406030204" pitchFamily="18" charset="0"/>
                                  </a:rPr>
                                  <m:t>𝜓</m:t>
                                </m:r>
                                <m:r>
                                  <a:rPr lang="en-US" altLang="zh-CN" sz="1200" b="1" kern="100" smtClean="0">
                                    <a:effectLst/>
                                    <a:latin typeface="Cambria Math" panose="02040503050406030204" pitchFamily="18" charset="0"/>
                                  </a:rPr>
                                  <m:t>(</m:t>
                                </m:r>
                                <m:r>
                                  <a:rPr lang="en-US" altLang="zh-CN" sz="1200" b="1" kern="100" smtClean="0">
                                    <a:effectLst/>
                                    <a:latin typeface="Cambria Math" panose="02040503050406030204" pitchFamily="18" charset="0"/>
                                  </a:rPr>
                                  <m:t>𝟑𝟔𝟖𝟔</m:t>
                                </m:r>
                                <m:r>
                                  <a:rPr lang="en-US" altLang="zh-CN" sz="1200" b="1" kern="100" smtClean="0">
                                    <a:effectLst/>
                                    <a:latin typeface="Cambria Math" panose="02040503050406030204" pitchFamily="18" charset="0"/>
                                  </a:rPr>
                                  <m:t>)</m:t>
                                </m:r>
                                <m:r>
                                  <a:rPr lang="en-US" altLang="zh-CN" sz="1200" kern="100" smtClean="0">
                                    <a:effectLst/>
                                    <a:latin typeface="Cambria Math" panose="02040503050406030204" pitchFamily="18" charset="0"/>
                                  </a:rPr>
                                  <m:t>→</m:t>
                                </m:r>
                                <m:sSup>
                                  <m:sSupPr>
                                    <m:ctrlPr>
                                      <a:rPr lang="zh-CN" altLang="zh-CN" sz="1200" i="1" kern="100">
                                        <a:effectLst/>
                                        <a:latin typeface="Cambria Math" panose="02040503050406030204" pitchFamily="18" charset="0"/>
                                      </a:rPr>
                                    </m:ctrlPr>
                                  </m:sSupPr>
                                  <m:e>
                                    <m:r>
                                      <a:rPr lang="en-US" altLang="zh-CN" sz="1200" kern="100">
                                        <a:effectLst/>
                                        <a:latin typeface="Cambria Math" panose="02040503050406030204" pitchFamily="18" charset="0"/>
                                      </a:rPr>
                                      <m:t>𝐷</m:t>
                                    </m:r>
                                  </m:e>
                                  <m:sup>
                                    <m:r>
                                      <a:rPr lang="en-US" altLang="zh-CN" sz="1200" b="1" kern="100" smtClean="0">
                                        <a:effectLst/>
                                        <a:latin typeface="Cambria Math" panose="02040503050406030204" pitchFamily="18" charset="0"/>
                                      </a:rPr>
                                      <m:t>𝟎</m:t>
                                    </m:r>
                                  </m:sup>
                                </m:sSup>
                                <m:sSup>
                                  <m:sSupPr>
                                    <m:ctrlPr>
                                      <a:rPr lang="zh-CN" altLang="zh-CN" sz="1200" i="1" kern="100">
                                        <a:effectLst/>
                                        <a:latin typeface="Cambria Math" panose="02040503050406030204" pitchFamily="18" charset="0"/>
                                      </a:rPr>
                                    </m:ctrlPr>
                                  </m:sSupPr>
                                  <m:e>
                                    <m:r>
                                      <a:rPr lang="en-US" altLang="zh-CN" sz="1200" kern="100">
                                        <a:effectLst/>
                                        <a:latin typeface="Cambria Math" panose="02040503050406030204" pitchFamily="18" charset="0"/>
                                      </a:rPr>
                                      <m:t>𝑒</m:t>
                                    </m:r>
                                  </m:e>
                                  <m:sup>
                                    <m:r>
                                      <a:rPr lang="en-US" altLang="zh-CN" sz="1200" kern="100">
                                        <a:effectLst/>
                                        <a:latin typeface="Cambria Math" panose="02040503050406030204" pitchFamily="18" charset="0"/>
                                      </a:rPr>
                                      <m:t>+</m:t>
                                    </m:r>
                                  </m:sup>
                                </m:sSup>
                                <m:sSup>
                                  <m:sSupPr>
                                    <m:ctrlPr>
                                      <a:rPr lang="en-US" altLang="zh-CN" sz="1200" b="1" i="1" kern="100" smtClean="0">
                                        <a:effectLst/>
                                        <a:latin typeface="Cambria Math" panose="02040503050406030204" pitchFamily="18" charset="0"/>
                                      </a:rPr>
                                    </m:ctrlPr>
                                  </m:sSupPr>
                                  <m:e>
                                    <m:r>
                                      <a:rPr lang="en-US" altLang="zh-CN" sz="1200" b="1" kern="100" smtClean="0">
                                        <a:effectLst/>
                                        <a:latin typeface="Cambria Math" panose="02040503050406030204" pitchFamily="18" charset="0"/>
                                      </a:rPr>
                                      <m:t>𝒆</m:t>
                                    </m:r>
                                  </m:e>
                                  <m:sup>
                                    <m:r>
                                      <a:rPr lang="en-US" altLang="zh-CN" sz="1200" b="1" kern="100" smtClean="0">
                                        <a:effectLst/>
                                        <a:latin typeface="Cambria Math" panose="02040503050406030204" pitchFamily="18" charset="0"/>
                                      </a:rPr>
                                      <m:t>−</m:t>
                                    </m:r>
                                  </m:sup>
                                </m:sSup>
                              </m:oMath>
                            </m:oMathPara>
                          </a14:m>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altLang="zh-CN" sz="1200" b="0" kern="100" smtClean="0">
                                  <a:effectLst/>
                                  <a:latin typeface="Cambria Math" panose="02040503050406030204" pitchFamily="18" charset="0"/>
                                </a:rPr>
                                <m:t>&lt;1.4×</m:t>
                              </m:r>
                              <m:sSup>
                                <m:sSupPr>
                                  <m:ctrlPr>
                                    <a:rPr lang="en-US" altLang="zh-CN" sz="1200" b="0" i="1" kern="100" smtClean="0">
                                      <a:effectLst/>
                                      <a:latin typeface="Cambria Math" panose="02040503050406030204" pitchFamily="18" charset="0"/>
                                    </a:rPr>
                                  </m:ctrlPr>
                                </m:sSupPr>
                                <m:e>
                                  <m:r>
                                    <a:rPr lang="en-US" altLang="zh-CN" sz="1200" b="0" kern="100" smtClean="0">
                                      <a:effectLst/>
                                      <a:latin typeface="Cambria Math" panose="02040503050406030204" pitchFamily="18" charset="0"/>
                                    </a:rPr>
                                    <m:t>10</m:t>
                                  </m:r>
                                </m:e>
                                <m:sup>
                                  <m:r>
                                    <a:rPr lang="en-US" altLang="zh-CN" sz="1200" b="0" kern="100" smtClean="0">
                                      <a:effectLst/>
                                      <a:latin typeface="Cambria Math" panose="02040503050406030204" pitchFamily="18" charset="0"/>
                                    </a:rPr>
                                    <m:t>−7</m:t>
                                  </m:r>
                                </m:sup>
                              </m:sSup>
                            </m:oMath>
                          </a14:m>
                          <a:r>
                            <a:rPr lang="en-US" altLang="zh-CN" sz="1200" kern="100" dirty="0">
                              <a:effectLst/>
                            </a:rPr>
                            <a:t> [4]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050" b="0" kern="100" dirty="0" smtClean="0">
                                    <a:effectLst/>
                                    <a:latin typeface="Cambria Math" panose="02040503050406030204" pitchFamily="18" charset="0"/>
                                  </a:rPr>
                                  <m:t>44.81</m:t>
                                </m:r>
                                <m:r>
                                  <a:rPr lang="en-US" altLang="zh-CN" sz="1050" kern="100" dirty="0" smtClean="0">
                                    <a:effectLst/>
                                    <a:latin typeface="Cambria Math" panose="02040503050406030204" pitchFamily="18" charset="0"/>
                                  </a:rPr>
                                  <m:t>×</m:t>
                                </m:r>
                                <m:sSup>
                                  <m:sSupPr>
                                    <m:ctrlPr>
                                      <a:rPr lang="en-US" altLang="zh-CN" sz="1050" i="1" kern="100" dirty="0" smtClean="0">
                                        <a:effectLst/>
                                        <a:latin typeface="Cambria Math" panose="02040503050406030204" pitchFamily="18" charset="0"/>
                                      </a:rPr>
                                    </m:ctrlPr>
                                  </m:sSupPr>
                                  <m:e>
                                    <m:r>
                                      <a:rPr lang="en-US" altLang="zh-CN" sz="1050" b="0" kern="100" dirty="0" smtClean="0">
                                        <a:effectLst/>
                                        <a:latin typeface="Cambria Math" panose="02040503050406030204" pitchFamily="18" charset="0"/>
                                      </a:rPr>
                                      <m:t>10</m:t>
                                    </m:r>
                                  </m:e>
                                  <m:sup>
                                    <m:r>
                                      <a:rPr lang="en-US" altLang="zh-CN" sz="1050" b="0" kern="100" dirty="0" smtClean="0">
                                        <a:effectLst/>
                                        <a:latin typeface="Cambria Math" panose="02040503050406030204" pitchFamily="18" charset="0"/>
                                      </a:rPr>
                                      <m:t>7</m:t>
                                    </m:r>
                                  </m:sup>
                                </m:sSup>
                                <m:r>
                                  <a:rPr lang="en-US" altLang="zh-CN" sz="1050" kern="100" smtClean="0">
                                    <a:effectLst/>
                                    <a:latin typeface="Cambria Math" panose="02040503050406030204" pitchFamily="18" charset="0"/>
                                  </a:rPr>
                                  <m:t>𝜓</m:t>
                                </m:r>
                                <m:r>
                                  <a:rPr lang="en-US" altLang="zh-CN" sz="1050" b="1" kern="100" smtClean="0">
                                    <a:effectLst/>
                                    <a:latin typeface="Cambria Math" panose="02040503050406030204" pitchFamily="18" charset="0"/>
                                  </a:rPr>
                                  <m:t>(</m:t>
                                </m:r>
                                <m:r>
                                  <a:rPr lang="en-US" altLang="zh-CN" sz="1050" b="1" kern="100" smtClean="0">
                                    <a:effectLst/>
                                    <a:latin typeface="Cambria Math" panose="02040503050406030204" pitchFamily="18" charset="0"/>
                                  </a:rPr>
                                  <m:t>𝟑𝟔𝟖𝟔</m:t>
                                </m:r>
                                <m:r>
                                  <a:rPr lang="en-US" altLang="zh-CN" sz="1050" b="1" kern="100" smtClean="0">
                                    <a:effectLst/>
                                    <a:latin typeface="Cambria Math" panose="02040503050406030204" pitchFamily="18" charset="0"/>
                                  </a:rPr>
                                  <m:t>)</m:t>
                                </m:r>
                              </m:oMath>
                            </m:oMathPara>
                          </a14:m>
                          <a:endParaRPr lang="zh-CN" alt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83071186"/>
                      </a:ext>
                    </a:extLst>
                  </a:tr>
                  <a:tr h="29359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zh-CN" altLang="zh-CN" sz="1200" b="0" i="1" kern="100" smtClean="0">
                                        <a:solidFill>
                                          <a:srgbClr val="FF0000"/>
                                        </a:solidFill>
                                        <a:effectLst/>
                                        <a:latin typeface="Cambria Math" panose="02040503050406030204" pitchFamily="18" charset="0"/>
                                      </a:rPr>
                                    </m:ctrlPr>
                                  </m:sSupPr>
                                  <m:e>
                                    <m:r>
                                      <a:rPr lang="en-US" altLang="zh-CN" sz="1200" b="0" i="1" kern="100">
                                        <a:solidFill>
                                          <a:srgbClr val="FF0000"/>
                                        </a:solidFill>
                                        <a:effectLst/>
                                        <a:latin typeface="Cambria Math" panose="02040503050406030204" pitchFamily="18" charset="0"/>
                                      </a:rPr>
                                      <m:t>𝐷</m:t>
                                    </m:r>
                                  </m:e>
                                  <m:sup>
                                    <m:r>
                                      <a:rPr lang="en-US" altLang="zh-CN" sz="1200" b="0" i="1" kern="100" smtClean="0">
                                        <a:solidFill>
                                          <a:srgbClr val="FF0000"/>
                                        </a:solidFill>
                                        <a:effectLst/>
                                        <a:latin typeface="Cambria Math" panose="02040503050406030204" pitchFamily="18" charset="0"/>
                                      </a:rPr>
                                      <m:t>0</m:t>
                                    </m:r>
                                  </m:sup>
                                </m:sSup>
                                <m:sSup>
                                  <m:sSupPr>
                                    <m:ctrlPr>
                                      <a:rPr lang="zh-CN" altLang="zh-CN" sz="1200" b="0" i="1" kern="100">
                                        <a:solidFill>
                                          <a:srgbClr val="FF0000"/>
                                        </a:solidFill>
                                        <a:effectLst/>
                                        <a:latin typeface="Cambria Math" panose="02040503050406030204" pitchFamily="18" charset="0"/>
                                      </a:rPr>
                                    </m:ctrlPr>
                                  </m:sSupPr>
                                  <m:e>
                                    <m:r>
                                      <a:rPr lang="en-US" altLang="zh-CN" sz="1200" b="0" i="1" kern="100" smtClean="0">
                                        <a:solidFill>
                                          <a:srgbClr val="FF0000"/>
                                        </a:solidFill>
                                        <a:effectLst/>
                                        <a:latin typeface="Cambria Math" panose="02040503050406030204" pitchFamily="18" charset="0"/>
                                      </a:rPr>
                                      <m:t>𝜇</m:t>
                                    </m:r>
                                  </m:e>
                                  <m:sup>
                                    <m:r>
                                      <a:rPr lang="en-US" altLang="zh-CN" sz="1200" b="0" kern="100">
                                        <a:solidFill>
                                          <a:srgbClr val="FF0000"/>
                                        </a:solidFill>
                                        <a:effectLst/>
                                        <a:latin typeface="Cambria Math" panose="02040503050406030204" pitchFamily="18" charset="0"/>
                                      </a:rPr>
                                      <m:t>+</m:t>
                                    </m:r>
                                  </m:sup>
                                </m:sSup>
                                <m:sSup>
                                  <m:sSupPr>
                                    <m:ctrlPr>
                                      <a:rPr lang="en-US" altLang="zh-CN" sz="1200" b="0" i="1" kern="100" smtClean="0">
                                        <a:solidFill>
                                          <a:srgbClr val="FF0000"/>
                                        </a:solidFill>
                                        <a:effectLst/>
                                        <a:latin typeface="Cambria Math" panose="02040503050406030204" pitchFamily="18" charset="0"/>
                                      </a:rPr>
                                    </m:ctrlPr>
                                  </m:sSupPr>
                                  <m:e>
                                    <m:r>
                                      <a:rPr lang="en-US" altLang="zh-CN" sz="1200" b="0" i="1" kern="100" smtClean="0">
                                        <a:solidFill>
                                          <a:srgbClr val="FF0000"/>
                                        </a:solidFill>
                                        <a:effectLst/>
                                        <a:latin typeface="Cambria Math" panose="02040503050406030204" pitchFamily="18" charset="0"/>
                                      </a:rPr>
                                      <m:t>𝜇</m:t>
                                    </m:r>
                                  </m:e>
                                  <m:sup>
                                    <m:r>
                                      <a:rPr lang="en-US" altLang="zh-CN" sz="1200" b="0" kern="100" smtClean="0">
                                        <a:solidFill>
                                          <a:srgbClr val="FF0000"/>
                                        </a:solidFill>
                                        <a:effectLst/>
                                        <a:latin typeface="Cambria Math" panose="02040503050406030204" pitchFamily="18" charset="0"/>
                                      </a:rPr>
                                      <m:t>−</m:t>
                                    </m:r>
                                  </m:sup>
                                </m:sSup>
                              </m:oMath>
                            </m:oMathPara>
                          </a14:m>
                          <a:endParaRPr lang="zh-CN" sz="1200" b="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&lt;1.</m:t>
                              </m:r>
                              <m:r>
                                <a:rPr lang="en-US" sz="1200" b="0" i="0" kern="100" smtClean="0">
                                  <a:solidFill>
                                    <a:srgbClr val="FF0000"/>
                                  </a:solidFill>
                                  <a:effectLst/>
                                  <a:latin typeface="Cambria Math" panose="02040503050406030204" pitchFamily="18" charset="0"/>
                                </a:rPr>
                                <m:t>1</m:t>
                              </m:r>
                              <m:r>
                                <a:rPr lang="en-US" sz="1200" kern="10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i="1" kern="100" smtClean="0">
                                      <a:solidFill>
                                        <a:srgbClr val="FF0000"/>
                                      </a:solidFill>
                                      <a:effectLst/>
                                      <a:latin typeface="Cambria Math" panose="02040503050406030204" pitchFamily="18" charset="0"/>
                                    </a:rPr>
                                    <m:t>7</m:t>
                                  </m:r>
                                </m:sup>
                              </m:sSup>
                            </m:oMath>
                          </a14:m>
                          <a:r>
                            <a:rPr lang="en-US" altLang="zh-CN" sz="1200" kern="100" dirty="0">
                              <a:solidFill>
                                <a:srgbClr val="FF0000"/>
                              </a:solidFill>
                              <a:effectLst/>
                            </a:rPr>
                            <a:t> [5]</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altLang="zh-CN" sz="1050" b="0" i="0" kern="100" dirty="0" smtClean="0">
                                  <a:solidFill>
                                    <a:srgbClr val="FF0000"/>
                                  </a:solidFill>
                                  <a:effectLst/>
                                  <a:latin typeface="Cambria Math" panose="02040503050406030204" pitchFamily="18" charset="0"/>
                                </a:rPr>
                                <m:t>(</m:t>
                              </m:r>
                              <m:r>
                                <a:rPr lang="en-US" altLang="zh-CN" sz="1050" kern="100" dirty="0" smtClean="0">
                                  <a:solidFill>
                                    <a:srgbClr val="FF0000"/>
                                  </a:solidFill>
                                  <a:effectLst/>
                                  <a:latin typeface="Cambria Math" panose="02040503050406030204" pitchFamily="18" charset="0"/>
                                </a:rPr>
                                <m:t>1</m:t>
                              </m:r>
                              <m:r>
                                <a:rPr lang="en-US" altLang="zh-CN" sz="1050" b="0" kern="100" dirty="0" smtClean="0">
                                  <a:solidFill>
                                    <a:srgbClr val="FF0000"/>
                                  </a:solidFill>
                                  <a:effectLst/>
                                  <a:latin typeface="Cambria Math" panose="02040503050406030204" pitchFamily="18" charset="0"/>
                                </a:rPr>
                                <m:t>.01</m:t>
                              </m:r>
                              <m:r>
                                <a:rPr lang="en-US" altLang="zh-CN" sz="1050" kern="100" dirty="0" smtClean="0">
                                  <a:solidFill>
                                    <a:srgbClr val="FF0000"/>
                                  </a:solidFill>
                                  <a:effectLst/>
                                  <a:latin typeface="Cambria Math" panose="02040503050406030204" pitchFamily="18" charset="0"/>
                                </a:rPr>
                                <m:t>×</m:t>
                              </m:r>
                              <m:sSup>
                                <m:sSupPr>
                                  <m:ctrlPr>
                                    <a:rPr lang="en-US" altLang="zh-CN" sz="1050" i="1" kern="100" dirty="0" smtClean="0">
                                      <a:solidFill>
                                        <a:srgbClr val="FF0000"/>
                                      </a:solidFill>
                                      <a:effectLst/>
                                      <a:latin typeface="Cambria Math" panose="02040503050406030204" pitchFamily="18" charset="0"/>
                                    </a:rPr>
                                  </m:ctrlPr>
                                </m:sSupPr>
                                <m:e>
                                  <m:r>
                                    <a:rPr lang="en-US" altLang="zh-CN" sz="1050" b="0" kern="100" dirty="0" smtClean="0">
                                      <a:solidFill>
                                        <a:srgbClr val="FF0000"/>
                                      </a:solidFill>
                                      <a:effectLst/>
                                      <a:latin typeface="Cambria Math" panose="02040503050406030204" pitchFamily="18" charset="0"/>
                                    </a:rPr>
                                    <m:t>10</m:t>
                                  </m:r>
                                </m:e>
                                <m:sup>
                                  <m:r>
                                    <a:rPr lang="en-US" altLang="zh-CN" sz="1050" b="0" kern="100" dirty="0" smtClean="0">
                                      <a:solidFill>
                                        <a:srgbClr val="FF0000"/>
                                      </a:solidFill>
                                      <a:effectLst/>
                                      <a:latin typeface="Cambria Math" panose="02040503050406030204" pitchFamily="18" charset="0"/>
                                    </a:rPr>
                                    <m:t>10</m:t>
                                  </m:r>
                                </m:sup>
                              </m:sSup>
                              <m:r>
                                <a:rPr lang="en-US" altLang="zh-CN" sz="1050" b="0" i="1" kern="100" dirty="0" smtClean="0">
                                  <a:solidFill>
                                    <a:srgbClr val="FF0000"/>
                                  </a:solidFill>
                                  <a:effectLst/>
                                  <a:latin typeface="Cambria Math" panose="02040503050406030204" pitchFamily="18" charset="0"/>
                                </a:rPr>
                                <m:t>)</m:t>
                              </m:r>
                            </m:oMath>
                          </a14:m>
                          <a:r>
                            <a:rPr lang="en-US" alt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sz="1050" b="0" i="1" kern="100" dirty="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050" b="0" i="1" kern="100" dirty="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b="0" i="1" kern="100" dirty="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𝜓</m:t>
                              </m:r>
                            </m:oMath>
                          </a14:m>
                          <a:endParaRPr lang="zh-CN" alt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41712739"/>
                      </a:ext>
                    </a:extLst>
                  </a:tr>
                  <a:tr h="293592">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1200" kern="100" smtClean="0">
                                    <a:solidFill>
                                      <a:srgbClr val="FF0000"/>
                                    </a:solidFill>
                                    <a:effectLst/>
                                    <a:latin typeface="Cambria Math" panose="02040503050406030204" pitchFamily="18" charset="0"/>
                                  </a:rPr>
                                  <m:t>𝐽</m:t>
                                </m:r>
                                <m:r>
                                  <a:rPr lang="en-US" sz="1200" kern="100" smtClean="0">
                                    <a:solidFill>
                                      <a:srgbClr val="FF0000"/>
                                    </a:solidFill>
                                    <a:effectLst/>
                                    <a:latin typeface="Cambria Math" panose="02040503050406030204" pitchFamily="18" charset="0"/>
                                  </a:rPr>
                                  <m:t>/</m:t>
                                </m:r>
                                <m:r>
                                  <a:rPr lang="en-US" sz="1200" kern="100" smtClean="0">
                                    <a:solidFill>
                                      <a:srgbClr val="FF0000"/>
                                    </a:solidFill>
                                    <a:effectLst/>
                                    <a:latin typeface="Cambria Math" panose="02040503050406030204" pitchFamily="18" charset="0"/>
                                  </a:rPr>
                                  <m:t>𝜓</m:t>
                                </m:r>
                                <m:r>
                                  <a:rPr lang="en-US" sz="1200" kern="100" smtClean="0">
                                    <a:solidFill>
                                      <a:srgbClr val="FF0000"/>
                                    </a:solidFill>
                                    <a:effectLst/>
                                    <a:latin typeface="Cambria Math" panose="02040503050406030204" pitchFamily="18" charset="0"/>
                                  </a:rPr>
                                  <m:t>→</m:t>
                                </m:r>
                                <m:sSup>
                                  <m:sSupPr>
                                    <m:ctrlPr>
                                      <a:rPr lang="zh-CN" altLang="zh-CN" sz="1200" b="0" i="1" kern="100" smtClean="0">
                                        <a:solidFill>
                                          <a:srgbClr val="FF0000"/>
                                        </a:solidFill>
                                        <a:effectLst/>
                                        <a:latin typeface="Cambria Math" panose="02040503050406030204" pitchFamily="18" charset="0"/>
                                      </a:rPr>
                                    </m:ctrlPr>
                                  </m:sSupPr>
                                  <m:e>
                                    <m:r>
                                      <a:rPr lang="en-US" altLang="zh-CN" sz="1200" b="0" i="1" kern="100">
                                        <a:solidFill>
                                          <a:srgbClr val="FF0000"/>
                                        </a:solidFill>
                                        <a:effectLst/>
                                        <a:latin typeface="Cambria Math" panose="02040503050406030204" pitchFamily="18" charset="0"/>
                                      </a:rPr>
                                      <m:t>𝐷</m:t>
                                    </m:r>
                                  </m:e>
                                  <m:sup>
                                    <m:r>
                                      <a:rPr lang="en-US" altLang="zh-CN" sz="1200" b="0" i="1" kern="100" smtClean="0">
                                        <a:solidFill>
                                          <a:srgbClr val="FF0000"/>
                                        </a:solidFill>
                                        <a:effectLst/>
                                        <a:latin typeface="Cambria Math" panose="02040503050406030204" pitchFamily="18" charset="0"/>
                                      </a:rPr>
                                      <m:t>0</m:t>
                                    </m:r>
                                  </m:sup>
                                </m:sSup>
                                <m:r>
                                  <a:rPr lang="en-US" altLang="zh-CN" sz="1200" b="0" i="1" kern="100" smtClean="0">
                                    <a:solidFill>
                                      <a:srgbClr val="FF0000"/>
                                    </a:solidFill>
                                    <a:effectLst/>
                                    <a:latin typeface="Cambria Math" panose="02040503050406030204" pitchFamily="18" charset="0"/>
                                  </a:rPr>
                                  <m:t>𝛾</m:t>
                                </m:r>
                              </m:oMath>
                            </m:oMathPara>
                          </a14:m>
                          <a:endParaRPr lang="zh-CN" sz="1200" b="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14:m>
                            <m:oMath xmlns:m="http://schemas.openxmlformats.org/officeDocument/2006/math">
                              <m:r>
                                <a:rPr lang="en-US" sz="1200" kern="100" smtClean="0">
                                  <a:solidFill>
                                    <a:srgbClr val="FF0000"/>
                                  </a:solidFill>
                                  <a:effectLst/>
                                  <a:latin typeface="Cambria Math" panose="02040503050406030204" pitchFamily="18" charset="0"/>
                                </a:rPr>
                                <m:t>&lt;</m:t>
                              </m:r>
                              <m:r>
                                <a:rPr lang="en-US" sz="1200" b="0" i="0" kern="100" smtClean="0">
                                  <a:solidFill>
                                    <a:srgbClr val="FF0000"/>
                                  </a:solidFill>
                                  <a:effectLst/>
                                  <a:latin typeface="Cambria Math" panose="02040503050406030204" pitchFamily="18" charset="0"/>
                                </a:rPr>
                                <m:t>9</m:t>
                              </m:r>
                              <m:r>
                                <a:rPr lang="en-US" sz="1200" kern="100" smtClean="0">
                                  <a:solidFill>
                                    <a:srgbClr val="FF0000"/>
                                  </a:solidFill>
                                  <a:effectLst/>
                                  <a:latin typeface="Cambria Math" panose="02040503050406030204" pitchFamily="18" charset="0"/>
                                </a:rPr>
                                <m:t>.</m:t>
                              </m:r>
                              <m:r>
                                <a:rPr lang="en-US" sz="1200" b="0" i="0" kern="100" smtClean="0">
                                  <a:solidFill>
                                    <a:srgbClr val="FF0000"/>
                                  </a:solidFill>
                                  <a:effectLst/>
                                  <a:latin typeface="Cambria Math" panose="02040503050406030204" pitchFamily="18" charset="0"/>
                                </a:rPr>
                                <m:t>1</m:t>
                              </m:r>
                              <m:r>
                                <a:rPr lang="en-US" sz="1200" kern="100">
                                  <a:solidFill>
                                    <a:srgbClr val="FF0000"/>
                                  </a:solidFill>
                                  <a:effectLst/>
                                  <a:latin typeface="Cambria Math" panose="02040503050406030204" pitchFamily="18" charset="0"/>
                                </a:rPr>
                                <m:t>×</m:t>
                              </m:r>
                              <m:sSup>
                                <m:sSupPr>
                                  <m:ctrlPr>
                                    <a:rPr lang="zh-CN" sz="1200" i="1" kern="100">
                                      <a:solidFill>
                                        <a:srgbClr val="FF0000"/>
                                      </a:solidFill>
                                      <a:effectLst/>
                                      <a:latin typeface="Cambria Math" panose="02040503050406030204" pitchFamily="18" charset="0"/>
                                    </a:rPr>
                                  </m:ctrlPr>
                                </m:sSupPr>
                                <m:e>
                                  <m:r>
                                    <a:rPr lang="en-US" sz="1200" kern="100">
                                      <a:solidFill>
                                        <a:srgbClr val="FF0000"/>
                                      </a:solidFill>
                                      <a:effectLst/>
                                      <a:latin typeface="Cambria Math" panose="02040503050406030204" pitchFamily="18" charset="0"/>
                                    </a:rPr>
                                    <m:t>10</m:t>
                                  </m:r>
                                </m:e>
                                <m:sup>
                                  <m:r>
                                    <a:rPr lang="en-US" sz="1200" kern="100">
                                      <a:solidFill>
                                        <a:srgbClr val="FF0000"/>
                                      </a:solidFill>
                                      <a:effectLst/>
                                      <a:latin typeface="Cambria Math" panose="02040503050406030204" pitchFamily="18" charset="0"/>
                                    </a:rPr>
                                    <m:t>−</m:t>
                                  </m:r>
                                  <m:r>
                                    <a:rPr lang="en-US" sz="1200" b="0" i="1" kern="100" smtClean="0">
                                      <a:solidFill>
                                        <a:srgbClr val="FF0000"/>
                                      </a:solidFill>
                                      <a:effectLst/>
                                      <a:latin typeface="Cambria Math" panose="02040503050406030204" pitchFamily="18" charset="0"/>
                                    </a:rPr>
                                    <m:t>8</m:t>
                                  </m:r>
                                </m:sup>
                              </m:sSup>
                            </m:oMath>
                          </a14:m>
                          <a:r>
                            <a:rPr lang="en-US" altLang="zh-CN" sz="1200" kern="100" dirty="0">
                              <a:solidFill>
                                <a:srgbClr val="FF0000"/>
                              </a:solidFill>
                              <a:effectLst/>
                            </a:rPr>
                            <a:t> [6]</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altLang="zh-CN" sz="1050" b="0" i="0" kern="100" dirty="0" smtClean="0">
                                  <a:solidFill>
                                    <a:srgbClr val="FF0000"/>
                                  </a:solidFill>
                                  <a:effectLst/>
                                  <a:latin typeface="Cambria Math" panose="02040503050406030204" pitchFamily="18" charset="0"/>
                                </a:rPr>
                                <m:t>(</m:t>
                              </m:r>
                              <m:r>
                                <a:rPr lang="en-US" altLang="zh-CN" sz="1050" kern="100" dirty="0" smtClean="0">
                                  <a:solidFill>
                                    <a:srgbClr val="FF0000"/>
                                  </a:solidFill>
                                  <a:effectLst/>
                                  <a:latin typeface="Cambria Math" panose="02040503050406030204" pitchFamily="18" charset="0"/>
                                </a:rPr>
                                <m:t>1</m:t>
                              </m:r>
                              <m:r>
                                <a:rPr lang="en-US" altLang="zh-CN" sz="1050" b="0" kern="100" dirty="0" smtClean="0">
                                  <a:solidFill>
                                    <a:srgbClr val="FF0000"/>
                                  </a:solidFill>
                                  <a:effectLst/>
                                  <a:latin typeface="Cambria Math" panose="02040503050406030204" pitchFamily="18" charset="0"/>
                                </a:rPr>
                                <m:t>.01</m:t>
                              </m:r>
                              <m:r>
                                <a:rPr lang="en-US" altLang="zh-CN" sz="1050" kern="100" dirty="0" smtClean="0">
                                  <a:solidFill>
                                    <a:srgbClr val="FF0000"/>
                                  </a:solidFill>
                                  <a:effectLst/>
                                  <a:latin typeface="Cambria Math" panose="02040503050406030204" pitchFamily="18" charset="0"/>
                                </a:rPr>
                                <m:t>×</m:t>
                              </m:r>
                              <m:sSup>
                                <m:sSupPr>
                                  <m:ctrlPr>
                                    <a:rPr lang="en-US" altLang="zh-CN" sz="1050" i="1" kern="100" dirty="0" smtClean="0">
                                      <a:solidFill>
                                        <a:srgbClr val="FF0000"/>
                                      </a:solidFill>
                                      <a:effectLst/>
                                      <a:latin typeface="Cambria Math" panose="02040503050406030204" pitchFamily="18" charset="0"/>
                                    </a:rPr>
                                  </m:ctrlPr>
                                </m:sSupPr>
                                <m:e>
                                  <m:r>
                                    <a:rPr lang="en-US" altLang="zh-CN" sz="1050" b="0" kern="100" dirty="0" smtClean="0">
                                      <a:solidFill>
                                        <a:srgbClr val="FF0000"/>
                                      </a:solidFill>
                                      <a:effectLst/>
                                      <a:latin typeface="Cambria Math" panose="02040503050406030204" pitchFamily="18" charset="0"/>
                                    </a:rPr>
                                    <m:t>10</m:t>
                                  </m:r>
                                </m:e>
                                <m:sup>
                                  <m:r>
                                    <a:rPr lang="en-US" altLang="zh-CN" sz="1050" b="0" kern="100" dirty="0" smtClean="0">
                                      <a:solidFill>
                                        <a:srgbClr val="FF0000"/>
                                      </a:solidFill>
                                      <a:effectLst/>
                                      <a:latin typeface="Cambria Math" panose="02040503050406030204" pitchFamily="18" charset="0"/>
                                    </a:rPr>
                                    <m:t>10</m:t>
                                  </m:r>
                                </m:sup>
                              </m:sSup>
                              <m:r>
                                <a:rPr lang="en-US" altLang="zh-CN" sz="1050" b="0" i="1" kern="100" dirty="0" smtClean="0">
                                  <a:solidFill>
                                    <a:srgbClr val="FF0000"/>
                                  </a:solidFill>
                                  <a:effectLst/>
                                  <a:latin typeface="Cambria Math" panose="02040503050406030204" pitchFamily="18" charset="0"/>
                                </a:rPr>
                                <m:t>)</m:t>
                              </m:r>
                            </m:oMath>
                          </a14:m>
                          <a:r>
                            <a:rPr lang="en-US" alt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sz="1050" b="0" i="1" kern="100" dirty="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050" b="0" i="1" kern="100" dirty="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050" b="0" i="1" kern="100" dirty="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𝜓</m:t>
                              </m:r>
                            </m:oMath>
                          </a14:m>
                          <a:endParaRPr lang="zh-CN" altLang="zh-CN" sz="105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77633912"/>
                      </a:ext>
                    </a:extLst>
                  </a:tr>
                  <a:tr h="29359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𝑫</m:t>
                                    </m:r>
                                  </m:e>
                                  <m:sub>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𝒔</m:t>
                                    </m:r>
                                  </m:sub>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𝝅</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𝝅</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𝟎</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𝒆</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𝒆</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oMath>
                            </m:oMathPara>
                          </a14:m>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altLang="zh-CN" sz="1200" b="0" kern="100" smtClean="0">
                                  <a:solidFill>
                                    <a:srgbClr val="FF0000"/>
                                  </a:solidFill>
                                  <a:effectLst/>
                                  <a:latin typeface="Cambria Math" panose="02040503050406030204" pitchFamily="18" charset="0"/>
                                </a:rPr>
                                <m:t>&lt;</m:t>
                              </m:r>
                              <m:r>
                                <a:rPr lang="en-US" altLang="zh-CN" sz="1200" b="0" i="0" kern="100" smtClean="0">
                                  <a:solidFill>
                                    <a:srgbClr val="FF0000"/>
                                  </a:solidFill>
                                  <a:effectLst/>
                                  <a:latin typeface="Cambria Math" panose="02040503050406030204" pitchFamily="18" charset="0"/>
                                </a:rPr>
                                <m:t>7.0</m:t>
                              </m:r>
                              <m:r>
                                <a:rPr lang="en-US" altLang="zh-CN" sz="1200" b="0" kern="100" smtClean="0">
                                  <a:solidFill>
                                    <a:srgbClr val="FF0000"/>
                                  </a:solidFill>
                                  <a:effectLst/>
                                  <a:latin typeface="Cambria Math" panose="02040503050406030204" pitchFamily="18" charset="0"/>
                                </a:rPr>
                                <m:t>×</m:t>
                              </m:r>
                              <m:sSup>
                                <m:sSupPr>
                                  <m:ctrlPr>
                                    <a:rPr lang="en-US" altLang="zh-CN" sz="1200" b="0" i="1" kern="100" smtClean="0">
                                      <a:solidFill>
                                        <a:srgbClr val="FF0000"/>
                                      </a:solidFill>
                                      <a:effectLst/>
                                      <a:latin typeface="Cambria Math" panose="02040503050406030204" pitchFamily="18" charset="0"/>
                                    </a:rPr>
                                  </m:ctrlPr>
                                </m:sSupPr>
                                <m:e>
                                  <m:r>
                                    <a:rPr lang="en-US" altLang="zh-CN" sz="1200" b="0" kern="100" smtClean="0">
                                      <a:solidFill>
                                        <a:srgbClr val="FF0000"/>
                                      </a:solidFill>
                                      <a:effectLst/>
                                      <a:latin typeface="Cambria Math" panose="02040503050406030204" pitchFamily="18" charset="0"/>
                                    </a:rPr>
                                    <m:t>10</m:t>
                                  </m:r>
                                </m:e>
                                <m:sup>
                                  <m:r>
                                    <a:rPr lang="en-US" altLang="zh-CN" sz="1200" b="0" kern="100" smtClean="0">
                                      <a:solidFill>
                                        <a:srgbClr val="FF0000"/>
                                      </a:solidFill>
                                      <a:effectLst/>
                                      <a:latin typeface="Cambria Math" panose="02040503050406030204" pitchFamily="18" charset="0"/>
                                    </a:rPr>
                                    <m:t>−</m:t>
                                  </m:r>
                                  <m:r>
                                    <a:rPr lang="en-US" altLang="zh-CN" sz="1200" b="0" i="1" kern="100" smtClean="0">
                                      <a:solidFill>
                                        <a:srgbClr val="FF0000"/>
                                      </a:solidFill>
                                      <a:effectLst/>
                                      <a:latin typeface="Cambria Math" panose="02040503050406030204" pitchFamily="18" charset="0"/>
                                    </a:rPr>
                                    <m:t>5</m:t>
                                  </m:r>
                                </m:sup>
                              </m:sSup>
                            </m:oMath>
                          </a14:m>
                          <a:r>
                            <a:rPr lang="en-US" altLang="zh-CN" sz="1200" kern="100" dirty="0">
                              <a:solidFill>
                                <a:srgbClr val="FF0000"/>
                              </a:solidFill>
                              <a:effectLst/>
                            </a:rPr>
                            <a:t> [7]</a:t>
                          </a:r>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rowSpan="3">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050" b="0" i="1" kern="100" dirty="0" smtClean="0">
                                    <a:solidFill>
                                      <a:srgbClr val="FF0000"/>
                                    </a:solidFill>
                                    <a:effectLst/>
                                    <a:latin typeface="Cambria Math" panose="02040503050406030204" pitchFamily="18" charset="0"/>
                                  </a:rPr>
                                  <m:t>(</m:t>
                                </m:r>
                                <m:r>
                                  <a:rPr lang="en-US" altLang="zh-CN" sz="1050" i="1" kern="100" dirty="0" smtClean="0">
                                    <a:solidFill>
                                      <a:srgbClr val="FF0000"/>
                                    </a:solidFill>
                                    <a:effectLst/>
                                    <a:latin typeface="Cambria Math" panose="02040503050406030204" pitchFamily="18" charset="0"/>
                                  </a:rPr>
                                  <m:t>7.33 </m:t>
                                </m:r>
                                <m:r>
                                  <a:rPr lang="en-US" altLang="zh-CN" sz="1050" i="1" kern="100" dirty="0" smtClean="0">
                                    <a:solidFill>
                                      <a:srgbClr val="FF0000"/>
                                    </a:solidFill>
                                    <a:effectLst/>
                                    <a:latin typeface="Cambria Math" panose="02040503050406030204" pitchFamily="18" charset="0"/>
                                  </a:rPr>
                                  <m:t>𝑓</m:t>
                                </m:r>
                                <m:sSup>
                                  <m:sSupPr>
                                    <m:ctrlPr>
                                      <a:rPr lang="en-US" altLang="zh-CN" sz="1050" b="0" i="1" kern="100" dirty="0" smtClean="0">
                                        <a:solidFill>
                                          <a:srgbClr val="FF0000"/>
                                        </a:solidFill>
                                        <a:effectLst/>
                                        <a:latin typeface="Cambria Math" panose="02040503050406030204" pitchFamily="18" charset="0"/>
                                      </a:rPr>
                                    </m:ctrlPr>
                                  </m:sSupPr>
                                  <m:e>
                                    <m:r>
                                      <a:rPr lang="en-US" altLang="zh-CN" sz="1050" i="1" kern="100" dirty="0" smtClean="0">
                                        <a:solidFill>
                                          <a:srgbClr val="FF0000"/>
                                        </a:solidFill>
                                        <a:effectLst/>
                                        <a:latin typeface="Cambria Math" panose="02040503050406030204" pitchFamily="18" charset="0"/>
                                      </a:rPr>
                                      <m:t>𝑏</m:t>
                                    </m:r>
                                  </m:e>
                                  <m:sup>
                                    <m:r>
                                      <a:rPr lang="en-US" altLang="zh-CN" sz="1050" i="1" kern="100" dirty="0" smtClean="0">
                                        <a:solidFill>
                                          <a:srgbClr val="FF0000"/>
                                        </a:solidFill>
                                        <a:effectLst/>
                                        <a:latin typeface="Cambria Math" panose="02040503050406030204" pitchFamily="18" charset="0"/>
                                      </a:rPr>
                                      <m:t>−1</m:t>
                                    </m:r>
                                  </m:sup>
                                </m:sSup>
                                <m:r>
                                  <a:rPr lang="en-US" altLang="zh-CN" sz="1050" b="0" i="1" kern="100" dirty="0" smtClean="0">
                                    <a:solidFill>
                                      <a:srgbClr val="FF0000"/>
                                    </a:solidFill>
                                    <a:effectLst/>
                                    <a:latin typeface="Cambria Math" panose="02040503050406030204" pitchFamily="18" charset="0"/>
                                  </a:rPr>
                                  <m:t>)</m:t>
                                </m:r>
                                <m:r>
                                  <a:rPr lang="en-US" altLang="zh-CN" sz="1050" i="1" kern="100" dirty="0" smtClean="0">
                                    <a:solidFill>
                                      <a:srgbClr val="FF0000"/>
                                    </a:solidFill>
                                    <a:effectLst/>
                                    <a:latin typeface="Cambria Math" panose="02040503050406030204" pitchFamily="18" charset="0"/>
                                  </a:rPr>
                                  <m:t> </m:t>
                                </m:r>
                                <m:rad>
                                  <m:radPr>
                                    <m:degHide m:val="on"/>
                                    <m:ctrlPr>
                                      <a:rPr lang="en-US" altLang="zh-CN" sz="1050" i="1" kern="100" dirty="0" smtClean="0">
                                        <a:solidFill>
                                          <a:srgbClr val="FF0000"/>
                                        </a:solidFill>
                                        <a:effectLst/>
                                        <a:latin typeface="Cambria Math" panose="02040503050406030204" pitchFamily="18" charset="0"/>
                                      </a:rPr>
                                    </m:ctrlPr>
                                  </m:radPr>
                                  <m:deg/>
                                  <m:e>
                                    <m:r>
                                      <a:rPr lang="en-US" altLang="zh-CN" sz="1050" b="0" i="1" kern="100" dirty="0" smtClean="0">
                                        <a:solidFill>
                                          <a:srgbClr val="FF0000"/>
                                        </a:solidFill>
                                        <a:effectLst/>
                                        <a:latin typeface="Cambria Math" panose="02040503050406030204" pitchFamily="18" charset="0"/>
                                      </a:rPr>
                                      <m:t>𝑠</m:t>
                                    </m:r>
                                  </m:e>
                                </m:rad>
                                <m:r>
                                  <a:rPr lang="en-US" altLang="zh-CN" sz="1050" b="0" i="1" kern="100" dirty="0" smtClean="0">
                                    <a:solidFill>
                                      <a:srgbClr val="FF0000"/>
                                    </a:solidFill>
                                    <a:effectLst/>
                                    <a:latin typeface="Cambria Math" panose="02040503050406030204" pitchFamily="18" charset="0"/>
                                  </a:rPr>
                                  <m:t>=</m:t>
                                </m:r>
                                <m:r>
                                  <a:rPr lang="en-US" altLang="zh-CN" sz="1050" i="1" kern="100" dirty="0" smtClean="0">
                                    <a:solidFill>
                                      <a:srgbClr val="FF0000"/>
                                    </a:solidFill>
                                    <a:effectLst/>
                                    <a:latin typeface="Cambria Math" panose="02040503050406030204" pitchFamily="18" charset="0"/>
                                  </a:rPr>
                                  <m:t>4.128–4.226 </m:t>
                                </m:r>
                                <m:r>
                                  <a:rPr lang="en-US" altLang="zh-CN" sz="1050" i="1" kern="100" dirty="0" smtClean="0">
                                    <a:solidFill>
                                      <a:srgbClr val="FF0000"/>
                                    </a:solidFill>
                                    <a:effectLst/>
                                    <a:latin typeface="Cambria Math" panose="02040503050406030204" pitchFamily="18" charset="0"/>
                                  </a:rPr>
                                  <m:t>𝐺𝑒𝑉</m:t>
                                </m:r>
                              </m:oMath>
                            </m:oMathPara>
                          </a14:m>
                          <a:endParaRPr lang="en-US" altLang="zh-CN" sz="1050" kern="100" dirty="0">
                            <a:solidFill>
                              <a:srgbClr val="FF0000"/>
                            </a:solidFill>
                            <a:effectLst/>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txBody>
                      <a:tcPr marL="68580" marR="68580" marT="0" marB="0"/>
                    </a:tc>
                    <a:extLst>
                      <a:ext uri="{0D108BD9-81ED-4DB2-BD59-A6C34878D82A}">
                        <a16:rowId xmlns:a16="http://schemas.microsoft.com/office/drawing/2014/main" val="1021711103"/>
                      </a:ext>
                    </a:extLst>
                  </a:tr>
                  <a:tr h="29359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𝑫</m:t>
                                    </m:r>
                                  </m:e>
                                  <m:sub>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𝒔</m:t>
                                    </m:r>
                                  </m:sub>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𝑲</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𝝅</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𝟎</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𝒆</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𝒆</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oMath>
                            </m:oMathPara>
                          </a14:m>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altLang="zh-CN" sz="1200" b="0" kern="100" smtClean="0">
                                  <a:solidFill>
                                    <a:srgbClr val="FF0000"/>
                                  </a:solidFill>
                                  <a:effectLst/>
                                  <a:latin typeface="Cambria Math" panose="02040503050406030204" pitchFamily="18" charset="0"/>
                                </a:rPr>
                                <m:t>&lt;</m:t>
                              </m:r>
                              <m:r>
                                <a:rPr lang="en-US" altLang="zh-CN" sz="1200" b="0" i="0" kern="100" smtClean="0">
                                  <a:solidFill>
                                    <a:srgbClr val="FF0000"/>
                                  </a:solidFill>
                                  <a:effectLst/>
                                  <a:latin typeface="Cambria Math" panose="02040503050406030204" pitchFamily="18" charset="0"/>
                                </a:rPr>
                                <m:t>7.1</m:t>
                              </m:r>
                              <m:r>
                                <a:rPr lang="en-US" altLang="zh-CN" sz="1200" b="0" kern="100" smtClean="0">
                                  <a:solidFill>
                                    <a:srgbClr val="FF0000"/>
                                  </a:solidFill>
                                  <a:effectLst/>
                                  <a:latin typeface="Cambria Math" panose="02040503050406030204" pitchFamily="18" charset="0"/>
                                </a:rPr>
                                <m:t>×</m:t>
                              </m:r>
                              <m:sSup>
                                <m:sSupPr>
                                  <m:ctrlPr>
                                    <a:rPr lang="en-US" altLang="zh-CN" sz="1200" b="0" i="1" kern="100" smtClean="0">
                                      <a:solidFill>
                                        <a:srgbClr val="FF0000"/>
                                      </a:solidFill>
                                      <a:effectLst/>
                                      <a:latin typeface="Cambria Math" panose="02040503050406030204" pitchFamily="18" charset="0"/>
                                    </a:rPr>
                                  </m:ctrlPr>
                                </m:sSupPr>
                                <m:e>
                                  <m:r>
                                    <a:rPr lang="en-US" altLang="zh-CN" sz="1200" b="0" kern="100" smtClean="0">
                                      <a:solidFill>
                                        <a:srgbClr val="FF0000"/>
                                      </a:solidFill>
                                      <a:effectLst/>
                                      <a:latin typeface="Cambria Math" panose="02040503050406030204" pitchFamily="18" charset="0"/>
                                    </a:rPr>
                                    <m:t>10</m:t>
                                  </m:r>
                                </m:e>
                                <m:sup>
                                  <m:r>
                                    <a:rPr lang="en-US" altLang="zh-CN" sz="1200" b="0" kern="100" smtClean="0">
                                      <a:solidFill>
                                        <a:srgbClr val="FF0000"/>
                                      </a:solidFill>
                                      <a:effectLst/>
                                      <a:latin typeface="Cambria Math" panose="02040503050406030204" pitchFamily="18" charset="0"/>
                                    </a:rPr>
                                    <m:t>−</m:t>
                                  </m:r>
                                  <m:r>
                                    <a:rPr lang="en-US" altLang="zh-CN" sz="1200" b="0" i="1" kern="100" smtClean="0">
                                      <a:solidFill>
                                        <a:srgbClr val="FF0000"/>
                                      </a:solidFill>
                                      <a:effectLst/>
                                      <a:latin typeface="Cambria Math" panose="02040503050406030204" pitchFamily="18" charset="0"/>
                                    </a:rPr>
                                    <m:t>5</m:t>
                                  </m:r>
                                </m:sup>
                              </m:sSup>
                            </m:oMath>
                          </a14:m>
                          <a:r>
                            <a:rPr lang="en-US" altLang="zh-CN" sz="1200" kern="100" dirty="0">
                              <a:solidFill>
                                <a:srgbClr val="FF0000"/>
                              </a:solidFill>
                              <a:effectLst/>
                            </a:rPr>
                            <a:t> [7]</a:t>
                          </a:r>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txBody>
                      <a:tcPr marL="68580" marR="68580" marT="0" marB="0"/>
                    </a:tc>
                    <a:extLst>
                      <a:ext uri="{0D108BD9-81ED-4DB2-BD59-A6C34878D82A}">
                        <a16:rowId xmlns:a16="http://schemas.microsoft.com/office/drawing/2014/main" val="1131219021"/>
                      </a:ext>
                    </a:extLst>
                  </a:tr>
                  <a:tr h="29359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𝑫</m:t>
                                    </m:r>
                                  </m:e>
                                  <m:sub>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𝒔</m:t>
                                    </m:r>
                                  </m:sub>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𝑲</m:t>
                                    </m:r>
                                  </m:e>
                                  <m:sub>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𝑺</m:t>
                                    </m:r>
                                  </m:sub>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𝟎</m:t>
                                    </m:r>
                                  </m:sup>
                                </m:sSub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𝝅</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𝒆</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𝒆</m:t>
                                    </m:r>
                                  </m:e>
                                  <m:sup>
                                    <m:r>
                                      <a:rPr lang="en-US" altLang="zh-CN" sz="1200" b="1"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up>
                                </m:sSup>
                              </m:oMath>
                            </m:oMathPara>
                          </a14:m>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altLang="zh-CN" sz="1200" b="0" kern="100" smtClean="0">
                                  <a:solidFill>
                                    <a:srgbClr val="FF0000"/>
                                  </a:solidFill>
                                  <a:effectLst/>
                                  <a:latin typeface="Cambria Math" panose="02040503050406030204" pitchFamily="18" charset="0"/>
                                </a:rPr>
                                <m:t>&lt;</m:t>
                              </m:r>
                              <m:r>
                                <a:rPr lang="en-US" altLang="zh-CN" sz="1200" b="0" i="0" kern="100" smtClean="0">
                                  <a:solidFill>
                                    <a:srgbClr val="FF0000"/>
                                  </a:solidFill>
                                  <a:effectLst/>
                                  <a:latin typeface="Cambria Math" panose="02040503050406030204" pitchFamily="18" charset="0"/>
                                </a:rPr>
                                <m:t>8.1</m:t>
                              </m:r>
                              <m:r>
                                <a:rPr lang="en-US" altLang="zh-CN" sz="1200" b="0" kern="100" smtClean="0">
                                  <a:solidFill>
                                    <a:srgbClr val="FF0000"/>
                                  </a:solidFill>
                                  <a:effectLst/>
                                  <a:latin typeface="Cambria Math" panose="02040503050406030204" pitchFamily="18" charset="0"/>
                                </a:rPr>
                                <m:t>×</m:t>
                              </m:r>
                              <m:sSup>
                                <m:sSupPr>
                                  <m:ctrlPr>
                                    <a:rPr lang="en-US" altLang="zh-CN" sz="1200" b="0" i="1" kern="100" smtClean="0">
                                      <a:solidFill>
                                        <a:srgbClr val="FF0000"/>
                                      </a:solidFill>
                                      <a:effectLst/>
                                      <a:latin typeface="Cambria Math" panose="02040503050406030204" pitchFamily="18" charset="0"/>
                                    </a:rPr>
                                  </m:ctrlPr>
                                </m:sSupPr>
                                <m:e>
                                  <m:r>
                                    <a:rPr lang="en-US" altLang="zh-CN" sz="1200" b="0" kern="100" smtClean="0">
                                      <a:solidFill>
                                        <a:srgbClr val="FF0000"/>
                                      </a:solidFill>
                                      <a:effectLst/>
                                      <a:latin typeface="Cambria Math" panose="02040503050406030204" pitchFamily="18" charset="0"/>
                                    </a:rPr>
                                    <m:t>10</m:t>
                                  </m:r>
                                </m:e>
                                <m:sup>
                                  <m:r>
                                    <a:rPr lang="en-US" altLang="zh-CN" sz="1200" b="0" kern="100" smtClean="0">
                                      <a:solidFill>
                                        <a:srgbClr val="FF0000"/>
                                      </a:solidFill>
                                      <a:effectLst/>
                                      <a:latin typeface="Cambria Math" panose="02040503050406030204" pitchFamily="18" charset="0"/>
                                    </a:rPr>
                                    <m:t>−</m:t>
                                  </m:r>
                                  <m:r>
                                    <a:rPr lang="en-US" altLang="zh-CN" sz="1200" b="0" i="1" kern="100" smtClean="0">
                                      <a:solidFill>
                                        <a:srgbClr val="FF0000"/>
                                      </a:solidFill>
                                      <a:effectLst/>
                                      <a:latin typeface="Cambria Math" panose="02040503050406030204" pitchFamily="18" charset="0"/>
                                    </a:rPr>
                                    <m:t>5</m:t>
                                  </m:r>
                                </m:sup>
                              </m:sSup>
                            </m:oMath>
                          </a14:m>
                          <a:r>
                            <a:rPr lang="en-US" altLang="zh-CN" sz="1200" kern="100" dirty="0">
                              <a:solidFill>
                                <a:srgbClr val="FF0000"/>
                              </a:solidFill>
                              <a:effectLst/>
                            </a:rPr>
                            <a:t> [7]</a:t>
                          </a:r>
                          <a:endParaRPr lang="zh-CN" alt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txBody>
                      <a:tcPr marL="68580" marR="68580" marT="0" marB="0"/>
                    </a:tc>
                    <a:extLst>
                      <a:ext uri="{0D108BD9-81ED-4DB2-BD59-A6C34878D82A}">
                        <a16:rowId xmlns:a16="http://schemas.microsoft.com/office/drawing/2014/main" val="2689417170"/>
                      </a:ext>
                    </a:extLst>
                  </a:tr>
                </a:tbl>
              </a:graphicData>
            </a:graphic>
          </p:graphicFrame>
        </mc:Choice>
        <mc:Fallback xmlns="">
          <p:graphicFrame>
            <p:nvGraphicFramePr>
              <p:cNvPr id="12" name="表格 11">
                <a:extLst>
                  <a:ext uri="{FF2B5EF4-FFF2-40B4-BE49-F238E27FC236}">
                    <a16:creationId xmlns:a16="http://schemas.microsoft.com/office/drawing/2014/main" id="{003F799E-AA16-277C-046E-DCB7CAABCCFF}"/>
                  </a:ext>
                </a:extLst>
              </p:cNvPr>
              <p:cNvGraphicFramePr>
                <a:graphicFrameLocks noGrp="1"/>
              </p:cNvGraphicFramePr>
              <p:nvPr>
                <p:extLst>
                  <p:ext uri="{D42A27DB-BD31-4B8C-83A1-F6EECF244321}">
                    <p14:modId xmlns:p14="http://schemas.microsoft.com/office/powerpoint/2010/main" val="2464680689"/>
                  </p:ext>
                </p:extLst>
              </p:nvPr>
            </p:nvGraphicFramePr>
            <p:xfrm>
              <a:off x="572834" y="3211125"/>
              <a:ext cx="9399261" cy="2360832"/>
            </p:xfrm>
            <a:graphic>
              <a:graphicData uri="http://schemas.openxmlformats.org/drawingml/2006/table">
                <a:tbl>
                  <a:tblPr firstRow="1" firstCol="1" bandRow="1">
                    <a:tableStyleId>{68D230F3-CF80-4859-8CE7-A43EE81993B5}</a:tableStyleId>
                  </a:tblPr>
                  <a:tblGrid>
                    <a:gridCol w="2754956">
                      <a:extLst>
                        <a:ext uri="{9D8B030D-6E8A-4147-A177-3AD203B41FA5}">
                          <a16:colId xmlns:a16="http://schemas.microsoft.com/office/drawing/2014/main" val="2051645254"/>
                        </a:ext>
                      </a:extLst>
                    </a:gridCol>
                    <a:gridCol w="2917012">
                      <a:extLst>
                        <a:ext uri="{9D8B030D-6E8A-4147-A177-3AD203B41FA5}">
                          <a16:colId xmlns:a16="http://schemas.microsoft.com/office/drawing/2014/main" val="2303104364"/>
                        </a:ext>
                      </a:extLst>
                    </a:gridCol>
                    <a:gridCol w="3727293">
                      <a:extLst>
                        <a:ext uri="{9D8B030D-6E8A-4147-A177-3AD203B41FA5}">
                          <a16:colId xmlns:a16="http://schemas.microsoft.com/office/drawing/2014/main" val="387761786"/>
                        </a:ext>
                      </a:extLst>
                    </a:gridCol>
                  </a:tblGrid>
                  <a:tr h="304576">
                    <a:tc>
                      <a:txBody>
                        <a:bodyPr/>
                        <a:lstStyle/>
                        <a:p>
                          <a:pPr algn="ctr">
                            <a:lnSpc>
                              <a:spcPct val="150000"/>
                            </a:lnSpc>
                          </a:pPr>
                          <a:r>
                            <a:rPr lang="en-US" altLang="zh-CN" sz="1200" dirty="0"/>
                            <a:t>Charmonium weak </a:t>
                          </a:r>
                          <a:r>
                            <a:rPr lang="en-US" altLang="zh-CN" sz="1200" kern="100" dirty="0">
                              <a:effectLst/>
                            </a:rPr>
                            <a:t>d</a:t>
                          </a:r>
                          <a:r>
                            <a:rPr lang="en-US" sz="1200" kern="100" dirty="0">
                              <a:effectLst/>
                            </a:rPr>
                            <a:t>ecay</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5"/>
                          <a:stretch>
                            <a:fillRect l="-94363" t="-2000" r="-127975" b="-692000"/>
                          </a:stretch>
                        </a:blipFill>
                      </a:tcPr>
                    </a:tc>
                    <a:tc>
                      <a:txBody>
                        <a:bodyPr/>
                        <a:lstStyle/>
                        <a:p>
                          <a:pPr algn="ctr">
                            <a:lnSpc>
                              <a:spcPct val="150000"/>
                            </a:lnSpc>
                          </a:pPr>
                          <a:r>
                            <a:rPr lang="en-US" altLang="zh-CN" sz="1100" b="1" kern="100" dirty="0">
                              <a:solidFill>
                                <a:schemeClr val="tx1"/>
                              </a:solidFill>
                              <a:effectLst/>
                              <a:latin typeface="+mn-lt"/>
                              <a:ea typeface="+mn-ea"/>
                              <a:cs typeface="+mn-cs"/>
                            </a:rPr>
                            <a:t>data sample</a:t>
                          </a:r>
                          <a:endParaRPr lang="zh-CN" altLang="en-US" sz="1100" b="1" kern="1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209706020"/>
                      </a:ext>
                    </a:extLst>
                  </a:tr>
                  <a:tr h="293592">
                    <a:tc>
                      <a:txBody>
                        <a:bodyPr/>
                        <a:lstStyle/>
                        <a:p>
                          <a:endParaRPr lang="zh-CN"/>
                        </a:p>
                      </a:txBody>
                      <a:tcPr marL="68580" marR="68580" marT="0" marB="0">
                        <a:blipFill>
                          <a:blip r:embed="rId5"/>
                          <a:stretch>
                            <a:fillRect t="-104082" r="-241593" b="-606122"/>
                          </a:stretch>
                        </a:blipFill>
                      </a:tcPr>
                    </a:tc>
                    <a:tc>
                      <a:txBody>
                        <a:bodyPr/>
                        <a:lstStyle/>
                        <a:p>
                          <a:endParaRPr lang="zh-CN"/>
                        </a:p>
                      </a:txBody>
                      <a:tcPr marL="68580" marR="68580" marT="0" marB="0">
                        <a:blipFill>
                          <a:blip r:embed="rId5"/>
                          <a:stretch>
                            <a:fillRect l="-94363" t="-104082" r="-127975" b="-606122"/>
                          </a:stretch>
                        </a:blipFill>
                      </a:tcPr>
                    </a:tc>
                    <a:tc>
                      <a:txBody>
                        <a:bodyPr/>
                        <a:lstStyle/>
                        <a:p>
                          <a:endParaRPr lang="zh-CN"/>
                        </a:p>
                      </a:txBody>
                      <a:tcPr marL="68580" marR="68580" marT="0" marB="0">
                        <a:blipFill>
                          <a:blip r:embed="rId5"/>
                          <a:stretch>
                            <a:fillRect l="-152124" t="-104082" r="-163" b="-606122"/>
                          </a:stretch>
                        </a:blipFill>
                      </a:tcPr>
                    </a:tc>
                    <a:extLst>
                      <a:ext uri="{0D108BD9-81ED-4DB2-BD59-A6C34878D82A}">
                        <a16:rowId xmlns:a16="http://schemas.microsoft.com/office/drawing/2014/main" val="1327212032"/>
                      </a:ext>
                    </a:extLst>
                  </a:tr>
                  <a:tr h="293592">
                    <a:tc>
                      <a:txBody>
                        <a:bodyPr/>
                        <a:lstStyle/>
                        <a:p>
                          <a:endParaRPr lang="zh-CN"/>
                        </a:p>
                      </a:txBody>
                      <a:tcPr marL="68580" marR="68580" marT="0" marB="0">
                        <a:blipFill>
                          <a:blip r:embed="rId5"/>
                          <a:stretch>
                            <a:fillRect t="-208333" r="-241593" b="-518750"/>
                          </a:stretch>
                        </a:blipFill>
                      </a:tcPr>
                    </a:tc>
                    <a:tc>
                      <a:txBody>
                        <a:bodyPr/>
                        <a:lstStyle/>
                        <a:p>
                          <a:endParaRPr lang="zh-CN"/>
                        </a:p>
                      </a:txBody>
                      <a:tcPr marL="68580" marR="68580" marT="0" marB="0">
                        <a:blipFill>
                          <a:blip r:embed="rId5"/>
                          <a:stretch>
                            <a:fillRect l="-94363" t="-208333" r="-127975" b="-518750"/>
                          </a:stretch>
                        </a:blipFill>
                      </a:tcPr>
                    </a:tc>
                    <a:tc>
                      <a:txBody>
                        <a:bodyPr/>
                        <a:lstStyle/>
                        <a:p>
                          <a:endParaRPr lang="zh-CN"/>
                        </a:p>
                      </a:txBody>
                      <a:tcPr marL="68580" marR="68580" marT="0" marB="0">
                        <a:blipFill>
                          <a:blip r:embed="rId5"/>
                          <a:stretch>
                            <a:fillRect l="-152124" t="-208333" r="-163" b="-518750"/>
                          </a:stretch>
                        </a:blipFill>
                      </a:tcPr>
                    </a:tc>
                    <a:extLst>
                      <a:ext uri="{0D108BD9-81ED-4DB2-BD59-A6C34878D82A}">
                        <a16:rowId xmlns:a16="http://schemas.microsoft.com/office/drawing/2014/main" val="3683071186"/>
                      </a:ext>
                    </a:extLst>
                  </a:tr>
                  <a:tr h="293592">
                    <a:tc>
                      <a:txBody>
                        <a:bodyPr/>
                        <a:lstStyle/>
                        <a:p>
                          <a:endParaRPr lang="zh-CN"/>
                        </a:p>
                      </a:txBody>
                      <a:tcPr marL="68580" marR="68580" marT="0" marB="0">
                        <a:blipFill>
                          <a:blip r:embed="rId5"/>
                          <a:stretch>
                            <a:fillRect t="-308333" r="-241593" b="-418750"/>
                          </a:stretch>
                        </a:blipFill>
                      </a:tcPr>
                    </a:tc>
                    <a:tc>
                      <a:txBody>
                        <a:bodyPr/>
                        <a:lstStyle/>
                        <a:p>
                          <a:endParaRPr lang="zh-CN"/>
                        </a:p>
                      </a:txBody>
                      <a:tcPr marL="68580" marR="68580" marT="0" marB="0">
                        <a:blipFill>
                          <a:blip r:embed="rId5"/>
                          <a:stretch>
                            <a:fillRect l="-94363" t="-308333" r="-127975" b="-418750"/>
                          </a:stretch>
                        </a:blipFill>
                      </a:tcPr>
                    </a:tc>
                    <a:tc>
                      <a:txBody>
                        <a:bodyPr/>
                        <a:lstStyle/>
                        <a:p>
                          <a:endParaRPr lang="zh-CN"/>
                        </a:p>
                      </a:txBody>
                      <a:tcPr marL="68580" marR="68580" marT="0" marB="0">
                        <a:blipFill>
                          <a:blip r:embed="rId5"/>
                          <a:stretch>
                            <a:fillRect l="-152124" t="-308333" r="-163" b="-418750"/>
                          </a:stretch>
                        </a:blipFill>
                      </a:tcPr>
                    </a:tc>
                    <a:extLst>
                      <a:ext uri="{0D108BD9-81ED-4DB2-BD59-A6C34878D82A}">
                        <a16:rowId xmlns:a16="http://schemas.microsoft.com/office/drawing/2014/main" val="541712739"/>
                      </a:ext>
                    </a:extLst>
                  </a:tr>
                  <a:tr h="293592">
                    <a:tc>
                      <a:txBody>
                        <a:bodyPr/>
                        <a:lstStyle/>
                        <a:p>
                          <a:endParaRPr lang="zh-CN"/>
                        </a:p>
                      </a:txBody>
                      <a:tcPr marL="68580" marR="68580" marT="0" marB="0">
                        <a:blipFill>
                          <a:blip r:embed="rId5"/>
                          <a:stretch>
                            <a:fillRect t="-400000" r="-241593" b="-310204"/>
                          </a:stretch>
                        </a:blipFill>
                      </a:tcPr>
                    </a:tc>
                    <a:tc>
                      <a:txBody>
                        <a:bodyPr/>
                        <a:lstStyle/>
                        <a:p>
                          <a:endParaRPr lang="zh-CN"/>
                        </a:p>
                      </a:txBody>
                      <a:tcPr marL="68580" marR="68580" marT="0" marB="0">
                        <a:blipFill>
                          <a:blip r:embed="rId5"/>
                          <a:stretch>
                            <a:fillRect l="-94363" t="-400000" r="-127975" b="-310204"/>
                          </a:stretch>
                        </a:blipFill>
                      </a:tcPr>
                    </a:tc>
                    <a:tc>
                      <a:txBody>
                        <a:bodyPr/>
                        <a:lstStyle/>
                        <a:p>
                          <a:endParaRPr lang="zh-CN"/>
                        </a:p>
                      </a:txBody>
                      <a:tcPr marL="68580" marR="68580" marT="0" marB="0">
                        <a:blipFill>
                          <a:blip r:embed="rId5"/>
                          <a:stretch>
                            <a:fillRect l="-152124" t="-400000" r="-163" b="-310204"/>
                          </a:stretch>
                        </a:blipFill>
                      </a:tcPr>
                    </a:tc>
                    <a:extLst>
                      <a:ext uri="{0D108BD9-81ED-4DB2-BD59-A6C34878D82A}">
                        <a16:rowId xmlns:a16="http://schemas.microsoft.com/office/drawing/2014/main" val="4277633912"/>
                      </a:ext>
                    </a:extLst>
                  </a:tr>
                  <a:tr h="293592">
                    <a:tc>
                      <a:txBody>
                        <a:bodyPr/>
                        <a:lstStyle/>
                        <a:p>
                          <a:endParaRPr lang="zh-CN"/>
                        </a:p>
                      </a:txBody>
                      <a:tcPr marL="68580" marR="68580" marT="0" marB="0">
                        <a:blipFill>
                          <a:blip r:embed="rId5"/>
                          <a:stretch>
                            <a:fillRect t="-510417" r="-241593" b="-216667"/>
                          </a:stretch>
                        </a:blipFill>
                      </a:tcPr>
                    </a:tc>
                    <a:tc>
                      <a:txBody>
                        <a:bodyPr/>
                        <a:lstStyle/>
                        <a:p>
                          <a:endParaRPr lang="zh-CN"/>
                        </a:p>
                      </a:txBody>
                      <a:tcPr marL="68580" marR="68580" marT="0" marB="0">
                        <a:blipFill>
                          <a:blip r:embed="rId5"/>
                          <a:stretch>
                            <a:fillRect l="-94363" t="-510417" r="-127975" b="-216667"/>
                          </a:stretch>
                        </a:blipFill>
                      </a:tcPr>
                    </a:tc>
                    <a:tc rowSpan="3">
                      <a:txBody>
                        <a:bodyPr/>
                        <a:lstStyle/>
                        <a:p>
                          <a:endParaRPr lang="zh-CN"/>
                        </a:p>
                      </a:txBody>
                      <a:tcPr marL="68580" marR="68580" marT="0" marB="0">
                        <a:blipFill>
                          <a:blip r:embed="rId5"/>
                          <a:stretch>
                            <a:fillRect l="-152124" t="-168966" r="-163" b="-4828"/>
                          </a:stretch>
                        </a:blipFill>
                      </a:tcPr>
                    </a:tc>
                    <a:extLst>
                      <a:ext uri="{0D108BD9-81ED-4DB2-BD59-A6C34878D82A}">
                        <a16:rowId xmlns:a16="http://schemas.microsoft.com/office/drawing/2014/main" val="1021711103"/>
                      </a:ext>
                    </a:extLst>
                  </a:tr>
                  <a:tr h="293592">
                    <a:tc>
                      <a:txBody>
                        <a:bodyPr/>
                        <a:lstStyle/>
                        <a:p>
                          <a:endParaRPr lang="zh-CN"/>
                        </a:p>
                      </a:txBody>
                      <a:tcPr marL="68580" marR="68580" marT="0" marB="0">
                        <a:blipFill>
                          <a:blip r:embed="rId5"/>
                          <a:stretch>
                            <a:fillRect t="-610417" r="-241593" b="-116667"/>
                          </a:stretch>
                        </a:blipFill>
                      </a:tcPr>
                    </a:tc>
                    <a:tc>
                      <a:txBody>
                        <a:bodyPr/>
                        <a:lstStyle/>
                        <a:p>
                          <a:endParaRPr lang="zh-CN"/>
                        </a:p>
                      </a:txBody>
                      <a:tcPr marL="68580" marR="68580" marT="0" marB="0">
                        <a:blipFill>
                          <a:blip r:embed="rId5"/>
                          <a:stretch>
                            <a:fillRect l="-94363" t="-610417" r="-127975" b="-116667"/>
                          </a:stretch>
                        </a:blipFill>
                      </a:tcPr>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txBody>
                      <a:tcPr marL="68580" marR="68580" marT="0" marB="0"/>
                    </a:tc>
                    <a:extLst>
                      <a:ext uri="{0D108BD9-81ED-4DB2-BD59-A6C34878D82A}">
                        <a16:rowId xmlns:a16="http://schemas.microsoft.com/office/drawing/2014/main" val="1131219021"/>
                      </a:ext>
                    </a:extLst>
                  </a:tr>
                  <a:tr h="294704">
                    <a:tc>
                      <a:txBody>
                        <a:bodyPr/>
                        <a:lstStyle/>
                        <a:p>
                          <a:endParaRPr lang="zh-CN"/>
                        </a:p>
                      </a:txBody>
                      <a:tcPr marL="68580" marR="68580" marT="0" marB="0">
                        <a:blipFill>
                          <a:blip r:embed="rId5"/>
                          <a:stretch>
                            <a:fillRect t="-695918" r="-241593" b="-14286"/>
                          </a:stretch>
                        </a:blipFill>
                      </a:tcPr>
                    </a:tc>
                    <a:tc>
                      <a:txBody>
                        <a:bodyPr/>
                        <a:lstStyle/>
                        <a:p>
                          <a:endParaRPr lang="zh-CN"/>
                        </a:p>
                      </a:txBody>
                      <a:tcPr marL="68580" marR="68580" marT="0" marB="0">
                        <a:blipFill>
                          <a:blip r:embed="rId5"/>
                          <a:stretch>
                            <a:fillRect l="-94363" t="-695918" r="-127975" b="-14286"/>
                          </a:stretch>
                        </a:blipFill>
                      </a:tcPr>
                    </a:tc>
                    <a:tc v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zh-CN" sz="1050" kern="100" dirty="0">
                            <a:solidFill>
                              <a:srgbClr val="FF0000"/>
                            </a:solidFill>
                            <a:effectLst/>
                          </a:endParaRPr>
                        </a:p>
                      </a:txBody>
                      <a:tcPr marL="68580" marR="68580" marT="0" marB="0"/>
                    </a:tc>
                    <a:extLst>
                      <a:ext uri="{0D108BD9-81ED-4DB2-BD59-A6C34878D82A}">
                        <a16:rowId xmlns:a16="http://schemas.microsoft.com/office/drawing/2014/main" val="2689417170"/>
                      </a:ext>
                    </a:extLst>
                  </a:tr>
                </a:tbl>
              </a:graphicData>
            </a:graphic>
          </p:graphicFrame>
        </mc:Fallback>
      </mc:AlternateContent>
      <p:sp>
        <p:nvSpPr>
          <p:cNvPr id="17" name="文本框 16">
            <a:extLst>
              <a:ext uri="{FF2B5EF4-FFF2-40B4-BE49-F238E27FC236}">
                <a16:creationId xmlns:a16="http://schemas.microsoft.com/office/drawing/2014/main" id="{42FDEAEF-C7E7-3984-58AF-FFD8D91F2609}"/>
              </a:ext>
            </a:extLst>
          </p:cNvPr>
          <p:cNvSpPr txBox="1"/>
          <p:nvPr/>
        </p:nvSpPr>
        <p:spPr>
          <a:xfrm>
            <a:off x="10156021" y="1100919"/>
            <a:ext cx="2096889" cy="338554"/>
          </a:xfrm>
          <a:prstGeom prst="rect">
            <a:avLst/>
          </a:prstGeom>
          <a:noFill/>
        </p:spPr>
        <p:txBody>
          <a:bodyPr wrap="square">
            <a:spAutoFit/>
          </a:bodyPr>
          <a:lstStyle/>
          <a:p>
            <a:r>
              <a:rPr lang="en-US" altLang="zh-CN" sz="1600" b="1" dirty="0">
                <a:ln w="12700">
                  <a:solidFill>
                    <a:schemeClr val="accent5"/>
                  </a:solidFill>
                  <a:prstDash val="solid"/>
                </a:ln>
                <a:pattFill prst="ltDnDiag">
                  <a:fgClr>
                    <a:schemeClr val="accent5">
                      <a:lumMod val="60000"/>
                      <a:lumOff val="40000"/>
                    </a:schemeClr>
                  </a:fgClr>
                  <a:bgClr>
                    <a:schemeClr val="bg1"/>
                  </a:bgClr>
                </a:pattFill>
              </a:rPr>
              <a:t>Top-Color model[1] </a:t>
            </a:r>
            <a:endParaRPr lang="zh-CN" altLang="en-US" sz="16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8" name="文本框 17">
            <a:extLst>
              <a:ext uri="{FF2B5EF4-FFF2-40B4-BE49-F238E27FC236}">
                <a16:creationId xmlns:a16="http://schemas.microsoft.com/office/drawing/2014/main" id="{EBDDA06C-468A-41B2-9E58-3B9DC00298A1}"/>
              </a:ext>
            </a:extLst>
          </p:cNvPr>
          <p:cNvSpPr txBox="1"/>
          <p:nvPr/>
        </p:nvSpPr>
        <p:spPr>
          <a:xfrm>
            <a:off x="10156021" y="1474374"/>
            <a:ext cx="1777805" cy="1323439"/>
          </a:xfrm>
          <a:prstGeom prst="rect">
            <a:avLst/>
          </a:prstGeom>
          <a:noFill/>
        </p:spPr>
        <p:txBody>
          <a:bodyPr wrap="square">
            <a:spAutoFit/>
          </a:bodyPr>
          <a:lstStyle/>
          <a:p>
            <a:r>
              <a:rPr lang="en-US" altLang="zh-CN" sz="1600" b="1" dirty="0">
                <a:ln w="12700">
                  <a:solidFill>
                    <a:schemeClr val="accent5"/>
                  </a:solidFill>
                  <a:prstDash val="solid"/>
                </a:ln>
                <a:pattFill prst="ltDnDiag">
                  <a:fgClr>
                    <a:schemeClr val="accent5">
                      <a:lumMod val="60000"/>
                      <a:lumOff val="40000"/>
                    </a:schemeClr>
                  </a:fgClr>
                  <a:bgClr>
                    <a:schemeClr val="bg1"/>
                  </a:bgClr>
                </a:pattFill>
              </a:rPr>
              <a:t>Supersymmetric extensions of the SM with or without R-parity violation[2]</a:t>
            </a:r>
            <a:endParaRPr lang="zh-CN" altLang="en-US" sz="16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9" name="文本框 18">
            <a:extLst>
              <a:ext uri="{FF2B5EF4-FFF2-40B4-BE49-F238E27FC236}">
                <a16:creationId xmlns:a16="http://schemas.microsoft.com/office/drawing/2014/main" id="{EF4B8258-D124-7654-8F87-80EC16228BF4}"/>
              </a:ext>
            </a:extLst>
          </p:cNvPr>
          <p:cNvSpPr txBox="1"/>
          <p:nvPr/>
        </p:nvSpPr>
        <p:spPr>
          <a:xfrm>
            <a:off x="10156021" y="2824206"/>
            <a:ext cx="1777805" cy="584775"/>
          </a:xfrm>
          <a:prstGeom prst="rect">
            <a:avLst/>
          </a:prstGeom>
          <a:noFill/>
        </p:spPr>
        <p:txBody>
          <a:bodyPr wrap="square">
            <a:spAutoFit/>
          </a:bodyPr>
          <a:lstStyle/>
          <a:p>
            <a:r>
              <a:rPr lang="en-US" altLang="zh-CN" sz="1600" b="1" dirty="0">
                <a:ln w="12700">
                  <a:solidFill>
                    <a:schemeClr val="accent5"/>
                  </a:solidFill>
                  <a:prstDash val="solid"/>
                </a:ln>
                <a:pattFill prst="ltDnDiag">
                  <a:fgClr>
                    <a:schemeClr val="accent5">
                      <a:lumMod val="60000"/>
                      <a:lumOff val="40000"/>
                    </a:schemeClr>
                  </a:fgClr>
                  <a:bgClr>
                    <a:schemeClr val="bg1"/>
                  </a:bgClr>
                </a:pattFill>
              </a:rPr>
              <a:t>Two-Higgs doublet model[3]</a:t>
            </a:r>
            <a:endParaRPr lang="zh-CN" altLang="en-US" sz="1600" b="1" dirty="0">
              <a:ln w="12700">
                <a:solidFill>
                  <a:schemeClr val="accent5"/>
                </a:solidFill>
                <a:prstDash val="solid"/>
              </a:ln>
              <a:pattFill prst="ltDnDiag">
                <a:fgClr>
                  <a:schemeClr val="accent5">
                    <a:lumMod val="60000"/>
                    <a:lumOff val="40000"/>
                  </a:schemeClr>
                </a:fgClr>
                <a:bgClr>
                  <a:schemeClr val="bg1"/>
                </a:bgClr>
              </a:pattFill>
            </a:endParaRPr>
          </a:p>
        </p:txBody>
      </p:sp>
      <p:cxnSp>
        <p:nvCxnSpPr>
          <p:cNvPr id="21" name="连接符: 肘形 20">
            <a:extLst>
              <a:ext uri="{FF2B5EF4-FFF2-40B4-BE49-F238E27FC236}">
                <a16:creationId xmlns:a16="http://schemas.microsoft.com/office/drawing/2014/main" id="{54A48911-5E05-F05D-3A6C-38B8D584BAF1}"/>
              </a:ext>
            </a:extLst>
          </p:cNvPr>
          <p:cNvCxnSpPr>
            <a:cxnSpLocks/>
          </p:cNvCxnSpPr>
          <p:nvPr/>
        </p:nvCxnSpPr>
        <p:spPr>
          <a:xfrm>
            <a:off x="2253343" y="2334986"/>
            <a:ext cx="7728857" cy="162817"/>
          </a:xfrm>
          <a:prstGeom prst="bentConnector3">
            <a:avLst>
              <a:gd name="adj1" fmla="val -70"/>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文本框 26">
            <a:extLst>
              <a:ext uri="{FF2B5EF4-FFF2-40B4-BE49-F238E27FC236}">
                <a16:creationId xmlns:a16="http://schemas.microsoft.com/office/drawing/2014/main" id="{56BA313C-7FD4-54C7-8B99-E2EC8FD960A7}"/>
              </a:ext>
            </a:extLst>
          </p:cNvPr>
          <p:cNvSpPr txBox="1"/>
          <p:nvPr/>
        </p:nvSpPr>
        <p:spPr>
          <a:xfrm>
            <a:off x="572834" y="5710019"/>
            <a:ext cx="2243861" cy="646331"/>
          </a:xfrm>
          <a:prstGeom prst="rect">
            <a:avLst/>
          </a:prstGeom>
          <a:noFill/>
        </p:spPr>
        <p:txBody>
          <a:bodyPr wrap="square">
            <a:spAutoFit/>
          </a:bodyPr>
          <a:lstStyle/>
          <a:p>
            <a:r>
              <a:rPr lang="en-US" altLang="zh-CN" sz="900" dirty="0"/>
              <a:t>[1] Phys. Lett. B 345, 483 (1995)</a:t>
            </a:r>
          </a:p>
          <a:p>
            <a:r>
              <a:rPr lang="en-US" altLang="zh-CN" sz="900" dirty="0"/>
              <a:t>[2] Phys. Lett. B 119, 136 (1982)</a:t>
            </a:r>
          </a:p>
          <a:p>
            <a:r>
              <a:rPr lang="en-US" altLang="zh-CN" sz="900" dirty="0"/>
              <a:t>[3] Phys. Rev. D15, 1958 (1977)</a:t>
            </a:r>
          </a:p>
          <a:p>
            <a:r>
              <a:rPr lang="en-US" altLang="zh-CN" sz="900" dirty="0">
                <a:solidFill>
                  <a:prstClr val="black"/>
                </a:solidFill>
              </a:rPr>
              <a:t>[4] </a:t>
            </a:r>
            <a:r>
              <a:rPr lang="pt-BR" altLang="zh-CN" sz="900" dirty="0"/>
              <a:t>Phys. Rev. D 96, 111101(R) (2017)</a:t>
            </a:r>
            <a:endParaRPr lang="en-US" altLang="zh-CN" sz="900" dirty="0"/>
          </a:p>
        </p:txBody>
      </p:sp>
      <p:pic>
        <p:nvPicPr>
          <p:cNvPr id="29" name="图片 28" descr="中山大学logo">
            <a:extLst>
              <a:ext uri="{FF2B5EF4-FFF2-40B4-BE49-F238E27FC236}">
                <a16:creationId xmlns:a16="http://schemas.microsoft.com/office/drawing/2014/main" id="{9DE21A59-30D1-25C9-311F-5D11B7B1E503}"/>
              </a:ext>
            </a:extLst>
          </p:cNvPr>
          <p:cNvPicPr>
            <a:picLocks noChangeAspect="1"/>
          </p:cNvPicPr>
          <p:nvPr/>
        </p:nvPicPr>
        <p:blipFill>
          <a:blip r:embed="rId6"/>
          <a:stretch>
            <a:fillRect/>
          </a:stretch>
        </p:blipFill>
        <p:spPr>
          <a:xfrm>
            <a:off x="11463867" y="87271"/>
            <a:ext cx="654934" cy="654934"/>
          </a:xfrm>
          <a:prstGeom prst="rect">
            <a:avLst/>
          </a:prstGeom>
        </p:spPr>
      </p:pic>
      <p:pic>
        <p:nvPicPr>
          <p:cNvPr id="30" name="图片 29">
            <a:extLst>
              <a:ext uri="{FF2B5EF4-FFF2-40B4-BE49-F238E27FC236}">
                <a16:creationId xmlns:a16="http://schemas.microsoft.com/office/drawing/2014/main" id="{7C5C0C23-4188-B68D-3822-5646C20E8840}"/>
              </a:ext>
            </a:extLst>
          </p:cNvPr>
          <p:cNvPicPr>
            <a:picLocks noChangeAspect="1"/>
          </p:cNvPicPr>
          <p:nvPr/>
        </p:nvPicPr>
        <p:blipFill>
          <a:blip r:embed="rId7"/>
          <a:stretch>
            <a:fillRect/>
          </a:stretch>
        </p:blipFill>
        <p:spPr>
          <a:xfrm>
            <a:off x="10301228" y="134003"/>
            <a:ext cx="1052572" cy="433830"/>
          </a:xfrm>
          <a:prstGeom prst="rect">
            <a:avLst/>
          </a:prstGeom>
        </p:spPr>
      </p:pic>
      <p:sp>
        <p:nvSpPr>
          <p:cNvPr id="15" name="文本框 14">
            <a:extLst>
              <a:ext uri="{FF2B5EF4-FFF2-40B4-BE49-F238E27FC236}">
                <a16:creationId xmlns:a16="http://schemas.microsoft.com/office/drawing/2014/main" id="{5CF575CF-04E3-919A-7201-7B780965E2AB}"/>
              </a:ext>
            </a:extLst>
          </p:cNvPr>
          <p:cNvSpPr txBox="1"/>
          <p:nvPr/>
        </p:nvSpPr>
        <p:spPr>
          <a:xfrm>
            <a:off x="2660651" y="5710721"/>
            <a:ext cx="6125632" cy="507831"/>
          </a:xfrm>
          <a:prstGeom prst="rect">
            <a:avLst/>
          </a:prstGeom>
          <a:noFill/>
        </p:spPr>
        <p:txBody>
          <a:bodyPr wrap="square">
            <a:spAutoFit/>
          </a:bodyPr>
          <a:lstStyle/>
          <a:p>
            <a:pPr>
              <a:defRPr/>
            </a:pPr>
            <a:r>
              <a:rPr lang="en-US" altLang="zh-CN" sz="900" dirty="0"/>
              <a:t>[5] JHEP 04,061 (2025)</a:t>
            </a:r>
            <a:endParaRPr kumimoji="0" lang="pt-BR" altLang="zh-CN" sz="9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zh-CN" sz="9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[6] Phys.Rev.D 110, 112012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[7] </a:t>
            </a:r>
            <a:r>
              <a:rPr kumimoji="0" lang="en-US" altLang="zh-CN" sz="9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Phys.Rev.Lett</a:t>
            </a:r>
            <a:r>
              <a:rPr kumimoji="0" lang="en-US" altLang="zh-CN" sz="9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133, 121801 (2024)</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12E2C44-AC6D-E5C7-A46D-A796F054B1F9}"/>
                  </a:ext>
                </a:extLst>
              </p:cNvPr>
              <p:cNvSpPr txBox="1"/>
              <p:nvPr/>
            </p:nvSpPr>
            <p:spPr>
              <a:xfrm>
                <a:off x="405139" y="-17784"/>
                <a:ext cx="30794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FCNC</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decays</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with</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charm</m:t>
                      </m:r>
                    </m:oMath>
                  </m:oMathPara>
                </a14:m>
                <a:endParaRPr/>
              </a:p>
            </p:txBody>
          </p:sp>
        </mc:Choice>
        <mc:Fallback xmlns="">
          <p:sp>
            <p:nvSpPr>
              <p:cNvPr id="16" name="文本框 15">
                <a:extLst>
                  <a:ext uri="{FF2B5EF4-FFF2-40B4-BE49-F238E27FC236}">
                    <a16:creationId xmlns:a16="http://schemas.microsoft.com/office/drawing/2014/main" id="{312E2C44-AC6D-E5C7-A46D-A796F054B1F9}"/>
                  </a:ext>
                </a:extLst>
              </p:cNvPr>
              <p:cNvSpPr txBox="1">
                <a:spLocks noRot="1" noChangeAspect="1" noMove="1" noResize="1" noEditPoints="1" noAdjustHandles="1" noChangeArrowheads="1" noChangeShapeType="1" noTextEdit="1"/>
              </p:cNvSpPr>
              <p:nvPr/>
            </p:nvSpPr>
            <p:spPr>
              <a:xfrm>
                <a:off x="405139" y="-17784"/>
                <a:ext cx="3079419" cy="369332"/>
              </a:xfrm>
              <a:prstGeom prst="rect">
                <a:avLst/>
              </a:prstGeom>
              <a:blipFill>
                <a:blip r:embed="rId8"/>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2228041"/>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7</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22AA5B98-8049-445F-A744-7519810C37A0}"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1D0554B-CE6C-AA1B-771F-36F6E8C7A988}"/>
                  </a:ext>
                </a:extLst>
              </p:cNvPr>
              <p:cNvSpPr txBox="1"/>
              <p:nvPr/>
            </p:nvSpPr>
            <p:spPr>
              <a:xfrm>
                <a:off x="437672" y="3982863"/>
                <a:ext cx="9125454" cy="253556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Using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1.0087</m:t>
                        </m:r>
                        <m:r>
                          <a:rPr lang="en-US" altLang="zh-CN" i="1">
                            <a:latin typeface="Cambria Math" panose="02040503050406030204" pitchFamily="18" charset="0"/>
                            <a:ea typeface="Cambria Math" panose="02040503050406030204" pitchFamily="18" charset="0"/>
                          </a:rPr>
                          <m:t>±0.0044</m:t>
                        </m:r>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10</m:t>
                        </m:r>
                      </m:sup>
                    </m:sSup>
                    <m:r>
                      <a:rPr lang="en-US" altLang="zh-CN" i="1">
                        <a:latin typeface="Cambria Math" panose="02040503050406030204" pitchFamily="18" charset="0"/>
                        <a:ea typeface="Cambria Math" panose="02040503050406030204" pitchFamily="18" charset="0"/>
                      </a:rPr>
                      <m:t>𝐽</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𝜓</m:t>
                    </m:r>
                  </m:oMath>
                </a14:m>
                <a:r>
                  <a:rPr lang="en-US" altLang="zh-CN" dirty="0">
                    <a:latin typeface="Times New Roman" panose="02020603050405020304" pitchFamily="18" charset="0"/>
                    <a:cs typeface="Times New Roman" panose="02020603050405020304" pitchFamily="18" charset="0"/>
                  </a:rPr>
                  <a:t> events.</a:t>
                </a:r>
              </a:p>
              <a:p>
                <a:pPr marL="285750" indent="-285750">
                  <a:lnSpc>
                    <a:spcPct val="15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To extract the BFs, an </a:t>
                </a:r>
                <a:r>
                  <a:rPr lang="en-US" altLang="zh-CN" dirty="0" err="1">
                    <a:latin typeface="Times New Roman" panose="02020603050405020304" pitchFamily="18" charset="0"/>
                    <a:cs typeface="Times New Roman" panose="02020603050405020304" pitchFamily="18" charset="0"/>
                  </a:rPr>
                  <a:t>unbinned</a:t>
                </a:r>
                <a:r>
                  <a:rPr lang="en-US" altLang="zh-CN" dirty="0">
                    <a:latin typeface="Times New Roman" panose="02020603050405020304" pitchFamily="18" charset="0"/>
                    <a:cs typeface="Times New Roman" panose="02020603050405020304" pitchFamily="18" charset="0"/>
                  </a:rPr>
                  <a:t> simultaneous maximum-likelihood fit is carried out to the selected samples of the three </a:t>
                </a:r>
                <a14:m>
                  <m:oMath xmlns:m="http://schemas.openxmlformats.org/officeDocument/2006/math">
                    <m:sSup>
                      <m:sSupPr>
                        <m:ctrlPr>
                          <a:rPr lang="en-US" altLang="zh-CN" i="1" dirty="0">
                            <a:latin typeface="Cambria Math" panose="02040503050406030204" pitchFamily="18" charset="0"/>
                            <a:cs typeface="Times New Roman" panose="02020603050405020304" pitchFamily="18" charset="0"/>
                          </a:rPr>
                        </m:ctrlPr>
                      </m:sSupPr>
                      <m:e>
                        <m:r>
                          <a:rPr lang="en-US" altLang="zh-CN" i="1" dirty="0">
                            <a:latin typeface="Cambria Math" panose="02040503050406030204" pitchFamily="18" charset="0"/>
                            <a:cs typeface="Times New Roman" panose="02020603050405020304" pitchFamily="18" charset="0"/>
                          </a:rPr>
                          <m:t>𝐷</m:t>
                        </m:r>
                      </m:e>
                      <m:sup>
                        <m:r>
                          <a:rPr lang="en-US" altLang="zh-CN" i="1" dirty="0">
                            <a:latin typeface="Cambria Math" panose="02040503050406030204" pitchFamily="18" charset="0"/>
                            <a:cs typeface="Times New Roman" panose="02020603050405020304" pitchFamily="18" charset="0"/>
                          </a:rPr>
                          <m:t>0</m:t>
                        </m:r>
                      </m:sup>
                    </m:sSup>
                  </m:oMath>
                </a14:m>
                <a:r>
                  <a:rPr lang="en-US" altLang="zh-CN" dirty="0">
                    <a:latin typeface="Times New Roman" panose="02020603050405020304" pitchFamily="18" charset="0"/>
                    <a:cs typeface="Times New Roman" panose="02020603050405020304" pitchFamily="18" charset="0"/>
                  </a:rPr>
                  <a:t> decay modes by sharing the same decay BF of </a:t>
                </a:r>
                <a14:m>
                  <m:oMath xmlns:m="http://schemas.openxmlformats.org/officeDocument/2006/math">
                    <m:r>
                      <a:rPr kumimoji="1" lang="en-US" altLang="zh-CN" i="1" dirty="0">
                        <a:latin typeface="Cambria Math" panose="02040503050406030204" pitchFamily="18" charset="0"/>
                        <a:ea typeface="Times New Roman" charset="0"/>
                        <a:cs typeface="Times New Roman" panose="02020603050405020304" pitchFamily="18" charset="0"/>
                      </a:rPr>
                      <m:t>𝐽</m:t>
                    </m:r>
                    <m:r>
                      <a:rPr kumimoji="1" lang="en-US" altLang="zh-CN" i="1" dirty="0">
                        <a:latin typeface="Cambria Math" panose="02040503050406030204" pitchFamily="18" charset="0"/>
                        <a:ea typeface="Times New Roman" charset="0"/>
                        <a:cs typeface="Times New Roman" panose="02020603050405020304" pitchFamily="18" charset="0"/>
                      </a:rPr>
                      <m:t>/</m:t>
                    </m:r>
                    <m:r>
                      <a:rPr kumimoji="1" lang="en-US" altLang="zh-CN" i="1" dirty="0">
                        <a:latin typeface="Cambria Math" panose="02040503050406030204" pitchFamily="18" charset="0"/>
                        <a:ea typeface="Times New Roman" charset="0"/>
                        <a:cs typeface="Times New Roman" panose="02020603050405020304" pitchFamily="18" charset="0"/>
                      </a:rPr>
                      <m:t>𝜓</m:t>
                    </m:r>
                    <m:r>
                      <a:rPr kumimoji="1" lang="en-US" altLang="zh-CN" i="1" dirty="0">
                        <a:latin typeface="Cambria Math" panose="02040503050406030204" pitchFamily="18" charset="0"/>
                        <a:ea typeface="Times New Roman" charset="0"/>
                        <a:cs typeface="Times New Roman" panose="02020603050405020304" pitchFamily="18" charset="0"/>
                      </a:rPr>
                      <m:t> → </m:t>
                    </m:r>
                    <m:sSup>
                      <m:sSupPr>
                        <m:ctrlPr>
                          <a:rPr kumimoji="1" lang="en-US" altLang="zh-CN" i="1" dirty="0">
                            <a:latin typeface="Cambria Math" panose="02040503050406030204" pitchFamily="18" charset="0"/>
                            <a:ea typeface="Times New Roman" charset="0"/>
                            <a:cs typeface="Times New Roman" panose="02020603050405020304" pitchFamily="18" charset="0"/>
                          </a:rPr>
                        </m:ctrlPr>
                      </m:sSupPr>
                      <m:e>
                        <m:r>
                          <a:rPr kumimoji="1" lang="en-US" altLang="zh-CN" i="1" dirty="0">
                            <a:latin typeface="Cambria Math" panose="02040503050406030204" pitchFamily="18" charset="0"/>
                            <a:ea typeface="Times New Roman" charset="0"/>
                            <a:cs typeface="Times New Roman" panose="02020603050405020304" pitchFamily="18" charset="0"/>
                          </a:rPr>
                          <m:t>𝐷</m:t>
                        </m:r>
                      </m:e>
                      <m:sup>
                        <m:r>
                          <a:rPr kumimoji="1" lang="en-US" altLang="zh-CN" i="1" dirty="0">
                            <a:latin typeface="Cambria Math" panose="02040503050406030204" pitchFamily="18" charset="0"/>
                            <a:ea typeface="Times New Roman" charset="0"/>
                            <a:cs typeface="Times New Roman" panose="02020603050405020304" pitchFamily="18" charset="0"/>
                          </a:rPr>
                          <m:t>0</m:t>
                        </m:r>
                      </m:sup>
                    </m:sSup>
                    <m:r>
                      <a:rPr kumimoji="1" lang="en-US" altLang="zh-CN" b="0" i="1" dirty="0" smtClean="0">
                        <a:latin typeface="Cambria Math" panose="02040503050406030204" pitchFamily="18" charset="0"/>
                        <a:ea typeface="Times New Roman" charset="0"/>
                        <a:cs typeface="Times New Roman" panose="02020603050405020304" pitchFamily="18" charset="0"/>
                      </a:rPr>
                      <m:t>𝛾</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i="1" dirty="0" smtClean="0">
                        <a:solidFill>
                          <a:schemeClr val="tx1"/>
                        </a:solidFill>
                        <a:latin typeface="Cambria Math" panose="02040503050406030204" pitchFamily="18" charset="0"/>
                      </a:rPr>
                      <m:t>𝐽</m:t>
                    </m:r>
                    <m:r>
                      <a:rPr lang="en-US" altLang="zh-CN" i="1" dirty="0" smtClean="0">
                        <a:solidFill>
                          <a:schemeClr val="tx1"/>
                        </a:solidFill>
                        <a:latin typeface="Cambria Math" panose="02040503050406030204" pitchFamily="18" charset="0"/>
                      </a:rPr>
                      <m:t>/</m:t>
                    </m:r>
                    <m:r>
                      <a:rPr lang="el-GR" altLang="zh-CN" i="1" dirty="0">
                        <a:solidFill>
                          <a:schemeClr val="tx1"/>
                        </a:solidFill>
                        <a:latin typeface="Cambria Math" panose="02040503050406030204" pitchFamily="18" charset="0"/>
                      </a:rPr>
                      <m:t>𝜓</m:t>
                    </m:r>
                    <m:r>
                      <a:rPr lang="el-GR" altLang="zh-CN" i="1" dirty="0">
                        <a:solidFill>
                          <a:schemeClr val="tx1"/>
                        </a:solidFill>
                        <a:latin typeface="Cambria Math" panose="02040503050406030204" pitchFamily="18" charset="0"/>
                      </a:rPr>
                      <m:t>→</m:t>
                    </m:r>
                    <m:sSup>
                      <m:sSupPr>
                        <m:ctrlPr>
                          <a:rPr lang="en-US" altLang="zh-CN" i="1" dirty="0">
                            <a:solidFill>
                              <a:schemeClr val="tx1"/>
                            </a:solidFill>
                            <a:latin typeface="Cambria Math" panose="02040503050406030204" pitchFamily="18" charset="0"/>
                          </a:rPr>
                        </m:ctrlPr>
                      </m:sSupPr>
                      <m:e>
                        <m:r>
                          <a:rPr lang="en-US" altLang="zh-CN" i="1" dirty="0">
                            <a:solidFill>
                              <a:schemeClr val="tx1"/>
                            </a:solidFill>
                            <a:latin typeface="Cambria Math" panose="02040503050406030204" pitchFamily="18" charset="0"/>
                          </a:rPr>
                          <m:t>𝐷</m:t>
                        </m:r>
                      </m:e>
                      <m:sup>
                        <m:r>
                          <a:rPr lang="en-US" altLang="zh-CN" i="1" dirty="0">
                            <a:solidFill>
                              <a:schemeClr val="tx1"/>
                            </a:solidFill>
                            <a:latin typeface="Cambria Math" panose="02040503050406030204" pitchFamily="18" charset="0"/>
                          </a:rPr>
                          <m:t>0</m:t>
                        </m:r>
                      </m:sup>
                    </m:sSup>
                    <m:sSup>
                      <m:sSupPr>
                        <m:ctrlPr>
                          <a:rPr lang="en-US" altLang="zh-CN" i="1" dirty="0">
                            <a:solidFill>
                              <a:schemeClr val="tx1"/>
                            </a:solidFill>
                            <a:latin typeface="Cambria Math" panose="02040503050406030204" pitchFamily="18" charset="0"/>
                          </a:rPr>
                        </m:ctrlPr>
                      </m:sSupPr>
                      <m:e>
                        <m:r>
                          <a:rPr lang="en-US" altLang="zh-CN" i="1" dirty="0">
                            <a:solidFill>
                              <a:schemeClr val="tx1"/>
                            </a:solidFill>
                            <a:latin typeface="Cambria Math" panose="02040503050406030204" pitchFamily="18" charset="0"/>
                          </a:rPr>
                          <m:t>𝜇</m:t>
                        </m:r>
                      </m:e>
                      <m:sup>
                        <m:r>
                          <a:rPr lang="en-US" altLang="zh-CN" i="1" dirty="0">
                            <a:solidFill>
                              <a:schemeClr val="tx1"/>
                            </a:solidFill>
                            <a:latin typeface="Cambria Math" panose="02040503050406030204" pitchFamily="18" charset="0"/>
                          </a:rPr>
                          <m:t>+</m:t>
                        </m:r>
                      </m:sup>
                    </m:sSup>
                    <m:sSup>
                      <m:sSupPr>
                        <m:ctrlPr>
                          <a:rPr lang="en-US" altLang="zh-CN" i="1" dirty="0">
                            <a:solidFill>
                              <a:schemeClr val="tx1"/>
                            </a:solidFill>
                            <a:latin typeface="Cambria Math" panose="02040503050406030204" pitchFamily="18" charset="0"/>
                          </a:rPr>
                        </m:ctrlPr>
                      </m:sSupPr>
                      <m:e>
                        <m:r>
                          <a:rPr lang="en-US" altLang="zh-CN" i="1" dirty="0">
                            <a:solidFill>
                              <a:schemeClr val="tx1"/>
                            </a:solidFill>
                            <a:latin typeface="Cambria Math" panose="02040503050406030204" pitchFamily="18" charset="0"/>
                          </a:rPr>
                          <m:t>𝜇</m:t>
                        </m:r>
                      </m:e>
                      <m:sup>
                        <m:r>
                          <a:rPr lang="en-US" altLang="zh-CN" i="1" dirty="0">
                            <a:solidFill>
                              <a:schemeClr val="tx1"/>
                            </a:solidFill>
                            <a:latin typeface="Cambria Math" panose="02040503050406030204" pitchFamily="18" charset="0"/>
                          </a:rPr>
                          <m:t>−</m:t>
                        </m:r>
                      </m:sup>
                    </m:sSup>
                  </m:oMath>
                </a14:m>
                <a:r>
                  <a:rPr lang="en-US" altLang="zh-CN" dirty="0">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b="0" dirty="0">
                  <a:latin typeface="Times New Roman" panose="02020603050405020304" pitchFamily="18" charset="0"/>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C1D0554B-CE6C-AA1B-771F-36F6E8C7A988}"/>
                  </a:ext>
                </a:extLst>
              </p:cNvPr>
              <p:cNvSpPr txBox="1">
                <a:spLocks noRot="1" noChangeAspect="1" noMove="1" noResize="1" noEditPoints="1" noAdjustHandles="1" noChangeArrowheads="1" noChangeShapeType="1" noTextEdit="1"/>
              </p:cNvSpPr>
              <p:nvPr/>
            </p:nvSpPr>
            <p:spPr>
              <a:xfrm>
                <a:off x="437672" y="3982863"/>
                <a:ext cx="9125454" cy="2535566"/>
              </a:xfrm>
              <a:prstGeom prst="rect">
                <a:avLst/>
              </a:prstGeom>
              <a:blipFill>
                <a:blip r:embed="rId4"/>
                <a:stretch>
                  <a:fillRect l="-4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4ED25C1-3B3B-EBF4-24CB-A9ADABA13A8B}"/>
                  </a:ext>
                </a:extLst>
              </p:cNvPr>
              <p:cNvSpPr txBox="1"/>
              <p:nvPr/>
            </p:nvSpPr>
            <p:spPr>
              <a:xfrm>
                <a:off x="9742863" y="3225769"/>
                <a:ext cx="2011465"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solidFill>
                            <a:srgbClr val="FF0000"/>
                          </a:solidFill>
                          <a:effectLst/>
                          <a:latin typeface="Cambria Math" panose="02040503050406030204" pitchFamily="18" charset="0"/>
                        </a:rPr>
                        <m:t>𝐽</m:t>
                      </m:r>
                      <m:r>
                        <a:rPr lang="en-US" altLang="zh-CN" b="0" i="1" dirty="0" smtClean="0">
                          <a:solidFill>
                            <a:srgbClr val="FF0000"/>
                          </a:solidFill>
                          <a:effectLst/>
                          <a:latin typeface="Cambria Math" panose="02040503050406030204" pitchFamily="18" charset="0"/>
                        </a:rPr>
                        <m:t>/</m:t>
                      </m:r>
                      <m:r>
                        <a:rPr lang="el-GR" altLang="zh-CN" b="0" i="1" dirty="0" smtClean="0">
                          <a:solidFill>
                            <a:srgbClr val="FF0000"/>
                          </a:solidFill>
                          <a:effectLst/>
                          <a:latin typeface="Cambria Math" panose="02040503050406030204" pitchFamily="18" charset="0"/>
                        </a:rPr>
                        <m:t>𝜓</m:t>
                      </m:r>
                      <m:r>
                        <a:rPr lang="el-GR" altLang="zh-CN" b="0" i="1" dirty="0">
                          <a:solidFill>
                            <a:srgbClr val="FF0000"/>
                          </a:solidFill>
                          <a:effectLst/>
                          <a:latin typeface="Cambria Math" panose="02040503050406030204" pitchFamily="18" charset="0"/>
                        </a:rPr>
                        <m:t>→</m:t>
                      </m:r>
                      <m:sSup>
                        <m:sSupPr>
                          <m:ctrlPr>
                            <a:rPr lang="en-US" altLang="zh-CN" b="0" i="1" dirty="0" smtClean="0">
                              <a:solidFill>
                                <a:srgbClr val="FF0000"/>
                              </a:solidFill>
                              <a:effectLst/>
                              <a:latin typeface="Cambria Math" panose="02040503050406030204" pitchFamily="18" charset="0"/>
                            </a:rPr>
                          </m:ctrlPr>
                        </m:sSupPr>
                        <m:e>
                          <m:r>
                            <a:rPr lang="en-US" altLang="zh-CN" b="0" i="1" dirty="0">
                              <a:solidFill>
                                <a:srgbClr val="FF0000"/>
                              </a:solidFill>
                              <a:effectLst/>
                              <a:latin typeface="Cambria Math" panose="02040503050406030204" pitchFamily="18" charset="0"/>
                            </a:rPr>
                            <m:t>𝐷</m:t>
                          </m:r>
                        </m:e>
                        <m:sup>
                          <m:r>
                            <a:rPr lang="en-US" altLang="zh-CN" b="0" i="1" dirty="0" smtClean="0">
                              <a:solidFill>
                                <a:srgbClr val="FF0000"/>
                              </a:solidFill>
                              <a:effectLst/>
                              <a:latin typeface="Cambria Math" panose="02040503050406030204" pitchFamily="18" charset="0"/>
                            </a:rPr>
                            <m:t>0</m:t>
                          </m:r>
                        </m:sup>
                      </m:sSup>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𝜇</m:t>
                          </m:r>
                        </m:e>
                        <m:sup>
                          <m:r>
                            <a:rPr lang="en-US" altLang="zh-CN" b="0" i="1" dirty="0" smtClean="0">
                              <a:solidFill>
                                <a:srgbClr val="FF0000"/>
                              </a:solidFill>
                              <a:effectLst/>
                              <a:latin typeface="Cambria Math" panose="02040503050406030204" pitchFamily="18" charset="0"/>
                            </a:rPr>
                            <m:t>+</m:t>
                          </m:r>
                        </m:sup>
                      </m:sSup>
                      <m:sSup>
                        <m:sSupPr>
                          <m:ctrlPr>
                            <a:rPr lang="en-US" altLang="zh-CN" b="0" i="1" dirty="0" smtClean="0">
                              <a:solidFill>
                                <a:srgbClr val="FF0000"/>
                              </a:solidFill>
                              <a:effectLst/>
                              <a:latin typeface="Cambria Math" panose="02040503050406030204" pitchFamily="18" charset="0"/>
                            </a:rPr>
                          </m:ctrlPr>
                        </m:sSupPr>
                        <m:e>
                          <m:r>
                            <a:rPr lang="en-US" altLang="zh-CN" b="0" i="1" dirty="0" smtClean="0">
                              <a:solidFill>
                                <a:srgbClr val="FF0000"/>
                              </a:solidFill>
                              <a:effectLst/>
                              <a:latin typeface="Cambria Math" panose="02040503050406030204" pitchFamily="18" charset="0"/>
                            </a:rPr>
                            <m:t>𝜇</m:t>
                          </m:r>
                        </m:e>
                        <m:sup>
                          <m:r>
                            <a:rPr lang="en-US" altLang="zh-CN" b="0" i="1" dirty="0" smtClean="0">
                              <a:solidFill>
                                <a:srgbClr val="FF0000"/>
                              </a:solidFill>
                              <a:effectLst/>
                              <a:latin typeface="Cambria Math" panose="02040503050406030204" pitchFamily="18" charset="0"/>
                            </a:rPr>
                            <m:t>−</m:t>
                          </m:r>
                        </m:sup>
                      </m:sSup>
                    </m:oMath>
                  </m:oMathPara>
                </a14:m>
                <a:endParaRPr lang="en-US" altLang="zh-CN" dirty="0"/>
              </a:p>
              <a:p>
                <a:pPr algn="ctr"/>
                <a:r>
                  <a:rPr lang="en-US" altLang="zh-CN" dirty="0">
                    <a:solidFill>
                      <a:srgbClr val="00B0F0"/>
                    </a:solidFill>
                  </a:rPr>
                  <a:t>JHEP 04,061 (2025)</a:t>
                </a:r>
                <a:endParaRPr lang="zh-CN" altLang="en-US" dirty="0">
                  <a:solidFill>
                    <a:srgbClr val="00B0F0"/>
                  </a:solidFill>
                </a:endParaRPr>
              </a:p>
            </p:txBody>
          </p:sp>
        </mc:Choice>
        <mc:Fallback xmlns="">
          <p:sp>
            <p:nvSpPr>
              <p:cNvPr id="31" name="文本框 30">
                <a:extLst>
                  <a:ext uri="{FF2B5EF4-FFF2-40B4-BE49-F238E27FC236}">
                    <a16:creationId xmlns:a16="http://schemas.microsoft.com/office/drawing/2014/main" id="{34ED25C1-3B3B-EBF4-24CB-A9ADABA13A8B}"/>
                  </a:ext>
                </a:extLst>
              </p:cNvPr>
              <p:cNvSpPr txBox="1">
                <a:spLocks noRot="1" noChangeAspect="1" noMove="1" noResize="1" noEditPoints="1" noAdjustHandles="1" noChangeArrowheads="1" noChangeShapeType="1" noTextEdit="1"/>
              </p:cNvSpPr>
              <p:nvPr/>
            </p:nvSpPr>
            <p:spPr>
              <a:xfrm>
                <a:off x="9742863" y="3225769"/>
                <a:ext cx="2011465" cy="646331"/>
              </a:xfrm>
              <a:prstGeom prst="rect">
                <a:avLst/>
              </a:prstGeom>
              <a:blipFill>
                <a:blip r:embed="rId5"/>
                <a:stretch>
                  <a:fillRect l="-2108" r="-4518" b="-129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F2DBEF15-F7FE-3B05-4F6F-3A0ECDE3A146}"/>
                  </a:ext>
                </a:extLst>
              </p:cNvPr>
              <p:cNvSpPr txBox="1"/>
              <p:nvPr/>
            </p:nvSpPr>
            <p:spPr>
              <a:xfrm>
                <a:off x="668261" y="2083249"/>
                <a:ext cx="3131843" cy="523220"/>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Figure (1):</a:t>
                </a:r>
                <a:r>
                  <a:rPr lang="en-US" altLang="zh-CN" sz="1400" b="0" i="0" dirty="0">
                    <a:effectLst/>
                    <a:latin typeface="Times New Roman" panose="02020603050405020304" pitchFamily="18" charset="0"/>
                    <a:cs typeface="Times New Roman" panose="02020603050405020304" pitchFamily="18" charset="0"/>
                  </a:rPr>
                  <a:t> The Feynman diagram of </a:t>
                </a:r>
                <a14:m>
                  <m:oMath xmlns:m="http://schemas.openxmlformats.org/officeDocument/2006/math">
                    <m:r>
                      <a:rPr lang="en-US" altLang="zh-CN" sz="1400" b="0" i="1" smtClean="0">
                        <a:latin typeface="Cambria Math" panose="02040503050406030204" pitchFamily="18" charset="0"/>
                      </a:rPr>
                      <m:t>𝐽</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𝜓</m:t>
                    </m:r>
                    <m:r>
                      <a:rPr lang="en-US" altLang="zh-CN" sz="1400" b="0" i="1" smtClean="0">
                        <a:latin typeface="Cambria Math" panose="02040503050406030204" pitchFamily="18" charset="0"/>
                      </a:rPr>
                      <m:t>→</m:t>
                    </m:r>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𝐷</m:t>
                        </m:r>
                      </m:e>
                      <m:sup>
                        <m:r>
                          <a:rPr lang="en-US" altLang="zh-CN" sz="1400" i="1" dirty="0">
                            <a:latin typeface="Cambria Math" panose="02040503050406030204" pitchFamily="18" charset="0"/>
                          </a:rPr>
                          <m:t>0</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𝜇</m:t>
                        </m:r>
                      </m:e>
                      <m:sup>
                        <m:r>
                          <a:rPr lang="en-US" altLang="zh-CN" sz="1400" i="1" dirty="0">
                            <a:latin typeface="Cambria Math" panose="02040503050406030204" pitchFamily="18" charset="0"/>
                          </a:rPr>
                          <m:t>+</m:t>
                        </m:r>
                      </m:sup>
                    </m:sSup>
                    <m:sSup>
                      <m:sSupPr>
                        <m:ctrlPr>
                          <a:rPr lang="en-US" altLang="zh-CN" sz="1400" i="1" dirty="0">
                            <a:latin typeface="Cambria Math" panose="02040503050406030204" pitchFamily="18" charset="0"/>
                          </a:rPr>
                        </m:ctrlPr>
                      </m:sSupPr>
                      <m:e>
                        <m:r>
                          <a:rPr lang="en-US" altLang="zh-CN" sz="1400" i="1" dirty="0">
                            <a:latin typeface="Cambria Math" panose="02040503050406030204" pitchFamily="18" charset="0"/>
                          </a:rPr>
                          <m:t>𝜇</m:t>
                        </m:r>
                      </m:e>
                      <m:sup>
                        <m:r>
                          <a:rPr lang="en-US" altLang="zh-CN" sz="1400" i="1" dirty="0">
                            <a:latin typeface="Cambria Math" panose="02040503050406030204" pitchFamily="18" charset="0"/>
                          </a:rPr>
                          <m:t>−</m:t>
                        </m:r>
                      </m:sup>
                    </m:sSup>
                  </m:oMath>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2" name="文本框 21">
                <a:extLst>
                  <a:ext uri="{FF2B5EF4-FFF2-40B4-BE49-F238E27FC236}">
                    <a16:creationId xmlns:a16="http://schemas.microsoft.com/office/drawing/2014/main" id="{F2DBEF15-F7FE-3B05-4F6F-3A0ECDE3A146}"/>
                  </a:ext>
                </a:extLst>
              </p:cNvPr>
              <p:cNvSpPr txBox="1">
                <a:spLocks noRot="1" noChangeAspect="1" noMove="1" noResize="1" noEditPoints="1" noAdjustHandles="1" noChangeArrowheads="1" noChangeShapeType="1" noTextEdit="1"/>
              </p:cNvSpPr>
              <p:nvPr/>
            </p:nvSpPr>
            <p:spPr>
              <a:xfrm>
                <a:off x="668261" y="2083249"/>
                <a:ext cx="3131843" cy="523220"/>
              </a:xfrm>
              <a:prstGeom prst="rect">
                <a:avLst/>
              </a:prstGeom>
              <a:blipFill>
                <a:blip r:embed="rId6"/>
                <a:stretch>
                  <a:fillRect l="-585" t="-2326" b="-465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A3F0F9EB-9E7B-1E64-4C78-7FA75797BF95}"/>
              </a:ext>
            </a:extLst>
          </p:cNvPr>
          <p:cNvPicPr>
            <a:picLocks noChangeAspect="1"/>
          </p:cNvPicPr>
          <p:nvPr/>
        </p:nvPicPr>
        <p:blipFill>
          <a:blip r:embed="rId7"/>
          <a:stretch>
            <a:fillRect/>
          </a:stretch>
        </p:blipFill>
        <p:spPr>
          <a:xfrm>
            <a:off x="678696" y="712953"/>
            <a:ext cx="2996418" cy="1306519"/>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F437ABC-082C-1E8E-0495-33850B5188B7}"/>
                  </a:ext>
                </a:extLst>
              </p:cNvPr>
              <p:cNvSpPr txBox="1"/>
              <p:nvPr/>
            </p:nvSpPr>
            <p:spPr>
              <a:xfrm>
                <a:off x="8610600" y="1204649"/>
                <a:ext cx="218863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14:m>
                  <m:oMath xmlns:m="http://schemas.openxmlformats.org/officeDocument/2006/math">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𝐷</m:t>
                        </m:r>
                      </m:e>
                      <m:sup>
                        <m:r>
                          <a:rPr lang="en-US" altLang="zh-CN" sz="1800" b="0" i="1" smtClean="0">
                            <a:latin typeface="Cambria Math" panose="02040503050406030204" pitchFamily="18" charset="0"/>
                          </a:rPr>
                          <m:t>0</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𝐾</m:t>
                        </m:r>
                      </m:e>
                      <m:sup>
                        <m:r>
                          <a:rPr lang="en-US" altLang="zh-CN" sz="1800" b="0" i="1" smtClean="0">
                            <a:latin typeface="Cambria Math" panose="02040503050406030204" pitchFamily="18" charset="0"/>
                          </a:rPr>
                          <m:t>−</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𝜋</m:t>
                        </m:r>
                      </m:e>
                      <m:sup>
                        <m:r>
                          <a:rPr lang="en-US" altLang="zh-CN" sz="1800" b="0" i="1" smtClean="0">
                            <a:latin typeface="Cambria Math" panose="02040503050406030204" pitchFamily="18" charset="0"/>
                          </a:rPr>
                          <m:t>+</m:t>
                        </m:r>
                      </m:sup>
                    </m:sSup>
                  </m:oMath>
                </a14:m>
                <a:r>
                  <a:rPr lang="en-US" altLang="zh-CN" dirty="0">
                    <a:latin typeface="Times New Roman" panose="02020603050405020304" pitchFamily="18" charset="0"/>
                    <a:cs typeface="Times New Roman" panose="02020603050405020304" pitchFamily="18" charset="0"/>
                  </a:rPr>
                  <a:t>(Mode I)</a:t>
                </a:r>
                <a:endParaRPr lang="zh-CN" altLang="en-US" dirty="0"/>
              </a:p>
            </p:txBody>
          </p:sp>
        </mc:Choice>
        <mc:Fallback xmlns="">
          <p:sp>
            <p:nvSpPr>
              <p:cNvPr id="10" name="文本框 9">
                <a:extLst>
                  <a:ext uri="{FF2B5EF4-FFF2-40B4-BE49-F238E27FC236}">
                    <a16:creationId xmlns:a16="http://schemas.microsoft.com/office/drawing/2014/main" id="{2F437ABC-082C-1E8E-0495-33850B5188B7}"/>
                  </a:ext>
                </a:extLst>
              </p:cNvPr>
              <p:cNvSpPr txBox="1">
                <a:spLocks noRot="1" noChangeAspect="1" noMove="1" noResize="1" noEditPoints="1" noAdjustHandles="1" noChangeArrowheads="1" noChangeShapeType="1" noTextEdit="1"/>
              </p:cNvSpPr>
              <p:nvPr/>
            </p:nvSpPr>
            <p:spPr>
              <a:xfrm>
                <a:off x="8610600" y="1204649"/>
                <a:ext cx="2188634" cy="369332"/>
              </a:xfrm>
              <a:prstGeom prst="rect">
                <a:avLst/>
              </a:prstGeom>
              <a:blipFill>
                <a:blip r:embed="rId8"/>
                <a:stretch>
                  <a:fillRect t="-11475" r="-833" b="-229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AA52FB9-D173-28CF-7877-09D564CD18A0}"/>
                  </a:ext>
                </a:extLst>
              </p:cNvPr>
              <p:cNvSpPr txBox="1"/>
              <p:nvPr/>
            </p:nvSpPr>
            <p:spPr>
              <a:xfrm>
                <a:off x="7759495" y="1749367"/>
                <a:ext cx="3890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14:m>
                  <m:oMath xmlns:m="http://schemas.openxmlformats.org/officeDocument/2006/math">
                    <m:sSup>
                      <m:sSupPr>
                        <m:ctrlPr>
                          <a:rPr lang="en-US" altLang="zh-CN" sz="1800" i="1" smtClean="0">
                            <a:latin typeface="Cambria Math" panose="02040503050406030204" pitchFamily="18" charset="0"/>
                          </a:rPr>
                        </m:ctrlPr>
                      </m:sSupPr>
                      <m:e>
                        <m:r>
                          <a:rPr lang="en-US" altLang="zh-CN" sz="1800" i="1">
                            <a:latin typeface="Cambria Math" panose="02040503050406030204" pitchFamily="18" charset="0"/>
                          </a:rPr>
                          <m:t>𝐷</m:t>
                        </m:r>
                      </m:e>
                      <m:sup>
                        <m:r>
                          <a:rPr lang="en-US" altLang="zh-CN" sz="1800" i="1">
                            <a:latin typeface="Cambria Math" panose="02040503050406030204" pitchFamily="18" charset="0"/>
                          </a:rPr>
                          <m:t>0</m:t>
                        </m:r>
                      </m:sup>
                    </m:sSup>
                    <m:r>
                      <a:rPr lang="en-US" altLang="zh-CN" sz="1800" i="1">
                        <a:latin typeface="Cambria Math" panose="02040503050406030204" pitchFamily="18" charset="0"/>
                      </a:rPr>
                      <m:t>→</m:t>
                    </m:r>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𝐾</m:t>
                        </m:r>
                      </m:e>
                      <m:sup>
                        <m:r>
                          <a:rPr lang="en-US" altLang="zh-CN" sz="1800" i="1">
                            <a:latin typeface="Cambria Math" panose="02040503050406030204" pitchFamily="18" charset="0"/>
                          </a:rPr>
                          <m:t>−</m:t>
                        </m:r>
                      </m:sup>
                    </m:sSup>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𝜋</m:t>
                        </m:r>
                      </m:e>
                      <m:sup>
                        <m:r>
                          <a:rPr lang="en-US" altLang="zh-CN" sz="1800" i="1">
                            <a:latin typeface="Cambria Math" panose="02040503050406030204" pitchFamily="18" charset="0"/>
                          </a:rPr>
                          <m:t>+</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𝜋</m:t>
                        </m:r>
                      </m:e>
                      <m:sup>
                        <m:r>
                          <a:rPr lang="en-US" altLang="zh-CN" sz="1800" b="0" i="1" smtClean="0">
                            <a:latin typeface="Cambria Math" panose="02040503050406030204" pitchFamily="18" charset="0"/>
                          </a:rPr>
                          <m:t>0</m:t>
                        </m:r>
                      </m:sup>
                    </m:sSup>
                  </m:oMath>
                </a14:m>
                <a:r>
                  <a:rPr lang="en-US" altLang="zh-CN" sz="1800" b="0" dirty="0">
                    <a:latin typeface="Times New Roman" panose="02020603050405020304" pitchFamily="18" charset="0"/>
                    <a:cs typeface="Times New Roman" panose="02020603050405020304" pitchFamily="18" charset="0"/>
                  </a:rPr>
                  <a:t> with </a:t>
                </a:r>
                <a14:m>
                  <m:oMath xmlns:m="http://schemas.openxmlformats.org/officeDocument/2006/math">
                    <m:sSup>
                      <m:sSupPr>
                        <m:ctrlPr>
                          <a:rPr lang="en-US" altLang="zh-CN" sz="1800" b="0" i="1" smtClean="0">
                            <a:latin typeface="Cambria Math" panose="02040503050406030204" pitchFamily="18" charset="0"/>
                            <a:cs typeface="Times New Roman" panose="02020603050405020304" pitchFamily="18" charset="0"/>
                          </a:rPr>
                        </m:ctrlPr>
                      </m:sSupPr>
                      <m:e>
                        <m:r>
                          <a:rPr lang="en-US" altLang="zh-CN" sz="1800" b="0" i="1" smtClean="0">
                            <a:latin typeface="Cambria Math" panose="02040503050406030204" pitchFamily="18" charset="0"/>
                            <a:cs typeface="Times New Roman" panose="02020603050405020304" pitchFamily="18" charset="0"/>
                          </a:rPr>
                          <m:t>𝜋</m:t>
                        </m:r>
                      </m:e>
                      <m:sup>
                        <m:r>
                          <a:rPr lang="en-US" altLang="zh-CN" sz="1800" b="0" i="1" smtClean="0">
                            <a:latin typeface="Cambria Math" panose="02040503050406030204" pitchFamily="18" charset="0"/>
                            <a:cs typeface="Times New Roman" panose="02020603050405020304" pitchFamily="18" charset="0"/>
                          </a:rPr>
                          <m:t>0</m:t>
                        </m:r>
                      </m:sup>
                    </m:sSup>
                    <m:r>
                      <a:rPr lang="en-US" altLang="zh-CN" sz="1800" b="0" i="1" smtClean="0">
                        <a:latin typeface="Cambria Math" panose="02040503050406030204" pitchFamily="18" charset="0"/>
                        <a:cs typeface="Times New Roman" panose="02020603050405020304" pitchFamily="18" charset="0"/>
                      </a:rPr>
                      <m:t>→</m:t>
                    </m:r>
                    <m:r>
                      <a:rPr lang="en-US" altLang="zh-CN" sz="1800" b="0" i="1" smtClean="0">
                        <a:latin typeface="Cambria Math" panose="02040503050406030204" pitchFamily="18" charset="0"/>
                        <a:cs typeface="Times New Roman" panose="02020603050405020304" pitchFamily="18" charset="0"/>
                      </a:rPr>
                      <m:t>𝛾𝛾</m:t>
                    </m:r>
                  </m:oMath>
                </a14:m>
                <a:r>
                  <a:rPr lang="en-US" altLang="zh-CN" dirty="0">
                    <a:latin typeface="Times New Roman" panose="02020603050405020304" pitchFamily="18" charset="0"/>
                    <a:cs typeface="Times New Roman" panose="02020603050405020304" pitchFamily="18" charset="0"/>
                  </a:rPr>
                  <a:t> (Mode II)</a:t>
                </a:r>
                <a:endParaRPr lang="zh-CN" altLang="en-US" dirty="0"/>
              </a:p>
            </p:txBody>
          </p:sp>
        </mc:Choice>
        <mc:Fallback xmlns="">
          <p:sp>
            <p:nvSpPr>
              <p:cNvPr id="12" name="文本框 11">
                <a:extLst>
                  <a:ext uri="{FF2B5EF4-FFF2-40B4-BE49-F238E27FC236}">
                    <a16:creationId xmlns:a16="http://schemas.microsoft.com/office/drawing/2014/main" id="{1AA52FB9-D173-28CF-7877-09D564CD18A0}"/>
                  </a:ext>
                </a:extLst>
              </p:cNvPr>
              <p:cNvSpPr txBox="1">
                <a:spLocks noRot="1" noChangeAspect="1" noMove="1" noResize="1" noEditPoints="1" noAdjustHandles="1" noChangeArrowheads="1" noChangeShapeType="1" noTextEdit="1"/>
              </p:cNvSpPr>
              <p:nvPr/>
            </p:nvSpPr>
            <p:spPr>
              <a:xfrm>
                <a:off x="7759495" y="1749367"/>
                <a:ext cx="3890844" cy="369332"/>
              </a:xfrm>
              <a:prstGeom prst="rect">
                <a:avLst/>
              </a:prstGeom>
              <a:blipFill>
                <a:blip r:embed="rId9"/>
                <a:stretch>
                  <a:fillRect t="-11290" r="-3130" b="-209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F4290BB-B51C-4549-4B33-31982551B349}"/>
                  </a:ext>
                </a:extLst>
              </p:cNvPr>
              <p:cNvSpPr txBox="1"/>
              <p:nvPr/>
            </p:nvSpPr>
            <p:spPr>
              <a:xfrm>
                <a:off x="8300249" y="2268506"/>
                <a:ext cx="2885228"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14:m>
                  <m:oMath xmlns:m="http://schemas.openxmlformats.org/officeDocument/2006/math">
                    <m:sSup>
                      <m:sSupPr>
                        <m:ctrlPr>
                          <a:rPr lang="en-US" altLang="zh-CN" sz="1800" i="1" smtClean="0">
                            <a:latin typeface="Cambria Math" panose="02040503050406030204" pitchFamily="18" charset="0"/>
                          </a:rPr>
                        </m:ctrlPr>
                      </m:sSupPr>
                      <m:e>
                        <m:r>
                          <a:rPr lang="en-US" altLang="zh-CN" sz="1800" i="1">
                            <a:latin typeface="Cambria Math" panose="02040503050406030204" pitchFamily="18" charset="0"/>
                          </a:rPr>
                          <m:t>𝐷</m:t>
                        </m:r>
                      </m:e>
                      <m:sup>
                        <m:r>
                          <a:rPr lang="en-US" altLang="zh-CN" sz="1800" i="1">
                            <a:latin typeface="Cambria Math" panose="02040503050406030204" pitchFamily="18" charset="0"/>
                          </a:rPr>
                          <m:t>0</m:t>
                        </m:r>
                      </m:sup>
                    </m:sSup>
                    <m:r>
                      <a:rPr lang="en-US" altLang="zh-CN" sz="1800" i="1">
                        <a:latin typeface="Cambria Math" panose="02040503050406030204" pitchFamily="18" charset="0"/>
                      </a:rPr>
                      <m:t>→</m:t>
                    </m:r>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𝐾</m:t>
                        </m:r>
                      </m:e>
                      <m:sup>
                        <m:r>
                          <a:rPr lang="en-US" altLang="zh-CN" sz="1800" i="1">
                            <a:latin typeface="Cambria Math" panose="02040503050406030204" pitchFamily="18" charset="0"/>
                          </a:rPr>
                          <m:t>−</m:t>
                        </m:r>
                      </m:sup>
                    </m:sSup>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𝜋</m:t>
                        </m:r>
                      </m:e>
                      <m:sup>
                        <m:r>
                          <a:rPr lang="en-US" altLang="zh-CN" sz="1800" b="0" i="1" smtClean="0">
                            <a:latin typeface="Cambria Math" panose="02040503050406030204" pitchFamily="18" charset="0"/>
                          </a:rPr>
                          <m:t>−</m:t>
                        </m:r>
                      </m:sup>
                    </m:sSup>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𝜋</m:t>
                        </m:r>
                      </m:e>
                      <m:sup>
                        <m:r>
                          <a:rPr lang="en-US" altLang="zh-CN" sz="1800" b="0" i="1" smtClean="0">
                            <a:latin typeface="Cambria Math" panose="02040503050406030204" pitchFamily="18" charset="0"/>
                          </a:rPr>
                          <m:t>+</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𝜋</m:t>
                        </m:r>
                      </m:e>
                      <m:sup>
                        <m:r>
                          <a:rPr lang="en-US" altLang="zh-CN" sz="1800" b="0" i="1" smtClean="0">
                            <a:latin typeface="Cambria Math" panose="02040503050406030204" pitchFamily="18" charset="0"/>
                          </a:rPr>
                          <m:t>+</m:t>
                        </m:r>
                      </m:sup>
                    </m:sSup>
                  </m:oMath>
                </a14:m>
                <a:r>
                  <a:rPr lang="en-US" altLang="zh-CN" dirty="0">
                    <a:latin typeface="Times New Roman" panose="02020603050405020304" pitchFamily="18" charset="0"/>
                    <a:cs typeface="Times New Roman" panose="02020603050405020304" pitchFamily="18" charset="0"/>
                  </a:rPr>
                  <a:t> (Mode III)</a:t>
                </a:r>
                <a:r>
                  <a:rPr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15" name="文本框 14">
                <a:extLst>
                  <a:ext uri="{FF2B5EF4-FFF2-40B4-BE49-F238E27FC236}">
                    <a16:creationId xmlns:a16="http://schemas.microsoft.com/office/drawing/2014/main" id="{3F4290BB-B51C-4549-4B33-31982551B349}"/>
                  </a:ext>
                </a:extLst>
              </p:cNvPr>
              <p:cNvSpPr txBox="1">
                <a:spLocks noRot="1" noChangeAspect="1" noMove="1" noResize="1" noEditPoints="1" noAdjustHandles="1" noChangeArrowheads="1" noChangeShapeType="1" noTextEdit="1"/>
              </p:cNvSpPr>
              <p:nvPr/>
            </p:nvSpPr>
            <p:spPr>
              <a:xfrm>
                <a:off x="8300249" y="2268506"/>
                <a:ext cx="2885228" cy="369332"/>
              </a:xfrm>
              <a:prstGeom prst="rect">
                <a:avLst/>
              </a:prstGeom>
              <a:blipFill>
                <a:blip r:embed="rId10"/>
                <a:stretch>
                  <a:fillRect t="-9677" r="-6329" b="-209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2733442-6B4A-4B4C-0796-E5E246B6121B}"/>
                  </a:ext>
                </a:extLst>
              </p:cNvPr>
              <p:cNvSpPr txBox="1"/>
              <p:nvPr/>
            </p:nvSpPr>
            <p:spPr>
              <a:xfrm>
                <a:off x="7583248" y="701068"/>
                <a:ext cx="2803025" cy="369332"/>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R</a:t>
                </a:r>
                <a:r>
                  <a:rPr lang="zh-CN" altLang="en-US" dirty="0">
                    <a:latin typeface="Times New Roman" panose="02020603050405020304" pitchFamily="18" charset="0"/>
                    <a:cs typeface="Times New Roman" panose="02020603050405020304" pitchFamily="18" charset="0"/>
                  </a:rPr>
                  <a:t>econstruct </a:t>
                </a:r>
                <a14:m>
                  <m:oMath xmlns:m="http://schemas.openxmlformats.org/officeDocument/2006/math">
                    <m:sSup>
                      <m:sSupPr>
                        <m:ctrlPr>
                          <a:rPr lang="en-US" altLang="zh-CN" b="0" i="1" dirty="0" smtClean="0">
                            <a:latin typeface="Cambria Math" panose="02040503050406030204" pitchFamily="18" charset="0"/>
                          </a:rPr>
                        </m:ctrlPr>
                      </m:sSupPr>
                      <m:e>
                        <m:r>
                          <a:rPr lang="zh-CN" altLang="en-US" i="1" dirty="0" smtClean="0">
                            <a:latin typeface="Cambria Math" panose="02040503050406030204" pitchFamily="18" charset="0"/>
                          </a:rPr>
                          <m:t>𝐷</m:t>
                        </m:r>
                      </m:e>
                      <m:sup>
                        <m:r>
                          <a:rPr lang="zh-CN" altLang="en-US" i="1" dirty="0" smtClean="0">
                            <a:latin typeface="Cambria Math" panose="02040503050406030204" pitchFamily="18" charset="0"/>
                          </a:rPr>
                          <m:t>0</m:t>
                        </m:r>
                      </m:sup>
                    </m:sSup>
                    <m:r>
                      <a:rPr lang="zh-CN" altLang="en-US" i="1" dirty="0" smtClean="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meson</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62733442-6B4A-4B4C-0796-E5E246B6121B}"/>
                  </a:ext>
                </a:extLst>
              </p:cNvPr>
              <p:cNvSpPr txBox="1">
                <a:spLocks noRot="1" noChangeAspect="1" noMove="1" noResize="1" noEditPoints="1" noAdjustHandles="1" noChangeArrowheads="1" noChangeShapeType="1" noTextEdit="1"/>
              </p:cNvSpPr>
              <p:nvPr/>
            </p:nvSpPr>
            <p:spPr>
              <a:xfrm>
                <a:off x="7583248" y="701068"/>
                <a:ext cx="2803025" cy="369332"/>
              </a:xfrm>
              <a:prstGeom prst="rect">
                <a:avLst/>
              </a:prstGeom>
              <a:blipFill>
                <a:blip r:embed="rId11"/>
                <a:stretch>
                  <a:fillRect l="-1522" t="-8197" b="-24590"/>
                </a:stretch>
              </a:blipFill>
            </p:spPr>
            <p:txBody>
              <a:bodyPr/>
              <a:lstStyle/>
              <a:p>
                <a:r>
                  <a:rPr lang="zh-CN" altLang="en-US">
                    <a:noFill/>
                  </a:rPr>
                  <a:t> </a:t>
                </a:r>
              </a:p>
            </p:txBody>
          </p:sp>
        </mc:Fallback>
      </mc:AlternateContent>
      <p:pic>
        <p:nvPicPr>
          <p:cNvPr id="20" name="图片 19" descr="中山大学logo">
            <a:extLst>
              <a:ext uri="{FF2B5EF4-FFF2-40B4-BE49-F238E27FC236}">
                <a16:creationId xmlns:a16="http://schemas.microsoft.com/office/drawing/2014/main" id="{62C80BA5-AE83-2758-4E13-F268BC90BF00}"/>
              </a:ext>
            </a:extLst>
          </p:cNvPr>
          <p:cNvPicPr>
            <a:picLocks noChangeAspect="1"/>
          </p:cNvPicPr>
          <p:nvPr/>
        </p:nvPicPr>
        <p:blipFill>
          <a:blip r:embed="rId12"/>
          <a:stretch>
            <a:fillRect/>
          </a:stretch>
        </p:blipFill>
        <p:spPr>
          <a:xfrm>
            <a:off x="11463867" y="87271"/>
            <a:ext cx="654934" cy="654934"/>
          </a:xfrm>
          <a:prstGeom prst="rect">
            <a:avLst/>
          </a:prstGeom>
        </p:spPr>
      </p:pic>
      <p:pic>
        <p:nvPicPr>
          <p:cNvPr id="21" name="图片 20">
            <a:extLst>
              <a:ext uri="{FF2B5EF4-FFF2-40B4-BE49-F238E27FC236}">
                <a16:creationId xmlns:a16="http://schemas.microsoft.com/office/drawing/2014/main" id="{58C681EA-AE90-E3B8-616B-69BA64555C5D}"/>
              </a:ext>
            </a:extLst>
          </p:cNvPr>
          <p:cNvPicPr>
            <a:picLocks noChangeAspect="1"/>
          </p:cNvPicPr>
          <p:nvPr/>
        </p:nvPicPr>
        <p:blipFill>
          <a:blip r:embed="rId13"/>
          <a:stretch>
            <a:fillRect/>
          </a:stretch>
        </p:blipFill>
        <p:spPr>
          <a:xfrm>
            <a:off x="10301228" y="134003"/>
            <a:ext cx="1052572" cy="433830"/>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412C750-E279-12D2-1C3C-57017245409F}"/>
                  </a:ext>
                </a:extLst>
              </p:cNvPr>
              <p:cNvSpPr txBox="1"/>
              <p:nvPr/>
            </p:nvSpPr>
            <p:spPr>
              <a:xfrm>
                <a:off x="4357275" y="2083249"/>
                <a:ext cx="3131843" cy="523220"/>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Figure (2): </a:t>
                </a:r>
                <a:r>
                  <a:rPr lang="en-US" altLang="zh-CN" sz="1400" b="0" i="0" dirty="0">
                    <a:effectLst/>
                    <a:latin typeface="Times New Roman" panose="02020603050405020304" pitchFamily="18" charset="0"/>
                    <a:cs typeface="Times New Roman" panose="02020603050405020304" pitchFamily="18" charset="0"/>
                  </a:rPr>
                  <a:t>The Feynman diagram of  </a:t>
                </a:r>
                <a14:m>
                  <m:oMath xmlns:m="http://schemas.openxmlformats.org/officeDocument/2006/math">
                    <m:r>
                      <a:rPr lang="en-US" altLang="zh-CN" sz="1400" b="0" i="1" smtClean="0">
                        <a:latin typeface="Cambria Math" panose="02040503050406030204" pitchFamily="18" charset="0"/>
                      </a:rPr>
                      <m:t>𝐽</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𝜓</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𝐷</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𝛾</m:t>
                    </m:r>
                  </m:oMath>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0412C750-E279-12D2-1C3C-57017245409F}"/>
                  </a:ext>
                </a:extLst>
              </p:cNvPr>
              <p:cNvSpPr txBox="1">
                <a:spLocks noRot="1" noChangeAspect="1" noMove="1" noResize="1" noEditPoints="1" noAdjustHandles="1" noChangeArrowheads="1" noChangeShapeType="1" noTextEdit="1"/>
              </p:cNvSpPr>
              <p:nvPr/>
            </p:nvSpPr>
            <p:spPr>
              <a:xfrm>
                <a:off x="4357275" y="2083249"/>
                <a:ext cx="3131843" cy="523220"/>
              </a:xfrm>
              <a:prstGeom prst="rect">
                <a:avLst/>
              </a:prstGeom>
              <a:blipFill>
                <a:blip r:embed="rId14"/>
                <a:stretch>
                  <a:fillRect l="-584" t="-2326" b="-465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59A9F3F9-B710-5D6E-341A-BFCB63B688CC}"/>
              </a:ext>
            </a:extLst>
          </p:cNvPr>
          <p:cNvPicPr>
            <a:picLocks noChangeAspect="1"/>
          </p:cNvPicPr>
          <p:nvPr/>
        </p:nvPicPr>
        <p:blipFill>
          <a:blip r:embed="rId15"/>
          <a:stretch>
            <a:fillRect/>
          </a:stretch>
        </p:blipFill>
        <p:spPr>
          <a:xfrm>
            <a:off x="3800104" y="660925"/>
            <a:ext cx="3689014" cy="1319923"/>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59C3A55-88E3-872A-13FC-69A9B8C66FFC}"/>
                  </a:ext>
                </a:extLst>
              </p:cNvPr>
              <p:cNvSpPr txBox="1"/>
              <p:nvPr/>
            </p:nvSpPr>
            <p:spPr>
              <a:xfrm>
                <a:off x="9742863" y="4140598"/>
                <a:ext cx="2011465"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solidFill>
                            <a:srgbClr val="FF0000"/>
                          </a:solidFill>
                          <a:effectLst/>
                          <a:latin typeface="Cambria Math" panose="02040503050406030204" pitchFamily="18" charset="0"/>
                        </a:rPr>
                        <m:t>𝐽</m:t>
                      </m:r>
                      <m:r>
                        <a:rPr lang="en-US" altLang="zh-CN" b="0" i="1" dirty="0" smtClean="0">
                          <a:solidFill>
                            <a:srgbClr val="FF0000"/>
                          </a:solidFill>
                          <a:effectLst/>
                          <a:latin typeface="Cambria Math" panose="02040503050406030204" pitchFamily="18" charset="0"/>
                        </a:rPr>
                        <m:t>/</m:t>
                      </m:r>
                      <m:r>
                        <a:rPr lang="el-GR" altLang="zh-CN" b="0" i="1" dirty="0" smtClean="0">
                          <a:solidFill>
                            <a:srgbClr val="FF0000"/>
                          </a:solidFill>
                          <a:effectLst/>
                          <a:latin typeface="Cambria Math" panose="02040503050406030204" pitchFamily="18" charset="0"/>
                        </a:rPr>
                        <m:t>𝜓</m:t>
                      </m:r>
                      <m:r>
                        <a:rPr lang="el-GR" altLang="zh-CN" b="0" i="1" dirty="0">
                          <a:solidFill>
                            <a:srgbClr val="FF0000"/>
                          </a:solidFill>
                          <a:effectLst/>
                          <a:latin typeface="Cambria Math" panose="02040503050406030204" pitchFamily="18" charset="0"/>
                        </a:rPr>
                        <m:t>→</m:t>
                      </m:r>
                      <m:sSup>
                        <m:sSupPr>
                          <m:ctrlPr>
                            <a:rPr lang="en-US" altLang="zh-CN" b="0" i="1" dirty="0" smtClean="0">
                              <a:solidFill>
                                <a:srgbClr val="FF0000"/>
                              </a:solidFill>
                              <a:effectLst/>
                              <a:latin typeface="Cambria Math" panose="02040503050406030204" pitchFamily="18" charset="0"/>
                            </a:rPr>
                          </m:ctrlPr>
                        </m:sSupPr>
                        <m:e>
                          <m:r>
                            <a:rPr lang="en-US" altLang="zh-CN" b="0" i="1" dirty="0">
                              <a:solidFill>
                                <a:srgbClr val="FF0000"/>
                              </a:solidFill>
                              <a:effectLst/>
                              <a:latin typeface="Cambria Math" panose="02040503050406030204" pitchFamily="18" charset="0"/>
                            </a:rPr>
                            <m:t>𝐷</m:t>
                          </m:r>
                        </m:e>
                        <m:sup>
                          <m:r>
                            <a:rPr lang="en-US" altLang="zh-CN" b="0" i="1" dirty="0" smtClean="0">
                              <a:solidFill>
                                <a:srgbClr val="FF0000"/>
                              </a:solidFill>
                              <a:effectLst/>
                              <a:latin typeface="Cambria Math" panose="02040503050406030204" pitchFamily="18" charset="0"/>
                            </a:rPr>
                            <m:t>0</m:t>
                          </m:r>
                        </m:sup>
                      </m:sSup>
                      <m:r>
                        <a:rPr lang="en-US" altLang="zh-CN" b="0" i="1" dirty="0" smtClean="0">
                          <a:solidFill>
                            <a:srgbClr val="FF0000"/>
                          </a:solidFill>
                          <a:effectLst/>
                          <a:latin typeface="Cambria Math" panose="02040503050406030204" pitchFamily="18" charset="0"/>
                        </a:rPr>
                        <m:t>𝛾</m:t>
                      </m:r>
                    </m:oMath>
                  </m:oMathPara>
                </a14:m>
                <a:endParaRPr lang="en-US" altLang="zh-CN" dirty="0"/>
              </a:p>
              <a:p>
                <a:pPr algn="ctr"/>
                <a:r>
                  <a:rPr lang="en-US" altLang="zh-CN" dirty="0" err="1">
                    <a:solidFill>
                      <a:srgbClr val="00B0F0"/>
                    </a:solidFill>
                  </a:rPr>
                  <a:t>Phys.Rev.D</a:t>
                </a:r>
                <a:r>
                  <a:rPr lang="en-US" altLang="zh-CN" dirty="0">
                    <a:solidFill>
                      <a:srgbClr val="00B0F0"/>
                    </a:solidFill>
                  </a:rPr>
                  <a:t> 110, 112012 (2024)</a:t>
                </a:r>
                <a:endParaRPr lang="zh-CN" altLang="en-US" dirty="0">
                  <a:solidFill>
                    <a:srgbClr val="00B0F0"/>
                  </a:solidFill>
                </a:endParaRPr>
              </a:p>
            </p:txBody>
          </p:sp>
        </mc:Choice>
        <mc:Fallback xmlns="">
          <p:sp>
            <p:nvSpPr>
              <p:cNvPr id="11" name="文本框 10">
                <a:extLst>
                  <a:ext uri="{FF2B5EF4-FFF2-40B4-BE49-F238E27FC236}">
                    <a16:creationId xmlns:a16="http://schemas.microsoft.com/office/drawing/2014/main" id="{659C3A55-88E3-872A-13FC-69A9B8C66FFC}"/>
                  </a:ext>
                </a:extLst>
              </p:cNvPr>
              <p:cNvSpPr txBox="1">
                <a:spLocks noRot="1" noChangeAspect="1" noMove="1" noResize="1" noEditPoints="1" noAdjustHandles="1" noChangeArrowheads="1" noChangeShapeType="1" noTextEdit="1"/>
              </p:cNvSpPr>
              <p:nvPr/>
            </p:nvSpPr>
            <p:spPr>
              <a:xfrm>
                <a:off x="9742863" y="4140598"/>
                <a:ext cx="2011465" cy="923330"/>
              </a:xfrm>
              <a:prstGeom prst="rect">
                <a:avLst/>
              </a:prstGeom>
              <a:blipFill>
                <a:blip r:embed="rId16"/>
                <a:stretch>
                  <a:fillRect b="-84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3642CEF-B39E-8A30-625F-AC9D0A5E67C4}"/>
                  </a:ext>
                </a:extLst>
              </p:cNvPr>
              <p:cNvSpPr txBox="1"/>
              <p:nvPr/>
            </p:nvSpPr>
            <p:spPr>
              <a:xfrm>
                <a:off x="405139" y="-17784"/>
                <a:ext cx="30794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FCNC</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decays</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with</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charm</m:t>
                      </m:r>
                    </m:oMath>
                  </m:oMathPara>
                </a14:m>
                <a:endParaRPr/>
              </a:p>
            </p:txBody>
          </p:sp>
        </mc:Choice>
        <mc:Fallback xmlns="">
          <p:sp>
            <p:nvSpPr>
              <p:cNvPr id="14" name="文本框 13">
                <a:extLst>
                  <a:ext uri="{FF2B5EF4-FFF2-40B4-BE49-F238E27FC236}">
                    <a16:creationId xmlns:a16="http://schemas.microsoft.com/office/drawing/2014/main" id="{B3642CEF-B39E-8A30-625F-AC9D0A5E67C4}"/>
                  </a:ext>
                </a:extLst>
              </p:cNvPr>
              <p:cNvSpPr txBox="1">
                <a:spLocks noRot="1" noChangeAspect="1" noMove="1" noResize="1" noEditPoints="1" noAdjustHandles="1" noChangeArrowheads="1" noChangeShapeType="1" noTextEdit="1"/>
              </p:cNvSpPr>
              <p:nvPr/>
            </p:nvSpPr>
            <p:spPr>
              <a:xfrm>
                <a:off x="405139" y="-17784"/>
                <a:ext cx="3079419" cy="369332"/>
              </a:xfrm>
              <a:prstGeom prst="rect">
                <a:avLst/>
              </a:prstGeom>
              <a:blipFill>
                <a:blip r:embed="rId18"/>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13918D7-4E37-2FB8-1269-ECA889ED74C9}"/>
                  </a:ext>
                </a:extLst>
              </p:cNvPr>
              <p:cNvSpPr txBox="1"/>
              <p:nvPr/>
            </p:nvSpPr>
            <p:spPr>
              <a:xfrm>
                <a:off x="2700158" y="2715285"/>
                <a:ext cx="4130948" cy="369332"/>
              </a:xfrm>
              <a:prstGeom prst="rect">
                <a:avLst/>
              </a:prstGeom>
              <a:noFill/>
            </p:spPr>
            <p:txBody>
              <a:bodyPr wrap="square">
                <a:spAutoFit/>
              </a:bodyPr>
              <a:lstStyle/>
              <a:p>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𝐽</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𝜓</m:t>
                    </m:r>
                    <m:r>
                      <a:rPr lang="en-US" altLang="zh-CN" i="1" dirty="0" smtClean="0">
                        <a:solidFill>
                          <a:srgbClr val="FF0000"/>
                        </a:solidFill>
                        <a:latin typeface="Cambria Math" panose="02040503050406030204" pitchFamily="18" charset="0"/>
                        <a:cs typeface="Times New Roman" panose="02020603050405020304" pitchFamily="18" charset="0"/>
                      </a:rPr>
                      <m:t> → </m:t>
                    </m:r>
                    <m:sSup>
                      <m:sSupPr>
                        <m:ctrlPr>
                          <a:rPr lang="en-US" altLang="zh-CN" i="1" dirty="0">
                            <a:solidFill>
                              <a:srgbClr val="FF0000"/>
                            </a:solidFill>
                            <a:latin typeface="Cambria Math" panose="02040503050406030204" pitchFamily="18" charset="0"/>
                            <a:cs typeface="Times New Roman" panose="02020603050405020304" pitchFamily="18" charset="0"/>
                          </a:rPr>
                        </m:ctrlPr>
                      </m:sSupPr>
                      <m:e>
                        <m:r>
                          <a:rPr lang="en-US" altLang="zh-CN" i="1" dirty="0">
                            <a:solidFill>
                              <a:srgbClr val="FF0000"/>
                            </a:solidFill>
                            <a:latin typeface="Cambria Math" panose="02040503050406030204" pitchFamily="18" charset="0"/>
                            <a:cs typeface="Times New Roman" panose="02020603050405020304" pitchFamily="18" charset="0"/>
                          </a:rPr>
                          <m:t>𝐷</m:t>
                        </m:r>
                      </m:e>
                      <m:sup>
                        <m:r>
                          <a:rPr lang="en-US" altLang="zh-CN" i="1" dirty="0">
                            <a:solidFill>
                              <a:srgbClr val="FF0000"/>
                            </a:solidFill>
                            <a:latin typeface="Cambria Math" panose="02040503050406030204" pitchFamily="18" charset="0"/>
                            <a:cs typeface="Times New Roman" panose="02020603050405020304" pitchFamily="18" charset="0"/>
                          </a:rPr>
                          <m:t>0</m:t>
                        </m:r>
                      </m:sup>
                    </m:sSup>
                    <m:sSup>
                      <m:sSupPr>
                        <m:ctrlPr>
                          <a:rPr lang="en-US" altLang="zh-CN" i="1" dirty="0">
                            <a:solidFill>
                              <a:srgbClr val="FF0000"/>
                            </a:solidFill>
                            <a:latin typeface="Cambria Math" panose="02040503050406030204" pitchFamily="18" charset="0"/>
                            <a:cs typeface="Times New Roman" panose="02020603050405020304" pitchFamily="18" charset="0"/>
                          </a:rPr>
                        </m:ctrlPr>
                      </m:sSupPr>
                      <m:e>
                        <m:r>
                          <a:rPr lang="en-US" altLang="zh-CN" i="1" dirty="0">
                            <a:solidFill>
                              <a:srgbClr val="FF0000"/>
                            </a:solidFill>
                            <a:latin typeface="Cambria Math" panose="02040503050406030204" pitchFamily="18" charset="0"/>
                            <a:cs typeface="Times New Roman" panose="02020603050405020304" pitchFamily="18" charset="0"/>
                          </a:rPr>
                          <m:t>𝑙</m:t>
                        </m:r>
                      </m:e>
                      <m:sup>
                        <m:r>
                          <a:rPr lang="en-US" altLang="zh-CN" i="1" dirty="0">
                            <a:solidFill>
                              <a:srgbClr val="FF0000"/>
                            </a:solidFill>
                            <a:latin typeface="Cambria Math" panose="02040503050406030204" pitchFamily="18" charset="0"/>
                            <a:cs typeface="Times New Roman" panose="02020603050405020304" pitchFamily="18" charset="0"/>
                          </a:rPr>
                          <m:t>+</m:t>
                        </m:r>
                      </m:sup>
                    </m:sSup>
                    <m:sSup>
                      <m:sSupPr>
                        <m:ctrlPr>
                          <a:rPr lang="en-US" altLang="zh-CN" i="1" dirty="0">
                            <a:solidFill>
                              <a:srgbClr val="FF0000"/>
                            </a:solidFill>
                            <a:latin typeface="Cambria Math" panose="02040503050406030204" pitchFamily="18" charset="0"/>
                            <a:cs typeface="Times New Roman" panose="02020603050405020304" pitchFamily="18" charset="0"/>
                          </a:rPr>
                        </m:ctrlPr>
                      </m:sSupPr>
                      <m:e>
                        <m:r>
                          <a:rPr lang="en-US" altLang="zh-CN" i="1" dirty="0">
                            <a:solidFill>
                              <a:srgbClr val="FF0000"/>
                            </a:solidFill>
                            <a:latin typeface="Cambria Math" panose="02040503050406030204" pitchFamily="18" charset="0"/>
                            <a:cs typeface="Times New Roman" panose="02020603050405020304" pitchFamily="18" charset="0"/>
                          </a:rPr>
                          <m:t>𝑙</m:t>
                        </m:r>
                      </m:e>
                      <m:sup>
                        <m:r>
                          <a:rPr lang="en-US" altLang="zh-CN" i="1" dirty="0">
                            <a:solidFill>
                              <a:srgbClr val="FF0000"/>
                            </a:solidFill>
                            <a:latin typeface="Cambria Math" panose="02040503050406030204" pitchFamily="18" charset="0"/>
                            <a:cs typeface="Times New Roman" panose="02020603050405020304" pitchFamily="18" charset="0"/>
                          </a:rPr>
                          <m:t>−</m:t>
                        </m:r>
                      </m:sup>
                    </m:sSup>
                  </m:oMath>
                </a14:m>
                <a:r>
                  <a:rPr kumimoji="1" lang="en-US" altLang="zh-CN" dirty="0">
                    <a:solidFill>
                      <a:srgbClr val="FF0000"/>
                    </a:solidFill>
                    <a:latin typeface="Comic Sans MS" panose="030F0702030302020204" pitchFamily="66" charset="0"/>
                    <a:ea typeface="Times New Roman" charset="0"/>
                    <a:cs typeface="Times New Roman" panose="02020603050405020304" pitchFamily="18" charset="0"/>
                  </a:rPr>
                  <a:t> </a:t>
                </a:r>
                <a:r>
                  <a:rPr kumimoji="1" lang="en-US" altLang="zh-CN" dirty="0">
                    <a:latin typeface="Comic Sans MS" panose="030F0702030302020204" pitchFamily="66" charset="0"/>
                    <a:ea typeface="Times New Roman" charset="0"/>
                    <a:cs typeface="Times New Roman" panose="02020603050405020304" pitchFamily="18" charset="0"/>
                  </a:rPr>
                  <a:t>BFs       ~    </a:t>
                </a:r>
                <a14:m>
                  <m:oMath xmlns:m="http://schemas.openxmlformats.org/officeDocument/2006/math">
                    <m:sSup>
                      <m:sSupPr>
                        <m:ctrlPr>
                          <a:rPr kumimoji="1" lang="en-US" altLang="zh-CN" i="1" dirty="0" smtClean="0">
                            <a:solidFill>
                              <a:srgbClr val="FF0000"/>
                            </a:solidFill>
                            <a:latin typeface="Cambria Math" panose="02040503050406030204" pitchFamily="18" charset="0"/>
                            <a:ea typeface="Times New Roman" charset="0"/>
                            <a:cs typeface="Times New Roman" panose="02020603050405020304" pitchFamily="18" charset="0"/>
                          </a:rPr>
                        </m:ctrlPr>
                      </m:sSupPr>
                      <m:e>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      </m:t>
                        </m:r>
                        <m: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t>10</m:t>
                        </m:r>
                      </m:e>
                      <m:sup>
                        <m: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t>−</m:t>
                        </m:r>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13</m:t>
                        </m:r>
                      </m:sup>
                    </m:sSup>
                  </m:oMath>
                </a14:m>
                <a:endParaRPr kumimoji="1" lang="en-US" altLang="zh-CN" dirty="0">
                  <a:latin typeface="Comic Sans MS" panose="030F0702030302020204" pitchFamily="66" charset="0"/>
                  <a:ea typeface="Times New Roman" charset="0"/>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713918D7-4E37-2FB8-1269-ECA889ED74C9}"/>
                  </a:ext>
                </a:extLst>
              </p:cNvPr>
              <p:cNvSpPr txBox="1">
                <a:spLocks noRot="1" noChangeAspect="1" noMove="1" noResize="1" noEditPoints="1" noAdjustHandles="1" noChangeArrowheads="1" noChangeShapeType="1" noTextEdit="1"/>
              </p:cNvSpPr>
              <p:nvPr/>
            </p:nvSpPr>
            <p:spPr>
              <a:xfrm>
                <a:off x="2700158" y="2715285"/>
                <a:ext cx="4130948" cy="369332"/>
              </a:xfrm>
              <a:prstGeom prst="rect">
                <a:avLst/>
              </a:prstGeom>
              <a:blipFill>
                <a:blip r:embed="rId19"/>
                <a:stretch>
                  <a:fillRect l="-295" t="-6557" b="-26230"/>
                </a:stretch>
              </a:blipFill>
            </p:spPr>
            <p:txBody>
              <a:bodyPr/>
              <a:lstStyle/>
              <a:p>
                <a:r>
                  <a:rPr lang="zh-CN" altLang="en-US">
                    <a:noFill/>
                  </a:rPr>
                  <a:t> </a:t>
                </a:r>
              </a:p>
            </p:txBody>
          </p:sp>
        </mc:Fallback>
      </mc:AlternateContent>
      <p:cxnSp>
        <p:nvCxnSpPr>
          <p:cNvPr id="26" name="直接箭头连接符 25">
            <a:extLst>
              <a:ext uri="{FF2B5EF4-FFF2-40B4-BE49-F238E27FC236}">
                <a16:creationId xmlns:a16="http://schemas.microsoft.com/office/drawing/2014/main" id="{7CDB502A-CB56-B9F7-8D79-30ADD30B4CCB}"/>
              </a:ext>
            </a:extLst>
          </p:cNvPr>
          <p:cNvCxnSpPr>
            <a:cxnSpLocks/>
          </p:cNvCxnSpPr>
          <p:nvPr/>
        </p:nvCxnSpPr>
        <p:spPr>
          <a:xfrm>
            <a:off x="3262736" y="3065791"/>
            <a:ext cx="0" cy="38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44BF6026-C2B0-548E-88E9-9D7B4DC21822}"/>
              </a:ext>
            </a:extLst>
          </p:cNvPr>
          <p:cNvSpPr txBox="1"/>
          <p:nvPr/>
        </p:nvSpPr>
        <p:spPr>
          <a:xfrm>
            <a:off x="3603133" y="3057585"/>
            <a:ext cx="2483902" cy="338554"/>
          </a:xfrm>
          <a:prstGeom prst="rect">
            <a:avLst/>
          </a:prstGeom>
          <a:noFill/>
        </p:spPr>
        <p:txBody>
          <a:bodyPr wrap="square">
            <a:spAutoFit/>
          </a:bodyPr>
          <a:lstStyle/>
          <a:p>
            <a:r>
              <a:rPr lang="en-US" altLang="zh-CN" sz="1600" dirty="0">
                <a:latin typeface="Comic Sans MS" panose="030F0702030302020204" pitchFamily="66" charset="0"/>
                <a:cs typeface="Times New Roman" panose="02020603050405020304" pitchFamily="18" charset="0"/>
              </a:rPr>
              <a:t>one fewer decay vertex</a:t>
            </a:r>
            <a:endParaRPr lang="zh-CN" altLang="en-US"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8D6AB12-5E58-1E8A-3D57-6C8C1FB9BAC6}"/>
                  </a:ext>
                </a:extLst>
              </p:cNvPr>
              <p:cNvSpPr txBox="1"/>
              <p:nvPr/>
            </p:nvSpPr>
            <p:spPr>
              <a:xfrm>
                <a:off x="2700158" y="3504835"/>
                <a:ext cx="4462993" cy="369332"/>
              </a:xfrm>
              <a:prstGeom prst="rect">
                <a:avLst/>
              </a:prstGeom>
              <a:noFill/>
            </p:spPr>
            <p:txBody>
              <a:bodyPr wrap="square">
                <a:spAutoFit/>
              </a:bodyPr>
              <a:lstStyle/>
              <a:p>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𝐽</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smtClean="0">
                        <a:solidFill>
                          <a:srgbClr val="FF0000"/>
                        </a:solidFill>
                        <a:latin typeface="Cambria Math" panose="02040503050406030204" pitchFamily="18" charset="0"/>
                        <a:cs typeface="Times New Roman" panose="02020603050405020304" pitchFamily="18" charset="0"/>
                      </a:rPr>
                      <m:t>𝜓</m:t>
                    </m:r>
                    <m:r>
                      <a:rPr lang="en-US" altLang="zh-CN" i="1" dirty="0" smtClean="0">
                        <a:solidFill>
                          <a:srgbClr val="FF0000"/>
                        </a:solidFill>
                        <a:latin typeface="Cambria Math" panose="02040503050406030204" pitchFamily="18" charset="0"/>
                        <a:cs typeface="Times New Roman" panose="02020603050405020304" pitchFamily="18" charset="0"/>
                      </a:rPr>
                      <m:t> → </m:t>
                    </m:r>
                    <m:sSup>
                      <m:sSupPr>
                        <m:ctrlPr>
                          <a:rPr lang="en-US" altLang="zh-CN" i="1" dirty="0">
                            <a:solidFill>
                              <a:srgbClr val="FF0000"/>
                            </a:solidFill>
                            <a:latin typeface="Cambria Math" panose="02040503050406030204" pitchFamily="18" charset="0"/>
                            <a:cs typeface="Times New Roman" panose="02020603050405020304" pitchFamily="18" charset="0"/>
                          </a:rPr>
                        </m:ctrlPr>
                      </m:sSupPr>
                      <m:e>
                        <m:r>
                          <a:rPr lang="en-US" altLang="zh-CN" i="1" dirty="0">
                            <a:solidFill>
                              <a:srgbClr val="FF0000"/>
                            </a:solidFill>
                            <a:latin typeface="Cambria Math" panose="02040503050406030204" pitchFamily="18" charset="0"/>
                            <a:cs typeface="Times New Roman" panose="02020603050405020304" pitchFamily="18" charset="0"/>
                          </a:rPr>
                          <m:t>𝐷</m:t>
                        </m:r>
                      </m:e>
                      <m:sup>
                        <m:r>
                          <a:rPr lang="en-US" altLang="zh-CN" i="1" dirty="0">
                            <a:solidFill>
                              <a:srgbClr val="FF0000"/>
                            </a:solidFill>
                            <a:latin typeface="Cambria Math" panose="02040503050406030204" pitchFamily="18" charset="0"/>
                            <a:cs typeface="Times New Roman" panose="02020603050405020304" pitchFamily="18" charset="0"/>
                          </a:rPr>
                          <m:t>0</m:t>
                        </m:r>
                      </m:sup>
                    </m:sSup>
                    <m:r>
                      <a:rPr lang="en-US" altLang="zh-CN" b="0" i="1" dirty="0" smtClean="0">
                        <a:solidFill>
                          <a:srgbClr val="FF0000"/>
                        </a:solidFill>
                        <a:latin typeface="Cambria Math" panose="02040503050406030204" pitchFamily="18" charset="0"/>
                        <a:cs typeface="Times New Roman" panose="02020603050405020304" pitchFamily="18" charset="0"/>
                      </a:rPr>
                      <m:t>𝛾</m:t>
                    </m:r>
                  </m:oMath>
                </a14:m>
                <a:r>
                  <a:rPr kumimoji="1" lang="en-US" altLang="zh-CN" dirty="0">
                    <a:solidFill>
                      <a:srgbClr val="FF0000"/>
                    </a:solidFill>
                    <a:latin typeface="Comic Sans MS" panose="030F0702030302020204" pitchFamily="66" charset="0"/>
                    <a:ea typeface="Times New Roman" charset="0"/>
                    <a:cs typeface="Times New Roman" panose="02020603050405020304" pitchFamily="18" charset="0"/>
                  </a:rPr>
                  <a:t>     </a:t>
                </a:r>
                <a:r>
                  <a:rPr kumimoji="1" lang="en-US" altLang="zh-CN" dirty="0">
                    <a:latin typeface="Comic Sans MS" panose="030F0702030302020204" pitchFamily="66" charset="0"/>
                    <a:ea typeface="Times New Roman" charset="0"/>
                    <a:cs typeface="Times New Roman" panose="02020603050405020304" pitchFamily="18" charset="0"/>
                  </a:rPr>
                  <a:t>BFs       ~    </a:t>
                </a:r>
                <a14:m>
                  <m:oMath xmlns:m="http://schemas.openxmlformats.org/officeDocument/2006/math">
                    <m:sSup>
                      <m:sSupPr>
                        <m:ctrlPr>
                          <a:rPr kumimoji="1" lang="en-US" altLang="zh-CN" i="1" dirty="0" smtClean="0">
                            <a:solidFill>
                              <a:srgbClr val="FF0000"/>
                            </a:solidFill>
                            <a:latin typeface="Cambria Math" panose="02040503050406030204" pitchFamily="18" charset="0"/>
                            <a:ea typeface="Times New Roman" charset="0"/>
                            <a:cs typeface="Times New Roman" panose="02020603050405020304" pitchFamily="18" charset="0"/>
                          </a:rPr>
                        </m:ctrlPr>
                      </m:sSupPr>
                      <m:e>
                        <m: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t>10</m:t>
                        </m:r>
                      </m:e>
                      <m:sup>
                        <m: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t>−</m:t>
                        </m:r>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12</m:t>
                        </m:r>
                      </m:sup>
                    </m:sSup>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m:t>
                    </m:r>
                    <m:sSup>
                      <m:sSupPr>
                        <m:ctrlP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ctrlPr>
                      </m:sSupPr>
                      <m:e>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10</m:t>
                        </m:r>
                      </m:e>
                      <m:sup>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−11</m:t>
                        </m:r>
                      </m:sup>
                    </m:sSup>
                  </m:oMath>
                </a14:m>
                <a:endParaRPr kumimoji="1" lang="en-US" altLang="zh-CN" dirty="0">
                  <a:latin typeface="Comic Sans MS" panose="030F0702030302020204" pitchFamily="66" charset="0"/>
                  <a:ea typeface="Times New Roman" charset="0"/>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C8D6AB12-5E58-1E8A-3D57-6C8C1FB9BAC6}"/>
                  </a:ext>
                </a:extLst>
              </p:cNvPr>
              <p:cNvSpPr txBox="1">
                <a:spLocks noRot="1" noChangeAspect="1" noMove="1" noResize="1" noEditPoints="1" noAdjustHandles="1" noChangeArrowheads="1" noChangeShapeType="1" noTextEdit="1"/>
              </p:cNvSpPr>
              <p:nvPr/>
            </p:nvSpPr>
            <p:spPr>
              <a:xfrm>
                <a:off x="2700158" y="3504835"/>
                <a:ext cx="4462993" cy="369332"/>
              </a:xfrm>
              <a:prstGeom prst="rect">
                <a:avLst/>
              </a:prstGeom>
              <a:blipFill>
                <a:blip r:embed="rId20"/>
                <a:stretch>
                  <a:fillRect l="-273" t="-8197" b="-262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15925300"/>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2C9B91A-7807-A2EB-CCAE-097E4D480524}"/>
                  </a:ext>
                </a:extLst>
              </p:cNvPr>
              <p:cNvSpPr txBox="1"/>
              <p:nvPr/>
            </p:nvSpPr>
            <p:spPr>
              <a:xfrm>
                <a:off x="430716" y="4765954"/>
                <a:ext cx="11838376" cy="142199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dirty="0">
                    <a:latin typeface="Cambria Math" panose="02040503050406030204" pitchFamily="18" charset="0"/>
                    <a:ea typeface="Cambria Math" panose="02040503050406030204" pitchFamily="18" charset="0"/>
                  </a:rPr>
                  <a:t>No significant signal is observed.</a:t>
                </a:r>
              </a:p>
              <a:p>
                <a:pPr marL="285750" indent="-285750">
                  <a:lnSpc>
                    <a:spcPct val="150000"/>
                  </a:lnSpc>
                  <a:buFont typeface="Wingdings" panose="05000000000000000000" pitchFamily="2" charset="2"/>
                  <a:buChar char="Ø"/>
                </a:pP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rPr>
                      <m:t>ℬ</m:t>
                    </m:r>
                    <m:d>
                      <m:dPr>
                        <m:ctrlPr>
                          <a:rPr lang="en-US" altLang="zh-CN" sz="2000" b="0" i="1" smtClean="0">
                            <a:solidFill>
                              <a:srgbClr val="FF0000"/>
                            </a:solidFill>
                            <a:latin typeface="Cambria Math" panose="02040503050406030204" pitchFamily="18" charset="0"/>
                            <a:ea typeface="Cambria Math" panose="02040503050406030204" pitchFamily="18" charset="0"/>
                          </a:rPr>
                        </m:ctrlPr>
                      </m:dPr>
                      <m:e>
                        <m:r>
                          <a:rPr lang="en-US" altLang="zh-CN" sz="2000" i="1" smtClean="0">
                            <a:solidFill>
                              <a:srgbClr val="FF0000"/>
                            </a:solidFill>
                            <a:latin typeface="Cambria Math" panose="02040503050406030204" pitchFamily="18" charset="0"/>
                            <a:ea typeface="Cambria Math" panose="02040503050406030204" pitchFamily="18" charset="0"/>
                          </a:rPr>
                          <m:t>𝐽</m:t>
                        </m:r>
                        <m:r>
                          <a:rPr lang="en-US" altLang="zh-CN" sz="2000" i="1" smtClean="0">
                            <a:solidFill>
                              <a:srgbClr val="FF0000"/>
                            </a:solidFill>
                            <a:latin typeface="Cambria Math" panose="02040503050406030204" pitchFamily="18" charset="0"/>
                            <a:ea typeface="Cambria Math" panose="02040503050406030204" pitchFamily="18" charset="0"/>
                          </a:rPr>
                          <m:t>/</m:t>
                        </m:r>
                        <m:r>
                          <a:rPr lang="en-US" altLang="zh-CN" sz="2000" i="1" smtClean="0">
                            <a:solidFill>
                              <a:srgbClr val="FF0000"/>
                            </a:solidFill>
                            <a:latin typeface="Cambria Math" panose="02040503050406030204" pitchFamily="18" charset="0"/>
                            <a:ea typeface="Cambria Math" panose="02040503050406030204" pitchFamily="18" charset="0"/>
                          </a:rPr>
                          <m:t>𝜓</m:t>
                        </m:r>
                        <m:r>
                          <a:rPr lang="en-US" altLang="zh-CN" sz="2000" i="1" smtClean="0">
                            <a:solidFill>
                              <a:srgbClr val="FF0000"/>
                            </a:solidFill>
                            <a:latin typeface="Cambria Math" panose="02040503050406030204" pitchFamily="18" charset="0"/>
                            <a:ea typeface="Cambria Math" panose="02040503050406030204" pitchFamily="18" charset="0"/>
                          </a:rPr>
                          <m:t>→</m:t>
                        </m:r>
                        <m:sSup>
                          <m:sSupPr>
                            <m:ctrlPr>
                              <a:rPr lang="en-US" altLang="zh-CN" sz="2000" i="1">
                                <a:solidFill>
                                  <a:srgbClr val="FF0000"/>
                                </a:solidFill>
                                <a:latin typeface="Cambria Math" panose="02040503050406030204" pitchFamily="18" charset="0"/>
                                <a:ea typeface="Cambria Math" panose="02040503050406030204" pitchFamily="18" charset="0"/>
                              </a:rPr>
                            </m:ctrlPr>
                          </m:sSupPr>
                          <m:e>
                            <m:r>
                              <a:rPr lang="en-US" altLang="zh-CN" sz="2000" i="1">
                                <a:solidFill>
                                  <a:srgbClr val="FF0000"/>
                                </a:solidFill>
                                <a:latin typeface="Cambria Math" panose="02040503050406030204" pitchFamily="18" charset="0"/>
                                <a:ea typeface="Cambria Math" panose="02040503050406030204" pitchFamily="18" charset="0"/>
                              </a:rPr>
                              <m:t>𝐷</m:t>
                            </m:r>
                          </m:e>
                          <m:sup>
                            <m:r>
                              <a:rPr lang="en-US" altLang="zh-CN" sz="2000" i="1">
                                <a:solidFill>
                                  <a:srgbClr val="FF0000"/>
                                </a:solidFill>
                                <a:latin typeface="Cambria Math" panose="02040503050406030204" pitchFamily="18" charset="0"/>
                                <a:ea typeface="Cambria Math" panose="02040503050406030204" pitchFamily="18" charset="0"/>
                              </a:rPr>
                              <m:t>0</m:t>
                            </m:r>
                          </m:sup>
                        </m:sSup>
                        <m:sSup>
                          <m:sSupPr>
                            <m:ctrlPr>
                              <a:rPr lang="en-US" altLang="zh-CN" sz="2000" i="1">
                                <a:solidFill>
                                  <a:srgbClr val="FF0000"/>
                                </a:solidFill>
                                <a:latin typeface="Cambria Math" panose="02040503050406030204" pitchFamily="18" charset="0"/>
                                <a:ea typeface="Cambria Math" panose="02040503050406030204" pitchFamily="18" charset="0"/>
                              </a:rPr>
                            </m:ctrlPr>
                          </m:sSupPr>
                          <m:e>
                            <m:r>
                              <a:rPr lang="en-US" altLang="zh-CN" sz="2000" i="1">
                                <a:solidFill>
                                  <a:srgbClr val="FF0000"/>
                                </a:solidFill>
                                <a:latin typeface="Cambria Math" panose="02040503050406030204" pitchFamily="18" charset="0"/>
                                <a:ea typeface="Cambria Math" panose="02040503050406030204" pitchFamily="18" charset="0"/>
                              </a:rPr>
                              <m:t>𝜇</m:t>
                            </m:r>
                          </m:e>
                          <m:sup>
                            <m:r>
                              <a:rPr lang="en-US" altLang="zh-CN" sz="2000" i="1">
                                <a:solidFill>
                                  <a:srgbClr val="FF0000"/>
                                </a:solidFill>
                                <a:latin typeface="Cambria Math" panose="02040503050406030204" pitchFamily="18" charset="0"/>
                                <a:ea typeface="Cambria Math" panose="02040503050406030204" pitchFamily="18" charset="0"/>
                              </a:rPr>
                              <m:t>+</m:t>
                            </m:r>
                          </m:sup>
                        </m:sSup>
                        <m:sSup>
                          <m:sSupPr>
                            <m:ctrlPr>
                              <a:rPr lang="en-US" altLang="zh-CN" sz="2000" i="1">
                                <a:solidFill>
                                  <a:srgbClr val="FF0000"/>
                                </a:solidFill>
                                <a:latin typeface="Cambria Math" panose="02040503050406030204" pitchFamily="18" charset="0"/>
                                <a:ea typeface="Cambria Math" panose="02040503050406030204" pitchFamily="18" charset="0"/>
                              </a:rPr>
                            </m:ctrlPr>
                          </m:sSupPr>
                          <m:e>
                            <m:r>
                              <a:rPr lang="en-US" altLang="zh-CN" sz="2000" i="1">
                                <a:solidFill>
                                  <a:srgbClr val="FF0000"/>
                                </a:solidFill>
                                <a:latin typeface="Cambria Math" panose="02040503050406030204" pitchFamily="18" charset="0"/>
                                <a:ea typeface="Cambria Math" panose="02040503050406030204" pitchFamily="18" charset="0"/>
                              </a:rPr>
                              <m:t>𝜇</m:t>
                            </m:r>
                          </m:e>
                          <m:sup>
                            <m:r>
                              <a:rPr lang="en-US" altLang="zh-CN" sz="2000" i="1">
                                <a:solidFill>
                                  <a:srgbClr val="FF0000"/>
                                </a:solidFill>
                                <a:latin typeface="Cambria Math" panose="02040503050406030204" pitchFamily="18" charset="0"/>
                                <a:ea typeface="Cambria Math" panose="02040503050406030204" pitchFamily="18" charset="0"/>
                              </a:rPr>
                              <m:t>−</m:t>
                            </m:r>
                          </m:sup>
                        </m:sSup>
                      </m:e>
                    </m:d>
                    <m:r>
                      <a:rPr lang="en-US" altLang="zh-CN" sz="2000" b="0" i="1" smtClean="0">
                        <a:solidFill>
                          <a:srgbClr val="FF0000"/>
                        </a:solidFill>
                        <a:latin typeface="Cambria Math" panose="02040503050406030204" pitchFamily="18" charset="0"/>
                        <a:ea typeface="Cambria Math" panose="02040503050406030204" pitchFamily="18" charset="0"/>
                      </a:rPr>
                      <m:t>&lt;1.1×</m:t>
                    </m:r>
                    <m:sSup>
                      <m:sSupPr>
                        <m:ctrlPr>
                          <a:rPr lang="en-US" altLang="zh-CN" sz="2000" b="0" i="1" smtClean="0">
                            <a:solidFill>
                              <a:srgbClr val="FF0000"/>
                            </a:solidFill>
                            <a:latin typeface="Cambria Math" panose="02040503050406030204" pitchFamily="18" charset="0"/>
                            <a:ea typeface="Cambria Math" panose="02040503050406030204" pitchFamily="18" charset="0"/>
                          </a:rPr>
                        </m:ctrlPr>
                      </m:sSupPr>
                      <m:e>
                        <m:r>
                          <a:rPr lang="en-US" altLang="zh-CN" sz="2000" b="0" i="1" smtClean="0">
                            <a:solidFill>
                              <a:srgbClr val="FF0000"/>
                            </a:solidFill>
                            <a:latin typeface="Cambria Math" panose="02040503050406030204" pitchFamily="18" charset="0"/>
                            <a:ea typeface="Cambria Math" panose="02040503050406030204" pitchFamily="18" charset="0"/>
                          </a:rPr>
                          <m:t>10</m:t>
                        </m:r>
                      </m:e>
                      <m:sup>
                        <m:r>
                          <a:rPr lang="en-US" altLang="zh-CN" sz="2000" b="0" i="1" smtClean="0">
                            <a:solidFill>
                              <a:srgbClr val="FF0000"/>
                            </a:solidFill>
                            <a:latin typeface="Cambria Math" panose="02040503050406030204" pitchFamily="18" charset="0"/>
                            <a:ea typeface="Cambria Math" panose="02040503050406030204" pitchFamily="18" charset="0"/>
                          </a:rPr>
                          <m:t>−7</m:t>
                        </m:r>
                      </m:sup>
                    </m:sSup>
                    <m:r>
                      <a:rPr lang="en-US" altLang="zh-CN" sz="2000" b="0" i="1" smtClean="0">
                        <a:solidFill>
                          <a:srgbClr val="FF0000"/>
                        </a:solidFill>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@90%</m:t>
                    </m:r>
                  </m:oMath>
                </a14:m>
                <a:r>
                  <a:rPr lang="en-US" altLang="zh-CN" sz="2000" dirty="0">
                    <a:latin typeface="Times New Roman" panose="02020603050405020304" pitchFamily="18" charset="0"/>
                    <a:cs typeface="Times New Roman" panose="02020603050405020304" pitchFamily="18" charset="0"/>
                  </a:rPr>
                  <a:t> C.L.</a:t>
                </a:r>
              </a:p>
              <a:p>
                <a:pPr marL="285750" indent="-285750">
                  <a:lnSpc>
                    <a:spcPct val="150000"/>
                  </a:lnSpc>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This is the first search for a charmonium FCNC process involving muons in the final state.</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42C9B91A-7807-A2EB-CCAE-097E4D480524}"/>
                  </a:ext>
                </a:extLst>
              </p:cNvPr>
              <p:cNvSpPr txBox="1">
                <a:spLocks noRot="1" noChangeAspect="1" noMove="1" noResize="1" noEditPoints="1" noAdjustHandles="1" noChangeArrowheads="1" noChangeShapeType="1" noTextEdit="1"/>
              </p:cNvSpPr>
              <p:nvPr/>
            </p:nvSpPr>
            <p:spPr>
              <a:xfrm>
                <a:off x="430716" y="4765954"/>
                <a:ext cx="11838376" cy="1421992"/>
              </a:xfrm>
              <a:prstGeom prst="rect">
                <a:avLst/>
              </a:prstGeom>
              <a:blipFill>
                <a:blip r:embed="rId14"/>
                <a:stretch>
                  <a:fillRect l="-463" b="-6867"/>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D67FD796-BFE7-47BD-A947-008FB1EA0F08}"/>
              </a:ext>
            </a:extLst>
          </p:cNvPr>
          <p:cNvSpPr>
            <a:spLocks noGrp="1"/>
          </p:cNvSpPr>
          <p:nvPr>
            <p:ph type="sldNum" sz="quarter" idx="12"/>
          </p:nvPr>
        </p:nvSpPr>
        <p:spPr/>
        <p:txBody>
          <a:bodyPr/>
          <a:lstStyle/>
          <a:p>
            <a:fld id="{A65F8859-343E-44DC-9479-D6DC897E675C}" type="slidenum">
              <a:rPr lang="zh-CN" altLang="en-US" smtClean="0"/>
              <a:t>8</a:t>
            </a:fld>
            <a:endParaRPr lang="zh-CN" altLang="en-US"/>
          </a:p>
        </p:txBody>
      </p:sp>
      <p:sp>
        <p:nvSpPr>
          <p:cNvPr id="4" name="日期占位符 3">
            <a:extLst>
              <a:ext uri="{FF2B5EF4-FFF2-40B4-BE49-F238E27FC236}">
                <a16:creationId xmlns:a16="http://schemas.microsoft.com/office/drawing/2014/main" id="{13D6B7B2-FB90-4E43-AD1E-3A2CD5174C45}"/>
              </a:ext>
            </a:extLst>
          </p:cNvPr>
          <p:cNvSpPr>
            <a:spLocks noGrp="1"/>
          </p:cNvSpPr>
          <p:nvPr>
            <p:ph type="dt" sz="half" idx="10"/>
          </p:nvPr>
        </p:nvSpPr>
        <p:spPr/>
        <p:txBody>
          <a:bodyPr/>
          <a:lstStyle/>
          <a:p>
            <a:fld id="{565D52CB-1DEA-4A6A-9C06-727F5F0938AD}"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2B300F93-3B61-4152-B073-FA90960A666F}"/>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09D85C94-73E9-BB57-27EE-ADEC5E723D74}"/>
              </a:ext>
            </a:extLst>
          </p:cNvPr>
          <p:cNvPicPr>
            <a:picLocks noChangeAspect="1"/>
          </p:cNvPicPr>
          <p:nvPr/>
        </p:nvPicPr>
        <p:blipFill rotWithShape="1">
          <a:blip r:embed="rId15">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4ED25C1-3B3B-EBF4-24CB-A9ADABA13A8B}"/>
                  </a:ext>
                </a:extLst>
              </p:cNvPr>
              <p:cNvSpPr txBox="1"/>
              <p:nvPr/>
            </p:nvSpPr>
            <p:spPr>
              <a:xfrm>
                <a:off x="5167088" y="89906"/>
                <a:ext cx="2011465"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solidFill>
                            <a:srgbClr val="FF0000"/>
                          </a:solidFill>
                          <a:effectLst/>
                          <a:latin typeface="Cambria Math" panose="02040503050406030204" pitchFamily="18" charset="0"/>
                        </a:rPr>
                        <m:t>𝐽</m:t>
                      </m:r>
                      <m:r>
                        <a:rPr lang="en-US" altLang="zh-CN" b="0" i="1" dirty="0" smtClean="0">
                          <a:solidFill>
                            <a:srgbClr val="FF0000"/>
                          </a:solidFill>
                          <a:effectLst/>
                          <a:latin typeface="Cambria Math" panose="02040503050406030204" pitchFamily="18" charset="0"/>
                        </a:rPr>
                        <m:t>/</m:t>
                      </m:r>
                      <m:r>
                        <a:rPr lang="el-GR" altLang="zh-CN" b="0" i="1" dirty="0" smtClean="0">
                          <a:solidFill>
                            <a:srgbClr val="FF0000"/>
                          </a:solidFill>
                          <a:effectLst/>
                          <a:latin typeface="Cambria Math" panose="02040503050406030204" pitchFamily="18" charset="0"/>
                        </a:rPr>
                        <m:t>𝜓</m:t>
                      </m:r>
                      <m:r>
                        <a:rPr lang="el-GR" altLang="zh-CN" b="0" i="1" dirty="0">
                          <a:solidFill>
                            <a:srgbClr val="FF0000"/>
                          </a:solidFill>
                          <a:effectLst/>
                          <a:latin typeface="Cambria Math" panose="02040503050406030204" pitchFamily="18" charset="0"/>
                        </a:rPr>
                        <m:t>→</m:t>
                      </m:r>
                      <m:sSup>
                        <m:sSupPr>
                          <m:ctrlPr>
                            <a:rPr lang="en-US" altLang="zh-CN" i="1" dirty="0">
                              <a:solidFill>
                                <a:srgbClr val="FF0000"/>
                              </a:solidFill>
                              <a:latin typeface="Cambria Math" panose="02040503050406030204" pitchFamily="18" charset="0"/>
                            </a:rPr>
                          </m:ctrlPr>
                        </m:sSupPr>
                        <m:e>
                          <m:r>
                            <a:rPr lang="en-US" altLang="zh-CN" i="1" dirty="0">
                              <a:solidFill>
                                <a:srgbClr val="FF0000"/>
                              </a:solidFill>
                              <a:latin typeface="Cambria Math" panose="02040503050406030204" pitchFamily="18" charset="0"/>
                            </a:rPr>
                            <m:t>𝐷</m:t>
                          </m:r>
                        </m:e>
                        <m:sup>
                          <m:r>
                            <a:rPr lang="en-US" altLang="zh-CN" i="1" dirty="0">
                              <a:solidFill>
                                <a:srgbClr val="FF0000"/>
                              </a:solidFill>
                              <a:latin typeface="Cambria Math" panose="02040503050406030204" pitchFamily="18" charset="0"/>
                            </a:rPr>
                            <m:t>0</m:t>
                          </m:r>
                        </m:sup>
                      </m:sSup>
                      <m:sSup>
                        <m:sSupPr>
                          <m:ctrlPr>
                            <a:rPr lang="en-US" altLang="zh-CN" i="1" dirty="0">
                              <a:solidFill>
                                <a:srgbClr val="FF0000"/>
                              </a:solidFill>
                              <a:latin typeface="Cambria Math" panose="02040503050406030204" pitchFamily="18" charset="0"/>
                            </a:rPr>
                          </m:ctrlPr>
                        </m:sSupPr>
                        <m:e>
                          <m:r>
                            <a:rPr lang="en-US" altLang="zh-CN" i="1" dirty="0">
                              <a:solidFill>
                                <a:srgbClr val="FF0000"/>
                              </a:solidFill>
                              <a:latin typeface="Cambria Math" panose="02040503050406030204" pitchFamily="18" charset="0"/>
                            </a:rPr>
                            <m:t>𝜇</m:t>
                          </m:r>
                        </m:e>
                        <m:sup>
                          <m:r>
                            <a:rPr lang="en-US" altLang="zh-CN" i="1" dirty="0">
                              <a:solidFill>
                                <a:srgbClr val="FF0000"/>
                              </a:solidFill>
                              <a:latin typeface="Cambria Math" panose="02040503050406030204" pitchFamily="18" charset="0"/>
                            </a:rPr>
                            <m:t>+</m:t>
                          </m:r>
                        </m:sup>
                      </m:sSup>
                      <m:sSup>
                        <m:sSupPr>
                          <m:ctrlPr>
                            <a:rPr lang="en-US" altLang="zh-CN" i="1" dirty="0">
                              <a:solidFill>
                                <a:srgbClr val="FF0000"/>
                              </a:solidFill>
                              <a:latin typeface="Cambria Math" panose="02040503050406030204" pitchFamily="18" charset="0"/>
                            </a:rPr>
                          </m:ctrlPr>
                        </m:sSupPr>
                        <m:e>
                          <m:r>
                            <a:rPr lang="en-US" altLang="zh-CN" i="1" dirty="0">
                              <a:solidFill>
                                <a:srgbClr val="FF0000"/>
                              </a:solidFill>
                              <a:latin typeface="Cambria Math" panose="02040503050406030204" pitchFamily="18" charset="0"/>
                            </a:rPr>
                            <m:t>𝜇</m:t>
                          </m:r>
                        </m:e>
                        <m:sup>
                          <m:r>
                            <a:rPr lang="en-US" altLang="zh-CN" i="1" dirty="0">
                              <a:solidFill>
                                <a:srgbClr val="FF0000"/>
                              </a:solidFill>
                              <a:latin typeface="Cambria Math" panose="02040503050406030204" pitchFamily="18" charset="0"/>
                            </a:rPr>
                            <m:t>−</m:t>
                          </m:r>
                        </m:sup>
                      </m:sSup>
                    </m:oMath>
                  </m:oMathPara>
                </a14:m>
                <a:endParaRPr lang="en-US" altLang="zh-CN" dirty="0"/>
              </a:p>
              <a:p>
                <a:pPr algn="ctr"/>
                <a:r>
                  <a:rPr lang="en-US" altLang="zh-CN" dirty="0">
                    <a:solidFill>
                      <a:srgbClr val="00B0F0"/>
                    </a:solidFill>
                  </a:rPr>
                  <a:t>JHEP 04,061 (2025)</a:t>
                </a:r>
                <a:endParaRPr lang="zh-CN" altLang="en-US" dirty="0">
                  <a:solidFill>
                    <a:srgbClr val="00B0F0"/>
                  </a:solidFill>
                </a:endParaRPr>
              </a:p>
            </p:txBody>
          </p:sp>
        </mc:Choice>
        <mc:Fallback xmlns="">
          <p:sp>
            <p:nvSpPr>
              <p:cNvPr id="31" name="文本框 30">
                <a:extLst>
                  <a:ext uri="{FF2B5EF4-FFF2-40B4-BE49-F238E27FC236}">
                    <a16:creationId xmlns:a16="http://schemas.microsoft.com/office/drawing/2014/main" id="{34ED25C1-3B3B-EBF4-24CB-A9ADABA13A8B}"/>
                  </a:ext>
                </a:extLst>
              </p:cNvPr>
              <p:cNvSpPr txBox="1">
                <a:spLocks noRot="1" noChangeAspect="1" noMove="1" noResize="1" noEditPoints="1" noAdjustHandles="1" noChangeArrowheads="1" noChangeShapeType="1" noTextEdit="1"/>
              </p:cNvSpPr>
              <p:nvPr/>
            </p:nvSpPr>
            <p:spPr>
              <a:xfrm>
                <a:off x="5167088" y="89906"/>
                <a:ext cx="2011465" cy="646331"/>
              </a:xfrm>
              <a:prstGeom prst="rect">
                <a:avLst/>
              </a:prstGeom>
              <a:blipFill>
                <a:blip r:embed="rId6"/>
                <a:stretch>
                  <a:fillRect l="-2410" r="-4217" b="-12963"/>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A1BF5C35-EE1B-9857-2605-6AF029308FCB}"/>
              </a:ext>
            </a:extLst>
          </p:cNvPr>
          <p:cNvPicPr>
            <a:picLocks noChangeAspect="1"/>
          </p:cNvPicPr>
          <p:nvPr/>
        </p:nvPicPr>
        <p:blipFill>
          <a:blip r:embed="rId16"/>
          <a:stretch>
            <a:fillRect/>
          </a:stretch>
        </p:blipFill>
        <p:spPr>
          <a:xfrm>
            <a:off x="8300280" y="3020426"/>
            <a:ext cx="2662238" cy="1934542"/>
          </a:xfrm>
          <a:prstGeom prst="rect">
            <a:avLst/>
          </a:prstGeom>
        </p:spPr>
      </p:pic>
      <p:pic>
        <p:nvPicPr>
          <p:cNvPr id="19" name="图片 18">
            <a:extLst>
              <a:ext uri="{FF2B5EF4-FFF2-40B4-BE49-F238E27FC236}">
                <a16:creationId xmlns:a16="http://schemas.microsoft.com/office/drawing/2014/main" id="{ECC7512B-CB49-A4A7-FA78-9AB17F70959D}"/>
              </a:ext>
            </a:extLst>
          </p:cNvPr>
          <p:cNvPicPr>
            <a:picLocks noChangeAspect="1"/>
          </p:cNvPicPr>
          <p:nvPr/>
        </p:nvPicPr>
        <p:blipFill>
          <a:blip r:embed="rId17"/>
          <a:stretch>
            <a:fillRect/>
          </a:stretch>
        </p:blipFill>
        <p:spPr>
          <a:xfrm>
            <a:off x="5485334" y="1066159"/>
            <a:ext cx="2545683" cy="1879195"/>
          </a:xfrm>
          <a:prstGeom prst="rect">
            <a:avLst/>
          </a:prstGeom>
        </p:spPr>
      </p:pic>
      <p:pic>
        <p:nvPicPr>
          <p:cNvPr id="21" name="图片 20">
            <a:extLst>
              <a:ext uri="{FF2B5EF4-FFF2-40B4-BE49-F238E27FC236}">
                <a16:creationId xmlns:a16="http://schemas.microsoft.com/office/drawing/2014/main" id="{5B07772B-358C-C32C-CEB5-48AA5661802A}"/>
              </a:ext>
            </a:extLst>
          </p:cNvPr>
          <p:cNvPicPr>
            <a:picLocks noChangeAspect="1"/>
          </p:cNvPicPr>
          <p:nvPr/>
        </p:nvPicPr>
        <p:blipFill>
          <a:blip r:embed="rId18"/>
          <a:stretch>
            <a:fillRect/>
          </a:stretch>
        </p:blipFill>
        <p:spPr>
          <a:xfrm>
            <a:off x="8344167" y="1066159"/>
            <a:ext cx="2501795" cy="1828612"/>
          </a:xfrm>
          <a:prstGeom prst="rect">
            <a:avLst/>
          </a:prstGeom>
        </p:spPr>
      </p:pic>
      <p:pic>
        <p:nvPicPr>
          <p:cNvPr id="23" name="图片 22">
            <a:extLst>
              <a:ext uri="{FF2B5EF4-FFF2-40B4-BE49-F238E27FC236}">
                <a16:creationId xmlns:a16="http://schemas.microsoft.com/office/drawing/2014/main" id="{CD79E2EC-5A47-CF99-D2C1-9EBD5C66D73E}"/>
              </a:ext>
            </a:extLst>
          </p:cNvPr>
          <p:cNvPicPr>
            <a:picLocks noChangeAspect="1"/>
          </p:cNvPicPr>
          <p:nvPr/>
        </p:nvPicPr>
        <p:blipFill>
          <a:blip r:embed="rId19"/>
          <a:stretch>
            <a:fillRect/>
          </a:stretch>
        </p:blipFill>
        <p:spPr>
          <a:xfrm>
            <a:off x="5485335" y="3031817"/>
            <a:ext cx="2545683" cy="1854783"/>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FA57B60-F7EE-1BC4-F517-0A02CA9753A1}"/>
                  </a:ext>
                </a:extLst>
              </p:cNvPr>
              <p:cNvSpPr txBox="1"/>
              <p:nvPr/>
            </p:nvSpPr>
            <p:spPr>
              <a:xfrm>
                <a:off x="5485334" y="4908311"/>
                <a:ext cx="6096000" cy="452111"/>
              </a:xfrm>
              <a:prstGeom prst="rect">
                <a:avLst/>
              </a:prstGeom>
              <a:noFill/>
            </p:spPr>
            <p:txBody>
              <a:bodyPr wrap="square">
                <a:spAutoFit/>
              </a:bodyPr>
              <a:lstStyle/>
              <a:p>
                <a:r>
                  <a:rPr lang="en-US" altLang="zh-CN" sz="1100" dirty="0"/>
                  <a:t>Figure (1): </a:t>
                </a:r>
                <a:r>
                  <a:rPr lang="zh-CN" altLang="en-US" sz="1100" dirty="0"/>
                  <a:t>The distributions of </a:t>
                </a:r>
                <a14:m>
                  <m:oMath xmlns:m="http://schemas.openxmlformats.org/officeDocument/2006/math">
                    <m:sSub>
                      <m:sSubPr>
                        <m:ctrlPr>
                          <a:rPr lang="en-US" altLang="zh-CN" sz="1100" b="0" i="1" dirty="0" smtClean="0">
                            <a:latin typeface="Cambria Math" panose="02040503050406030204" pitchFamily="18" charset="0"/>
                          </a:rPr>
                        </m:ctrlPr>
                      </m:sSubPr>
                      <m:e>
                        <m:r>
                          <a:rPr lang="zh-CN" altLang="en-US" sz="1100" i="1" dirty="0" smtClean="0">
                            <a:latin typeface="Cambria Math" panose="02040503050406030204" pitchFamily="18" charset="0"/>
                          </a:rPr>
                          <m:t>𝑀</m:t>
                        </m:r>
                      </m:e>
                      <m:sub>
                        <m:sSup>
                          <m:sSupPr>
                            <m:ctrlPr>
                              <a:rPr lang="en-US" altLang="zh-CN" sz="1100" b="0" i="1" dirty="0" smtClean="0">
                                <a:latin typeface="Cambria Math" panose="02040503050406030204" pitchFamily="18" charset="0"/>
                              </a:rPr>
                            </m:ctrlPr>
                          </m:sSupPr>
                          <m:e>
                            <m:r>
                              <a:rPr lang="zh-CN" altLang="en-US" sz="1100" i="1" dirty="0" smtClean="0">
                                <a:latin typeface="Cambria Math" panose="02040503050406030204" pitchFamily="18" charset="0"/>
                              </a:rPr>
                              <m:t>𝐷</m:t>
                            </m:r>
                          </m:e>
                          <m:sup>
                            <m:r>
                              <a:rPr lang="zh-CN" altLang="en-US" sz="1100" i="1" dirty="0" smtClean="0">
                                <a:latin typeface="Cambria Math" panose="02040503050406030204" pitchFamily="18" charset="0"/>
                              </a:rPr>
                              <m:t>0</m:t>
                            </m:r>
                          </m:sup>
                        </m:sSup>
                        <m:sSup>
                          <m:sSupPr>
                            <m:ctrlPr>
                              <a:rPr lang="en-US" altLang="zh-CN" sz="1100" b="0" i="1" dirty="0" smtClean="0">
                                <a:latin typeface="Cambria Math" panose="02040503050406030204" pitchFamily="18" charset="0"/>
                              </a:rPr>
                            </m:ctrlPr>
                          </m:sSupPr>
                          <m:e>
                            <m:r>
                              <a:rPr lang="en-US" altLang="zh-CN" sz="1100" b="0" i="1" dirty="0" smtClean="0">
                                <a:latin typeface="Cambria Math" panose="02040503050406030204" pitchFamily="18" charset="0"/>
                              </a:rPr>
                              <m:t>𝜇</m:t>
                            </m:r>
                          </m:e>
                          <m:sup>
                            <m:r>
                              <a:rPr lang="en-US" altLang="zh-CN" sz="1100" b="0" i="1" dirty="0" smtClean="0">
                                <a:latin typeface="Cambria Math" panose="02040503050406030204" pitchFamily="18" charset="0"/>
                              </a:rPr>
                              <m:t>+</m:t>
                            </m:r>
                          </m:sup>
                        </m:sSup>
                        <m:sSup>
                          <m:sSupPr>
                            <m:ctrlPr>
                              <a:rPr lang="en-US" altLang="zh-CN" sz="1100" b="0" i="1" dirty="0" smtClean="0">
                                <a:latin typeface="Cambria Math" panose="02040503050406030204" pitchFamily="18" charset="0"/>
                              </a:rPr>
                            </m:ctrlPr>
                          </m:sSupPr>
                          <m:e>
                            <m:r>
                              <a:rPr lang="en-US" altLang="zh-CN" sz="1100" b="0" i="1" dirty="0" smtClean="0">
                                <a:latin typeface="Cambria Math" panose="02040503050406030204" pitchFamily="18" charset="0"/>
                              </a:rPr>
                              <m:t>𝜇</m:t>
                            </m:r>
                          </m:e>
                          <m:sup>
                            <m:r>
                              <a:rPr lang="en-US" altLang="zh-CN" sz="1100" b="0" i="1" dirty="0" smtClean="0">
                                <a:latin typeface="Cambria Math" panose="02040503050406030204" pitchFamily="18" charset="0"/>
                              </a:rPr>
                              <m:t>−</m:t>
                            </m:r>
                          </m:sup>
                        </m:sSup>
                      </m:sub>
                    </m:sSub>
                    <m:r>
                      <a:rPr lang="zh-CN" altLang="en-US" sz="1100" i="1" dirty="0" smtClean="0">
                        <a:latin typeface="Cambria Math" panose="02040503050406030204" pitchFamily="18" charset="0"/>
                      </a:rPr>
                      <m:t> </m:t>
                    </m:r>
                  </m:oMath>
                </a14:m>
                <a:r>
                  <a:rPr lang="zh-CN" altLang="en-US" sz="1100" dirty="0"/>
                  <a:t>for </a:t>
                </a:r>
                <a14:m>
                  <m:oMath xmlns:m="http://schemas.openxmlformats.org/officeDocument/2006/math">
                    <m:r>
                      <a:rPr lang="en-US" altLang="zh-CN" sz="1100" b="0" i="1" dirty="0">
                        <a:latin typeface="Cambria Math" panose="02040503050406030204" pitchFamily="18" charset="0"/>
                      </a:rPr>
                      <m:t>𝐽</m:t>
                    </m:r>
                    <m:r>
                      <a:rPr lang="en-US" altLang="zh-CN" sz="1100" b="0" i="1" dirty="0">
                        <a:latin typeface="Cambria Math" panose="02040503050406030204" pitchFamily="18" charset="0"/>
                      </a:rPr>
                      <m:t>/</m:t>
                    </m:r>
                    <m:r>
                      <a:rPr lang="el-GR" altLang="zh-CN" sz="1100" b="0" i="1" dirty="0">
                        <a:latin typeface="Cambria Math" panose="02040503050406030204" pitchFamily="18" charset="0"/>
                      </a:rPr>
                      <m:t>𝜓</m:t>
                    </m:r>
                    <m:r>
                      <a:rPr lang="el-GR" altLang="zh-CN" sz="1100" b="0" i="1" dirty="0">
                        <a:latin typeface="Cambria Math" panose="02040503050406030204" pitchFamily="18" charset="0"/>
                      </a:rPr>
                      <m:t>→</m:t>
                    </m:r>
                    <m:sSup>
                      <m:sSupPr>
                        <m:ctrlPr>
                          <a:rPr lang="en-US" altLang="zh-CN" sz="1100" i="1" dirty="0">
                            <a:latin typeface="Cambria Math" panose="02040503050406030204" pitchFamily="18" charset="0"/>
                          </a:rPr>
                        </m:ctrlPr>
                      </m:sSupPr>
                      <m:e>
                        <m:r>
                          <a:rPr lang="en-US" altLang="zh-CN" sz="1100" b="0" i="1" dirty="0">
                            <a:latin typeface="Cambria Math" panose="02040503050406030204" pitchFamily="18" charset="0"/>
                          </a:rPr>
                          <m:t>𝐷</m:t>
                        </m:r>
                      </m:e>
                      <m:sup>
                        <m:r>
                          <a:rPr lang="en-US" altLang="zh-CN" sz="1100" b="0" i="1" dirty="0">
                            <a:latin typeface="Cambria Math" panose="02040503050406030204" pitchFamily="18" charset="0"/>
                          </a:rPr>
                          <m:t>0</m:t>
                        </m:r>
                      </m:sup>
                    </m:sSup>
                    <m:sSup>
                      <m:sSupPr>
                        <m:ctrlPr>
                          <a:rPr lang="en-US" altLang="zh-CN" sz="1100" i="1" dirty="0">
                            <a:latin typeface="Cambria Math" panose="02040503050406030204" pitchFamily="18" charset="0"/>
                          </a:rPr>
                        </m:ctrlPr>
                      </m:sSupPr>
                      <m:e>
                        <m:r>
                          <a:rPr lang="en-US" altLang="zh-CN" sz="1100" b="0" i="1" dirty="0">
                            <a:latin typeface="Cambria Math" panose="02040503050406030204" pitchFamily="18" charset="0"/>
                          </a:rPr>
                          <m:t>𝜇</m:t>
                        </m:r>
                      </m:e>
                      <m:sup>
                        <m:r>
                          <a:rPr lang="en-US" altLang="zh-CN" sz="1100" b="0" i="1" dirty="0">
                            <a:latin typeface="Cambria Math" panose="02040503050406030204" pitchFamily="18" charset="0"/>
                          </a:rPr>
                          <m:t>+</m:t>
                        </m:r>
                      </m:sup>
                    </m:sSup>
                    <m:sSup>
                      <m:sSupPr>
                        <m:ctrlPr>
                          <a:rPr lang="en-US" altLang="zh-CN" sz="1100" i="1" dirty="0">
                            <a:latin typeface="Cambria Math" panose="02040503050406030204" pitchFamily="18" charset="0"/>
                          </a:rPr>
                        </m:ctrlPr>
                      </m:sSupPr>
                      <m:e>
                        <m:r>
                          <a:rPr lang="en-US" altLang="zh-CN" sz="1100" b="0" i="1" dirty="0">
                            <a:latin typeface="Cambria Math" panose="02040503050406030204" pitchFamily="18" charset="0"/>
                          </a:rPr>
                          <m:t>𝜇</m:t>
                        </m:r>
                      </m:e>
                      <m:sup>
                        <m:r>
                          <a:rPr lang="en-US" altLang="zh-CN" sz="1100" b="0" i="1" dirty="0">
                            <a:latin typeface="Cambria Math" panose="02040503050406030204" pitchFamily="18" charset="0"/>
                          </a:rPr>
                          <m:t>−</m:t>
                        </m:r>
                      </m:sup>
                    </m:sSup>
                    <m:r>
                      <a:rPr lang="en-US" altLang="zh-CN" sz="1100" b="0" i="1" dirty="0">
                        <a:latin typeface="Cambria Math" panose="02040503050406030204" pitchFamily="18" charset="0"/>
                      </a:rPr>
                      <m:t> </m:t>
                    </m:r>
                  </m:oMath>
                </a14:m>
                <a:r>
                  <a:rPr lang="zh-CN" altLang="en-US" sz="1100" dirty="0"/>
                  <a:t>of the selected candidates in data, signal MC sample, and inclusive MC sample.</a:t>
                </a:r>
              </a:p>
            </p:txBody>
          </p:sp>
        </mc:Choice>
        <mc:Fallback xmlns="">
          <p:sp>
            <p:nvSpPr>
              <p:cNvPr id="8" name="文本框 7">
                <a:extLst>
                  <a:ext uri="{FF2B5EF4-FFF2-40B4-BE49-F238E27FC236}">
                    <a16:creationId xmlns:a16="http://schemas.microsoft.com/office/drawing/2014/main" id="{7FA57B60-F7EE-1BC4-F517-0A02CA9753A1}"/>
                  </a:ext>
                </a:extLst>
              </p:cNvPr>
              <p:cNvSpPr txBox="1">
                <a:spLocks noRot="1" noChangeAspect="1" noMove="1" noResize="1" noEditPoints="1" noAdjustHandles="1" noChangeArrowheads="1" noChangeShapeType="1" noTextEdit="1"/>
              </p:cNvSpPr>
              <p:nvPr/>
            </p:nvSpPr>
            <p:spPr>
              <a:xfrm>
                <a:off x="5485334" y="4908311"/>
                <a:ext cx="6096000" cy="452111"/>
              </a:xfrm>
              <a:prstGeom prst="rect">
                <a:avLst/>
              </a:prstGeom>
              <a:blipFill>
                <a:blip r:embed="rId11"/>
                <a:stretch>
                  <a:fillRect b="-8108"/>
                </a:stretch>
              </a:blipFill>
            </p:spPr>
            <p:txBody>
              <a:bodyPr/>
              <a:lstStyle/>
              <a:p>
                <a:r>
                  <a:rPr lang="zh-CN" altLang="en-US">
                    <a:noFill/>
                  </a:rPr>
                  <a:t> </a:t>
                </a:r>
              </a:p>
            </p:txBody>
          </p:sp>
        </mc:Fallback>
      </mc:AlternateContent>
      <p:pic>
        <p:nvPicPr>
          <p:cNvPr id="10" name="图片 9" descr="中山大学logo">
            <a:extLst>
              <a:ext uri="{FF2B5EF4-FFF2-40B4-BE49-F238E27FC236}">
                <a16:creationId xmlns:a16="http://schemas.microsoft.com/office/drawing/2014/main" id="{636D75E4-0F73-4059-B561-26E8E238D4C9}"/>
              </a:ext>
            </a:extLst>
          </p:cNvPr>
          <p:cNvPicPr>
            <a:picLocks noChangeAspect="1"/>
          </p:cNvPicPr>
          <p:nvPr/>
        </p:nvPicPr>
        <p:blipFill>
          <a:blip r:embed="rId20"/>
          <a:stretch>
            <a:fillRect/>
          </a:stretch>
        </p:blipFill>
        <p:spPr>
          <a:xfrm>
            <a:off x="11463867" y="87271"/>
            <a:ext cx="654934" cy="654934"/>
          </a:xfrm>
          <a:prstGeom prst="rect">
            <a:avLst/>
          </a:prstGeom>
        </p:spPr>
      </p:pic>
      <p:pic>
        <p:nvPicPr>
          <p:cNvPr id="11" name="图片 10">
            <a:extLst>
              <a:ext uri="{FF2B5EF4-FFF2-40B4-BE49-F238E27FC236}">
                <a16:creationId xmlns:a16="http://schemas.microsoft.com/office/drawing/2014/main" id="{EE6BED96-6B3F-39CB-C187-835A6C6E0A51}"/>
              </a:ext>
            </a:extLst>
          </p:cNvPr>
          <p:cNvPicPr>
            <a:picLocks noChangeAspect="1"/>
          </p:cNvPicPr>
          <p:nvPr/>
        </p:nvPicPr>
        <p:blipFill>
          <a:blip r:embed="rId21"/>
          <a:stretch>
            <a:fillRect/>
          </a:stretch>
        </p:blipFill>
        <p:spPr>
          <a:xfrm>
            <a:off x="10301228" y="134003"/>
            <a:ext cx="1052572" cy="433830"/>
          </a:xfrm>
          <a:prstGeom prst="rect">
            <a:avLst/>
          </a:prstGeom>
        </p:spPr>
      </p:pic>
      <p:pic>
        <p:nvPicPr>
          <p:cNvPr id="15" name="图片 14">
            <a:extLst>
              <a:ext uri="{FF2B5EF4-FFF2-40B4-BE49-F238E27FC236}">
                <a16:creationId xmlns:a16="http://schemas.microsoft.com/office/drawing/2014/main" id="{D4FDA212-C9F9-8172-5705-EAF25B997B33}"/>
              </a:ext>
            </a:extLst>
          </p:cNvPr>
          <p:cNvPicPr>
            <a:picLocks noChangeAspect="1"/>
          </p:cNvPicPr>
          <p:nvPr/>
        </p:nvPicPr>
        <p:blipFill>
          <a:blip r:embed="rId22"/>
          <a:stretch>
            <a:fillRect/>
          </a:stretch>
        </p:blipFill>
        <p:spPr>
          <a:xfrm>
            <a:off x="973855" y="1272007"/>
            <a:ext cx="3378365" cy="2642376"/>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36021BF-E91C-8256-E5BB-932334C71543}"/>
                  </a:ext>
                </a:extLst>
              </p:cNvPr>
              <p:cNvSpPr txBox="1"/>
              <p:nvPr/>
            </p:nvSpPr>
            <p:spPr>
              <a:xfrm>
                <a:off x="973855" y="3959208"/>
                <a:ext cx="3785087" cy="444609"/>
              </a:xfrm>
              <a:prstGeom prst="rect">
                <a:avLst/>
              </a:prstGeom>
              <a:noFill/>
            </p:spPr>
            <p:txBody>
              <a:bodyPr wrap="square">
                <a:spAutoFit/>
              </a:bodyPr>
              <a:lstStyle/>
              <a:p>
                <a:r>
                  <a:rPr lang="en-US" altLang="zh-CN" sz="1100" dirty="0"/>
                  <a:t>Figure (2): The distributions of normalized likelihoods versus signal yields </a:t>
                </a:r>
                <a14:m>
                  <m:oMath xmlns:m="http://schemas.openxmlformats.org/officeDocument/2006/math">
                    <m:sSub>
                      <m:sSubPr>
                        <m:ctrlPr>
                          <a:rPr lang="en-US" altLang="zh-CN" sz="1100" b="0" i="1" dirty="0" smtClean="0">
                            <a:latin typeface="Cambria Math" panose="02040503050406030204" pitchFamily="18" charset="0"/>
                          </a:rPr>
                        </m:ctrlPr>
                      </m:sSubPr>
                      <m:e>
                        <m:r>
                          <a:rPr lang="en-US" altLang="zh-CN" sz="1100" i="1" dirty="0" smtClean="0">
                            <a:latin typeface="Cambria Math" panose="02040503050406030204" pitchFamily="18" charset="0"/>
                          </a:rPr>
                          <m:t>𝑁</m:t>
                        </m:r>
                      </m:e>
                      <m:sub>
                        <m:r>
                          <a:rPr lang="en-US" altLang="zh-CN" sz="1100" i="1" dirty="0" smtClean="0">
                            <a:latin typeface="Cambria Math" panose="02040503050406030204" pitchFamily="18" charset="0"/>
                          </a:rPr>
                          <m:t>𝑠𝑖𝑔</m:t>
                        </m:r>
                      </m:sub>
                    </m:sSub>
                  </m:oMath>
                </a14:m>
                <a:r>
                  <a:rPr lang="en-US" altLang="zh-CN" sz="1100" dirty="0"/>
                  <a:t> or BF of </a:t>
                </a:r>
                <a14:m>
                  <m:oMath xmlns:m="http://schemas.openxmlformats.org/officeDocument/2006/math">
                    <m:r>
                      <a:rPr lang="en-US" altLang="zh-CN" sz="1100" i="1" dirty="0" smtClean="0">
                        <a:latin typeface="Cambria Math" panose="02040503050406030204" pitchFamily="18" charset="0"/>
                      </a:rPr>
                      <m:t>𝐽</m:t>
                    </m:r>
                    <m:r>
                      <a:rPr lang="en-US" altLang="zh-CN" sz="1100" i="1" dirty="0" smtClean="0">
                        <a:latin typeface="Cambria Math" panose="02040503050406030204" pitchFamily="18" charset="0"/>
                      </a:rPr>
                      <m:t>/</m:t>
                    </m:r>
                    <m:r>
                      <a:rPr lang="en-US" altLang="zh-CN" sz="1100" i="1" dirty="0" smtClean="0">
                        <a:latin typeface="Cambria Math" panose="02040503050406030204" pitchFamily="18" charset="0"/>
                      </a:rPr>
                      <m:t>𝜓</m:t>
                    </m:r>
                    <m:r>
                      <a:rPr lang="en-US" altLang="zh-CN" sz="1100" i="1" dirty="0" smtClean="0">
                        <a:latin typeface="Cambria Math" panose="02040503050406030204" pitchFamily="18" charset="0"/>
                      </a:rPr>
                      <m:t>→</m:t>
                    </m:r>
                    <m:sSup>
                      <m:sSupPr>
                        <m:ctrlPr>
                          <a:rPr lang="en-US" altLang="zh-CN" sz="1100" b="0" i="1" dirty="0" smtClean="0">
                            <a:latin typeface="Cambria Math" panose="02040503050406030204" pitchFamily="18" charset="0"/>
                          </a:rPr>
                        </m:ctrlPr>
                      </m:sSupPr>
                      <m:e>
                        <m:r>
                          <a:rPr lang="en-US" altLang="zh-CN" sz="1100" i="1" dirty="0" smtClean="0">
                            <a:latin typeface="Cambria Math" panose="02040503050406030204" pitchFamily="18" charset="0"/>
                          </a:rPr>
                          <m:t>𝐷</m:t>
                        </m:r>
                      </m:e>
                      <m:sup>
                        <m:r>
                          <a:rPr lang="en-US" altLang="zh-CN" sz="1100" i="1" dirty="0" smtClean="0">
                            <a:latin typeface="Cambria Math" panose="02040503050406030204" pitchFamily="18" charset="0"/>
                          </a:rPr>
                          <m:t>0</m:t>
                        </m:r>
                      </m:sup>
                    </m:sSup>
                    <m:sSup>
                      <m:sSupPr>
                        <m:ctrlPr>
                          <a:rPr lang="en-US" altLang="zh-CN" sz="1100" b="0" i="1" dirty="0" smtClean="0">
                            <a:latin typeface="Cambria Math" panose="02040503050406030204" pitchFamily="18" charset="0"/>
                          </a:rPr>
                        </m:ctrlPr>
                      </m:sSupPr>
                      <m:e>
                        <m:r>
                          <a:rPr lang="en-US" altLang="zh-CN" sz="1100" i="1" dirty="0" smtClean="0">
                            <a:latin typeface="Cambria Math" panose="02040503050406030204" pitchFamily="18" charset="0"/>
                          </a:rPr>
                          <m:t>𝜇</m:t>
                        </m:r>
                      </m:e>
                      <m:sup>
                        <m:r>
                          <a:rPr lang="en-US" altLang="zh-CN" sz="1100" i="1" dirty="0" smtClean="0">
                            <a:latin typeface="Cambria Math" panose="02040503050406030204" pitchFamily="18" charset="0"/>
                          </a:rPr>
                          <m:t>+</m:t>
                        </m:r>
                      </m:sup>
                    </m:sSup>
                    <m:sSup>
                      <m:sSupPr>
                        <m:ctrlPr>
                          <a:rPr lang="en-US" altLang="zh-CN" sz="1100" b="0" i="1" dirty="0" smtClean="0">
                            <a:latin typeface="Cambria Math" panose="02040503050406030204" pitchFamily="18" charset="0"/>
                          </a:rPr>
                        </m:ctrlPr>
                      </m:sSupPr>
                      <m:e>
                        <m:r>
                          <a:rPr lang="en-US" altLang="zh-CN" sz="1100" i="1" dirty="0" smtClean="0">
                            <a:latin typeface="Cambria Math" panose="02040503050406030204" pitchFamily="18" charset="0"/>
                          </a:rPr>
                          <m:t>𝜇</m:t>
                        </m:r>
                      </m:e>
                      <m:sup>
                        <m:r>
                          <a:rPr lang="en-US" altLang="zh-CN" sz="1100" i="1" dirty="0" smtClean="0">
                            <a:latin typeface="Cambria Math" panose="02040503050406030204" pitchFamily="18" charset="0"/>
                          </a:rPr>
                          <m:t>−</m:t>
                        </m:r>
                      </m:sup>
                    </m:sSup>
                  </m:oMath>
                </a14:m>
                <a:r>
                  <a:rPr lang="en-US" altLang="zh-CN" sz="1100" dirty="0"/>
                  <a:t>.</a:t>
                </a:r>
                <a:endParaRPr lang="zh-CN" altLang="en-US" sz="1100" dirty="0"/>
              </a:p>
            </p:txBody>
          </p:sp>
        </mc:Choice>
        <mc:Fallback xmlns="">
          <p:sp>
            <p:nvSpPr>
              <p:cNvPr id="17" name="文本框 16">
                <a:extLst>
                  <a:ext uri="{FF2B5EF4-FFF2-40B4-BE49-F238E27FC236}">
                    <a16:creationId xmlns:a16="http://schemas.microsoft.com/office/drawing/2014/main" id="{C36021BF-E91C-8256-E5BB-932334C71543}"/>
                  </a:ext>
                </a:extLst>
              </p:cNvPr>
              <p:cNvSpPr txBox="1">
                <a:spLocks noRot="1" noChangeAspect="1" noMove="1" noResize="1" noEditPoints="1" noAdjustHandles="1" noChangeArrowheads="1" noChangeShapeType="1" noTextEdit="1"/>
              </p:cNvSpPr>
              <p:nvPr/>
            </p:nvSpPr>
            <p:spPr>
              <a:xfrm>
                <a:off x="973855" y="3959208"/>
                <a:ext cx="3785087" cy="444609"/>
              </a:xfrm>
              <a:prstGeom prst="rect">
                <a:avLst/>
              </a:prstGeom>
              <a:blipFill>
                <a:blip r:embed="rId23"/>
                <a:stretch>
                  <a:fillRect t="-1370" r="-483" b="-54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75D2D3C-9DC3-4853-2C26-F14F437B97EA}"/>
                  </a:ext>
                </a:extLst>
              </p:cNvPr>
              <p:cNvSpPr txBox="1"/>
              <p:nvPr/>
            </p:nvSpPr>
            <p:spPr>
              <a:xfrm>
                <a:off x="405139" y="-17784"/>
                <a:ext cx="30794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FCNC</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decays</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with</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charm</m:t>
                      </m:r>
                    </m:oMath>
                  </m:oMathPara>
                </a14:m>
                <a:endParaRPr/>
              </a:p>
            </p:txBody>
          </p:sp>
        </mc:Choice>
        <mc:Fallback xmlns="">
          <p:sp>
            <p:nvSpPr>
              <p:cNvPr id="20" name="文本框 19">
                <a:extLst>
                  <a:ext uri="{FF2B5EF4-FFF2-40B4-BE49-F238E27FC236}">
                    <a16:creationId xmlns:a16="http://schemas.microsoft.com/office/drawing/2014/main" id="{A75D2D3C-9DC3-4853-2C26-F14F437B97EA}"/>
                  </a:ext>
                </a:extLst>
              </p:cNvPr>
              <p:cNvSpPr txBox="1">
                <a:spLocks noRot="1" noChangeAspect="1" noMove="1" noResize="1" noEditPoints="1" noAdjustHandles="1" noChangeArrowheads="1" noChangeShapeType="1" noTextEdit="1"/>
              </p:cNvSpPr>
              <p:nvPr/>
            </p:nvSpPr>
            <p:spPr>
              <a:xfrm>
                <a:off x="405139" y="-17784"/>
                <a:ext cx="3079419" cy="369332"/>
              </a:xfrm>
              <a:prstGeom prst="rect">
                <a:avLst/>
              </a:prstGeom>
              <a:blipFill>
                <a:blip r:embed="rId24"/>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8258240"/>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A0DB5-31FA-4E8B-3772-A42E26DE3D2E}"/>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B37DAC6-809A-A25B-EEB0-26E3A1C7C695}"/>
              </a:ext>
            </a:extLst>
          </p:cNvPr>
          <p:cNvSpPr>
            <a:spLocks noGrp="1"/>
          </p:cNvSpPr>
          <p:nvPr>
            <p:ph type="sldNum" sz="quarter" idx="12"/>
          </p:nvPr>
        </p:nvSpPr>
        <p:spPr/>
        <p:txBody>
          <a:bodyPr/>
          <a:lstStyle/>
          <a:p>
            <a:fld id="{A65F8859-343E-44DC-9479-D6DC897E675C}" type="slidenum">
              <a:rPr lang="zh-CN" altLang="en-US" smtClean="0"/>
              <a:t>9</a:t>
            </a:fld>
            <a:endParaRPr lang="zh-CN" altLang="en-US"/>
          </a:p>
        </p:txBody>
      </p:sp>
      <p:sp>
        <p:nvSpPr>
          <p:cNvPr id="4" name="日期占位符 3">
            <a:extLst>
              <a:ext uri="{FF2B5EF4-FFF2-40B4-BE49-F238E27FC236}">
                <a16:creationId xmlns:a16="http://schemas.microsoft.com/office/drawing/2014/main" id="{65965921-AD67-8127-9206-BBFE090F7F5E}"/>
              </a:ext>
            </a:extLst>
          </p:cNvPr>
          <p:cNvSpPr>
            <a:spLocks noGrp="1"/>
          </p:cNvSpPr>
          <p:nvPr>
            <p:ph type="dt" sz="half" idx="10"/>
          </p:nvPr>
        </p:nvSpPr>
        <p:spPr/>
        <p:txBody>
          <a:bodyPr/>
          <a:lstStyle/>
          <a:p>
            <a:fld id="{28E1195F-A3EE-490E-84C5-A9DFC7E17372}" type="datetime1">
              <a:rPr lang="zh-CN" altLang="en-US" smtClean="0"/>
              <a:t>2025/7/10</a:t>
            </a:fld>
            <a:endParaRPr lang="zh-CN" altLang="en-US" dirty="0"/>
          </a:p>
        </p:txBody>
      </p:sp>
      <p:sp>
        <p:nvSpPr>
          <p:cNvPr id="7" name="页脚占位符 6">
            <a:extLst>
              <a:ext uri="{FF2B5EF4-FFF2-40B4-BE49-F238E27FC236}">
                <a16:creationId xmlns:a16="http://schemas.microsoft.com/office/drawing/2014/main" id="{68B29648-03E8-872A-2582-A847707674D8}"/>
              </a:ext>
            </a:extLst>
          </p:cNvPr>
          <p:cNvSpPr>
            <a:spLocks noGrp="1"/>
          </p:cNvSpPr>
          <p:nvPr>
            <p:ph type="ftr" sz="quarter" idx="11"/>
          </p:nvPr>
        </p:nvSpPr>
        <p:spPr/>
        <p:txBody>
          <a:bodyPr/>
          <a:lstStyle/>
          <a:p>
            <a:r>
              <a:rPr lang="en-US" altLang="zh-CN" dirty="0"/>
              <a:t>zhanyh6@mail2.sysu.edu.cn</a:t>
            </a:r>
            <a:endParaRPr lang="zh-CN" altLang="en-US" dirty="0"/>
          </a:p>
        </p:txBody>
      </p:sp>
      <p:pic>
        <p:nvPicPr>
          <p:cNvPr id="13" name="图片 12">
            <a:extLst>
              <a:ext uri="{FF2B5EF4-FFF2-40B4-BE49-F238E27FC236}">
                <a16:creationId xmlns:a16="http://schemas.microsoft.com/office/drawing/2014/main" id="{DDBB957C-7A36-3979-3F1F-FEF53815601A}"/>
              </a:ext>
            </a:extLst>
          </p:cNvPr>
          <p:cNvPicPr>
            <a:picLocks noChangeAspect="1"/>
          </p:cNvPicPr>
          <p:nvPr/>
        </p:nvPicPr>
        <p:blipFill rotWithShape="1">
          <a:blip r:embed="rId3">
            <a:extLst>
              <a:ext uri="{28A0092B-C50C-407E-A947-70E740481C1C}">
                <a14:useLocalDpi xmlns:a14="http://schemas.microsoft.com/office/drawing/2010/main" val="0"/>
              </a:ext>
            </a:extLst>
          </a:blip>
          <a:srcRect l="45099" t="46333" r="11208" b="48034"/>
          <a:stretch>
            <a:fillRect/>
          </a:stretch>
        </p:blipFill>
        <p:spPr>
          <a:xfrm>
            <a:off x="0" y="190888"/>
            <a:ext cx="2996418" cy="386297"/>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7F22D0F-6434-318D-FB73-C002F6EA71C3}"/>
                  </a:ext>
                </a:extLst>
              </p:cNvPr>
              <p:cNvSpPr txBox="1"/>
              <p:nvPr/>
            </p:nvSpPr>
            <p:spPr>
              <a:xfrm>
                <a:off x="8673583" y="5798694"/>
                <a:ext cx="2989251" cy="646331"/>
              </a:xfrm>
              <a:prstGeom prst="rect">
                <a:avLst/>
              </a:prstGeom>
              <a:noFill/>
            </p:spPr>
            <p:txBody>
              <a:bodyPr wrap="square" rtlCol="0">
                <a:spAutoFit/>
              </a:bodyPr>
              <a:lstStyle/>
              <a:p>
                <a:r>
                  <a:rPr lang="en-US" altLang="zh-CN" sz="1200" b="0" i="0" dirty="0">
                    <a:effectLst/>
                    <a:latin typeface="Times New Roman" panose="02020603050405020304" pitchFamily="18" charset="0"/>
                    <a:cs typeface="Times New Roman" panose="02020603050405020304" pitchFamily="18" charset="0"/>
                  </a:rPr>
                  <a:t>Figure (2): </a:t>
                </a:r>
                <a:r>
                  <a:rPr lang="en-US" altLang="zh-CN" sz="1200" dirty="0">
                    <a:latin typeface="Times New Roman" panose="02020603050405020304" pitchFamily="18" charset="0"/>
                    <a:cs typeface="Times New Roman" panose="02020603050405020304" pitchFamily="18" charset="0"/>
                  </a:rPr>
                  <a:t>The likelihood profile for </a:t>
                </a:r>
                <a14:m>
                  <m:oMath xmlns:m="http://schemas.openxmlformats.org/officeDocument/2006/math">
                    <m:r>
                      <a:rPr kumimoji="1" lang="en-US" altLang="zh-CN" sz="1200" i="1" dirty="0" smtClean="0">
                        <a:solidFill>
                          <a:schemeClr val="tx1"/>
                        </a:solidFill>
                        <a:latin typeface="Cambria Math" panose="02040503050406030204" pitchFamily="18" charset="0"/>
                        <a:ea typeface="Times New Roman" charset="0"/>
                        <a:cs typeface="Times New Roman" panose="02020603050405020304" pitchFamily="18" charset="0"/>
                      </a:rPr>
                      <m:t>𝐽</m:t>
                    </m:r>
                    <m:r>
                      <a:rPr kumimoji="1" lang="en-US" altLang="zh-CN" sz="1200" i="1" dirty="0" smtClean="0">
                        <a:solidFill>
                          <a:schemeClr val="tx1"/>
                        </a:solidFill>
                        <a:latin typeface="Cambria Math" panose="02040503050406030204" pitchFamily="18" charset="0"/>
                        <a:ea typeface="Times New Roman" charset="0"/>
                        <a:cs typeface="Times New Roman" panose="02020603050405020304" pitchFamily="18" charset="0"/>
                      </a:rPr>
                      <m:t>/</m:t>
                    </m:r>
                    <m:r>
                      <a:rPr kumimoji="1" lang="en-US" altLang="zh-CN" sz="1200" i="1" dirty="0" smtClean="0">
                        <a:solidFill>
                          <a:schemeClr val="tx1"/>
                        </a:solidFill>
                        <a:latin typeface="Cambria Math" panose="02040503050406030204" pitchFamily="18" charset="0"/>
                        <a:ea typeface="Times New Roman" charset="0"/>
                        <a:cs typeface="Times New Roman" panose="02020603050405020304" pitchFamily="18" charset="0"/>
                      </a:rPr>
                      <m:t>𝜓</m:t>
                    </m:r>
                    <m:r>
                      <a:rPr kumimoji="1" lang="en-US" altLang="zh-CN" sz="1200" i="1" dirty="0" smtClean="0">
                        <a:solidFill>
                          <a:schemeClr val="tx1"/>
                        </a:solidFill>
                        <a:latin typeface="Cambria Math" panose="02040503050406030204" pitchFamily="18" charset="0"/>
                        <a:ea typeface="Times New Roman" charset="0"/>
                        <a:cs typeface="Times New Roman" panose="02020603050405020304" pitchFamily="18" charset="0"/>
                      </a:rPr>
                      <m:t> → </m:t>
                    </m:r>
                    <m:r>
                      <a:rPr kumimoji="1" lang="en-US" altLang="zh-CN" sz="1200" i="1" dirty="0" smtClean="0">
                        <a:solidFill>
                          <a:schemeClr val="tx1"/>
                        </a:solidFill>
                        <a:latin typeface="Cambria Math" panose="02040503050406030204" pitchFamily="18" charset="0"/>
                        <a:ea typeface="Times New Roman" charset="0"/>
                        <a:cs typeface="Times New Roman" panose="02020603050405020304" pitchFamily="18" charset="0"/>
                      </a:rPr>
                      <m:t>𝛾</m:t>
                    </m:r>
                    <m:sSup>
                      <m:sSupPr>
                        <m:ctrlPr>
                          <a:rPr kumimoji="1" lang="en-US" altLang="zh-CN" sz="1200" i="1" dirty="0">
                            <a:solidFill>
                              <a:schemeClr val="tx1"/>
                            </a:solidFill>
                            <a:latin typeface="Cambria Math" panose="02040503050406030204" pitchFamily="18" charset="0"/>
                            <a:ea typeface="Times New Roman" charset="0"/>
                            <a:cs typeface="Times New Roman" panose="02020603050405020304" pitchFamily="18" charset="0"/>
                          </a:rPr>
                        </m:ctrlPr>
                      </m:sSupPr>
                      <m:e>
                        <m:r>
                          <a:rPr kumimoji="1" lang="en-US" altLang="zh-CN" sz="1200" i="1" dirty="0">
                            <a:solidFill>
                              <a:schemeClr val="tx1"/>
                            </a:solidFill>
                            <a:latin typeface="Cambria Math" panose="02040503050406030204" pitchFamily="18" charset="0"/>
                            <a:ea typeface="Times New Roman" charset="0"/>
                            <a:cs typeface="Times New Roman" panose="02020603050405020304" pitchFamily="18" charset="0"/>
                          </a:rPr>
                          <m:t>𝐷</m:t>
                        </m:r>
                      </m:e>
                      <m:sup>
                        <m:r>
                          <a:rPr kumimoji="1" lang="en-US" altLang="zh-CN" sz="1200" i="1" dirty="0">
                            <a:solidFill>
                              <a:schemeClr val="tx1"/>
                            </a:solidFill>
                            <a:latin typeface="Cambria Math" panose="02040503050406030204" pitchFamily="18" charset="0"/>
                            <a:ea typeface="Times New Roman" charset="0"/>
                            <a:cs typeface="Times New Roman" panose="02020603050405020304" pitchFamily="18" charset="0"/>
                          </a:rPr>
                          <m:t>0</m:t>
                        </m:r>
                      </m:sup>
                    </m:sSup>
                    <m:r>
                      <a:rPr kumimoji="1" lang="en-US" altLang="zh-CN" sz="1200" i="1" dirty="0">
                        <a:solidFill>
                          <a:schemeClr val="tx1"/>
                        </a:solidFill>
                        <a:latin typeface="Cambria Math" panose="02040503050406030204" pitchFamily="18" charset="0"/>
                        <a:ea typeface="Times New Roman" charset="0"/>
                        <a:cs typeface="Times New Roman" panose="02020603050405020304" pitchFamily="18" charset="0"/>
                      </a:rPr>
                      <m:t> </m:t>
                    </m:r>
                  </m:oMath>
                </a14:m>
                <a:r>
                  <a:rPr lang="en-US" altLang="zh-CN" sz="1200" dirty="0">
                    <a:latin typeface="Times New Roman" panose="02020603050405020304" pitchFamily="18" charset="0"/>
                    <a:cs typeface="Times New Roman" panose="02020603050405020304" pitchFamily="18" charset="0"/>
                  </a:rPr>
                  <a:t>combining the three decay modes to extract the upper limit on the BF.</a:t>
                </a:r>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A7F22D0F-6434-318D-FB73-C002F6EA71C3}"/>
                  </a:ext>
                </a:extLst>
              </p:cNvPr>
              <p:cNvSpPr txBox="1">
                <a:spLocks noRot="1" noChangeAspect="1" noMove="1" noResize="1" noEditPoints="1" noAdjustHandles="1" noChangeArrowheads="1" noChangeShapeType="1" noTextEdit="1"/>
              </p:cNvSpPr>
              <p:nvPr/>
            </p:nvSpPr>
            <p:spPr>
              <a:xfrm>
                <a:off x="8673583" y="5798694"/>
                <a:ext cx="2989251" cy="646331"/>
              </a:xfrm>
              <a:prstGeom prst="rect">
                <a:avLst/>
              </a:prstGeom>
              <a:blipFill>
                <a:blip r:embed="rId4"/>
                <a:stretch>
                  <a:fillRect l="-204" b="-660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2F0653E1-2415-E380-910F-BD96B814B556}"/>
                  </a:ext>
                </a:extLst>
              </p:cNvPr>
              <p:cNvSpPr txBox="1"/>
              <p:nvPr/>
            </p:nvSpPr>
            <p:spPr>
              <a:xfrm>
                <a:off x="196170" y="3215476"/>
                <a:ext cx="8371735" cy="2777940"/>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en-US" altLang="zh-CN" dirty="0">
                    <a:latin typeface="Times New Roman" charset="0"/>
                    <a:ea typeface="Times New Roman" charset="0"/>
                    <a:cs typeface="Times New Roman" charset="0"/>
                  </a:rPr>
                  <a:t>The results are consistent with a background-only hypothesis.</a:t>
                </a:r>
                <a:endParaRPr lang="en-US" altLang="zh-CN" i="1" dirty="0">
                  <a:solidFill>
                    <a:srgbClr val="FF0000"/>
                  </a:solidFill>
                  <a:latin typeface="Cambria Math" panose="02040503050406030204" pitchFamily="18" charset="0"/>
                  <a:ea typeface="Cambria Math" panose="02040503050406030204" pitchFamily="18" charset="0"/>
                </a:endParaRPr>
              </a:p>
              <a:p>
                <a:pPr marL="285750" indent="-285750">
                  <a:lnSpc>
                    <a:spcPct val="200000"/>
                  </a:lnSpc>
                  <a:buFont typeface="Wingdings" panose="05000000000000000000" pitchFamily="2" charset="2"/>
                  <a:buChar char="Ø"/>
                </a:pPr>
                <a14:m>
                  <m:oMath xmlns:m="http://schemas.openxmlformats.org/officeDocument/2006/math">
                    <m:r>
                      <a:rPr lang="en-US" altLang="zh-CN" i="1" smtClean="0">
                        <a:solidFill>
                          <a:srgbClr val="FF0000"/>
                        </a:solidFill>
                        <a:latin typeface="Cambria Math" panose="02040503050406030204" pitchFamily="18" charset="0"/>
                        <a:ea typeface="Cambria Math" panose="02040503050406030204" pitchFamily="18" charset="0"/>
                      </a:rPr>
                      <m:t>ℬ</m:t>
                    </m:r>
                    <m:d>
                      <m:dPr>
                        <m:ctrlPr>
                          <a:rPr lang="en-US" altLang="zh-CN" b="0" i="1" smtClean="0">
                            <a:solidFill>
                              <a:srgbClr val="FF0000"/>
                            </a:solidFill>
                            <a:latin typeface="Cambria Math" panose="02040503050406030204" pitchFamily="18" charset="0"/>
                            <a:ea typeface="Cambria Math" panose="02040503050406030204" pitchFamily="18" charset="0"/>
                          </a:rPr>
                        </m:ctrlPr>
                      </m:dPr>
                      <m:e>
                        <m:r>
                          <a:rPr kumimoji="1" lang="en-US" altLang="zh-CN" i="1" dirty="0" smtClean="0">
                            <a:solidFill>
                              <a:srgbClr val="FF0000"/>
                            </a:solidFill>
                            <a:latin typeface="Cambria Math" panose="02040503050406030204" pitchFamily="18" charset="0"/>
                            <a:ea typeface="Times New Roman" charset="0"/>
                            <a:cs typeface="Times New Roman" panose="02020603050405020304" pitchFamily="18" charset="0"/>
                          </a:rPr>
                          <m:t>𝐽</m:t>
                        </m:r>
                        <m:r>
                          <a:rPr kumimoji="1" lang="en-US" altLang="zh-CN" i="1" dirty="0" smtClean="0">
                            <a:solidFill>
                              <a:srgbClr val="FF0000"/>
                            </a:solidFill>
                            <a:latin typeface="Cambria Math" panose="02040503050406030204" pitchFamily="18" charset="0"/>
                            <a:ea typeface="Times New Roman" charset="0"/>
                            <a:cs typeface="Times New Roman" panose="02020603050405020304" pitchFamily="18" charset="0"/>
                          </a:rPr>
                          <m:t>/</m:t>
                        </m:r>
                        <m:r>
                          <a:rPr kumimoji="1" lang="en-US" altLang="zh-CN" i="1" dirty="0" smtClean="0">
                            <a:solidFill>
                              <a:srgbClr val="FF0000"/>
                            </a:solidFill>
                            <a:latin typeface="Cambria Math" panose="02040503050406030204" pitchFamily="18" charset="0"/>
                            <a:ea typeface="Times New Roman" charset="0"/>
                            <a:cs typeface="Times New Roman" panose="02020603050405020304" pitchFamily="18" charset="0"/>
                          </a:rPr>
                          <m:t>𝜓</m:t>
                        </m:r>
                        <m:r>
                          <a:rPr kumimoji="1" lang="en-US" altLang="zh-CN" i="1" dirty="0" smtClean="0">
                            <a:solidFill>
                              <a:srgbClr val="FF0000"/>
                            </a:solidFill>
                            <a:latin typeface="Cambria Math" panose="02040503050406030204" pitchFamily="18" charset="0"/>
                            <a:ea typeface="Times New Roman" charset="0"/>
                            <a:cs typeface="Times New Roman" panose="02020603050405020304" pitchFamily="18" charset="0"/>
                          </a:rPr>
                          <m:t> → </m:t>
                        </m:r>
                        <m:sSup>
                          <m:sSupPr>
                            <m:ctrlP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ctrlPr>
                          </m:sSupPr>
                          <m:e>
                            <m: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t>𝐷</m:t>
                            </m:r>
                          </m:e>
                          <m:sup>
                            <m:r>
                              <a:rPr kumimoji="1" lang="en-US" altLang="zh-CN" i="1" dirty="0">
                                <a:solidFill>
                                  <a:srgbClr val="FF0000"/>
                                </a:solidFill>
                                <a:latin typeface="Cambria Math" panose="02040503050406030204" pitchFamily="18" charset="0"/>
                                <a:ea typeface="Times New Roman" charset="0"/>
                                <a:cs typeface="Times New Roman" panose="02020603050405020304" pitchFamily="18" charset="0"/>
                              </a:rPr>
                              <m:t>0</m:t>
                            </m:r>
                          </m:sup>
                        </m:sSup>
                        <m:r>
                          <a:rPr kumimoji="1" lang="en-US" altLang="zh-CN" b="0" i="1" dirty="0" smtClean="0">
                            <a:solidFill>
                              <a:srgbClr val="FF0000"/>
                            </a:solidFill>
                            <a:latin typeface="Cambria Math" panose="02040503050406030204" pitchFamily="18" charset="0"/>
                            <a:ea typeface="Times New Roman" charset="0"/>
                            <a:cs typeface="Times New Roman" panose="02020603050405020304" pitchFamily="18" charset="0"/>
                          </a:rPr>
                          <m:t>𝛾</m:t>
                        </m:r>
                      </m:e>
                    </m:d>
                    <m:r>
                      <a:rPr lang="en-US" altLang="zh-CN" b="0" i="1" smtClean="0">
                        <a:solidFill>
                          <a:srgbClr val="FF0000"/>
                        </a:solidFill>
                        <a:latin typeface="Cambria Math" panose="02040503050406030204" pitchFamily="18" charset="0"/>
                        <a:ea typeface="Cambria Math" panose="02040503050406030204" pitchFamily="18" charset="0"/>
                      </a:rPr>
                      <m:t>&lt;9.1×</m:t>
                    </m:r>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10</m:t>
                        </m:r>
                      </m:e>
                      <m:sup>
                        <m:r>
                          <a:rPr lang="en-US" altLang="zh-CN" b="0" i="1" smtClean="0">
                            <a:solidFill>
                              <a:srgbClr val="FF0000"/>
                            </a:solidFill>
                            <a:latin typeface="Cambria Math" panose="02040503050406030204" pitchFamily="18" charset="0"/>
                            <a:ea typeface="Cambria Math" panose="02040503050406030204" pitchFamily="18" charset="0"/>
                          </a:rPr>
                          <m:t>−8</m:t>
                        </m:r>
                      </m:sup>
                    </m:sSup>
                    <m:r>
                      <a:rPr lang="en-US" altLang="zh-CN" b="0" i="1" smtClean="0">
                        <a:latin typeface="Cambria Math" panose="02040503050406030204" pitchFamily="18" charset="0"/>
                        <a:ea typeface="Cambria Math" panose="02040503050406030204" pitchFamily="18" charset="0"/>
                      </a:rPr>
                      <m:t> @90%</m:t>
                    </m:r>
                  </m:oMath>
                </a14:m>
                <a:r>
                  <a:rPr lang="en-US" altLang="zh-CN" dirty="0">
                    <a:latin typeface="Times New Roman" panose="02020603050405020304" pitchFamily="18" charset="0"/>
                    <a:cs typeface="Times New Roman" panose="02020603050405020304" pitchFamily="18" charset="0"/>
                  </a:rPr>
                  <a:t> C.L., representing the most stringent limit to date.</a:t>
                </a:r>
              </a:p>
              <a:p>
                <a:pPr marL="285750" indent="-285750">
                  <a:lnSpc>
                    <a:spcPct val="200000"/>
                  </a:lnSpc>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It provides a valuable reference for studying different NP models and restrict the phase space of parameters. </a:t>
                </a:r>
              </a:p>
            </p:txBody>
          </p:sp>
        </mc:Choice>
        <mc:Fallback>
          <p:sp>
            <p:nvSpPr>
              <p:cNvPr id="8" name="文本框 7">
                <a:extLst>
                  <a:ext uri="{FF2B5EF4-FFF2-40B4-BE49-F238E27FC236}">
                    <a16:creationId xmlns:a16="http://schemas.microsoft.com/office/drawing/2014/main" id="{2F0653E1-2415-E380-910F-BD96B814B556}"/>
                  </a:ext>
                </a:extLst>
              </p:cNvPr>
              <p:cNvSpPr txBox="1">
                <a:spLocks noRot="1" noChangeAspect="1" noMove="1" noResize="1" noEditPoints="1" noAdjustHandles="1" noChangeArrowheads="1" noChangeShapeType="1" noTextEdit="1"/>
              </p:cNvSpPr>
              <p:nvPr/>
            </p:nvSpPr>
            <p:spPr>
              <a:xfrm>
                <a:off x="196170" y="3215476"/>
                <a:ext cx="8371735" cy="2777940"/>
              </a:xfrm>
              <a:prstGeom prst="rect">
                <a:avLst/>
              </a:prstGeom>
              <a:blipFill>
                <a:blip r:embed="rId5"/>
                <a:stretch>
                  <a:fillRect l="-437" b="-2632"/>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AEC26059-49E9-D1E9-57A5-6C1F99EA4E45}"/>
              </a:ext>
            </a:extLst>
          </p:cNvPr>
          <p:cNvPicPr>
            <a:picLocks noChangeAspect="1"/>
          </p:cNvPicPr>
          <p:nvPr/>
        </p:nvPicPr>
        <p:blipFill>
          <a:blip r:embed="rId6"/>
          <a:stretch>
            <a:fillRect/>
          </a:stretch>
        </p:blipFill>
        <p:spPr>
          <a:xfrm>
            <a:off x="8817530" y="3808041"/>
            <a:ext cx="2646337" cy="1982347"/>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63E401C0-9D62-2CE0-708B-2C4D56CCF766}"/>
                  </a:ext>
                </a:extLst>
              </p:cNvPr>
              <p:cNvSpPr txBox="1"/>
              <p:nvPr/>
            </p:nvSpPr>
            <p:spPr>
              <a:xfrm>
                <a:off x="6398755" y="73532"/>
                <a:ext cx="3583445"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0" i="1" dirty="0" smtClean="0">
                          <a:solidFill>
                            <a:srgbClr val="FF0000"/>
                          </a:solidFill>
                          <a:effectLst/>
                          <a:latin typeface="Cambria Math" panose="02040503050406030204" pitchFamily="18" charset="0"/>
                        </a:rPr>
                        <m:t>𝐽</m:t>
                      </m:r>
                      <m:r>
                        <a:rPr lang="en-US" altLang="zh-CN" b="0" i="1" dirty="0" smtClean="0">
                          <a:solidFill>
                            <a:srgbClr val="FF0000"/>
                          </a:solidFill>
                          <a:effectLst/>
                          <a:latin typeface="Cambria Math" panose="02040503050406030204" pitchFamily="18" charset="0"/>
                        </a:rPr>
                        <m:t>/</m:t>
                      </m:r>
                      <m:r>
                        <a:rPr lang="el-GR" altLang="zh-CN" b="0" i="1" dirty="0" smtClean="0">
                          <a:solidFill>
                            <a:srgbClr val="FF0000"/>
                          </a:solidFill>
                          <a:effectLst/>
                          <a:latin typeface="Cambria Math" panose="02040503050406030204" pitchFamily="18" charset="0"/>
                        </a:rPr>
                        <m:t>𝜓</m:t>
                      </m:r>
                      <m:r>
                        <a:rPr lang="el-GR" altLang="zh-CN" b="0" i="1" dirty="0">
                          <a:solidFill>
                            <a:srgbClr val="FF0000"/>
                          </a:solidFill>
                          <a:effectLst/>
                          <a:latin typeface="Cambria Math" panose="02040503050406030204" pitchFamily="18" charset="0"/>
                        </a:rPr>
                        <m:t>→</m:t>
                      </m:r>
                      <m:sSup>
                        <m:sSupPr>
                          <m:ctrlPr>
                            <a:rPr lang="en-US" altLang="zh-CN" b="0" i="1" dirty="0" smtClean="0">
                              <a:solidFill>
                                <a:srgbClr val="FF0000"/>
                              </a:solidFill>
                              <a:effectLst/>
                              <a:latin typeface="Cambria Math" panose="02040503050406030204" pitchFamily="18" charset="0"/>
                            </a:rPr>
                          </m:ctrlPr>
                        </m:sSupPr>
                        <m:e>
                          <m:r>
                            <a:rPr lang="en-US" altLang="zh-CN" b="0" i="1" dirty="0">
                              <a:solidFill>
                                <a:srgbClr val="FF0000"/>
                              </a:solidFill>
                              <a:effectLst/>
                              <a:latin typeface="Cambria Math" panose="02040503050406030204" pitchFamily="18" charset="0"/>
                            </a:rPr>
                            <m:t>𝐷</m:t>
                          </m:r>
                        </m:e>
                        <m:sup>
                          <m:r>
                            <a:rPr lang="en-US" altLang="zh-CN" b="0" i="1" dirty="0" smtClean="0">
                              <a:solidFill>
                                <a:srgbClr val="FF0000"/>
                              </a:solidFill>
                              <a:effectLst/>
                              <a:latin typeface="Cambria Math" panose="02040503050406030204" pitchFamily="18" charset="0"/>
                            </a:rPr>
                            <m:t>0</m:t>
                          </m:r>
                        </m:sup>
                      </m:sSup>
                      <m:r>
                        <a:rPr lang="en-US" altLang="zh-CN" b="0" i="1" dirty="0" smtClean="0">
                          <a:solidFill>
                            <a:srgbClr val="FF0000"/>
                          </a:solidFill>
                          <a:effectLst/>
                          <a:latin typeface="Cambria Math" panose="02040503050406030204" pitchFamily="18" charset="0"/>
                        </a:rPr>
                        <m:t>𝛾</m:t>
                      </m:r>
                    </m:oMath>
                  </m:oMathPara>
                </a14:m>
                <a:endParaRPr lang="en-US" altLang="zh-CN" dirty="0"/>
              </a:p>
              <a:p>
                <a:pPr algn="ctr"/>
                <a:r>
                  <a:rPr lang="en-US" altLang="zh-CN" dirty="0" err="1">
                    <a:solidFill>
                      <a:srgbClr val="00B0F0"/>
                    </a:solidFill>
                  </a:rPr>
                  <a:t>Phys.Rev.D</a:t>
                </a:r>
                <a:r>
                  <a:rPr lang="en-US" altLang="zh-CN" dirty="0">
                    <a:solidFill>
                      <a:srgbClr val="00B0F0"/>
                    </a:solidFill>
                  </a:rPr>
                  <a:t> 110, 112012 (2024)</a:t>
                </a:r>
                <a:endParaRPr lang="zh-CN" altLang="en-US" dirty="0">
                  <a:solidFill>
                    <a:srgbClr val="00B0F0"/>
                  </a:solidFill>
                </a:endParaRPr>
              </a:p>
            </p:txBody>
          </p:sp>
        </mc:Choice>
        <mc:Fallback xmlns="">
          <p:sp>
            <p:nvSpPr>
              <p:cNvPr id="2" name="文本框 1">
                <a:extLst>
                  <a:ext uri="{FF2B5EF4-FFF2-40B4-BE49-F238E27FC236}">
                    <a16:creationId xmlns:a16="http://schemas.microsoft.com/office/drawing/2014/main" id="{63E401C0-9D62-2CE0-708B-2C4D56CCF766}"/>
                  </a:ext>
                </a:extLst>
              </p:cNvPr>
              <p:cNvSpPr txBox="1">
                <a:spLocks noRot="1" noChangeAspect="1" noMove="1" noResize="1" noEditPoints="1" noAdjustHandles="1" noChangeArrowheads="1" noChangeShapeType="1" noTextEdit="1"/>
              </p:cNvSpPr>
              <p:nvPr/>
            </p:nvSpPr>
            <p:spPr>
              <a:xfrm>
                <a:off x="6398755" y="73532"/>
                <a:ext cx="3583445" cy="646331"/>
              </a:xfrm>
              <a:prstGeom prst="rect">
                <a:avLst/>
              </a:prstGeom>
              <a:blipFill>
                <a:blip r:embed="rId7"/>
                <a:stretch>
                  <a:fillRect b="-12963"/>
                </a:stretch>
              </a:blipFill>
            </p:spPr>
            <p:txBody>
              <a:bodyPr/>
              <a:lstStyle/>
              <a:p>
                <a:r>
                  <a:rPr lang="zh-CN" altLang="en-US">
                    <a:noFill/>
                  </a:rPr>
                  <a:t> </a:t>
                </a:r>
              </a:p>
            </p:txBody>
          </p:sp>
        </mc:Fallback>
      </mc:AlternateContent>
      <p:pic>
        <p:nvPicPr>
          <p:cNvPr id="10" name="图片 9" descr="中山大学logo">
            <a:extLst>
              <a:ext uri="{FF2B5EF4-FFF2-40B4-BE49-F238E27FC236}">
                <a16:creationId xmlns:a16="http://schemas.microsoft.com/office/drawing/2014/main" id="{F3CFF602-A99C-E011-2DAD-2981C892D329}"/>
              </a:ext>
            </a:extLst>
          </p:cNvPr>
          <p:cNvPicPr>
            <a:picLocks noChangeAspect="1"/>
          </p:cNvPicPr>
          <p:nvPr/>
        </p:nvPicPr>
        <p:blipFill>
          <a:blip r:embed="rId8"/>
          <a:stretch>
            <a:fillRect/>
          </a:stretch>
        </p:blipFill>
        <p:spPr>
          <a:xfrm>
            <a:off x="11463867" y="87271"/>
            <a:ext cx="654934" cy="654934"/>
          </a:xfrm>
          <a:prstGeom prst="rect">
            <a:avLst/>
          </a:prstGeom>
        </p:spPr>
      </p:pic>
      <p:pic>
        <p:nvPicPr>
          <p:cNvPr id="11" name="图片 10">
            <a:extLst>
              <a:ext uri="{FF2B5EF4-FFF2-40B4-BE49-F238E27FC236}">
                <a16:creationId xmlns:a16="http://schemas.microsoft.com/office/drawing/2014/main" id="{3F2E9FEB-DE57-7D3B-77C1-2D3EB1B7BC55}"/>
              </a:ext>
            </a:extLst>
          </p:cNvPr>
          <p:cNvPicPr>
            <a:picLocks noChangeAspect="1"/>
          </p:cNvPicPr>
          <p:nvPr/>
        </p:nvPicPr>
        <p:blipFill>
          <a:blip r:embed="rId9"/>
          <a:stretch>
            <a:fillRect/>
          </a:stretch>
        </p:blipFill>
        <p:spPr>
          <a:xfrm>
            <a:off x="10301228" y="134003"/>
            <a:ext cx="1052572" cy="433830"/>
          </a:xfrm>
          <a:prstGeom prst="rect">
            <a:avLst/>
          </a:prstGeom>
        </p:spPr>
      </p:pic>
      <p:sp>
        <p:nvSpPr>
          <p:cNvPr id="5" name="文本框 4">
            <a:extLst>
              <a:ext uri="{FF2B5EF4-FFF2-40B4-BE49-F238E27FC236}">
                <a16:creationId xmlns:a16="http://schemas.microsoft.com/office/drawing/2014/main" id="{997C4D41-951A-8799-6B9B-8775D7B40F68}"/>
              </a:ext>
            </a:extLst>
          </p:cNvPr>
          <p:cNvSpPr txBox="1"/>
          <p:nvPr/>
        </p:nvSpPr>
        <p:spPr>
          <a:xfrm>
            <a:off x="838200" y="2635177"/>
            <a:ext cx="9437862" cy="430887"/>
          </a:xfrm>
          <a:prstGeom prst="rect">
            <a:avLst/>
          </a:prstGeom>
          <a:noFill/>
        </p:spPr>
        <p:txBody>
          <a:bodyPr wrap="square" rtlCol="0">
            <a:spAutoFit/>
          </a:bodyPr>
          <a:lstStyle/>
          <a:p>
            <a:r>
              <a:rPr lang="en-US" altLang="zh-CN" sz="1100" b="0" i="0" dirty="0">
                <a:effectLst/>
                <a:latin typeface="Times New Roman" panose="02020603050405020304" pitchFamily="18" charset="0"/>
                <a:cs typeface="Times New Roman" panose="02020603050405020304" pitchFamily="18" charset="0"/>
              </a:rPr>
              <a:t>Fig</a:t>
            </a:r>
            <a:r>
              <a:rPr lang="en-US" altLang="zh-CN" sz="1100" dirty="0">
                <a:latin typeface="Times New Roman" panose="02020603050405020304" pitchFamily="18" charset="0"/>
                <a:cs typeface="Times New Roman" panose="02020603050405020304" pitchFamily="18" charset="0"/>
              </a:rPr>
              <a:t>ure (1): The </a:t>
            </a:r>
            <a:r>
              <a:rPr lang="en-US" altLang="zh-CN" sz="1100" dirty="0" err="1">
                <a:latin typeface="Times New Roman" panose="02020603050405020304" pitchFamily="18" charset="0"/>
                <a:cs typeface="Times New Roman" panose="02020603050405020304" pitchFamily="18" charset="0"/>
              </a:rPr>
              <a:t>unbinned</a:t>
            </a:r>
            <a:r>
              <a:rPr lang="en-US" altLang="zh-CN" sz="1100" dirty="0">
                <a:latin typeface="Times New Roman" panose="02020603050405020304" pitchFamily="18" charset="0"/>
                <a:cs typeface="Times New Roman" panose="02020603050405020304" pitchFamily="18" charset="0"/>
              </a:rPr>
              <a:t> simultaneous fit on the invariant mass distributions of modes (a) I, (b) II and (c) III, where the dots with error bar are data, the blue lines are the fit result, and the red dotted and purple curves are the fitted signal and background, respectively.</a:t>
            </a:r>
            <a:endParaRPr lang="zh-CN" altLang="en-US" sz="11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D8374759-F689-E49E-3CF6-9942D44ED4DB}"/>
              </a:ext>
            </a:extLst>
          </p:cNvPr>
          <p:cNvPicPr>
            <a:picLocks noChangeAspect="1"/>
          </p:cNvPicPr>
          <p:nvPr/>
        </p:nvPicPr>
        <p:blipFill>
          <a:blip r:embed="rId10"/>
          <a:stretch>
            <a:fillRect/>
          </a:stretch>
        </p:blipFill>
        <p:spPr>
          <a:xfrm>
            <a:off x="1222727" y="768769"/>
            <a:ext cx="2358673" cy="1872348"/>
          </a:xfrm>
          <a:prstGeom prst="rect">
            <a:avLst/>
          </a:prstGeom>
        </p:spPr>
      </p:pic>
      <p:pic>
        <p:nvPicPr>
          <p:cNvPr id="14" name="图片 13">
            <a:extLst>
              <a:ext uri="{FF2B5EF4-FFF2-40B4-BE49-F238E27FC236}">
                <a16:creationId xmlns:a16="http://schemas.microsoft.com/office/drawing/2014/main" id="{D2864B19-5EF1-FF21-50AC-2A52593F0604}"/>
              </a:ext>
            </a:extLst>
          </p:cNvPr>
          <p:cNvPicPr>
            <a:picLocks noChangeAspect="1"/>
          </p:cNvPicPr>
          <p:nvPr/>
        </p:nvPicPr>
        <p:blipFill>
          <a:blip r:embed="rId11"/>
          <a:stretch>
            <a:fillRect/>
          </a:stretch>
        </p:blipFill>
        <p:spPr>
          <a:xfrm>
            <a:off x="4282305" y="768769"/>
            <a:ext cx="2358672" cy="1934361"/>
          </a:xfrm>
          <a:prstGeom prst="rect">
            <a:avLst/>
          </a:prstGeom>
        </p:spPr>
      </p:pic>
      <p:pic>
        <p:nvPicPr>
          <p:cNvPr id="16" name="图片 15">
            <a:extLst>
              <a:ext uri="{FF2B5EF4-FFF2-40B4-BE49-F238E27FC236}">
                <a16:creationId xmlns:a16="http://schemas.microsoft.com/office/drawing/2014/main" id="{AD36138A-B488-7A22-66DA-8DCA3BFC9889}"/>
              </a:ext>
            </a:extLst>
          </p:cNvPr>
          <p:cNvPicPr>
            <a:picLocks noChangeAspect="1"/>
          </p:cNvPicPr>
          <p:nvPr/>
        </p:nvPicPr>
        <p:blipFill>
          <a:blip r:embed="rId12"/>
          <a:stretch>
            <a:fillRect/>
          </a:stretch>
        </p:blipFill>
        <p:spPr>
          <a:xfrm>
            <a:off x="7341882" y="802822"/>
            <a:ext cx="2358671" cy="1848031"/>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607D863-4795-822C-D034-34BB1E5CC47A}"/>
                  </a:ext>
                </a:extLst>
              </p:cNvPr>
              <p:cNvSpPr txBox="1"/>
              <p:nvPr/>
            </p:nvSpPr>
            <p:spPr>
              <a:xfrm>
                <a:off x="405139" y="-17784"/>
                <a:ext cx="30794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1" dirty="0">
                          <a:latin typeface="Times New Roman" panose="02020603050405020304" pitchFamily="18" charset="0"/>
                          <a:cs typeface="Times New Roman" panose="02020603050405020304" pitchFamily="18" charset="0"/>
                        </a:rPr>
                        <m:t>FCNC</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decays</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with</m:t>
                      </m:r>
                      <m:r>
                        <m:rPr>
                          <m:nor/>
                        </m:rPr>
                        <a:rPr lang="en-US" altLang="zh-CN" b="1" dirty="0">
                          <a:latin typeface="Times New Roman" panose="02020603050405020304" pitchFamily="18" charset="0"/>
                          <a:cs typeface="Times New Roman" panose="02020603050405020304" pitchFamily="18" charset="0"/>
                        </a:rPr>
                        <m:t> </m:t>
                      </m:r>
                      <m:r>
                        <m:rPr>
                          <m:nor/>
                        </m:rPr>
                        <a:rPr lang="en-US" altLang="zh-CN" b="1" dirty="0">
                          <a:latin typeface="Times New Roman" panose="02020603050405020304" pitchFamily="18" charset="0"/>
                          <a:cs typeface="Times New Roman" panose="02020603050405020304" pitchFamily="18" charset="0"/>
                        </a:rPr>
                        <m:t>charm</m:t>
                      </m:r>
                    </m:oMath>
                  </m:oMathPara>
                </a14:m>
                <a:endParaRPr/>
              </a:p>
            </p:txBody>
          </p:sp>
        </mc:Choice>
        <mc:Fallback xmlns="">
          <p:sp>
            <p:nvSpPr>
              <p:cNvPr id="17" name="文本框 16">
                <a:extLst>
                  <a:ext uri="{FF2B5EF4-FFF2-40B4-BE49-F238E27FC236}">
                    <a16:creationId xmlns:a16="http://schemas.microsoft.com/office/drawing/2014/main" id="{8607D863-4795-822C-D034-34BB1E5CC47A}"/>
                  </a:ext>
                </a:extLst>
              </p:cNvPr>
              <p:cNvSpPr txBox="1">
                <a:spLocks noRot="1" noChangeAspect="1" noMove="1" noResize="1" noEditPoints="1" noAdjustHandles="1" noChangeArrowheads="1" noChangeShapeType="1" noTextEdit="1"/>
              </p:cNvSpPr>
              <p:nvPr/>
            </p:nvSpPr>
            <p:spPr>
              <a:xfrm>
                <a:off x="405139" y="-17784"/>
                <a:ext cx="3079419" cy="369332"/>
              </a:xfrm>
              <a:prstGeom prst="rect">
                <a:avLst/>
              </a:prstGeom>
              <a:blipFill>
                <a:blip r:embed="rId15"/>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1186937"/>
      </p:ext>
    </p:extLst>
  </p:cSld>
  <p:clrMapOvr>
    <a:masterClrMapping/>
  </p:clrMapOvr>
  <mc:AlternateContent xmlns:mc="http://schemas.openxmlformats.org/markup-compatibility/2006" xmlns:p14="http://schemas.microsoft.com/office/powerpoint/2010/main">
    <mc:Choice Requires="p14">
      <p:transition p14:dur="10" advClick="0" advTm="3000">
        <p14:prism isContent="1" isInverted="1"/>
      </p:transition>
    </mc:Choice>
    <mc:Fallback xmlns="">
      <p:transition advClick="0" advTm="300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56583</TotalTime>
  <Words>2717</Words>
  <Application>Microsoft Office PowerPoint</Application>
  <PresentationFormat>宽屏</PresentationFormat>
  <Paragraphs>341</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 Unicode MS</vt:lpstr>
      <vt:lpstr>等线</vt:lpstr>
      <vt:lpstr>等线 Light</vt:lpstr>
      <vt:lpstr>宋体</vt:lpstr>
      <vt:lpstr>Arial</vt:lpstr>
      <vt:lpstr>Cambria Math</vt:lpstr>
      <vt:lpstr>Comic Sans MS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詹 永华</dc:creator>
  <cp:lastModifiedBy>永华 詹</cp:lastModifiedBy>
  <cp:revision>190</cp:revision>
  <dcterms:created xsi:type="dcterms:W3CDTF">2021-11-24T00:09:21Z</dcterms:created>
  <dcterms:modified xsi:type="dcterms:W3CDTF">2025-07-09T21:14:15Z</dcterms:modified>
</cp:coreProperties>
</file>