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327" r:id="rId3"/>
    <p:sldId id="361" r:id="rId4"/>
    <p:sldId id="339" r:id="rId5"/>
    <p:sldId id="338" r:id="rId6"/>
    <p:sldId id="368" r:id="rId7"/>
    <p:sldId id="369" r:id="rId8"/>
    <p:sldId id="337" r:id="rId9"/>
    <p:sldId id="321" r:id="rId10"/>
    <p:sldId id="343" r:id="rId11"/>
    <p:sldId id="345" r:id="rId12"/>
    <p:sldId id="344" r:id="rId13"/>
    <p:sldId id="342" r:id="rId14"/>
    <p:sldId id="341" r:id="rId15"/>
    <p:sldId id="340" r:id="rId16"/>
    <p:sldId id="322" r:id="rId17"/>
    <p:sldId id="362" r:id="rId18"/>
    <p:sldId id="373" r:id="rId19"/>
    <p:sldId id="323" r:id="rId20"/>
    <p:sldId id="374" r:id="rId21"/>
    <p:sldId id="325" r:id="rId22"/>
    <p:sldId id="375" r:id="rId23"/>
    <p:sldId id="370" r:id="rId24"/>
    <p:sldId id="352" r:id="rId25"/>
    <p:sldId id="351" r:id="rId26"/>
    <p:sldId id="350" r:id="rId27"/>
    <p:sldId id="348" r:id="rId28"/>
    <p:sldId id="349" r:id="rId29"/>
    <p:sldId id="347" r:id="rId30"/>
    <p:sldId id="346" r:id="rId31"/>
    <p:sldId id="328" r:id="rId32"/>
    <p:sldId id="376" r:id="rId33"/>
    <p:sldId id="354" r:id="rId34"/>
    <p:sldId id="353" r:id="rId35"/>
    <p:sldId id="334" r:id="rId36"/>
    <p:sldId id="363" r:id="rId37"/>
    <p:sldId id="332" r:id="rId38"/>
    <p:sldId id="355" r:id="rId39"/>
    <p:sldId id="372" r:id="rId40"/>
    <p:sldId id="371" r:id="rId41"/>
    <p:sldId id="335" r:id="rId42"/>
    <p:sldId id="333" r:id="rId43"/>
    <p:sldId id="364" r:id="rId44"/>
    <p:sldId id="358" r:id="rId45"/>
    <p:sldId id="329" r:id="rId46"/>
    <p:sldId id="330" r:id="rId47"/>
    <p:sldId id="366" r:id="rId48"/>
    <p:sldId id="365" r:id="rId49"/>
    <p:sldId id="377" r:id="rId50"/>
    <p:sldId id="36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ECBD6B-5DC1-C345-82AB-626785546C06}" name="Petro, Maros" initials="MP" userId="S::petroma7@cvut.cz::68eb7954-1117-4e38-9f66-da29294429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C40"/>
    <a:srgbClr val="FFB948"/>
    <a:srgbClr val="E8C0AB"/>
    <a:srgbClr val="BC4C00"/>
    <a:srgbClr val="FDE2B0"/>
    <a:srgbClr val="001D40"/>
    <a:srgbClr val="FEE3B1"/>
    <a:srgbClr val="BD4C00"/>
    <a:srgbClr val="156082"/>
    <a:srgbClr val="BE4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5" autoAdjust="0"/>
    <p:restoredTop sz="93557" autoAdjust="0"/>
  </p:normalViewPr>
  <p:slideViewPr>
    <p:cSldViewPr snapToGrid="0">
      <p:cViewPr varScale="1">
        <p:scale>
          <a:sx n="57" d="100"/>
          <a:sy n="57" d="100"/>
        </p:scale>
        <p:origin x="1204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8/10/relationships/authors" Target="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44315-959E-4264-BC0E-CEF414F11D86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252EF-FA61-40C6-823D-A3EFBEDD9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3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252EF-FA61-40C6-823D-A3EFBEDD9D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47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6A99F-0247-633A-7D24-29D8853E1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1BA681-1AED-2FD4-DDD2-E26941758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116AF-9947-9E4B-D13C-854AE9CBF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D2EB-F06A-4AD5-9D3D-5CF4C737F952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74B1C-485D-FA08-5807-AD9446209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2D1B9-6799-8455-FC60-5AC182B7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D6B1-1657-4F94-913D-7ABA90AD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2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2A3DF-8368-4846-3C17-24AD40AE3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18123-8B74-1F05-F7EF-4C075CBFC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DB69B-39BF-FCA4-3C34-3ACF9C97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D2EB-F06A-4AD5-9D3D-5CF4C737F952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2B159-F617-1CC7-CB49-B6BC0AC99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D5156-64B2-1CBC-7D0E-077ED9CDE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D6B1-1657-4F94-913D-7ABA90AD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76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471416-A5F2-6ACC-6057-BEE4A138EC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633253-41F9-7570-5322-1D701B1F4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F5BCD-5211-4D9B-A7C3-B349A85C0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D2EB-F06A-4AD5-9D3D-5CF4C737F952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632F6-FE46-1908-2A07-DAA516EA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8319F-3C0D-3844-9A37-88E20A04F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D6B1-1657-4F94-913D-7ABA90AD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96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BE4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C5F40515-9897-ABB6-DAFE-BC91831D56D7}"/>
              </a:ext>
            </a:extLst>
          </p:cNvPr>
          <p:cNvSpPr/>
          <p:nvPr userDrawn="1"/>
        </p:nvSpPr>
        <p:spPr>
          <a:xfrm>
            <a:off x="1648691" y="675782"/>
            <a:ext cx="10543309" cy="225778"/>
          </a:xfrm>
          <a:prstGeom prst="rect">
            <a:avLst/>
          </a:prstGeom>
          <a:gradFill>
            <a:gsLst>
              <a:gs pos="0">
                <a:srgbClr val="684C43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5325327-4BDD-0768-1101-34022A85D1B1}"/>
              </a:ext>
            </a:extLst>
          </p:cNvPr>
          <p:cNvSpPr/>
          <p:nvPr userDrawn="1"/>
        </p:nvSpPr>
        <p:spPr>
          <a:xfrm>
            <a:off x="1648691" y="-5"/>
            <a:ext cx="10543309" cy="790417"/>
          </a:xfrm>
          <a:prstGeom prst="rect">
            <a:avLst/>
          </a:prstGeom>
          <a:solidFill>
            <a:srgbClr val="011C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4B99451-090B-7E73-FCE6-3628181F9498}"/>
              </a:ext>
            </a:extLst>
          </p:cNvPr>
          <p:cNvSpPr/>
          <p:nvPr userDrawn="1"/>
        </p:nvSpPr>
        <p:spPr>
          <a:xfrm>
            <a:off x="0" y="5134573"/>
            <a:ext cx="11460593" cy="1215324"/>
          </a:xfrm>
          <a:prstGeom prst="rect">
            <a:avLst/>
          </a:prstGeom>
          <a:solidFill>
            <a:srgbClr val="011C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68F7F4-6472-A59E-CB06-9C0F9E9A19B1}"/>
              </a:ext>
            </a:extLst>
          </p:cNvPr>
          <p:cNvSpPr/>
          <p:nvPr userDrawn="1"/>
        </p:nvSpPr>
        <p:spPr>
          <a:xfrm>
            <a:off x="0" y="5033355"/>
            <a:ext cx="10171289" cy="120287"/>
          </a:xfrm>
          <a:prstGeom prst="rect">
            <a:avLst/>
          </a:prstGeom>
          <a:gradFill>
            <a:gsLst>
              <a:gs pos="0">
                <a:srgbClr val="684C43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AA5E39-48C0-30E7-4EDC-66625D3D52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078" y="2215166"/>
            <a:ext cx="10778837" cy="11269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8AA45-5890-F9E9-4715-8D98D9F1BD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6077" y="3766088"/>
            <a:ext cx="9210649" cy="9012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if needed</a:t>
            </a:r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34C502D1-9939-FCCC-D765-3A8E93C028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077" y="5210962"/>
            <a:ext cx="8786813" cy="497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name here</a:t>
            </a:r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D526BFC-1FFC-3922-F1C9-2F02CB608DF3}"/>
              </a:ext>
            </a:extLst>
          </p:cNvPr>
          <p:cNvSpPr/>
          <p:nvPr userDrawn="1"/>
        </p:nvSpPr>
        <p:spPr>
          <a:xfrm>
            <a:off x="9847292" y="4303058"/>
            <a:ext cx="2681697" cy="18016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93C707-9AF3-99F5-A358-9C8BA7581C10}"/>
              </a:ext>
            </a:extLst>
          </p:cNvPr>
          <p:cNvGrpSpPr/>
          <p:nvPr userDrawn="1"/>
        </p:nvGrpSpPr>
        <p:grpSpPr>
          <a:xfrm>
            <a:off x="33250" y="5722706"/>
            <a:ext cx="12158750" cy="1126981"/>
            <a:chOff x="31056" y="41017080"/>
            <a:chExt cx="23836739" cy="1764001"/>
          </a:xfrm>
        </p:grpSpPr>
        <p:pic>
          <p:nvPicPr>
            <p:cNvPr id="5" name="Google Shape;115;p13">
              <a:extLst>
                <a:ext uri="{FF2B5EF4-FFF2-40B4-BE49-F238E27FC236}">
                  <a16:creationId xmlns:a16="http://schemas.microsoft.com/office/drawing/2014/main" id="{D8F170F1-5DB0-7AF9-7675-DD5CCD519B5E}"/>
                </a:ext>
              </a:extLst>
            </p:cNvPr>
            <p:cNvPicPr preferRelativeResize="0">
              <a:picLocks noChangeAspect="1"/>
            </p:cNvPicPr>
            <p:nvPr userDrawn="1"/>
          </p:nvPicPr>
          <p:blipFill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6232" y="41017081"/>
              <a:ext cx="2346096" cy="1764000"/>
            </a:xfrm>
            <a:prstGeom prst="rect">
              <a:avLst/>
            </a:prstGeom>
            <a:noFill/>
            <a:ln w="28575">
              <a:solidFill>
                <a:srgbClr val="011D40"/>
              </a:solidFill>
            </a:ln>
          </p:spPr>
        </p:pic>
        <p:pic>
          <p:nvPicPr>
            <p:cNvPr id="6" name="Google Shape;116;p13">
              <a:extLst>
                <a:ext uri="{FF2B5EF4-FFF2-40B4-BE49-F238E27FC236}">
                  <a16:creationId xmlns:a16="http://schemas.microsoft.com/office/drawing/2014/main" id="{C1C6687E-A7E7-B12E-8292-FA6FBDBFAA14}"/>
                </a:ext>
              </a:extLst>
            </p:cNvPr>
            <p:cNvPicPr preferRelativeResize="0">
              <a:picLocks noChangeAspect="1"/>
            </p:cNvPicPr>
            <p:nvPr userDrawn="1"/>
          </p:nvPicPr>
          <p:blipFill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56" y="41017081"/>
              <a:ext cx="2635974" cy="1764000"/>
            </a:xfrm>
            <a:prstGeom prst="rect">
              <a:avLst/>
            </a:prstGeom>
            <a:noFill/>
            <a:ln w="28575" cap="flat" cmpd="sng">
              <a:solidFill>
                <a:srgbClr val="011D4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7" name="Google Shape;117;p13">
              <a:extLst>
                <a:ext uri="{FF2B5EF4-FFF2-40B4-BE49-F238E27FC236}">
                  <a16:creationId xmlns:a16="http://schemas.microsoft.com/office/drawing/2014/main" id="{AB8283CB-D989-1856-E14F-AC5E923DCB8F}"/>
                </a:ext>
              </a:extLst>
            </p:cNvPr>
            <p:cNvPicPr preferRelativeResize="0">
              <a:picLocks noChangeAspect="1"/>
            </p:cNvPicPr>
            <p:nvPr userDrawn="1"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67564" y="41017081"/>
              <a:ext cx="3438505" cy="1764000"/>
            </a:xfrm>
            <a:prstGeom prst="rect">
              <a:avLst/>
            </a:prstGeom>
            <a:noFill/>
            <a:ln w="28575" cap="flat" cmpd="sng">
              <a:solidFill>
                <a:srgbClr val="011D4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8" name="Google Shape;120;p13">
              <a:extLst>
                <a:ext uri="{FF2B5EF4-FFF2-40B4-BE49-F238E27FC236}">
                  <a16:creationId xmlns:a16="http://schemas.microsoft.com/office/drawing/2014/main" id="{7F6DA4B8-5BE3-25AC-4361-E9D9CDC3DB2A}"/>
                </a:ext>
              </a:extLst>
            </p:cNvPr>
            <p:cNvPicPr preferRelativeResize="0"/>
            <p:nvPr userDrawn="1"/>
          </p:nvPicPr>
          <p:blipFill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2520" y="41017081"/>
              <a:ext cx="2647152" cy="1764000"/>
            </a:xfrm>
            <a:prstGeom prst="rect">
              <a:avLst/>
            </a:prstGeom>
            <a:noFill/>
            <a:ln w="28575" cap="flat" cmpd="sng">
              <a:solidFill>
                <a:srgbClr val="011D4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9" name="Image 190">
              <a:extLst>
                <a:ext uri="{FF2B5EF4-FFF2-40B4-BE49-F238E27FC236}">
                  <a16:creationId xmlns:a16="http://schemas.microsoft.com/office/drawing/2014/main" id="{34289948-33D2-33EC-BE4A-F0243AD36E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6986" y="41017081"/>
              <a:ext cx="2493576" cy="1764000"/>
            </a:xfrm>
            <a:prstGeom prst="rect">
              <a:avLst/>
            </a:prstGeom>
            <a:ln w="28575">
              <a:solidFill>
                <a:srgbClr val="011D40"/>
              </a:solidFill>
            </a:ln>
          </p:spPr>
        </p:pic>
        <p:pic>
          <p:nvPicPr>
            <p:cNvPr id="10" name="Image 192">
              <a:extLst>
                <a:ext uri="{FF2B5EF4-FFF2-40B4-BE49-F238E27FC236}">
                  <a16:creationId xmlns:a16="http://schemas.microsoft.com/office/drawing/2014/main" id="{2BC51056-F3EF-CD64-CC36-976B0DC190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171347" y="41017081"/>
              <a:ext cx="2493575" cy="1764000"/>
            </a:xfrm>
            <a:prstGeom prst="rect">
              <a:avLst/>
            </a:prstGeom>
            <a:ln w="28575">
              <a:solidFill>
                <a:srgbClr val="011D40"/>
              </a:solidFill>
            </a:ln>
          </p:spPr>
        </p:pic>
        <p:pic>
          <p:nvPicPr>
            <p:cNvPr id="11" name="Image 194">
              <a:extLst>
                <a:ext uri="{FF2B5EF4-FFF2-40B4-BE49-F238E27FC236}">
                  <a16:creationId xmlns:a16="http://schemas.microsoft.com/office/drawing/2014/main" id="{3967757C-77DA-60E5-55DB-D1F84B17EB2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27899" y="41017081"/>
              <a:ext cx="2400535" cy="1764000"/>
            </a:xfrm>
            <a:prstGeom prst="rect">
              <a:avLst/>
            </a:prstGeom>
            <a:ln w="28575">
              <a:solidFill>
                <a:srgbClr val="011D40"/>
              </a:solidFill>
            </a:ln>
          </p:spPr>
        </p:pic>
        <p:pic>
          <p:nvPicPr>
            <p:cNvPr id="12" name="Image 9">
              <a:extLst>
                <a:ext uri="{FF2B5EF4-FFF2-40B4-BE49-F238E27FC236}">
                  <a16:creationId xmlns:a16="http://schemas.microsoft.com/office/drawing/2014/main" id="{908D80BD-296C-DE07-AFC2-FDA25DCB25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85638" y="41017080"/>
              <a:ext cx="2497444" cy="1764000"/>
            </a:xfrm>
            <a:prstGeom prst="rect">
              <a:avLst/>
            </a:prstGeom>
            <a:ln w="28575">
              <a:solidFill>
                <a:srgbClr val="011D40"/>
              </a:solidFill>
            </a:ln>
          </p:spPr>
        </p:pic>
        <p:pic>
          <p:nvPicPr>
            <p:cNvPr id="13" name="Image 13">
              <a:extLst>
                <a:ext uri="{FF2B5EF4-FFF2-40B4-BE49-F238E27FC236}">
                  <a16:creationId xmlns:a16="http://schemas.microsoft.com/office/drawing/2014/main" id="{4295B174-EF92-1ACC-E95A-0C347EF435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22126" y="41017080"/>
              <a:ext cx="2645669" cy="1764000"/>
            </a:xfrm>
            <a:prstGeom prst="rect">
              <a:avLst/>
            </a:prstGeom>
            <a:ln w="28575">
              <a:solidFill>
                <a:srgbClr val="011D40"/>
              </a:solidFill>
            </a:ln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396563A-3E9C-977F-85D1-D12FF34A3504}"/>
              </a:ext>
            </a:extLst>
          </p:cNvPr>
          <p:cNvSpPr/>
          <p:nvPr userDrawn="1"/>
        </p:nvSpPr>
        <p:spPr>
          <a:xfrm>
            <a:off x="-332334" y="-383241"/>
            <a:ext cx="1981025" cy="15548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Obrázok 24">
            <a:extLst>
              <a:ext uri="{FF2B5EF4-FFF2-40B4-BE49-F238E27FC236}">
                <a16:creationId xmlns:a16="http://schemas.microsoft.com/office/drawing/2014/main" id="{613CB887-B7D0-C4B8-6116-7FBF537AFB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967" y="4674021"/>
            <a:ext cx="2085644" cy="718668"/>
          </a:xfrm>
          <a:prstGeom prst="rect">
            <a:avLst/>
          </a:prstGeom>
        </p:spPr>
      </p:pic>
      <p:pic>
        <p:nvPicPr>
          <p:cNvPr id="19" name="Image 3">
            <a:extLst>
              <a:ext uri="{FF2B5EF4-FFF2-40B4-BE49-F238E27FC236}">
                <a16:creationId xmlns:a16="http://schemas.microsoft.com/office/drawing/2014/main" id="{AD566602-3634-62E8-1836-7D86E7F3358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4" y="-5"/>
            <a:ext cx="1220048" cy="11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47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4D15A7-CA4B-5937-38F7-C7C857EA3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419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223833-8F1F-B9F6-92D9-00F7300462ED}"/>
              </a:ext>
            </a:extLst>
          </p:cNvPr>
          <p:cNvSpPr/>
          <p:nvPr userDrawn="1"/>
        </p:nvSpPr>
        <p:spPr>
          <a:xfrm>
            <a:off x="1085725" y="817418"/>
            <a:ext cx="11141199" cy="213081"/>
          </a:xfrm>
          <a:prstGeom prst="rect">
            <a:avLst/>
          </a:prstGeom>
          <a:gradFill>
            <a:gsLst>
              <a:gs pos="0">
                <a:srgbClr val="684C43"/>
              </a:gs>
              <a:gs pos="100000">
                <a:schemeClr val="bg1"/>
              </a:gs>
            </a:gsLst>
            <a:lin ang="10800000" scaled="0"/>
          </a:gradFill>
          <a:ln w="28575">
            <a:solidFill>
              <a:srgbClr val="BE4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652851-AB1C-42B5-D225-6A993595048E}"/>
              </a:ext>
            </a:extLst>
          </p:cNvPr>
          <p:cNvSpPr/>
          <p:nvPr userDrawn="1"/>
        </p:nvSpPr>
        <p:spPr>
          <a:xfrm>
            <a:off x="-6350" y="-2763"/>
            <a:ext cx="12198350" cy="933096"/>
          </a:xfrm>
          <a:prstGeom prst="rect">
            <a:avLst/>
          </a:prstGeom>
          <a:solidFill>
            <a:srgbClr val="011C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0855E19-ABFA-0AD8-19C5-E0DEBDAA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22" y="43932"/>
            <a:ext cx="10046599" cy="822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55D9F4-470B-A789-23FA-686A603BA8DD}"/>
              </a:ext>
            </a:extLst>
          </p:cNvPr>
          <p:cNvSpPr/>
          <p:nvPr userDrawn="1"/>
        </p:nvSpPr>
        <p:spPr>
          <a:xfrm>
            <a:off x="-68580" y="6387413"/>
            <a:ext cx="12295504" cy="249994"/>
          </a:xfrm>
          <a:prstGeom prst="rect">
            <a:avLst/>
          </a:prstGeom>
          <a:gradFill>
            <a:gsLst>
              <a:gs pos="0">
                <a:srgbClr val="684C43"/>
              </a:gs>
              <a:gs pos="100000">
                <a:schemeClr val="bg1"/>
              </a:gs>
            </a:gsLst>
            <a:lin ang="0" scaled="0"/>
          </a:gradFill>
          <a:ln w="28575">
            <a:solidFill>
              <a:srgbClr val="BE4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2F6402-604E-F650-5ABE-86F3EF237ACD}"/>
              </a:ext>
            </a:extLst>
          </p:cNvPr>
          <p:cNvSpPr/>
          <p:nvPr userDrawn="1"/>
        </p:nvSpPr>
        <p:spPr>
          <a:xfrm>
            <a:off x="-6350" y="6435525"/>
            <a:ext cx="12198350" cy="453538"/>
          </a:xfrm>
          <a:prstGeom prst="rect">
            <a:avLst/>
          </a:prstGeom>
          <a:solidFill>
            <a:srgbClr val="011C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9760653-BE81-EEEF-C541-D2593DCE451C}"/>
              </a:ext>
            </a:extLst>
          </p:cNvPr>
          <p:cNvSpPr txBox="1">
            <a:spLocks/>
          </p:cNvSpPr>
          <p:nvPr userDrawn="1"/>
        </p:nvSpPr>
        <p:spPr>
          <a:xfrm>
            <a:off x="103540" y="6466688"/>
            <a:ext cx="7520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Miroslav Macko  </a:t>
            </a:r>
            <a:r>
              <a:rPr lang="en-US" sz="1600" dirty="0"/>
              <a:t>|</a:t>
            </a:r>
            <a:r>
              <a:rPr lang="en-US" dirty="0"/>
              <a:t>  </a:t>
            </a:r>
            <a:r>
              <a:rPr lang="en-US" sz="1400" dirty="0"/>
              <a:t>EPS-HEP conference 2025  </a:t>
            </a:r>
            <a:r>
              <a:rPr lang="en-US" sz="1600" dirty="0"/>
              <a:t>|</a:t>
            </a:r>
            <a:r>
              <a:rPr lang="en-US" sz="1400" dirty="0"/>
              <a:t>  Marseille  </a:t>
            </a:r>
            <a:r>
              <a:rPr lang="en-US" sz="1600" dirty="0"/>
              <a:t>|</a:t>
            </a:r>
            <a:r>
              <a:rPr lang="en-US" sz="1400" dirty="0"/>
              <a:t>  9</a:t>
            </a:r>
            <a:r>
              <a:rPr lang="en-US" sz="1400" baseline="30000" dirty="0"/>
              <a:t>th</a:t>
            </a:r>
            <a:r>
              <a:rPr lang="en-US" sz="1400" dirty="0"/>
              <a:t> July 2025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E957F71-15E0-60F3-6BBF-C155AD79C72B}"/>
              </a:ext>
            </a:extLst>
          </p:cNvPr>
          <p:cNvSpPr/>
          <p:nvPr userDrawn="1"/>
        </p:nvSpPr>
        <p:spPr>
          <a:xfrm>
            <a:off x="-332334" y="-383241"/>
            <a:ext cx="1981025" cy="155486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BE4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 3">
            <a:extLst>
              <a:ext uri="{FF2B5EF4-FFF2-40B4-BE49-F238E27FC236}">
                <a16:creationId xmlns:a16="http://schemas.microsoft.com/office/drawing/2014/main" id="{752D06A1-C24F-0AF6-AFFF-C20E4A0AFE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4" y="-5"/>
            <a:ext cx="1220048" cy="11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1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93AD6-628F-FB29-8635-794A7E6F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481CD-F8C8-0DC4-3A0C-6BD810AB2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DB7F2-4682-0950-2280-E6F7A9E0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D2EB-F06A-4AD5-9D3D-5CF4C737F952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2B91E-32C1-85D3-DE09-76389693F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7727B-8BE0-6109-7D75-79A38945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D6B1-1657-4F94-913D-7ABA90AD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20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BF28C-5517-DD48-B806-FBDC32FD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274BB-90D9-AE6C-7302-9593F6D5F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11FE1-4EBA-9034-33D6-07A85B168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D2EB-F06A-4AD5-9D3D-5CF4C737F952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2D33A-8DAF-B12C-FCF0-19555D86E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40B12-ED47-6A99-65A9-C1998B79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D6B1-1657-4F94-913D-7ABA90AD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9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C2731-A86E-6B12-DA14-1EEB9E18A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3DE2B-72BA-2237-5298-B0C1D679A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2F6AB-94A4-9A32-9986-3FB6A63E1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10527-1DD6-24C3-99B2-0761912BF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D2EB-F06A-4AD5-9D3D-5CF4C737F952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9FF0E-BC75-14DB-E712-75810A746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FAAFD-7FDA-C7DC-47AA-A3367FF8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D6B1-1657-4F94-913D-7ABA90AD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3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3FE7E-B393-8EE9-F0C7-B20677324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D229C-29A7-CD35-8A3E-8F93EB0BC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9732A-FD9F-CF37-9120-EDED40276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C73D8A-806E-03C7-49E8-BA1DCEF1F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A327FA-0668-0E7E-1832-0A4092E955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C7B11C-181A-B841-7B87-7FF3FF171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D2EB-F06A-4AD5-9D3D-5CF4C737F952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BFAB07-0048-3BD0-BE92-E056DFA5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82B0E7-87AC-C284-9CC9-26EAAD0E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D6B1-1657-4F94-913D-7ABA90AD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8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89661-AA6B-096E-7ED3-981898CA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198CC-7CD5-0DC4-F4A8-0B69EA56F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D2EB-F06A-4AD5-9D3D-5CF4C737F952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7B7575-7BC7-7980-36B0-F9EAB5657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2F827-FB52-01BA-D354-B789B7083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D6B1-1657-4F94-913D-7ABA90AD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83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14C29B-0697-FF41-EEA1-03430798A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D2EB-F06A-4AD5-9D3D-5CF4C737F952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08B85B-223B-6427-77E4-81E077F65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D3414-30FD-C57F-3B4E-A89269EC1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D6B1-1657-4F94-913D-7ABA90AD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9EA0-C32C-DFE0-6245-1A1B3CC9F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23A44-6247-C837-EC8C-D219C29AA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DC2FC-AFB1-B783-0AA9-876CA70D0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1585C-EC42-EE9E-510D-C36F8279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D2EB-F06A-4AD5-9D3D-5CF4C737F952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23F4D-8031-118D-C525-342CB525D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C6ECD-FFC3-D47C-62BB-E60D2E1C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D6B1-1657-4F94-913D-7ABA90AD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35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14031-A1B8-A1BA-0186-534C8D17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1BFAD7-E81E-A2F4-9589-07F1032374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CAE32-868C-18AD-D702-42D19448F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91970-CE6E-A575-7493-CEC8113D3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ED2EB-F06A-4AD5-9D3D-5CF4C737F952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0E466-BB92-0940-00AA-3577D138B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CD84C-D381-6055-CB72-3FB673B2A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6D6B1-1657-4F94-913D-7ABA90AD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4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5F91D4-489D-A19C-E48B-81336060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E6159-1807-2349-2E4D-82D9573EF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E0372-FF76-BD02-A96B-8AEE6806A1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ED2EB-F06A-4AD5-9D3D-5CF4C737F952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4B7DE-E864-66DC-3CA7-BA8F3CDC8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91E48-8E5D-AC73-542B-1ACFB6194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E6D6B1-1657-4F94-913D-7ABA90ADC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6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19.sv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19.svg"/><Relationship Id="rId10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9.svg"/><Relationship Id="rId12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3.pn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12.png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9.svg"/><Relationship Id="rId7" Type="http://schemas.openxmlformats.org/officeDocument/2006/relationships/image" Target="../media/image28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9.svg"/><Relationship Id="rId7" Type="http://schemas.openxmlformats.org/officeDocument/2006/relationships/image" Target="../media/image28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4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4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0.png"/><Relationship Id="rId10" Type="http://schemas.openxmlformats.org/officeDocument/2006/relationships/image" Target="../media/image36.png"/><Relationship Id="rId4" Type="http://schemas.openxmlformats.org/officeDocument/2006/relationships/image" Target="../media/image350.png"/><Relationship Id="rId9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0.png"/><Relationship Id="rId5" Type="http://schemas.openxmlformats.org/officeDocument/2006/relationships/image" Target="../media/image440.png"/><Relationship Id="rId4" Type="http://schemas.openxmlformats.org/officeDocument/2006/relationships/image" Target="../media/image4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ADEDD-D077-5720-4DCD-834383A4B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339" y="1344282"/>
            <a:ext cx="11337322" cy="2084718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The SuperNEMO Demonstrator:</a:t>
            </a:r>
            <a:r>
              <a:rPr lang="en-US" sz="4400" b="1" dirty="0"/>
              <a:t> </a:t>
            </a:r>
            <a:br>
              <a:rPr lang="en-US" b="1" dirty="0"/>
            </a:br>
            <a:r>
              <a:rPr lang="en-US" sz="4000" b="1" i="1" dirty="0"/>
              <a:t>a unique technology for high-precision measurements of ββ-decay modes</a:t>
            </a: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54C3B9-5CFB-EAFF-0B59-FC43AB87E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035" y="4018724"/>
            <a:ext cx="9210649" cy="898964"/>
          </a:xfrm>
        </p:spPr>
        <p:txBody>
          <a:bodyPr>
            <a:normAutofit/>
          </a:bodyPr>
          <a:lstStyle/>
          <a:p>
            <a:r>
              <a:rPr lang="en-US" sz="2400" b="1" i="1" dirty="0"/>
              <a:t>Miroslav Macko </a:t>
            </a:r>
            <a:r>
              <a:rPr lang="en-US" sz="2400" i="1" dirty="0"/>
              <a:t>on behalf of the </a:t>
            </a:r>
            <a:r>
              <a:rPr lang="en-US" sz="2400" b="1" i="1" dirty="0"/>
              <a:t>SuperNEMO Collaboration</a:t>
            </a:r>
          </a:p>
          <a:p>
            <a:r>
              <a:rPr lang="en-US" sz="1800" b="1" i="1" dirty="0"/>
              <a:t>miroslav.macko@cvut.cz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E3EC5-19F0-3C0D-98E2-1C0CD481DF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035" y="5180482"/>
            <a:ext cx="8786813" cy="497889"/>
          </a:xfrm>
        </p:spPr>
        <p:txBody>
          <a:bodyPr anchor="ctr"/>
          <a:lstStyle/>
          <a:p>
            <a:r>
              <a:rPr lang="en-US" sz="2400" dirty="0"/>
              <a:t>EPS-HEP conference 2025  </a:t>
            </a:r>
            <a:r>
              <a:rPr lang="en-US" dirty="0"/>
              <a:t>|</a:t>
            </a:r>
            <a:r>
              <a:rPr lang="en-US" sz="2400" dirty="0"/>
              <a:t>  Marseille  </a:t>
            </a:r>
            <a:r>
              <a:rPr lang="en-US" dirty="0"/>
              <a:t>|</a:t>
            </a:r>
            <a:r>
              <a:rPr lang="en-US" sz="2400" dirty="0"/>
              <a:t>  9</a:t>
            </a:r>
            <a:r>
              <a:rPr lang="en-US" sz="2400" baseline="30000" dirty="0"/>
              <a:t>th</a:t>
            </a:r>
            <a:r>
              <a:rPr lang="en-US" sz="2400" dirty="0"/>
              <a:t> July 2025</a:t>
            </a:r>
          </a:p>
        </p:txBody>
      </p:sp>
    </p:spTree>
    <p:extLst>
      <p:ext uri="{BB962C8B-B14F-4D97-AF65-F5344CB8AC3E}">
        <p14:creationId xmlns:p14="http://schemas.microsoft.com/office/powerpoint/2010/main" val="2461008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0E496-579C-CAB7-394D-AFD3C8DCE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Diagonal Corners Snipped 46">
            <a:extLst>
              <a:ext uri="{FF2B5EF4-FFF2-40B4-BE49-F238E27FC236}">
                <a16:creationId xmlns:a16="http://schemas.microsoft.com/office/drawing/2014/main" id="{4817BAE2-7501-1E86-72AC-6C56E1D4D904}"/>
              </a:ext>
            </a:extLst>
          </p:cNvPr>
          <p:cNvSpPr/>
          <p:nvPr/>
        </p:nvSpPr>
        <p:spPr>
          <a:xfrm>
            <a:off x="141616" y="1273172"/>
            <a:ext cx="4183923" cy="2299527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4D2A9501-B81A-22FF-314E-1AED39BFF664}"/>
              </a:ext>
            </a:extLst>
          </p:cNvPr>
          <p:cNvSpPr/>
          <p:nvPr/>
        </p:nvSpPr>
        <p:spPr>
          <a:xfrm>
            <a:off x="536785" y="1543450"/>
            <a:ext cx="3223922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500" kern="0" dirty="0">
                <a:solidFill>
                  <a:srgbClr val="FEFFFF"/>
                </a:solidFill>
                <a:latin typeface="Arial" panose="020B0604020202020204"/>
              </a:rPr>
              <a:t>?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19FD195-6C60-3F6E-407C-78AD9CD61309}"/>
              </a:ext>
            </a:extLst>
          </p:cNvPr>
          <p:cNvSpPr/>
          <p:nvPr/>
        </p:nvSpPr>
        <p:spPr>
          <a:xfrm>
            <a:off x="632845" y="2014278"/>
            <a:ext cx="3127862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0CC4FBA1-431D-4717-8105-AF3A534B3100}"/>
              </a:ext>
            </a:extLst>
          </p:cNvPr>
          <p:cNvSpPr/>
          <p:nvPr/>
        </p:nvSpPr>
        <p:spPr>
          <a:xfrm>
            <a:off x="632845" y="2484807"/>
            <a:ext cx="3127862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6447480-73A9-03E7-7FA6-D83CBE96BAC9}"/>
              </a:ext>
            </a:extLst>
          </p:cNvPr>
          <p:cNvSpPr/>
          <p:nvPr/>
        </p:nvSpPr>
        <p:spPr>
          <a:xfrm>
            <a:off x="536785" y="2955635"/>
            <a:ext cx="3223922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1D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60" name="Block Arc 59">
            <a:extLst>
              <a:ext uri="{FF2B5EF4-FFF2-40B4-BE49-F238E27FC236}">
                <a16:creationId xmlns:a16="http://schemas.microsoft.com/office/drawing/2014/main" id="{F849245E-01EC-7990-5B65-9E8DA0B3064D}"/>
              </a:ext>
            </a:extLst>
          </p:cNvPr>
          <p:cNvSpPr/>
          <p:nvPr/>
        </p:nvSpPr>
        <p:spPr>
          <a:xfrm>
            <a:off x="-3356515" y="427060"/>
            <a:ext cx="4018353" cy="4018353"/>
          </a:xfrm>
          <a:prstGeom prst="blockArc">
            <a:avLst>
              <a:gd name="adj1" fmla="val 19291063"/>
              <a:gd name="adj2" fmla="val 4875195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3E05BEC-9FA9-3F33-4807-178DDBA4ECEF}"/>
              </a:ext>
            </a:extLst>
          </p:cNvPr>
          <p:cNvSpPr/>
          <p:nvPr/>
        </p:nvSpPr>
        <p:spPr>
          <a:xfrm>
            <a:off x="318562" y="150420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FB03C6C-93E8-B2D9-4E32-429DA219CF32}"/>
              </a:ext>
            </a:extLst>
          </p:cNvPr>
          <p:cNvSpPr/>
          <p:nvPr/>
        </p:nvSpPr>
        <p:spPr>
          <a:xfrm>
            <a:off x="436642" y="197503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EAFA747-B65E-9E3E-CD39-D7CE70D18141}"/>
              </a:ext>
            </a:extLst>
          </p:cNvPr>
          <p:cNvSpPr/>
          <p:nvPr/>
        </p:nvSpPr>
        <p:spPr>
          <a:xfrm>
            <a:off x="436642" y="244556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0AF7242-DAE5-6F33-C190-B0E19B6FCACA}"/>
              </a:ext>
            </a:extLst>
          </p:cNvPr>
          <p:cNvSpPr/>
          <p:nvPr/>
        </p:nvSpPr>
        <p:spPr>
          <a:xfrm>
            <a:off x="318562" y="2916395"/>
            <a:ext cx="392406" cy="392406"/>
          </a:xfrm>
          <a:prstGeom prst="ellipse">
            <a:avLst/>
          </a:prstGeom>
          <a:solidFill>
            <a:srgbClr val="BD4C00"/>
          </a:solidFill>
          <a:ln w="28575" cap="flat" cmpd="sng" algn="ctr">
            <a:solidFill>
              <a:srgbClr val="FEE3B1"/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B01D16-E114-BBA5-7037-9C9D5CE956AB}"/>
              </a:ext>
            </a:extLst>
          </p:cNvPr>
          <p:cNvSpPr txBox="1">
            <a:spLocks/>
          </p:cNvSpPr>
          <p:nvPr/>
        </p:nvSpPr>
        <p:spPr>
          <a:xfrm>
            <a:off x="2108122" y="43932"/>
            <a:ext cx="10046599" cy="822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Ingredients to bake a DBD experiment</a:t>
            </a:r>
            <a:endParaRPr lang="en-US" dirty="0"/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7EEBD9B5-7C8D-AA8C-F6FB-1E5FAC404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565" y="1272431"/>
            <a:ext cx="1971268" cy="19712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A23BF7D7-33A0-391A-5DD3-99F4983BA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73" y="1277078"/>
            <a:ext cx="1971268" cy="19712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6C0C33D5-25D8-9BE5-A789-B4E98177A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767"/>
          <a:stretch/>
        </p:blipFill>
        <p:spPr bwMode="auto">
          <a:xfrm>
            <a:off x="9022467" y="1272431"/>
            <a:ext cx="1312409" cy="19712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C6514B9F-6C4A-86E6-7B7C-F7929FCBD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767"/>
          <a:stretch/>
        </p:blipFill>
        <p:spPr bwMode="auto">
          <a:xfrm>
            <a:off x="10562116" y="1267256"/>
            <a:ext cx="1312409" cy="19712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B2C820E-141B-4BE7-7ECE-199D3E653EB7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40320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C3E7F-BA29-8F31-2294-AE94C5EF4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Diagonal Corners Snipped 46">
            <a:extLst>
              <a:ext uri="{FF2B5EF4-FFF2-40B4-BE49-F238E27FC236}">
                <a16:creationId xmlns:a16="http://schemas.microsoft.com/office/drawing/2014/main" id="{78151250-7CAA-0034-B3EE-84F68680ACFA}"/>
              </a:ext>
            </a:extLst>
          </p:cNvPr>
          <p:cNvSpPr/>
          <p:nvPr/>
        </p:nvSpPr>
        <p:spPr>
          <a:xfrm>
            <a:off x="141616" y="1273172"/>
            <a:ext cx="4183923" cy="2299527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39F266F-048E-C171-E3B9-13DF2E8EE0CB}"/>
              </a:ext>
            </a:extLst>
          </p:cNvPr>
          <p:cNvSpPr/>
          <p:nvPr/>
        </p:nvSpPr>
        <p:spPr>
          <a:xfrm>
            <a:off x="536785" y="1543450"/>
            <a:ext cx="3223922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500" kern="0" dirty="0">
                <a:solidFill>
                  <a:srgbClr val="FEFFFF"/>
                </a:solidFill>
                <a:latin typeface="Arial" panose="020B0604020202020204"/>
              </a:rPr>
              <a:t>Energy measurement (flour)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92834BFA-F506-6298-2BED-C2C369D95A97}"/>
              </a:ext>
            </a:extLst>
          </p:cNvPr>
          <p:cNvSpPr/>
          <p:nvPr/>
        </p:nvSpPr>
        <p:spPr>
          <a:xfrm>
            <a:off x="632845" y="2014278"/>
            <a:ext cx="3127862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2F4B18E7-26F8-395F-BCBC-DEBC2D48D441}"/>
              </a:ext>
            </a:extLst>
          </p:cNvPr>
          <p:cNvSpPr/>
          <p:nvPr/>
        </p:nvSpPr>
        <p:spPr>
          <a:xfrm>
            <a:off x="632845" y="2484807"/>
            <a:ext cx="3127862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109CA648-E90B-DA7F-DE1F-54EA75545F40}"/>
              </a:ext>
            </a:extLst>
          </p:cNvPr>
          <p:cNvSpPr/>
          <p:nvPr/>
        </p:nvSpPr>
        <p:spPr>
          <a:xfrm>
            <a:off x="536785" y="2955635"/>
            <a:ext cx="3223922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1D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60" name="Block Arc 59">
            <a:extLst>
              <a:ext uri="{FF2B5EF4-FFF2-40B4-BE49-F238E27FC236}">
                <a16:creationId xmlns:a16="http://schemas.microsoft.com/office/drawing/2014/main" id="{99636680-E538-F88B-210E-BD228EE21690}"/>
              </a:ext>
            </a:extLst>
          </p:cNvPr>
          <p:cNvSpPr/>
          <p:nvPr/>
        </p:nvSpPr>
        <p:spPr>
          <a:xfrm>
            <a:off x="-3356515" y="427060"/>
            <a:ext cx="4018353" cy="4018353"/>
          </a:xfrm>
          <a:prstGeom prst="blockArc">
            <a:avLst>
              <a:gd name="adj1" fmla="val 19291063"/>
              <a:gd name="adj2" fmla="val 4875195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024817C-B8DF-8828-F2B1-F3673490FF09}"/>
              </a:ext>
            </a:extLst>
          </p:cNvPr>
          <p:cNvSpPr/>
          <p:nvPr/>
        </p:nvSpPr>
        <p:spPr>
          <a:xfrm>
            <a:off x="318562" y="150420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36A9C13-02B1-CB2E-4BF9-3D223EEA33F4}"/>
              </a:ext>
            </a:extLst>
          </p:cNvPr>
          <p:cNvSpPr/>
          <p:nvPr/>
        </p:nvSpPr>
        <p:spPr>
          <a:xfrm>
            <a:off x="436642" y="197503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59B8484-1721-5B9D-607C-71812B390CF7}"/>
              </a:ext>
            </a:extLst>
          </p:cNvPr>
          <p:cNvSpPr/>
          <p:nvPr/>
        </p:nvSpPr>
        <p:spPr>
          <a:xfrm>
            <a:off x="436642" y="244556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B7D0EBA-B88E-8962-BCFC-A76E94792BDA}"/>
              </a:ext>
            </a:extLst>
          </p:cNvPr>
          <p:cNvSpPr/>
          <p:nvPr/>
        </p:nvSpPr>
        <p:spPr>
          <a:xfrm>
            <a:off x="318562" y="2916395"/>
            <a:ext cx="392406" cy="392406"/>
          </a:xfrm>
          <a:prstGeom prst="ellipse">
            <a:avLst/>
          </a:prstGeom>
          <a:solidFill>
            <a:srgbClr val="BD4C00"/>
          </a:solidFill>
          <a:ln w="28575" cap="flat" cmpd="sng" algn="ctr">
            <a:solidFill>
              <a:srgbClr val="FEE3B1"/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43F2AA3-05A1-B5D9-FD4E-06049E222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04" y="1277078"/>
            <a:ext cx="1971268" cy="197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51A84A-7FC6-E624-9C57-599EF04E77F5}"/>
              </a:ext>
            </a:extLst>
          </p:cNvPr>
          <p:cNvSpPr txBox="1">
            <a:spLocks/>
          </p:cNvSpPr>
          <p:nvPr/>
        </p:nvSpPr>
        <p:spPr>
          <a:xfrm>
            <a:off x="2108122" y="43932"/>
            <a:ext cx="10046599" cy="822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Ingredients to bake a DBD experiment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D69195-0C5D-00EF-4BDB-020D55FF339C}"/>
              </a:ext>
            </a:extLst>
          </p:cNvPr>
          <p:cNvSpPr/>
          <p:nvPr/>
        </p:nvSpPr>
        <p:spPr>
          <a:xfrm>
            <a:off x="632845" y="3726131"/>
            <a:ext cx="5510071" cy="2528399"/>
          </a:xfrm>
          <a:prstGeom prst="rect">
            <a:avLst/>
          </a:prstGeom>
          <a:solidFill>
            <a:schemeClr val="bg1"/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89BAEF-1679-5343-6986-4C4CD2286C11}"/>
              </a:ext>
            </a:extLst>
          </p:cNvPr>
          <p:cNvGrpSpPr/>
          <p:nvPr/>
        </p:nvGrpSpPr>
        <p:grpSpPr>
          <a:xfrm>
            <a:off x="661838" y="3686664"/>
            <a:ext cx="5387248" cy="2594315"/>
            <a:chOff x="6260362" y="1160685"/>
            <a:chExt cx="5660100" cy="263059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A88F96E-5FBA-0BD4-E214-CF650053D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60362" y="1160685"/>
              <a:ext cx="5660100" cy="26305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A0CECF-9E9B-AE91-0604-FD7ECB636A31}"/>
                    </a:ext>
                  </a:extLst>
                </p:cNvPr>
                <p:cNvSpPr txBox="1"/>
                <p:nvPr/>
              </p:nvSpPr>
              <p:spPr>
                <a:xfrm>
                  <a:off x="7309457" y="1226758"/>
                  <a:ext cx="3794913" cy="323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Theoretical spectrum of </a:t>
                  </a:r>
                  <a14:m>
                    <m:oMath xmlns:m="http://schemas.openxmlformats.org/officeDocument/2006/math">
                      <m:r>
                        <a:rPr lang="en-US" sz="1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νββ</m:t>
                      </m:r>
                    </m:oMath>
                  </a14:m>
                  <a:r>
                    <a:rPr lang="en-US" sz="1500" dirty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5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and </a:t>
                  </a:r>
                  <a14:m>
                    <m:oMath xmlns:m="http://schemas.openxmlformats.org/officeDocument/2006/math">
                      <m:r>
                        <a:rPr lang="en-US" sz="15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νββ</m:t>
                      </m:r>
                    </m:oMath>
                  </a14:m>
                  <a:endParaRPr lang="en-US" sz="15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A0CECF-9E9B-AE91-0604-FD7ECB636A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9457" y="1226758"/>
                  <a:ext cx="3794913" cy="323165"/>
                </a:xfrm>
                <a:prstGeom prst="rect">
                  <a:avLst/>
                </a:prstGeom>
                <a:blipFill>
                  <a:blip r:embed="rId5"/>
                  <a:stretch>
                    <a:fillRect t="-3774" b="-207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B57562B-9721-A673-3C87-0C6ABAE6DB82}"/>
              </a:ext>
            </a:extLst>
          </p:cNvPr>
          <p:cNvSpPr/>
          <p:nvPr/>
        </p:nvSpPr>
        <p:spPr>
          <a:xfrm>
            <a:off x="4953548" y="4150980"/>
            <a:ext cx="907822" cy="1278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C5B7087C-30DA-4215-5F4B-1D3037A87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73" y="1277078"/>
            <a:ext cx="1971268" cy="19712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165D1FE5-9AF0-AC0C-D8AD-DB6A4F997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767"/>
          <a:stretch/>
        </p:blipFill>
        <p:spPr bwMode="auto">
          <a:xfrm>
            <a:off x="9022467" y="1272431"/>
            <a:ext cx="1312409" cy="19712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72140CB-DAF8-6F09-A5A7-8E8098C82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767"/>
          <a:stretch/>
        </p:blipFill>
        <p:spPr bwMode="auto">
          <a:xfrm>
            <a:off x="10562116" y="1267256"/>
            <a:ext cx="1312409" cy="19712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FF1BAB2-17F9-B6DD-7249-3525CBD9C1FA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DEB357-DDC0-3F09-8E24-5A0C2B6B9C6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126" t="23308" r="9233"/>
          <a:stretch/>
        </p:blipFill>
        <p:spPr>
          <a:xfrm>
            <a:off x="5451162" y="5953220"/>
            <a:ext cx="344271" cy="23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73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5C307-1D80-16A6-8299-9DE7477FC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Diagonal Corners Snipped 46">
            <a:extLst>
              <a:ext uri="{FF2B5EF4-FFF2-40B4-BE49-F238E27FC236}">
                <a16:creationId xmlns:a16="http://schemas.microsoft.com/office/drawing/2014/main" id="{C65E3A38-E59B-5994-A6BB-EB62EDCD62EA}"/>
              </a:ext>
            </a:extLst>
          </p:cNvPr>
          <p:cNvSpPr/>
          <p:nvPr/>
        </p:nvSpPr>
        <p:spPr>
          <a:xfrm>
            <a:off x="141616" y="1273172"/>
            <a:ext cx="4183923" cy="2299527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6B6AC0E3-D0CC-EE88-5600-3511D2AB2817}"/>
              </a:ext>
            </a:extLst>
          </p:cNvPr>
          <p:cNvSpPr/>
          <p:nvPr/>
        </p:nvSpPr>
        <p:spPr>
          <a:xfrm>
            <a:off x="536785" y="1543450"/>
            <a:ext cx="3223922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500" kern="0" dirty="0">
                <a:solidFill>
                  <a:srgbClr val="FEFFFF"/>
                </a:solidFill>
                <a:latin typeface="Arial" panose="020B0604020202020204"/>
              </a:rPr>
              <a:t>Energy measurement (flour)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60179FA-230C-B843-24B9-9D45D8C29AAB}"/>
              </a:ext>
            </a:extLst>
          </p:cNvPr>
          <p:cNvSpPr/>
          <p:nvPr/>
        </p:nvSpPr>
        <p:spPr>
          <a:xfrm>
            <a:off x="632845" y="2014278"/>
            <a:ext cx="3127862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8FD818A-6A21-DB06-59BD-5D810379963D}"/>
              </a:ext>
            </a:extLst>
          </p:cNvPr>
          <p:cNvSpPr/>
          <p:nvPr/>
        </p:nvSpPr>
        <p:spPr>
          <a:xfrm>
            <a:off x="632845" y="2484807"/>
            <a:ext cx="3127862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2F2E893C-D143-66BA-C2C6-1EF6E8B94788}"/>
              </a:ext>
            </a:extLst>
          </p:cNvPr>
          <p:cNvSpPr/>
          <p:nvPr/>
        </p:nvSpPr>
        <p:spPr>
          <a:xfrm>
            <a:off x="536785" y="2955635"/>
            <a:ext cx="3223922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1D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60" name="Block Arc 59">
            <a:extLst>
              <a:ext uri="{FF2B5EF4-FFF2-40B4-BE49-F238E27FC236}">
                <a16:creationId xmlns:a16="http://schemas.microsoft.com/office/drawing/2014/main" id="{97129000-4939-B068-B240-42570E4E4E17}"/>
              </a:ext>
            </a:extLst>
          </p:cNvPr>
          <p:cNvSpPr/>
          <p:nvPr/>
        </p:nvSpPr>
        <p:spPr>
          <a:xfrm>
            <a:off x="-3356515" y="427060"/>
            <a:ext cx="4018353" cy="4018353"/>
          </a:xfrm>
          <a:prstGeom prst="blockArc">
            <a:avLst>
              <a:gd name="adj1" fmla="val 19291063"/>
              <a:gd name="adj2" fmla="val 4875195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E6A8ECC-CEB5-63E9-5BB1-D2447EB964F6}"/>
              </a:ext>
            </a:extLst>
          </p:cNvPr>
          <p:cNvSpPr/>
          <p:nvPr/>
        </p:nvSpPr>
        <p:spPr>
          <a:xfrm>
            <a:off x="318562" y="150420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EA58AB2-9953-2B12-2524-880C13612D75}"/>
              </a:ext>
            </a:extLst>
          </p:cNvPr>
          <p:cNvSpPr/>
          <p:nvPr/>
        </p:nvSpPr>
        <p:spPr>
          <a:xfrm>
            <a:off x="436642" y="197503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61439BE-FB60-C5F5-8271-678D42BF764C}"/>
              </a:ext>
            </a:extLst>
          </p:cNvPr>
          <p:cNvSpPr/>
          <p:nvPr/>
        </p:nvSpPr>
        <p:spPr>
          <a:xfrm>
            <a:off x="436642" y="244556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70DDE7E-4FF3-F00C-B954-8ED0F106BEFD}"/>
              </a:ext>
            </a:extLst>
          </p:cNvPr>
          <p:cNvSpPr/>
          <p:nvPr/>
        </p:nvSpPr>
        <p:spPr>
          <a:xfrm>
            <a:off x="318562" y="2916395"/>
            <a:ext cx="392406" cy="392406"/>
          </a:xfrm>
          <a:prstGeom prst="ellipse">
            <a:avLst/>
          </a:prstGeom>
          <a:solidFill>
            <a:srgbClr val="BD4C00"/>
          </a:solidFill>
          <a:ln w="28575" cap="flat" cmpd="sng" algn="ctr">
            <a:solidFill>
              <a:srgbClr val="FEE3B1"/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1A92382-2FE7-C56F-63F4-5BA683D7D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04" y="1277078"/>
            <a:ext cx="1971268" cy="197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E295D2-6401-3CF2-2B23-77A093EF9779}"/>
              </a:ext>
            </a:extLst>
          </p:cNvPr>
          <p:cNvSpPr txBox="1">
            <a:spLocks/>
          </p:cNvSpPr>
          <p:nvPr/>
        </p:nvSpPr>
        <p:spPr>
          <a:xfrm>
            <a:off x="2108122" y="43932"/>
            <a:ext cx="10046599" cy="822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Ingredients to bake a DBD experiment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3360ED-A805-8DE9-1831-9FAB064CA55A}"/>
              </a:ext>
            </a:extLst>
          </p:cNvPr>
          <p:cNvSpPr/>
          <p:nvPr/>
        </p:nvSpPr>
        <p:spPr>
          <a:xfrm>
            <a:off x="632845" y="3726131"/>
            <a:ext cx="5510071" cy="2528399"/>
          </a:xfrm>
          <a:prstGeom prst="rect">
            <a:avLst/>
          </a:prstGeom>
          <a:solidFill>
            <a:schemeClr val="bg1"/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8AC4BB-8A33-183F-9E29-0B75540E98C0}"/>
              </a:ext>
            </a:extLst>
          </p:cNvPr>
          <p:cNvGrpSpPr/>
          <p:nvPr/>
        </p:nvGrpSpPr>
        <p:grpSpPr>
          <a:xfrm>
            <a:off x="661838" y="3686664"/>
            <a:ext cx="5387248" cy="2594315"/>
            <a:chOff x="6260362" y="1160685"/>
            <a:chExt cx="5660100" cy="263059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7499018-07C0-5F7D-7C8B-458CAC672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60362" y="1160685"/>
              <a:ext cx="5660100" cy="26305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B85222A-9389-F3FF-7F33-D4C41A481241}"/>
                    </a:ext>
                  </a:extLst>
                </p:cNvPr>
                <p:cNvSpPr txBox="1"/>
                <p:nvPr/>
              </p:nvSpPr>
              <p:spPr>
                <a:xfrm>
                  <a:off x="7309457" y="1226758"/>
                  <a:ext cx="3794913" cy="323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Theoretical spectrum of </a:t>
                  </a:r>
                  <a14:m>
                    <m:oMath xmlns:m="http://schemas.openxmlformats.org/officeDocument/2006/math">
                      <m:r>
                        <a:rPr lang="en-US" sz="1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νββ</m:t>
                      </m:r>
                    </m:oMath>
                  </a14:m>
                  <a:r>
                    <a:rPr lang="en-US" sz="1500" dirty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5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and </a:t>
                  </a:r>
                  <a14:m>
                    <m:oMath xmlns:m="http://schemas.openxmlformats.org/officeDocument/2006/math">
                      <m:r>
                        <a:rPr lang="en-US" sz="15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νββ</m:t>
                      </m:r>
                    </m:oMath>
                  </a14:m>
                  <a:endParaRPr lang="en-US" sz="15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B85222A-9389-F3FF-7F33-D4C41A4812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9457" y="1226758"/>
                  <a:ext cx="3794913" cy="323165"/>
                </a:xfrm>
                <a:prstGeom prst="rect">
                  <a:avLst/>
                </a:prstGeom>
                <a:blipFill>
                  <a:blip r:embed="rId5"/>
                  <a:stretch>
                    <a:fillRect t="-3774" b="-207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87048C6D-EAA1-F278-153C-0584E2762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65" y="4677264"/>
            <a:ext cx="1153905" cy="115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AEBB618-4C41-F87C-53A2-43E2BE26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73" y="1277078"/>
            <a:ext cx="1971268" cy="19712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D20CC71-C38A-0955-16F7-5CA7DEA83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767"/>
          <a:stretch/>
        </p:blipFill>
        <p:spPr bwMode="auto">
          <a:xfrm>
            <a:off x="9022467" y="1272431"/>
            <a:ext cx="1312409" cy="19712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D72BCC7-96DA-F05B-2A4E-8E19CAFAE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767"/>
          <a:stretch/>
        </p:blipFill>
        <p:spPr bwMode="auto">
          <a:xfrm>
            <a:off x="10562116" y="1267256"/>
            <a:ext cx="1312409" cy="19712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3630437-A294-50AB-656F-7E77E720C906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D81FE0-6AF5-7755-472D-903C06D8F7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126" t="23308" r="9233"/>
          <a:stretch/>
        </p:blipFill>
        <p:spPr>
          <a:xfrm>
            <a:off x="5451162" y="5953220"/>
            <a:ext cx="344271" cy="2300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D2A4B1-1D33-065A-A43F-238ADDF113DF}"/>
              </a:ext>
            </a:extLst>
          </p:cNvPr>
          <p:cNvSpPr/>
          <p:nvPr/>
        </p:nvSpPr>
        <p:spPr>
          <a:xfrm>
            <a:off x="4953548" y="4150980"/>
            <a:ext cx="907822" cy="1278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384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22B84-EA56-A5D9-F049-7FFB812CB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Diagonal Corners Snipped 46">
            <a:extLst>
              <a:ext uri="{FF2B5EF4-FFF2-40B4-BE49-F238E27FC236}">
                <a16:creationId xmlns:a16="http://schemas.microsoft.com/office/drawing/2014/main" id="{B920659F-83DB-BBCE-5B83-B536520C9D96}"/>
              </a:ext>
            </a:extLst>
          </p:cNvPr>
          <p:cNvSpPr/>
          <p:nvPr/>
        </p:nvSpPr>
        <p:spPr>
          <a:xfrm>
            <a:off x="141616" y="1273172"/>
            <a:ext cx="4183923" cy="2299527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0C2D04E-23AE-B5A2-A7FC-0E9F8BE877AF}"/>
              </a:ext>
            </a:extLst>
          </p:cNvPr>
          <p:cNvSpPr/>
          <p:nvPr/>
        </p:nvSpPr>
        <p:spPr>
          <a:xfrm>
            <a:off x="536785" y="1543450"/>
            <a:ext cx="3223922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500" kern="0" dirty="0">
                <a:solidFill>
                  <a:srgbClr val="FEFFFF"/>
                </a:solidFill>
                <a:latin typeface="Arial" panose="020B0604020202020204"/>
              </a:rPr>
              <a:t>Energy measurement (flour)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79AA32D-28A6-A049-B9A7-2D92234837AF}"/>
              </a:ext>
            </a:extLst>
          </p:cNvPr>
          <p:cNvSpPr/>
          <p:nvPr/>
        </p:nvSpPr>
        <p:spPr>
          <a:xfrm>
            <a:off x="632845" y="2014278"/>
            <a:ext cx="3127862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75D6CFD2-CA6B-0392-9C83-DE3E9CAC8717}"/>
              </a:ext>
            </a:extLst>
          </p:cNvPr>
          <p:cNvSpPr/>
          <p:nvPr/>
        </p:nvSpPr>
        <p:spPr>
          <a:xfrm>
            <a:off x="632845" y="2484807"/>
            <a:ext cx="3127862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139BD40C-0B96-BBBE-92B3-D8E228399B51}"/>
              </a:ext>
            </a:extLst>
          </p:cNvPr>
          <p:cNvSpPr/>
          <p:nvPr/>
        </p:nvSpPr>
        <p:spPr>
          <a:xfrm>
            <a:off x="536785" y="2955635"/>
            <a:ext cx="3223922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1D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60" name="Block Arc 59">
            <a:extLst>
              <a:ext uri="{FF2B5EF4-FFF2-40B4-BE49-F238E27FC236}">
                <a16:creationId xmlns:a16="http://schemas.microsoft.com/office/drawing/2014/main" id="{8EDC389D-2BA3-61BA-17D4-C8A648CC3971}"/>
              </a:ext>
            </a:extLst>
          </p:cNvPr>
          <p:cNvSpPr/>
          <p:nvPr/>
        </p:nvSpPr>
        <p:spPr>
          <a:xfrm>
            <a:off x="-3356515" y="427060"/>
            <a:ext cx="4018353" cy="4018353"/>
          </a:xfrm>
          <a:prstGeom prst="blockArc">
            <a:avLst>
              <a:gd name="adj1" fmla="val 19291063"/>
              <a:gd name="adj2" fmla="val 4875195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63C7EA1-3B06-7C0C-D0E6-8DD41E7E1FB5}"/>
              </a:ext>
            </a:extLst>
          </p:cNvPr>
          <p:cNvSpPr/>
          <p:nvPr/>
        </p:nvSpPr>
        <p:spPr>
          <a:xfrm>
            <a:off x="318562" y="150420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17F27AF-7372-C9E3-96F2-D0F62B0D8D01}"/>
              </a:ext>
            </a:extLst>
          </p:cNvPr>
          <p:cNvSpPr/>
          <p:nvPr/>
        </p:nvSpPr>
        <p:spPr>
          <a:xfrm>
            <a:off x="436642" y="197503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C23327D-3991-1D7C-FFD7-35A025F08880}"/>
              </a:ext>
            </a:extLst>
          </p:cNvPr>
          <p:cNvSpPr/>
          <p:nvPr/>
        </p:nvSpPr>
        <p:spPr>
          <a:xfrm>
            <a:off x="436642" y="244556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1ADBDDC-5704-5FD6-DCFA-1678C842AD57}"/>
              </a:ext>
            </a:extLst>
          </p:cNvPr>
          <p:cNvSpPr/>
          <p:nvPr/>
        </p:nvSpPr>
        <p:spPr>
          <a:xfrm>
            <a:off x="318562" y="2916395"/>
            <a:ext cx="392406" cy="392406"/>
          </a:xfrm>
          <a:prstGeom prst="ellipse">
            <a:avLst/>
          </a:prstGeom>
          <a:solidFill>
            <a:srgbClr val="BD4C00"/>
          </a:solidFill>
          <a:ln w="28575" cap="flat" cmpd="sng" algn="ctr">
            <a:solidFill>
              <a:srgbClr val="FEE3B1"/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019A56C-9159-E4D8-1302-53F9BC9A3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04" y="1277078"/>
            <a:ext cx="1971268" cy="197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0E4FED-1D4F-E3B6-143C-A43C0BA3D76A}"/>
              </a:ext>
            </a:extLst>
          </p:cNvPr>
          <p:cNvSpPr txBox="1">
            <a:spLocks/>
          </p:cNvSpPr>
          <p:nvPr/>
        </p:nvSpPr>
        <p:spPr>
          <a:xfrm>
            <a:off x="2108122" y="43932"/>
            <a:ext cx="10046599" cy="822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Ingredients to bake a DBD experiment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2D21B4-9AA1-DC9C-26AF-40E3BC8A0A25}"/>
              </a:ext>
            </a:extLst>
          </p:cNvPr>
          <p:cNvSpPr/>
          <p:nvPr/>
        </p:nvSpPr>
        <p:spPr>
          <a:xfrm>
            <a:off x="632845" y="3726131"/>
            <a:ext cx="5510071" cy="2528399"/>
          </a:xfrm>
          <a:prstGeom prst="rect">
            <a:avLst/>
          </a:prstGeom>
          <a:solidFill>
            <a:schemeClr val="bg1"/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340939-F303-737F-51AC-C7E16132B6AF}"/>
              </a:ext>
            </a:extLst>
          </p:cNvPr>
          <p:cNvGrpSpPr/>
          <p:nvPr/>
        </p:nvGrpSpPr>
        <p:grpSpPr>
          <a:xfrm>
            <a:off x="661838" y="3686664"/>
            <a:ext cx="5387248" cy="2594315"/>
            <a:chOff x="6260362" y="1160685"/>
            <a:chExt cx="5660100" cy="263059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D87CC38-3B8A-653D-56B0-840CDB5F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260362" y="1160685"/>
              <a:ext cx="5660100" cy="26305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0FC7004-C192-A338-995F-E48B8157D486}"/>
                    </a:ext>
                  </a:extLst>
                </p:cNvPr>
                <p:cNvSpPr txBox="1"/>
                <p:nvPr/>
              </p:nvSpPr>
              <p:spPr>
                <a:xfrm>
                  <a:off x="7309457" y="1226758"/>
                  <a:ext cx="3794913" cy="323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Theoretical spectrum of </a:t>
                  </a:r>
                  <a14:m>
                    <m:oMath xmlns:m="http://schemas.openxmlformats.org/officeDocument/2006/math">
                      <m:r>
                        <a:rPr lang="en-US" sz="1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νββ</m:t>
                      </m:r>
                    </m:oMath>
                  </a14:m>
                  <a:r>
                    <a:rPr lang="en-US" sz="1500" dirty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5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and </a:t>
                  </a:r>
                  <a14:m>
                    <m:oMath xmlns:m="http://schemas.openxmlformats.org/officeDocument/2006/math">
                      <m:r>
                        <a:rPr lang="en-US" sz="15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νββ</m:t>
                      </m:r>
                    </m:oMath>
                  </a14:m>
                  <a:endParaRPr lang="en-US" sz="15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0FC7004-C192-A338-995F-E48B8157D4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9457" y="1226758"/>
                  <a:ext cx="3794913" cy="323165"/>
                </a:xfrm>
                <a:prstGeom prst="rect">
                  <a:avLst/>
                </a:prstGeom>
                <a:blipFill>
                  <a:blip r:embed="rId5"/>
                  <a:stretch>
                    <a:fillRect t="-3774" b="-207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540A916B-A8E6-BB29-8E81-8E0A1B8C1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65" y="4677264"/>
            <a:ext cx="1153905" cy="115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262FFC7-893E-AD75-F9F0-CBB55EC21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73" y="1277078"/>
            <a:ext cx="1971268" cy="19712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AFEBAB0E-00A3-CDCF-3E65-8D2FEE75F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767"/>
          <a:stretch/>
        </p:blipFill>
        <p:spPr bwMode="auto">
          <a:xfrm>
            <a:off x="9022467" y="1272431"/>
            <a:ext cx="1312409" cy="19712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2FAA2010-F4DD-752B-0C1C-2D20D5C3F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767"/>
          <a:stretch/>
        </p:blipFill>
        <p:spPr bwMode="auto">
          <a:xfrm>
            <a:off x="10562116" y="1267256"/>
            <a:ext cx="1312409" cy="19712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AFF09E6-B8FD-2333-44B4-551AE4D76DF4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018090-846E-C01D-9478-0FA06DCBE90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126" t="23308" r="9233"/>
          <a:stretch/>
        </p:blipFill>
        <p:spPr>
          <a:xfrm>
            <a:off x="5451162" y="5953220"/>
            <a:ext cx="344271" cy="2300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EAF1DD-AE37-6352-6EF0-2DC0771525B8}"/>
              </a:ext>
            </a:extLst>
          </p:cNvPr>
          <p:cNvSpPr/>
          <p:nvPr/>
        </p:nvSpPr>
        <p:spPr>
          <a:xfrm>
            <a:off x="4953548" y="4150980"/>
            <a:ext cx="907822" cy="1278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8814DEC2-E145-1DF8-73B3-FE5B24162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04" y="4271337"/>
            <a:ext cx="1153905" cy="115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799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55F04-AF10-A056-B2DD-26073DFE0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Diagonal Corners Snipped 46">
            <a:extLst>
              <a:ext uri="{FF2B5EF4-FFF2-40B4-BE49-F238E27FC236}">
                <a16:creationId xmlns:a16="http://schemas.microsoft.com/office/drawing/2014/main" id="{ED7E6492-0B20-63BE-CB65-28752590B206}"/>
              </a:ext>
            </a:extLst>
          </p:cNvPr>
          <p:cNvSpPr/>
          <p:nvPr/>
        </p:nvSpPr>
        <p:spPr>
          <a:xfrm>
            <a:off x="141616" y="1273172"/>
            <a:ext cx="4183923" cy="2299527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2CAE4091-3573-4A04-CCDA-7E39F99AA40B}"/>
              </a:ext>
            </a:extLst>
          </p:cNvPr>
          <p:cNvSpPr/>
          <p:nvPr/>
        </p:nvSpPr>
        <p:spPr>
          <a:xfrm>
            <a:off x="536785" y="1543450"/>
            <a:ext cx="3223922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500" kern="0" dirty="0">
                <a:solidFill>
                  <a:srgbClr val="FEFFFF"/>
                </a:solidFill>
                <a:latin typeface="Arial" panose="020B0604020202020204"/>
              </a:rPr>
              <a:t>Energy measurement (flour)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BD9EF37-005E-87B2-17FE-54C58BBAA091}"/>
              </a:ext>
            </a:extLst>
          </p:cNvPr>
          <p:cNvSpPr/>
          <p:nvPr/>
        </p:nvSpPr>
        <p:spPr>
          <a:xfrm>
            <a:off x="632845" y="2014278"/>
            <a:ext cx="3127862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 background (yeast)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47CD272-76CE-02C9-F2EE-3D92A9BE6BE1}"/>
              </a:ext>
            </a:extLst>
          </p:cNvPr>
          <p:cNvSpPr/>
          <p:nvPr/>
        </p:nvSpPr>
        <p:spPr>
          <a:xfrm>
            <a:off x="632845" y="2484807"/>
            <a:ext cx="3127862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2839E9A-24BE-87C6-4E55-E69DD7D6EF2F}"/>
              </a:ext>
            </a:extLst>
          </p:cNvPr>
          <p:cNvSpPr/>
          <p:nvPr/>
        </p:nvSpPr>
        <p:spPr>
          <a:xfrm>
            <a:off x="536785" y="2955635"/>
            <a:ext cx="3223922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1D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60" name="Block Arc 59">
            <a:extLst>
              <a:ext uri="{FF2B5EF4-FFF2-40B4-BE49-F238E27FC236}">
                <a16:creationId xmlns:a16="http://schemas.microsoft.com/office/drawing/2014/main" id="{D6DAA9B9-B75C-6A0D-A087-93FBEBF83C2E}"/>
              </a:ext>
            </a:extLst>
          </p:cNvPr>
          <p:cNvSpPr/>
          <p:nvPr/>
        </p:nvSpPr>
        <p:spPr>
          <a:xfrm>
            <a:off x="-3356515" y="427060"/>
            <a:ext cx="4018353" cy="4018353"/>
          </a:xfrm>
          <a:prstGeom prst="blockArc">
            <a:avLst>
              <a:gd name="adj1" fmla="val 19291063"/>
              <a:gd name="adj2" fmla="val 4875195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2C86AD5-C4CC-CC8B-868D-DBC4E8F87D4C}"/>
              </a:ext>
            </a:extLst>
          </p:cNvPr>
          <p:cNvSpPr/>
          <p:nvPr/>
        </p:nvSpPr>
        <p:spPr>
          <a:xfrm>
            <a:off x="318562" y="150420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8820F8A-D79E-C68C-7811-C9D088EFFCB3}"/>
              </a:ext>
            </a:extLst>
          </p:cNvPr>
          <p:cNvSpPr/>
          <p:nvPr/>
        </p:nvSpPr>
        <p:spPr>
          <a:xfrm>
            <a:off x="436642" y="197503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8F6C959-1FA9-B308-F057-3C322336397A}"/>
              </a:ext>
            </a:extLst>
          </p:cNvPr>
          <p:cNvSpPr/>
          <p:nvPr/>
        </p:nvSpPr>
        <p:spPr>
          <a:xfrm>
            <a:off x="436642" y="244556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897CA79-86D6-76BD-FA75-706CC65F7454}"/>
              </a:ext>
            </a:extLst>
          </p:cNvPr>
          <p:cNvSpPr/>
          <p:nvPr/>
        </p:nvSpPr>
        <p:spPr>
          <a:xfrm>
            <a:off x="318562" y="2916395"/>
            <a:ext cx="392406" cy="392406"/>
          </a:xfrm>
          <a:prstGeom prst="ellipse">
            <a:avLst/>
          </a:prstGeom>
          <a:solidFill>
            <a:srgbClr val="BD4C00"/>
          </a:solidFill>
          <a:ln w="28575" cap="flat" cmpd="sng" algn="ctr">
            <a:solidFill>
              <a:srgbClr val="FEE3B1"/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2" descr="Generated image">
            <a:extLst>
              <a:ext uri="{FF2B5EF4-FFF2-40B4-BE49-F238E27FC236}">
                <a16:creationId xmlns:a16="http://schemas.microsoft.com/office/drawing/2014/main" id="{568AEC7E-A135-C4BD-DFD6-92FCBCF24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73" y="1277078"/>
            <a:ext cx="1971268" cy="197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3EB9E81C-05C7-9861-39D2-043A9CFEF45A}"/>
              </a:ext>
            </a:extLst>
          </p:cNvPr>
          <p:cNvSpPr/>
          <p:nvPr/>
        </p:nvSpPr>
        <p:spPr>
          <a:xfrm>
            <a:off x="4621104" y="3353654"/>
            <a:ext cx="2845400" cy="219044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en-US" sz="1200" kern="0" dirty="0">
                <a:solidFill>
                  <a:srgbClr val="FEFFFF"/>
                </a:solidFill>
                <a:latin typeface="Arial" panose="020B0604020202020204"/>
              </a:rPr>
              <a:t>  10</a:t>
            </a:r>
            <a:r>
              <a:rPr lang="en-US" sz="1200" kern="0" baseline="30000" dirty="0">
                <a:solidFill>
                  <a:srgbClr val="FEFFFF"/>
                </a:solidFill>
                <a:latin typeface="Arial" panose="020B0604020202020204"/>
              </a:rPr>
              <a:t>-5</a:t>
            </a:r>
            <a:r>
              <a:rPr lang="en-US" sz="1200" kern="0" dirty="0">
                <a:solidFill>
                  <a:srgbClr val="FEFFFF"/>
                </a:solidFill>
                <a:latin typeface="Arial" panose="020B0604020202020204"/>
              </a:rPr>
              <a:t> - 10</a:t>
            </a:r>
            <a:r>
              <a:rPr lang="en-US" sz="1200" kern="0" baseline="30000" dirty="0">
                <a:solidFill>
                  <a:srgbClr val="FEFFFF"/>
                </a:solidFill>
                <a:latin typeface="Arial" panose="020B0604020202020204"/>
              </a:rPr>
              <a:t>-4</a:t>
            </a:r>
            <a:r>
              <a:rPr lang="en-US" sz="1200" kern="0" dirty="0">
                <a:solidFill>
                  <a:srgbClr val="FEFFFF"/>
                </a:solidFill>
                <a:latin typeface="Arial" panose="020B0604020202020204"/>
              </a:rPr>
              <a:t> counts / </a:t>
            </a:r>
            <a:r>
              <a:rPr lang="en-US" sz="1200" kern="0" dirty="0" err="1">
                <a:solidFill>
                  <a:srgbClr val="FEFFFF"/>
                </a:solidFill>
                <a:latin typeface="Arial" panose="020B0604020202020204"/>
              </a:rPr>
              <a:t>keV.kg.yr</a:t>
            </a:r>
            <a:r>
              <a:rPr lang="en-US" sz="1200" kern="0" dirty="0">
                <a:solidFill>
                  <a:srgbClr val="FEFFFF"/>
                </a:solidFill>
                <a:latin typeface="Arial" panose="020B0604020202020204"/>
              </a:rPr>
              <a:t> in ROI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A998165-57FF-61C9-7B63-7DBD6AB81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04" y="1277078"/>
            <a:ext cx="1971268" cy="197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041B98-547D-FBFF-FA73-47E84812234F}"/>
              </a:ext>
            </a:extLst>
          </p:cNvPr>
          <p:cNvSpPr txBox="1">
            <a:spLocks/>
          </p:cNvSpPr>
          <p:nvPr/>
        </p:nvSpPr>
        <p:spPr>
          <a:xfrm>
            <a:off x="2108122" y="43932"/>
            <a:ext cx="10046599" cy="822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Ingredients to bake a DBD experiment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111FDB-1ABD-3433-3351-96B356CA12F3}"/>
              </a:ext>
            </a:extLst>
          </p:cNvPr>
          <p:cNvSpPr/>
          <p:nvPr/>
        </p:nvSpPr>
        <p:spPr>
          <a:xfrm>
            <a:off x="632845" y="3726131"/>
            <a:ext cx="5510071" cy="2528399"/>
          </a:xfrm>
          <a:prstGeom prst="rect">
            <a:avLst/>
          </a:prstGeom>
          <a:solidFill>
            <a:schemeClr val="bg1"/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D41805-862B-B84A-446B-0189CCAADD6D}"/>
              </a:ext>
            </a:extLst>
          </p:cNvPr>
          <p:cNvGrpSpPr/>
          <p:nvPr/>
        </p:nvGrpSpPr>
        <p:grpSpPr>
          <a:xfrm>
            <a:off x="661838" y="3686664"/>
            <a:ext cx="5387248" cy="2594315"/>
            <a:chOff x="6260362" y="1160685"/>
            <a:chExt cx="5660100" cy="263059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97C92FA-872A-AE9E-36F8-E1355BE28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260362" y="1160685"/>
              <a:ext cx="5660100" cy="26305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14E1083-104D-1EC4-C30F-FE7474E2682B}"/>
                    </a:ext>
                  </a:extLst>
                </p:cNvPr>
                <p:cNvSpPr txBox="1"/>
                <p:nvPr/>
              </p:nvSpPr>
              <p:spPr>
                <a:xfrm>
                  <a:off x="7309457" y="1226758"/>
                  <a:ext cx="3794913" cy="323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Theoretical spectrum of </a:t>
                  </a:r>
                  <a14:m>
                    <m:oMath xmlns:m="http://schemas.openxmlformats.org/officeDocument/2006/math">
                      <m:r>
                        <a:rPr lang="en-US" sz="1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νββ</m:t>
                      </m:r>
                    </m:oMath>
                  </a14:m>
                  <a:r>
                    <a:rPr lang="en-US" sz="1500" dirty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5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and </a:t>
                  </a:r>
                  <a14:m>
                    <m:oMath xmlns:m="http://schemas.openxmlformats.org/officeDocument/2006/math">
                      <m:r>
                        <a:rPr lang="en-US" sz="15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νββ</m:t>
                      </m:r>
                    </m:oMath>
                  </a14:m>
                  <a:endParaRPr lang="en-US" sz="15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14E1083-104D-1EC4-C30F-FE7474E268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9457" y="1226758"/>
                  <a:ext cx="3794913" cy="323165"/>
                </a:xfrm>
                <a:prstGeom prst="rect">
                  <a:avLst/>
                </a:prstGeom>
                <a:blipFill>
                  <a:blip r:embed="rId6"/>
                  <a:stretch>
                    <a:fillRect t="-3774" b="-207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A13CC719-5352-6768-6667-D54E57408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65" y="4677264"/>
            <a:ext cx="1153905" cy="115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799FE599-8CBF-8F11-7D6F-BFDC43772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767"/>
          <a:stretch/>
        </p:blipFill>
        <p:spPr bwMode="auto">
          <a:xfrm>
            <a:off x="9022467" y="1272431"/>
            <a:ext cx="1312409" cy="19712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BC4C6EC8-C42B-1722-D666-9740C41C8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767"/>
          <a:stretch/>
        </p:blipFill>
        <p:spPr bwMode="auto">
          <a:xfrm>
            <a:off x="10562116" y="1267256"/>
            <a:ext cx="1312409" cy="19712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43FCF-B168-355B-C3BB-0BF39549BC34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CC220-BA17-9450-0222-FB0AB8D5CD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126" t="23308" r="9233"/>
          <a:stretch/>
        </p:blipFill>
        <p:spPr>
          <a:xfrm>
            <a:off x="5451162" y="5953220"/>
            <a:ext cx="344271" cy="2300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213BFA-7CB1-EEF8-EEE5-4A277E172ECB}"/>
              </a:ext>
            </a:extLst>
          </p:cNvPr>
          <p:cNvSpPr/>
          <p:nvPr/>
        </p:nvSpPr>
        <p:spPr>
          <a:xfrm>
            <a:off x="4953548" y="4150980"/>
            <a:ext cx="907822" cy="1278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1389AA4-E6E0-0931-CE33-9792FDD86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04" y="4271337"/>
            <a:ext cx="1153905" cy="115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55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721B7-D87C-010D-74B3-9CCDF221C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Diagonal Corners Snipped 46">
            <a:extLst>
              <a:ext uri="{FF2B5EF4-FFF2-40B4-BE49-F238E27FC236}">
                <a16:creationId xmlns:a16="http://schemas.microsoft.com/office/drawing/2014/main" id="{127E5C81-ED38-977B-D0A1-01C91B414B33}"/>
              </a:ext>
            </a:extLst>
          </p:cNvPr>
          <p:cNvSpPr/>
          <p:nvPr/>
        </p:nvSpPr>
        <p:spPr>
          <a:xfrm>
            <a:off x="141616" y="1273172"/>
            <a:ext cx="4183923" cy="2299527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B9F9E13-18E5-C723-6E30-6B75F25BC32C}"/>
              </a:ext>
            </a:extLst>
          </p:cNvPr>
          <p:cNvSpPr/>
          <p:nvPr/>
        </p:nvSpPr>
        <p:spPr>
          <a:xfrm>
            <a:off x="536785" y="1543450"/>
            <a:ext cx="3223922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500" kern="0" dirty="0">
                <a:solidFill>
                  <a:srgbClr val="FEFFFF"/>
                </a:solidFill>
                <a:latin typeface="Arial" panose="020B0604020202020204"/>
              </a:rPr>
              <a:t>Energy measurement (flour)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1BF9949-8C63-16C8-DCD0-C8C6FC03EE7B}"/>
              </a:ext>
            </a:extLst>
          </p:cNvPr>
          <p:cNvSpPr/>
          <p:nvPr/>
        </p:nvSpPr>
        <p:spPr>
          <a:xfrm>
            <a:off x="632845" y="2014278"/>
            <a:ext cx="3127862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 background (yeast)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6BDF11A-1051-8ECD-9F45-9B400EA7D6E8}"/>
              </a:ext>
            </a:extLst>
          </p:cNvPr>
          <p:cNvSpPr/>
          <p:nvPr/>
        </p:nvSpPr>
        <p:spPr>
          <a:xfrm>
            <a:off x="632845" y="2484807"/>
            <a:ext cx="3127862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Statistical methods (water)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D2FD32C2-45D5-BA1B-4C51-07118A4F5765}"/>
              </a:ext>
            </a:extLst>
          </p:cNvPr>
          <p:cNvSpPr/>
          <p:nvPr/>
        </p:nvSpPr>
        <p:spPr>
          <a:xfrm>
            <a:off x="536785" y="2955635"/>
            <a:ext cx="3223922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1D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60" name="Block Arc 59">
            <a:extLst>
              <a:ext uri="{FF2B5EF4-FFF2-40B4-BE49-F238E27FC236}">
                <a16:creationId xmlns:a16="http://schemas.microsoft.com/office/drawing/2014/main" id="{BB7E2D58-FD4B-2ED5-1BC9-EB94F716606B}"/>
              </a:ext>
            </a:extLst>
          </p:cNvPr>
          <p:cNvSpPr/>
          <p:nvPr/>
        </p:nvSpPr>
        <p:spPr>
          <a:xfrm>
            <a:off x="-3356515" y="427060"/>
            <a:ext cx="4018353" cy="4018353"/>
          </a:xfrm>
          <a:prstGeom prst="blockArc">
            <a:avLst>
              <a:gd name="adj1" fmla="val 19291063"/>
              <a:gd name="adj2" fmla="val 4875195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275E57D-44EB-0AC9-553A-C149F886E2DA}"/>
              </a:ext>
            </a:extLst>
          </p:cNvPr>
          <p:cNvSpPr/>
          <p:nvPr/>
        </p:nvSpPr>
        <p:spPr>
          <a:xfrm>
            <a:off x="318562" y="150420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E5777BE-FDFE-F157-20B8-92FD27955C54}"/>
              </a:ext>
            </a:extLst>
          </p:cNvPr>
          <p:cNvSpPr/>
          <p:nvPr/>
        </p:nvSpPr>
        <p:spPr>
          <a:xfrm>
            <a:off x="436642" y="197503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E12BFEC-D4E1-F145-620E-4A614002163C}"/>
              </a:ext>
            </a:extLst>
          </p:cNvPr>
          <p:cNvSpPr/>
          <p:nvPr/>
        </p:nvSpPr>
        <p:spPr>
          <a:xfrm>
            <a:off x="436642" y="244556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A8D2A42-0441-5831-58D5-7D54FBC09ACA}"/>
              </a:ext>
            </a:extLst>
          </p:cNvPr>
          <p:cNvSpPr/>
          <p:nvPr/>
        </p:nvSpPr>
        <p:spPr>
          <a:xfrm>
            <a:off x="318562" y="2916395"/>
            <a:ext cx="392406" cy="392406"/>
          </a:xfrm>
          <a:prstGeom prst="ellipse">
            <a:avLst/>
          </a:prstGeom>
          <a:solidFill>
            <a:srgbClr val="BD4C00"/>
          </a:solidFill>
          <a:ln w="28575" cap="flat" cmpd="sng" algn="ctr">
            <a:solidFill>
              <a:srgbClr val="FEE3B1"/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2" descr="Generated image">
            <a:extLst>
              <a:ext uri="{FF2B5EF4-FFF2-40B4-BE49-F238E27FC236}">
                <a16:creationId xmlns:a16="http://schemas.microsoft.com/office/drawing/2014/main" id="{5ED4AD01-1D44-289A-368E-371BCE5A9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73" y="1277078"/>
            <a:ext cx="1971268" cy="197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nerated image">
            <a:extLst>
              <a:ext uri="{FF2B5EF4-FFF2-40B4-BE49-F238E27FC236}">
                <a16:creationId xmlns:a16="http://schemas.microsoft.com/office/drawing/2014/main" id="{BF860C17-D913-8E2D-BA54-51F08DC9D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642" y="1273172"/>
            <a:ext cx="1310235" cy="1965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Diagonal Corners Snipped 4">
                <a:extLst>
                  <a:ext uri="{FF2B5EF4-FFF2-40B4-BE49-F238E27FC236}">
                    <a16:creationId xmlns:a16="http://schemas.microsoft.com/office/drawing/2014/main" id="{2133F5C2-F767-19EA-7951-1BB1F664D9AF}"/>
                  </a:ext>
                </a:extLst>
              </p:cNvPr>
              <p:cNvSpPr/>
              <p:nvPr/>
            </p:nvSpPr>
            <p:spPr>
              <a:xfrm>
                <a:off x="7715878" y="3359484"/>
                <a:ext cx="4185177" cy="213214"/>
              </a:xfrm>
              <a:prstGeom prst="snip2DiagRect">
                <a:avLst>
                  <a:gd name="adj1" fmla="val 0"/>
                  <a:gd name="adj2" fmla="val 0"/>
                </a:avLst>
              </a:prstGeom>
              <a:solidFill>
                <a:srgbClr val="001D4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r>
                  <a:rPr lang="en-US" sz="1200" kern="0" dirty="0">
                    <a:solidFill>
                      <a:srgbClr val="FEFFFF"/>
                    </a:solidFill>
                    <a:latin typeface="Arial" panose="020B0604020202020204"/>
                  </a:rPr>
                  <a:t>  Bayes / Frequentist </a:t>
                </a:r>
                <a14:m>
                  <m:oMath xmlns:m="http://schemas.openxmlformats.org/officeDocument/2006/math">
                    <m:r>
                      <a:rPr lang="en-US" sz="1200" kern="0">
                        <a:solidFill>
                          <a:srgbClr val="FEFFFF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200" kern="0" dirty="0">
                    <a:solidFill>
                      <a:srgbClr val="FEFFFF"/>
                    </a:solidFill>
                    <a:latin typeface="Arial" panose="020B0604020202020204"/>
                  </a:rPr>
                  <a:t> T</a:t>
                </a:r>
                <a:r>
                  <a:rPr lang="en-US" sz="1200" kern="0" baseline="-25000" dirty="0">
                    <a:solidFill>
                      <a:srgbClr val="FEFFFF"/>
                    </a:solidFill>
                    <a:latin typeface="Arial" panose="020B0604020202020204"/>
                  </a:rPr>
                  <a:t>1/2</a:t>
                </a:r>
                <a:r>
                  <a:rPr lang="en-US" sz="1200" kern="0" dirty="0">
                    <a:solidFill>
                      <a:srgbClr val="FEFFFF"/>
                    </a:solidFill>
                    <a:latin typeface="Arial" panose="020B0604020202020204"/>
                  </a:rPr>
                  <a:t> lower limit </a:t>
                </a:r>
                <a14:m>
                  <m:oMath xmlns:m="http://schemas.openxmlformats.org/officeDocument/2006/math">
                    <m:r>
                      <a:rPr lang="en-US" sz="1200" kern="0">
                        <a:solidFill>
                          <a:srgbClr val="FEFF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|"/>
                        <m:endChr m:val="|"/>
                        <m:ctrlPr>
                          <a:rPr lang="en-US" sz="1200" i="1" kern="0">
                            <a:solidFill>
                              <a:srgbClr val="FE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 kern="0">
                                <a:solidFill>
                                  <a:srgbClr val="FE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kern="0">
                                <a:solidFill>
                                  <a:srgbClr val="FEFFFF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1200" kern="0">
                                <a:solidFill>
                                  <a:srgbClr val="FEFFFF"/>
                                </a:solidFill>
                                <a:latin typeface="Cambria Math" panose="02040503050406030204" pitchFamily="18" charset="0"/>
                              </a:rPr>
                              <m:t>𝜷𝜷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200" kern="0" dirty="0">
                    <a:solidFill>
                      <a:srgbClr val="FEFFFF"/>
                    </a:solidFill>
                    <a:latin typeface="Arial" panose="020B0604020202020204"/>
                  </a:rPr>
                  <a:t> upper limit </a:t>
                </a:r>
              </a:p>
            </p:txBody>
          </p:sp>
        </mc:Choice>
        <mc:Fallback xmlns="">
          <p:sp>
            <p:nvSpPr>
              <p:cNvPr id="5" name="Rectangle: Diagonal Corners Snipped 4">
                <a:extLst>
                  <a:ext uri="{FF2B5EF4-FFF2-40B4-BE49-F238E27FC236}">
                    <a16:creationId xmlns:a16="http://schemas.microsoft.com/office/drawing/2014/main" id="{2133F5C2-F767-19EA-7951-1BB1F664D9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878" y="3359484"/>
                <a:ext cx="4185177" cy="213214"/>
              </a:xfrm>
              <a:prstGeom prst="snip2DiagRect">
                <a:avLst>
                  <a:gd name="adj1" fmla="val 0"/>
                  <a:gd name="adj2" fmla="val 0"/>
                </a:avLst>
              </a:prstGeom>
              <a:blipFill>
                <a:blip r:embed="rId4"/>
                <a:stretch>
                  <a:fillRect b="-1754"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6A608A58-5DB0-7633-02B6-DBE7DC239D2A}"/>
              </a:ext>
            </a:extLst>
          </p:cNvPr>
          <p:cNvSpPr/>
          <p:nvPr/>
        </p:nvSpPr>
        <p:spPr>
          <a:xfrm>
            <a:off x="4621104" y="3353654"/>
            <a:ext cx="2845400" cy="219044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en-US" sz="1200" kern="0" dirty="0">
                <a:solidFill>
                  <a:srgbClr val="FEFFFF"/>
                </a:solidFill>
                <a:latin typeface="Arial" panose="020B0604020202020204"/>
              </a:rPr>
              <a:t>  10</a:t>
            </a:r>
            <a:r>
              <a:rPr lang="en-US" sz="1200" kern="0" baseline="30000" dirty="0">
                <a:solidFill>
                  <a:srgbClr val="FEFFFF"/>
                </a:solidFill>
                <a:latin typeface="Arial" panose="020B0604020202020204"/>
              </a:rPr>
              <a:t>-5</a:t>
            </a:r>
            <a:r>
              <a:rPr lang="en-US" sz="1200" kern="0" dirty="0">
                <a:solidFill>
                  <a:srgbClr val="FEFFFF"/>
                </a:solidFill>
                <a:latin typeface="Arial" panose="020B0604020202020204"/>
              </a:rPr>
              <a:t> - 10</a:t>
            </a:r>
            <a:r>
              <a:rPr lang="en-US" sz="1200" kern="0" baseline="30000" dirty="0">
                <a:solidFill>
                  <a:srgbClr val="FEFFFF"/>
                </a:solidFill>
                <a:latin typeface="Arial" panose="020B0604020202020204"/>
              </a:rPr>
              <a:t>-4</a:t>
            </a:r>
            <a:r>
              <a:rPr lang="en-US" sz="1200" kern="0" dirty="0">
                <a:solidFill>
                  <a:srgbClr val="FEFFFF"/>
                </a:solidFill>
                <a:latin typeface="Arial" panose="020B0604020202020204"/>
              </a:rPr>
              <a:t> counts / </a:t>
            </a:r>
            <a:r>
              <a:rPr lang="en-US" sz="1200" kern="0" dirty="0" err="1">
                <a:solidFill>
                  <a:srgbClr val="FEFFFF"/>
                </a:solidFill>
                <a:latin typeface="Arial" panose="020B0604020202020204"/>
              </a:rPr>
              <a:t>keV.kg.yr</a:t>
            </a:r>
            <a:r>
              <a:rPr lang="en-US" sz="1200" kern="0" dirty="0">
                <a:solidFill>
                  <a:srgbClr val="FEFFFF"/>
                </a:solidFill>
                <a:latin typeface="Arial" panose="020B0604020202020204"/>
              </a:rPr>
              <a:t> in ROI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0FE7E1E-AFA3-F63B-9E92-5E4C69F9D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04" y="1277078"/>
            <a:ext cx="1971268" cy="197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CA2A42-D937-7BE5-26ED-DE6EF8990C13}"/>
              </a:ext>
            </a:extLst>
          </p:cNvPr>
          <p:cNvSpPr txBox="1">
            <a:spLocks/>
          </p:cNvSpPr>
          <p:nvPr/>
        </p:nvSpPr>
        <p:spPr>
          <a:xfrm>
            <a:off x="2108122" y="43932"/>
            <a:ext cx="10046599" cy="822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Ingredients to bake a DBD experiment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C48A13-4212-058C-3B80-A0F40D9470D3}"/>
              </a:ext>
            </a:extLst>
          </p:cNvPr>
          <p:cNvSpPr/>
          <p:nvPr/>
        </p:nvSpPr>
        <p:spPr>
          <a:xfrm>
            <a:off x="632845" y="3726131"/>
            <a:ext cx="5510071" cy="2528399"/>
          </a:xfrm>
          <a:prstGeom prst="rect">
            <a:avLst/>
          </a:prstGeom>
          <a:solidFill>
            <a:schemeClr val="bg1"/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27DF4F-5488-6724-EC93-3792BA93DC52}"/>
              </a:ext>
            </a:extLst>
          </p:cNvPr>
          <p:cNvGrpSpPr/>
          <p:nvPr/>
        </p:nvGrpSpPr>
        <p:grpSpPr>
          <a:xfrm>
            <a:off x="661838" y="3686664"/>
            <a:ext cx="5387248" cy="2594315"/>
            <a:chOff x="6260362" y="1160685"/>
            <a:chExt cx="5660100" cy="2630598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9A46B17-1283-DCD5-685A-BC63A9327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260362" y="1160685"/>
              <a:ext cx="5660100" cy="26305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8BD098D-878D-1227-4BEE-E1C19A053360}"/>
                    </a:ext>
                  </a:extLst>
                </p:cNvPr>
                <p:cNvSpPr txBox="1"/>
                <p:nvPr/>
              </p:nvSpPr>
              <p:spPr>
                <a:xfrm>
                  <a:off x="7309457" y="1226758"/>
                  <a:ext cx="3794913" cy="323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Theoretical spectrum of </a:t>
                  </a:r>
                  <a14:m>
                    <m:oMath xmlns:m="http://schemas.openxmlformats.org/officeDocument/2006/math">
                      <m:r>
                        <a:rPr lang="en-US" sz="1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νββ</m:t>
                      </m:r>
                    </m:oMath>
                  </a14:m>
                  <a:r>
                    <a:rPr lang="en-US" sz="1500" dirty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5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and </a:t>
                  </a:r>
                  <a14:m>
                    <m:oMath xmlns:m="http://schemas.openxmlformats.org/officeDocument/2006/math">
                      <m:r>
                        <a:rPr lang="en-US" sz="15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νββ</m:t>
                      </m:r>
                    </m:oMath>
                  </a14:m>
                  <a:endParaRPr lang="en-US" sz="15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8BD098D-878D-1227-4BEE-E1C19A0533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9457" y="1226758"/>
                  <a:ext cx="3794913" cy="323165"/>
                </a:xfrm>
                <a:prstGeom prst="rect">
                  <a:avLst/>
                </a:prstGeom>
                <a:blipFill>
                  <a:blip r:embed="rId8"/>
                  <a:stretch>
                    <a:fillRect t="-3774" b="-207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2B0077E8-761D-4900-4E67-A007C2F37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65" y="4677264"/>
            <a:ext cx="1153905" cy="115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3B264B2E-64B7-B276-679C-F973D154B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767"/>
          <a:stretch/>
        </p:blipFill>
        <p:spPr bwMode="auto">
          <a:xfrm>
            <a:off x="10562116" y="1267256"/>
            <a:ext cx="1312409" cy="19712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9BB2974-7595-0031-BC91-734328C30714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EFF775-1373-EC36-F210-0096D803D41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5126" t="23308" r="9233"/>
          <a:stretch/>
        </p:blipFill>
        <p:spPr>
          <a:xfrm>
            <a:off x="5451162" y="5953220"/>
            <a:ext cx="344271" cy="2300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0422C5-2F85-05C1-A018-058B9E2A59D9}"/>
              </a:ext>
            </a:extLst>
          </p:cNvPr>
          <p:cNvSpPr/>
          <p:nvPr/>
        </p:nvSpPr>
        <p:spPr>
          <a:xfrm>
            <a:off x="4953548" y="4150980"/>
            <a:ext cx="907822" cy="1278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17A40C37-6A95-30A3-D430-D3D4D69AA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04" y="4271337"/>
            <a:ext cx="1153905" cy="115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300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5AF0D-2CD4-D122-36B5-3F1074DB6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C3425B-5F1C-2E36-6D4C-D7EA915DDADD}"/>
              </a:ext>
            </a:extLst>
          </p:cNvPr>
          <p:cNvSpPr/>
          <p:nvPr/>
        </p:nvSpPr>
        <p:spPr>
          <a:xfrm>
            <a:off x="632845" y="3726131"/>
            <a:ext cx="5510071" cy="2528399"/>
          </a:xfrm>
          <a:prstGeom prst="rect">
            <a:avLst/>
          </a:prstGeom>
          <a:solidFill>
            <a:schemeClr val="bg1"/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47" name="Rectangle: Diagonal Corners Snipped 46">
            <a:extLst>
              <a:ext uri="{FF2B5EF4-FFF2-40B4-BE49-F238E27FC236}">
                <a16:creationId xmlns:a16="http://schemas.microsoft.com/office/drawing/2014/main" id="{E2B941B2-5DBE-CC33-1EBE-E422A4AD6616}"/>
              </a:ext>
            </a:extLst>
          </p:cNvPr>
          <p:cNvSpPr/>
          <p:nvPr/>
        </p:nvSpPr>
        <p:spPr>
          <a:xfrm>
            <a:off x="141616" y="1273172"/>
            <a:ext cx="4183923" cy="2299527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35A137D-1827-7FD3-A227-17E966512EDD}"/>
              </a:ext>
            </a:extLst>
          </p:cNvPr>
          <p:cNvSpPr/>
          <p:nvPr/>
        </p:nvSpPr>
        <p:spPr>
          <a:xfrm>
            <a:off x="536785" y="1543450"/>
            <a:ext cx="3223922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500" kern="0" dirty="0">
                <a:solidFill>
                  <a:srgbClr val="FEFFFF"/>
                </a:solidFill>
                <a:latin typeface="Arial" panose="020B0604020202020204"/>
              </a:rPr>
              <a:t>Energy measurement (flour)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5C73C05-AA80-CBA8-6E1D-1310431EDB87}"/>
              </a:ext>
            </a:extLst>
          </p:cNvPr>
          <p:cNvSpPr/>
          <p:nvPr/>
        </p:nvSpPr>
        <p:spPr>
          <a:xfrm>
            <a:off x="632845" y="2014278"/>
            <a:ext cx="3127862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 background (yeast)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6E7523CF-C3A7-3EF7-BB1F-2930BFE73C33}"/>
              </a:ext>
            </a:extLst>
          </p:cNvPr>
          <p:cNvSpPr/>
          <p:nvPr/>
        </p:nvSpPr>
        <p:spPr>
          <a:xfrm>
            <a:off x="632845" y="2484807"/>
            <a:ext cx="3127862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Statistical methods (water)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A17660C-8A11-6FEB-D653-B22E9DF8F44E}"/>
              </a:ext>
            </a:extLst>
          </p:cNvPr>
          <p:cNvSpPr/>
          <p:nvPr/>
        </p:nvSpPr>
        <p:spPr>
          <a:xfrm>
            <a:off x="536785" y="2955635"/>
            <a:ext cx="3223922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1D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Track reconstruction (salt / spices)</a:t>
            </a:r>
          </a:p>
        </p:txBody>
      </p:sp>
      <p:sp>
        <p:nvSpPr>
          <p:cNvPr id="60" name="Block Arc 59">
            <a:extLst>
              <a:ext uri="{FF2B5EF4-FFF2-40B4-BE49-F238E27FC236}">
                <a16:creationId xmlns:a16="http://schemas.microsoft.com/office/drawing/2014/main" id="{6A71758B-2FC8-9545-6DDA-3881F34CCCD6}"/>
              </a:ext>
            </a:extLst>
          </p:cNvPr>
          <p:cNvSpPr/>
          <p:nvPr/>
        </p:nvSpPr>
        <p:spPr>
          <a:xfrm>
            <a:off x="-3356515" y="427060"/>
            <a:ext cx="4018353" cy="4018353"/>
          </a:xfrm>
          <a:prstGeom prst="blockArc">
            <a:avLst>
              <a:gd name="adj1" fmla="val 19291063"/>
              <a:gd name="adj2" fmla="val 4875195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78FF284-74D7-FC6A-7EF8-AE464DF20298}"/>
              </a:ext>
            </a:extLst>
          </p:cNvPr>
          <p:cNvSpPr/>
          <p:nvPr/>
        </p:nvSpPr>
        <p:spPr>
          <a:xfrm>
            <a:off x="318562" y="150420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1111F7C-580E-1429-E1F4-DA27DFFA1C2C}"/>
              </a:ext>
            </a:extLst>
          </p:cNvPr>
          <p:cNvSpPr/>
          <p:nvPr/>
        </p:nvSpPr>
        <p:spPr>
          <a:xfrm>
            <a:off x="436642" y="197503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158F644-4749-3227-C862-6C82D8057D9F}"/>
              </a:ext>
            </a:extLst>
          </p:cNvPr>
          <p:cNvSpPr/>
          <p:nvPr/>
        </p:nvSpPr>
        <p:spPr>
          <a:xfrm>
            <a:off x="436642" y="244556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C893942-C812-B493-79BB-5A1024B4FF12}"/>
              </a:ext>
            </a:extLst>
          </p:cNvPr>
          <p:cNvSpPr/>
          <p:nvPr/>
        </p:nvSpPr>
        <p:spPr>
          <a:xfrm>
            <a:off x="318562" y="2916395"/>
            <a:ext cx="392406" cy="392406"/>
          </a:xfrm>
          <a:prstGeom prst="ellipse">
            <a:avLst/>
          </a:prstGeom>
          <a:solidFill>
            <a:srgbClr val="BD4C00"/>
          </a:solidFill>
          <a:ln w="28575" cap="flat" cmpd="sng" algn="ctr">
            <a:solidFill>
              <a:srgbClr val="FEE3B1"/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2" descr="Generated image">
            <a:extLst>
              <a:ext uri="{FF2B5EF4-FFF2-40B4-BE49-F238E27FC236}">
                <a16:creationId xmlns:a16="http://schemas.microsoft.com/office/drawing/2014/main" id="{BC9A234A-636F-FE20-4E6F-5037BE0F7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73" y="1277078"/>
            <a:ext cx="1971268" cy="197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nerated image">
            <a:extLst>
              <a:ext uri="{FF2B5EF4-FFF2-40B4-BE49-F238E27FC236}">
                <a16:creationId xmlns:a16="http://schemas.microsoft.com/office/drawing/2014/main" id="{DD770249-7CE2-AB95-0A69-DC2A603D8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642" y="1273172"/>
            <a:ext cx="1310235" cy="1965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nerated image">
            <a:extLst>
              <a:ext uri="{FF2B5EF4-FFF2-40B4-BE49-F238E27FC236}">
                <a16:creationId xmlns:a16="http://schemas.microsoft.com/office/drawing/2014/main" id="{DA603331-A98B-B1EC-7CD7-DE21B7050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04" y="1273172"/>
            <a:ext cx="1310234" cy="1965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line of red and blue squares&#10;&#10;Description automatically generated">
            <a:extLst>
              <a:ext uri="{FF2B5EF4-FFF2-40B4-BE49-F238E27FC236}">
                <a16:creationId xmlns:a16="http://schemas.microsoft.com/office/drawing/2014/main" id="{CE09F4B4-E5D2-C529-D533-B5CB21957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90" y="3732406"/>
            <a:ext cx="4681710" cy="2515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Diagonal Corners Snipped 4">
                <a:extLst>
                  <a:ext uri="{FF2B5EF4-FFF2-40B4-BE49-F238E27FC236}">
                    <a16:creationId xmlns:a16="http://schemas.microsoft.com/office/drawing/2014/main" id="{06C44004-0C72-017D-6FC1-1D4C1AEA6BFE}"/>
                  </a:ext>
                </a:extLst>
              </p:cNvPr>
              <p:cNvSpPr/>
              <p:nvPr/>
            </p:nvSpPr>
            <p:spPr>
              <a:xfrm>
                <a:off x="7715878" y="3359484"/>
                <a:ext cx="4185177" cy="213214"/>
              </a:xfrm>
              <a:prstGeom prst="snip2DiagRect">
                <a:avLst>
                  <a:gd name="adj1" fmla="val 0"/>
                  <a:gd name="adj2" fmla="val 0"/>
                </a:avLst>
              </a:prstGeom>
              <a:solidFill>
                <a:srgbClr val="001D4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457200">
                  <a:defRPr/>
                </a:pPr>
                <a:r>
                  <a:rPr lang="en-US" sz="1200" kern="0" dirty="0">
                    <a:solidFill>
                      <a:srgbClr val="FEFFFF"/>
                    </a:solidFill>
                    <a:latin typeface="Arial" panose="020B0604020202020204"/>
                  </a:rPr>
                  <a:t>  Bayes / Frequentist </a:t>
                </a:r>
                <a14:m>
                  <m:oMath xmlns:m="http://schemas.openxmlformats.org/officeDocument/2006/math">
                    <m:r>
                      <a:rPr lang="en-US" sz="1200" kern="0">
                        <a:solidFill>
                          <a:srgbClr val="FEFFFF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200" kern="0" dirty="0">
                    <a:solidFill>
                      <a:srgbClr val="FEFFFF"/>
                    </a:solidFill>
                    <a:latin typeface="Arial" panose="020B0604020202020204"/>
                  </a:rPr>
                  <a:t> T</a:t>
                </a:r>
                <a:r>
                  <a:rPr lang="en-US" sz="1200" kern="0" baseline="-25000" dirty="0">
                    <a:solidFill>
                      <a:srgbClr val="FEFFFF"/>
                    </a:solidFill>
                    <a:latin typeface="Arial" panose="020B0604020202020204"/>
                  </a:rPr>
                  <a:t>1/2</a:t>
                </a:r>
                <a:r>
                  <a:rPr lang="en-US" sz="1200" kern="0" dirty="0">
                    <a:solidFill>
                      <a:srgbClr val="FEFFFF"/>
                    </a:solidFill>
                    <a:latin typeface="Arial" panose="020B0604020202020204"/>
                  </a:rPr>
                  <a:t> lower limit </a:t>
                </a:r>
                <a14:m>
                  <m:oMath xmlns:m="http://schemas.openxmlformats.org/officeDocument/2006/math">
                    <m:r>
                      <a:rPr lang="en-US" sz="1200" kern="0">
                        <a:solidFill>
                          <a:srgbClr val="FEFF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|"/>
                        <m:endChr m:val="|"/>
                        <m:ctrlPr>
                          <a:rPr lang="en-US" sz="1200" i="1" kern="0">
                            <a:solidFill>
                              <a:srgbClr val="FE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 kern="0">
                                <a:solidFill>
                                  <a:srgbClr val="FE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kern="0">
                                <a:solidFill>
                                  <a:srgbClr val="FEFFFF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1200" kern="0">
                                <a:solidFill>
                                  <a:srgbClr val="FEFFFF"/>
                                </a:solidFill>
                                <a:latin typeface="Cambria Math" panose="02040503050406030204" pitchFamily="18" charset="0"/>
                              </a:rPr>
                              <m:t>𝜷𝜷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200" kern="0" dirty="0">
                    <a:solidFill>
                      <a:srgbClr val="FEFFFF"/>
                    </a:solidFill>
                    <a:latin typeface="Arial" panose="020B0604020202020204"/>
                  </a:rPr>
                  <a:t> upper limit </a:t>
                </a:r>
              </a:p>
            </p:txBody>
          </p:sp>
        </mc:Choice>
        <mc:Fallback xmlns="">
          <p:sp>
            <p:nvSpPr>
              <p:cNvPr id="5" name="Rectangle: Diagonal Corners Snipped 4">
                <a:extLst>
                  <a:ext uri="{FF2B5EF4-FFF2-40B4-BE49-F238E27FC236}">
                    <a16:creationId xmlns:a16="http://schemas.microsoft.com/office/drawing/2014/main" id="{06C44004-0C72-017D-6FC1-1D4C1AEA6B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878" y="3359484"/>
                <a:ext cx="4185177" cy="213214"/>
              </a:xfrm>
              <a:prstGeom prst="snip2DiagRect">
                <a:avLst>
                  <a:gd name="adj1" fmla="val 0"/>
                  <a:gd name="adj2" fmla="val 0"/>
                </a:avLst>
              </a:prstGeom>
              <a:blipFill>
                <a:blip r:embed="rId6"/>
                <a:stretch>
                  <a:fillRect b="-1754"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E3D4A3CC-4784-2310-8A91-6335ED22AB43}"/>
              </a:ext>
            </a:extLst>
          </p:cNvPr>
          <p:cNvSpPr/>
          <p:nvPr/>
        </p:nvSpPr>
        <p:spPr>
          <a:xfrm>
            <a:off x="4621104" y="3353654"/>
            <a:ext cx="2845400" cy="219044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en-US" sz="1200" kern="0" dirty="0">
                <a:solidFill>
                  <a:srgbClr val="FEFFFF"/>
                </a:solidFill>
                <a:latin typeface="Arial" panose="020B0604020202020204"/>
              </a:rPr>
              <a:t>  10</a:t>
            </a:r>
            <a:r>
              <a:rPr lang="en-US" sz="1200" kern="0" baseline="30000" dirty="0">
                <a:solidFill>
                  <a:srgbClr val="FEFFFF"/>
                </a:solidFill>
                <a:latin typeface="Arial" panose="020B0604020202020204"/>
              </a:rPr>
              <a:t>-5</a:t>
            </a:r>
            <a:r>
              <a:rPr lang="en-US" sz="1200" kern="0" dirty="0">
                <a:solidFill>
                  <a:srgbClr val="FEFFFF"/>
                </a:solidFill>
                <a:latin typeface="Arial" panose="020B0604020202020204"/>
              </a:rPr>
              <a:t> - 10</a:t>
            </a:r>
            <a:r>
              <a:rPr lang="en-US" sz="1200" kern="0" baseline="30000" dirty="0">
                <a:solidFill>
                  <a:srgbClr val="FEFFFF"/>
                </a:solidFill>
                <a:latin typeface="Arial" panose="020B0604020202020204"/>
              </a:rPr>
              <a:t>-4</a:t>
            </a:r>
            <a:r>
              <a:rPr lang="en-US" sz="1200" kern="0" dirty="0">
                <a:solidFill>
                  <a:srgbClr val="FEFFFF"/>
                </a:solidFill>
                <a:latin typeface="Arial" panose="020B0604020202020204"/>
              </a:rPr>
              <a:t> counts / </a:t>
            </a:r>
            <a:r>
              <a:rPr lang="en-US" sz="1200" kern="0" dirty="0" err="1">
                <a:solidFill>
                  <a:srgbClr val="FEFFFF"/>
                </a:solidFill>
                <a:latin typeface="Arial" panose="020B0604020202020204"/>
              </a:rPr>
              <a:t>keV.kg.yr</a:t>
            </a:r>
            <a:r>
              <a:rPr lang="en-US" sz="1200" kern="0" dirty="0">
                <a:solidFill>
                  <a:srgbClr val="FEFFFF"/>
                </a:solidFill>
                <a:latin typeface="Arial" panose="020B0604020202020204"/>
              </a:rPr>
              <a:t> in ROI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CE25061-47C8-3FFE-CC78-719F33C04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04" y="1277078"/>
            <a:ext cx="1971268" cy="197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6438258-B9B7-2A50-5461-09A6FC734B1B}"/>
              </a:ext>
            </a:extLst>
          </p:cNvPr>
          <p:cNvGrpSpPr/>
          <p:nvPr/>
        </p:nvGrpSpPr>
        <p:grpSpPr>
          <a:xfrm>
            <a:off x="661838" y="3686664"/>
            <a:ext cx="5387248" cy="2594315"/>
            <a:chOff x="6260362" y="1160685"/>
            <a:chExt cx="5660100" cy="2630598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C84E6E3-5868-3E1C-1744-415215CA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260362" y="1160685"/>
              <a:ext cx="5660100" cy="26305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AF3B598-2720-5483-3A65-2D8E08A6D2C2}"/>
                    </a:ext>
                  </a:extLst>
                </p:cNvPr>
                <p:cNvSpPr txBox="1"/>
                <p:nvPr/>
              </p:nvSpPr>
              <p:spPr>
                <a:xfrm>
                  <a:off x="7309457" y="1226758"/>
                  <a:ext cx="3794913" cy="323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Theoretical spectrum of </a:t>
                  </a:r>
                  <a14:m>
                    <m:oMath xmlns:m="http://schemas.openxmlformats.org/officeDocument/2006/math">
                      <m:r>
                        <a:rPr lang="en-US" sz="1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νββ</m:t>
                      </m:r>
                    </m:oMath>
                  </a14:m>
                  <a:r>
                    <a:rPr lang="en-US" sz="1500" dirty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5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and </a:t>
                  </a:r>
                  <a14:m>
                    <m:oMath xmlns:m="http://schemas.openxmlformats.org/officeDocument/2006/math">
                      <m:r>
                        <a:rPr lang="en-US" sz="15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νββ</m:t>
                      </m:r>
                    </m:oMath>
                  </a14:m>
                  <a:endParaRPr lang="en-US" sz="15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AF3B598-2720-5483-3A65-2D8E08A6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9457" y="1226758"/>
                  <a:ext cx="3794913" cy="323165"/>
                </a:xfrm>
                <a:prstGeom prst="rect">
                  <a:avLst/>
                </a:prstGeom>
                <a:blipFill>
                  <a:blip r:embed="rId10"/>
                  <a:stretch>
                    <a:fillRect t="-3774" b="-207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3EC7DBA-9E9D-E7DF-389B-19EB88DB0F56}"/>
              </a:ext>
            </a:extLst>
          </p:cNvPr>
          <p:cNvSpPr txBox="1">
            <a:spLocks/>
          </p:cNvSpPr>
          <p:nvPr/>
        </p:nvSpPr>
        <p:spPr>
          <a:xfrm>
            <a:off x="2108122" y="43932"/>
            <a:ext cx="10046599" cy="822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Ingredients to bake a DBD experiment</a:t>
            </a:r>
            <a:endParaRPr lang="en-US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17410DA-C8E7-B1A7-6825-0DC49499A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65" y="4677264"/>
            <a:ext cx="1153905" cy="115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F89D6A7-317A-B780-3CB3-0DE7C981B1D7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0513C3-C550-FD8C-C2AA-918F1001024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126" t="23308" r="9233"/>
          <a:stretch/>
        </p:blipFill>
        <p:spPr>
          <a:xfrm>
            <a:off x="5451162" y="5953220"/>
            <a:ext cx="344271" cy="2300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0D809A-981C-4294-DCDC-09AB56B6969D}"/>
              </a:ext>
            </a:extLst>
          </p:cNvPr>
          <p:cNvSpPr/>
          <p:nvPr/>
        </p:nvSpPr>
        <p:spPr>
          <a:xfrm>
            <a:off x="4953548" y="4150980"/>
            <a:ext cx="907822" cy="1278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E89F7A40-07E6-E4CB-96B3-1F920ED24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04" y="4271337"/>
            <a:ext cx="1153905" cy="115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754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20D2A-21BB-8CB1-3D58-298C04025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02ADDD-DC14-BBE4-715D-F1327DF7F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Presentation plan</a:t>
            </a:r>
            <a:endParaRPr lang="en-US" dirty="0"/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21931E0F-198A-8BC9-21FE-621E92E6741C}"/>
              </a:ext>
            </a:extLst>
          </p:cNvPr>
          <p:cNvSpPr/>
          <p:nvPr/>
        </p:nvSpPr>
        <p:spPr>
          <a:xfrm>
            <a:off x="504825" y="1603444"/>
            <a:ext cx="11105935" cy="4006781"/>
          </a:xfrm>
          <a:prstGeom prst="snip2DiagRect">
            <a:avLst>
              <a:gd name="adj1" fmla="val 7893"/>
              <a:gd name="adj2" fmla="val 0"/>
            </a:avLst>
          </a:prstGeom>
          <a:solidFill>
            <a:srgbClr val="001D40"/>
          </a:solidFill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4EDE8E-5F5A-FF32-7A1A-FA30BEBC8E54}"/>
              </a:ext>
            </a:extLst>
          </p:cNvPr>
          <p:cNvSpPr/>
          <p:nvPr/>
        </p:nvSpPr>
        <p:spPr>
          <a:xfrm>
            <a:off x="819365" y="2057241"/>
            <a:ext cx="5029200" cy="5486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0" dirty="0">
                <a:solidFill>
                  <a:srgbClr val="FEFFFF"/>
                </a:solidFill>
                <a:latin typeface="Arial" panose="020B0604020202020204"/>
              </a:rPr>
              <a:t>Double beta decay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9B855-C038-C5F6-1913-B19F9E759001}"/>
              </a:ext>
            </a:extLst>
          </p:cNvPr>
          <p:cNvSpPr/>
          <p:nvPr/>
        </p:nvSpPr>
        <p:spPr>
          <a:xfrm>
            <a:off x="819365" y="2907425"/>
            <a:ext cx="5029200" cy="548633"/>
          </a:xfrm>
          <a:prstGeom prst="rect">
            <a:avLst/>
          </a:prstGeom>
          <a:solidFill>
            <a:srgbClr val="BD4C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0" dirty="0">
                <a:solidFill>
                  <a:srgbClr val="FEFFFF"/>
                </a:solidFill>
                <a:latin typeface="Arial" panose="020B0604020202020204"/>
              </a:rPr>
              <a:t>SuperNEMO Demonstrator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1C1406-8091-6FC9-DCC6-DBDC89D52D52}"/>
              </a:ext>
            </a:extLst>
          </p:cNvPr>
          <p:cNvSpPr/>
          <p:nvPr/>
        </p:nvSpPr>
        <p:spPr>
          <a:xfrm>
            <a:off x="819365" y="3757609"/>
            <a:ext cx="5029200" cy="5486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0" dirty="0">
                <a:solidFill>
                  <a:srgbClr val="FEFFFF"/>
                </a:solidFill>
                <a:latin typeface="Arial" panose="020B0604020202020204"/>
              </a:rPr>
              <a:t>Background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A44478-AF3E-C010-4F1E-84717C382D4E}"/>
              </a:ext>
            </a:extLst>
          </p:cNvPr>
          <p:cNvSpPr/>
          <p:nvPr/>
        </p:nvSpPr>
        <p:spPr>
          <a:xfrm>
            <a:off x="819365" y="4607793"/>
            <a:ext cx="5029200" cy="5486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0" dirty="0">
                <a:solidFill>
                  <a:srgbClr val="FEFFFF"/>
                </a:solidFill>
                <a:latin typeface="Arial" panose="020B0604020202020204"/>
              </a:rPr>
              <a:t>New physics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45FF892D-10B3-9995-2855-92E2D3E7BFD1}"/>
              </a:ext>
            </a:extLst>
          </p:cNvPr>
          <p:cNvSpPr/>
          <p:nvPr/>
        </p:nvSpPr>
        <p:spPr>
          <a:xfrm>
            <a:off x="6229350" y="1878047"/>
            <a:ext cx="5029200" cy="3457575"/>
          </a:xfrm>
          <a:prstGeom prst="rect">
            <a:avLst/>
          </a:prstGeom>
          <a:solidFill>
            <a:srgbClr val="FEFFFF"/>
          </a:solidFill>
          <a:ln w="28575" cap="flat" cmpd="sng" algn="ctr">
            <a:solidFill>
              <a:srgbClr val="BD4C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79">
            <a:extLst>
              <a:ext uri="{FF2B5EF4-FFF2-40B4-BE49-F238E27FC236}">
                <a16:creationId xmlns:a16="http://schemas.microsoft.com/office/drawing/2014/main" id="{14EBA7AF-25F6-6B63-5017-2845D371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/>
          <a:stretch>
            <a:fillRect/>
          </a:stretch>
        </p:blipFill>
        <p:spPr bwMode="auto">
          <a:xfrm>
            <a:off x="6957453" y="2532104"/>
            <a:ext cx="3354869" cy="237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180">
            <a:extLst>
              <a:ext uri="{FF2B5EF4-FFF2-40B4-BE49-F238E27FC236}">
                <a16:creationId xmlns:a16="http://schemas.microsoft.com/office/drawing/2014/main" id="{34E449F1-1021-0BB2-FE13-C323FFB6A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459" y="4839925"/>
            <a:ext cx="1207417" cy="316501"/>
          </a:xfrm>
          <a:prstGeom prst="rect">
            <a:avLst/>
          </a:prstGeom>
          <a:noFill/>
          <a:ln w="36000" cap="flat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5040" tIns="50040" rIns="95040" bIns="5004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fr-FR" altLang="sk-SK" sz="1400" b="1" dirty="0" err="1">
                <a:solidFill>
                  <a:srgbClr val="0066FF"/>
                </a:solidFill>
                <a:cs typeface="Arial" panose="020B0604020202020204" pitchFamily="34" charset="0"/>
              </a:rPr>
              <a:t>Calorimeter</a:t>
            </a:r>
            <a:endParaRPr lang="sk-SK" altLang="sk-SK" sz="1400" b="1" dirty="0">
              <a:solidFill>
                <a:srgbClr val="0066FF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183">
            <a:extLst>
              <a:ext uri="{FF2B5EF4-FFF2-40B4-BE49-F238E27FC236}">
                <a16:creationId xmlns:a16="http://schemas.microsoft.com/office/drawing/2014/main" id="{760D3BAA-4C5D-2255-6A20-527EC97B7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874" y="4572202"/>
            <a:ext cx="828329" cy="316501"/>
          </a:xfrm>
          <a:prstGeom prst="rect">
            <a:avLst/>
          </a:prstGeom>
          <a:noFill/>
          <a:ln w="36000" cap="flat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5040" tIns="50040" rIns="95040" bIns="50040">
            <a:spAutoFit/>
          </a:bodyPr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Se </a:t>
            </a:r>
            <a:r>
              <a:rPr lang="fr-FR" altLang="sk-SK" sz="1400" b="1" dirty="0">
                <a:solidFill>
                  <a:srgbClr val="FF0000"/>
                </a:solidFill>
                <a:cs typeface="Arial" panose="020B0604020202020204" pitchFamily="34" charset="0"/>
              </a:rPr>
              <a:t>foils</a:t>
            </a:r>
            <a:endParaRPr lang="sk-SK" altLang="sk-SK" sz="1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185">
            <a:extLst>
              <a:ext uri="{FF2B5EF4-FFF2-40B4-BE49-F238E27FC236}">
                <a16:creationId xmlns:a16="http://schemas.microsoft.com/office/drawing/2014/main" id="{ED8C8300-C672-1DEA-64A8-3611C5D3E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2553" y="2327530"/>
            <a:ext cx="829675" cy="316501"/>
          </a:xfrm>
          <a:prstGeom prst="rect">
            <a:avLst/>
          </a:prstGeom>
          <a:noFill/>
          <a:ln w="36000" cap="flat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5040" tIns="50040" rIns="95040" bIns="5004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fr-FR" altLang="sk-SK" sz="1400" b="1" dirty="0">
                <a:solidFill>
                  <a:srgbClr val="008000"/>
                </a:solidFill>
                <a:cs typeface="Arial" panose="020B0604020202020204" pitchFamily="34" charset="0"/>
              </a:rPr>
              <a:t>Tracker</a:t>
            </a:r>
            <a:endParaRPr lang="sk-SK" altLang="sk-SK" sz="1600" b="1" dirty="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185">
            <a:extLst>
              <a:ext uri="{FF2B5EF4-FFF2-40B4-BE49-F238E27FC236}">
                <a16:creationId xmlns:a16="http://schemas.microsoft.com/office/drawing/2014/main" id="{FD2095CE-F44F-5239-7ABB-F10143268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3945" y="2258595"/>
            <a:ext cx="829675" cy="316501"/>
          </a:xfrm>
          <a:prstGeom prst="rect">
            <a:avLst/>
          </a:prstGeom>
          <a:noFill/>
          <a:ln w="36000" cap="flat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5040" tIns="50040" rIns="95040" bIns="5004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fr-FR" altLang="sk-SK" sz="1400" b="1" dirty="0">
                <a:solidFill>
                  <a:srgbClr val="008000"/>
                </a:solidFill>
                <a:cs typeface="Arial" panose="020B0604020202020204" pitchFamily="34" charset="0"/>
              </a:rPr>
              <a:t>Tracker</a:t>
            </a:r>
            <a:endParaRPr lang="sk-SK" altLang="sk-SK" sz="1600" b="1" dirty="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80">
            <a:extLst>
              <a:ext uri="{FF2B5EF4-FFF2-40B4-BE49-F238E27FC236}">
                <a16:creationId xmlns:a16="http://schemas.microsoft.com/office/drawing/2014/main" id="{C1C34D7F-D61D-455E-D07A-6D387B4A1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6979" y="4546504"/>
            <a:ext cx="1207417" cy="316501"/>
          </a:xfrm>
          <a:prstGeom prst="rect">
            <a:avLst/>
          </a:prstGeom>
          <a:noFill/>
          <a:ln w="36000" cap="flat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5040" tIns="50040" rIns="95040" bIns="5004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fr-FR" altLang="sk-SK" sz="1400" b="1" dirty="0" err="1">
                <a:solidFill>
                  <a:srgbClr val="0066FF"/>
                </a:solidFill>
                <a:cs typeface="Arial" panose="020B0604020202020204" pitchFamily="34" charset="0"/>
              </a:rPr>
              <a:t>Calorimeter</a:t>
            </a:r>
            <a:endParaRPr lang="sk-SK" altLang="sk-SK" sz="1400" b="1" dirty="0">
              <a:solidFill>
                <a:srgbClr val="0066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746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8D5C7-8167-ADD9-61A5-63984A089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307;p1">
            <a:extLst>
              <a:ext uri="{FF2B5EF4-FFF2-40B4-BE49-F238E27FC236}">
                <a16:creationId xmlns:a16="http://schemas.microsoft.com/office/drawing/2014/main" id="{30A19493-C397-0A3C-4165-18F1F55E3647}"/>
              </a:ext>
            </a:extLst>
          </p:cNvPr>
          <p:cNvPicPr preferRelativeResize="0"/>
          <p:nvPr/>
        </p:nvPicPr>
        <p:blipFill>
          <a:blip r:embed="rId2">
            <a:duotone>
              <a:srgbClr val="5F5642">
                <a:shade val="45000"/>
                <a:satMod val="135000"/>
              </a:srgb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216"/>
          <a:stretch/>
        </p:blipFill>
        <p:spPr>
          <a:xfrm>
            <a:off x="1112282" y="1334793"/>
            <a:ext cx="2563090" cy="159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07;p1">
            <a:extLst>
              <a:ext uri="{FF2B5EF4-FFF2-40B4-BE49-F238E27FC236}">
                <a16:creationId xmlns:a16="http://schemas.microsoft.com/office/drawing/2014/main" id="{90CCEEC8-9C6E-BF96-AD64-B7C9047B032D}"/>
              </a:ext>
            </a:extLst>
          </p:cNvPr>
          <p:cNvPicPr preferRelativeResize="0"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216" r="79187"/>
          <a:stretch/>
        </p:blipFill>
        <p:spPr>
          <a:xfrm>
            <a:off x="1112282" y="1334793"/>
            <a:ext cx="533447" cy="15983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AF3BEB-E779-5C77-2029-4E517B19E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SuperNEMO Demonstrator – source foil</a:t>
            </a:r>
            <a:endParaRPr lang="en-US" dirty="0"/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B9511548-103C-E85D-0AD3-DE4145388F76}"/>
              </a:ext>
            </a:extLst>
          </p:cNvPr>
          <p:cNvSpPr/>
          <p:nvPr/>
        </p:nvSpPr>
        <p:spPr>
          <a:xfrm>
            <a:off x="272143" y="2994447"/>
            <a:ext cx="4536924" cy="3226810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BC041138-6B93-A0E8-670F-CF06CDA4937B}"/>
              </a:ext>
            </a:extLst>
          </p:cNvPr>
          <p:cNvSpPr/>
          <p:nvPr/>
        </p:nvSpPr>
        <p:spPr>
          <a:xfrm>
            <a:off x="-2899161" y="2568029"/>
            <a:ext cx="4018353" cy="4018353"/>
          </a:xfrm>
          <a:prstGeom prst="blockArc">
            <a:avLst>
              <a:gd name="adj1" fmla="val 16954874"/>
              <a:gd name="adj2" fmla="val 4648200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53BB0D-CCFC-CE7A-DAEA-BC0CC6FF7BCE}"/>
              </a:ext>
            </a:extLst>
          </p:cNvPr>
          <p:cNvSpPr/>
          <p:nvPr/>
        </p:nvSpPr>
        <p:spPr>
          <a:xfrm>
            <a:off x="784070" y="3243322"/>
            <a:ext cx="3720874" cy="313925"/>
          </a:xfrm>
          <a:custGeom>
            <a:avLst/>
            <a:gdLst>
              <a:gd name="connsiteX0" fmla="*/ 0 w 4573844"/>
              <a:gd name="connsiteY0" fmla="*/ 0 h 313925"/>
              <a:gd name="connsiteX1" fmla="*/ 4573844 w 4573844"/>
              <a:gd name="connsiteY1" fmla="*/ 0 h 313925"/>
              <a:gd name="connsiteX2" fmla="*/ 4573844 w 4573844"/>
              <a:gd name="connsiteY2" fmla="*/ 313925 h 313925"/>
              <a:gd name="connsiteX3" fmla="*/ 0 w 4573844"/>
              <a:gd name="connsiteY3" fmla="*/ 313925 h 313925"/>
              <a:gd name="connsiteX4" fmla="*/ 0 w 4573844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3844" h="313925">
                <a:moveTo>
                  <a:pt x="0" y="0"/>
                </a:moveTo>
                <a:lnTo>
                  <a:pt x="4573844" y="0"/>
                </a:lnTo>
                <a:lnTo>
                  <a:pt x="4573844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 choice of isotope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F0A805-52F6-856A-B7EF-526714F02CC3}"/>
              </a:ext>
            </a:extLst>
          </p:cNvPr>
          <p:cNvSpPr/>
          <p:nvPr/>
        </p:nvSpPr>
        <p:spPr>
          <a:xfrm>
            <a:off x="517692" y="3204081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4BC190B-8723-8C98-A380-21D760F146F3}"/>
                  </a:ext>
                </a:extLst>
              </p:cNvPr>
              <p:cNvSpPr/>
              <p:nvPr/>
            </p:nvSpPr>
            <p:spPr>
              <a:xfrm>
                <a:off x="994139" y="3714150"/>
                <a:ext cx="3510805" cy="313925"/>
              </a:xfrm>
              <a:custGeom>
                <a:avLst/>
                <a:gdLst>
                  <a:gd name="connsiteX0" fmla="*/ 0 w 4315619"/>
                  <a:gd name="connsiteY0" fmla="*/ 0 h 313925"/>
                  <a:gd name="connsiteX1" fmla="*/ 4315619 w 4315619"/>
                  <a:gd name="connsiteY1" fmla="*/ 0 h 313925"/>
                  <a:gd name="connsiteX2" fmla="*/ 4315619 w 4315619"/>
                  <a:gd name="connsiteY2" fmla="*/ 313925 h 313925"/>
                  <a:gd name="connsiteX3" fmla="*/ 0 w 4315619"/>
                  <a:gd name="connsiteY3" fmla="*/ 313925 h 313925"/>
                  <a:gd name="connsiteX4" fmla="*/ 0 w 4315619"/>
                  <a:gd name="connsiteY4" fmla="*/ 0 h 31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5619" h="313925">
                    <a:moveTo>
                      <a:pt x="0" y="0"/>
                    </a:moveTo>
                    <a:lnTo>
                      <a:pt x="4315619" y="0"/>
                    </a:lnTo>
                    <a:lnTo>
                      <a:pt x="4315619" y="313925"/>
                    </a:lnTo>
                    <a:lnTo>
                      <a:pt x="0" y="3139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4C00">
                  <a:hueOff val="0"/>
                  <a:satOff val="0"/>
                  <a:lumOff val="0"/>
                  <a:alphaOff val="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spcFirstLastPara="0" vert="horz" wrap="square" lIns="249178" tIns="50800" rIns="50800" bIns="50800" numCol="1" spcCol="1270" anchor="ctr" anchorCtr="0">
                <a:noAutofit/>
              </a:bodyPr>
              <a:lstStyle/>
              <a:p>
                <a:pPr marL="0" marR="0" lvl="0" indent="0" defTabSz="8890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34 strips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0" lang="en-US" sz="1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E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PrePr>
                      <m:sub/>
                      <m:sup>
                        <m:r>
                          <a:rPr kumimoji="0" lang="en-US" sz="1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E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82</m:t>
                        </m:r>
                      </m:sup>
                      <m:e>
                        <m:r>
                          <m:rPr>
                            <m:sty m:val="p"/>
                          </m:rPr>
                          <a:rPr kumimoji="0" lang="en-US" sz="1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E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Se</m:t>
                        </m:r>
                      </m:e>
                    </m:sPre>
                    <m:r>
                      <a:rPr kumimoji="0" lang="en-US" sz="1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E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EB38A5C-EB68-40EE-37B7-13584D9E96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39" y="3714150"/>
                <a:ext cx="3510805" cy="313925"/>
              </a:xfrm>
              <a:custGeom>
                <a:avLst/>
                <a:gdLst>
                  <a:gd name="connsiteX0" fmla="*/ 0 w 4315619"/>
                  <a:gd name="connsiteY0" fmla="*/ 0 h 313925"/>
                  <a:gd name="connsiteX1" fmla="*/ 4315619 w 4315619"/>
                  <a:gd name="connsiteY1" fmla="*/ 0 h 313925"/>
                  <a:gd name="connsiteX2" fmla="*/ 4315619 w 4315619"/>
                  <a:gd name="connsiteY2" fmla="*/ 313925 h 313925"/>
                  <a:gd name="connsiteX3" fmla="*/ 0 w 4315619"/>
                  <a:gd name="connsiteY3" fmla="*/ 313925 h 313925"/>
                  <a:gd name="connsiteX4" fmla="*/ 0 w 4315619"/>
                  <a:gd name="connsiteY4" fmla="*/ 0 h 31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5619" h="313925">
                    <a:moveTo>
                      <a:pt x="0" y="0"/>
                    </a:moveTo>
                    <a:lnTo>
                      <a:pt x="4315619" y="0"/>
                    </a:lnTo>
                    <a:lnTo>
                      <a:pt x="4315619" y="313925"/>
                    </a:lnTo>
                    <a:lnTo>
                      <a:pt x="0" y="3139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5769" b="-19231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2977875D-8D17-A4DE-1231-413F16FD1226}"/>
              </a:ext>
            </a:extLst>
          </p:cNvPr>
          <p:cNvSpPr/>
          <p:nvPr/>
        </p:nvSpPr>
        <p:spPr>
          <a:xfrm>
            <a:off x="775916" y="367490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5630E96-4CD0-3689-300A-937082C0E27A}"/>
                  </a:ext>
                </a:extLst>
              </p:cNvPr>
              <p:cNvSpPr/>
              <p:nvPr/>
            </p:nvSpPr>
            <p:spPr>
              <a:xfrm>
                <a:off x="1090199" y="4184978"/>
                <a:ext cx="3414745" cy="313925"/>
              </a:xfrm>
              <a:custGeom>
                <a:avLst/>
                <a:gdLst>
                  <a:gd name="connsiteX0" fmla="*/ 0 w 4197539"/>
                  <a:gd name="connsiteY0" fmla="*/ 0 h 313925"/>
                  <a:gd name="connsiteX1" fmla="*/ 4197539 w 4197539"/>
                  <a:gd name="connsiteY1" fmla="*/ 0 h 313925"/>
                  <a:gd name="connsiteX2" fmla="*/ 4197539 w 4197539"/>
                  <a:gd name="connsiteY2" fmla="*/ 313925 h 313925"/>
                  <a:gd name="connsiteX3" fmla="*/ 0 w 4197539"/>
                  <a:gd name="connsiteY3" fmla="*/ 313925 h 313925"/>
                  <a:gd name="connsiteX4" fmla="*/ 0 w 4197539"/>
                  <a:gd name="connsiteY4" fmla="*/ 0 h 31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539" h="313925">
                    <a:moveTo>
                      <a:pt x="0" y="0"/>
                    </a:moveTo>
                    <a:lnTo>
                      <a:pt x="4197539" y="0"/>
                    </a:lnTo>
                    <a:lnTo>
                      <a:pt x="4197539" y="313925"/>
                    </a:lnTo>
                    <a:lnTo>
                      <a:pt x="0" y="3139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4C00">
                  <a:hueOff val="0"/>
                  <a:satOff val="0"/>
                  <a:lumOff val="0"/>
                  <a:alphaOff val="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spcFirstLastPara="0" vert="horz" wrap="square" lIns="249178" tIns="50800" rIns="50800" bIns="50800" numCol="1" spcCol="1270" anchor="ctr" anchorCtr="0">
                <a:noAutofit/>
              </a:bodyPr>
              <a:lstStyle/>
              <a:p>
                <a:pPr marL="0" marR="0" lvl="0" indent="0" defTabSz="8890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6.11kg mass, </a:t>
                </a:r>
                <a14:m>
                  <m:oMath xmlns:m="http://schemas.openxmlformats.org/officeDocument/2006/math">
                    <m:r>
                      <a:rPr kumimoji="0" lang="en-US" sz="15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E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~50 </m:t>
                    </m:r>
                    <m:r>
                      <a:rPr kumimoji="0" lang="en-US" sz="15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E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𝑚𝑔</m:t>
                    </m:r>
                    <m:r>
                      <a:rPr kumimoji="0" lang="en-US" sz="15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E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kumimoji="0" lang="en-US" sz="15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E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</m:t>
                    </m:r>
                    <m:sSup>
                      <m:sSupPr>
                        <m:ctrlPr>
                          <a:rPr kumimoji="0" lang="en-US" sz="1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E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E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kumimoji="0" lang="en-US" sz="1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E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7205F3F-AC92-59AB-4A89-D70393A1E8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199" y="4184978"/>
                <a:ext cx="3414745" cy="313925"/>
              </a:xfrm>
              <a:custGeom>
                <a:avLst/>
                <a:gdLst>
                  <a:gd name="connsiteX0" fmla="*/ 0 w 4197539"/>
                  <a:gd name="connsiteY0" fmla="*/ 0 h 313925"/>
                  <a:gd name="connsiteX1" fmla="*/ 4197539 w 4197539"/>
                  <a:gd name="connsiteY1" fmla="*/ 0 h 313925"/>
                  <a:gd name="connsiteX2" fmla="*/ 4197539 w 4197539"/>
                  <a:gd name="connsiteY2" fmla="*/ 313925 h 313925"/>
                  <a:gd name="connsiteX3" fmla="*/ 0 w 4197539"/>
                  <a:gd name="connsiteY3" fmla="*/ 313925 h 313925"/>
                  <a:gd name="connsiteX4" fmla="*/ 0 w 4197539"/>
                  <a:gd name="connsiteY4" fmla="*/ 0 h 31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539" h="313925">
                    <a:moveTo>
                      <a:pt x="0" y="0"/>
                    </a:moveTo>
                    <a:lnTo>
                      <a:pt x="4197539" y="0"/>
                    </a:lnTo>
                    <a:lnTo>
                      <a:pt x="4197539" y="313925"/>
                    </a:lnTo>
                    <a:lnTo>
                      <a:pt x="0" y="3139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7843" b="-19608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AF40F865-398D-665D-F00C-E7606250BB41}"/>
              </a:ext>
            </a:extLst>
          </p:cNvPr>
          <p:cNvSpPr/>
          <p:nvPr/>
        </p:nvSpPr>
        <p:spPr>
          <a:xfrm>
            <a:off x="893996" y="414573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EA41D4A-BE16-9E2D-539A-834669CFE592}"/>
              </a:ext>
            </a:extLst>
          </p:cNvPr>
          <p:cNvSpPr/>
          <p:nvPr/>
        </p:nvSpPr>
        <p:spPr>
          <a:xfrm>
            <a:off x="1090199" y="4655507"/>
            <a:ext cx="3414745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96-99.9% enrichment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EEDD06-B5C4-B5EE-B7A6-981040E54AC8}"/>
              </a:ext>
            </a:extLst>
          </p:cNvPr>
          <p:cNvSpPr/>
          <p:nvPr/>
        </p:nvSpPr>
        <p:spPr>
          <a:xfrm>
            <a:off x="893996" y="461626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3E4939E-8FFE-A1B4-F3A4-49BFEEF03E1B}"/>
                  </a:ext>
                </a:extLst>
              </p:cNvPr>
              <p:cNvSpPr/>
              <p:nvPr/>
            </p:nvSpPr>
            <p:spPr>
              <a:xfrm>
                <a:off x="994139" y="5126335"/>
                <a:ext cx="3510805" cy="313925"/>
              </a:xfrm>
              <a:custGeom>
                <a:avLst/>
                <a:gdLst>
                  <a:gd name="connsiteX0" fmla="*/ 0 w 4315619"/>
                  <a:gd name="connsiteY0" fmla="*/ 0 h 313925"/>
                  <a:gd name="connsiteX1" fmla="*/ 4315619 w 4315619"/>
                  <a:gd name="connsiteY1" fmla="*/ 0 h 313925"/>
                  <a:gd name="connsiteX2" fmla="*/ 4315619 w 4315619"/>
                  <a:gd name="connsiteY2" fmla="*/ 313925 h 313925"/>
                  <a:gd name="connsiteX3" fmla="*/ 0 w 4315619"/>
                  <a:gd name="connsiteY3" fmla="*/ 313925 h 313925"/>
                  <a:gd name="connsiteX4" fmla="*/ 0 w 4315619"/>
                  <a:gd name="connsiteY4" fmla="*/ 0 h 31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5619" h="313925">
                    <a:moveTo>
                      <a:pt x="0" y="0"/>
                    </a:moveTo>
                    <a:lnTo>
                      <a:pt x="4315619" y="0"/>
                    </a:lnTo>
                    <a:lnTo>
                      <a:pt x="4315619" y="313925"/>
                    </a:lnTo>
                    <a:lnTo>
                      <a:pt x="0" y="3139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4C00">
                  <a:hueOff val="0"/>
                  <a:satOff val="0"/>
                  <a:lumOff val="0"/>
                  <a:alphaOff val="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spcFirstLastPara="0" vert="horz" wrap="square" lIns="249178" tIns="50800" rIns="50800" bIns="50800" numCol="1" spcCol="1270" anchor="ctr" anchorCtr="0">
                <a:noAutofit/>
              </a:bodyPr>
              <a:lstStyle/>
              <a:p>
                <a:pPr marL="0" marR="0" lvl="0" indent="0" defTabSz="8890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Q </a:t>
                </a:r>
                <a14:m>
                  <m:oMath xmlns:m="http://schemas.openxmlformats.org/officeDocument/2006/math">
                    <m:r>
                      <a:rPr kumimoji="0" lang="en-US" sz="15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E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3 MeV</a:t>
                </a:r>
              </a:p>
            </p:txBody>
          </p:sp>
        </mc:Choice>
        <mc:Fallback xmlns=""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4764450-A2B6-0EC8-1B6E-76962504F9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39" y="5126335"/>
                <a:ext cx="3510805" cy="313925"/>
              </a:xfrm>
              <a:custGeom>
                <a:avLst/>
                <a:gdLst>
                  <a:gd name="connsiteX0" fmla="*/ 0 w 4315619"/>
                  <a:gd name="connsiteY0" fmla="*/ 0 h 313925"/>
                  <a:gd name="connsiteX1" fmla="*/ 4315619 w 4315619"/>
                  <a:gd name="connsiteY1" fmla="*/ 0 h 313925"/>
                  <a:gd name="connsiteX2" fmla="*/ 4315619 w 4315619"/>
                  <a:gd name="connsiteY2" fmla="*/ 313925 h 313925"/>
                  <a:gd name="connsiteX3" fmla="*/ 0 w 4315619"/>
                  <a:gd name="connsiteY3" fmla="*/ 313925 h 313925"/>
                  <a:gd name="connsiteX4" fmla="*/ 0 w 4315619"/>
                  <a:gd name="connsiteY4" fmla="*/ 0 h 31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5619" h="313925">
                    <a:moveTo>
                      <a:pt x="0" y="0"/>
                    </a:moveTo>
                    <a:lnTo>
                      <a:pt x="4315619" y="0"/>
                    </a:lnTo>
                    <a:lnTo>
                      <a:pt x="4315619" y="313925"/>
                    </a:lnTo>
                    <a:lnTo>
                      <a:pt x="0" y="3139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7843" b="-21569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81E82FBE-50CF-B6F4-9045-B03A0DF5FC65}"/>
              </a:ext>
            </a:extLst>
          </p:cNvPr>
          <p:cNvSpPr/>
          <p:nvPr/>
        </p:nvSpPr>
        <p:spPr>
          <a:xfrm>
            <a:off x="775916" y="5087095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C31E6A6-C56E-0B91-B470-C6FD6514D0BE}"/>
                  </a:ext>
                </a:extLst>
              </p:cNvPr>
              <p:cNvSpPr/>
              <p:nvPr/>
            </p:nvSpPr>
            <p:spPr>
              <a:xfrm>
                <a:off x="784070" y="5597163"/>
                <a:ext cx="3720874" cy="313925"/>
              </a:xfrm>
              <a:custGeom>
                <a:avLst/>
                <a:gdLst>
                  <a:gd name="connsiteX0" fmla="*/ 0 w 4573844"/>
                  <a:gd name="connsiteY0" fmla="*/ 0 h 313925"/>
                  <a:gd name="connsiteX1" fmla="*/ 4573844 w 4573844"/>
                  <a:gd name="connsiteY1" fmla="*/ 0 h 313925"/>
                  <a:gd name="connsiteX2" fmla="*/ 4573844 w 4573844"/>
                  <a:gd name="connsiteY2" fmla="*/ 313925 h 313925"/>
                  <a:gd name="connsiteX3" fmla="*/ 0 w 4573844"/>
                  <a:gd name="connsiteY3" fmla="*/ 313925 h 313925"/>
                  <a:gd name="connsiteX4" fmla="*/ 0 w 4573844"/>
                  <a:gd name="connsiteY4" fmla="*/ 0 h 31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3844" h="313925">
                    <a:moveTo>
                      <a:pt x="0" y="0"/>
                    </a:moveTo>
                    <a:lnTo>
                      <a:pt x="4573844" y="0"/>
                    </a:lnTo>
                    <a:lnTo>
                      <a:pt x="4573844" y="313925"/>
                    </a:lnTo>
                    <a:lnTo>
                      <a:pt x="0" y="3139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E3B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spcFirstLastPara="0" vert="horz" wrap="square" lIns="249178" tIns="50800" rIns="50800" bIns="50800" numCol="1" spcCol="1270" anchor="ctr" anchorCtr="0">
                <a:noAutofit/>
              </a:bodyPr>
              <a:lstStyle/>
              <a:p>
                <a:pPr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kern="0" dirty="0">
                    <a:solidFill>
                      <a:srgbClr val="001D40"/>
                    </a:solidFill>
                    <a:latin typeface="Arial" panose="020B0604020202020204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1500" kern="0">
                        <a:solidFill>
                          <a:srgbClr val="001D4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500" kern="0">
                        <a:solidFill>
                          <a:srgbClr val="001D40"/>
                        </a:solidFill>
                        <a:latin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sz="1500" kern="0" dirty="0">
                    <a:solidFill>
                      <a:srgbClr val="001D40"/>
                    </a:solidFill>
                    <a:latin typeface="Arial" panose="020B0604020202020204"/>
                  </a:rPr>
                  <a:t> discovered - measure isotope</a:t>
                </a:r>
              </a:p>
            </p:txBody>
          </p:sp>
        </mc:Choice>
        <mc:Fallback xmlns=""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0EB6536-211A-17AB-4120-31279DD201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70" y="5597163"/>
                <a:ext cx="3720874" cy="313925"/>
              </a:xfrm>
              <a:custGeom>
                <a:avLst/>
                <a:gdLst>
                  <a:gd name="connsiteX0" fmla="*/ 0 w 4573844"/>
                  <a:gd name="connsiteY0" fmla="*/ 0 h 313925"/>
                  <a:gd name="connsiteX1" fmla="*/ 4573844 w 4573844"/>
                  <a:gd name="connsiteY1" fmla="*/ 0 h 313925"/>
                  <a:gd name="connsiteX2" fmla="*/ 4573844 w 4573844"/>
                  <a:gd name="connsiteY2" fmla="*/ 313925 h 313925"/>
                  <a:gd name="connsiteX3" fmla="*/ 0 w 4573844"/>
                  <a:gd name="connsiteY3" fmla="*/ 313925 h 313925"/>
                  <a:gd name="connsiteX4" fmla="*/ 0 w 4573844"/>
                  <a:gd name="connsiteY4" fmla="*/ 0 h 31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3844" h="313925">
                    <a:moveTo>
                      <a:pt x="0" y="0"/>
                    </a:moveTo>
                    <a:lnTo>
                      <a:pt x="4573844" y="0"/>
                    </a:lnTo>
                    <a:lnTo>
                      <a:pt x="4573844" y="313925"/>
                    </a:lnTo>
                    <a:lnTo>
                      <a:pt x="0" y="3139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t="-7692" b="-19231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138639F4-B245-C295-8798-BACD5CAA48CB}"/>
              </a:ext>
            </a:extLst>
          </p:cNvPr>
          <p:cNvSpPr/>
          <p:nvPr/>
        </p:nvSpPr>
        <p:spPr>
          <a:xfrm>
            <a:off x="517692" y="5557923"/>
            <a:ext cx="392406" cy="392406"/>
          </a:xfrm>
          <a:prstGeom prst="ellipse">
            <a:avLst/>
          </a:prstGeom>
          <a:solidFill>
            <a:srgbClr val="BD4C00"/>
          </a:solidFill>
          <a:ln w="28575" cap="flat" cmpd="sng" algn="ctr">
            <a:solidFill>
              <a:srgbClr val="FEE3B1"/>
            </a:solidFill>
            <a:prstDash val="solid"/>
            <a:miter lim="800000"/>
          </a:ln>
          <a:effectLst/>
        </p:spPr>
        <p:txBody>
          <a:bodyPr/>
          <a:lstStyle/>
          <a:p>
            <a:pPr defTabSz="457200"/>
            <a:endParaRPr lang="en-US" kern="0"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</a:endParaRPr>
          </a:p>
        </p:txBody>
      </p:sp>
      <p:pic>
        <p:nvPicPr>
          <p:cNvPr id="19" name="Picture 18" descr="A picture containing outdoor, metal&#10;&#10;Description automatically generated">
            <a:extLst>
              <a:ext uri="{FF2B5EF4-FFF2-40B4-BE49-F238E27FC236}">
                <a16:creationId xmlns:a16="http://schemas.microsoft.com/office/drawing/2014/main" id="{C5BB41FE-CCFC-978A-DD92-25F72630A0B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9" y="1233318"/>
            <a:ext cx="6615552" cy="4961664"/>
          </a:xfrm>
          <a:prstGeom prst="rect">
            <a:avLst/>
          </a:prstGeom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oogle Shape;307;p1">
            <a:extLst>
              <a:ext uri="{FF2B5EF4-FFF2-40B4-BE49-F238E27FC236}">
                <a16:creationId xmlns:a16="http://schemas.microsoft.com/office/drawing/2014/main" id="{57186CCD-2534-AA23-9BAA-6A785EA0B9A1}"/>
              </a:ext>
            </a:extLst>
          </p:cNvPr>
          <p:cNvPicPr preferRelativeResize="0"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5350" b="87080"/>
          <a:stretch/>
        </p:blipFill>
        <p:spPr>
          <a:xfrm>
            <a:off x="331859" y="1911407"/>
            <a:ext cx="888114" cy="2379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B34AF72-CD45-4C2C-6B72-766F416F6929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23250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E3666-7967-D7C0-996A-8E3C46E50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307;p1">
            <a:extLst>
              <a:ext uri="{FF2B5EF4-FFF2-40B4-BE49-F238E27FC236}">
                <a16:creationId xmlns:a16="http://schemas.microsoft.com/office/drawing/2014/main" id="{FDA13632-D8E9-E596-5A7D-523610482F89}"/>
              </a:ext>
            </a:extLst>
          </p:cNvPr>
          <p:cNvPicPr preferRelativeResize="0"/>
          <p:nvPr/>
        </p:nvPicPr>
        <p:blipFill>
          <a:blip r:embed="rId2">
            <a:duotone>
              <a:srgbClr val="5F5642">
                <a:shade val="45000"/>
                <a:satMod val="135000"/>
              </a:srgb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216"/>
          <a:stretch/>
        </p:blipFill>
        <p:spPr>
          <a:xfrm>
            <a:off x="1112282" y="1334793"/>
            <a:ext cx="2563090" cy="159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07;p1">
            <a:extLst>
              <a:ext uri="{FF2B5EF4-FFF2-40B4-BE49-F238E27FC236}">
                <a16:creationId xmlns:a16="http://schemas.microsoft.com/office/drawing/2014/main" id="{80ECF932-399B-426C-88B9-79F048126F92}"/>
              </a:ext>
            </a:extLst>
          </p:cNvPr>
          <p:cNvPicPr preferRelativeResize="0"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216" r="79187"/>
          <a:stretch/>
        </p:blipFill>
        <p:spPr>
          <a:xfrm>
            <a:off x="1112282" y="1334793"/>
            <a:ext cx="533447" cy="15983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D8AB84-B83F-093D-A6BB-C5CBE5574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SuperNEMO Demonstrator – source foil</a:t>
            </a:r>
            <a:endParaRPr lang="en-US" dirty="0"/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E11B447D-AE26-C745-2D2B-D4927F3B5A22}"/>
              </a:ext>
            </a:extLst>
          </p:cNvPr>
          <p:cNvSpPr/>
          <p:nvPr/>
        </p:nvSpPr>
        <p:spPr>
          <a:xfrm>
            <a:off x="272143" y="2994447"/>
            <a:ext cx="4536924" cy="3226810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11E5C011-2CFB-C7A5-0175-F2B7C8DE2E35}"/>
              </a:ext>
            </a:extLst>
          </p:cNvPr>
          <p:cNvSpPr/>
          <p:nvPr/>
        </p:nvSpPr>
        <p:spPr>
          <a:xfrm>
            <a:off x="-2899161" y="2568029"/>
            <a:ext cx="4018353" cy="4018353"/>
          </a:xfrm>
          <a:prstGeom prst="blockArc">
            <a:avLst>
              <a:gd name="adj1" fmla="val 16954874"/>
              <a:gd name="adj2" fmla="val 4648200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D22EE91-EF90-EBA2-F3C5-1514027855B8}"/>
              </a:ext>
            </a:extLst>
          </p:cNvPr>
          <p:cNvSpPr/>
          <p:nvPr/>
        </p:nvSpPr>
        <p:spPr>
          <a:xfrm>
            <a:off x="784070" y="3243322"/>
            <a:ext cx="3720874" cy="313925"/>
          </a:xfrm>
          <a:custGeom>
            <a:avLst/>
            <a:gdLst>
              <a:gd name="connsiteX0" fmla="*/ 0 w 4573844"/>
              <a:gd name="connsiteY0" fmla="*/ 0 h 313925"/>
              <a:gd name="connsiteX1" fmla="*/ 4573844 w 4573844"/>
              <a:gd name="connsiteY1" fmla="*/ 0 h 313925"/>
              <a:gd name="connsiteX2" fmla="*/ 4573844 w 4573844"/>
              <a:gd name="connsiteY2" fmla="*/ 313925 h 313925"/>
              <a:gd name="connsiteX3" fmla="*/ 0 w 4573844"/>
              <a:gd name="connsiteY3" fmla="*/ 313925 h 313925"/>
              <a:gd name="connsiteX4" fmla="*/ 0 w 4573844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3844" h="313925">
                <a:moveTo>
                  <a:pt x="0" y="0"/>
                </a:moveTo>
                <a:lnTo>
                  <a:pt x="4573844" y="0"/>
                </a:lnTo>
                <a:lnTo>
                  <a:pt x="4573844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 choice of isotope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7BEE4D-AA69-CFFF-83B5-438FE0160335}"/>
              </a:ext>
            </a:extLst>
          </p:cNvPr>
          <p:cNvSpPr/>
          <p:nvPr/>
        </p:nvSpPr>
        <p:spPr>
          <a:xfrm>
            <a:off x="517692" y="3204081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EB38A5C-EB68-40EE-37B7-13584D9E96C7}"/>
                  </a:ext>
                </a:extLst>
              </p:cNvPr>
              <p:cNvSpPr/>
              <p:nvPr/>
            </p:nvSpPr>
            <p:spPr>
              <a:xfrm>
                <a:off x="994139" y="3714150"/>
                <a:ext cx="3510805" cy="313925"/>
              </a:xfrm>
              <a:custGeom>
                <a:avLst/>
                <a:gdLst>
                  <a:gd name="connsiteX0" fmla="*/ 0 w 4315619"/>
                  <a:gd name="connsiteY0" fmla="*/ 0 h 313925"/>
                  <a:gd name="connsiteX1" fmla="*/ 4315619 w 4315619"/>
                  <a:gd name="connsiteY1" fmla="*/ 0 h 313925"/>
                  <a:gd name="connsiteX2" fmla="*/ 4315619 w 4315619"/>
                  <a:gd name="connsiteY2" fmla="*/ 313925 h 313925"/>
                  <a:gd name="connsiteX3" fmla="*/ 0 w 4315619"/>
                  <a:gd name="connsiteY3" fmla="*/ 313925 h 313925"/>
                  <a:gd name="connsiteX4" fmla="*/ 0 w 4315619"/>
                  <a:gd name="connsiteY4" fmla="*/ 0 h 31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5619" h="313925">
                    <a:moveTo>
                      <a:pt x="0" y="0"/>
                    </a:moveTo>
                    <a:lnTo>
                      <a:pt x="4315619" y="0"/>
                    </a:lnTo>
                    <a:lnTo>
                      <a:pt x="4315619" y="313925"/>
                    </a:lnTo>
                    <a:lnTo>
                      <a:pt x="0" y="3139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4C00">
                  <a:hueOff val="0"/>
                  <a:satOff val="0"/>
                  <a:lumOff val="0"/>
                  <a:alphaOff val="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spcFirstLastPara="0" vert="horz" wrap="square" lIns="249178" tIns="50800" rIns="50800" bIns="50800" numCol="1" spcCol="1270" anchor="ctr" anchorCtr="0">
                <a:noAutofit/>
              </a:bodyPr>
              <a:lstStyle/>
              <a:p>
                <a:pPr marL="0" marR="0" lvl="0" indent="0" defTabSz="8890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34 strips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0" lang="en-US" sz="1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E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PrePr>
                      <m:sub/>
                      <m:sup>
                        <m:r>
                          <a:rPr kumimoji="0" lang="en-US" sz="1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E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82</m:t>
                        </m:r>
                      </m:sup>
                      <m:e>
                        <m:r>
                          <m:rPr>
                            <m:sty m:val="p"/>
                          </m:rPr>
                          <a:rPr kumimoji="0" lang="en-US" sz="15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E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Se</m:t>
                        </m:r>
                      </m:e>
                    </m:sPre>
                    <m:r>
                      <a:rPr kumimoji="0" lang="en-US" sz="15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E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EB38A5C-EB68-40EE-37B7-13584D9E96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39" y="3714150"/>
                <a:ext cx="3510805" cy="313925"/>
              </a:xfrm>
              <a:custGeom>
                <a:avLst/>
                <a:gdLst>
                  <a:gd name="connsiteX0" fmla="*/ 0 w 4315619"/>
                  <a:gd name="connsiteY0" fmla="*/ 0 h 313925"/>
                  <a:gd name="connsiteX1" fmla="*/ 4315619 w 4315619"/>
                  <a:gd name="connsiteY1" fmla="*/ 0 h 313925"/>
                  <a:gd name="connsiteX2" fmla="*/ 4315619 w 4315619"/>
                  <a:gd name="connsiteY2" fmla="*/ 313925 h 313925"/>
                  <a:gd name="connsiteX3" fmla="*/ 0 w 4315619"/>
                  <a:gd name="connsiteY3" fmla="*/ 313925 h 313925"/>
                  <a:gd name="connsiteX4" fmla="*/ 0 w 4315619"/>
                  <a:gd name="connsiteY4" fmla="*/ 0 h 31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5619" h="313925">
                    <a:moveTo>
                      <a:pt x="0" y="0"/>
                    </a:moveTo>
                    <a:lnTo>
                      <a:pt x="4315619" y="0"/>
                    </a:lnTo>
                    <a:lnTo>
                      <a:pt x="4315619" y="313925"/>
                    </a:lnTo>
                    <a:lnTo>
                      <a:pt x="0" y="3139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5769" b="-19231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4B6995B4-0D9B-C641-1631-CF0939A55C01}"/>
              </a:ext>
            </a:extLst>
          </p:cNvPr>
          <p:cNvSpPr/>
          <p:nvPr/>
        </p:nvSpPr>
        <p:spPr>
          <a:xfrm>
            <a:off x="775916" y="367490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7205F3F-AC92-59AB-4A89-D70393A1E813}"/>
                  </a:ext>
                </a:extLst>
              </p:cNvPr>
              <p:cNvSpPr/>
              <p:nvPr/>
            </p:nvSpPr>
            <p:spPr>
              <a:xfrm>
                <a:off x="1090199" y="4184978"/>
                <a:ext cx="3414745" cy="313925"/>
              </a:xfrm>
              <a:custGeom>
                <a:avLst/>
                <a:gdLst>
                  <a:gd name="connsiteX0" fmla="*/ 0 w 4197539"/>
                  <a:gd name="connsiteY0" fmla="*/ 0 h 313925"/>
                  <a:gd name="connsiteX1" fmla="*/ 4197539 w 4197539"/>
                  <a:gd name="connsiteY1" fmla="*/ 0 h 313925"/>
                  <a:gd name="connsiteX2" fmla="*/ 4197539 w 4197539"/>
                  <a:gd name="connsiteY2" fmla="*/ 313925 h 313925"/>
                  <a:gd name="connsiteX3" fmla="*/ 0 w 4197539"/>
                  <a:gd name="connsiteY3" fmla="*/ 313925 h 313925"/>
                  <a:gd name="connsiteX4" fmla="*/ 0 w 4197539"/>
                  <a:gd name="connsiteY4" fmla="*/ 0 h 31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539" h="313925">
                    <a:moveTo>
                      <a:pt x="0" y="0"/>
                    </a:moveTo>
                    <a:lnTo>
                      <a:pt x="4197539" y="0"/>
                    </a:lnTo>
                    <a:lnTo>
                      <a:pt x="4197539" y="313925"/>
                    </a:lnTo>
                    <a:lnTo>
                      <a:pt x="0" y="3139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4C00">
                  <a:hueOff val="0"/>
                  <a:satOff val="0"/>
                  <a:lumOff val="0"/>
                  <a:alphaOff val="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spcFirstLastPara="0" vert="horz" wrap="square" lIns="249178" tIns="50800" rIns="50800" bIns="50800" numCol="1" spcCol="1270" anchor="ctr" anchorCtr="0">
                <a:noAutofit/>
              </a:bodyPr>
              <a:lstStyle/>
              <a:p>
                <a:pPr marL="0" marR="0" lvl="0" indent="0" defTabSz="8890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6.11kg mass, </a:t>
                </a:r>
                <a14:m>
                  <m:oMath xmlns:m="http://schemas.openxmlformats.org/officeDocument/2006/math">
                    <m:r>
                      <a:rPr kumimoji="0" lang="en-US" sz="15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E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~50 </m:t>
                    </m:r>
                    <m:r>
                      <a:rPr kumimoji="0" lang="en-US" sz="15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E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𝑚𝑔</m:t>
                    </m:r>
                    <m:r>
                      <a:rPr kumimoji="0" lang="en-US" sz="15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E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kumimoji="0" lang="en-US" sz="15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E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</m:t>
                    </m:r>
                    <m:sSup>
                      <m:sSupPr>
                        <m:ctrlPr>
                          <a:rPr kumimoji="0" lang="en-US" sz="1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E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E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kumimoji="0" lang="en-US" sz="15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E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7205F3F-AC92-59AB-4A89-D70393A1E8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199" y="4184978"/>
                <a:ext cx="3414745" cy="313925"/>
              </a:xfrm>
              <a:custGeom>
                <a:avLst/>
                <a:gdLst>
                  <a:gd name="connsiteX0" fmla="*/ 0 w 4197539"/>
                  <a:gd name="connsiteY0" fmla="*/ 0 h 313925"/>
                  <a:gd name="connsiteX1" fmla="*/ 4197539 w 4197539"/>
                  <a:gd name="connsiteY1" fmla="*/ 0 h 313925"/>
                  <a:gd name="connsiteX2" fmla="*/ 4197539 w 4197539"/>
                  <a:gd name="connsiteY2" fmla="*/ 313925 h 313925"/>
                  <a:gd name="connsiteX3" fmla="*/ 0 w 4197539"/>
                  <a:gd name="connsiteY3" fmla="*/ 313925 h 313925"/>
                  <a:gd name="connsiteX4" fmla="*/ 0 w 4197539"/>
                  <a:gd name="connsiteY4" fmla="*/ 0 h 31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7539" h="313925">
                    <a:moveTo>
                      <a:pt x="0" y="0"/>
                    </a:moveTo>
                    <a:lnTo>
                      <a:pt x="4197539" y="0"/>
                    </a:lnTo>
                    <a:lnTo>
                      <a:pt x="4197539" y="313925"/>
                    </a:lnTo>
                    <a:lnTo>
                      <a:pt x="0" y="3139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7843" b="-19608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6B3E4043-A86A-5361-8C6D-2551A0B31B80}"/>
              </a:ext>
            </a:extLst>
          </p:cNvPr>
          <p:cNvSpPr/>
          <p:nvPr/>
        </p:nvSpPr>
        <p:spPr>
          <a:xfrm>
            <a:off x="893996" y="414573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2EB171C-7C58-AD60-4D38-5DBB13ECF433}"/>
              </a:ext>
            </a:extLst>
          </p:cNvPr>
          <p:cNvSpPr/>
          <p:nvPr/>
        </p:nvSpPr>
        <p:spPr>
          <a:xfrm>
            <a:off x="1090199" y="4655507"/>
            <a:ext cx="3414745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96-99.9% enrichment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81704A-78CD-4385-F722-11CFC52F8AF9}"/>
              </a:ext>
            </a:extLst>
          </p:cNvPr>
          <p:cNvSpPr/>
          <p:nvPr/>
        </p:nvSpPr>
        <p:spPr>
          <a:xfrm>
            <a:off x="893996" y="461626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4764450-A2B6-0EC8-1B6E-76962504F93B}"/>
                  </a:ext>
                </a:extLst>
              </p:cNvPr>
              <p:cNvSpPr/>
              <p:nvPr/>
            </p:nvSpPr>
            <p:spPr>
              <a:xfrm>
                <a:off x="994139" y="5126335"/>
                <a:ext cx="3510805" cy="313925"/>
              </a:xfrm>
              <a:custGeom>
                <a:avLst/>
                <a:gdLst>
                  <a:gd name="connsiteX0" fmla="*/ 0 w 4315619"/>
                  <a:gd name="connsiteY0" fmla="*/ 0 h 313925"/>
                  <a:gd name="connsiteX1" fmla="*/ 4315619 w 4315619"/>
                  <a:gd name="connsiteY1" fmla="*/ 0 h 313925"/>
                  <a:gd name="connsiteX2" fmla="*/ 4315619 w 4315619"/>
                  <a:gd name="connsiteY2" fmla="*/ 313925 h 313925"/>
                  <a:gd name="connsiteX3" fmla="*/ 0 w 4315619"/>
                  <a:gd name="connsiteY3" fmla="*/ 313925 h 313925"/>
                  <a:gd name="connsiteX4" fmla="*/ 0 w 4315619"/>
                  <a:gd name="connsiteY4" fmla="*/ 0 h 31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5619" h="313925">
                    <a:moveTo>
                      <a:pt x="0" y="0"/>
                    </a:moveTo>
                    <a:lnTo>
                      <a:pt x="4315619" y="0"/>
                    </a:lnTo>
                    <a:lnTo>
                      <a:pt x="4315619" y="313925"/>
                    </a:lnTo>
                    <a:lnTo>
                      <a:pt x="0" y="3139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4C00">
                  <a:hueOff val="0"/>
                  <a:satOff val="0"/>
                  <a:lumOff val="0"/>
                  <a:alphaOff val="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spcFirstLastPara="0" vert="horz" wrap="square" lIns="249178" tIns="50800" rIns="50800" bIns="50800" numCol="1" spcCol="1270" anchor="ctr" anchorCtr="0">
                <a:noAutofit/>
              </a:bodyPr>
              <a:lstStyle/>
              <a:p>
                <a:pPr marL="0" marR="0" lvl="0" indent="0" defTabSz="8890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Q </a:t>
                </a:r>
                <a14:m>
                  <m:oMath xmlns:m="http://schemas.openxmlformats.org/officeDocument/2006/math">
                    <m:r>
                      <a:rPr kumimoji="0" lang="en-US" sz="15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E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3 MeV</a:t>
                </a:r>
              </a:p>
            </p:txBody>
          </p:sp>
        </mc:Choice>
        <mc:Fallback xmlns=""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4764450-A2B6-0EC8-1B6E-76962504F9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39" y="5126335"/>
                <a:ext cx="3510805" cy="313925"/>
              </a:xfrm>
              <a:custGeom>
                <a:avLst/>
                <a:gdLst>
                  <a:gd name="connsiteX0" fmla="*/ 0 w 4315619"/>
                  <a:gd name="connsiteY0" fmla="*/ 0 h 313925"/>
                  <a:gd name="connsiteX1" fmla="*/ 4315619 w 4315619"/>
                  <a:gd name="connsiteY1" fmla="*/ 0 h 313925"/>
                  <a:gd name="connsiteX2" fmla="*/ 4315619 w 4315619"/>
                  <a:gd name="connsiteY2" fmla="*/ 313925 h 313925"/>
                  <a:gd name="connsiteX3" fmla="*/ 0 w 4315619"/>
                  <a:gd name="connsiteY3" fmla="*/ 313925 h 313925"/>
                  <a:gd name="connsiteX4" fmla="*/ 0 w 4315619"/>
                  <a:gd name="connsiteY4" fmla="*/ 0 h 31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5619" h="313925">
                    <a:moveTo>
                      <a:pt x="0" y="0"/>
                    </a:moveTo>
                    <a:lnTo>
                      <a:pt x="4315619" y="0"/>
                    </a:lnTo>
                    <a:lnTo>
                      <a:pt x="4315619" y="313925"/>
                    </a:lnTo>
                    <a:lnTo>
                      <a:pt x="0" y="3139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7843" b="-21569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8F9A7361-32E6-3957-CA6F-2AEABECAB650}"/>
              </a:ext>
            </a:extLst>
          </p:cNvPr>
          <p:cNvSpPr/>
          <p:nvPr/>
        </p:nvSpPr>
        <p:spPr>
          <a:xfrm>
            <a:off x="775916" y="5087095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0EB6536-211A-17AB-4120-31279DD20177}"/>
                  </a:ext>
                </a:extLst>
              </p:cNvPr>
              <p:cNvSpPr/>
              <p:nvPr/>
            </p:nvSpPr>
            <p:spPr>
              <a:xfrm>
                <a:off x="784070" y="5597163"/>
                <a:ext cx="3720874" cy="313925"/>
              </a:xfrm>
              <a:custGeom>
                <a:avLst/>
                <a:gdLst>
                  <a:gd name="connsiteX0" fmla="*/ 0 w 4573844"/>
                  <a:gd name="connsiteY0" fmla="*/ 0 h 313925"/>
                  <a:gd name="connsiteX1" fmla="*/ 4573844 w 4573844"/>
                  <a:gd name="connsiteY1" fmla="*/ 0 h 313925"/>
                  <a:gd name="connsiteX2" fmla="*/ 4573844 w 4573844"/>
                  <a:gd name="connsiteY2" fmla="*/ 313925 h 313925"/>
                  <a:gd name="connsiteX3" fmla="*/ 0 w 4573844"/>
                  <a:gd name="connsiteY3" fmla="*/ 313925 h 313925"/>
                  <a:gd name="connsiteX4" fmla="*/ 0 w 4573844"/>
                  <a:gd name="connsiteY4" fmla="*/ 0 h 31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3844" h="313925">
                    <a:moveTo>
                      <a:pt x="0" y="0"/>
                    </a:moveTo>
                    <a:lnTo>
                      <a:pt x="4573844" y="0"/>
                    </a:lnTo>
                    <a:lnTo>
                      <a:pt x="4573844" y="313925"/>
                    </a:lnTo>
                    <a:lnTo>
                      <a:pt x="0" y="3139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E3B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spcFirstLastPara="0" vert="horz" wrap="square" lIns="249178" tIns="50800" rIns="50800" bIns="50800" numCol="1" spcCol="1270" anchor="ctr" anchorCtr="0">
                <a:noAutofit/>
              </a:bodyPr>
              <a:lstStyle/>
              <a:p>
                <a:pPr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kern="0" dirty="0">
                    <a:solidFill>
                      <a:srgbClr val="001D40"/>
                    </a:solidFill>
                    <a:latin typeface="Arial" panose="020B0604020202020204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1500" kern="0">
                        <a:solidFill>
                          <a:srgbClr val="001D4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500" kern="0">
                        <a:solidFill>
                          <a:srgbClr val="001D40"/>
                        </a:solidFill>
                        <a:latin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US" sz="1500" kern="0" dirty="0">
                    <a:solidFill>
                      <a:srgbClr val="001D40"/>
                    </a:solidFill>
                    <a:latin typeface="Arial" panose="020B0604020202020204"/>
                  </a:rPr>
                  <a:t> discovered - measure isotope</a:t>
                </a:r>
              </a:p>
            </p:txBody>
          </p:sp>
        </mc:Choice>
        <mc:Fallback xmlns=""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0EB6536-211A-17AB-4120-31279DD201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70" y="5597163"/>
                <a:ext cx="3720874" cy="313925"/>
              </a:xfrm>
              <a:custGeom>
                <a:avLst/>
                <a:gdLst>
                  <a:gd name="connsiteX0" fmla="*/ 0 w 4573844"/>
                  <a:gd name="connsiteY0" fmla="*/ 0 h 313925"/>
                  <a:gd name="connsiteX1" fmla="*/ 4573844 w 4573844"/>
                  <a:gd name="connsiteY1" fmla="*/ 0 h 313925"/>
                  <a:gd name="connsiteX2" fmla="*/ 4573844 w 4573844"/>
                  <a:gd name="connsiteY2" fmla="*/ 313925 h 313925"/>
                  <a:gd name="connsiteX3" fmla="*/ 0 w 4573844"/>
                  <a:gd name="connsiteY3" fmla="*/ 313925 h 313925"/>
                  <a:gd name="connsiteX4" fmla="*/ 0 w 4573844"/>
                  <a:gd name="connsiteY4" fmla="*/ 0 h 31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3844" h="313925">
                    <a:moveTo>
                      <a:pt x="0" y="0"/>
                    </a:moveTo>
                    <a:lnTo>
                      <a:pt x="4573844" y="0"/>
                    </a:lnTo>
                    <a:lnTo>
                      <a:pt x="4573844" y="313925"/>
                    </a:lnTo>
                    <a:lnTo>
                      <a:pt x="0" y="3139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t="-7692" b="-19231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06A23F60-004F-6E26-4092-A98A64C1094C}"/>
              </a:ext>
            </a:extLst>
          </p:cNvPr>
          <p:cNvSpPr/>
          <p:nvPr/>
        </p:nvSpPr>
        <p:spPr>
          <a:xfrm>
            <a:off x="517692" y="5557923"/>
            <a:ext cx="392406" cy="392406"/>
          </a:xfrm>
          <a:prstGeom prst="ellipse">
            <a:avLst/>
          </a:prstGeom>
          <a:solidFill>
            <a:srgbClr val="BD4C00"/>
          </a:solidFill>
          <a:ln w="28575" cap="flat" cmpd="sng" algn="ctr">
            <a:solidFill>
              <a:srgbClr val="FEE3B1"/>
            </a:solidFill>
            <a:prstDash val="solid"/>
            <a:miter lim="800000"/>
          </a:ln>
          <a:effectLst/>
        </p:spPr>
        <p:txBody>
          <a:bodyPr/>
          <a:lstStyle/>
          <a:p>
            <a:pPr defTabSz="457200"/>
            <a:endParaRPr lang="en-US" kern="0"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</a:endParaRPr>
          </a:p>
        </p:txBody>
      </p:sp>
      <p:pic>
        <p:nvPicPr>
          <p:cNvPr id="19" name="Picture 18" descr="A picture containing outdoor, metal&#10;&#10;Description automatically generated">
            <a:extLst>
              <a:ext uri="{FF2B5EF4-FFF2-40B4-BE49-F238E27FC236}">
                <a16:creationId xmlns:a16="http://schemas.microsoft.com/office/drawing/2014/main" id="{D4297613-60D5-715D-EDA1-58BCA9D923B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9" y="1233318"/>
            <a:ext cx="6615552" cy="4961664"/>
          </a:xfrm>
          <a:prstGeom prst="rect">
            <a:avLst/>
          </a:prstGeom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oogle Shape;307;p1">
            <a:extLst>
              <a:ext uri="{FF2B5EF4-FFF2-40B4-BE49-F238E27FC236}">
                <a16:creationId xmlns:a16="http://schemas.microsoft.com/office/drawing/2014/main" id="{B6169905-AE3F-E2B9-DA9D-F6969D48D5DA}"/>
              </a:ext>
            </a:extLst>
          </p:cNvPr>
          <p:cNvPicPr preferRelativeResize="0"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5350" b="87080"/>
          <a:stretch/>
        </p:blipFill>
        <p:spPr>
          <a:xfrm>
            <a:off x="331859" y="1911407"/>
            <a:ext cx="888114" cy="2379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51649CC-3140-9DE7-DB0A-254320DDB985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</a:p>
        </p:txBody>
      </p:sp>
      <p:pic>
        <p:nvPicPr>
          <p:cNvPr id="4" name="Picture 2" descr="Generated image">
            <a:extLst>
              <a:ext uri="{FF2B5EF4-FFF2-40B4-BE49-F238E27FC236}">
                <a16:creationId xmlns:a16="http://schemas.microsoft.com/office/drawing/2014/main" id="{EE8FFC27-9D23-B501-9312-A1BCC51CA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950" y="1232813"/>
            <a:ext cx="1971268" cy="197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180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159DB-33E7-D1A1-4326-9F419F621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9C4997-D2BB-14F1-8C09-273F4B0C6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Presentation plan</a:t>
            </a:r>
            <a:endParaRPr lang="en-US" dirty="0"/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042B9894-9ABE-29C6-A5EE-E48FB1B471BA}"/>
              </a:ext>
            </a:extLst>
          </p:cNvPr>
          <p:cNvSpPr/>
          <p:nvPr/>
        </p:nvSpPr>
        <p:spPr>
          <a:xfrm>
            <a:off x="504825" y="1603444"/>
            <a:ext cx="11105935" cy="4006781"/>
          </a:xfrm>
          <a:prstGeom prst="snip2DiagRect">
            <a:avLst>
              <a:gd name="adj1" fmla="val 7893"/>
              <a:gd name="adj2" fmla="val 0"/>
            </a:avLst>
          </a:prstGeom>
          <a:solidFill>
            <a:srgbClr val="001D40"/>
          </a:solidFill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830F0-3689-DCB7-FD6A-8780081F312E}"/>
              </a:ext>
            </a:extLst>
          </p:cNvPr>
          <p:cNvSpPr/>
          <p:nvPr/>
        </p:nvSpPr>
        <p:spPr>
          <a:xfrm>
            <a:off x="819365" y="2057241"/>
            <a:ext cx="5029200" cy="548633"/>
          </a:xfrm>
          <a:prstGeom prst="rect">
            <a:avLst/>
          </a:prstGeom>
          <a:solidFill>
            <a:srgbClr val="BD4C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0" dirty="0">
                <a:solidFill>
                  <a:srgbClr val="FEFFFF"/>
                </a:solidFill>
                <a:latin typeface="Arial" panose="020B0604020202020204"/>
              </a:rPr>
              <a:t>Double beta decay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E776A4-6EDA-9455-8756-797F6D9AAC0F}"/>
              </a:ext>
            </a:extLst>
          </p:cNvPr>
          <p:cNvSpPr/>
          <p:nvPr/>
        </p:nvSpPr>
        <p:spPr>
          <a:xfrm>
            <a:off x="819365" y="2907425"/>
            <a:ext cx="5029200" cy="548633"/>
          </a:xfrm>
          <a:prstGeom prst="rect">
            <a:avLst/>
          </a:prstGeom>
          <a:solidFill>
            <a:srgbClr val="BD4C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marL="0" marR="0" lvl="0" indent="0" algn="ctr" defTabSz="11557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SuperNEMO Demonstrator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2B7F1A-F699-B616-32DE-8363F786D57E}"/>
              </a:ext>
            </a:extLst>
          </p:cNvPr>
          <p:cNvSpPr/>
          <p:nvPr/>
        </p:nvSpPr>
        <p:spPr>
          <a:xfrm>
            <a:off x="819365" y="3757609"/>
            <a:ext cx="5029200" cy="548633"/>
          </a:xfrm>
          <a:prstGeom prst="rect">
            <a:avLst/>
          </a:prstGeom>
          <a:solidFill>
            <a:srgbClr val="BD4C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0" dirty="0">
                <a:solidFill>
                  <a:srgbClr val="FEFFFF"/>
                </a:solidFill>
                <a:latin typeface="Arial" panose="020B0604020202020204"/>
              </a:rPr>
              <a:t>Background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B5820-3B1B-0195-D8B1-137CBE70D26C}"/>
              </a:ext>
            </a:extLst>
          </p:cNvPr>
          <p:cNvSpPr/>
          <p:nvPr/>
        </p:nvSpPr>
        <p:spPr>
          <a:xfrm>
            <a:off x="819365" y="4607793"/>
            <a:ext cx="5029200" cy="548633"/>
          </a:xfrm>
          <a:prstGeom prst="rect">
            <a:avLst/>
          </a:prstGeom>
          <a:solidFill>
            <a:srgbClr val="BD4C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0" dirty="0">
                <a:solidFill>
                  <a:srgbClr val="FEFFFF"/>
                </a:solidFill>
                <a:latin typeface="Arial" panose="020B0604020202020204"/>
              </a:rPr>
              <a:t>New physics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1DE13E58-E308-C075-BF10-5331C95201B1}"/>
              </a:ext>
            </a:extLst>
          </p:cNvPr>
          <p:cNvSpPr/>
          <p:nvPr/>
        </p:nvSpPr>
        <p:spPr>
          <a:xfrm>
            <a:off x="6229350" y="1878047"/>
            <a:ext cx="5029200" cy="3457575"/>
          </a:xfrm>
          <a:prstGeom prst="rect">
            <a:avLst/>
          </a:prstGeom>
          <a:solidFill>
            <a:srgbClr val="FEFFFF"/>
          </a:solidFill>
          <a:ln w="28575" cap="flat" cmpd="sng" algn="ctr">
            <a:solidFill>
              <a:srgbClr val="BD4C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B212049D-C6DC-A764-D647-9AC1CCC17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727" y="2750120"/>
            <a:ext cx="1713425" cy="171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BB075D0B-9A25-BF52-C0E8-E9ACF086F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529" y="2750121"/>
            <a:ext cx="1713425" cy="171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68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0023E-F71C-7B4C-AC2D-2E1A1AC7D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04E362-A209-38E9-AB3D-B9F45B43C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SuperNEMO Demonstrator - calorimeter</a:t>
            </a:r>
            <a:endParaRPr lang="en-US" dirty="0"/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119673E8-E9C3-1AB4-A833-D6024E894F85}"/>
              </a:ext>
            </a:extLst>
          </p:cNvPr>
          <p:cNvSpPr/>
          <p:nvPr/>
        </p:nvSpPr>
        <p:spPr>
          <a:xfrm>
            <a:off x="272143" y="2994447"/>
            <a:ext cx="4536924" cy="3226810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EC377F7-1EBB-11F9-3F89-B2C8CD1C856E}"/>
              </a:ext>
            </a:extLst>
          </p:cNvPr>
          <p:cNvSpPr/>
          <p:nvPr/>
        </p:nvSpPr>
        <p:spPr>
          <a:xfrm>
            <a:off x="784070" y="3243322"/>
            <a:ext cx="3720874" cy="313925"/>
          </a:xfrm>
          <a:custGeom>
            <a:avLst/>
            <a:gdLst>
              <a:gd name="connsiteX0" fmla="*/ 0 w 4573844"/>
              <a:gd name="connsiteY0" fmla="*/ 0 h 313925"/>
              <a:gd name="connsiteX1" fmla="*/ 4573844 w 4573844"/>
              <a:gd name="connsiteY1" fmla="*/ 0 h 313925"/>
              <a:gd name="connsiteX2" fmla="*/ 4573844 w 4573844"/>
              <a:gd name="connsiteY2" fmla="*/ 313925 h 313925"/>
              <a:gd name="connsiteX3" fmla="*/ 0 w 4573844"/>
              <a:gd name="connsiteY3" fmla="*/ 313925 h 313925"/>
              <a:gd name="connsiteX4" fmla="*/ 0 w 4573844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3844" h="313925">
                <a:moveTo>
                  <a:pt x="0" y="0"/>
                </a:moveTo>
                <a:lnTo>
                  <a:pt x="4573844" y="0"/>
                </a:lnTo>
                <a:lnTo>
                  <a:pt x="4573844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712 Optical Modules (OM)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0D6D522-5CE8-DD28-A3B3-18962CF2CDC1}"/>
              </a:ext>
            </a:extLst>
          </p:cNvPr>
          <p:cNvSpPr/>
          <p:nvPr/>
        </p:nvSpPr>
        <p:spPr>
          <a:xfrm>
            <a:off x="994139" y="3714150"/>
            <a:ext cx="3510805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Target ~ 8% FWHM @ 1 MeV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5BBAAB8-7E35-B1B0-5CAF-0ABA0A532B47}"/>
              </a:ext>
            </a:extLst>
          </p:cNvPr>
          <p:cNvSpPr/>
          <p:nvPr/>
        </p:nvSpPr>
        <p:spPr>
          <a:xfrm>
            <a:off x="1090199" y="4184978"/>
            <a:ext cx="3414745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8’’ + 5’’ PMTs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9437BF-0188-D672-FF8A-5D34E566D692}"/>
              </a:ext>
            </a:extLst>
          </p:cNvPr>
          <p:cNvSpPr/>
          <p:nvPr/>
        </p:nvSpPr>
        <p:spPr>
          <a:xfrm>
            <a:off x="1090199" y="4655507"/>
            <a:ext cx="3414745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Time-resolution ~200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@ 1 MeV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31DE46A-569F-ED78-8474-3C6097611FBC}"/>
              </a:ext>
            </a:extLst>
          </p:cNvPr>
          <p:cNvSpPr/>
          <p:nvPr/>
        </p:nvSpPr>
        <p:spPr>
          <a:xfrm>
            <a:off x="994139" y="5126335"/>
            <a:ext cx="3510805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Automatic calibration system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30E873-2AA7-E6E5-4159-18995512B7F7}"/>
              </a:ext>
            </a:extLst>
          </p:cNvPr>
          <p:cNvSpPr/>
          <p:nvPr/>
        </p:nvSpPr>
        <p:spPr>
          <a:xfrm>
            <a:off x="784070" y="5597163"/>
            <a:ext cx="3720874" cy="313925"/>
          </a:xfrm>
          <a:custGeom>
            <a:avLst/>
            <a:gdLst>
              <a:gd name="connsiteX0" fmla="*/ 0 w 4573844"/>
              <a:gd name="connsiteY0" fmla="*/ 0 h 313925"/>
              <a:gd name="connsiteX1" fmla="*/ 4573844 w 4573844"/>
              <a:gd name="connsiteY1" fmla="*/ 0 h 313925"/>
              <a:gd name="connsiteX2" fmla="*/ 4573844 w 4573844"/>
              <a:gd name="connsiteY2" fmla="*/ 313925 h 313925"/>
              <a:gd name="connsiteX3" fmla="*/ 0 w 4573844"/>
              <a:gd name="connsiteY3" fmla="*/ 313925 h 313925"/>
              <a:gd name="connsiteX4" fmla="*/ 0 w 4573844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3844" h="313925">
                <a:moveTo>
                  <a:pt x="0" y="0"/>
                </a:moveTo>
                <a:lnTo>
                  <a:pt x="4573844" y="0"/>
                </a:lnTo>
                <a:lnTo>
                  <a:pt x="4573844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kern="0" dirty="0">
                <a:solidFill>
                  <a:srgbClr val="001D40"/>
                </a:solidFill>
                <a:latin typeface="Arial" panose="020B0604020202020204"/>
              </a:rPr>
              <a:t>Status: working (97.4%)!</a:t>
            </a:r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005C3BA6-6CF8-101C-AE33-EEC7F7AA3623}"/>
              </a:ext>
            </a:extLst>
          </p:cNvPr>
          <p:cNvSpPr/>
          <p:nvPr/>
        </p:nvSpPr>
        <p:spPr>
          <a:xfrm>
            <a:off x="-2899161" y="2568029"/>
            <a:ext cx="4018353" cy="4018353"/>
          </a:xfrm>
          <a:prstGeom prst="blockArc">
            <a:avLst>
              <a:gd name="adj1" fmla="val 16827798"/>
              <a:gd name="adj2" fmla="val 4778034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A1C6BC-C70C-81D1-38C2-B6E9AD1568AF}"/>
              </a:ext>
            </a:extLst>
          </p:cNvPr>
          <p:cNvSpPr/>
          <p:nvPr/>
        </p:nvSpPr>
        <p:spPr>
          <a:xfrm>
            <a:off x="517692" y="3204081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475DF9-3DE1-35CF-D98B-7FEAF0367E08}"/>
              </a:ext>
            </a:extLst>
          </p:cNvPr>
          <p:cNvSpPr/>
          <p:nvPr/>
        </p:nvSpPr>
        <p:spPr>
          <a:xfrm>
            <a:off x="775916" y="367490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B9210B7-71DD-817A-E404-006D9F21263E}"/>
              </a:ext>
            </a:extLst>
          </p:cNvPr>
          <p:cNvSpPr/>
          <p:nvPr/>
        </p:nvSpPr>
        <p:spPr>
          <a:xfrm>
            <a:off x="893996" y="414573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E208FF-28D3-9662-7B0F-2E2F46A6928A}"/>
              </a:ext>
            </a:extLst>
          </p:cNvPr>
          <p:cNvSpPr/>
          <p:nvPr/>
        </p:nvSpPr>
        <p:spPr>
          <a:xfrm>
            <a:off x="893996" y="461626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39CCEB-5FF7-BAF4-6BEA-C90F639791FC}"/>
              </a:ext>
            </a:extLst>
          </p:cNvPr>
          <p:cNvSpPr/>
          <p:nvPr/>
        </p:nvSpPr>
        <p:spPr>
          <a:xfrm>
            <a:off x="775916" y="5087095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722A6FD-85D0-3E74-10FF-EB671D19CC41}"/>
              </a:ext>
            </a:extLst>
          </p:cNvPr>
          <p:cNvSpPr/>
          <p:nvPr/>
        </p:nvSpPr>
        <p:spPr>
          <a:xfrm>
            <a:off x="517692" y="5557923"/>
            <a:ext cx="392406" cy="392406"/>
          </a:xfrm>
          <a:prstGeom prst="ellipse">
            <a:avLst/>
          </a:prstGeom>
          <a:solidFill>
            <a:srgbClr val="BD4C00"/>
          </a:solidFill>
          <a:ln w="28575" cap="flat" cmpd="sng" algn="ctr">
            <a:solidFill>
              <a:srgbClr val="FEE3B1"/>
            </a:solidFill>
            <a:prstDash val="solid"/>
            <a:miter lim="800000"/>
          </a:ln>
          <a:effectLst/>
        </p:spPr>
        <p:txBody>
          <a:bodyPr/>
          <a:lstStyle/>
          <a:p>
            <a:pPr defTabSz="457200"/>
            <a:endParaRPr lang="en-US" kern="0"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975705-F772-D804-6AE3-A08DBC261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76143" y="1201026"/>
            <a:ext cx="5622806" cy="4239233"/>
          </a:xfrm>
          <a:prstGeom prst="rect">
            <a:avLst/>
          </a:prstGeom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FA8732-A8E4-A3FF-6CE4-3B104D3CF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334" y="4210185"/>
            <a:ext cx="2131509" cy="1656079"/>
          </a:xfrm>
          <a:prstGeom prst="rect">
            <a:avLst/>
          </a:prstGeom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7905325-19B7-0058-A222-F33D6E9B5F3F}"/>
                  </a:ext>
                </a:extLst>
              </p:cNvPr>
              <p:cNvSpPr txBox="1"/>
              <p:nvPr/>
            </p:nvSpPr>
            <p:spPr>
              <a:xfrm>
                <a:off x="8389010" y="5524324"/>
                <a:ext cx="3765711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b="1" dirty="0">
                    <a:solidFill>
                      <a:srgbClr val="001D40"/>
                    </a:solidFill>
                    <a:latin typeface="Arial" panose="020B0604020202020204"/>
                  </a:rPr>
                  <a:t>Calorimeter main wall (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01D4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b="1" i="1" dirty="0" smtClean="0">
                        <a:solidFill>
                          <a:srgbClr val="001D4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1" i="1" dirty="0" smtClean="0">
                        <a:solidFill>
                          <a:srgbClr val="001D4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 dirty="0" smtClean="0">
                        <a:solidFill>
                          <a:srgbClr val="001D4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 dirty="0" smtClean="0">
                            <a:solidFill>
                              <a:srgbClr val="001D4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 smtClean="0">
                            <a:solidFill>
                              <a:srgbClr val="001D4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b="1" dirty="0" smtClean="0">
                            <a:solidFill>
                              <a:srgbClr val="001D4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001D40"/>
                    </a:solidFill>
                    <a:latin typeface="Arial" panose="020B0604020202020204"/>
                  </a:rPr>
                  <a:t>)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915160C-3D38-942A-07E6-4594FD81A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010" y="5524324"/>
                <a:ext cx="3765711" cy="375552"/>
              </a:xfrm>
              <a:prstGeom prst="rect">
                <a:avLst/>
              </a:prstGeom>
              <a:blipFill>
                <a:blip r:embed="rId6"/>
                <a:stretch>
                  <a:fillRect l="-1294" t="-4839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7545D6B8-ABF8-8569-3BB3-77342D36FBD3}"/>
              </a:ext>
            </a:extLst>
          </p:cNvPr>
          <p:cNvSpPr txBox="1"/>
          <p:nvPr/>
        </p:nvSpPr>
        <p:spPr>
          <a:xfrm>
            <a:off x="4927302" y="5950329"/>
            <a:ext cx="643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srgbClr val="001D40"/>
                </a:solidFill>
                <a:latin typeface="Arial" panose="020B0604020202020204"/>
              </a:rPr>
              <a:t>Optical Module (OM): </a:t>
            </a:r>
            <a:r>
              <a:rPr lang="en-US" sz="1800" b="1" dirty="0">
                <a:solidFill>
                  <a:srgbClr val="001D40"/>
                </a:solidFill>
                <a:latin typeface="Arial" panose="020B0604020202020204"/>
              </a:rPr>
              <a:t>Polystyrene scintillator + PMT</a:t>
            </a: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FE06B886-296C-4E5D-E10F-9376065B25FC}"/>
              </a:ext>
            </a:extLst>
          </p:cNvPr>
          <p:cNvSpPr/>
          <p:nvPr/>
        </p:nvSpPr>
        <p:spPr>
          <a:xfrm rot="20758376">
            <a:off x="9297562" y="2630505"/>
            <a:ext cx="360912" cy="311297"/>
          </a:xfrm>
          <a:prstGeom prst="parallelogram">
            <a:avLst>
              <a:gd name="adj" fmla="val 28403"/>
            </a:avLst>
          </a:prstGeom>
          <a:noFill/>
          <a:ln w="19050" cap="flat" cmpd="sng" algn="ctr">
            <a:solidFill>
              <a:srgbClr val="001D4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61F69A-FE63-9CA1-4AB3-909573A2482F}"/>
              </a:ext>
            </a:extLst>
          </p:cNvPr>
          <p:cNvSpPr txBox="1"/>
          <p:nvPr/>
        </p:nvSpPr>
        <p:spPr>
          <a:xfrm rot="20889003">
            <a:off x="9200163" y="2655348"/>
            <a:ext cx="5557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100" b="1" dirty="0">
                <a:solidFill>
                  <a:srgbClr val="001D40"/>
                </a:solidFill>
                <a:latin typeface="Arial" panose="020B0604020202020204"/>
              </a:rPr>
              <a:t>OM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144199-CF2B-B9C3-6193-20B2A4D87820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</a:p>
        </p:txBody>
      </p:sp>
      <p:pic>
        <p:nvPicPr>
          <p:cNvPr id="27" name="Google Shape;307;p1">
            <a:extLst>
              <a:ext uri="{FF2B5EF4-FFF2-40B4-BE49-F238E27FC236}">
                <a16:creationId xmlns:a16="http://schemas.microsoft.com/office/drawing/2014/main" id="{4A45FA34-303D-B187-0BF3-A20FFF87D413}"/>
              </a:ext>
            </a:extLst>
          </p:cNvPr>
          <p:cNvPicPr preferRelativeResize="0"/>
          <p:nvPr/>
        </p:nvPicPr>
        <p:blipFill>
          <a:blip r:embed="rId7">
            <a:duotone>
              <a:srgbClr val="5F5642">
                <a:shade val="45000"/>
                <a:satMod val="135000"/>
              </a:srgbClr>
              <a:prstClr val="white"/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3216"/>
          <a:stretch/>
        </p:blipFill>
        <p:spPr>
          <a:xfrm>
            <a:off x="1112282" y="1334793"/>
            <a:ext cx="2563090" cy="159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07;p1">
            <a:extLst>
              <a:ext uri="{FF2B5EF4-FFF2-40B4-BE49-F238E27FC236}">
                <a16:creationId xmlns:a16="http://schemas.microsoft.com/office/drawing/2014/main" id="{F20F5496-5371-9BE3-ECCD-3F7AB9E2CA11}"/>
              </a:ext>
            </a:extLst>
          </p:cNvPr>
          <p:cNvPicPr preferRelativeResize="0"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2541" t="13264" r="-1"/>
          <a:stretch/>
        </p:blipFill>
        <p:spPr>
          <a:xfrm>
            <a:off x="2716843" y="1333499"/>
            <a:ext cx="959807" cy="15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07;p1">
            <a:extLst>
              <a:ext uri="{FF2B5EF4-FFF2-40B4-BE49-F238E27FC236}">
                <a16:creationId xmlns:a16="http://schemas.microsoft.com/office/drawing/2014/main" id="{04CBA87A-7A31-6F7C-2D16-5A323133F069}"/>
              </a:ext>
            </a:extLst>
          </p:cNvPr>
          <p:cNvPicPr preferRelativeResize="0"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5339" t="-343" r="-1" b="87715"/>
          <a:stretch/>
        </p:blipFill>
        <p:spPr>
          <a:xfrm>
            <a:off x="3817320" y="1913991"/>
            <a:ext cx="888114" cy="23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307;p1">
            <a:extLst>
              <a:ext uri="{FF2B5EF4-FFF2-40B4-BE49-F238E27FC236}">
                <a16:creationId xmlns:a16="http://schemas.microsoft.com/office/drawing/2014/main" id="{FCDC5D57-08FC-A3AF-B0A2-CB240888CCAC}"/>
              </a:ext>
            </a:extLst>
          </p:cNvPr>
          <p:cNvPicPr preferRelativeResize="0"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1" t="13264" r="78859"/>
          <a:stretch/>
        </p:blipFill>
        <p:spPr>
          <a:xfrm>
            <a:off x="1114379" y="1333499"/>
            <a:ext cx="541701" cy="15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07;p1">
            <a:extLst>
              <a:ext uri="{FF2B5EF4-FFF2-40B4-BE49-F238E27FC236}">
                <a16:creationId xmlns:a16="http://schemas.microsoft.com/office/drawing/2014/main" id="{2049D025-EA16-D19F-6D6B-5C815A90F02F}"/>
              </a:ext>
            </a:extLst>
          </p:cNvPr>
          <p:cNvPicPr preferRelativeResize="0"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65350" b="87080"/>
          <a:stretch/>
        </p:blipFill>
        <p:spPr>
          <a:xfrm>
            <a:off x="331859" y="1911407"/>
            <a:ext cx="888114" cy="237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6537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27016-784F-5E56-F59C-E286E5F03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C99543-EBF0-B4FB-3910-2867D718E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SuperNEMO Demonstrator - calorimeter</a:t>
            </a:r>
            <a:endParaRPr lang="en-US" dirty="0"/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4668C54-66A7-9EF0-F5C0-1E5275D275EE}"/>
              </a:ext>
            </a:extLst>
          </p:cNvPr>
          <p:cNvSpPr/>
          <p:nvPr/>
        </p:nvSpPr>
        <p:spPr>
          <a:xfrm>
            <a:off x="272143" y="2994447"/>
            <a:ext cx="4536924" cy="3226810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EEB980B-664A-BD45-D1DB-AAD6595F41D3}"/>
              </a:ext>
            </a:extLst>
          </p:cNvPr>
          <p:cNvSpPr/>
          <p:nvPr/>
        </p:nvSpPr>
        <p:spPr>
          <a:xfrm>
            <a:off x="784070" y="3243322"/>
            <a:ext cx="3720874" cy="313925"/>
          </a:xfrm>
          <a:custGeom>
            <a:avLst/>
            <a:gdLst>
              <a:gd name="connsiteX0" fmla="*/ 0 w 4573844"/>
              <a:gd name="connsiteY0" fmla="*/ 0 h 313925"/>
              <a:gd name="connsiteX1" fmla="*/ 4573844 w 4573844"/>
              <a:gd name="connsiteY1" fmla="*/ 0 h 313925"/>
              <a:gd name="connsiteX2" fmla="*/ 4573844 w 4573844"/>
              <a:gd name="connsiteY2" fmla="*/ 313925 h 313925"/>
              <a:gd name="connsiteX3" fmla="*/ 0 w 4573844"/>
              <a:gd name="connsiteY3" fmla="*/ 313925 h 313925"/>
              <a:gd name="connsiteX4" fmla="*/ 0 w 4573844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3844" h="313925">
                <a:moveTo>
                  <a:pt x="0" y="0"/>
                </a:moveTo>
                <a:lnTo>
                  <a:pt x="4573844" y="0"/>
                </a:lnTo>
                <a:lnTo>
                  <a:pt x="4573844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712 Optical Modules (OM)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4A3617E-61E6-2F0B-DFC2-C2C573754022}"/>
              </a:ext>
            </a:extLst>
          </p:cNvPr>
          <p:cNvSpPr/>
          <p:nvPr/>
        </p:nvSpPr>
        <p:spPr>
          <a:xfrm>
            <a:off x="994139" y="3714150"/>
            <a:ext cx="3510805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Target ~ 8% FWHM @ 1 MeV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749B789-FB52-BA6B-4AE7-44A0600395C4}"/>
              </a:ext>
            </a:extLst>
          </p:cNvPr>
          <p:cNvSpPr/>
          <p:nvPr/>
        </p:nvSpPr>
        <p:spPr>
          <a:xfrm>
            <a:off x="1090199" y="4184978"/>
            <a:ext cx="3414745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8’’ + 5’’ PMTs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C92A5F3-FEDD-CC53-2043-89202396B43B}"/>
              </a:ext>
            </a:extLst>
          </p:cNvPr>
          <p:cNvSpPr/>
          <p:nvPr/>
        </p:nvSpPr>
        <p:spPr>
          <a:xfrm>
            <a:off x="1090199" y="4655507"/>
            <a:ext cx="3414745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Time-resolution ~200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@ 1 MeV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3A71FDE-98AE-3684-2CCF-62F00BF91D1F}"/>
              </a:ext>
            </a:extLst>
          </p:cNvPr>
          <p:cNvSpPr/>
          <p:nvPr/>
        </p:nvSpPr>
        <p:spPr>
          <a:xfrm>
            <a:off x="994139" y="5126335"/>
            <a:ext cx="3510805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Automatic calibration system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63EF5D1-34CD-2D98-A629-23DA5D0B2A5F}"/>
              </a:ext>
            </a:extLst>
          </p:cNvPr>
          <p:cNvSpPr/>
          <p:nvPr/>
        </p:nvSpPr>
        <p:spPr>
          <a:xfrm>
            <a:off x="784070" y="5597163"/>
            <a:ext cx="3720874" cy="313925"/>
          </a:xfrm>
          <a:custGeom>
            <a:avLst/>
            <a:gdLst>
              <a:gd name="connsiteX0" fmla="*/ 0 w 4573844"/>
              <a:gd name="connsiteY0" fmla="*/ 0 h 313925"/>
              <a:gd name="connsiteX1" fmla="*/ 4573844 w 4573844"/>
              <a:gd name="connsiteY1" fmla="*/ 0 h 313925"/>
              <a:gd name="connsiteX2" fmla="*/ 4573844 w 4573844"/>
              <a:gd name="connsiteY2" fmla="*/ 313925 h 313925"/>
              <a:gd name="connsiteX3" fmla="*/ 0 w 4573844"/>
              <a:gd name="connsiteY3" fmla="*/ 313925 h 313925"/>
              <a:gd name="connsiteX4" fmla="*/ 0 w 4573844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3844" h="313925">
                <a:moveTo>
                  <a:pt x="0" y="0"/>
                </a:moveTo>
                <a:lnTo>
                  <a:pt x="4573844" y="0"/>
                </a:lnTo>
                <a:lnTo>
                  <a:pt x="4573844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kern="0" dirty="0">
                <a:solidFill>
                  <a:srgbClr val="001D40"/>
                </a:solidFill>
                <a:latin typeface="Arial" panose="020B0604020202020204"/>
              </a:rPr>
              <a:t>Status: working (97.4%)!</a:t>
            </a:r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5F7EAB47-3766-6B0D-62CC-8A77CC44947E}"/>
              </a:ext>
            </a:extLst>
          </p:cNvPr>
          <p:cNvSpPr/>
          <p:nvPr/>
        </p:nvSpPr>
        <p:spPr>
          <a:xfrm>
            <a:off x="-2899161" y="2568029"/>
            <a:ext cx="4018353" cy="4018353"/>
          </a:xfrm>
          <a:prstGeom prst="blockArc">
            <a:avLst>
              <a:gd name="adj1" fmla="val 16827798"/>
              <a:gd name="adj2" fmla="val 4778034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9D0AFF-710C-79AB-7901-33199A34C4B2}"/>
              </a:ext>
            </a:extLst>
          </p:cNvPr>
          <p:cNvSpPr/>
          <p:nvPr/>
        </p:nvSpPr>
        <p:spPr>
          <a:xfrm>
            <a:off x="517692" y="3204081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CA045BB-B5DD-7868-F20E-4793B0FAA7D4}"/>
              </a:ext>
            </a:extLst>
          </p:cNvPr>
          <p:cNvSpPr/>
          <p:nvPr/>
        </p:nvSpPr>
        <p:spPr>
          <a:xfrm>
            <a:off x="775916" y="367490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21D830-8151-39A8-5D7B-3ACE0E16819E}"/>
              </a:ext>
            </a:extLst>
          </p:cNvPr>
          <p:cNvSpPr/>
          <p:nvPr/>
        </p:nvSpPr>
        <p:spPr>
          <a:xfrm>
            <a:off x="893996" y="414573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2C79DDD-EA66-E557-2129-2521EC800081}"/>
              </a:ext>
            </a:extLst>
          </p:cNvPr>
          <p:cNvSpPr/>
          <p:nvPr/>
        </p:nvSpPr>
        <p:spPr>
          <a:xfrm>
            <a:off x="893996" y="461626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E91C5F-8125-6216-F9F7-6795EB1136DA}"/>
              </a:ext>
            </a:extLst>
          </p:cNvPr>
          <p:cNvSpPr/>
          <p:nvPr/>
        </p:nvSpPr>
        <p:spPr>
          <a:xfrm>
            <a:off x="775916" y="5087095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8310308-CEEF-1354-637F-B04293EE072A}"/>
              </a:ext>
            </a:extLst>
          </p:cNvPr>
          <p:cNvSpPr/>
          <p:nvPr/>
        </p:nvSpPr>
        <p:spPr>
          <a:xfrm>
            <a:off x="517692" y="5557923"/>
            <a:ext cx="392406" cy="392406"/>
          </a:xfrm>
          <a:prstGeom prst="ellipse">
            <a:avLst/>
          </a:prstGeom>
          <a:solidFill>
            <a:srgbClr val="BD4C00"/>
          </a:solidFill>
          <a:ln w="28575" cap="flat" cmpd="sng" algn="ctr">
            <a:solidFill>
              <a:srgbClr val="FEE3B1"/>
            </a:solidFill>
            <a:prstDash val="solid"/>
            <a:miter lim="800000"/>
          </a:ln>
          <a:effectLst/>
        </p:spPr>
        <p:txBody>
          <a:bodyPr/>
          <a:lstStyle/>
          <a:p>
            <a:pPr defTabSz="457200"/>
            <a:endParaRPr lang="en-US" kern="0"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65FCEF-99C2-4266-EDF3-88F643C481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76143" y="1201026"/>
            <a:ext cx="5622806" cy="4239233"/>
          </a:xfrm>
          <a:prstGeom prst="rect">
            <a:avLst/>
          </a:prstGeom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719325-7122-8E75-A154-C4E3CC7AA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334" y="4210185"/>
            <a:ext cx="2131509" cy="1656079"/>
          </a:xfrm>
          <a:prstGeom prst="rect">
            <a:avLst/>
          </a:prstGeom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915160C-3D38-942A-07E6-4594FD81A4AD}"/>
                  </a:ext>
                </a:extLst>
              </p:cNvPr>
              <p:cNvSpPr txBox="1"/>
              <p:nvPr/>
            </p:nvSpPr>
            <p:spPr>
              <a:xfrm>
                <a:off x="8389010" y="5524324"/>
                <a:ext cx="3765711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b="1" dirty="0">
                    <a:solidFill>
                      <a:srgbClr val="001D40"/>
                    </a:solidFill>
                    <a:latin typeface="Arial" panose="020B0604020202020204"/>
                  </a:rPr>
                  <a:t>Calorimeter main wall (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01D4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b="1" i="1" dirty="0" smtClean="0">
                        <a:solidFill>
                          <a:srgbClr val="001D4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1" i="1" dirty="0" smtClean="0">
                        <a:solidFill>
                          <a:srgbClr val="001D4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 dirty="0" smtClean="0">
                        <a:solidFill>
                          <a:srgbClr val="001D4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 dirty="0" smtClean="0">
                            <a:solidFill>
                              <a:srgbClr val="001D4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dirty="0" smtClean="0">
                            <a:solidFill>
                              <a:srgbClr val="001D4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b="1" dirty="0" smtClean="0">
                            <a:solidFill>
                              <a:srgbClr val="001D4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001D40"/>
                    </a:solidFill>
                    <a:latin typeface="Arial" panose="020B0604020202020204"/>
                  </a:rPr>
                  <a:t>)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915160C-3D38-942A-07E6-4594FD81A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010" y="5524324"/>
                <a:ext cx="3765711" cy="375552"/>
              </a:xfrm>
              <a:prstGeom prst="rect">
                <a:avLst/>
              </a:prstGeom>
              <a:blipFill>
                <a:blip r:embed="rId6"/>
                <a:stretch>
                  <a:fillRect l="-1294" t="-4839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72779224-0E8C-C050-627D-B8852DA5463D}"/>
              </a:ext>
            </a:extLst>
          </p:cNvPr>
          <p:cNvSpPr txBox="1"/>
          <p:nvPr/>
        </p:nvSpPr>
        <p:spPr>
          <a:xfrm>
            <a:off x="4927302" y="5950329"/>
            <a:ext cx="643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srgbClr val="001D40"/>
                </a:solidFill>
                <a:latin typeface="Arial" panose="020B0604020202020204"/>
              </a:rPr>
              <a:t>Optical Module (OM): </a:t>
            </a:r>
            <a:r>
              <a:rPr lang="en-US" sz="1800" b="1" dirty="0">
                <a:solidFill>
                  <a:srgbClr val="001D40"/>
                </a:solidFill>
                <a:latin typeface="Arial" panose="020B0604020202020204"/>
              </a:rPr>
              <a:t>Polystyrene scintillator + PMT</a:t>
            </a: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90A52DD8-F76D-33A9-E705-AEB0E13D39A5}"/>
              </a:ext>
            </a:extLst>
          </p:cNvPr>
          <p:cNvSpPr/>
          <p:nvPr/>
        </p:nvSpPr>
        <p:spPr>
          <a:xfrm rot="20758376">
            <a:off x="9297562" y="2630505"/>
            <a:ext cx="360912" cy="311297"/>
          </a:xfrm>
          <a:prstGeom prst="parallelogram">
            <a:avLst>
              <a:gd name="adj" fmla="val 28403"/>
            </a:avLst>
          </a:prstGeom>
          <a:noFill/>
          <a:ln w="19050" cap="flat" cmpd="sng" algn="ctr">
            <a:solidFill>
              <a:srgbClr val="001D4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E4F6DD-DAEC-B857-29CB-548DEE631802}"/>
              </a:ext>
            </a:extLst>
          </p:cNvPr>
          <p:cNvSpPr txBox="1"/>
          <p:nvPr/>
        </p:nvSpPr>
        <p:spPr>
          <a:xfrm rot="20889003">
            <a:off x="9200163" y="2655348"/>
            <a:ext cx="5557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100" b="1" dirty="0">
                <a:solidFill>
                  <a:srgbClr val="001D40"/>
                </a:solidFill>
                <a:latin typeface="Arial" panose="020B0604020202020204"/>
              </a:rPr>
              <a:t>OM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8028F85-9CF7-B8C5-5A1B-1EA2E849F298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</a:p>
        </p:txBody>
      </p:sp>
      <p:pic>
        <p:nvPicPr>
          <p:cNvPr id="27" name="Google Shape;307;p1">
            <a:extLst>
              <a:ext uri="{FF2B5EF4-FFF2-40B4-BE49-F238E27FC236}">
                <a16:creationId xmlns:a16="http://schemas.microsoft.com/office/drawing/2014/main" id="{11BC8C06-0B47-7315-9908-5F2F623BA013}"/>
              </a:ext>
            </a:extLst>
          </p:cNvPr>
          <p:cNvPicPr preferRelativeResize="0"/>
          <p:nvPr/>
        </p:nvPicPr>
        <p:blipFill>
          <a:blip r:embed="rId7">
            <a:duotone>
              <a:srgbClr val="5F5642">
                <a:shade val="45000"/>
                <a:satMod val="135000"/>
              </a:srgbClr>
              <a:prstClr val="white"/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3216"/>
          <a:stretch/>
        </p:blipFill>
        <p:spPr>
          <a:xfrm>
            <a:off x="1112282" y="1334793"/>
            <a:ext cx="2563090" cy="159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07;p1">
            <a:extLst>
              <a:ext uri="{FF2B5EF4-FFF2-40B4-BE49-F238E27FC236}">
                <a16:creationId xmlns:a16="http://schemas.microsoft.com/office/drawing/2014/main" id="{EB3A9267-9780-7DFF-5040-C98D2F3D6FF8}"/>
              </a:ext>
            </a:extLst>
          </p:cNvPr>
          <p:cNvPicPr preferRelativeResize="0"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2541" t="13264" r="-1"/>
          <a:stretch/>
        </p:blipFill>
        <p:spPr>
          <a:xfrm>
            <a:off x="2716843" y="1333499"/>
            <a:ext cx="959807" cy="15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07;p1">
            <a:extLst>
              <a:ext uri="{FF2B5EF4-FFF2-40B4-BE49-F238E27FC236}">
                <a16:creationId xmlns:a16="http://schemas.microsoft.com/office/drawing/2014/main" id="{D100131B-A10F-48D6-548E-9E43E6ECCB77}"/>
              </a:ext>
            </a:extLst>
          </p:cNvPr>
          <p:cNvPicPr preferRelativeResize="0"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5339" t="-343" r="-1" b="87715"/>
          <a:stretch/>
        </p:blipFill>
        <p:spPr>
          <a:xfrm>
            <a:off x="3817320" y="1913991"/>
            <a:ext cx="888114" cy="23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307;p1">
            <a:extLst>
              <a:ext uri="{FF2B5EF4-FFF2-40B4-BE49-F238E27FC236}">
                <a16:creationId xmlns:a16="http://schemas.microsoft.com/office/drawing/2014/main" id="{460470A0-C13B-79C8-C1AE-6717F2A5FD9A}"/>
              </a:ext>
            </a:extLst>
          </p:cNvPr>
          <p:cNvPicPr preferRelativeResize="0"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1" t="13264" r="78859"/>
          <a:stretch/>
        </p:blipFill>
        <p:spPr>
          <a:xfrm>
            <a:off x="1114379" y="1333499"/>
            <a:ext cx="541701" cy="15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07;p1">
            <a:extLst>
              <a:ext uri="{FF2B5EF4-FFF2-40B4-BE49-F238E27FC236}">
                <a16:creationId xmlns:a16="http://schemas.microsoft.com/office/drawing/2014/main" id="{B7720A8A-F94D-2C18-0775-8624BC291B8E}"/>
              </a:ext>
            </a:extLst>
          </p:cNvPr>
          <p:cNvPicPr preferRelativeResize="0"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65350" b="87080"/>
          <a:stretch/>
        </p:blipFill>
        <p:spPr>
          <a:xfrm>
            <a:off x="331859" y="1911407"/>
            <a:ext cx="888114" cy="237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41C13064-4457-1DD7-59B6-67C8B6421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568" y="1202944"/>
            <a:ext cx="1971268" cy="197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74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14252-199B-5515-5EC8-2DBA3D831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4282EC-399D-1DE4-56BF-FC81763B6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SuperNEMO Demonstrator - tracker</a:t>
            </a:r>
            <a:endParaRPr lang="en-US" dirty="0"/>
          </a:p>
        </p:txBody>
      </p:sp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33B7C073-2607-9EB4-D6C8-2F281F86E3E6}"/>
              </a:ext>
            </a:extLst>
          </p:cNvPr>
          <p:cNvSpPr/>
          <p:nvPr/>
        </p:nvSpPr>
        <p:spPr>
          <a:xfrm>
            <a:off x="272143" y="2994447"/>
            <a:ext cx="4536924" cy="3226810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F016354-C583-4F81-3B3C-9DA94B04A2F7}"/>
              </a:ext>
            </a:extLst>
          </p:cNvPr>
          <p:cNvSpPr/>
          <p:nvPr/>
        </p:nvSpPr>
        <p:spPr>
          <a:xfrm>
            <a:off x="784070" y="3243322"/>
            <a:ext cx="3720874" cy="313925"/>
          </a:xfrm>
          <a:custGeom>
            <a:avLst/>
            <a:gdLst>
              <a:gd name="connsiteX0" fmla="*/ 0 w 4573844"/>
              <a:gd name="connsiteY0" fmla="*/ 0 h 313925"/>
              <a:gd name="connsiteX1" fmla="*/ 4573844 w 4573844"/>
              <a:gd name="connsiteY1" fmla="*/ 0 h 313925"/>
              <a:gd name="connsiteX2" fmla="*/ 4573844 w 4573844"/>
              <a:gd name="connsiteY2" fmla="*/ 313925 h 313925"/>
              <a:gd name="connsiteX3" fmla="*/ 0 w 4573844"/>
              <a:gd name="connsiteY3" fmla="*/ 313925 h 313925"/>
              <a:gd name="connsiteX4" fmla="*/ 0 w 4573844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3844" h="313925">
                <a:moveTo>
                  <a:pt x="0" y="0"/>
                </a:moveTo>
                <a:lnTo>
                  <a:pt x="4573844" y="0"/>
                </a:lnTo>
                <a:lnTo>
                  <a:pt x="4573844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2034 drift cells (Geiger mode)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873F6CD-BAD1-9C20-663B-26871DD31622}"/>
              </a:ext>
            </a:extLst>
          </p:cNvPr>
          <p:cNvSpPr/>
          <p:nvPr/>
        </p:nvSpPr>
        <p:spPr>
          <a:xfrm>
            <a:off x="994139" y="3714150"/>
            <a:ext cx="3510805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Allows particle identification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CCF9BD-A399-B07B-2221-428CAB34B0DC}"/>
              </a:ext>
            </a:extLst>
          </p:cNvPr>
          <p:cNvSpPr/>
          <p:nvPr/>
        </p:nvSpPr>
        <p:spPr>
          <a:xfrm>
            <a:off x="1090199" y="4184978"/>
            <a:ext cx="3414745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Full electron topology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30E3FC-E542-9F69-97E9-89869832F963}"/>
              </a:ext>
            </a:extLst>
          </p:cNvPr>
          <p:cNvSpPr/>
          <p:nvPr/>
        </p:nvSpPr>
        <p:spPr>
          <a:xfrm>
            <a:off x="1090199" y="4655507"/>
            <a:ext cx="3414745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Single-electron spectra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4F6E7BD-D24C-2F86-3A54-98470D87F9C4}"/>
              </a:ext>
            </a:extLst>
          </p:cNvPr>
          <p:cNvSpPr/>
          <p:nvPr/>
        </p:nvSpPr>
        <p:spPr>
          <a:xfrm>
            <a:off x="994139" y="5126335"/>
            <a:ext cx="3510805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Angular distribution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1A3C479-7B5D-A73B-8EB6-6806A08981BD}"/>
              </a:ext>
            </a:extLst>
          </p:cNvPr>
          <p:cNvSpPr/>
          <p:nvPr/>
        </p:nvSpPr>
        <p:spPr>
          <a:xfrm>
            <a:off x="784070" y="5597163"/>
            <a:ext cx="3720874" cy="313925"/>
          </a:xfrm>
          <a:custGeom>
            <a:avLst/>
            <a:gdLst>
              <a:gd name="connsiteX0" fmla="*/ 0 w 4573844"/>
              <a:gd name="connsiteY0" fmla="*/ 0 h 313925"/>
              <a:gd name="connsiteX1" fmla="*/ 4573844 w 4573844"/>
              <a:gd name="connsiteY1" fmla="*/ 0 h 313925"/>
              <a:gd name="connsiteX2" fmla="*/ 4573844 w 4573844"/>
              <a:gd name="connsiteY2" fmla="*/ 313925 h 313925"/>
              <a:gd name="connsiteX3" fmla="*/ 0 w 4573844"/>
              <a:gd name="connsiteY3" fmla="*/ 313925 h 313925"/>
              <a:gd name="connsiteX4" fmla="*/ 0 w 4573844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3844" h="313925">
                <a:moveTo>
                  <a:pt x="0" y="0"/>
                </a:moveTo>
                <a:lnTo>
                  <a:pt x="4573844" y="0"/>
                </a:lnTo>
                <a:lnTo>
                  <a:pt x="4573844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kern="0" dirty="0">
                <a:solidFill>
                  <a:srgbClr val="001D40"/>
                </a:solidFill>
                <a:latin typeface="Arial" panose="020B0604020202020204"/>
              </a:rPr>
              <a:t>Status: working (98.4%)!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4C5CF4-B958-519B-5043-C1CF775FB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797" y="2777158"/>
            <a:ext cx="6837432" cy="3443490"/>
          </a:xfrm>
          <a:prstGeom prst="rect">
            <a:avLst/>
          </a:prstGeom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Block Arc 19">
            <a:extLst>
              <a:ext uri="{FF2B5EF4-FFF2-40B4-BE49-F238E27FC236}">
                <a16:creationId xmlns:a16="http://schemas.microsoft.com/office/drawing/2014/main" id="{D4239F60-A05F-662B-E771-66D0B6705783}"/>
              </a:ext>
            </a:extLst>
          </p:cNvPr>
          <p:cNvSpPr/>
          <p:nvPr/>
        </p:nvSpPr>
        <p:spPr>
          <a:xfrm>
            <a:off x="-2899161" y="2568029"/>
            <a:ext cx="4018353" cy="4018353"/>
          </a:xfrm>
          <a:prstGeom prst="blockArc">
            <a:avLst>
              <a:gd name="adj1" fmla="val 16404411"/>
              <a:gd name="adj2" fmla="val 5244995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4BDF0F-42CF-0C9F-6402-EB48A0908EF6}"/>
              </a:ext>
            </a:extLst>
          </p:cNvPr>
          <p:cNvSpPr/>
          <p:nvPr/>
        </p:nvSpPr>
        <p:spPr>
          <a:xfrm>
            <a:off x="517692" y="3204081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5A96F67-E653-D959-B669-17E42CDDD5B9}"/>
              </a:ext>
            </a:extLst>
          </p:cNvPr>
          <p:cNvSpPr/>
          <p:nvPr/>
        </p:nvSpPr>
        <p:spPr>
          <a:xfrm>
            <a:off x="775916" y="367490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062FA63-5E05-8C67-4AE0-7C2DDC0041D5}"/>
              </a:ext>
            </a:extLst>
          </p:cNvPr>
          <p:cNvSpPr/>
          <p:nvPr/>
        </p:nvSpPr>
        <p:spPr>
          <a:xfrm>
            <a:off x="893996" y="414573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EF662B-2C20-ACB0-AD19-FC97E6B0F533}"/>
              </a:ext>
            </a:extLst>
          </p:cNvPr>
          <p:cNvSpPr/>
          <p:nvPr/>
        </p:nvSpPr>
        <p:spPr>
          <a:xfrm>
            <a:off x="893996" y="461626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9918094-8190-9B6F-066F-46744EE199C1}"/>
              </a:ext>
            </a:extLst>
          </p:cNvPr>
          <p:cNvSpPr/>
          <p:nvPr/>
        </p:nvSpPr>
        <p:spPr>
          <a:xfrm>
            <a:off x="775916" y="5087095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76694C8-4B90-D6DE-CC49-9C72A6CBF044}"/>
              </a:ext>
            </a:extLst>
          </p:cNvPr>
          <p:cNvSpPr/>
          <p:nvPr/>
        </p:nvSpPr>
        <p:spPr>
          <a:xfrm>
            <a:off x="517692" y="5557923"/>
            <a:ext cx="392406" cy="392406"/>
          </a:xfrm>
          <a:prstGeom prst="ellipse">
            <a:avLst/>
          </a:prstGeom>
          <a:solidFill>
            <a:srgbClr val="BD4C00"/>
          </a:solidFill>
          <a:ln w="28575" cap="flat" cmpd="sng" algn="ctr">
            <a:solidFill>
              <a:srgbClr val="FEE3B1"/>
            </a:solidFill>
            <a:prstDash val="solid"/>
            <a:miter lim="800000"/>
          </a:ln>
          <a:effectLst/>
        </p:spPr>
        <p:txBody>
          <a:bodyPr/>
          <a:lstStyle/>
          <a:p>
            <a:pPr defTabSz="457200"/>
            <a:endParaRPr lang="en-US" kern="0"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89AC23F-BEBA-13A3-CC30-12C75EC980E9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</a:p>
        </p:txBody>
      </p:sp>
      <p:pic>
        <p:nvPicPr>
          <p:cNvPr id="3" name="Google Shape;307;p1">
            <a:extLst>
              <a:ext uri="{FF2B5EF4-FFF2-40B4-BE49-F238E27FC236}">
                <a16:creationId xmlns:a16="http://schemas.microsoft.com/office/drawing/2014/main" id="{E6EFB4D1-CE2D-403A-BC4B-277A46EA270A}"/>
              </a:ext>
            </a:extLst>
          </p:cNvPr>
          <p:cNvPicPr preferRelativeResize="0"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t="13264" r="-1"/>
          <a:stretch/>
        </p:blipFill>
        <p:spPr>
          <a:xfrm>
            <a:off x="1114379" y="1333499"/>
            <a:ext cx="2562271" cy="15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07;p1">
            <a:extLst>
              <a:ext uri="{FF2B5EF4-FFF2-40B4-BE49-F238E27FC236}">
                <a16:creationId xmlns:a16="http://schemas.microsoft.com/office/drawing/2014/main" id="{AA8E0DA9-A90B-5D3A-D8A7-D6728CB5B57B}"/>
              </a:ext>
            </a:extLst>
          </p:cNvPr>
          <p:cNvPicPr preferRelativeResize="0"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5657" t="-320" r="38237" b="87680"/>
          <a:stretch/>
        </p:blipFill>
        <p:spPr>
          <a:xfrm>
            <a:off x="2047743" y="1085495"/>
            <a:ext cx="669100" cy="23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07;p1">
            <a:extLst>
              <a:ext uri="{FF2B5EF4-FFF2-40B4-BE49-F238E27FC236}">
                <a16:creationId xmlns:a16="http://schemas.microsoft.com/office/drawing/2014/main" id="{5E202C25-A425-F01F-7121-684C9047438A}"/>
              </a:ext>
            </a:extLst>
          </p:cNvPr>
          <p:cNvPicPr preferRelativeResize="0"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5350" b="87080"/>
          <a:stretch/>
        </p:blipFill>
        <p:spPr>
          <a:xfrm>
            <a:off x="331859" y="1911407"/>
            <a:ext cx="888114" cy="237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07;p1">
            <a:extLst>
              <a:ext uri="{FF2B5EF4-FFF2-40B4-BE49-F238E27FC236}">
                <a16:creationId xmlns:a16="http://schemas.microsoft.com/office/drawing/2014/main" id="{8CB269CF-153B-D31C-01D1-00A14A05186A}"/>
              </a:ext>
            </a:extLst>
          </p:cNvPr>
          <p:cNvPicPr preferRelativeResize="0"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5339" t="-343" r="-1" b="87715"/>
          <a:stretch/>
        </p:blipFill>
        <p:spPr>
          <a:xfrm>
            <a:off x="3817320" y="1913991"/>
            <a:ext cx="888114" cy="232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847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D27A5-CA5F-EE9D-4B59-D8924A39C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BDED55-6650-4650-BE12-C55BD35CC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SuperNEMO Demonstrator - tracker</a:t>
            </a:r>
            <a:endParaRPr lang="en-US" dirty="0"/>
          </a:p>
        </p:txBody>
      </p:sp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10D5E09C-77DE-71B6-3777-04BEDF615C5C}"/>
              </a:ext>
            </a:extLst>
          </p:cNvPr>
          <p:cNvSpPr/>
          <p:nvPr/>
        </p:nvSpPr>
        <p:spPr>
          <a:xfrm>
            <a:off x="272143" y="2994447"/>
            <a:ext cx="4536924" cy="3226810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AB9A978-F5D2-E649-8FBA-AD7B5642D4C0}"/>
              </a:ext>
            </a:extLst>
          </p:cNvPr>
          <p:cNvSpPr/>
          <p:nvPr/>
        </p:nvSpPr>
        <p:spPr>
          <a:xfrm>
            <a:off x="784070" y="3243322"/>
            <a:ext cx="3720874" cy="313925"/>
          </a:xfrm>
          <a:custGeom>
            <a:avLst/>
            <a:gdLst>
              <a:gd name="connsiteX0" fmla="*/ 0 w 4573844"/>
              <a:gd name="connsiteY0" fmla="*/ 0 h 313925"/>
              <a:gd name="connsiteX1" fmla="*/ 4573844 w 4573844"/>
              <a:gd name="connsiteY1" fmla="*/ 0 h 313925"/>
              <a:gd name="connsiteX2" fmla="*/ 4573844 w 4573844"/>
              <a:gd name="connsiteY2" fmla="*/ 313925 h 313925"/>
              <a:gd name="connsiteX3" fmla="*/ 0 w 4573844"/>
              <a:gd name="connsiteY3" fmla="*/ 313925 h 313925"/>
              <a:gd name="connsiteX4" fmla="*/ 0 w 4573844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3844" h="313925">
                <a:moveTo>
                  <a:pt x="0" y="0"/>
                </a:moveTo>
                <a:lnTo>
                  <a:pt x="4573844" y="0"/>
                </a:lnTo>
                <a:lnTo>
                  <a:pt x="4573844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2034 drift cells (Geiger mode)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C7E81A8-ADAA-DF2F-AB2C-894C307A7763}"/>
              </a:ext>
            </a:extLst>
          </p:cNvPr>
          <p:cNvSpPr/>
          <p:nvPr/>
        </p:nvSpPr>
        <p:spPr>
          <a:xfrm>
            <a:off x="994139" y="3714150"/>
            <a:ext cx="3510805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Allows particle identification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E4F937-528C-5675-95CF-EAA0E7FF0473}"/>
              </a:ext>
            </a:extLst>
          </p:cNvPr>
          <p:cNvSpPr/>
          <p:nvPr/>
        </p:nvSpPr>
        <p:spPr>
          <a:xfrm>
            <a:off x="1090199" y="4184978"/>
            <a:ext cx="3414745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Full electron topology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382415D-B668-7FD1-C5DE-B344EE0C4F9F}"/>
              </a:ext>
            </a:extLst>
          </p:cNvPr>
          <p:cNvSpPr/>
          <p:nvPr/>
        </p:nvSpPr>
        <p:spPr>
          <a:xfrm>
            <a:off x="1090199" y="4655507"/>
            <a:ext cx="3414745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Single-electron spectra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0AEE913-ABAA-552C-8C6C-29ABD2D7990D}"/>
              </a:ext>
            </a:extLst>
          </p:cNvPr>
          <p:cNvSpPr/>
          <p:nvPr/>
        </p:nvSpPr>
        <p:spPr>
          <a:xfrm>
            <a:off x="994139" y="5126335"/>
            <a:ext cx="3510805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Angular distribution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2CBCE90-F2E5-1733-C54E-63FBF3335A5B}"/>
              </a:ext>
            </a:extLst>
          </p:cNvPr>
          <p:cNvSpPr/>
          <p:nvPr/>
        </p:nvSpPr>
        <p:spPr>
          <a:xfrm>
            <a:off x="784070" y="5597163"/>
            <a:ext cx="3720874" cy="313925"/>
          </a:xfrm>
          <a:custGeom>
            <a:avLst/>
            <a:gdLst>
              <a:gd name="connsiteX0" fmla="*/ 0 w 4573844"/>
              <a:gd name="connsiteY0" fmla="*/ 0 h 313925"/>
              <a:gd name="connsiteX1" fmla="*/ 4573844 w 4573844"/>
              <a:gd name="connsiteY1" fmla="*/ 0 h 313925"/>
              <a:gd name="connsiteX2" fmla="*/ 4573844 w 4573844"/>
              <a:gd name="connsiteY2" fmla="*/ 313925 h 313925"/>
              <a:gd name="connsiteX3" fmla="*/ 0 w 4573844"/>
              <a:gd name="connsiteY3" fmla="*/ 313925 h 313925"/>
              <a:gd name="connsiteX4" fmla="*/ 0 w 4573844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3844" h="313925">
                <a:moveTo>
                  <a:pt x="0" y="0"/>
                </a:moveTo>
                <a:lnTo>
                  <a:pt x="4573844" y="0"/>
                </a:lnTo>
                <a:lnTo>
                  <a:pt x="4573844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kern="0" dirty="0">
                <a:solidFill>
                  <a:srgbClr val="001D40"/>
                </a:solidFill>
                <a:latin typeface="Arial" panose="020B0604020202020204"/>
              </a:rPr>
              <a:t>Status: working (98.4%)!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DDD382B-7D6A-5AE2-A931-24F007AF3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797" y="2777158"/>
            <a:ext cx="6837432" cy="3443490"/>
          </a:xfrm>
          <a:prstGeom prst="rect">
            <a:avLst/>
          </a:prstGeom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Block Arc 19">
            <a:extLst>
              <a:ext uri="{FF2B5EF4-FFF2-40B4-BE49-F238E27FC236}">
                <a16:creationId xmlns:a16="http://schemas.microsoft.com/office/drawing/2014/main" id="{D000C96D-D79C-6A0D-A9EB-97755925A9AE}"/>
              </a:ext>
            </a:extLst>
          </p:cNvPr>
          <p:cNvSpPr/>
          <p:nvPr/>
        </p:nvSpPr>
        <p:spPr>
          <a:xfrm>
            <a:off x="-2899161" y="2568029"/>
            <a:ext cx="4018353" cy="4018353"/>
          </a:xfrm>
          <a:prstGeom prst="blockArc">
            <a:avLst>
              <a:gd name="adj1" fmla="val 16404411"/>
              <a:gd name="adj2" fmla="val 5244995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2A0BA1-9434-EB43-4C6C-695DBF60511E}"/>
              </a:ext>
            </a:extLst>
          </p:cNvPr>
          <p:cNvSpPr/>
          <p:nvPr/>
        </p:nvSpPr>
        <p:spPr>
          <a:xfrm>
            <a:off x="517692" y="3204081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093819-CF9F-8200-2258-0E3BE56B64CA}"/>
              </a:ext>
            </a:extLst>
          </p:cNvPr>
          <p:cNvSpPr/>
          <p:nvPr/>
        </p:nvSpPr>
        <p:spPr>
          <a:xfrm>
            <a:off x="775916" y="367490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49B63B-54DB-4D0E-51B5-F209B32A447C}"/>
              </a:ext>
            </a:extLst>
          </p:cNvPr>
          <p:cNvSpPr/>
          <p:nvPr/>
        </p:nvSpPr>
        <p:spPr>
          <a:xfrm>
            <a:off x="893996" y="414573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16DD71C-4253-2AE5-628D-7CDD1C2D31CB}"/>
              </a:ext>
            </a:extLst>
          </p:cNvPr>
          <p:cNvSpPr/>
          <p:nvPr/>
        </p:nvSpPr>
        <p:spPr>
          <a:xfrm>
            <a:off x="893996" y="461626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3E7EB2B-913A-8993-ADE5-93322546E0FA}"/>
              </a:ext>
            </a:extLst>
          </p:cNvPr>
          <p:cNvSpPr/>
          <p:nvPr/>
        </p:nvSpPr>
        <p:spPr>
          <a:xfrm>
            <a:off x="775916" y="5087095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1CF9A4-F460-69CD-DAB4-6EAB259C43A7}"/>
              </a:ext>
            </a:extLst>
          </p:cNvPr>
          <p:cNvSpPr/>
          <p:nvPr/>
        </p:nvSpPr>
        <p:spPr>
          <a:xfrm>
            <a:off x="517692" y="5557923"/>
            <a:ext cx="392406" cy="392406"/>
          </a:xfrm>
          <a:prstGeom prst="ellipse">
            <a:avLst/>
          </a:prstGeom>
          <a:solidFill>
            <a:srgbClr val="BD4C00"/>
          </a:solidFill>
          <a:ln w="28575" cap="flat" cmpd="sng" algn="ctr">
            <a:solidFill>
              <a:srgbClr val="FEE3B1"/>
            </a:solidFill>
            <a:prstDash val="solid"/>
            <a:miter lim="800000"/>
          </a:ln>
          <a:effectLst/>
        </p:spPr>
        <p:txBody>
          <a:bodyPr/>
          <a:lstStyle/>
          <a:p>
            <a:pPr defTabSz="457200"/>
            <a:endParaRPr lang="en-US" kern="0"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61A4BC4-0512-884C-B090-69992277CEAD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</a:p>
        </p:txBody>
      </p:sp>
      <p:pic>
        <p:nvPicPr>
          <p:cNvPr id="3" name="Google Shape;307;p1">
            <a:extLst>
              <a:ext uri="{FF2B5EF4-FFF2-40B4-BE49-F238E27FC236}">
                <a16:creationId xmlns:a16="http://schemas.microsoft.com/office/drawing/2014/main" id="{482C7697-3167-627C-CC9C-D2FE93791906}"/>
              </a:ext>
            </a:extLst>
          </p:cNvPr>
          <p:cNvPicPr preferRelativeResize="0"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t="13264" r="-1"/>
          <a:stretch/>
        </p:blipFill>
        <p:spPr>
          <a:xfrm>
            <a:off x="1114379" y="1333499"/>
            <a:ext cx="2562271" cy="15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07;p1">
            <a:extLst>
              <a:ext uri="{FF2B5EF4-FFF2-40B4-BE49-F238E27FC236}">
                <a16:creationId xmlns:a16="http://schemas.microsoft.com/office/drawing/2014/main" id="{D351BD9A-4891-CD5E-547C-1124E1AF8214}"/>
              </a:ext>
            </a:extLst>
          </p:cNvPr>
          <p:cNvPicPr preferRelativeResize="0"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5657" t="-320" r="38237" b="87680"/>
          <a:stretch/>
        </p:blipFill>
        <p:spPr>
          <a:xfrm>
            <a:off x="2047743" y="1085495"/>
            <a:ext cx="669100" cy="23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07;p1">
            <a:extLst>
              <a:ext uri="{FF2B5EF4-FFF2-40B4-BE49-F238E27FC236}">
                <a16:creationId xmlns:a16="http://schemas.microsoft.com/office/drawing/2014/main" id="{C06B3ACE-DE31-F318-DEDB-0ABCE38E943C}"/>
              </a:ext>
            </a:extLst>
          </p:cNvPr>
          <p:cNvPicPr preferRelativeResize="0"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5350" b="87080"/>
          <a:stretch/>
        </p:blipFill>
        <p:spPr>
          <a:xfrm>
            <a:off x="331859" y="1911407"/>
            <a:ext cx="888114" cy="237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07;p1">
            <a:extLst>
              <a:ext uri="{FF2B5EF4-FFF2-40B4-BE49-F238E27FC236}">
                <a16:creationId xmlns:a16="http://schemas.microsoft.com/office/drawing/2014/main" id="{8BAAC7FB-B85C-BC4F-AFD5-B3438B7C8732}"/>
              </a:ext>
            </a:extLst>
          </p:cNvPr>
          <p:cNvPicPr preferRelativeResize="0"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5339" t="-343" r="-1" b="87715"/>
          <a:stretch/>
        </p:blipFill>
        <p:spPr>
          <a:xfrm>
            <a:off x="3817320" y="1913991"/>
            <a:ext cx="888114" cy="23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6" descr="Generated image">
            <a:extLst>
              <a:ext uri="{FF2B5EF4-FFF2-40B4-BE49-F238E27FC236}">
                <a16:creationId xmlns:a16="http://schemas.microsoft.com/office/drawing/2014/main" id="{45A527C5-9750-34C4-DE49-4317D54C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55" y="1238729"/>
            <a:ext cx="1310234" cy="1965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760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C0FAE-3DE9-D26A-282E-E9DC946AB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35DFF5-EDDD-8F2F-2357-4F7D9116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Why tracking?</a:t>
            </a:r>
            <a:endParaRPr lang="en-US" dirty="0"/>
          </a:p>
        </p:txBody>
      </p:sp>
      <p:sp>
        <p:nvSpPr>
          <p:cNvPr id="2054" name="Rectangle: Diagonal Corners Snipped 2053">
            <a:extLst>
              <a:ext uri="{FF2B5EF4-FFF2-40B4-BE49-F238E27FC236}">
                <a16:creationId xmlns:a16="http://schemas.microsoft.com/office/drawing/2014/main" id="{71F7C5A7-7EFF-8DD0-8322-901EC32199BB}"/>
              </a:ext>
            </a:extLst>
          </p:cNvPr>
          <p:cNvSpPr/>
          <p:nvPr/>
        </p:nvSpPr>
        <p:spPr>
          <a:xfrm>
            <a:off x="127363" y="2468667"/>
            <a:ext cx="4419580" cy="2648339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056" name="Freeform: Shape 2055">
            <a:extLst>
              <a:ext uri="{FF2B5EF4-FFF2-40B4-BE49-F238E27FC236}">
                <a16:creationId xmlns:a16="http://schemas.microsoft.com/office/drawing/2014/main" id="{D081E415-4457-79E0-1590-B7CAC0A36136}"/>
              </a:ext>
            </a:extLst>
          </p:cNvPr>
          <p:cNvSpPr/>
          <p:nvPr/>
        </p:nvSpPr>
        <p:spPr>
          <a:xfrm>
            <a:off x="453119" y="2639730"/>
            <a:ext cx="3769506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collected information = better cuts</a:t>
            </a:r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9D51FC1C-AEF7-C366-81EF-B42F8206C24F}"/>
              </a:ext>
            </a:extLst>
          </p:cNvPr>
          <p:cNvSpPr/>
          <p:nvPr/>
        </p:nvSpPr>
        <p:spPr>
          <a:xfrm>
            <a:off x="549179" y="3110558"/>
            <a:ext cx="3673446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58" name="Freeform: Shape 2057">
            <a:extLst>
              <a:ext uri="{FF2B5EF4-FFF2-40B4-BE49-F238E27FC236}">
                <a16:creationId xmlns:a16="http://schemas.microsoft.com/office/drawing/2014/main" id="{4D30F4EE-7FA8-79EE-1F46-9F6C49ACFE16}"/>
              </a:ext>
            </a:extLst>
          </p:cNvPr>
          <p:cNvSpPr/>
          <p:nvPr/>
        </p:nvSpPr>
        <p:spPr>
          <a:xfrm>
            <a:off x="549179" y="3581087"/>
            <a:ext cx="3673446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24A21A26-FDF1-F03E-AA2E-267EC800377B}"/>
              </a:ext>
            </a:extLst>
          </p:cNvPr>
          <p:cNvSpPr/>
          <p:nvPr/>
        </p:nvSpPr>
        <p:spPr>
          <a:xfrm>
            <a:off x="453119" y="4051915"/>
            <a:ext cx="3769506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1" name="Block Arc 2060">
            <a:extLst>
              <a:ext uri="{FF2B5EF4-FFF2-40B4-BE49-F238E27FC236}">
                <a16:creationId xmlns:a16="http://schemas.microsoft.com/office/drawing/2014/main" id="{E08385AB-5A76-E5D8-E1A2-3167F0A7C8FD}"/>
              </a:ext>
            </a:extLst>
          </p:cNvPr>
          <p:cNvSpPr/>
          <p:nvPr/>
        </p:nvSpPr>
        <p:spPr>
          <a:xfrm>
            <a:off x="-3440181" y="1493609"/>
            <a:ext cx="4018353" cy="4018353"/>
          </a:xfrm>
          <a:prstGeom prst="blockArc">
            <a:avLst>
              <a:gd name="adj1" fmla="val 16827798"/>
              <a:gd name="adj2" fmla="val 4778034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3" name="Oval 2062">
            <a:extLst>
              <a:ext uri="{FF2B5EF4-FFF2-40B4-BE49-F238E27FC236}">
                <a16:creationId xmlns:a16="http://schemas.microsoft.com/office/drawing/2014/main" id="{CB6EF256-180D-922B-B77A-FB82D0B8075C}"/>
              </a:ext>
            </a:extLst>
          </p:cNvPr>
          <p:cNvSpPr/>
          <p:nvPr/>
        </p:nvSpPr>
        <p:spPr>
          <a:xfrm>
            <a:off x="234896" y="260048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4" name="Oval 2063">
            <a:extLst>
              <a:ext uri="{FF2B5EF4-FFF2-40B4-BE49-F238E27FC236}">
                <a16:creationId xmlns:a16="http://schemas.microsoft.com/office/drawing/2014/main" id="{C14472A5-2366-1E7B-40F6-D97E924BFAE9}"/>
              </a:ext>
            </a:extLst>
          </p:cNvPr>
          <p:cNvSpPr/>
          <p:nvPr/>
        </p:nvSpPr>
        <p:spPr>
          <a:xfrm>
            <a:off x="352976" y="307131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5" name="Oval 2064">
            <a:extLst>
              <a:ext uri="{FF2B5EF4-FFF2-40B4-BE49-F238E27FC236}">
                <a16:creationId xmlns:a16="http://schemas.microsoft.com/office/drawing/2014/main" id="{F7EEC6A7-4BC1-C4C1-818C-DC3BB425B312}"/>
              </a:ext>
            </a:extLst>
          </p:cNvPr>
          <p:cNvSpPr/>
          <p:nvPr/>
        </p:nvSpPr>
        <p:spPr>
          <a:xfrm>
            <a:off x="352976" y="354184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6" name="Oval 2065">
            <a:extLst>
              <a:ext uri="{FF2B5EF4-FFF2-40B4-BE49-F238E27FC236}">
                <a16:creationId xmlns:a16="http://schemas.microsoft.com/office/drawing/2014/main" id="{B9311678-5037-C1FB-485C-921814E6054B}"/>
              </a:ext>
            </a:extLst>
          </p:cNvPr>
          <p:cNvSpPr/>
          <p:nvPr/>
        </p:nvSpPr>
        <p:spPr>
          <a:xfrm>
            <a:off x="234896" y="4012675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83" name="Freeform: Shape 2082">
            <a:extLst>
              <a:ext uri="{FF2B5EF4-FFF2-40B4-BE49-F238E27FC236}">
                <a16:creationId xmlns:a16="http://schemas.microsoft.com/office/drawing/2014/main" id="{3B54F70C-8AF9-AAFA-271D-6573B70844CD}"/>
              </a:ext>
            </a:extLst>
          </p:cNvPr>
          <p:cNvSpPr/>
          <p:nvPr/>
        </p:nvSpPr>
        <p:spPr>
          <a:xfrm>
            <a:off x="1000286" y="4556145"/>
            <a:ext cx="3216785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3A91327-79F0-54DD-E312-98493EEC5A5A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59644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94790-282A-CFF1-DECA-EBD406952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21D1E1-8F3A-2A8B-B764-2474CE007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Why tracking?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C65A68F-BA55-0F43-01F5-E450B0AFE68A}"/>
              </a:ext>
            </a:extLst>
          </p:cNvPr>
          <p:cNvSpPr/>
          <p:nvPr/>
        </p:nvSpPr>
        <p:spPr>
          <a:xfrm>
            <a:off x="5145279" y="2318352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6151777-4A95-F6C2-CC09-05636FCA1350}"/>
              </a:ext>
            </a:extLst>
          </p:cNvPr>
          <p:cNvSpPr/>
          <p:nvPr/>
        </p:nvSpPr>
        <p:spPr>
          <a:xfrm>
            <a:off x="7587198" y="1356120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5E70353-7225-7BB6-A9D5-29BA971CEF29}"/>
              </a:ext>
            </a:extLst>
          </p:cNvPr>
          <p:cNvSpPr/>
          <p:nvPr/>
        </p:nvSpPr>
        <p:spPr>
          <a:xfrm>
            <a:off x="7587198" y="2318352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756A02A-CBDD-7C8E-1600-1630C6A6AA8C}"/>
              </a:ext>
            </a:extLst>
          </p:cNvPr>
          <p:cNvCxnSpPr>
            <a:cxnSpLocks/>
          </p:cNvCxnSpPr>
          <p:nvPr/>
        </p:nvCxnSpPr>
        <p:spPr>
          <a:xfrm flipH="1" flipV="1">
            <a:off x="6716576" y="2602406"/>
            <a:ext cx="870622" cy="3305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" name="Rectangle: Diagonal Corners Snipped 2053">
            <a:extLst>
              <a:ext uri="{FF2B5EF4-FFF2-40B4-BE49-F238E27FC236}">
                <a16:creationId xmlns:a16="http://schemas.microsoft.com/office/drawing/2014/main" id="{6F678C7D-6934-C804-1983-1454E213F700}"/>
              </a:ext>
            </a:extLst>
          </p:cNvPr>
          <p:cNvSpPr/>
          <p:nvPr/>
        </p:nvSpPr>
        <p:spPr>
          <a:xfrm>
            <a:off x="127363" y="2468667"/>
            <a:ext cx="4419580" cy="2648339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056" name="Freeform: Shape 2055">
            <a:extLst>
              <a:ext uri="{FF2B5EF4-FFF2-40B4-BE49-F238E27FC236}">
                <a16:creationId xmlns:a16="http://schemas.microsoft.com/office/drawing/2014/main" id="{78CD3F12-00A2-58B7-DDC3-BAA1890FD708}"/>
              </a:ext>
            </a:extLst>
          </p:cNvPr>
          <p:cNvSpPr/>
          <p:nvPr/>
        </p:nvSpPr>
        <p:spPr>
          <a:xfrm>
            <a:off x="453119" y="2639730"/>
            <a:ext cx="3769506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collected information = better cuts</a:t>
            </a:r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8E17C4D8-6BCF-5E88-B045-9C0E4D78EF48}"/>
              </a:ext>
            </a:extLst>
          </p:cNvPr>
          <p:cNvSpPr/>
          <p:nvPr/>
        </p:nvSpPr>
        <p:spPr>
          <a:xfrm>
            <a:off x="549179" y="3110558"/>
            <a:ext cx="3673446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58" name="Freeform: Shape 2057">
            <a:extLst>
              <a:ext uri="{FF2B5EF4-FFF2-40B4-BE49-F238E27FC236}">
                <a16:creationId xmlns:a16="http://schemas.microsoft.com/office/drawing/2014/main" id="{EE69A180-4992-0DE3-64DD-646F0478D4C1}"/>
              </a:ext>
            </a:extLst>
          </p:cNvPr>
          <p:cNvSpPr/>
          <p:nvPr/>
        </p:nvSpPr>
        <p:spPr>
          <a:xfrm>
            <a:off x="549179" y="3581087"/>
            <a:ext cx="3673446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691BCBBF-2AF1-44DE-FF3A-19666AD2D194}"/>
              </a:ext>
            </a:extLst>
          </p:cNvPr>
          <p:cNvSpPr/>
          <p:nvPr/>
        </p:nvSpPr>
        <p:spPr>
          <a:xfrm>
            <a:off x="453119" y="4051915"/>
            <a:ext cx="3769506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1" name="Block Arc 2060">
            <a:extLst>
              <a:ext uri="{FF2B5EF4-FFF2-40B4-BE49-F238E27FC236}">
                <a16:creationId xmlns:a16="http://schemas.microsoft.com/office/drawing/2014/main" id="{DA8AA114-F6CA-E093-2F28-C37D869108C8}"/>
              </a:ext>
            </a:extLst>
          </p:cNvPr>
          <p:cNvSpPr/>
          <p:nvPr/>
        </p:nvSpPr>
        <p:spPr>
          <a:xfrm>
            <a:off x="-3440181" y="1493609"/>
            <a:ext cx="4018353" cy="4018353"/>
          </a:xfrm>
          <a:prstGeom prst="blockArc">
            <a:avLst>
              <a:gd name="adj1" fmla="val 16827798"/>
              <a:gd name="adj2" fmla="val 4778034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3" name="Oval 2062">
            <a:extLst>
              <a:ext uri="{FF2B5EF4-FFF2-40B4-BE49-F238E27FC236}">
                <a16:creationId xmlns:a16="http://schemas.microsoft.com/office/drawing/2014/main" id="{E58804AD-B941-05AC-E26B-E7B2F52F09B1}"/>
              </a:ext>
            </a:extLst>
          </p:cNvPr>
          <p:cNvSpPr/>
          <p:nvPr/>
        </p:nvSpPr>
        <p:spPr>
          <a:xfrm>
            <a:off x="234896" y="260048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4" name="Oval 2063">
            <a:extLst>
              <a:ext uri="{FF2B5EF4-FFF2-40B4-BE49-F238E27FC236}">
                <a16:creationId xmlns:a16="http://schemas.microsoft.com/office/drawing/2014/main" id="{104A4CA4-308D-8762-15DE-00F82F332BAE}"/>
              </a:ext>
            </a:extLst>
          </p:cNvPr>
          <p:cNvSpPr/>
          <p:nvPr/>
        </p:nvSpPr>
        <p:spPr>
          <a:xfrm>
            <a:off x="352976" y="307131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5" name="Oval 2064">
            <a:extLst>
              <a:ext uri="{FF2B5EF4-FFF2-40B4-BE49-F238E27FC236}">
                <a16:creationId xmlns:a16="http://schemas.microsoft.com/office/drawing/2014/main" id="{EF61837E-918B-ACE8-D720-28AB9B5E8EEA}"/>
              </a:ext>
            </a:extLst>
          </p:cNvPr>
          <p:cNvSpPr/>
          <p:nvPr/>
        </p:nvSpPr>
        <p:spPr>
          <a:xfrm>
            <a:off x="352976" y="354184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6" name="Oval 2065">
            <a:extLst>
              <a:ext uri="{FF2B5EF4-FFF2-40B4-BE49-F238E27FC236}">
                <a16:creationId xmlns:a16="http://schemas.microsoft.com/office/drawing/2014/main" id="{E66A5F00-12DE-EA94-79E1-CC478D219CF4}"/>
              </a:ext>
            </a:extLst>
          </p:cNvPr>
          <p:cNvSpPr/>
          <p:nvPr/>
        </p:nvSpPr>
        <p:spPr>
          <a:xfrm>
            <a:off x="234896" y="4012675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570623-C878-7AF1-BA3F-857F361601DF}"/>
              </a:ext>
            </a:extLst>
          </p:cNvPr>
          <p:cNvSpPr/>
          <p:nvPr/>
        </p:nvSpPr>
        <p:spPr>
          <a:xfrm>
            <a:off x="5145279" y="3280584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8DE859-218F-46CF-B8CC-8901BCBD4963}"/>
              </a:ext>
            </a:extLst>
          </p:cNvPr>
          <p:cNvSpPr/>
          <p:nvPr/>
        </p:nvSpPr>
        <p:spPr>
          <a:xfrm>
            <a:off x="7587823" y="3278223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2" name="Straight Connector 2061">
            <a:extLst>
              <a:ext uri="{FF2B5EF4-FFF2-40B4-BE49-F238E27FC236}">
                <a16:creationId xmlns:a16="http://schemas.microsoft.com/office/drawing/2014/main" id="{B2C40CB8-6C67-452A-CDB6-D119D21D91CC}"/>
              </a:ext>
            </a:extLst>
          </p:cNvPr>
          <p:cNvCxnSpPr/>
          <p:nvPr/>
        </p:nvCxnSpPr>
        <p:spPr>
          <a:xfrm>
            <a:off x="4961965" y="3512365"/>
            <a:ext cx="71000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2F89DC1C-2C8F-221D-6E14-682BB1E7CF4F}"/>
              </a:ext>
            </a:extLst>
          </p:cNvPr>
          <p:cNvCxnSpPr/>
          <p:nvPr/>
        </p:nvCxnSpPr>
        <p:spPr>
          <a:xfrm>
            <a:off x="4961965" y="3866184"/>
            <a:ext cx="71000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029487D5-0203-DB04-2617-B6C90727E8BD}"/>
              </a:ext>
            </a:extLst>
          </p:cNvPr>
          <p:cNvCxnSpPr>
            <a:cxnSpLocks/>
          </p:cNvCxnSpPr>
          <p:nvPr/>
        </p:nvCxnSpPr>
        <p:spPr>
          <a:xfrm>
            <a:off x="6716576" y="1311044"/>
            <a:ext cx="0" cy="220132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8" name="Connector: Curved 2077">
            <a:extLst>
              <a:ext uri="{FF2B5EF4-FFF2-40B4-BE49-F238E27FC236}">
                <a16:creationId xmlns:a16="http://schemas.microsoft.com/office/drawing/2014/main" id="{E1974274-AB40-33CC-824F-FCBFC6285173}"/>
              </a:ext>
            </a:extLst>
          </p:cNvPr>
          <p:cNvCxnSpPr/>
          <p:nvPr/>
        </p:nvCxnSpPr>
        <p:spPr>
          <a:xfrm>
            <a:off x="5659300" y="1721644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9" name="Connector: Curved 2078">
            <a:extLst>
              <a:ext uri="{FF2B5EF4-FFF2-40B4-BE49-F238E27FC236}">
                <a16:creationId xmlns:a16="http://schemas.microsoft.com/office/drawing/2014/main" id="{748A20A4-4DE5-7C8B-62B4-8F815EE57811}"/>
              </a:ext>
            </a:extLst>
          </p:cNvPr>
          <p:cNvCxnSpPr/>
          <p:nvPr/>
        </p:nvCxnSpPr>
        <p:spPr>
          <a:xfrm>
            <a:off x="5923619" y="1840916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0" name="Connector: Curved 2079">
            <a:extLst>
              <a:ext uri="{FF2B5EF4-FFF2-40B4-BE49-F238E27FC236}">
                <a16:creationId xmlns:a16="http://schemas.microsoft.com/office/drawing/2014/main" id="{DDB6C290-4A1D-AACD-9891-410BB6F6FDDF}"/>
              </a:ext>
            </a:extLst>
          </p:cNvPr>
          <p:cNvCxnSpPr/>
          <p:nvPr/>
        </p:nvCxnSpPr>
        <p:spPr>
          <a:xfrm>
            <a:off x="6187938" y="1960188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1" name="Connector: Curved 2080">
            <a:extLst>
              <a:ext uri="{FF2B5EF4-FFF2-40B4-BE49-F238E27FC236}">
                <a16:creationId xmlns:a16="http://schemas.microsoft.com/office/drawing/2014/main" id="{DC495204-F420-06C5-C197-5365F6DC8E23}"/>
              </a:ext>
            </a:extLst>
          </p:cNvPr>
          <p:cNvCxnSpPr/>
          <p:nvPr/>
        </p:nvCxnSpPr>
        <p:spPr>
          <a:xfrm>
            <a:off x="6452257" y="2079460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AAD7514F-6A3C-662B-C5BF-7D040D4725C5}"/>
              </a:ext>
            </a:extLst>
          </p:cNvPr>
          <p:cNvSpPr/>
          <p:nvPr/>
        </p:nvSpPr>
        <p:spPr>
          <a:xfrm>
            <a:off x="5145279" y="1356120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Freeform: Shape 2082">
            <a:extLst>
              <a:ext uri="{FF2B5EF4-FFF2-40B4-BE49-F238E27FC236}">
                <a16:creationId xmlns:a16="http://schemas.microsoft.com/office/drawing/2014/main" id="{2EA2FB53-20DC-95A9-E7ED-C322F5A058C7}"/>
              </a:ext>
            </a:extLst>
          </p:cNvPr>
          <p:cNvSpPr/>
          <p:nvPr/>
        </p:nvSpPr>
        <p:spPr>
          <a:xfrm>
            <a:off x="1000286" y="4556145"/>
            <a:ext cx="3216785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6D56A9E-B806-2271-56DB-1CD2D092BB0E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7DE426-398A-35FE-9C2D-956D9B1FAE62}"/>
              </a:ext>
            </a:extLst>
          </p:cNvPr>
          <p:cNvSpPr txBox="1"/>
          <p:nvPr/>
        </p:nvSpPr>
        <p:spPr>
          <a:xfrm>
            <a:off x="5418189" y="3401931"/>
            <a:ext cx="2661528" cy="323165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Events containing gammas</a:t>
            </a:r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47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DDB5C-99D1-14AB-8C96-2B2771573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5A2B97-A749-AF08-0BFD-D680521B7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Why tracking?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56B5CE-6025-EB59-913A-9361DEBDEF73}"/>
              </a:ext>
            </a:extLst>
          </p:cNvPr>
          <p:cNvSpPr/>
          <p:nvPr/>
        </p:nvSpPr>
        <p:spPr>
          <a:xfrm>
            <a:off x="5145279" y="2318352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AC7C4D7-3B6C-325B-A5BD-CB976D7E7A79}"/>
              </a:ext>
            </a:extLst>
          </p:cNvPr>
          <p:cNvSpPr/>
          <p:nvPr/>
        </p:nvSpPr>
        <p:spPr>
          <a:xfrm>
            <a:off x="7587198" y="1356120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0C15EE3-4091-38D2-7D3B-C9DB4D38CB47}"/>
              </a:ext>
            </a:extLst>
          </p:cNvPr>
          <p:cNvSpPr/>
          <p:nvPr/>
        </p:nvSpPr>
        <p:spPr>
          <a:xfrm>
            <a:off x="7587198" y="2318352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336CB24-8A41-FBF7-F7FD-FEB06303EC04}"/>
              </a:ext>
            </a:extLst>
          </p:cNvPr>
          <p:cNvCxnSpPr>
            <a:cxnSpLocks/>
          </p:cNvCxnSpPr>
          <p:nvPr/>
        </p:nvCxnSpPr>
        <p:spPr>
          <a:xfrm flipH="1" flipV="1">
            <a:off x="6716576" y="2602406"/>
            <a:ext cx="870622" cy="3305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" name="Rectangle: Diagonal Corners Snipped 2053">
            <a:extLst>
              <a:ext uri="{FF2B5EF4-FFF2-40B4-BE49-F238E27FC236}">
                <a16:creationId xmlns:a16="http://schemas.microsoft.com/office/drawing/2014/main" id="{898B4057-FEE6-2201-96E4-B1CA6F15615F}"/>
              </a:ext>
            </a:extLst>
          </p:cNvPr>
          <p:cNvSpPr/>
          <p:nvPr/>
        </p:nvSpPr>
        <p:spPr>
          <a:xfrm>
            <a:off x="127363" y="2468667"/>
            <a:ext cx="4419580" cy="2648339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056" name="Freeform: Shape 2055">
            <a:extLst>
              <a:ext uri="{FF2B5EF4-FFF2-40B4-BE49-F238E27FC236}">
                <a16:creationId xmlns:a16="http://schemas.microsoft.com/office/drawing/2014/main" id="{232EEB89-2908-2D8D-56D6-70FABC90C90C}"/>
              </a:ext>
            </a:extLst>
          </p:cNvPr>
          <p:cNvSpPr/>
          <p:nvPr/>
        </p:nvSpPr>
        <p:spPr>
          <a:xfrm>
            <a:off x="453119" y="2639730"/>
            <a:ext cx="3769506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collected information = better cuts</a:t>
            </a:r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C6B9540C-2758-F200-C0BA-589B89687F86}"/>
              </a:ext>
            </a:extLst>
          </p:cNvPr>
          <p:cNvSpPr/>
          <p:nvPr/>
        </p:nvSpPr>
        <p:spPr>
          <a:xfrm>
            <a:off x="549179" y="3110558"/>
            <a:ext cx="3673446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Two electron tracks</a:t>
            </a:r>
          </a:p>
        </p:txBody>
      </p:sp>
      <p:sp>
        <p:nvSpPr>
          <p:cNvPr id="2058" name="Freeform: Shape 2057">
            <a:extLst>
              <a:ext uri="{FF2B5EF4-FFF2-40B4-BE49-F238E27FC236}">
                <a16:creationId xmlns:a16="http://schemas.microsoft.com/office/drawing/2014/main" id="{2319EAB2-F794-13D3-FD15-C8E0C9CD3F45}"/>
              </a:ext>
            </a:extLst>
          </p:cNvPr>
          <p:cNvSpPr/>
          <p:nvPr/>
        </p:nvSpPr>
        <p:spPr>
          <a:xfrm>
            <a:off x="549179" y="3581087"/>
            <a:ext cx="3673446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C327CDDC-7707-6904-1E04-CC9F9D8DB6C2}"/>
              </a:ext>
            </a:extLst>
          </p:cNvPr>
          <p:cNvSpPr/>
          <p:nvPr/>
        </p:nvSpPr>
        <p:spPr>
          <a:xfrm>
            <a:off x="453119" y="4051915"/>
            <a:ext cx="3769506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1" name="Block Arc 2060">
            <a:extLst>
              <a:ext uri="{FF2B5EF4-FFF2-40B4-BE49-F238E27FC236}">
                <a16:creationId xmlns:a16="http://schemas.microsoft.com/office/drawing/2014/main" id="{50AD04C5-F737-05C1-22D4-DCC6E3DC5747}"/>
              </a:ext>
            </a:extLst>
          </p:cNvPr>
          <p:cNvSpPr/>
          <p:nvPr/>
        </p:nvSpPr>
        <p:spPr>
          <a:xfrm>
            <a:off x="-3440181" y="1493609"/>
            <a:ext cx="4018353" cy="4018353"/>
          </a:xfrm>
          <a:prstGeom prst="blockArc">
            <a:avLst>
              <a:gd name="adj1" fmla="val 16827798"/>
              <a:gd name="adj2" fmla="val 4778034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3" name="Oval 2062">
            <a:extLst>
              <a:ext uri="{FF2B5EF4-FFF2-40B4-BE49-F238E27FC236}">
                <a16:creationId xmlns:a16="http://schemas.microsoft.com/office/drawing/2014/main" id="{00A9A199-9F8E-BE4B-CC51-E8B3E5487D79}"/>
              </a:ext>
            </a:extLst>
          </p:cNvPr>
          <p:cNvSpPr/>
          <p:nvPr/>
        </p:nvSpPr>
        <p:spPr>
          <a:xfrm>
            <a:off x="234896" y="260048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4" name="Oval 2063">
            <a:extLst>
              <a:ext uri="{FF2B5EF4-FFF2-40B4-BE49-F238E27FC236}">
                <a16:creationId xmlns:a16="http://schemas.microsoft.com/office/drawing/2014/main" id="{9BA5761B-17A9-4F8C-9EA4-CF47505D5541}"/>
              </a:ext>
            </a:extLst>
          </p:cNvPr>
          <p:cNvSpPr/>
          <p:nvPr/>
        </p:nvSpPr>
        <p:spPr>
          <a:xfrm>
            <a:off x="352976" y="307131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5" name="Oval 2064">
            <a:extLst>
              <a:ext uri="{FF2B5EF4-FFF2-40B4-BE49-F238E27FC236}">
                <a16:creationId xmlns:a16="http://schemas.microsoft.com/office/drawing/2014/main" id="{D1D52B19-E7DD-E820-4440-F08F9290C5D4}"/>
              </a:ext>
            </a:extLst>
          </p:cNvPr>
          <p:cNvSpPr/>
          <p:nvPr/>
        </p:nvSpPr>
        <p:spPr>
          <a:xfrm>
            <a:off x="352976" y="354184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6" name="Oval 2065">
            <a:extLst>
              <a:ext uri="{FF2B5EF4-FFF2-40B4-BE49-F238E27FC236}">
                <a16:creationId xmlns:a16="http://schemas.microsoft.com/office/drawing/2014/main" id="{BEDA6CF5-7E08-9ABA-AE71-93D7CE55EF0D}"/>
              </a:ext>
            </a:extLst>
          </p:cNvPr>
          <p:cNvSpPr/>
          <p:nvPr/>
        </p:nvSpPr>
        <p:spPr>
          <a:xfrm>
            <a:off x="234896" y="4012675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A4395D-E89D-4BD2-4002-4D521CE4C3B3}"/>
              </a:ext>
            </a:extLst>
          </p:cNvPr>
          <p:cNvSpPr/>
          <p:nvPr/>
        </p:nvSpPr>
        <p:spPr>
          <a:xfrm>
            <a:off x="5145279" y="3280584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C54C584-EF6E-DFA4-19D3-FA7BC9D1AAB3}"/>
              </a:ext>
            </a:extLst>
          </p:cNvPr>
          <p:cNvSpPr/>
          <p:nvPr/>
        </p:nvSpPr>
        <p:spPr>
          <a:xfrm>
            <a:off x="7587823" y="3278223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2" name="Straight Connector 2061">
            <a:extLst>
              <a:ext uri="{FF2B5EF4-FFF2-40B4-BE49-F238E27FC236}">
                <a16:creationId xmlns:a16="http://schemas.microsoft.com/office/drawing/2014/main" id="{F02DCE38-2C9E-7645-CA2F-1FC86FDD3AFB}"/>
              </a:ext>
            </a:extLst>
          </p:cNvPr>
          <p:cNvCxnSpPr/>
          <p:nvPr/>
        </p:nvCxnSpPr>
        <p:spPr>
          <a:xfrm>
            <a:off x="4961965" y="3512365"/>
            <a:ext cx="71000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E69D5ADC-9F10-3294-4FE6-1F6A92644A26}"/>
              </a:ext>
            </a:extLst>
          </p:cNvPr>
          <p:cNvCxnSpPr/>
          <p:nvPr/>
        </p:nvCxnSpPr>
        <p:spPr>
          <a:xfrm>
            <a:off x="4961965" y="3866184"/>
            <a:ext cx="71000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94086896-1F6B-D9FE-F0B6-8266B90705CE}"/>
              </a:ext>
            </a:extLst>
          </p:cNvPr>
          <p:cNvCxnSpPr>
            <a:cxnSpLocks/>
          </p:cNvCxnSpPr>
          <p:nvPr/>
        </p:nvCxnSpPr>
        <p:spPr>
          <a:xfrm>
            <a:off x="6716576" y="1311044"/>
            <a:ext cx="0" cy="220132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8" name="Connector: Curved 2077">
            <a:extLst>
              <a:ext uri="{FF2B5EF4-FFF2-40B4-BE49-F238E27FC236}">
                <a16:creationId xmlns:a16="http://schemas.microsoft.com/office/drawing/2014/main" id="{8AB7EAA0-7226-2649-B1F8-6C3A59E569D0}"/>
              </a:ext>
            </a:extLst>
          </p:cNvPr>
          <p:cNvCxnSpPr/>
          <p:nvPr/>
        </p:nvCxnSpPr>
        <p:spPr>
          <a:xfrm>
            <a:off x="5659300" y="1721644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9" name="Connector: Curved 2078">
            <a:extLst>
              <a:ext uri="{FF2B5EF4-FFF2-40B4-BE49-F238E27FC236}">
                <a16:creationId xmlns:a16="http://schemas.microsoft.com/office/drawing/2014/main" id="{F9514BB7-BDBF-BE10-3700-FCA33D8165F6}"/>
              </a:ext>
            </a:extLst>
          </p:cNvPr>
          <p:cNvCxnSpPr/>
          <p:nvPr/>
        </p:nvCxnSpPr>
        <p:spPr>
          <a:xfrm>
            <a:off x="5923619" y="1840916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0" name="Connector: Curved 2079">
            <a:extLst>
              <a:ext uri="{FF2B5EF4-FFF2-40B4-BE49-F238E27FC236}">
                <a16:creationId xmlns:a16="http://schemas.microsoft.com/office/drawing/2014/main" id="{C4638000-8D6E-58ED-0211-697D3C035111}"/>
              </a:ext>
            </a:extLst>
          </p:cNvPr>
          <p:cNvCxnSpPr/>
          <p:nvPr/>
        </p:nvCxnSpPr>
        <p:spPr>
          <a:xfrm>
            <a:off x="6187938" y="1960188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1" name="Connector: Curved 2080">
            <a:extLst>
              <a:ext uri="{FF2B5EF4-FFF2-40B4-BE49-F238E27FC236}">
                <a16:creationId xmlns:a16="http://schemas.microsoft.com/office/drawing/2014/main" id="{FA9A5AAC-BE5B-843D-FECA-13CD0C8DA673}"/>
              </a:ext>
            </a:extLst>
          </p:cNvPr>
          <p:cNvCxnSpPr/>
          <p:nvPr/>
        </p:nvCxnSpPr>
        <p:spPr>
          <a:xfrm>
            <a:off x="6452257" y="2079460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8338873D-5EF9-3F51-58F5-77BA27E771D4}"/>
              </a:ext>
            </a:extLst>
          </p:cNvPr>
          <p:cNvSpPr/>
          <p:nvPr/>
        </p:nvSpPr>
        <p:spPr>
          <a:xfrm>
            <a:off x="5145279" y="1356120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Freeform: Shape 2082">
            <a:extLst>
              <a:ext uri="{FF2B5EF4-FFF2-40B4-BE49-F238E27FC236}">
                <a16:creationId xmlns:a16="http://schemas.microsoft.com/office/drawing/2014/main" id="{454764E5-C916-DB82-0A03-6FA53DFCD276}"/>
              </a:ext>
            </a:extLst>
          </p:cNvPr>
          <p:cNvSpPr/>
          <p:nvPr/>
        </p:nvSpPr>
        <p:spPr>
          <a:xfrm>
            <a:off x="1000286" y="4556145"/>
            <a:ext cx="3216785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2028319D-A96C-A5F7-40BD-8341F0E3F027}"/>
              </a:ext>
            </a:extLst>
          </p:cNvPr>
          <p:cNvSpPr/>
          <p:nvPr/>
        </p:nvSpPr>
        <p:spPr>
          <a:xfrm>
            <a:off x="6271628" y="1315965"/>
            <a:ext cx="875019" cy="83246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E33C718-0F0A-861A-C82F-064DFE8CD728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6308EF-410E-F5FD-073B-55B256B666F4}"/>
              </a:ext>
            </a:extLst>
          </p:cNvPr>
          <p:cNvSpPr txBox="1"/>
          <p:nvPr/>
        </p:nvSpPr>
        <p:spPr>
          <a:xfrm>
            <a:off x="5418189" y="3401931"/>
            <a:ext cx="2661528" cy="323165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Events containing gammas</a:t>
            </a:r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06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3ABCB-32AC-B6BD-9A6F-821013EAA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528BB9-23D3-1737-F48F-E506A91DA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Why tracking?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9FC5962-0E6E-9ADA-B3E9-5745A677E27A}"/>
              </a:ext>
            </a:extLst>
          </p:cNvPr>
          <p:cNvSpPr/>
          <p:nvPr/>
        </p:nvSpPr>
        <p:spPr>
          <a:xfrm>
            <a:off x="5145279" y="2318352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2818A2E-0A34-A9D7-382A-0DB7ADDBD199}"/>
              </a:ext>
            </a:extLst>
          </p:cNvPr>
          <p:cNvSpPr/>
          <p:nvPr/>
        </p:nvSpPr>
        <p:spPr>
          <a:xfrm>
            <a:off x="5145279" y="4242816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336C4A2-564C-071C-B55A-5E274744EBC5}"/>
              </a:ext>
            </a:extLst>
          </p:cNvPr>
          <p:cNvSpPr/>
          <p:nvPr/>
        </p:nvSpPr>
        <p:spPr>
          <a:xfrm>
            <a:off x="5145279" y="5205048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249E074-4124-F49B-7AAA-E79BEA98296F}"/>
              </a:ext>
            </a:extLst>
          </p:cNvPr>
          <p:cNvSpPr/>
          <p:nvPr/>
        </p:nvSpPr>
        <p:spPr>
          <a:xfrm>
            <a:off x="7587198" y="1356120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1FB30CE-43CC-86F5-13DA-A42B2D63F4B2}"/>
              </a:ext>
            </a:extLst>
          </p:cNvPr>
          <p:cNvSpPr/>
          <p:nvPr/>
        </p:nvSpPr>
        <p:spPr>
          <a:xfrm>
            <a:off x="7587198" y="2318352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A11035A-D453-FE1B-9F48-1E2AC250D831}"/>
              </a:ext>
            </a:extLst>
          </p:cNvPr>
          <p:cNvSpPr/>
          <p:nvPr/>
        </p:nvSpPr>
        <p:spPr>
          <a:xfrm>
            <a:off x="7587198" y="4242816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09C6FAF-3DEC-2737-00A8-A6F3B035F05D}"/>
              </a:ext>
            </a:extLst>
          </p:cNvPr>
          <p:cNvSpPr/>
          <p:nvPr/>
        </p:nvSpPr>
        <p:spPr>
          <a:xfrm>
            <a:off x="7587198" y="5205048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7D315C6-9FBC-41C4-65B5-B8DFEE45FD8C}"/>
              </a:ext>
            </a:extLst>
          </p:cNvPr>
          <p:cNvCxnSpPr>
            <a:cxnSpLocks/>
          </p:cNvCxnSpPr>
          <p:nvPr/>
        </p:nvCxnSpPr>
        <p:spPr>
          <a:xfrm>
            <a:off x="6709138" y="3866184"/>
            <a:ext cx="0" cy="211663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974D5BD-2339-27BB-2442-D0FEBB1CD779}"/>
              </a:ext>
            </a:extLst>
          </p:cNvPr>
          <p:cNvCxnSpPr>
            <a:cxnSpLocks/>
          </p:cNvCxnSpPr>
          <p:nvPr/>
        </p:nvCxnSpPr>
        <p:spPr>
          <a:xfrm flipH="1" flipV="1">
            <a:off x="5801154" y="4317537"/>
            <a:ext cx="907984" cy="42132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D7D9A0E-26C9-BFEE-157D-1187DE578758}"/>
              </a:ext>
            </a:extLst>
          </p:cNvPr>
          <p:cNvCxnSpPr>
            <a:cxnSpLocks/>
          </p:cNvCxnSpPr>
          <p:nvPr/>
        </p:nvCxnSpPr>
        <p:spPr>
          <a:xfrm flipH="1" flipV="1">
            <a:off x="6716577" y="5365626"/>
            <a:ext cx="870621" cy="37835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CB4DEEE-90AB-F3B7-5A07-E885D253B3AA}"/>
              </a:ext>
            </a:extLst>
          </p:cNvPr>
          <p:cNvCxnSpPr>
            <a:cxnSpLocks/>
          </p:cNvCxnSpPr>
          <p:nvPr/>
        </p:nvCxnSpPr>
        <p:spPr>
          <a:xfrm flipH="1" flipV="1">
            <a:off x="6716576" y="2602406"/>
            <a:ext cx="870622" cy="3305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" name="Rectangle: Diagonal Corners Snipped 2053">
            <a:extLst>
              <a:ext uri="{FF2B5EF4-FFF2-40B4-BE49-F238E27FC236}">
                <a16:creationId xmlns:a16="http://schemas.microsoft.com/office/drawing/2014/main" id="{68CF61D2-08A9-FD4A-0C4E-0F219713CF22}"/>
              </a:ext>
            </a:extLst>
          </p:cNvPr>
          <p:cNvSpPr/>
          <p:nvPr/>
        </p:nvSpPr>
        <p:spPr>
          <a:xfrm>
            <a:off x="127363" y="2468667"/>
            <a:ext cx="4419580" cy="2648339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056" name="Freeform: Shape 2055">
            <a:extLst>
              <a:ext uri="{FF2B5EF4-FFF2-40B4-BE49-F238E27FC236}">
                <a16:creationId xmlns:a16="http://schemas.microsoft.com/office/drawing/2014/main" id="{0C928787-B98C-75C1-5369-3AA78DDB262F}"/>
              </a:ext>
            </a:extLst>
          </p:cNvPr>
          <p:cNvSpPr/>
          <p:nvPr/>
        </p:nvSpPr>
        <p:spPr>
          <a:xfrm>
            <a:off x="453119" y="2639730"/>
            <a:ext cx="3769506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collected information = better cuts</a:t>
            </a:r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D5865E9A-361C-5E47-B405-925C2F4B7F53}"/>
              </a:ext>
            </a:extLst>
          </p:cNvPr>
          <p:cNvSpPr/>
          <p:nvPr/>
        </p:nvSpPr>
        <p:spPr>
          <a:xfrm>
            <a:off x="549179" y="3110558"/>
            <a:ext cx="3673446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Two electron tracks</a:t>
            </a:r>
          </a:p>
        </p:txBody>
      </p:sp>
      <p:sp>
        <p:nvSpPr>
          <p:cNvPr id="2058" name="Freeform: Shape 2057">
            <a:extLst>
              <a:ext uri="{FF2B5EF4-FFF2-40B4-BE49-F238E27FC236}">
                <a16:creationId xmlns:a16="http://schemas.microsoft.com/office/drawing/2014/main" id="{DF6426FC-8FC5-F6C7-2348-4339F662B5DF}"/>
              </a:ext>
            </a:extLst>
          </p:cNvPr>
          <p:cNvSpPr/>
          <p:nvPr/>
        </p:nvSpPr>
        <p:spPr>
          <a:xfrm>
            <a:off x="549179" y="3581087"/>
            <a:ext cx="3673446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C3B00FD2-A069-DEDA-B8DB-3FC37ECA51F1}"/>
              </a:ext>
            </a:extLst>
          </p:cNvPr>
          <p:cNvSpPr/>
          <p:nvPr/>
        </p:nvSpPr>
        <p:spPr>
          <a:xfrm>
            <a:off x="453119" y="4051915"/>
            <a:ext cx="3769506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1" name="Block Arc 2060">
            <a:extLst>
              <a:ext uri="{FF2B5EF4-FFF2-40B4-BE49-F238E27FC236}">
                <a16:creationId xmlns:a16="http://schemas.microsoft.com/office/drawing/2014/main" id="{82FAA5BE-E489-CC12-79AD-831AE75030FF}"/>
              </a:ext>
            </a:extLst>
          </p:cNvPr>
          <p:cNvSpPr/>
          <p:nvPr/>
        </p:nvSpPr>
        <p:spPr>
          <a:xfrm>
            <a:off x="-3440181" y="1493609"/>
            <a:ext cx="4018353" cy="4018353"/>
          </a:xfrm>
          <a:prstGeom prst="blockArc">
            <a:avLst>
              <a:gd name="adj1" fmla="val 16827798"/>
              <a:gd name="adj2" fmla="val 4778034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3" name="Oval 2062">
            <a:extLst>
              <a:ext uri="{FF2B5EF4-FFF2-40B4-BE49-F238E27FC236}">
                <a16:creationId xmlns:a16="http://schemas.microsoft.com/office/drawing/2014/main" id="{AE7FE1A4-8FA7-6EC9-9C6C-EF5571A200DD}"/>
              </a:ext>
            </a:extLst>
          </p:cNvPr>
          <p:cNvSpPr/>
          <p:nvPr/>
        </p:nvSpPr>
        <p:spPr>
          <a:xfrm>
            <a:off x="234896" y="260048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4" name="Oval 2063">
            <a:extLst>
              <a:ext uri="{FF2B5EF4-FFF2-40B4-BE49-F238E27FC236}">
                <a16:creationId xmlns:a16="http://schemas.microsoft.com/office/drawing/2014/main" id="{3F4C1802-2257-F9D1-C32C-D9348089112C}"/>
              </a:ext>
            </a:extLst>
          </p:cNvPr>
          <p:cNvSpPr/>
          <p:nvPr/>
        </p:nvSpPr>
        <p:spPr>
          <a:xfrm>
            <a:off x="352976" y="307131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5" name="Oval 2064">
            <a:extLst>
              <a:ext uri="{FF2B5EF4-FFF2-40B4-BE49-F238E27FC236}">
                <a16:creationId xmlns:a16="http://schemas.microsoft.com/office/drawing/2014/main" id="{AEAB30BD-D825-EE91-AA29-6CD42F9762EB}"/>
              </a:ext>
            </a:extLst>
          </p:cNvPr>
          <p:cNvSpPr/>
          <p:nvPr/>
        </p:nvSpPr>
        <p:spPr>
          <a:xfrm>
            <a:off x="352976" y="354184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6" name="Oval 2065">
            <a:extLst>
              <a:ext uri="{FF2B5EF4-FFF2-40B4-BE49-F238E27FC236}">
                <a16:creationId xmlns:a16="http://schemas.microsoft.com/office/drawing/2014/main" id="{AB57C1DF-7575-3F66-DA4C-1B1913B797AE}"/>
              </a:ext>
            </a:extLst>
          </p:cNvPr>
          <p:cNvSpPr/>
          <p:nvPr/>
        </p:nvSpPr>
        <p:spPr>
          <a:xfrm>
            <a:off x="234896" y="4012675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FA8416-E73A-29D1-9134-CF73F747B9A9}"/>
              </a:ext>
            </a:extLst>
          </p:cNvPr>
          <p:cNvSpPr/>
          <p:nvPr/>
        </p:nvSpPr>
        <p:spPr>
          <a:xfrm>
            <a:off x="5145279" y="3280584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5EC3D4-2A00-7828-D171-BE624D0AFB28}"/>
              </a:ext>
            </a:extLst>
          </p:cNvPr>
          <p:cNvSpPr/>
          <p:nvPr/>
        </p:nvSpPr>
        <p:spPr>
          <a:xfrm>
            <a:off x="5145279" y="3868545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98CBC63-B895-7212-4646-445680F6A6C1}"/>
              </a:ext>
            </a:extLst>
          </p:cNvPr>
          <p:cNvSpPr/>
          <p:nvPr/>
        </p:nvSpPr>
        <p:spPr>
          <a:xfrm>
            <a:off x="7587823" y="3278223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BB8285E-CB7C-A9DB-B6CC-AB2B81F56AAD}"/>
              </a:ext>
            </a:extLst>
          </p:cNvPr>
          <p:cNvSpPr/>
          <p:nvPr/>
        </p:nvSpPr>
        <p:spPr>
          <a:xfrm>
            <a:off x="7587823" y="3866184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2" name="Straight Connector 2061">
            <a:extLst>
              <a:ext uri="{FF2B5EF4-FFF2-40B4-BE49-F238E27FC236}">
                <a16:creationId xmlns:a16="http://schemas.microsoft.com/office/drawing/2014/main" id="{9F047187-2473-E139-3740-C45C53571137}"/>
              </a:ext>
            </a:extLst>
          </p:cNvPr>
          <p:cNvCxnSpPr/>
          <p:nvPr/>
        </p:nvCxnSpPr>
        <p:spPr>
          <a:xfrm>
            <a:off x="4961965" y="3512365"/>
            <a:ext cx="71000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93342229-90F6-8E61-55DB-9A715FBCAD88}"/>
              </a:ext>
            </a:extLst>
          </p:cNvPr>
          <p:cNvCxnSpPr/>
          <p:nvPr/>
        </p:nvCxnSpPr>
        <p:spPr>
          <a:xfrm>
            <a:off x="4961965" y="3866184"/>
            <a:ext cx="71000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9FD702B0-866A-51A7-8B3E-FBF01EB35ACE}"/>
              </a:ext>
            </a:extLst>
          </p:cNvPr>
          <p:cNvCxnSpPr>
            <a:cxnSpLocks/>
          </p:cNvCxnSpPr>
          <p:nvPr/>
        </p:nvCxnSpPr>
        <p:spPr>
          <a:xfrm>
            <a:off x="6716576" y="1311044"/>
            <a:ext cx="0" cy="220132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8" name="Connector: Curved 2077">
            <a:extLst>
              <a:ext uri="{FF2B5EF4-FFF2-40B4-BE49-F238E27FC236}">
                <a16:creationId xmlns:a16="http://schemas.microsoft.com/office/drawing/2014/main" id="{D88396EE-B5C2-029C-0A36-6C427B81F109}"/>
              </a:ext>
            </a:extLst>
          </p:cNvPr>
          <p:cNvCxnSpPr/>
          <p:nvPr/>
        </p:nvCxnSpPr>
        <p:spPr>
          <a:xfrm>
            <a:off x="5659300" y="1721644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9" name="Connector: Curved 2078">
            <a:extLst>
              <a:ext uri="{FF2B5EF4-FFF2-40B4-BE49-F238E27FC236}">
                <a16:creationId xmlns:a16="http://schemas.microsoft.com/office/drawing/2014/main" id="{95AD1B28-8A8A-36B5-21B8-AC14F1F5CF58}"/>
              </a:ext>
            </a:extLst>
          </p:cNvPr>
          <p:cNvCxnSpPr/>
          <p:nvPr/>
        </p:nvCxnSpPr>
        <p:spPr>
          <a:xfrm>
            <a:off x="5923619" y="1840916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0" name="Connector: Curved 2079">
            <a:extLst>
              <a:ext uri="{FF2B5EF4-FFF2-40B4-BE49-F238E27FC236}">
                <a16:creationId xmlns:a16="http://schemas.microsoft.com/office/drawing/2014/main" id="{430030C0-4465-8DC1-098D-A8CAC3F786B3}"/>
              </a:ext>
            </a:extLst>
          </p:cNvPr>
          <p:cNvCxnSpPr/>
          <p:nvPr/>
        </p:nvCxnSpPr>
        <p:spPr>
          <a:xfrm>
            <a:off x="6187938" y="1960188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1" name="Connector: Curved 2080">
            <a:extLst>
              <a:ext uri="{FF2B5EF4-FFF2-40B4-BE49-F238E27FC236}">
                <a16:creationId xmlns:a16="http://schemas.microsoft.com/office/drawing/2014/main" id="{1F4DF37F-3E29-58DE-7AA1-AAC088596B96}"/>
              </a:ext>
            </a:extLst>
          </p:cNvPr>
          <p:cNvCxnSpPr/>
          <p:nvPr/>
        </p:nvCxnSpPr>
        <p:spPr>
          <a:xfrm>
            <a:off x="6452257" y="2079460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A4ECA8E-A41D-16AB-180C-9056B7E49636}"/>
              </a:ext>
            </a:extLst>
          </p:cNvPr>
          <p:cNvSpPr/>
          <p:nvPr/>
        </p:nvSpPr>
        <p:spPr>
          <a:xfrm>
            <a:off x="5145279" y="1356120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Freeform: Shape 2082">
            <a:extLst>
              <a:ext uri="{FF2B5EF4-FFF2-40B4-BE49-F238E27FC236}">
                <a16:creationId xmlns:a16="http://schemas.microsoft.com/office/drawing/2014/main" id="{E03A4090-8974-4078-401E-540D083E781B}"/>
              </a:ext>
            </a:extLst>
          </p:cNvPr>
          <p:cNvSpPr/>
          <p:nvPr/>
        </p:nvSpPr>
        <p:spPr>
          <a:xfrm>
            <a:off x="1000286" y="4556145"/>
            <a:ext cx="3216785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9D73883F-B5B4-F065-9170-4EC676A69779}"/>
              </a:ext>
            </a:extLst>
          </p:cNvPr>
          <p:cNvSpPr/>
          <p:nvPr/>
        </p:nvSpPr>
        <p:spPr>
          <a:xfrm>
            <a:off x="6603994" y="4638243"/>
            <a:ext cx="225163" cy="201859"/>
          </a:xfrm>
          <a:prstGeom prst="mathMultiply">
            <a:avLst/>
          </a:prstGeom>
          <a:solidFill>
            <a:schemeClr val="bg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CFD37E23-B993-F827-79B6-D5109F9FFAA4}"/>
              </a:ext>
            </a:extLst>
          </p:cNvPr>
          <p:cNvSpPr/>
          <p:nvPr/>
        </p:nvSpPr>
        <p:spPr>
          <a:xfrm>
            <a:off x="6599717" y="5278981"/>
            <a:ext cx="225163" cy="201859"/>
          </a:xfrm>
          <a:prstGeom prst="mathMultiply">
            <a:avLst/>
          </a:prstGeom>
          <a:solidFill>
            <a:schemeClr val="bg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AA849EF6-9C90-E48F-4643-70B7C6278FB5}"/>
              </a:ext>
            </a:extLst>
          </p:cNvPr>
          <p:cNvSpPr/>
          <p:nvPr/>
        </p:nvSpPr>
        <p:spPr>
          <a:xfrm>
            <a:off x="6271628" y="1315965"/>
            <a:ext cx="875019" cy="83246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A9669F0-1512-ABBA-8E40-E571C69954D3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C18335-4C4E-DB91-2726-D11666050123}"/>
              </a:ext>
            </a:extLst>
          </p:cNvPr>
          <p:cNvSpPr txBox="1"/>
          <p:nvPr/>
        </p:nvSpPr>
        <p:spPr>
          <a:xfrm>
            <a:off x="5418189" y="3401931"/>
            <a:ext cx="2661528" cy="323165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Events containing gammas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750F8-DFDB-08D6-6FC3-6A9C0B55271E}"/>
              </a:ext>
            </a:extLst>
          </p:cNvPr>
          <p:cNvSpPr txBox="1"/>
          <p:nvPr/>
        </p:nvSpPr>
        <p:spPr>
          <a:xfrm>
            <a:off x="5418189" y="5919757"/>
            <a:ext cx="2661528" cy="300082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Vertex separation too large</a:t>
            </a:r>
          </a:p>
        </p:txBody>
      </p:sp>
    </p:spTree>
    <p:extLst>
      <p:ext uri="{BB962C8B-B14F-4D97-AF65-F5344CB8AC3E}">
        <p14:creationId xmlns:p14="http://schemas.microsoft.com/office/powerpoint/2010/main" val="574546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41D72-C577-9931-F0BF-3CE492D8D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1F1BD3-D2CF-4402-1CFF-911EE54C1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Why tracking?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4AEA35C-B43D-A4AF-803C-914A914A93F2}"/>
              </a:ext>
            </a:extLst>
          </p:cNvPr>
          <p:cNvSpPr/>
          <p:nvPr/>
        </p:nvSpPr>
        <p:spPr>
          <a:xfrm>
            <a:off x="5145279" y="2318352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8FC7945-05F8-B97D-961E-37B430EC92EE}"/>
              </a:ext>
            </a:extLst>
          </p:cNvPr>
          <p:cNvSpPr/>
          <p:nvPr/>
        </p:nvSpPr>
        <p:spPr>
          <a:xfrm>
            <a:off x="5145279" y="4242816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197A4F-63A9-7CC6-EE32-AA9AB00FD9A3}"/>
              </a:ext>
            </a:extLst>
          </p:cNvPr>
          <p:cNvSpPr/>
          <p:nvPr/>
        </p:nvSpPr>
        <p:spPr>
          <a:xfrm>
            <a:off x="5145279" y="5205048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61EA0D8-E7AB-C053-CF6D-6E5F37A7346C}"/>
              </a:ext>
            </a:extLst>
          </p:cNvPr>
          <p:cNvSpPr/>
          <p:nvPr/>
        </p:nvSpPr>
        <p:spPr>
          <a:xfrm>
            <a:off x="7587198" y="1356120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4624E8-0FAD-C8E0-7C9D-C65A8E095092}"/>
              </a:ext>
            </a:extLst>
          </p:cNvPr>
          <p:cNvSpPr/>
          <p:nvPr/>
        </p:nvSpPr>
        <p:spPr>
          <a:xfrm>
            <a:off x="7587198" y="2318352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B723071-5CAE-A801-6819-C3E212A7EA90}"/>
              </a:ext>
            </a:extLst>
          </p:cNvPr>
          <p:cNvSpPr/>
          <p:nvPr/>
        </p:nvSpPr>
        <p:spPr>
          <a:xfrm>
            <a:off x="7587198" y="4242816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240A913-ACEF-7FA6-266F-7746A22B47B9}"/>
              </a:ext>
            </a:extLst>
          </p:cNvPr>
          <p:cNvSpPr/>
          <p:nvPr/>
        </p:nvSpPr>
        <p:spPr>
          <a:xfrm>
            <a:off x="7587198" y="5205048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D8F79AA-805E-E781-6E4D-AAE42205B5CE}"/>
              </a:ext>
            </a:extLst>
          </p:cNvPr>
          <p:cNvCxnSpPr>
            <a:cxnSpLocks/>
          </p:cNvCxnSpPr>
          <p:nvPr/>
        </p:nvCxnSpPr>
        <p:spPr>
          <a:xfrm>
            <a:off x="6709138" y="3866184"/>
            <a:ext cx="0" cy="211663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83D397D-3EF3-FDC9-AA69-2F13E1BF364B}"/>
              </a:ext>
            </a:extLst>
          </p:cNvPr>
          <p:cNvCxnSpPr>
            <a:cxnSpLocks/>
          </p:cNvCxnSpPr>
          <p:nvPr/>
        </p:nvCxnSpPr>
        <p:spPr>
          <a:xfrm flipH="1" flipV="1">
            <a:off x="5801154" y="4317537"/>
            <a:ext cx="907984" cy="42132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D65099C-F714-8A26-B83A-76E58C6CE842}"/>
              </a:ext>
            </a:extLst>
          </p:cNvPr>
          <p:cNvCxnSpPr>
            <a:cxnSpLocks/>
          </p:cNvCxnSpPr>
          <p:nvPr/>
        </p:nvCxnSpPr>
        <p:spPr>
          <a:xfrm flipH="1" flipV="1">
            <a:off x="6716577" y="5365626"/>
            <a:ext cx="870621" cy="37835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A111D7F-DB60-55E1-DD11-85C108A36C43}"/>
              </a:ext>
            </a:extLst>
          </p:cNvPr>
          <p:cNvCxnSpPr>
            <a:cxnSpLocks/>
          </p:cNvCxnSpPr>
          <p:nvPr/>
        </p:nvCxnSpPr>
        <p:spPr>
          <a:xfrm flipH="1" flipV="1">
            <a:off x="6716576" y="2602406"/>
            <a:ext cx="870622" cy="3305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" name="Rectangle: Diagonal Corners Snipped 2053">
            <a:extLst>
              <a:ext uri="{FF2B5EF4-FFF2-40B4-BE49-F238E27FC236}">
                <a16:creationId xmlns:a16="http://schemas.microsoft.com/office/drawing/2014/main" id="{2646DA37-5724-7DB7-0C21-D8969859F621}"/>
              </a:ext>
            </a:extLst>
          </p:cNvPr>
          <p:cNvSpPr/>
          <p:nvPr/>
        </p:nvSpPr>
        <p:spPr>
          <a:xfrm>
            <a:off x="127363" y="2468667"/>
            <a:ext cx="4419580" cy="2648339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056" name="Freeform: Shape 2055">
            <a:extLst>
              <a:ext uri="{FF2B5EF4-FFF2-40B4-BE49-F238E27FC236}">
                <a16:creationId xmlns:a16="http://schemas.microsoft.com/office/drawing/2014/main" id="{EF12A3E9-4EDF-4295-EEFE-EBAE2555A11F}"/>
              </a:ext>
            </a:extLst>
          </p:cNvPr>
          <p:cNvSpPr/>
          <p:nvPr/>
        </p:nvSpPr>
        <p:spPr>
          <a:xfrm>
            <a:off x="453119" y="2639730"/>
            <a:ext cx="3769506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collected information = better cuts</a:t>
            </a:r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45FD0D9E-C362-5ADD-50B3-FAF0755813F1}"/>
              </a:ext>
            </a:extLst>
          </p:cNvPr>
          <p:cNvSpPr/>
          <p:nvPr/>
        </p:nvSpPr>
        <p:spPr>
          <a:xfrm>
            <a:off x="549179" y="3110558"/>
            <a:ext cx="3673446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Two electron tracks</a:t>
            </a:r>
          </a:p>
        </p:txBody>
      </p:sp>
      <p:sp>
        <p:nvSpPr>
          <p:cNvPr id="2058" name="Freeform: Shape 2057">
            <a:extLst>
              <a:ext uri="{FF2B5EF4-FFF2-40B4-BE49-F238E27FC236}">
                <a16:creationId xmlns:a16="http://schemas.microsoft.com/office/drawing/2014/main" id="{8FC2A1D5-D2EB-038D-4480-74F2F3C200ED}"/>
              </a:ext>
            </a:extLst>
          </p:cNvPr>
          <p:cNvSpPr/>
          <p:nvPr/>
        </p:nvSpPr>
        <p:spPr>
          <a:xfrm>
            <a:off x="549179" y="3581087"/>
            <a:ext cx="3673446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Vertex distance</a:t>
            </a:r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73297EB7-F966-8AE5-ABAD-38F196AF7F83}"/>
              </a:ext>
            </a:extLst>
          </p:cNvPr>
          <p:cNvSpPr/>
          <p:nvPr/>
        </p:nvSpPr>
        <p:spPr>
          <a:xfrm>
            <a:off x="453119" y="4051915"/>
            <a:ext cx="3769506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1" name="Block Arc 2060">
            <a:extLst>
              <a:ext uri="{FF2B5EF4-FFF2-40B4-BE49-F238E27FC236}">
                <a16:creationId xmlns:a16="http://schemas.microsoft.com/office/drawing/2014/main" id="{9A61BA55-537A-F0E8-D9E4-30EF1385ED19}"/>
              </a:ext>
            </a:extLst>
          </p:cNvPr>
          <p:cNvSpPr/>
          <p:nvPr/>
        </p:nvSpPr>
        <p:spPr>
          <a:xfrm>
            <a:off x="-3440181" y="1493609"/>
            <a:ext cx="4018353" cy="4018353"/>
          </a:xfrm>
          <a:prstGeom prst="blockArc">
            <a:avLst>
              <a:gd name="adj1" fmla="val 16827798"/>
              <a:gd name="adj2" fmla="val 4778034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3" name="Oval 2062">
            <a:extLst>
              <a:ext uri="{FF2B5EF4-FFF2-40B4-BE49-F238E27FC236}">
                <a16:creationId xmlns:a16="http://schemas.microsoft.com/office/drawing/2014/main" id="{1D4D70F3-EA9F-AE37-3DAF-A7BB65D77A39}"/>
              </a:ext>
            </a:extLst>
          </p:cNvPr>
          <p:cNvSpPr/>
          <p:nvPr/>
        </p:nvSpPr>
        <p:spPr>
          <a:xfrm>
            <a:off x="234896" y="260048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4" name="Oval 2063">
            <a:extLst>
              <a:ext uri="{FF2B5EF4-FFF2-40B4-BE49-F238E27FC236}">
                <a16:creationId xmlns:a16="http://schemas.microsoft.com/office/drawing/2014/main" id="{71DFC14B-BA76-2006-0B04-62DCE258E0A4}"/>
              </a:ext>
            </a:extLst>
          </p:cNvPr>
          <p:cNvSpPr/>
          <p:nvPr/>
        </p:nvSpPr>
        <p:spPr>
          <a:xfrm>
            <a:off x="352976" y="307131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5" name="Oval 2064">
            <a:extLst>
              <a:ext uri="{FF2B5EF4-FFF2-40B4-BE49-F238E27FC236}">
                <a16:creationId xmlns:a16="http://schemas.microsoft.com/office/drawing/2014/main" id="{E67B0625-AFC8-A7DB-8C7E-67A65EA65FB3}"/>
              </a:ext>
            </a:extLst>
          </p:cNvPr>
          <p:cNvSpPr/>
          <p:nvPr/>
        </p:nvSpPr>
        <p:spPr>
          <a:xfrm>
            <a:off x="352976" y="354184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6" name="Oval 2065">
            <a:extLst>
              <a:ext uri="{FF2B5EF4-FFF2-40B4-BE49-F238E27FC236}">
                <a16:creationId xmlns:a16="http://schemas.microsoft.com/office/drawing/2014/main" id="{3343E2AB-4E5F-FD9E-CD76-90A579E8874D}"/>
              </a:ext>
            </a:extLst>
          </p:cNvPr>
          <p:cNvSpPr/>
          <p:nvPr/>
        </p:nvSpPr>
        <p:spPr>
          <a:xfrm>
            <a:off x="234896" y="4012675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CE1DFC-D948-7613-793F-63A486636676}"/>
              </a:ext>
            </a:extLst>
          </p:cNvPr>
          <p:cNvSpPr/>
          <p:nvPr/>
        </p:nvSpPr>
        <p:spPr>
          <a:xfrm>
            <a:off x="5145279" y="3280584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E357A88-2C06-C822-E59C-9A053D8C33F9}"/>
              </a:ext>
            </a:extLst>
          </p:cNvPr>
          <p:cNvSpPr/>
          <p:nvPr/>
        </p:nvSpPr>
        <p:spPr>
          <a:xfrm>
            <a:off x="5145279" y="3868545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55EF262-044C-AF2A-85D9-579D5CD56F10}"/>
              </a:ext>
            </a:extLst>
          </p:cNvPr>
          <p:cNvSpPr/>
          <p:nvPr/>
        </p:nvSpPr>
        <p:spPr>
          <a:xfrm>
            <a:off x="7587823" y="3278223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A94A656-9FAC-B18D-E9D6-E5D51B493548}"/>
              </a:ext>
            </a:extLst>
          </p:cNvPr>
          <p:cNvSpPr/>
          <p:nvPr/>
        </p:nvSpPr>
        <p:spPr>
          <a:xfrm>
            <a:off x="7587823" y="3866184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2" name="Straight Connector 2061">
            <a:extLst>
              <a:ext uri="{FF2B5EF4-FFF2-40B4-BE49-F238E27FC236}">
                <a16:creationId xmlns:a16="http://schemas.microsoft.com/office/drawing/2014/main" id="{DBAA631B-2390-01AD-A9D9-433054981BCB}"/>
              </a:ext>
            </a:extLst>
          </p:cNvPr>
          <p:cNvCxnSpPr/>
          <p:nvPr/>
        </p:nvCxnSpPr>
        <p:spPr>
          <a:xfrm>
            <a:off x="4961965" y="3512365"/>
            <a:ext cx="71000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94FA37CF-4B86-33F1-71B0-405B6AA24315}"/>
              </a:ext>
            </a:extLst>
          </p:cNvPr>
          <p:cNvCxnSpPr/>
          <p:nvPr/>
        </p:nvCxnSpPr>
        <p:spPr>
          <a:xfrm>
            <a:off x="4961965" y="3866184"/>
            <a:ext cx="71000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BD375A10-3C6A-B279-3E97-D9344AE1E9F7}"/>
              </a:ext>
            </a:extLst>
          </p:cNvPr>
          <p:cNvCxnSpPr>
            <a:cxnSpLocks/>
          </p:cNvCxnSpPr>
          <p:nvPr/>
        </p:nvCxnSpPr>
        <p:spPr>
          <a:xfrm>
            <a:off x="6716576" y="1311044"/>
            <a:ext cx="0" cy="220132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8" name="Connector: Curved 2077">
            <a:extLst>
              <a:ext uri="{FF2B5EF4-FFF2-40B4-BE49-F238E27FC236}">
                <a16:creationId xmlns:a16="http://schemas.microsoft.com/office/drawing/2014/main" id="{8987DDE1-CC04-2AF7-39DD-435C8C29FCE0}"/>
              </a:ext>
            </a:extLst>
          </p:cNvPr>
          <p:cNvCxnSpPr/>
          <p:nvPr/>
        </p:nvCxnSpPr>
        <p:spPr>
          <a:xfrm>
            <a:off x="5659300" y="1721644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9" name="Connector: Curved 2078">
            <a:extLst>
              <a:ext uri="{FF2B5EF4-FFF2-40B4-BE49-F238E27FC236}">
                <a16:creationId xmlns:a16="http://schemas.microsoft.com/office/drawing/2014/main" id="{92F76640-2C07-0959-D9C4-7B228149CE48}"/>
              </a:ext>
            </a:extLst>
          </p:cNvPr>
          <p:cNvCxnSpPr/>
          <p:nvPr/>
        </p:nvCxnSpPr>
        <p:spPr>
          <a:xfrm>
            <a:off x="5923619" y="1840916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0" name="Connector: Curved 2079">
            <a:extLst>
              <a:ext uri="{FF2B5EF4-FFF2-40B4-BE49-F238E27FC236}">
                <a16:creationId xmlns:a16="http://schemas.microsoft.com/office/drawing/2014/main" id="{F210A361-6634-E687-FE4C-0826F4ADD8DF}"/>
              </a:ext>
            </a:extLst>
          </p:cNvPr>
          <p:cNvCxnSpPr/>
          <p:nvPr/>
        </p:nvCxnSpPr>
        <p:spPr>
          <a:xfrm>
            <a:off x="6187938" y="1960188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1" name="Connector: Curved 2080">
            <a:extLst>
              <a:ext uri="{FF2B5EF4-FFF2-40B4-BE49-F238E27FC236}">
                <a16:creationId xmlns:a16="http://schemas.microsoft.com/office/drawing/2014/main" id="{42DC2550-C04D-FD30-37AC-1666585A025F}"/>
              </a:ext>
            </a:extLst>
          </p:cNvPr>
          <p:cNvCxnSpPr/>
          <p:nvPr/>
        </p:nvCxnSpPr>
        <p:spPr>
          <a:xfrm>
            <a:off x="6452257" y="2079460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04DBD2D2-E2DD-7B0E-B879-1B283F67967F}"/>
              </a:ext>
            </a:extLst>
          </p:cNvPr>
          <p:cNvSpPr/>
          <p:nvPr/>
        </p:nvSpPr>
        <p:spPr>
          <a:xfrm>
            <a:off x="5145279" y="1356120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Freeform: Shape 2082">
            <a:extLst>
              <a:ext uri="{FF2B5EF4-FFF2-40B4-BE49-F238E27FC236}">
                <a16:creationId xmlns:a16="http://schemas.microsoft.com/office/drawing/2014/main" id="{38D6BFC2-4C5F-7FD8-1F80-818054B344DF}"/>
              </a:ext>
            </a:extLst>
          </p:cNvPr>
          <p:cNvSpPr/>
          <p:nvPr/>
        </p:nvSpPr>
        <p:spPr>
          <a:xfrm>
            <a:off x="1000286" y="4556145"/>
            <a:ext cx="3216785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1F130AF5-578F-6524-4D09-159B8E865498}"/>
              </a:ext>
            </a:extLst>
          </p:cNvPr>
          <p:cNvSpPr/>
          <p:nvPr/>
        </p:nvSpPr>
        <p:spPr>
          <a:xfrm>
            <a:off x="6603994" y="4638243"/>
            <a:ext cx="225163" cy="201859"/>
          </a:xfrm>
          <a:prstGeom prst="mathMultiply">
            <a:avLst/>
          </a:prstGeom>
          <a:solidFill>
            <a:schemeClr val="bg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DD56F28B-A891-768B-E34E-4E9886AFC5A2}"/>
              </a:ext>
            </a:extLst>
          </p:cNvPr>
          <p:cNvSpPr/>
          <p:nvPr/>
        </p:nvSpPr>
        <p:spPr>
          <a:xfrm>
            <a:off x="6599717" y="5278981"/>
            <a:ext cx="225163" cy="201859"/>
          </a:xfrm>
          <a:prstGeom prst="mathMultiply">
            <a:avLst/>
          </a:prstGeom>
          <a:solidFill>
            <a:schemeClr val="bg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ABEFC7A5-23CB-3E71-1353-C9691562366E}"/>
              </a:ext>
            </a:extLst>
          </p:cNvPr>
          <p:cNvSpPr/>
          <p:nvPr/>
        </p:nvSpPr>
        <p:spPr>
          <a:xfrm>
            <a:off x="6271628" y="1315965"/>
            <a:ext cx="875019" cy="83246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94907285-828D-B2BF-3EE5-25E2A650B8BD}"/>
              </a:ext>
            </a:extLst>
          </p:cNvPr>
          <p:cNvSpPr/>
          <p:nvPr/>
        </p:nvSpPr>
        <p:spPr>
          <a:xfrm>
            <a:off x="6271628" y="3826095"/>
            <a:ext cx="875019" cy="83246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DCA5A5-2BD0-0CFF-FC87-24F1D15647F7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6FE350-0BB2-602A-DFC5-6F869A0E31E3}"/>
              </a:ext>
            </a:extLst>
          </p:cNvPr>
          <p:cNvSpPr txBox="1"/>
          <p:nvPr/>
        </p:nvSpPr>
        <p:spPr>
          <a:xfrm>
            <a:off x="5418189" y="3401931"/>
            <a:ext cx="2661528" cy="323165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Events containing gammas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71451-5A29-7CAE-2085-CC351818294D}"/>
              </a:ext>
            </a:extLst>
          </p:cNvPr>
          <p:cNvSpPr txBox="1"/>
          <p:nvPr/>
        </p:nvSpPr>
        <p:spPr>
          <a:xfrm>
            <a:off x="5418189" y="5919757"/>
            <a:ext cx="2661528" cy="300082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Vertex separation too large</a:t>
            </a:r>
          </a:p>
        </p:txBody>
      </p:sp>
    </p:spTree>
    <p:extLst>
      <p:ext uri="{BB962C8B-B14F-4D97-AF65-F5344CB8AC3E}">
        <p14:creationId xmlns:p14="http://schemas.microsoft.com/office/powerpoint/2010/main" val="603493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7B21B-9406-6DB1-2654-5554DCB47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8A97F0-0F26-35EF-2F24-9B3830BA9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Why tracking?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FEF96D-034B-896A-9A59-ACC40FC3CAAA}"/>
              </a:ext>
            </a:extLst>
          </p:cNvPr>
          <p:cNvSpPr/>
          <p:nvPr/>
        </p:nvSpPr>
        <p:spPr>
          <a:xfrm>
            <a:off x="8789733" y="1356120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8F6D7-56DA-2FDC-6FA3-D34BABE54ECA}"/>
              </a:ext>
            </a:extLst>
          </p:cNvPr>
          <p:cNvSpPr/>
          <p:nvPr/>
        </p:nvSpPr>
        <p:spPr>
          <a:xfrm>
            <a:off x="8789733" y="2318352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B02C3C-86DC-D893-28A4-AA7C6652965F}"/>
              </a:ext>
            </a:extLst>
          </p:cNvPr>
          <p:cNvSpPr/>
          <p:nvPr/>
        </p:nvSpPr>
        <p:spPr>
          <a:xfrm>
            <a:off x="11231652" y="1356120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FECE31-F58F-0A1F-562B-76E40327AAF3}"/>
              </a:ext>
            </a:extLst>
          </p:cNvPr>
          <p:cNvSpPr/>
          <p:nvPr/>
        </p:nvSpPr>
        <p:spPr>
          <a:xfrm>
            <a:off x="11231652" y="2318352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36F2751-FC61-74BC-9753-2DA80A62685B}"/>
              </a:ext>
            </a:extLst>
          </p:cNvPr>
          <p:cNvSpPr/>
          <p:nvPr/>
        </p:nvSpPr>
        <p:spPr>
          <a:xfrm>
            <a:off x="5145279" y="2318352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41CBB83-6817-D18A-458F-EA04B1EA8C8C}"/>
              </a:ext>
            </a:extLst>
          </p:cNvPr>
          <p:cNvSpPr/>
          <p:nvPr/>
        </p:nvSpPr>
        <p:spPr>
          <a:xfrm>
            <a:off x="5145279" y="4242816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843135A-C124-8A9F-09D6-A6BA09976EFF}"/>
              </a:ext>
            </a:extLst>
          </p:cNvPr>
          <p:cNvSpPr/>
          <p:nvPr/>
        </p:nvSpPr>
        <p:spPr>
          <a:xfrm>
            <a:off x="5145279" y="5205048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76177E5-8EA9-4C13-0B41-54DC77E1807B}"/>
              </a:ext>
            </a:extLst>
          </p:cNvPr>
          <p:cNvSpPr/>
          <p:nvPr/>
        </p:nvSpPr>
        <p:spPr>
          <a:xfrm>
            <a:off x="7587198" y="1356120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CF5054C-13D8-A1CC-62E6-42C7A73F7BA7}"/>
              </a:ext>
            </a:extLst>
          </p:cNvPr>
          <p:cNvSpPr/>
          <p:nvPr/>
        </p:nvSpPr>
        <p:spPr>
          <a:xfrm>
            <a:off x="7587198" y="2318352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34F20B-48DA-27EC-8870-4E7FC8EE554A}"/>
              </a:ext>
            </a:extLst>
          </p:cNvPr>
          <p:cNvSpPr/>
          <p:nvPr/>
        </p:nvSpPr>
        <p:spPr>
          <a:xfrm>
            <a:off x="7587198" y="4242816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41D56BF-547D-B0A7-D7C2-AEFD9F880307}"/>
              </a:ext>
            </a:extLst>
          </p:cNvPr>
          <p:cNvSpPr/>
          <p:nvPr/>
        </p:nvSpPr>
        <p:spPr>
          <a:xfrm>
            <a:off x="7587198" y="5205048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6AE7994-4FB4-EA31-3FA3-0F441C16D7AD}"/>
              </a:ext>
            </a:extLst>
          </p:cNvPr>
          <p:cNvCxnSpPr>
            <a:cxnSpLocks/>
          </p:cNvCxnSpPr>
          <p:nvPr/>
        </p:nvCxnSpPr>
        <p:spPr>
          <a:xfrm>
            <a:off x="6709138" y="3866184"/>
            <a:ext cx="0" cy="211663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FFED56C-2230-98A0-99DA-735F4A1C1600}"/>
              </a:ext>
            </a:extLst>
          </p:cNvPr>
          <p:cNvCxnSpPr>
            <a:cxnSpLocks/>
          </p:cNvCxnSpPr>
          <p:nvPr/>
        </p:nvCxnSpPr>
        <p:spPr>
          <a:xfrm flipH="1" flipV="1">
            <a:off x="5801154" y="4317537"/>
            <a:ext cx="907984" cy="42132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CE9BCAD-592E-A922-00C5-D5035CBBAB50}"/>
              </a:ext>
            </a:extLst>
          </p:cNvPr>
          <p:cNvCxnSpPr>
            <a:cxnSpLocks/>
          </p:cNvCxnSpPr>
          <p:nvPr/>
        </p:nvCxnSpPr>
        <p:spPr>
          <a:xfrm flipH="1" flipV="1">
            <a:off x="6716577" y="5365626"/>
            <a:ext cx="870621" cy="37835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CD9321D-AD54-4107-282D-07FAEB2A17A1}"/>
              </a:ext>
            </a:extLst>
          </p:cNvPr>
          <p:cNvCxnSpPr>
            <a:cxnSpLocks/>
          </p:cNvCxnSpPr>
          <p:nvPr/>
        </p:nvCxnSpPr>
        <p:spPr>
          <a:xfrm flipH="1" flipV="1">
            <a:off x="6716576" y="2602406"/>
            <a:ext cx="870622" cy="3305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6DA0E38F-7082-B464-73D7-D1EB9E269900}"/>
              </a:ext>
            </a:extLst>
          </p:cNvPr>
          <p:cNvCxnSpPr>
            <a:cxnSpLocks/>
          </p:cNvCxnSpPr>
          <p:nvPr/>
        </p:nvCxnSpPr>
        <p:spPr>
          <a:xfrm flipH="1" flipV="1">
            <a:off x="9429995" y="1694886"/>
            <a:ext cx="916159" cy="756717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8E3DC78B-CE29-B9E6-0369-53349535C9D0}"/>
              </a:ext>
            </a:extLst>
          </p:cNvPr>
          <p:cNvCxnSpPr>
            <a:cxnSpLocks/>
          </p:cNvCxnSpPr>
          <p:nvPr/>
        </p:nvCxnSpPr>
        <p:spPr>
          <a:xfrm flipH="1" flipV="1">
            <a:off x="10371144" y="2464761"/>
            <a:ext cx="860507" cy="360529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" name="Rectangle: Diagonal Corners Snipped 2053">
            <a:extLst>
              <a:ext uri="{FF2B5EF4-FFF2-40B4-BE49-F238E27FC236}">
                <a16:creationId xmlns:a16="http://schemas.microsoft.com/office/drawing/2014/main" id="{7D0458A9-1AAD-125E-18EA-0E7B1FCFCA3E}"/>
              </a:ext>
            </a:extLst>
          </p:cNvPr>
          <p:cNvSpPr/>
          <p:nvPr/>
        </p:nvSpPr>
        <p:spPr>
          <a:xfrm>
            <a:off x="127363" y="2468667"/>
            <a:ext cx="4419580" cy="2648339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056" name="Freeform: Shape 2055">
            <a:extLst>
              <a:ext uri="{FF2B5EF4-FFF2-40B4-BE49-F238E27FC236}">
                <a16:creationId xmlns:a16="http://schemas.microsoft.com/office/drawing/2014/main" id="{69B75E16-D5E8-A1C0-7B12-E047C17CC502}"/>
              </a:ext>
            </a:extLst>
          </p:cNvPr>
          <p:cNvSpPr/>
          <p:nvPr/>
        </p:nvSpPr>
        <p:spPr>
          <a:xfrm>
            <a:off x="453119" y="2639730"/>
            <a:ext cx="3769506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collected information = better cuts</a:t>
            </a:r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1A2C3160-CF29-236A-BE4D-3BA9808377B8}"/>
              </a:ext>
            </a:extLst>
          </p:cNvPr>
          <p:cNvSpPr/>
          <p:nvPr/>
        </p:nvSpPr>
        <p:spPr>
          <a:xfrm>
            <a:off x="549179" y="3110558"/>
            <a:ext cx="3673446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Two electron tracks</a:t>
            </a:r>
          </a:p>
        </p:txBody>
      </p:sp>
      <p:sp>
        <p:nvSpPr>
          <p:cNvPr id="2058" name="Freeform: Shape 2057">
            <a:extLst>
              <a:ext uri="{FF2B5EF4-FFF2-40B4-BE49-F238E27FC236}">
                <a16:creationId xmlns:a16="http://schemas.microsoft.com/office/drawing/2014/main" id="{AA22FFD4-5A18-6252-3259-2495537EFB3C}"/>
              </a:ext>
            </a:extLst>
          </p:cNvPr>
          <p:cNvSpPr/>
          <p:nvPr/>
        </p:nvSpPr>
        <p:spPr>
          <a:xfrm>
            <a:off x="549179" y="3581087"/>
            <a:ext cx="3673446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Vertex distance</a:t>
            </a:r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7908FC29-9EA0-A9B4-8097-7134F0EBE8D1}"/>
              </a:ext>
            </a:extLst>
          </p:cNvPr>
          <p:cNvSpPr/>
          <p:nvPr/>
        </p:nvSpPr>
        <p:spPr>
          <a:xfrm>
            <a:off x="453119" y="4051915"/>
            <a:ext cx="3769506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1" name="Block Arc 2060">
            <a:extLst>
              <a:ext uri="{FF2B5EF4-FFF2-40B4-BE49-F238E27FC236}">
                <a16:creationId xmlns:a16="http://schemas.microsoft.com/office/drawing/2014/main" id="{C45337C4-605A-DD08-BEAE-39D5EA4E3A9F}"/>
              </a:ext>
            </a:extLst>
          </p:cNvPr>
          <p:cNvSpPr/>
          <p:nvPr/>
        </p:nvSpPr>
        <p:spPr>
          <a:xfrm>
            <a:off x="-3440181" y="1493609"/>
            <a:ext cx="4018353" cy="4018353"/>
          </a:xfrm>
          <a:prstGeom prst="blockArc">
            <a:avLst>
              <a:gd name="adj1" fmla="val 16827798"/>
              <a:gd name="adj2" fmla="val 4778034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3" name="Oval 2062">
            <a:extLst>
              <a:ext uri="{FF2B5EF4-FFF2-40B4-BE49-F238E27FC236}">
                <a16:creationId xmlns:a16="http://schemas.microsoft.com/office/drawing/2014/main" id="{BC2D3A31-8A82-1526-76F3-A7E8F6750C74}"/>
              </a:ext>
            </a:extLst>
          </p:cNvPr>
          <p:cNvSpPr/>
          <p:nvPr/>
        </p:nvSpPr>
        <p:spPr>
          <a:xfrm>
            <a:off x="234896" y="260048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4" name="Oval 2063">
            <a:extLst>
              <a:ext uri="{FF2B5EF4-FFF2-40B4-BE49-F238E27FC236}">
                <a16:creationId xmlns:a16="http://schemas.microsoft.com/office/drawing/2014/main" id="{7640571C-6E1B-76B3-3BD7-D4247E617539}"/>
              </a:ext>
            </a:extLst>
          </p:cNvPr>
          <p:cNvSpPr/>
          <p:nvPr/>
        </p:nvSpPr>
        <p:spPr>
          <a:xfrm>
            <a:off x="352976" y="307131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5" name="Oval 2064">
            <a:extLst>
              <a:ext uri="{FF2B5EF4-FFF2-40B4-BE49-F238E27FC236}">
                <a16:creationId xmlns:a16="http://schemas.microsoft.com/office/drawing/2014/main" id="{36FFEB41-1124-27FC-6E4C-5500F628B04C}"/>
              </a:ext>
            </a:extLst>
          </p:cNvPr>
          <p:cNvSpPr/>
          <p:nvPr/>
        </p:nvSpPr>
        <p:spPr>
          <a:xfrm>
            <a:off x="352976" y="354184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6" name="Oval 2065">
            <a:extLst>
              <a:ext uri="{FF2B5EF4-FFF2-40B4-BE49-F238E27FC236}">
                <a16:creationId xmlns:a16="http://schemas.microsoft.com/office/drawing/2014/main" id="{BCFC0A4A-6528-8ADA-9EDD-3173AEF95991}"/>
              </a:ext>
            </a:extLst>
          </p:cNvPr>
          <p:cNvSpPr/>
          <p:nvPr/>
        </p:nvSpPr>
        <p:spPr>
          <a:xfrm>
            <a:off x="234896" y="4012675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219759-364F-A8C9-07B0-22B861697CC0}"/>
              </a:ext>
            </a:extLst>
          </p:cNvPr>
          <p:cNvSpPr/>
          <p:nvPr/>
        </p:nvSpPr>
        <p:spPr>
          <a:xfrm>
            <a:off x="5145279" y="3280584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35A400-4A55-216D-8D16-EB65AB221354}"/>
              </a:ext>
            </a:extLst>
          </p:cNvPr>
          <p:cNvSpPr/>
          <p:nvPr/>
        </p:nvSpPr>
        <p:spPr>
          <a:xfrm>
            <a:off x="5145279" y="3868545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67AD99-2A90-91CA-652F-D13DE6B40D00}"/>
              </a:ext>
            </a:extLst>
          </p:cNvPr>
          <p:cNvSpPr/>
          <p:nvPr/>
        </p:nvSpPr>
        <p:spPr>
          <a:xfrm>
            <a:off x="7587823" y="3278223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DAE0AD-06C8-A9C0-9DF7-E2F7F19AF1ED}"/>
              </a:ext>
            </a:extLst>
          </p:cNvPr>
          <p:cNvSpPr/>
          <p:nvPr/>
        </p:nvSpPr>
        <p:spPr>
          <a:xfrm>
            <a:off x="7587823" y="3866184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963F4A7-3EA3-A8A7-F20B-7E3A47B42928}"/>
              </a:ext>
            </a:extLst>
          </p:cNvPr>
          <p:cNvSpPr/>
          <p:nvPr/>
        </p:nvSpPr>
        <p:spPr>
          <a:xfrm>
            <a:off x="8789732" y="3278223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2052">
            <a:extLst>
              <a:ext uri="{FF2B5EF4-FFF2-40B4-BE49-F238E27FC236}">
                <a16:creationId xmlns:a16="http://schemas.microsoft.com/office/drawing/2014/main" id="{3B66B329-D43F-059E-F6BE-502E90F4206A}"/>
              </a:ext>
            </a:extLst>
          </p:cNvPr>
          <p:cNvSpPr/>
          <p:nvPr/>
        </p:nvSpPr>
        <p:spPr>
          <a:xfrm>
            <a:off x="11231652" y="3278223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2" name="Straight Connector 2061">
            <a:extLst>
              <a:ext uri="{FF2B5EF4-FFF2-40B4-BE49-F238E27FC236}">
                <a16:creationId xmlns:a16="http://schemas.microsoft.com/office/drawing/2014/main" id="{BB84EDA1-6596-0293-E74D-5D29E3BBF08B}"/>
              </a:ext>
            </a:extLst>
          </p:cNvPr>
          <p:cNvCxnSpPr/>
          <p:nvPr/>
        </p:nvCxnSpPr>
        <p:spPr>
          <a:xfrm>
            <a:off x="4961965" y="3512365"/>
            <a:ext cx="71000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93ACEEFB-B04C-76E1-5429-8CB8E1600CE8}"/>
              </a:ext>
            </a:extLst>
          </p:cNvPr>
          <p:cNvCxnSpPr/>
          <p:nvPr/>
        </p:nvCxnSpPr>
        <p:spPr>
          <a:xfrm>
            <a:off x="4961965" y="3866184"/>
            <a:ext cx="71000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0FD8F779-5C41-80C3-25B4-720FF13F8944}"/>
              </a:ext>
            </a:extLst>
          </p:cNvPr>
          <p:cNvCxnSpPr>
            <a:cxnSpLocks/>
          </p:cNvCxnSpPr>
          <p:nvPr/>
        </p:nvCxnSpPr>
        <p:spPr>
          <a:xfrm>
            <a:off x="6716576" y="1311044"/>
            <a:ext cx="0" cy="220132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3" name="Straight Connector 2072">
            <a:extLst>
              <a:ext uri="{FF2B5EF4-FFF2-40B4-BE49-F238E27FC236}">
                <a16:creationId xmlns:a16="http://schemas.microsoft.com/office/drawing/2014/main" id="{50ED90DC-C895-CC4E-4831-6D7FD3033B35}"/>
              </a:ext>
            </a:extLst>
          </p:cNvPr>
          <p:cNvCxnSpPr>
            <a:cxnSpLocks/>
          </p:cNvCxnSpPr>
          <p:nvPr/>
        </p:nvCxnSpPr>
        <p:spPr>
          <a:xfrm>
            <a:off x="10359910" y="1306275"/>
            <a:ext cx="0" cy="220132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8" name="Connector: Curved 2077">
            <a:extLst>
              <a:ext uri="{FF2B5EF4-FFF2-40B4-BE49-F238E27FC236}">
                <a16:creationId xmlns:a16="http://schemas.microsoft.com/office/drawing/2014/main" id="{E65D674D-8A03-EBC3-0599-3A9C338B3535}"/>
              </a:ext>
            </a:extLst>
          </p:cNvPr>
          <p:cNvCxnSpPr/>
          <p:nvPr/>
        </p:nvCxnSpPr>
        <p:spPr>
          <a:xfrm>
            <a:off x="5659300" y="1721644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9" name="Connector: Curved 2078">
            <a:extLst>
              <a:ext uri="{FF2B5EF4-FFF2-40B4-BE49-F238E27FC236}">
                <a16:creationId xmlns:a16="http://schemas.microsoft.com/office/drawing/2014/main" id="{897437DA-0AE9-2EAE-895C-46039E7E8269}"/>
              </a:ext>
            </a:extLst>
          </p:cNvPr>
          <p:cNvCxnSpPr/>
          <p:nvPr/>
        </p:nvCxnSpPr>
        <p:spPr>
          <a:xfrm>
            <a:off x="5923619" y="1840916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0" name="Connector: Curved 2079">
            <a:extLst>
              <a:ext uri="{FF2B5EF4-FFF2-40B4-BE49-F238E27FC236}">
                <a16:creationId xmlns:a16="http://schemas.microsoft.com/office/drawing/2014/main" id="{2017AC26-D333-F274-B58B-AA050FA7A9E0}"/>
              </a:ext>
            </a:extLst>
          </p:cNvPr>
          <p:cNvCxnSpPr/>
          <p:nvPr/>
        </p:nvCxnSpPr>
        <p:spPr>
          <a:xfrm>
            <a:off x="6187938" y="1960188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1" name="Connector: Curved 2080">
            <a:extLst>
              <a:ext uri="{FF2B5EF4-FFF2-40B4-BE49-F238E27FC236}">
                <a16:creationId xmlns:a16="http://schemas.microsoft.com/office/drawing/2014/main" id="{88C4CD7C-3947-BB09-3DCC-76D3FCBDF5A1}"/>
              </a:ext>
            </a:extLst>
          </p:cNvPr>
          <p:cNvCxnSpPr/>
          <p:nvPr/>
        </p:nvCxnSpPr>
        <p:spPr>
          <a:xfrm>
            <a:off x="6452257" y="2079460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92EA1C6-7636-5380-51D2-8D84B895377D}"/>
              </a:ext>
            </a:extLst>
          </p:cNvPr>
          <p:cNvSpPr/>
          <p:nvPr/>
        </p:nvSpPr>
        <p:spPr>
          <a:xfrm>
            <a:off x="5145279" y="1356120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Freeform: Shape 2082">
            <a:extLst>
              <a:ext uri="{FF2B5EF4-FFF2-40B4-BE49-F238E27FC236}">
                <a16:creationId xmlns:a16="http://schemas.microsoft.com/office/drawing/2014/main" id="{612CFC12-51BA-BAEA-5D63-FD225FBACF3C}"/>
              </a:ext>
            </a:extLst>
          </p:cNvPr>
          <p:cNvSpPr/>
          <p:nvPr/>
        </p:nvSpPr>
        <p:spPr>
          <a:xfrm>
            <a:off x="1000286" y="4556145"/>
            <a:ext cx="3216785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D19734CC-B754-3211-2DB1-4056CE7BFBF9}"/>
              </a:ext>
            </a:extLst>
          </p:cNvPr>
          <p:cNvSpPr/>
          <p:nvPr/>
        </p:nvSpPr>
        <p:spPr>
          <a:xfrm>
            <a:off x="6603994" y="4638243"/>
            <a:ext cx="225163" cy="201859"/>
          </a:xfrm>
          <a:prstGeom prst="mathMultiply">
            <a:avLst/>
          </a:prstGeom>
          <a:solidFill>
            <a:schemeClr val="bg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830CFA80-C499-11A3-7AAE-EE0ABD710BFD}"/>
              </a:ext>
            </a:extLst>
          </p:cNvPr>
          <p:cNvSpPr/>
          <p:nvPr/>
        </p:nvSpPr>
        <p:spPr>
          <a:xfrm>
            <a:off x="6599717" y="5278981"/>
            <a:ext cx="225163" cy="201859"/>
          </a:xfrm>
          <a:prstGeom prst="mathMultiply">
            <a:avLst/>
          </a:prstGeom>
          <a:solidFill>
            <a:schemeClr val="bg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FF7E59C1-F5E1-FB83-5937-3E2A522412C7}"/>
              </a:ext>
            </a:extLst>
          </p:cNvPr>
          <p:cNvSpPr/>
          <p:nvPr/>
        </p:nvSpPr>
        <p:spPr>
          <a:xfrm>
            <a:off x="6271628" y="1315965"/>
            <a:ext cx="875019" cy="83246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8B1D0513-EF38-21F2-5E9C-15B7BD6611CA}"/>
              </a:ext>
            </a:extLst>
          </p:cNvPr>
          <p:cNvSpPr/>
          <p:nvPr/>
        </p:nvSpPr>
        <p:spPr>
          <a:xfrm>
            <a:off x="6271628" y="3826095"/>
            <a:ext cx="875019" cy="83246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A629F2F-0151-BDF6-B944-85A1C410CA11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032831-8657-1942-6F92-88B90A8AAB2A}"/>
              </a:ext>
            </a:extLst>
          </p:cNvPr>
          <p:cNvSpPr txBox="1"/>
          <p:nvPr/>
        </p:nvSpPr>
        <p:spPr>
          <a:xfrm>
            <a:off x="5418189" y="3401931"/>
            <a:ext cx="2661528" cy="323165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Events containing gammas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B27FB6-9EB8-8BE4-0956-AAA190B577C9}"/>
              </a:ext>
            </a:extLst>
          </p:cNvPr>
          <p:cNvSpPr txBox="1"/>
          <p:nvPr/>
        </p:nvSpPr>
        <p:spPr>
          <a:xfrm>
            <a:off x="5418189" y="5919757"/>
            <a:ext cx="2661528" cy="300082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Vertex separation too large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5180FF-8E07-3C10-5CF7-2DE92DAD774F}"/>
              </a:ext>
            </a:extLst>
          </p:cNvPr>
          <p:cNvSpPr txBox="1"/>
          <p:nvPr/>
        </p:nvSpPr>
        <p:spPr>
          <a:xfrm>
            <a:off x="9040380" y="3402880"/>
            <a:ext cx="2661528" cy="300082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External events</a:t>
            </a:r>
          </a:p>
        </p:txBody>
      </p:sp>
    </p:spTree>
    <p:extLst>
      <p:ext uri="{BB962C8B-B14F-4D97-AF65-F5344CB8AC3E}">
        <p14:creationId xmlns:p14="http://schemas.microsoft.com/office/powerpoint/2010/main" val="2233533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99CC1-4100-DDE8-04D6-B73F18208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AEA48C-CB67-4068-26E4-88851A4BE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Presentation plan</a:t>
            </a:r>
            <a:endParaRPr lang="en-US" dirty="0"/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16A0D381-E79D-1B5E-3D31-AF05FA04B656}"/>
              </a:ext>
            </a:extLst>
          </p:cNvPr>
          <p:cNvSpPr/>
          <p:nvPr/>
        </p:nvSpPr>
        <p:spPr>
          <a:xfrm>
            <a:off x="504825" y="1603444"/>
            <a:ext cx="11105935" cy="4006781"/>
          </a:xfrm>
          <a:prstGeom prst="snip2DiagRect">
            <a:avLst>
              <a:gd name="adj1" fmla="val 7893"/>
              <a:gd name="adj2" fmla="val 0"/>
            </a:avLst>
          </a:prstGeom>
          <a:solidFill>
            <a:srgbClr val="001D40"/>
          </a:solidFill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CC44E2-0207-F0DA-E3B5-73023B3EDCCB}"/>
              </a:ext>
            </a:extLst>
          </p:cNvPr>
          <p:cNvSpPr/>
          <p:nvPr/>
        </p:nvSpPr>
        <p:spPr>
          <a:xfrm>
            <a:off x="819365" y="2057241"/>
            <a:ext cx="5029200" cy="548633"/>
          </a:xfrm>
          <a:prstGeom prst="rect">
            <a:avLst/>
          </a:prstGeom>
          <a:solidFill>
            <a:srgbClr val="BD4C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0" dirty="0">
                <a:solidFill>
                  <a:srgbClr val="FEFFFF"/>
                </a:solidFill>
                <a:latin typeface="Arial" panose="020B0604020202020204"/>
              </a:rPr>
              <a:t>Double beta decay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9E85D8-EECD-05E9-686D-1359EF42289F}"/>
              </a:ext>
            </a:extLst>
          </p:cNvPr>
          <p:cNvSpPr/>
          <p:nvPr/>
        </p:nvSpPr>
        <p:spPr>
          <a:xfrm>
            <a:off x="819365" y="2907425"/>
            <a:ext cx="5029200" cy="5486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marL="0" marR="0" lvl="0" indent="0" algn="ctr" defTabSz="11557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SuperNEMO Demonstrator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1DF75-33DA-8529-13B3-D6C960C95139}"/>
              </a:ext>
            </a:extLst>
          </p:cNvPr>
          <p:cNvSpPr/>
          <p:nvPr/>
        </p:nvSpPr>
        <p:spPr>
          <a:xfrm>
            <a:off x="819365" y="3757609"/>
            <a:ext cx="5029200" cy="5486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0" dirty="0">
                <a:solidFill>
                  <a:srgbClr val="FEFFFF"/>
                </a:solidFill>
                <a:latin typeface="Arial" panose="020B0604020202020204"/>
              </a:rPr>
              <a:t>Background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661114-9CB2-56C9-7C59-3B2799AD0F79}"/>
              </a:ext>
            </a:extLst>
          </p:cNvPr>
          <p:cNvSpPr/>
          <p:nvPr/>
        </p:nvSpPr>
        <p:spPr>
          <a:xfrm>
            <a:off x="819365" y="4607793"/>
            <a:ext cx="5029200" cy="5486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0" dirty="0">
                <a:solidFill>
                  <a:srgbClr val="FEFFFF"/>
                </a:solidFill>
                <a:latin typeface="Arial" panose="020B0604020202020204"/>
              </a:rPr>
              <a:t>New physics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E739B8D3-7781-4D55-EF1E-C84101C33A90}"/>
              </a:ext>
            </a:extLst>
          </p:cNvPr>
          <p:cNvSpPr/>
          <p:nvPr/>
        </p:nvSpPr>
        <p:spPr>
          <a:xfrm>
            <a:off x="6229350" y="1878047"/>
            <a:ext cx="5029200" cy="3457575"/>
          </a:xfrm>
          <a:prstGeom prst="rect">
            <a:avLst/>
          </a:prstGeom>
          <a:solidFill>
            <a:srgbClr val="FEFFFF"/>
          </a:solidFill>
          <a:ln w="28575" cap="flat" cmpd="sng" algn="ctr">
            <a:solidFill>
              <a:srgbClr val="BD4C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36712A2-E292-2D35-A84C-C8C24D84C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727" y="2750120"/>
            <a:ext cx="1713425" cy="171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FD44051-558A-287E-57A4-A725A63B8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529" y="2750121"/>
            <a:ext cx="1713425" cy="171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907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2D46F-EBC9-F075-E8BD-F4977683C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133383-539A-145B-CBC2-04069B24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Why tracking?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A75946-1EF1-5A07-0D13-712FFE243EFA}"/>
              </a:ext>
            </a:extLst>
          </p:cNvPr>
          <p:cNvSpPr/>
          <p:nvPr/>
        </p:nvSpPr>
        <p:spPr>
          <a:xfrm>
            <a:off x="8789733" y="1356120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816AA6-4829-D8BD-4FA8-544D325D20BC}"/>
              </a:ext>
            </a:extLst>
          </p:cNvPr>
          <p:cNvSpPr/>
          <p:nvPr/>
        </p:nvSpPr>
        <p:spPr>
          <a:xfrm>
            <a:off x="8789733" y="2318352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BB6A36-DF1B-D5A7-EA17-D28C4C1553EC}"/>
              </a:ext>
            </a:extLst>
          </p:cNvPr>
          <p:cNvSpPr/>
          <p:nvPr/>
        </p:nvSpPr>
        <p:spPr>
          <a:xfrm>
            <a:off x="11231652" y="1356120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8CEA91-7038-9800-D2FA-90E9791228EC}"/>
              </a:ext>
            </a:extLst>
          </p:cNvPr>
          <p:cNvSpPr/>
          <p:nvPr/>
        </p:nvSpPr>
        <p:spPr>
          <a:xfrm>
            <a:off x="11231652" y="2318352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063FF4-D87F-A970-A057-C19B18DC9076}"/>
              </a:ext>
            </a:extLst>
          </p:cNvPr>
          <p:cNvSpPr/>
          <p:nvPr/>
        </p:nvSpPr>
        <p:spPr>
          <a:xfrm>
            <a:off x="5145279" y="2318352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FA3AD3-CD68-7F78-CF11-EB48E493BA0F}"/>
              </a:ext>
            </a:extLst>
          </p:cNvPr>
          <p:cNvSpPr/>
          <p:nvPr/>
        </p:nvSpPr>
        <p:spPr>
          <a:xfrm>
            <a:off x="5145279" y="4242816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214BD8C-EAAC-8658-172E-769BFDC33F45}"/>
              </a:ext>
            </a:extLst>
          </p:cNvPr>
          <p:cNvSpPr/>
          <p:nvPr/>
        </p:nvSpPr>
        <p:spPr>
          <a:xfrm>
            <a:off x="5145279" y="5205048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3A46C7-7164-A1F5-B9B7-1B7D24EE2F09}"/>
              </a:ext>
            </a:extLst>
          </p:cNvPr>
          <p:cNvSpPr/>
          <p:nvPr/>
        </p:nvSpPr>
        <p:spPr>
          <a:xfrm>
            <a:off x="7587198" y="1356120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9132A43-CFC7-676E-483C-0A934454E9A8}"/>
              </a:ext>
            </a:extLst>
          </p:cNvPr>
          <p:cNvSpPr/>
          <p:nvPr/>
        </p:nvSpPr>
        <p:spPr>
          <a:xfrm>
            <a:off x="7587198" y="2318352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05C2E1-08FB-D93D-3C38-99276DA4F65F}"/>
              </a:ext>
            </a:extLst>
          </p:cNvPr>
          <p:cNvSpPr/>
          <p:nvPr/>
        </p:nvSpPr>
        <p:spPr>
          <a:xfrm>
            <a:off x="7587198" y="4242816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CBEACF9-76B4-8505-A55C-F091DDF5A2D9}"/>
              </a:ext>
            </a:extLst>
          </p:cNvPr>
          <p:cNvSpPr/>
          <p:nvPr/>
        </p:nvSpPr>
        <p:spPr>
          <a:xfrm>
            <a:off x="7587198" y="5205048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3E7CA3D-1C44-9294-BC58-300042B036D1}"/>
              </a:ext>
            </a:extLst>
          </p:cNvPr>
          <p:cNvCxnSpPr>
            <a:cxnSpLocks/>
          </p:cNvCxnSpPr>
          <p:nvPr/>
        </p:nvCxnSpPr>
        <p:spPr>
          <a:xfrm>
            <a:off x="6709138" y="3866184"/>
            <a:ext cx="0" cy="211663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2BA00F4-1C2C-CF14-58F3-BB9899EB82A2}"/>
              </a:ext>
            </a:extLst>
          </p:cNvPr>
          <p:cNvCxnSpPr>
            <a:cxnSpLocks/>
          </p:cNvCxnSpPr>
          <p:nvPr/>
        </p:nvCxnSpPr>
        <p:spPr>
          <a:xfrm flipH="1" flipV="1">
            <a:off x="5801154" y="4317537"/>
            <a:ext cx="907984" cy="42132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638E8BA-AC79-145F-7C94-CDBF61C74478}"/>
              </a:ext>
            </a:extLst>
          </p:cNvPr>
          <p:cNvCxnSpPr>
            <a:cxnSpLocks/>
          </p:cNvCxnSpPr>
          <p:nvPr/>
        </p:nvCxnSpPr>
        <p:spPr>
          <a:xfrm flipH="1" flipV="1">
            <a:off x="6716577" y="5365626"/>
            <a:ext cx="870621" cy="37835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6229BAD-1D0E-7F5F-1048-1C2C1473C565}"/>
              </a:ext>
            </a:extLst>
          </p:cNvPr>
          <p:cNvCxnSpPr>
            <a:cxnSpLocks/>
          </p:cNvCxnSpPr>
          <p:nvPr/>
        </p:nvCxnSpPr>
        <p:spPr>
          <a:xfrm flipH="1" flipV="1">
            <a:off x="6716576" y="2602406"/>
            <a:ext cx="870622" cy="3305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A4D65F8E-686A-D071-E107-D01D05726BE7}"/>
              </a:ext>
            </a:extLst>
          </p:cNvPr>
          <p:cNvCxnSpPr>
            <a:cxnSpLocks/>
          </p:cNvCxnSpPr>
          <p:nvPr/>
        </p:nvCxnSpPr>
        <p:spPr>
          <a:xfrm flipH="1" flipV="1">
            <a:off x="9429995" y="1694886"/>
            <a:ext cx="916159" cy="756717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3A670AAB-55F6-DB94-6B72-ABBE17D85C01}"/>
              </a:ext>
            </a:extLst>
          </p:cNvPr>
          <p:cNvCxnSpPr>
            <a:cxnSpLocks/>
          </p:cNvCxnSpPr>
          <p:nvPr/>
        </p:nvCxnSpPr>
        <p:spPr>
          <a:xfrm flipH="1" flipV="1">
            <a:off x="10371144" y="2464761"/>
            <a:ext cx="860507" cy="360529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" name="Rectangle: Diagonal Corners Snipped 2053">
            <a:extLst>
              <a:ext uri="{FF2B5EF4-FFF2-40B4-BE49-F238E27FC236}">
                <a16:creationId xmlns:a16="http://schemas.microsoft.com/office/drawing/2014/main" id="{F4321B9A-3875-9E24-6B8A-F825FAEB00C8}"/>
              </a:ext>
            </a:extLst>
          </p:cNvPr>
          <p:cNvSpPr/>
          <p:nvPr/>
        </p:nvSpPr>
        <p:spPr>
          <a:xfrm>
            <a:off x="127363" y="2468667"/>
            <a:ext cx="4419580" cy="2648339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056" name="Freeform: Shape 2055">
            <a:extLst>
              <a:ext uri="{FF2B5EF4-FFF2-40B4-BE49-F238E27FC236}">
                <a16:creationId xmlns:a16="http://schemas.microsoft.com/office/drawing/2014/main" id="{3F8F206C-7420-8713-D299-FF7831BF0D9D}"/>
              </a:ext>
            </a:extLst>
          </p:cNvPr>
          <p:cNvSpPr/>
          <p:nvPr/>
        </p:nvSpPr>
        <p:spPr>
          <a:xfrm>
            <a:off x="453119" y="2639730"/>
            <a:ext cx="3769506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collected information = better cuts</a:t>
            </a:r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00510F09-E5D4-E038-6152-1D234456FE06}"/>
              </a:ext>
            </a:extLst>
          </p:cNvPr>
          <p:cNvSpPr/>
          <p:nvPr/>
        </p:nvSpPr>
        <p:spPr>
          <a:xfrm>
            <a:off x="549179" y="3110558"/>
            <a:ext cx="3673446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Two electron tracks</a:t>
            </a:r>
          </a:p>
        </p:txBody>
      </p:sp>
      <p:sp>
        <p:nvSpPr>
          <p:cNvPr id="2058" name="Freeform: Shape 2057">
            <a:extLst>
              <a:ext uri="{FF2B5EF4-FFF2-40B4-BE49-F238E27FC236}">
                <a16:creationId xmlns:a16="http://schemas.microsoft.com/office/drawing/2014/main" id="{B256329F-EFF8-289C-EB50-A2ADA906EA40}"/>
              </a:ext>
            </a:extLst>
          </p:cNvPr>
          <p:cNvSpPr/>
          <p:nvPr/>
        </p:nvSpPr>
        <p:spPr>
          <a:xfrm>
            <a:off x="549179" y="3581087"/>
            <a:ext cx="3673446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Vertex distance</a:t>
            </a:r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0512B1A1-A7F0-29E0-8433-6D8ACFA63C2B}"/>
              </a:ext>
            </a:extLst>
          </p:cNvPr>
          <p:cNvSpPr/>
          <p:nvPr/>
        </p:nvSpPr>
        <p:spPr>
          <a:xfrm>
            <a:off x="453119" y="4051915"/>
            <a:ext cx="3769506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TOF cut</a:t>
            </a:r>
          </a:p>
        </p:txBody>
      </p:sp>
      <p:sp>
        <p:nvSpPr>
          <p:cNvPr id="2061" name="Block Arc 2060">
            <a:extLst>
              <a:ext uri="{FF2B5EF4-FFF2-40B4-BE49-F238E27FC236}">
                <a16:creationId xmlns:a16="http://schemas.microsoft.com/office/drawing/2014/main" id="{DD13E353-5961-036A-0C09-9F8BEED21F37}"/>
              </a:ext>
            </a:extLst>
          </p:cNvPr>
          <p:cNvSpPr/>
          <p:nvPr/>
        </p:nvSpPr>
        <p:spPr>
          <a:xfrm>
            <a:off x="-3440181" y="1493609"/>
            <a:ext cx="4018353" cy="4018353"/>
          </a:xfrm>
          <a:prstGeom prst="blockArc">
            <a:avLst>
              <a:gd name="adj1" fmla="val 16827798"/>
              <a:gd name="adj2" fmla="val 4778034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3" name="Oval 2062">
            <a:extLst>
              <a:ext uri="{FF2B5EF4-FFF2-40B4-BE49-F238E27FC236}">
                <a16:creationId xmlns:a16="http://schemas.microsoft.com/office/drawing/2014/main" id="{C689A93B-47CD-EF10-B6AD-4E3198F32D22}"/>
              </a:ext>
            </a:extLst>
          </p:cNvPr>
          <p:cNvSpPr/>
          <p:nvPr/>
        </p:nvSpPr>
        <p:spPr>
          <a:xfrm>
            <a:off x="234896" y="260048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4" name="Oval 2063">
            <a:extLst>
              <a:ext uri="{FF2B5EF4-FFF2-40B4-BE49-F238E27FC236}">
                <a16:creationId xmlns:a16="http://schemas.microsoft.com/office/drawing/2014/main" id="{BBB2B0BE-3517-A921-04E0-827C0B005F2E}"/>
              </a:ext>
            </a:extLst>
          </p:cNvPr>
          <p:cNvSpPr/>
          <p:nvPr/>
        </p:nvSpPr>
        <p:spPr>
          <a:xfrm>
            <a:off x="352976" y="307131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5" name="Oval 2064">
            <a:extLst>
              <a:ext uri="{FF2B5EF4-FFF2-40B4-BE49-F238E27FC236}">
                <a16:creationId xmlns:a16="http://schemas.microsoft.com/office/drawing/2014/main" id="{53DB2A23-EB0A-FFF0-F9AB-8C73C111992F}"/>
              </a:ext>
            </a:extLst>
          </p:cNvPr>
          <p:cNvSpPr/>
          <p:nvPr/>
        </p:nvSpPr>
        <p:spPr>
          <a:xfrm>
            <a:off x="352976" y="354184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6" name="Oval 2065">
            <a:extLst>
              <a:ext uri="{FF2B5EF4-FFF2-40B4-BE49-F238E27FC236}">
                <a16:creationId xmlns:a16="http://schemas.microsoft.com/office/drawing/2014/main" id="{464A95AC-07AE-9D09-8044-B6BC1817D775}"/>
              </a:ext>
            </a:extLst>
          </p:cNvPr>
          <p:cNvSpPr/>
          <p:nvPr/>
        </p:nvSpPr>
        <p:spPr>
          <a:xfrm>
            <a:off x="234896" y="4012675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63AFBC-F0FA-6A37-7039-CFDADA5EEC74}"/>
              </a:ext>
            </a:extLst>
          </p:cNvPr>
          <p:cNvSpPr/>
          <p:nvPr/>
        </p:nvSpPr>
        <p:spPr>
          <a:xfrm>
            <a:off x="5145279" y="3280584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A79EA8-7D0A-30E0-AED6-91A9533CC6EF}"/>
              </a:ext>
            </a:extLst>
          </p:cNvPr>
          <p:cNvSpPr/>
          <p:nvPr/>
        </p:nvSpPr>
        <p:spPr>
          <a:xfrm>
            <a:off x="5145279" y="3868545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7FE8626-CEAE-4C18-8D75-3310347FE64E}"/>
              </a:ext>
            </a:extLst>
          </p:cNvPr>
          <p:cNvSpPr/>
          <p:nvPr/>
        </p:nvSpPr>
        <p:spPr>
          <a:xfrm>
            <a:off x="7587823" y="3278223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D9CAA82-3484-64E5-F7A6-94BE75B76368}"/>
              </a:ext>
            </a:extLst>
          </p:cNvPr>
          <p:cNvSpPr/>
          <p:nvPr/>
        </p:nvSpPr>
        <p:spPr>
          <a:xfrm>
            <a:off x="7587823" y="3866184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C46BBE2-88AD-246C-9F5E-EA177FB7854B}"/>
              </a:ext>
            </a:extLst>
          </p:cNvPr>
          <p:cNvSpPr/>
          <p:nvPr/>
        </p:nvSpPr>
        <p:spPr>
          <a:xfrm>
            <a:off x="8789732" y="3278223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2052">
            <a:extLst>
              <a:ext uri="{FF2B5EF4-FFF2-40B4-BE49-F238E27FC236}">
                <a16:creationId xmlns:a16="http://schemas.microsoft.com/office/drawing/2014/main" id="{E1D20E37-D429-6BB9-4469-4BF01A839742}"/>
              </a:ext>
            </a:extLst>
          </p:cNvPr>
          <p:cNvSpPr/>
          <p:nvPr/>
        </p:nvSpPr>
        <p:spPr>
          <a:xfrm>
            <a:off x="11231652" y="3278223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2" name="Straight Connector 2061">
            <a:extLst>
              <a:ext uri="{FF2B5EF4-FFF2-40B4-BE49-F238E27FC236}">
                <a16:creationId xmlns:a16="http://schemas.microsoft.com/office/drawing/2014/main" id="{57CA4EE3-9B30-BB49-6549-E92163B49CFB}"/>
              </a:ext>
            </a:extLst>
          </p:cNvPr>
          <p:cNvCxnSpPr/>
          <p:nvPr/>
        </p:nvCxnSpPr>
        <p:spPr>
          <a:xfrm>
            <a:off x="4961965" y="3512365"/>
            <a:ext cx="71000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548AE67D-F2EF-9FE1-27BE-7A6A5EFF4BBA}"/>
              </a:ext>
            </a:extLst>
          </p:cNvPr>
          <p:cNvCxnSpPr/>
          <p:nvPr/>
        </p:nvCxnSpPr>
        <p:spPr>
          <a:xfrm>
            <a:off x="4961965" y="3866184"/>
            <a:ext cx="71000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C8F24F60-0EB4-DC60-2776-FF853CEF4EC0}"/>
              </a:ext>
            </a:extLst>
          </p:cNvPr>
          <p:cNvCxnSpPr>
            <a:cxnSpLocks/>
          </p:cNvCxnSpPr>
          <p:nvPr/>
        </p:nvCxnSpPr>
        <p:spPr>
          <a:xfrm>
            <a:off x="6716576" y="1311044"/>
            <a:ext cx="0" cy="220132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3" name="Straight Connector 2072">
            <a:extLst>
              <a:ext uri="{FF2B5EF4-FFF2-40B4-BE49-F238E27FC236}">
                <a16:creationId xmlns:a16="http://schemas.microsoft.com/office/drawing/2014/main" id="{F78221C7-B3E1-8853-8653-49C0DC7B0B81}"/>
              </a:ext>
            </a:extLst>
          </p:cNvPr>
          <p:cNvCxnSpPr>
            <a:cxnSpLocks/>
          </p:cNvCxnSpPr>
          <p:nvPr/>
        </p:nvCxnSpPr>
        <p:spPr>
          <a:xfrm>
            <a:off x="10359910" y="1306275"/>
            <a:ext cx="0" cy="220132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8" name="Connector: Curved 2077">
            <a:extLst>
              <a:ext uri="{FF2B5EF4-FFF2-40B4-BE49-F238E27FC236}">
                <a16:creationId xmlns:a16="http://schemas.microsoft.com/office/drawing/2014/main" id="{8E6B391F-2F00-B000-E075-AAB66B0A4CA4}"/>
              </a:ext>
            </a:extLst>
          </p:cNvPr>
          <p:cNvCxnSpPr/>
          <p:nvPr/>
        </p:nvCxnSpPr>
        <p:spPr>
          <a:xfrm>
            <a:off x="5659300" y="1721644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9" name="Connector: Curved 2078">
            <a:extLst>
              <a:ext uri="{FF2B5EF4-FFF2-40B4-BE49-F238E27FC236}">
                <a16:creationId xmlns:a16="http://schemas.microsoft.com/office/drawing/2014/main" id="{AE7D438D-94C3-7F63-BC36-5B7E0D24BAAB}"/>
              </a:ext>
            </a:extLst>
          </p:cNvPr>
          <p:cNvCxnSpPr/>
          <p:nvPr/>
        </p:nvCxnSpPr>
        <p:spPr>
          <a:xfrm>
            <a:off x="5923619" y="1840916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0" name="Connector: Curved 2079">
            <a:extLst>
              <a:ext uri="{FF2B5EF4-FFF2-40B4-BE49-F238E27FC236}">
                <a16:creationId xmlns:a16="http://schemas.microsoft.com/office/drawing/2014/main" id="{2AAD67E7-0E37-0724-6AF4-D991529D8B5C}"/>
              </a:ext>
            </a:extLst>
          </p:cNvPr>
          <p:cNvCxnSpPr/>
          <p:nvPr/>
        </p:nvCxnSpPr>
        <p:spPr>
          <a:xfrm>
            <a:off x="6187938" y="1960188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1" name="Connector: Curved 2080">
            <a:extLst>
              <a:ext uri="{FF2B5EF4-FFF2-40B4-BE49-F238E27FC236}">
                <a16:creationId xmlns:a16="http://schemas.microsoft.com/office/drawing/2014/main" id="{67FBF5C9-A629-ECDE-FBB7-10FA0520E5C2}"/>
              </a:ext>
            </a:extLst>
          </p:cNvPr>
          <p:cNvCxnSpPr/>
          <p:nvPr/>
        </p:nvCxnSpPr>
        <p:spPr>
          <a:xfrm>
            <a:off x="6452257" y="2079460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2C2D5FD1-E075-BFBF-61BE-A66306B1D57C}"/>
              </a:ext>
            </a:extLst>
          </p:cNvPr>
          <p:cNvSpPr/>
          <p:nvPr/>
        </p:nvSpPr>
        <p:spPr>
          <a:xfrm>
            <a:off x="5145279" y="1356120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Freeform: Shape 2082">
            <a:extLst>
              <a:ext uri="{FF2B5EF4-FFF2-40B4-BE49-F238E27FC236}">
                <a16:creationId xmlns:a16="http://schemas.microsoft.com/office/drawing/2014/main" id="{22013F34-B5A0-1F74-9337-60DF33614855}"/>
              </a:ext>
            </a:extLst>
          </p:cNvPr>
          <p:cNvSpPr/>
          <p:nvPr/>
        </p:nvSpPr>
        <p:spPr>
          <a:xfrm>
            <a:off x="1000286" y="4556145"/>
            <a:ext cx="3216785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8F16C8CD-072F-D848-52B9-D8ACAB3F83C6}"/>
              </a:ext>
            </a:extLst>
          </p:cNvPr>
          <p:cNvSpPr/>
          <p:nvPr/>
        </p:nvSpPr>
        <p:spPr>
          <a:xfrm>
            <a:off x="6603994" y="4638243"/>
            <a:ext cx="225163" cy="201859"/>
          </a:xfrm>
          <a:prstGeom prst="mathMultiply">
            <a:avLst/>
          </a:prstGeom>
          <a:solidFill>
            <a:schemeClr val="bg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C109B7F0-3B27-C199-126E-87031475148E}"/>
              </a:ext>
            </a:extLst>
          </p:cNvPr>
          <p:cNvSpPr/>
          <p:nvPr/>
        </p:nvSpPr>
        <p:spPr>
          <a:xfrm>
            <a:off x="6599717" y="5278981"/>
            <a:ext cx="225163" cy="201859"/>
          </a:xfrm>
          <a:prstGeom prst="mathMultiply">
            <a:avLst/>
          </a:prstGeom>
          <a:solidFill>
            <a:schemeClr val="bg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7439D2FC-E5CA-34E4-362A-48D833889B62}"/>
              </a:ext>
            </a:extLst>
          </p:cNvPr>
          <p:cNvSpPr/>
          <p:nvPr/>
        </p:nvSpPr>
        <p:spPr>
          <a:xfrm>
            <a:off x="6271628" y="1315965"/>
            <a:ext cx="875019" cy="83246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07C130D2-C6DE-A8E0-F0A0-6C5C21E0084D}"/>
              </a:ext>
            </a:extLst>
          </p:cNvPr>
          <p:cNvSpPr/>
          <p:nvPr/>
        </p:nvSpPr>
        <p:spPr>
          <a:xfrm>
            <a:off x="6271628" y="3826095"/>
            <a:ext cx="875019" cy="83246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1742EB69-3563-4374-C78A-840FB4161847}"/>
              </a:ext>
            </a:extLst>
          </p:cNvPr>
          <p:cNvSpPr/>
          <p:nvPr/>
        </p:nvSpPr>
        <p:spPr>
          <a:xfrm>
            <a:off x="9933634" y="1315965"/>
            <a:ext cx="875019" cy="83246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4BA4C0E-C9DC-307F-A55A-8004F1EA3BFB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40FAF-AEB0-3E14-ABDC-0C573195C21B}"/>
              </a:ext>
            </a:extLst>
          </p:cNvPr>
          <p:cNvSpPr txBox="1"/>
          <p:nvPr/>
        </p:nvSpPr>
        <p:spPr>
          <a:xfrm>
            <a:off x="5418189" y="3401931"/>
            <a:ext cx="2661528" cy="323165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Events containing gammas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BEB0D8-441C-C87B-615C-00F82E37180B}"/>
              </a:ext>
            </a:extLst>
          </p:cNvPr>
          <p:cNvSpPr txBox="1"/>
          <p:nvPr/>
        </p:nvSpPr>
        <p:spPr>
          <a:xfrm>
            <a:off x="5418189" y="5919757"/>
            <a:ext cx="2661528" cy="300082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Vertex separation too large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CBEAA7-7B45-800D-ABC2-0DF08490D8B5}"/>
              </a:ext>
            </a:extLst>
          </p:cNvPr>
          <p:cNvSpPr txBox="1"/>
          <p:nvPr/>
        </p:nvSpPr>
        <p:spPr>
          <a:xfrm>
            <a:off x="9040380" y="3402880"/>
            <a:ext cx="2661528" cy="300082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External events</a:t>
            </a:r>
          </a:p>
        </p:txBody>
      </p:sp>
    </p:spTree>
    <p:extLst>
      <p:ext uri="{BB962C8B-B14F-4D97-AF65-F5344CB8AC3E}">
        <p14:creationId xmlns:p14="http://schemas.microsoft.com/office/powerpoint/2010/main" val="2957175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92813-6662-56EB-1708-367F13835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28ECC2-1A1C-746F-2A98-1C29438DF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Why tracking?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16789E-307B-0703-A169-E0B08ADA1CC3}"/>
              </a:ext>
            </a:extLst>
          </p:cNvPr>
          <p:cNvSpPr/>
          <p:nvPr/>
        </p:nvSpPr>
        <p:spPr>
          <a:xfrm>
            <a:off x="8789733" y="1356120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19915D-77C9-851E-CAF8-795E064406B2}"/>
              </a:ext>
            </a:extLst>
          </p:cNvPr>
          <p:cNvSpPr/>
          <p:nvPr/>
        </p:nvSpPr>
        <p:spPr>
          <a:xfrm>
            <a:off x="8789733" y="2318352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53D9D5-1CC0-0B0E-5B6A-ADB5A9FE551A}"/>
              </a:ext>
            </a:extLst>
          </p:cNvPr>
          <p:cNvSpPr/>
          <p:nvPr/>
        </p:nvSpPr>
        <p:spPr>
          <a:xfrm>
            <a:off x="8789733" y="4242816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B067-9783-DE50-BDB7-83D6B2D0071D}"/>
              </a:ext>
            </a:extLst>
          </p:cNvPr>
          <p:cNvSpPr/>
          <p:nvPr/>
        </p:nvSpPr>
        <p:spPr>
          <a:xfrm>
            <a:off x="8789733" y="5205048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A03CD3-2629-F5C8-5701-0BF148AFE659}"/>
              </a:ext>
            </a:extLst>
          </p:cNvPr>
          <p:cNvSpPr/>
          <p:nvPr/>
        </p:nvSpPr>
        <p:spPr>
          <a:xfrm>
            <a:off x="11231652" y="1356120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3B0AA0-88DD-CE75-CACC-860AD39736A0}"/>
              </a:ext>
            </a:extLst>
          </p:cNvPr>
          <p:cNvSpPr/>
          <p:nvPr/>
        </p:nvSpPr>
        <p:spPr>
          <a:xfrm>
            <a:off x="11231652" y="2318352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797064-549B-D1A2-1813-7B080119E9E5}"/>
              </a:ext>
            </a:extLst>
          </p:cNvPr>
          <p:cNvSpPr/>
          <p:nvPr/>
        </p:nvSpPr>
        <p:spPr>
          <a:xfrm>
            <a:off x="11231652" y="4242816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9CA58B-A1E3-3D44-2001-E5E6B0F8374D}"/>
              </a:ext>
            </a:extLst>
          </p:cNvPr>
          <p:cNvSpPr/>
          <p:nvPr/>
        </p:nvSpPr>
        <p:spPr>
          <a:xfrm>
            <a:off x="11231652" y="5205048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A9B7A2-B659-DF9B-42D3-C62803677482}"/>
              </a:ext>
            </a:extLst>
          </p:cNvPr>
          <p:cNvCxnSpPr>
            <a:cxnSpLocks/>
          </p:cNvCxnSpPr>
          <p:nvPr/>
        </p:nvCxnSpPr>
        <p:spPr>
          <a:xfrm flipH="1" flipV="1">
            <a:off x="9437433" y="4647902"/>
            <a:ext cx="916159" cy="75671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33A83E-B332-E736-A900-986FB51839CB}"/>
              </a:ext>
            </a:extLst>
          </p:cNvPr>
          <p:cNvCxnSpPr>
            <a:cxnSpLocks/>
          </p:cNvCxnSpPr>
          <p:nvPr/>
        </p:nvCxnSpPr>
        <p:spPr>
          <a:xfrm flipH="1" flipV="1">
            <a:off x="10361030" y="5482766"/>
            <a:ext cx="870621" cy="304019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1A688B59-7353-3138-ECF6-DD16D2C6F5BC}"/>
              </a:ext>
            </a:extLst>
          </p:cNvPr>
          <p:cNvSpPr/>
          <p:nvPr/>
        </p:nvSpPr>
        <p:spPr>
          <a:xfrm>
            <a:off x="5145279" y="2318352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C6315C6-A9A0-101C-0AD1-583B19389D26}"/>
              </a:ext>
            </a:extLst>
          </p:cNvPr>
          <p:cNvSpPr/>
          <p:nvPr/>
        </p:nvSpPr>
        <p:spPr>
          <a:xfrm>
            <a:off x="5145279" y="4242816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388FF53-95A6-3836-44CC-E62D56ACCE67}"/>
              </a:ext>
            </a:extLst>
          </p:cNvPr>
          <p:cNvSpPr/>
          <p:nvPr/>
        </p:nvSpPr>
        <p:spPr>
          <a:xfrm>
            <a:off x="5145279" y="5205048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AA7B866-E3B4-A64F-D731-E1556834DF3F}"/>
              </a:ext>
            </a:extLst>
          </p:cNvPr>
          <p:cNvSpPr/>
          <p:nvPr/>
        </p:nvSpPr>
        <p:spPr>
          <a:xfrm>
            <a:off x="7587198" y="1356120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B7EFE26-476C-63FE-1428-54C05B7A864B}"/>
              </a:ext>
            </a:extLst>
          </p:cNvPr>
          <p:cNvSpPr/>
          <p:nvPr/>
        </p:nvSpPr>
        <p:spPr>
          <a:xfrm>
            <a:off x="7587198" y="2318352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7EB3052-9780-40F7-39A0-EBE0E1BD0CE3}"/>
              </a:ext>
            </a:extLst>
          </p:cNvPr>
          <p:cNvSpPr/>
          <p:nvPr/>
        </p:nvSpPr>
        <p:spPr>
          <a:xfrm>
            <a:off x="7587198" y="4242816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3A0ACC8-3FC7-4FCB-B5FB-C51F435EFBC2}"/>
              </a:ext>
            </a:extLst>
          </p:cNvPr>
          <p:cNvSpPr/>
          <p:nvPr/>
        </p:nvSpPr>
        <p:spPr>
          <a:xfrm>
            <a:off x="7587198" y="5205048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D25A69B-CF18-8D8E-7073-36A70B1507BB}"/>
              </a:ext>
            </a:extLst>
          </p:cNvPr>
          <p:cNvCxnSpPr>
            <a:cxnSpLocks/>
          </p:cNvCxnSpPr>
          <p:nvPr/>
        </p:nvCxnSpPr>
        <p:spPr>
          <a:xfrm>
            <a:off x="6709138" y="3866184"/>
            <a:ext cx="0" cy="211663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B99AD28-E854-7AE1-0626-9CAC435F017A}"/>
              </a:ext>
            </a:extLst>
          </p:cNvPr>
          <p:cNvCxnSpPr>
            <a:cxnSpLocks/>
          </p:cNvCxnSpPr>
          <p:nvPr/>
        </p:nvCxnSpPr>
        <p:spPr>
          <a:xfrm flipH="1" flipV="1">
            <a:off x="5801154" y="4317537"/>
            <a:ext cx="907984" cy="42132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5C272D9-68EB-0EEC-D395-0C1A8ECAB7C7}"/>
              </a:ext>
            </a:extLst>
          </p:cNvPr>
          <p:cNvCxnSpPr>
            <a:cxnSpLocks/>
          </p:cNvCxnSpPr>
          <p:nvPr/>
        </p:nvCxnSpPr>
        <p:spPr>
          <a:xfrm flipH="1" flipV="1">
            <a:off x="6716577" y="5365626"/>
            <a:ext cx="870621" cy="37835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1382155-24E3-41C5-A689-60EEB289AA78}"/>
              </a:ext>
            </a:extLst>
          </p:cNvPr>
          <p:cNvCxnSpPr>
            <a:cxnSpLocks/>
          </p:cNvCxnSpPr>
          <p:nvPr/>
        </p:nvCxnSpPr>
        <p:spPr>
          <a:xfrm flipH="1" flipV="1">
            <a:off x="6716576" y="2602406"/>
            <a:ext cx="870622" cy="3305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D2814C15-D0F1-A8BF-3AAE-487333936D0C}"/>
              </a:ext>
            </a:extLst>
          </p:cNvPr>
          <p:cNvCxnSpPr>
            <a:cxnSpLocks/>
          </p:cNvCxnSpPr>
          <p:nvPr/>
        </p:nvCxnSpPr>
        <p:spPr>
          <a:xfrm flipH="1" flipV="1">
            <a:off x="9429995" y="1694886"/>
            <a:ext cx="916159" cy="756717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8DC6B0E0-A77D-BFF3-192A-50929E9ED540}"/>
              </a:ext>
            </a:extLst>
          </p:cNvPr>
          <p:cNvCxnSpPr>
            <a:cxnSpLocks/>
          </p:cNvCxnSpPr>
          <p:nvPr/>
        </p:nvCxnSpPr>
        <p:spPr>
          <a:xfrm flipH="1" flipV="1">
            <a:off x="10371144" y="2464761"/>
            <a:ext cx="860507" cy="360529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" name="Rectangle: Diagonal Corners Snipped 2053">
            <a:extLst>
              <a:ext uri="{FF2B5EF4-FFF2-40B4-BE49-F238E27FC236}">
                <a16:creationId xmlns:a16="http://schemas.microsoft.com/office/drawing/2014/main" id="{CF3BFA7A-46D1-B7F6-F622-80E02CF64BED}"/>
              </a:ext>
            </a:extLst>
          </p:cNvPr>
          <p:cNvSpPr/>
          <p:nvPr/>
        </p:nvSpPr>
        <p:spPr>
          <a:xfrm>
            <a:off x="127363" y="2468667"/>
            <a:ext cx="4419580" cy="2648339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056" name="Freeform: Shape 2055">
            <a:extLst>
              <a:ext uri="{FF2B5EF4-FFF2-40B4-BE49-F238E27FC236}">
                <a16:creationId xmlns:a16="http://schemas.microsoft.com/office/drawing/2014/main" id="{7F93A3CB-8F11-6DFE-6CC1-0F43B6F1C588}"/>
              </a:ext>
            </a:extLst>
          </p:cNvPr>
          <p:cNvSpPr/>
          <p:nvPr/>
        </p:nvSpPr>
        <p:spPr>
          <a:xfrm>
            <a:off x="453119" y="2639730"/>
            <a:ext cx="3769506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collected information = better cuts</a:t>
            </a:r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187DA065-6B6D-76B7-73FB-D42601985366}"/>
              </a:ext>
            </a:extLst>
          </p:cNvPr>
          <p:cNvSpPr/>
          <p:nvPr/>
        </p:nvSpPr>
        <p:spPr>
          <a:xfrm>
            <a:off x="549179" y="3110558"/>
            <a:ext cx="3673446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Two electron tracks</a:t>
            </a:r>
          </a:p>
        </p:txBody>
      </p:sp>
      <p:sp>
        <p:nvSpPr>
          <p:cNvPr id="2058" name="Freeform: Shape 2057">
            <a:extLst>
              <a:ext uri="{FF2B5EF4-FFF2-40B4-BE49-F238E27FC236}">
                <a16:creationId xmlns:a16="http://schemas.microsoft.com/office/drawing/2014/main" id="{4F8A6A81-290D-30B4-64CE-6CF67C3EA3CB}"/>
              </a:ext>
            </a:extLst>
          </p:cNvPr>
          <p:cNvSpPr/>
          <p:nvPr/>
        </p:nvSpPr>
        <p:spPr>
          <a:xfrm>
            <a:off x="549179" y="3581087"/>
            <a:ext cx="3673446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Vertex distance</a:t>
            </a:r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2AD82B00-111D-1901-0F0D-CBDA4C2A20B0}"/>
              </a:ext>
            </a:extLst>
          </p:cNvPr>
          <p:cNvSpPr/>
          <p:nvPr/>
        </p:nvSpPr>
        <p:spPr>
          <a:xfrm>
            <a:off x="453119" y="4051915"/>
            <a:ext cx="3769506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TOF cut</a:t>
            </a:r>
          </a:p>
        </p:txBody>
      </p:sp>
      <p:sp>
        <p:nvSpPr>
          <p:cNvPr id="2061" name="Block Arc 2060">
            <a:extLst>
              <a:ext uri="{FF2B5EF4-FFF2-40B4-BE49-F238E27FC236}">
                <a16:creationId xmlns:a16="http://schemas.microsoft.com/office/drawing/2014/main" id="{73D0C9C7-BCC2-9FD1-CCB4-95D68F54B584}"/>
              </a:ext>
            </a:extLst>
          </p:cNvPr>
          <p:cNvSpPr/>
          <p:nvPr/>
        </p:nvSpPr>
        <p:spPr>
          <a:xfrm>
            <a:off x="-3440181" y="1493609"/>
            <a:ext cx="4018353" cy="4018353"/>
          </a:xfrm>
          <a:prstGeom prst="blockArc">
            <a:avLst>
              <a:gd name="adj1" fmla="val 16827798"/>
              <a:gd name="adj2" fmla="val 4778034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3" name="Oval 2062">
            <a:extLst>
              <a:ext uri="{FF2B5EF4-FFF2-40B4-BE49-F238E27FC236}">
                <a16:creationId xmlns:a16="http://schemas.microsoft.com/office/drawing/2014/main" id="{8199C870-7832-9B1D-C7BF-1AED806CD19E}"/>
              </a:ext>
            </a:extLst>
          </p:cNvPr>
          <p:cNvSpPr/>
          <p:nvPr/>
        </p:nvSpPr>
        <p:spPr>
          <a:xfrm>
            <a:off x="234896" y="260048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4" name="Oval 2063">
            <a:extLst>
              <a:ext uri="{FF2B5EF4-FFF2-40B4-BE49-F238E27FC236}">
                <a16:creationId xmlns:a16="http://schemas.microsoft.com/office/drawing/2014/main" id="{44A7D4C2-224B-D4B9-460C-46A47E58C9F1}"/>
              </a:ext>
            </a:extLst>
          </p:cNvPr>
          <p:cNvSpPr/>
          <p:nvPr/>
        </p:nvSpPr>
        <p:spPr>
          <a:xfrm>
            <a:off x="352976" y="307131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5" name="Oval 2064">
            <a:extLst>
              <a:ext uri="{FF2B5EF4-FFF2-40B4-BE49-F238E27FC236}">
                <a16:creationId xmlns:a16="http://schemas.microsoft.com/office/drawing/2014/main" id="{56E3BBBA-1F3C-F394-6CE6-E61BFA17EB89}"/>
              </a:ext>
            </a:extLst>
          </p:cNvPr>
          <p:cNvSpPr/>
          <p:nvPr/>
        </p:nvSpPr>
        <p:spPr>
          <a:xfrm>
            <a:off x="352976" y="354184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6" name="Oval 2065">
            <a:extLst>
              <a:ext uri="{FF2B5EF4-FFF2-40B4-BE49-F238E27FC236}">
                <a16:creationId xmlns:a16="http://schemas.microsoft.com/office/drawing/2014/main" id="{4FD98974-950B-6A66-E975-77C4232150AF}"/>
              </a:ext>
            </a:extLst>
          </p:cNvPr>
          <p:cNvSpPr/>
          <p:nvPr/>
        </p:nvSpPr>
        <p:spPr>
          <a:xfrm>
            <a:off x="234896" y="4012675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7EDABDA-98A9-45EC-BDD0-AAC4810B3A0A}"/>
              </a:ext>
            </a:extLst>
          </p:cNvPr>
          <p:cNvSpPr/>
          <p:nvPr/>
        </p:nvSpPr>
        <p:spPr>
          <a:xfrm>
            <a:off x="5145279" y="3280584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3B51F2-6C66-7249-63F3-FE4BF1DA06C9}"/>
              </a:ext>
            </a:extLst>
          </p:cNvPr>
          <p:cNvSpPr/>
          <p:nvPr/>
        </p:nvSpPr>
        <p:spPr>
          <a:xfrm>
            <a:off x="5145279" y="3868545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69E985-F14E-CA3C-B9F2-D48CBB67BFC0}"/>
              </a:ext>
            </a:extLst>
          </p:cNvPr>
          <p:cNvSpPr/>
          <p:nvPr/>
        </p:nvSpPr>
        <p:spPr>
          <a:xfrm>
            <a:off x="7587823" y="3278223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6CF3F1-219E-1827-F376-A43BB0BDD62C}"/>
              </a:ext>
            </a:extLst>
          </p:cNvPr>
          <p:cNvSpPr/>
          <p:nvPr/>
        </p:nvSpPr>
        <p:spPr>
          <a:xfrm>
            <a:off x="7587823" y="3866184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560FF88-893C-7A1D-694A-0EF0C581B584}"/>
              </a:ext>
            </a:extLst>
          </p:cNvPr>
          <p:cNvSpPr/>
          <p:nvPr/>
        </p:nvSpPr>
        <p:spPr>
          <a:xfrm>
            <a:off x="8789732" y="3278223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Rectangle 2048">
            <a:extLst>
              <a:ext uri="{FF2B5EF4-FFF2-40B4-BE49-F238E27FC236}">
                <a16:creationId xmlns:a16="http://schemas.microsoft.com/office/drawing/2014/main" id="{75E5844F-DC9C-3C06-A842-1A3E1CD51AD3}"/>
              </a:ext>
            </a:extLst>
          </p:cNvPr>
          <p:cNvSpPr/>
          <p:nvPr/>
        </p:nvSpPr>
        <p:spPr>
          <a:xfrm>
            <a:off x="8789732" y="3866184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2052">
            <a:extLst>
              <a:ext uri="{FF2B5EF4-FFF2-40B4-BE49-F238E27FC236}">
                <a16:creationId xmlns:a16="http://schemas.microsoft.com/office/drawing/2014/main" id="{243E0841-0998-3C1D-802B-DD94386B78CB}"/>
              </a:ext>
            </a:extLst>
          </p:cNvPr>
          <p:cNvSpPr/>
          <p:nvPr/>
        </p:nvSpPr>
        <p:spPr>
          <a:xfrm>
            <a:off x="11231652" y="3278223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5AF296C-ED38-20E8-A3FC-977A2CA1C28E}"/>
              </a:ext>
            </a:extLst>
          </p:cNvPr>
          <p:cNvSpPr/>
          <p:nvPr/>
        </p:nvSpPr>
        <p:spPr>
          <a:xfrm>
            <a:off x="11231652" y="3866184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2" name="Straight Connector 2061">
            <a:extLst>
              <a:ext uri="{FF2B5EF4-FFF2-40B4-BE49-F238E27FC236}">
                <a16:creationId xmlns:a16="http://schemas.microsoft.com/office/drawing/2014/main" id="{FD963D00-7AA0-95F6-8546-5011DDA9773A}"/>
              </a:ext>
            </a:extLst>
          </p:cNvPr>
          <p:cNvCxnSpPr/>
          <p:nvPr/>
        </p:nvCxnSpPr>
        <p:spPr>
          <a:xfrm>
            <a:off x="4961965" y="3512365"/>
            <a:ext cx="71000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B76AE18B-E422-EEEB-56E0-817D98DDDC4D}"/>
              </a:ext>
            </a:extLst>
          </p:cNvPr>
          <p:cNvCxnSpPr/>
          <p:nvPr/>
        </p:nvCxnSpPr>
        <p:spPr>
          <a:xfrm>
            <a:off x="4961965" y="3866184"/>
            <a:ext cx="71000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815C9714-8BC7-1A08-50DD-7294BBEFF81B}"/>
              </a:ext>
            </a:extLst>
          </p:cNvPr>
          <p:cNvCxnSpPr>
            <a:cxnSpLocks/>
          </p:cNvCxnSpPr>
          <p:nvPr/>
        </p:nvCxnSpPr>
        <p:spPr>
          <a:xfrm>
            <a:off x="6716576" y="1311044"/>
            <a:ext cx="0" cy="220132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2" name="Straight Connector 2071">
            <a:extLst>
              <a:ext uri="{FF2B5EF4-FFF2-40B4-BE49-F238E27FC236}">
                <a16:creationId xmlns:a16="http://schemas.microsoft.com/office/drawing/2014/main" id="{68886D79-5336-4851-B0BD-DFA6BC6A0F16}"/>
              </a:ext>
            </a:extLst>
          </p:cNvPr>
          <p:cNvCxnSpPr>
            <a:cxnSpLocks/>
          </p:cNvCxnSpPr>
          <p:nvPr/>
        </p:nvCxnSpPr>
        <p:spPr>
          <a:xfrm>
            <a:off x="10352472" y="3861415"/>
            <a:ext cx="0" cy="211663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3" name="Straight Connector 2072">
            <a:extLst>
              <a:ext uri="{FF2B5EF4-FFF2-40B4-BE49-F238E27FC236}">
                <a16:creationId xmlns:a16="http://schemas.microsoft.com/office/drawing/2014/main" id="{C429760C-8AB1-D818-4036-334431CD5B3B}"/>
              </a:ext>
            </a:extLst>
          </p:cNvPr>
          <p:cNvCxnSpPr>
            <a:cxnSpLocks/>
          </p:cNvCxnSpPr>
          <p:nvPr/>
        </p:nvCxnSpPr>
        <p:spPr>
          <a:xfrm>
            <a:off x="10359910" y="1306275"/>
            <a:ext cx="0" cy="220132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8" name="Connector: Curved 2077">
            <a:extLst>
              <a:ext uri="{FF2B5EF4-FFF2-40B4-BE49-F238E27FC236}">
                <a16:creationId xmlns:a16="http://schemas.microsoft.com/office/drawing/2014/main" id="{6EBF290F-E01E-8949-5139-EF36BDF24204}"/>
              </a:ext>
            </a:extLst>
          </p:cNvPr>
          <p:cNvCxnSpPr/>
          <p:nvPr/>
        </p:nvCxnSpPr>
        <p:spPr>
          <a:xfrm>
            <a:off x="5659300" y="1721644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9" name="Connector: Curved 2078">
            <a:extLst>
              <a:ext uri="{FF2B5EF4-FFF2-40B4-BE49-F238E27FC236}">
                <a16:creationId xmlns:a16="http://schemas.microsoft.com/office/drawing/2014/main" id="{C7DA393E-D8D0-9238-123D-06D9B71CE21D}"/>
              </a:ext>
            </a:extLst>
          </p:cNvPr>
          <p:cNvCxnSpPr/>
          <p:nvPr/>
        </p:nvCxnSpPr>
        <p:spPr>
          <a:xfrm>
            <a:off x="5923619" y="1840916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0" name="Connector: Curved 2079">
            <a:extLst>
              <a:ext uri="{FF2B5EF4-FFF2-40B4-BE49-F238E27FC236}">
                <a16:creationId xmlns:a16="http://schemas.microsoft.com/office/drawing/2014/main" id="{F65A79A8-F38A-C4F4-ECB8-CFC308F618E0}"/>
              </a:ext>
            </a:extLst>
          </p:cNvPr>
          <p:cNvCxnSpPr/>
          <p:nvPr/>
        </p:nvCxnSpPr>
        <p:spPr>
          <a:xfrm>
            <a:off x="6187938" y="1960188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1" name="Connector: Curved 2080">
            <a:extLst>
              <a:ext uri="{FF2B5EF4-FFF2-40B4-BE49-F238E27FC236}">
                <a16:creationId xmlns:a16="http://schemas.microsoft.com/office/drawing/2014/main" id="{305E78B5-E98E-4509-9A3D-9E8C52F70278}"/>
              </a:ext>
            </a:extLst>
          </p:cNvPr>
          <p:cNvCxnSpPr/>
          <p:nvPr/>
        </p:nvCxnSpPr>
        <p:spPr>
          <a:xfrm>
            <a:off x="6452257" y="2079460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1AB4516-327F-7DEF-608C-FBAF26EFC921}"/>
              </a:ext>
            </a:extLst>
          </p:cNvPr>
          <p:cNvSpPr/>
          <p:nvPr/>
        </p:nvSpPr>
        <p:spPr>
          <a:xfrm>
            <a:off x="5145279" y="1356120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Freeform: Shape 2082">
            <a:extLst>
              <a:ext uri="{FF2B5EF4-FFF2-40B4-BE49-F238E27FC236}">
                <a16:creationId xmlns:a16="http://schemas.microsoft.com/office/drawing/2014/main" id="{F35F8D68-9897-D53C-226C-EA6E87316F9A}"/>
              </a:ext>
            </a:extLst>
          </p:cNvPr>
          <p:cNvSpPr/>
          <p:nvPr/>
        </p:nvSpPr>
        <p:spPr>
          <a:xfrm>
            <a:off x="1000286" y="4556145"/>
            <a:ext cx="3216785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1D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more!</a:t>
            </a: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7A8134D5-4B07-4669-5264-F34F23B9BE7C}"/>
              </a:ext>
            </a:extLst>
          </p:cNvPr>
          <p:cNvSpPr/>
          <p:nvPr/>
        </p:nvSpPr>
        <p:spPr>
          <a:xfrm>
            <a:off x="6603994" y="4638243"/>
            <a:ext cx="225163" cy="201859"/>
          </a:xfrm>
          <a:prstGeom prst="mathMultiply">
            <a:avLst/>
          </a:prstGeom>
          <a:solidFill>
            <a:schemeClr val="bg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6673CDBE-2093-8D0A-3D56-3480DC1EEFE1}"/>
              </a:ext>
            </a:extLst>
          </p:cNvPr>
          <p:cNvSpPr/>
          <p:nvPr/>
        </p:nvSpPr>
        <p:spPr>
          <a:xfrm>
            <a:off x="6599717" y="5278981"/>
            <a:ext cx="225163" cy="201859"/>
          </a:xfrm>
          <a:prstGeom prst="mathMultiply">
            <a:avLst/>
          </a:prstGeom>
          <a:solidFill>
            <a:schemeClr val="bg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AE14AA81-7C37-CE50-47F4-14B4C3B7C262}"/>
              </a:ext>
            </a:extLst>
          </p:cNvPr>
          <p:cNvSpPr/>
          <p:nvPr/>
        </p:nvSpPr>
        <p:spPr>
          <a:xfrm>
            <a:off x="6271628" y="1315965"/>
            <a:ext cx="875019" cy="83246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626B7D27-8811-4F96-E4AB-193A0F24BF4E}"/>
              </a:ext>
            </a:extLst>
          </p:cNvPr>
          <p:cNvSpPr/>
          <p:nvPr/>
        </p:nvSpPr>
        <p:spPr>
          <a:xfrm>
            <a:off x="6271628" y="3826095"/>
            <a:ext cx="875019" cy="83246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5E5F606B-872E-71FE-4321-223AA8031030}"/>
              </a:ext>
            </a:extLst>
          </p:cNvPr>
          <p:cNvSpPr/>
          <p:nvPr/>
        </p:nvSpPr>
        <p:spPr>
          <a:xfrm>
            <a:off x="9933634" y="1315965"/>
            <a:ext cx="875019" cy="83246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Green checkmark icon - Free green check mark icons">
            <a:extLst>
              <a:ext uri="{FF2B5EF4-FFF2-40B4-BE49-F238E27FC236}">
                <a16:creationId xmlns:a16="http://schemas.microsoft.com/office/drawing/2014/main" id="{D2DAF25B-FD58-7184-6784-FF2D3A0FE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122" y="3872871"/>
            <a:ext cx="723787" cy="7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4C81927-49BB-2818-B692-A334082E959C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13A9BB-7908-D3FC-E050-6D4809828B9C}"/>
              </a:ext>
            </a:extLst>
          </p:cNvPr>
          <p:cNvSpPr txBox="1"/>
          <p:nvPr/>
        </p:nvSpPr>
        <p:spPr>
          <a:xfrm>
            <a:off x="5418189" y="3401931"/>
            <a:ext cx="2661528" cy="323165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Events containing gammas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E5AB79-CD72-4EF8-C278-DC2D69535028}"/>
              </a:ext>
            </a:extLst>
          </p:cNvPr>
          <p:cNvSpPr txBox="1"/>
          <p:nvPr/>
        </p:nvSpPr>
        <p:spPr>
          <a:xfrm>
            <a:off x="5418189" y="5919757"/>
            <a:ext cx="2661528" cy="300082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Vertex separation too large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75A9D5-739A-0E6B-2A34-16EDA18DE201}"/>
              </a:ext>
            </a:extLst>
          </p:cNvPr>
          <p:cNvSpPr txBox="1"/>
          <p:nvPr/>
        </p:nvSpPr>
        <p:spPr>
          <a:xfrm>
            <a:off x="9040380" y="3402880"/>
            <a:ext cx="2661528" cy="300082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External events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61D373-7AEA-0761-8105-707780D11C5A}"/>
              </a:ext>
            </a:extLst>
          </p:cNvPr>
          <p:cNvSpPr txBox="1"/>
          <p:nvPr/>
        </p:nvSpPr>
        <p:spPr>
          <a:xfrm>
            <a:off x="9040380" y="5868726"/>
            <a:ext cx="2661528" cy="300082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Golden event</a:t>
            </a:r>
          </a:p>
        </p:txBody>
      </p:sp>
    </p:spTree>
    <p:extLst>
      <p:ext uri="{BB962C8B-B14F-4D97-AF65-F5344CB8AC3E}">
        <p14:creationId xmlns:p14="http://schemas.microsoft.com/office/powerpoint/2010/main" val="3352307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F73C9-0DFC-28CA-4B02-052FF93DA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45E220-B98B-135B-CA41-E8ED3236D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Why tracking?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62CA1F-F250-5F99-EA4D-135453C38270}"/>
              </a:ext>
            </a:extLst>
          </p:cNvPr>
          <p:cNvSpPr/>
          <p:nvPr/>
        </p:nvSpPr>
        <p:spPr>
          <a:xfrm>
            <a:off x="8789733" y="1356120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323969-C594-FDA3-8177-9200EE8D1C0A}"/>
              </a:ext>
            </a:extLst>
          </p:cNvPr>
          <p:cNvSpPr/>
          <p:nvPr/>
        </p:nvSpPr>
        <p:spPr>
          <a:xfrm>
            <a:off x="8789733" y="2318352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D241DC-275E-AEAD-908A-1815DF5B5411}"/>
              </a:ext>
            </a:extLst>
          </p:cNvPr>
          <p:cNvSpPr/>
          <p:nvPr/>
        </p:nvSpPr>
        <p:spPr>
          <a:xfrm>
            <a:off x="8789733" y="4242816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531568-4C31-9EDB-0402-488FB54B1485}"/>
              </a:ext>
            </a:extLst>
          </p:cNvPr>
          <p:cNvSpPr/>
          <p:nvPr/>
        </p:nvSpPr>
        <p:spPr>
          <a:xfrm>
            <a:off x="8789733" y="5205048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A0E500-D47D-ACA8-E1AC-17CDC2554690}"/>
              </a:ext>
            </a:extLst>
          </p:cNvPr>
          <p:cNvSpPr/>
          <p:nvPr/>
        </p:nvSpPr>
        <p:spPr>
          <a:xfrm>
            <a:off x="11231652" y="1356120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1C9894-85AB-FB5E-AC25-4F2CF74A3CF9}"/>
              </a:ext>
            </a:extLst>
          </p:cNvPr>
          <p:cNvSpPr/>
          <p:nvPr/>
        </p:nvSpPr>
        <p:spPr>
          <a:xfrm>
            <a:off x="11231652" y="2318352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35A7E2-F3C5-8504-516B-E60B4F3FF452}"/>
              </a:ext>
            </a:extLst>
          </p:cNvPr>
          <p:cNvSpPr/>
          <p:nvPr/>
        </p:nvSpPr>
        <p:spPr>
          <a:xfrm>
            <a:off x="11231652" y="4242816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09F439-5ABE-0B9A-CB4B-28678D1E96B4}"/>
              </a:ext>
            </a:extLst>
          </p:cNvPr>
          <p:cNvSpPr/>
          <p:nvPr/>
        </p:nvSpPr>
        <p:spPr>
          <a:xfrm>
            <a:off x="11231652" y="5205048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E3D410-292B-E553-0291-2D690B8C0C15}"/>
              </a:ext>
            </a:extLst>
          </p:cNvPr>
          <p:cNvCxnSpPr>
            <a:cxnSpLocks/>
          </p:cNvCxnSpPr>
          <p:nvPr/>
        </p:nvCxnSpPr>
        <p:spPr>
          <a:xfrm flipH="1" flipV="1">
            <a:off x="9437433" y="4647902"/>
            <a:ext cx="916159" cy="75671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E9A1CE4-247D-2339-6E0B-3375CC69C417}"/>
              </a:ext>
            </a:extLst>
          </p:cNvPr>
          <p:cNvCxnSpPr>
            <a:cxnSpLocks/>
          </p:cNvCxnSpPr>
          <p:nvPr/>
        </p:nvCxnSpPr>
        <p:spPr>
          <a:xfrm flipH="1" flipV="1">
            <a:off x="10361030" y="5482766"/>
            <a:ext cx="870621" cy="304019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89844B83-2A6D-DA32-F75B-9FA817FDFFD2}"/>
              </a:ext>
            </a:extLst>
          </p:cNvPr>
          <p:cNvSpPr/>
          <p:nvPr/>
        </p:nvSpPr>
        <p:spPr>
          <a:xfrm>
            <a:off x="5145279" y="2318352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72E3044-AA1A-E4E9-5312-0858C2A31DF9}"/>
              </a:ext>
            </a:extLst>
          </p:cNvPr>
          <p:cNvSpPr/>
          <p:nvPr/>
        </p:nvSpPr>
        <p:spPr>
          <a:xfrm>
            <a:off x="5145279" y="4242816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AFDE037-98A4-CFCD-C7D1-065763CC40F3}"/>
              </a:ext>
            </a:extLst>
          </p:cNvPr>
          <p:cNvSpPr/>
          <p:nvPr/>
        </p:nvSpPr>
        <p:spPr>
          <a:xfrm>
            <a:off x="5145279" y="5205048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91C0379-D33A-B088-C3C3-65F624CB04C0}"/>
              </a:ext>
            </a:extLst>
          </p:cNvPr>
          <p:cNvSpPr/>
          <p:nvPr/>
        </p:nvSpPr>
        <p:spPr>
          <a:xfrm>
            <a:off x="7587198" y="1356120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6F33A4F-8AE8-D4B1-0013-AB3414CF9552}"/>
              </a:ext>
            </a:extLst>
          </p:cNvPr>
          <p:cNvSpPr/>
          <p:nvPr/>
        </p:nvSpPr>
        <p:spPr>
          <a:xfrm>
            <a:off x="7587198" y="2318352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6A8575F-EE90-B1CD-1BF4-3B39942BB5FA}"/>
              </a:ext>
            </a:extLst>
          </p:cNvPr>
          <p:cNvSpPr/>
          <p:nvPr/>
        </p:nvSpPr>
        <p:spPr>
          <a:xfrm>
            <a:off x="7587198" y="4242816"/>
            <a:ext cx="647700" cy="822843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BB6350E-7085-961B-5A59-12C46C595492}"/>
              </a:ext>
            </a:extLst>
          </p:cNvPr>
          <p:cNvSpPr/>
          <p:nvPr/>
        </p:nvSpPr>
        <p:spPr>
          <a:xfrm>
            <a:off x="7587198" y="5205048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1EC7382-39F9-D832-53FF-0010D57D5055}"/>
              </a:ext>
            </a:extLst>
          </p:cNvPr>
          <p:cNvCxnSpPr>
            <a:cxnSpLocks/>
          </p:cNvCxnSpPr>
          <p:nvPr/>
        </p:nvCxnSpPr>
        <p:spPr>
          <a:xfrm>
            <a:off x="6709138" y="3866184"/>
            <a:ext cx="0" cy="211663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8D497AE-49CD-75EC-631A-F461BCAF7697}"/>
              </a:ext>
            </a:extLst>
          </p:cNvPr>
          <p:cNvCxnSpPr>
            <a:cxnSpLocks/>
          </p:cNvCxnSpPr>
          <p:nvPr/>
        </p:nvCxnSpPr>
        <p:spPr>
          <a:xfrm flipH="1" flipV="1">
            <a:off x="5801154" y="4317537"/>
            <a:ext cx="907984" cy="42132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AF3BF54-E737-4C7F-7FB9-D70BBC1E64AC}"/>
              </a:ext>
            </a:extLst>
          </p:cNvPr>
          <p:cNvCxnSpPr>
            <a:cxnSpLocks/>
          </p:cNvCxnSpPr>
          <p:nvPr/>
        </p:nvCxnSpPr>
        <p:spPr>
          <a:xfrm flipH="1" flipV="1">
            <a:off x="6716577" y="5365626"/>
            <a:ext cx="870621" cy="37835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080CC99-704E-2706-4A25-4466A7C91A1A}"/>
              </a:ext>
            </a:extLst>
          </p:cNvPr>
          <p:cNvCxnSpPr>
            <a:cxnSpLocks/>
          </p:cNvCxnSpPr>
          <p:nvPr/>
        </p:nvCxnSpPr>
        <p:spPr>
          <a:xfrm flipH="1" flipV="1">
            <a:off x="6716576" y="2602406"/>
            <a:ext cx="870622" cy="33056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EE30D380-9ACC-5DD1-3A6B-88FFFF2F228E}"/>
              </a:ext>
            </a:extLst>
          </p:cNvPr>
          <p:cNvCxnSpPr>
            <a:cxnSpLocks/>
          </p:cNvCxnSpPr>
          <p:nvPr/>
        </p:nvCxnSpPr>
        <p:spPr>
          <a:xfrm flipH="1" flipV="1">
            <a:off x="9429995" y="1694886"/>
            <a:ext cx="916159" cy="756717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BB24823C-9DF5-14DD-7878-D96C8DAB3FA5}"/>
              </a:ext>
            </a:extLst>
          </p:cNvPr>
          <p:cNvCxnSpPr>
            <a:cxnSpLocks/>
          </p:cNvCxnSpPr>
          <p:nvPr/>
        </p:nvCxnSpPr>
        <p:spPr>
          <a:xfrm flipH="1" flipV="1">
            <a:off x="10371144" y="2464761"/>
            <a:ext cx="860507" cy="360529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" name="Rectangle: Diagonal Corners Snipped 2053">
            <a:extLst>
              <a:ext uri="{FF2B5EF4-FFF2-40B4-BE49-F238E27FC236}">
                <a16:creationId xmlns:a16="http://schemas.microsoft.com/office/drawing/2014/main" id="{FF29512E-9F52-1923-E9F7-6AE8DF3CAA54}"/>
              </a:ext>
            </a:extLst>
          </p:cNvPr>
          <p:cNvSpPr/>
          <p:nvPr/>
        </p:nvSpPr>
        <p:spPr>
          <a:xfrm>
            <a:off x="127363" y="2468667"/>
            <a:ext cx="4419580" cy="2648339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056" name="Freeform: Shape 2055">
            <a:extLst>
              <a:ext uri="{FF2B5EF4-FFF2-40B4-BE49-F238E27FC236}">
                <a16:creationId xmlns:a16="http://schemas.microsoft.com/office/drawing/2014/main" id="{9B6E940F-CF33-9A1C-8DEF-3B0FB176B2F6}"/>
              </a:ext>
            </a:extLst>
          </p:cNvPr>
          <p:cNvSpPr/>
          <p:nvPr/>
        </p:nvSpPr>
        <p:spPr>
          <a:xfrm>
            <a:off x="453119" y="2639730"/>
            <a:ext cx="3769506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collected information = better cuts</a:t>
            </a:r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A0FB612C-DD44-53C5-99D6-2F9FD58CA212}"/>
              </a:ext>
            </a:extLst>
          </p:cNvPr>
          <p:cNvSpPr/>
          <p:nvPr/>
        </p:nvSpPr>
        <p:spPr>
          <a:xfrm>
            <a:off x="549179" y="3110558"/>
            <a:ext cx="3673446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Two electron tracks</a:t>
            </a:r>
          </a:p>
        </p:txBody>
      </p:sp>
      <p:sp>
        <p:nvSpPr>
          <p:cNvPr id="2058" name="Freeform: Shape 2057">
            <a:extLst>
              <a:ext uri="{FF2B5EF4-FFF2-40B4-BE49-F238E27FC236}">
                <a16:creationId xmlns:a16="http://schemas.microsoft.com/office/drawing/2014/main" id="{6102571B-854C-25E5-91B2-19E2AF160A63}"/>
              </a:ext>
            </a:extLst>
          </p:cNvPr>
          <p:cNvSpPr/>
          <p:nvPr/>
        </p:nvSpPr>
        <p:spPr>
          <a:xfrm>
            <a:off x="549179" y="3581087"/>
            <a:ext cx="3673446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Vertex distance</a:t>
            </a:r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F66324B9-836B-06DE-2462-2A5051E78711}"/>
              </a:ext>
            </a:extLst>
          </p:cNvPr>
          <p:cNvSpPr/>
          <p:nvPr/>
        </p:nvSpPr>
        <p:spPr>
          <a:xfrm>
            <a:off x="453119" y="4051915"/>
            <a:ext cx="3769506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TOF cut</a:t>
            </a:r>
          </a:p>
        </p:txBody>
      </p:sp>
      <p:sp>
        <p:nvSpPr>
          <p:cNvPr id="2061" name="Block Arc 2060">
            <a:extLst>
              <a:ext uri="{FF2B5EF4-FFF2-40B4-BE49-F238E27FC236}">
                <a16:creationId xmlns:a16="http://schemas.microsoft.com/office/drawing/2014/main" id="{FD421F36-CB22-6A73-4763-47B423BCDB55}"/>
              </a:ext>
            </a:extLst>
          </p:cNvPr>
          <p:cNvSpPr/>
          <p:nvPr/>
        </p:nvSpPr>
        <p:spPr>
          <a:xfrm>
            <a:off x="-3440181" y="1493609"/>
            <a:ext cx="4018353" cy="4018353"/>
          </a:xfrm>
          <a:prstGeom prst="blockArc">
            <a:avLst>
              <a:gd name="adj1" fmla="val 16827798"/>
              <a:gd name="adj2" fmla="val 4778034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3" name="Oval 2062">
            <a:extLst>
              <a:ext uri="{FF2B5EF4-FFF2-40B4-BE49-F238E27FC236}">
                <a16:creationId xmlns:a16="http://schemas.microsoft.com/office/drawing/2014/main" id="{83749377-D027-29CB-2FBB-D048568D9C7B}"/>
              </a:ext>
            </a:extLst>
          </p:cNvPr>
          <p:cNvSpPr/>
          <p:nvPr/>
        </p:nvSpPr>
        <p:spPr>
          <a:xfrm>
            <a:off x="234896" y="260048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4" name="Oval 2063">
            <a:extLst>
              <a:ext uri="{FF2B5EF4-FFF2-40B4-BE49-F238E27FC236}">
                <a16:creationId xmlns:a16="http://schemas.microsoft.com/office/drawing/2014/main" id="{20695BF7-4404-5604-8F3F-0A0E7743B752}"/>
              </a:ext>
            </a:extLst>
          </p:cNvPr>
          <p:cNvSpPr/>
          <p:nvPr/>
        </p:nvSpPr>
        <p:spPr>
          <a:xfrm>
            <a:off x="352976" y="307131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5" name="Oval 2064">
            <a:extLst>
              <a:ext uri="{FF2B5EF4-FFF2-40B4-BE49-F238E27FC236}">
                <a16:creationId xmlns:a16="http://schemas.microsoft.com/office/drawing/2014/main" id="{EA5FB657-D8FD-0736-F263-2367BB47AD4C}"/>
              </a:ext>
            </a:extLst>
          </p:cNvPr>
          <p:cNvSpPr/>
          <p:nvPr/>
        </p:nvSpPr>
        <p:spPr>
          <a:xfrm>
            <a:off x="352976" y="354184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6" name="Oval 2065">
            <a:extLst>
              <a:ext uri="{FF2B5EF4-FFF2-40B4-BE49-F238E27FC236}">
                <a16:creationId xmlns:a16="http://schemas.microsoft.com/office/drawing/2014/main" id="{00E7DCBF-A20E-102D-B55B-01729F8AF118}"/>
              </a:ext>
            </a:extLst>
          </p:cNvPr>
          <p:cNvSpPr/>
          <p:nvPr/>
        </p:nvSpPr>
        <p:spPr>
          <a:xfrm>
            <a:off x="234896" y="4012675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FA51CD9-07A5-8FB2-69D6-192FE8D01617}"/>
              </a:ext>
            </a:extLst>
          </p:cNvPr>
          <p:cNvSpPr/>
          <p:nvPr/>
        </p:nvSpPr>
        <p:spPr>
          <a:xfrm>
            <a:off x="5145279" y="3280584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4C45096-7AE3-CF9B-AF8D-CA08F708EAB6}"/>
              </a:ext>
            </a:extLst>
          </p:cNvPr>
          <p:cNvSpPr/>
          <p:nvPr/>
        </p:nvSpPr>
        <p:spPr>
          <a:xfrm>
            <a:off x="5145279" y="3868545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B44594-AC6F-9F45-E826-3B2284480305}"/>
              </a:ext>
            </a:extLst>
          </p:cNvPr>
          <p:cNvSpPr/>
          <p:nvPr/>
        </p:nvSpPr>
        <p:spPr>
          <a:xfrm>
            <a:off x="7587823" y="3278223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1D4FFC3-1401-B925-A605-718563A20BEB}"/>
              </a:ext>
            </a:extLst>
          </p:cNvPr>
          <p:cNvSpPr/>
          <p:nvPr/>
        </p:nvSpPr>
        <p:spPr>
          <a:xfrm>
            <a:off x="7587823" y="3866184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6E8F4B9-3DEC-39F4-B8AD-1ED6E82E811B}"/>
              </a:ext>
            </a:extLst>
          </p:cNvPr>
          <p:cNvSpPr/>
          <p:nvPr/>
        </p:nvSpPr>
        <p:spPr>
          <a:xfrm>
            <a:off x="8789732" y="3278223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Rectangle 2048">
            <a:extLst>
              <a:ext uri="{FF2B5EF4-FFF2-40B4-BE49-F238E27FC236}">
                <a16:creationId xmlns:a16="http://schemas.microsoft.com/office/drawing/2014/main" id="{CAFBD9AE-1186-E7A5-4B78-376A0B111859}"/>
              </a:ext>
            </a:extLst>
          </p:cNvPr>
          <p:cNvSpPr/>
          <p:nvPr/>
        </p:nvSpPr>
        <p:spPr>
          <a:xfrm>
            <a:off x="8789732" y="3866184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2052">
            <a:extLst>
              <a:ext uri="{FF2B5EF4-FFF2-40B4-BE49-F238E27FC236}">
                <a16:creationId xmlns:a16="http://schemas.microsoft.com/office/drawing/2014/main" id="{D8961D7D-18C5-419C-5999-1880036D909C}"/>
              </a:ext>
            </a:extLst>
          </p:cNvPr>
          <p:cNvSpPr/>
          <p:nvPr/>
        </p:nvSpPr>
        <p:spPr>
          <a:xfrm>
            <a:off x="11231652" y="3278223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Rectangle 2054">
            <a:extLst>
              <a:ext uri="{FF2B5EF4-FFF2-40B4-BE49-F238E27FC236}">
                <a16:creationId xmlns:a16="http://schemas.microsoft.com/office/drawing/2014/main" id="{C6608B2F-6ED7-11C5-D285-A13496DF38CF}"/>
              </a:ext>
            </a:extLst>
          </p:cNvPr>
          <p:cNvSpPr/>
          <p:nvPr/>
        </p:nvSpPr>
        <p:spPr>
          <a:xfrm>
            <a:off x="11231652" y="3866184"/>
            <a:ext cx="647700" cy="234142"/>
          </a:xfrm>
          <a:prstGeom prst="rect">
            <a:avLst/>
          </a:prstGeom>
          <a:solidFill>
            <a:srgbClr val="FEE3B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2" name="Straight Connector 2061">
            <a:extLst>
              <a:ext uri="{FF2B5EF4-FFF2-40B4-BE49-F238E27FC236}">
                <a16:creationId xmlns:a16="http://schemas.microsoft.com/office/drawing/2014/main" id="{8519B902-ADA4-96F9-D646-93A2D054D2AF}"/>
              </a:ext>
            </a:extLst>
          </p:cNvPr>
          <p:cNvCxnSpPr/>
          <p:nvPr/>
        </p:nvCxnSpPr>
        <p:spPr>
          <a:xfrm>
            <a:off x="4961965" y="3512365"/>
            <a:ext cx="71000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E0917982-C93D-A183-6C22-B8123D6FB03E}"/>
              </a:ext>
            </a:extLst>
          </p:cNvPr>
          <p:cNvCxnSpPr/>
          <p:nvPr/>
        </p:nvCxnSpPr>
        <p:spPr>
          <a:xfrm>
            <a:off x="4961965" y="3866184"/>
            <a:ext cx="71000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AA9C6BB5-F02E-DA12-1EF7-A5861080C806}"/>
              </a:ext>
            </a:extLst>
          </p:cNvPr>
          <p:cNvCxnSpPr>
            <a:cxnSpLocks/>
          </p:cNvCxnSpPr>
          <p:nvPr/>
        </p:nvCxnSpPr>
        <p:spPr>
          <a:xfrm>
            <a:off x="6716576" y="1311044"/>
            <a:ext cx="0" cy="220132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2" name="Straight Connector 2071">
            <a:extLst>
              <a:ext uri="{FF2B5EF4-FFF2-40B4-BE49-F238E27FC236}">
                <a16:creationId xmlns:a16="http://schemas.microsoft.com/office/drawing/2014/main" id="{1B5430F0-6485-317F-8843-797616E14936}"/>
              </a:ext>
            </a:extLst>
          </p:cNvPr>
          <p:cNvCxnSpPr>
            <a:cxnSpLocks/>
          </p:cNvCxnSpPr>
          <p:nvPr/>
        </p:nvCxnSpPr>
        <p:spPr>
          <a:xfrm>
            <a:off x="10352472" y="3861415"/>
            <a:ext cx="0" cy="211663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3" name="Straight Connector 2072">
            <a:extLst>
              <a:ext uri="{FF2B5EF4-FFF2-40B4-BE49-F238E27FC236}">
                <a16:creationId xmlns:a16="http://schemas.microsoft.com/office/drawing/2014/main" id="{D53DD79E-26BC-77D3-3348-CA1ED1665992}"/>
              </a:ext>
            </a:extLst>
          </p:cNvPr>
          <p:cNvCxnSpPr>
            <a:cxnSpLocks/>
          </p:cNvCxnSpPr>
          <p:nvPr/>
        </p:nvCxnSpPr>
        <p:spPr>
          <a:xfrm>
            <a:off x="10359910" y="1306275"/>
            <a:ext cx="0" cy="2201321"/>
          </a:xfrm>
          <a:prstGeom prst="line">
            <a:avLst/>
          </a:prstGeom>
          <a:ln>
            <a:solidFill>
              <a:srgbClr val="BE4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8" name="Connector: Curved 2077">
            <a:extLst>
              <a:ext uri="{FF2B5EF4-FFF2-40B4-BE49-F238E27FC236}">
                <a16:creationId xmlns:a16="http://schemas.microsoft.com/office/drawing/2014/main" id="{A98E0191-16C3-6AC4-8B19-1BCAF1778EF7}"/>
              </a:ext>
            </a:extLst>
          </p:cNvPr>
          <p:cNvCxnSpPr/>
          <p:nvPr/>
        </p:nvCxnSpPr>
        <p:spPr>
          <a:xfrm>
            <a:off x="5659300" y="1721644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9" name="Connector: Curved 2078">
            <a:extLst>
              <a:ext uri="{FF2B5EF4-FFF2-40B4-BE49-F238E27FC236}">
                <a16:creationId xmlns:a16="http://schemas.microsoft.com/office/drawing/2014/main" id="{4D46B5DF-5BA2-81B9-A025-3689284AEE44}"/>
              </a:ext>
            </a:extLst>
          </p:cNvPr>
          <p:cNvCxnSpPr/>
          <p:nvPr/>
        </p:nvCxnSpPr>
        <p:spPr>
          <a:xfrm>
            <a:off x="5923619" y="1840916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0" name="Connector: Curved 2079">
            <a:extLst>
              <a:ext uri="{FF2B5EF4-FFF2-40B4-BE49-F238E27FC236}">
                <a16:creationId xmlns:a16="http://schemas.microsoft.com/office/drawing/2014/main" id="{6E53B86C-F4CD-C2BF-1989-BAFAADEC895B}"/>
              </a:ext>
            </a:extLst>
          </p:cNvPr>
          <p:cNvCxnSpPr/>
          <p:nvPr/>
        </p:nvCxnSpPr>
        <p:spPr>
          <a:xfrm>
            <a:off x="6187938" y="1960188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1" name="Connector: Curved 2080">
            <a:extLst>
              <a:ext uri="{FF2B5EF4-FFF2-40B4-BE49-F238E27FC236}">
                <a16:creationId xmlns:a16="http://schemas.microsoft.com/office/drawing/2014/main" id="{B706F29C-7E73-B51C-658A-A7AE7B172F04}"/>
              </a:ext>
            </a:extLst>
          </p:cNvPr>
          <p:cNvCxnSpPr/>
          <p:nvPr/>
        </p:nvCxnSpPr>
        <p:spPr>
          <a:xfrm>
            <a:off x="6452257" y="2079460"/>
            <a:ext cx="264319" cy="119062"/>
          </a:xfrm>
          <a:prstGeom prst="curvedConnector3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39C712AE-74CB-1DAB-620C-B90755DD92DC}"/>
              </a:ext>
            </a:extLst>
          </p:cNvPr>
          <p:cNvSpPr/>
          <p:nvPr/>
        </p:nvSpPr>
        <p:spPr>
          <a:xfrm>
            <a:off x="5145279" y="1356120"/>
            <a:ext cx="647700" cy="822843"/>
          </a:xfrm>
          <a:prstGeom prst="rect">
            <a:avLst/>
          </a:prstGeom>
          <a:solidFill>
            <a:srgbClr val="BD4C00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Freeform: Shape 2082">
            <a:extLst>
              <a:ext uri="{FF2B5EF4-FFF2-40B4-BE49-F238E27FC236}">
                <a16:creationId xmlns:a16="http://schemas.microsoft.com/office/drawing/2014/main" id="{4AABADEC-2DF9-E43D-26F6-E71C996CD23E}"/>
              </a:ext>
            </a:extLst>
          </p:cNvPr>
          <p:cNvSpPr/>
          <p:nvPr/>
        </p:nvSpPr>
        <p:spPr>
          <a:xfrm>
            <a:off x="1000286" y="4556145"/>
            <a:ext cx="3216785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1D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more!</a:t>
            </a: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27F88CBC-3BC4-F7A8-5E3A-2D0EC3318A8A}"/>
              </a:ext>
            </a:extLst>
          </p:cNvPr>
          <p:cNvSpPr/>
          <p:nvPr/>
        </p:nvSpPr>
        <p:spPr>
          <a:xfrm>
            <a:off x="6603994" y="4638243"/>
            <a:ext cx="225163" cy="201859"/>
          </a:xfrm>
          <a:prstGeom prst="mathMultiply">
            <a:avLst/>
          </a:prstGeom>
          <a:solidFill>
            <a:schemeClr val="bg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B4808DE2-B159-4EDF-5509-BF5AEE5DAFEB}"/>
              </a:ext>
            </a:extLst>
          </p:cNvPr>
          <p:cNvSpPr/>
          <p:nvPr/>
        </p:nvSpPr>
        <p:spPr>
          <a:xfrm>
            <a:off x="6599717" y="5278981"/>
            <a:ext cx="225163" cy="201859"/>
          </a:xfrm>
          <a:prstGeom prst="mathMultiply">
            <a:avLst/>
          </a:prstGeom>
          <a:solidFill>
            <a:schemeClr val="bg1"/>
          </a:solidFill>
          <a:ln>
            <a:solidFill>
              <a:srgbClr val="001D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2759A3CD-87A5-B8EE-4BE1-AD495AF5D14F}"/>
              </a:ext>
            </a:extLst>
          </p:cNvPr>
          <p:cNvSpPr/>
          <p:nvPr/>
        </p:nvSpPr>
        <p:spPr>
          <a:xfrm>
            <a:off x="6271628" y="1315965"/>
            <a:ext cx="875019" cy="83246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A29D7F67-87A8-23C3-C8BC-0A56664BA691}"/>
              </a:ext>
            </a:extLst>
          </p:cNvPr>
          <p:cNvSpPr/>
          <p:nvPr/>
        </p:nvSpPr>
        <p:spPr>
          <a:xfrm>
            <a:off x="6271628" y="3826095"/>
            <a:ext cx="875019" cy="83246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273EC2A1-CED2-F900-2100-2D90D4D50B27}"/>
              </a:ext>
            </a:extLst>
          </p:cNvPr>
          <p:cNvSpPr/>
          <p:nvPr/>
        </p:nvSpPr>
        <p:spPr>
          <a:xfrm>
            <a:off x="9933634" y="1315965"/>
            <a:ext cx="875019" cy="83246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Green checkmark icon - Free green check mark icons">
            <a:extLst>
              <a:ext uri="{FF2B5EF4-FFF2-40B4-BE49-F238E27FC236}">
                <a16:creationId xmlns:a16="http://schemas.microsoft.com/office/drawing/2014/main" id="{835A6190-DCAB-2875-B02D-DF10164B7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122" y="3872871"/>
            <a:ext cx="723787" cy="7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504144A-DCB5-1B05-D078-1058F40E4BD1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094DB9-2E7B-1687-4E1E-751C59830243}"/>
              </a:ext>
            </a:extLst>
          </p:cNvPr>
          <p:cNvSpPr txBox="1"/>
          <p:nvPr/>
        </p:nvSpPr>
        <p:spPr>
          <a:xfrm>
            <a:off x="5418189" y="3401931"/>
            <a:ext cx="2661528" cy="323165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Events containing gammas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9533FA-8B05-37FD-3EBA-401E21ADE9C2}"/>
              </a:ext>
            </a:extLst>
          </p:cNvPr>
          <p:cNvSpPr txBox="1"/>
          <p:nvPr/>
        </p:nvSpPr>
        <p:spPr>
          <a:xfrm>
            <a:off x="5418189" y="5919757"/>
            <a:ext cx="2661528" cy="300082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Vertex separation too large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FD12B-1A24-7DFD-AFC4-8C49AC10D999}"/>
              </a:ext>
            </a:extLst>
          </p:cNvPr>
          <p:cNvSpPr txBox="1"/>
          <p:nvPr/>
        </p:nvSpPr>
        <p:spPr>
          <a:xfrm>
            <a:off x="9040380" y="3402880"/>
            <a:ext cx="2661528" cy="300082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External events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1C8A5A-02F6-10D2-7D9D-197D42047E17}"/>
              </a:ext>
            </a:extLst>
          </p:cNvPr>
          <p:cNvSpPr txBox="1"/>
          <p:nvPr/>
        </p:nvSpPr>
        <p:spPr>
          <a:xfrm>
            <a:off x="9040380" y="5868726"/>
            <a:ext cx="2661528" cy="300082"/>
          </a:xfrm>
          <a:prstGeom prst="rect">
            <a:avLst/>
          </a:prstGeom>
          <a:solidFill>
            <a:srgbClr val="001D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Golden event</a:t>
            </a:r>
          </a:p>
        </p:txBody>
      </p:sp>
      <p:pic>
        <p:nvPicPr>
          <p:cNvPr id="22" name="Picture 4" descr="Generated image">
            <a:extLst>
              <a:ext uri="{FF2B5EF4-FFF2-40B4-BE49-F238E27FC236}">
                <a16:creationId xmlns:a16="http://schemas.microsoft.com/office/drawing/2014/main" id="{C3CE21CB-FF18-ED43-8892-2305BBDF2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20" y="2321970"/>
            <a:ext cx="1973234" cy="2959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946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F33BF-9E19-B344-976F-DBB9CFF66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BCD86F-41EC-0D76-3A38-2D9D2C24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Tracking algorithm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C1BB2D-05BB-0A76-853E-5B34246D4BE7}"/>
              </a:ext>
            </a:extLst>
          </p:cNvPr>
          <p:cNvGrpSpPr/>
          <p:nvPr/>
        </p:nvGrpSpPr>
        <p:grpSpPr>
          <a:xfrm rot="1256396">
            <a:off x="704039" y="3946412"/>
            <a:ext cx="1399067" cy="1416128"/>
            <a:chOff x="1937273" y="1196789"/>
            <a:chExt cx="2205318" cy="223221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03329C7-91AE-C3CA-258C-CC293EEADA09}"/>
                </a:ext>
              </a:extLst>
            </p:cNvPr>
            <p:cNvSpPr/>
            <p:nvPr/>
          </p:nvSpPr>
          <p:spPr>
            <a:xfrm>
              <a:off x="1937273" y="1196789"/>
              <a:ext cx="2205318" cy="223221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5C9DBF4-229D-8166-1ECF-7636254981BE}"/>
                </a:ext>
              </a:extLst>
            </p:cNvPr>
            <p:cNvCxnSpPr>
              <a:cxnSpLocks/>
              <a:stCxn id="27" idx="5"/>
            </p:cNvCxnSpPr>
            <p:nvPr/>
          </p:nvCxnSpPr>
          <p:spPr>
            <a:xfrm flipH="1" flipV="1">
              <a:off x="3012442" y="2312896"/>
              <a:ext cx="807188" cy="789204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433288-CC4E-117D-299A-9B116A13695C}"/>
              </a:ext>
            </a:extLst>
          </p:cNvPr>
          <p:cNvGrpSpPr/>
          <p:nvPr/>
        </p:nvGrpSpPr>
        <p:grpSpPr>
          <a:xfrm rot="12395683">
            <a:off x="2894985" y="4889545"/>
            <a:ext cx="969389" cy="960263"/>
            <a:chOff x="1937273" y="1196789"/>
            <a:chExt cx="2205318" cy="223221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5CFDA36-FBA5-0E24-45C6-B7E7EC9FC925}"/>
                </a:ext>
              </a:extLst>
            </p:cNvPr>
            <p:cNvSpPr/>
            <p:nvPr/>
          </p:nvSpPr>
          <p:spPr>
            <a:xfrm>
              <a:off x="1937273" y="1196789"/>
              <a:ext cx="2205318" cy="223221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C4DC069-6A79-C703-084E-D8E4CBD9BC6C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3012442" y="2312896"/>
              <a:ext cx="807188" cy="789204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3076F8F-1314-FEB2-4DB2-7867C879B985}"/>
              </a:ext>
            </a:extLst>
          </p:cNvPr>
          <p:cNvGrpSpPr>
            <a:grpSpLocks noChangeAspect="1"/>
          </p:cNvGrpSpPr>
          <p:nvPr/>
        </p:nvGrpSpPr>
        <p:grpSpPr>
          <a:xfrm rot="1501859">
            <a:off x="4110559" y="3599508"/>
            <a:ext cx="898924" cy="909886"/>
            <a:chOff x="1937273" y="1196789"/>
            <a:chExt cx="2205318" cy="223221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C4567C1-6ADF-979E-497C-789B18DF8FE6}"/>
                </a:ext>
              </a:extLst>
            </p:cNvPr>
            <p:cNvSpPr/>
            <p:nvPr/>
          </p:nvSpPr>
          <p:spPr>
            <a:xfrm>
              <a:off x="1937273" y="1196789"/>
              <a:ext cx="2205318" cy="223221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6978C8E-5161-6B5D-9BF5-222DA8C0592F}"/>
                </a:ext>
              </a:extLst>
            </p:cNvPr>
            <p:cNvCxnSpPr>
              <a:cxnSpLocks/>
              <a:stCxn id="23" idx="5"/>
            </p:cNvCxnSpPr>
            <p:nvPr/>
          </p:nvCxnSpPr>
          <p:spPr>
            <a:xfrm flipH="1" flipV="1">
              <a:off x="3012442" y="2312896"/>
              <a:ext cx="807188" cy="789204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13C37B-FDBF-4179-CAF3-C30584047994}"/>
                  </a:ext>
                </a:extLst>
              </p:cNvPr>
              <p:cNvSpPr txBox="1"/>
              <p:nvPr/>
            </p:nvSpPr>
            <p:spPr>
              <a:xfrm>
                <a:off x="4572047" y="4009590"/>
                <a:ext cx="481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noProof="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13C37B-FDBF-4179-CAF3-C30584047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47" y="4009590"/>
                <a:ext cx="48199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A48E2A6-8EAC-0DE5-52F1-694FA06B46A4}"/>
                  </a:ext>
                </a:extLst>
              </p:cNvPr>
              <p:cNvSpPr txBox="1"/>
              <p:nvPr/>
            </p:nvSpPr>
            <p:spPr>
              <a:xfrm>
                <a:off x="1104204" y="4817530"/>
                <a:ext cx="4766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noProof="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A48E2A6-8EAC-0DE5-52F1-694FA06B4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204" y="4817530"/>
                <a:ext cx="47666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A01A78-E207-EA0F-2345-720AADF8D172}"/>
                  </a:ext>
                </a:extLst>
              </p:cNvPr>
              <p:cNvSpPr txBox="1"/>
              <p:nvPr/>
            </p:nvSpPr>
            <p:spPr>
              <a:xfrm>
                <a:off x="3230238" y="4872420"/>
                <a:ext cx="481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A01A78-E207-EA0F-2345-720AADF8D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238" y="4872420"/>
                <a:ext cx="4819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8CCD4EB-B6E6-BC93-4BCE-79AEC97448F3}"/>
                  </a:ext>
                </a:extLst>
              </p:cNvPr>
              <p:cNvSpPr txBox="1"/>
              <p:nvPr/>
            </p:nvSpPr>
            <p:spPr>
              <a:xfrm>
                <a:off x="914775" y="4247191"/>
                <a:ext cx="9507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8CCD4EB-B6E6-BC93-4BCE-79AEC9744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775" y="4247191"/>
                <a:ext cx="95077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50A5B5-FB48-798D-514F-0C53F53E4067}"/>
                  </a:ext>
                </a:extLst>
              </p:cNvPr>
              <p:cNvSpPr txBox="1"/>
              <p:nvPr/>
            </p:nvSpPr>
            <p:spPr>
              <a:xfrm>
                <a:off x="2891639" y="5336913"/>
                <a:ext cx="96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50A5B5-FB48-798D-514F-0C53F53E4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39" y="5336913"/>
                <a:ext cx="961336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0D43348-D276-EAFD-4E40-83EFEF8FC9D7}"/>
                  </a:ext>
                </a:extLst>
              </p:cNvPr>
              <p:cNvSpPr txBox="1"/>
              <p:nvPr/>
            </p:nvSpPr>
            <p:spPr>
              <a:xfrm>
                <a:off x="4103676" y="3663507"/>
                <a:ext cx="96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0D43348-D276-EAFD-4E40-83EFEF8FC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676" y="3663507"/>
                <a:ext cx="961336" cy="369332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E20CB36-A062-FC0A-F0DC-497AB883B593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</a:t>
            </a: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025CF48C-6659-5088-8B31-44414C9450F9}"/>
              </a:ext>
            </a:extLst>
          </p:cNvPr>
          <p:cNvSpPr/>
          <p:nvPr/>
        </p:nvSpPr>
        <p:spPr>
          <a:xfrm>
            <a:off x="127363" y="1721907"/>
            <a:ext cx="5187998" cy="1571667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3A5D388-F3EF-F710-F6C4-5F85D26BC6CE}"/>
              </a:ext>
            </a:extLst>
          </p:cNvPr>
          <p:cNvSpPr/>
          <p:nvPr/>
        </p:nvSpPr>
        <p:spPr>
          <a:xfrm>
            <a:off x="453118" y="1892970"/>
            <a:ext cx="4763567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SuperNEMO = very specific 3D tracking task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76E6B18-7B47-101C-FC1B-4B7EF626CD2D}"/>
              </a:ext>
            </a:extLst>
          </p:cNvPr>
          <p:cNvSpPr/>
          <p:nvPr/>
        </p:nvSpPr>
        <p:spPr>
          <a:xfrm>
            <a:off x="549178" y="2363798"/>
            <a:ext cx="4667507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8EFDD98-9CDE-9374-4CDF-E70F2EA589FF}"/>
              </a:ext>
            </a:extLst>
          </p:cNvPr>
          <p:cNvSpPr/>
          <p:nvPr/>
        </p:nvSpPr>
        <p:spPr>
          <a:xfrm>
            <a:off x="549177" y="2834327"/>
            <a:ext cx="4667508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b="1" kern="0" dirty="0">
              <a:solidFill>
                <a:srgbClr val="001D40"/>
              </a:solidFill>
              <a:latin typeface="Arial" panose="020B0604020202020204"/>
            </a:endParaRPr>
          </a:p>
        </p:txBody>
      </p:sp>
      <p:sp>
        <p:nvSpPr>
          <p:cNvPr id="32" name="Block Arc 31">
            <a:extLst>
              <a:ext uri="{FF2B5EF4-FFF2-40B4-BE49-F238E27FC236}">
                <a16:creationId xmlns:a16="http://schemas.microsoft.com/office/drawing/2014/main" id="{59221940-5EE7-EF4D-9AFF-721B88600A63}"/>
              </a:ext>
            </a:extLst>
          </p:cNvPr>
          <p:cNvSpPr/>
          <p:nvPr/>
        </p:nvSpPr>
        <p:spPr>
          <a:xfrm>
            <a:off x="-3440181" y="746849"/>
            <a:ext cx="4018353" cy="4018353"/>
          </a:xfrm>
          <a:prstGeom prst="blockArc">
            <a:avLst>
              <a:gd name="adj1" fmla="val 16827798"/>
              <a:gd name="adj2" fmla="val 4778034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66553D3-2E9E-06B3-749B-832820DBCD9F}"/>
              </a:ext>
            </a:extLst>
          </p:cNvPr>
          <p:cNvSpPr/>
          <p:nvPr/>
        </p:nvSpPr>
        <p:spPr>
          <a:xfrm>
            <a:off x="234896" y="185372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386489D-F5E8-BF51-E28D-0200E9C51D96}"/>
              </a:ext>
            </a:extLst>
          </p:cNvPr>
          <p:cNvSpPr/>
          <p:nvPr/>
        </p:nvSpPr>
        <p:spPr>
          <a:xfrm>
            <a:off x="352976" y="232455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09CC862-0982-6152-D3F3-47BF8ACD6CA4}"/>
              </a:ext>
            </a:extLst>
          </p:cNvPr>
          <p:cNvSpPr/>
          <p:nvPr/>
        </p:nvSpPr>
        <p:spPr>
          <a:xfrm>
            <a:off x="352976" y="2795087"/>
            <a:ext cx="392406" cy="392406"/>
          </a:xfrm>
          <a:prstGeom prst="ellipse">
            <a:avLst/>
          </a:prstGeom>
          <a:solidFill>
            <a:srgbClr val="BD4C00"/>
          </a:solidFill>
          <a:ln w="28575" cap="flat" cmpd="sng" algn="ctr">
            <a:solidFill>
              <a:srgbClr val="FEE3B1"/>
            </a:solidFill>
            <a:prstDash val="solid"/>
            <a:miter lim="800000"/>
          </a:ln>
          <a:effectLst/>
        </p:spPr>
        <p:txBody>
          <a:bodyPr/>
          <a:lstStyle/>
          <a:p>
            <a:pPr defTabSz="457200"/>
            <a:endParaRPr lang="en-US" kern="0"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44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AD7F2-EE1E-22F9-81FC-5187043AA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B8F866-7455-2064-A3E9-1D7B7B3DA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Tracking algorithm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8B2BCE-D6D0-C209-18C7-5FC0AFEEB6FB}"/>
              </a:ext>
            </a:extLst>
          </p:cNvPr>
          <p:cNvGrpSpPr/>
          <p:nvPr/>
        </p:nvGrpSpPr>
        <p:grpSpPr>
          <a:xfrm rot="1256396">
            <a:off x="704039" y="3946412"/>
            <a:ext cx="1399067" cy="1416128"/>
            <a:chOff x="1937273" y="1196789"/>
            <a:chExt cx="2205318" cy="223221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4BF0CD2-5678-AD54-2809-988E2EDDEF38}"/>
                </a:ext>
              </a:extLst>
            </p:cNvPr>
            <p:cNvSpPr/>
            <p:nvPr/>
          </p:nvSpPr>
          <p:spPr>
            <a:xfrm>
              <a:off x="1937273" y="1196789"/>
              <a:ext cx="2205318" cy="223221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4F3F54-F290-A51B-D1CE-71228EFC07E6}"/>
                </a:ext>
              </a:extLst>
            </p:cNvPr>
            <p:cNvCxnSpPr>
              <a:cxnSpLocks/>
              <a:stCxn id="27" idx="5"/>
            </p:cNvCxnSpPr>
            <p:nvPr/>
          </p:nvCxnSpPr>
          <p:spPr>
            <a:xfrm flipH="1" flipV="1">
              <a:off x="3012442" y="2312896"/>
              <a:ext cx="807188" cy="789204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6D8A35-BB93-F3C2-7F87-659E2B1404BC}"/>
              </a:ext>
            </a:extLst>
          </p:cNvPr>
          <p:cNvGrpSpPr/>
          <p:nvPr/>
        </p:nvGrpSpPr>
        <p:grpSpPr>
          <a:xfrm rot="12395683">
            <a:off x="2894985" y="4889545"/>
            <a:ext cx="969389" cy="960263"/>
            <a:chOff x="1937273" y="1196789"/>
            <a:chExt cx="2205318" cy="223221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CE6ABAF-564A-AAEE-51B6-AD3E87383797}"/>
                </a:ext>
              </a:extLst>
            </p:cNvPr>
            <p:cNvSpPr/>
            <p:nvPr/>
          </p:nvSpPr>
          <p:spPr>
            <a:xfrm>
              <a:off x="1937273" y="1196789"/>
              <a:ext cx="2205318" cy="223221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AE44A0-2C07-02C2-7C85-6C848E122415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3012442" y="2312896"/>
              <a:ext cx="807188" cy="789204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D1A032-D28B-B955-A73B-AA7ECD0A24D2}"/>
              </a:ext>
            </a:extLst>
          </p:cNvPr>
          <p:cNvGrpSpPr>
            <a:grpSpLocks noChangeAspect="1"/>
          </p:cNvGrpSpPr>
          <p:nvPr/>
        </p:nvGrpSpPr>
        <p:grpSpPr>
          <a:xfrm rot="1501859">
            <a:off x="4110559" y="3599508"/>
            <a:ext cx="898924" cy="909886"/>
            <a:chOff x="1937273" y="1196789"/>
            <a:chExt cx="2205318" cy="223221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30E0DF2-F282-418D-47CE-BF2969730F53}"/>
                </a:ext>
              </a:extLst>
            </p:cNvPr>
            <p:cNvSpPr/>
            <p:nvPr/>
          </p:nvSpPr>
          <p:spPr>
            <a:xfrm>
              <a:off x="1937273" y="1196789"/>
              <a:ext cx="2205318" cy="223221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D4F3766-D285-08A7-6F13-B684224D05D4}"/>
                </a:ext>
              </a:extLst>
            </p:cNvPr>
            <p:cNvCxnSpPr>
              <a:cxnSpLocks/>
              <a:stCxn id="23" idx="5"/>
            </p:cNvCxnSpPr>
            <p:nvPr/>
          </p:nvCxnSpPr>
          <p:spPr>
            <a:xfrm flipH="1" flipV="1">
              <a:off x="3012442" y="2312896"/>
              <a:ext cx="807188" cy="789204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FA1882-2845-0275-DDCB-D0637F3C1B12}"/>
              </a:ext>
            </a:extLst>
          </p:cNvPr>
          <p:cNvCxnSpPr>
            <a:cxnSpLocks/>
          </p:cNvCxnSpPr>
          <p:nvPr/>
        </p:nvCxnSpPr>
        <p:spPr>
          <a:xfrm flipH="1">
            <a:off x="352976" y="4299411"/>
            <a:ext cx="5077327" cy="13751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5B40218-035C-66A0-286D-D3EC90E4FBD3}"/>
                  </a:ext>
                </a:extLst>
              </p:cNvPr>
              <p:cNvSpPr txBox="1"/>
              <p:nvPr/>
            </p:nvSpPr>
            <p:spPr>
              <a:xfrm>
                <a:off x="4572047" y="4009590"/>
                <a:ext cx="481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noProof="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5B40218-035C-66A0-286D-D3EC90E4F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47" y="4009590"/>
                <a:ext cx="48199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4ABFA75-7133-A81D-460C-4F5C37C9261D}"/>
                  </a:ext>
                </a:extLst>
              </p:cNvPr>
              <p:cNvSpPr txBox="1"/>
              <p:nvPr/>
            </p:nvSpPr>
            <p:spPr>
              <a:xfrm>
                <a:off x="1104204" y="4817530"/>
                <a:ext cx="4766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noProof="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4ABFA75-7133-A81D-460C-4F5C37C92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204" y="4817530"/>
                <a:ext cx="47666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BA5C40-9A1B-4D42-6254-6BD2A76F5FA6}"/>
                  </a:ext>
                </a:extLst>
              </p:cNvPr>
              <p:cNvSpPr txBox="1"/>
              <p:nvPr/>
            </p:nvSpPr>
            <p:spPr>
              <a:xfrm>
                <a:off x="3230238" y="4872420"/>
                <a:ext cx="481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BA5C40-9A1B-4D42-6254-6BD2A76F5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238" y="4872420"/>
                <a:ext cx="4819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8CF908E-B7CC-EE5D-1130-915CFF788A40}"/>
                  </a:ext>
                </a:extLst>
              </p:cNvPr>
              <p:cNvSpPr txBox="1"/>
              <p:nvPr/>
            </p:nvSpPr>
            <p:spPr>
              <a:xfrm>
                <a:off x="914775" y="4247191"/>
                <a:ext cx="9507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8CF908E-B7CC-EE5D-1130-915CFF788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775" y="4247191"/>
                <a:ext cx="95077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31CB758-379E-1BDC-0DC3-3643E5D80004}"/>
                  </a:ext>
                </a:extLst>
              </p:cNvPr>
              <p:cNvSpPr txBox="1"/>
              <p:nvPr/>
            </p:nvSpPr>
            <p:spPr>
              <a:xfrm>
                <a:off x="2891639" y="5336913"/>
                <a:ext cx="96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31CB758-379E-1BDC-0DC3-3643E5D80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39" y="5336913"/>
                <a:ext cx="961336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37A76DB-9A02-4882-4A79-BA1BE4ED37C1}"/>
                  </a:ext>
                </a:extLst>
              </p:cNvPr>
              <p:cNvSpPr txBox="1"/>
              <p:nvPr/>
            </p:nvSpPr>
            <p:spPr>
              <a:xfrm>
                <a:off x="4103676" y="3663507"/>
                <a:ext cx="96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37A76DB-9A02-4882-4A79-BA1BE4ED3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676" y="3663507"/>
                <a:ext cx="961336" cy="369332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547B6B6-BCEE-9EDA-7493-F52F0EF10651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</a:t>
            </a: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BAF12A7B-5BFF-DB88-BDBE-AF88D3BC56EF}"/>
              </a:ext>
            </a:extLst>
          </p:cNvPr>
          <p:cNvSpPr/>
          <p:nvPr/>
        </p:nvSpPr>
        <p:spPr>
          <a:xfrm>
            <a:off x="127363" y="1721907"/>
            <a:ext cx="5187998" cy="1571667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7C971BD-96F6-DC3E-77B7-460B2D45D36A}"/>
              </a:ext>
            </a:extLst>
          </p:cNvPr>
          <p:cNvSpPr/>
          <p:nvPr/>
        </p:nvSpPr>
        <p:spPr>
          <a:xfrm>
            <a:off x="453118" y="1892970"/>
            <a:ext cx="4763567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SuperNEMO = very specific 3D tracking task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D20EF43-89C0-D23D-AB08-C8E2CBACC8EB}"/>
              </a:ext>
            </a:extLst>
          </p:cNvPr>
          <p:cNvSpPr/>
          <p:nvPr/>
        </p:nvSpPr>
        <p:spPr>
          <a:xfrm>
            <a:off x="549178" y="2363798"/>
            <a:ext cx="4667507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500" kern="0" dirty="0">
                <a:solidFill>
                  <a:srgbClr val="FEFFFF"/>
                </a:solidFill>
                <a:latin typeface="Arial" panose="020B0604020202020204"/>
              </a:rPr>
              <a:t>Combination of Legendre transform and MLM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EB3FB23-803B-975E-5EE6-1FEF665AB5BB}"/>
              </a:ext>
            </a:extLst>
          </p:cNvPr>
          <p:cNvSpPr/>
          <p:nvPr/>
        </p:nvSpPr>
        <p:spPr>
          <a:xfrm>
            <a:off x="549177" y="2834327"/>
            <a:ext cx="4667508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b="1" kern="0" dirty="0">
              <a:solidFill>
                <a:srgbClr val="001D40"/>
              </a:solidFill>
              <a:latin typeface="Arial" panose="020B0604020202020204"/>
            </a:endParaRPr>
          </a:p>
        </p:txBody>
      </p:sp>
      <p:sp>
        <p:nvSpPr>
          <p:cNvPr id="32" name="Block Arc 31">
            <a:extLst>
              <a:ext uri="{FF2B5EF4-FFF2-40B4-BE49-F238E27FC236}">
                <a16:creationId xmlns:a16="http://schemas.microsoft.com/office/drawing/2014/main" id="{4319FF19-B25C-D2E1-2C6A-ACA6F997FC63}"/>
              </a:ext>
            </a:extLst>
          </p:cNvPr>
          <p:cNvSpPr/>
          <p:nvPr/>
        </p:nvSpPr>
        <p:spPr>
          <a:xfrm>
            <a:off x="-3440181" y="746849"/>
            <a:ext cx="4018353" cy="4018353"/>
          </a:xfrm>
          <a:prstGeom prst="blockArc">
            <a:avLst>
              <a:gd name="adj1" fmla="val 16827798"/>
              <a:gd name="adj2" fmla="val 4778034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5A62B94-367C-14C4-4AFE-A5B7258547AD}"/>
              </a:ext>
            </a:extLst>
          </p:cNvPr>
          <p:cNvSpPr/>
          <p:nvPr/>
        </p:nvSpPr>
        <p:spPr>
          <a:xfrm>
            <a:off x="234896" y="185372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9FFB097-9A9E-73B8-0B18-B6816F84F857}"/>
              </a:ext>
            </a:extLst>
          </p:cNvPr>
          <p:cNvSpPr/>
          <p:nvPr/>
        </p:nvSpPr>
        <p:spPr>
          <a:xfrm>
            <a:off x="352976" y="232455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5F65B69-7DDE-35E4-C1A5-123F830D9612}"/>
              </a:ext>
            </a:extLst>
          </p:cNvPr>
          <p:cNvSpPr/>
          <p:nvPr/>
        </p:nvSpPr>
        <p:spPr>
          <a:xfrm>
            <a:off x="352976" y="2795087"/>
            <a:ext cx="392406" cy="392406"/>
          </a:xfrm>
          <a:prstGeom prst="ellipse">
            <a:avLst/>
          </a:prstGeom>
          <a:solidFill>
            <a:srgbClr val="BD4C00"/>
          </a:solidFill>
          <a:ln w="28575" cap="flat" cmpd="sng" algn="ctr">
            <a:solidFill>
              <a:srgbClr val="FEE3B1"/>
            </a:solidFill>
            <a:prstDash val="solid"/>
            <a:miter lim="800000"/>
          </a:ln>
          <a:effectLst/>
        </p:spPr>
        <p:txBody>
          <a:bodyPr/>
          <a:lstStyle/>
          <a:p>
            <a:pPr defTabSz="457200"/>
            <a:endParaRPr lang="en-US" kern="0"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4366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8AA89-21FA-C11C-522F-0992F2455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394A6F-8ADC-23D5-184A-698509A49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Tracking algorithm</a:t>
            </a:r>
            <a:endParaRPr lang="en-US" dirty="0"/>
          </a:p>
        </p:txBody>
      </p:sp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F3348FB3-ACD0-EF2C-3255-E6AAED8C839E}"/>
              </a:ext>
            </a:extLst>
          </p:cNvPr>
          <p:cNvSpPr/>
          <p:nvPr/>
        </p:nvSpPr>
        <p:spPr>
          <a:xfrm>
            <a:off x="127363" y="1721907"/>
            <a:ext cx="5187998" cy="1571667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CABB97B-56D9-F433-C17C-6DBCB83C24B0}"/>
              </a:ext>
            </a:extLst>
          </p:cNvPr>
          <p:cNvSpPr/>
          <p:nvPr/>
        </p:nvSpPr>
        <p:spPr>
          <a:xfrm>
            <a:off x="453118" y="1892970"/>
            <a:ext cx="4763567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SuperNEMO = very specific 3D tracking task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3D86ABE-9196-E66B-2131-DE04CCAC3E48}"/>
              </a:ext>
            </a:extLst>
          </p:cNvPr>
          <p:cNvSpPr/>
          <p:nvPr/>
        </p:nvSpPr>
        <p:spPr>
          <a:xfrm>
            <a:off x="549178" y="2363798"/>
            <a:ext cx="4667507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500" kern="0" dirty="0">
                <a:solidFill>
                  <a:srgbClr val="FEFFFF"/>
                </a:solidFill>
                <a:latin typeface="Arial" panose="020B0604020202020204"/>
              </a:rPr>
              <a:t>Combination of Legendre transform and MLM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30BDDEE-3AE8-727E-079F-D7E3F59A333D}"/>
              </a:ext>
            </a:extLst>
          </p:cNvPr>
          <p:cNvSpPr/>
          <p:nvPr/>
        </p:nvSpPr>
        <p:spPr>
          <a:xfrm>
            <a:off x="549177" y="2834327"/>
            <a:ext cx="4667508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FEE3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kern="0" dirty="0">
                <a:solidFill>
                  <a:srgbClr val="001D40"/>
                </a:solidFill>
                <a:latin typeface="Arial" panose="020B0604020202020204"/>
              </a:rPr>
              <a:t>See poster #754 (</a:t>
            </a:r>
            <a:r>
              <a:rPr lang="en-US" sz="1500" b="1" kern="0" dirty="0" err="1">
                <a:solidFill>
                  <a:srgbClr val="001D40"/>
                </a:solidFill>
                <a:latin typeface="Arial" panose="020B0604020202020204"/>
              </a:rPr>
              <a:t>Tomáš</a:t>
            </a:r>
            <a:r>
              <a:rPr lang="en-US" sz="1500" b="1" kern="0" dirty="0">
                <a:solidFill>
                  <a:srgbClr val="001D40"/>
                </a:solidFill>
                <a:latin typeface="Arial" panose="020B0604020202020204"/>
              </a:rPr>
              <a:t> </a:t>
            </a:r>
            <a:r>
              <a:rPr lang="en-US" sz="1500" b="1" kern="0" dirty="0" err="1">
                <a:solidFill>
                  <a:srgbClr val="001D40"/>
                </a:solidFill>
                <a:latin typeface="Arial" panose="020B0604020202020204"/>
              </a:rPr>
              <a:t>Křižák</a:t>
            </a:r>
            <a:r>
              <a:rPr lang="en-US" sz="1500" b="1" kern="0" dirty="0">
                <a:solidFill>
                  <a:srgbClr val="001D40"/>
                </a:solidFill>
                <a:latin typeface="Arial" panose="020B0604020202020204"/>
              </a:rPr>
              <a:t> - today at 18:00)</a:t>
            </a:r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C546E30C-07FE-1300-0761-06332A157BA8}"/>
              </a:ext>
            </a:extLst>
          </p:cNvPr>
          <p:cNvSpPr/>
          <p:nvPr/>
        </p:nvSpPr>
        <p:spPr>
          <a:xfrm>
            <a:off x="-3440181" y="746849"/>
            <a:ext cx="4018353" cy="4018353"/>
          </a:xfrm>
          <a:prstGeom prst="blockArc">
            <a:avLst>
              <a:gd name="adj1" fmla="val 16827798"/>
              <a:gd name="adj2" fmla="val 4778034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A225F89-E8E4-F9AC-8CA1-70E64257D4E5}"/>
              </a:ext>
            </a:extLst>
          </p:cNvPr>
          <p:cNvSpPr/>
          <p:nvPr/>
        </p:nvSpPr>
        <p:spPr>
          <a:xfrm>
            <a:off x="234896" y="1853729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BC5508F-6886-A3C0-14DD-E1C8F13370C7}"/>
              </a:ext>
            </a:extLst>
          </p:cNvPr>
          <p:cNvSpPr/>
          <p:nvPr/>
        </p:nvSpPr>
        <p:spPr>
          <a:xfrm>
            <a:off x="352976" y="2324557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C55049-5D62-59AA-E72C-3F2AA936051C}"/>
              </a:ext>
            </a:extLst>
          </p:cNvPr>
          <p:cNvSpPr/>
          <p:nvPr/>
        </p:nvSpPr>
        <p:spPr>
          <a:xfrm>
            <a:off x="352976" y="2795087"/>
            <a:ext cx="392406" cy="392406"/>
          </a:xfrm>
          <a:prstGeom prst="ellipse">
            <a:avLst/>
          </a:prstGeom>
          <a:solidFill>
            <a:srgbClr val="BD4C00"/>
          </a:solidFill>
          <a:ln w="28575" cap="flat" cmpd="sng" algn="ctr">
            <a:solidFill>
              <a:srgbClr val="FEE3B1"/>
            </a:solidFill>
            <a:prstDash val="solid"/>
            <a:miter lim="800000"/>
          </a:ln>
          <a:effectLst/>
        </p:spPr>
        <p:txBody>
          <a:bodyPr/>
          <a:lstStyle/>
          <a:p>
            <a:pPr defTabSz="457200"/>
            <a:endParaRPr lang="en-US" kern="0"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33E67E-3370-2E04-1534-3F1036C29F0B}"/>
              </a:ext>
            </a:extLst>
          </p:cNvPr>
          <p:cNvGrpSpPr/>
          <p:nvPr/>
        </p:nvGrpSpPr>
        <p:grpSpPr>
          <a:xfrm rot="1256396">
            <a:off x="704039" y="3946412"/>
            <a:ext cx="1399067" cy="1416128"/>
            <a:chOff x="1937273" y="1196789"/>
            <a:chExt cx="2205318" cy="223221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14DB2C4-F119-B6E9-34E6-698EFB1C34C6}"/>
                </a:ext>
              </a:extLst>
            </p:cNvPr>
            <p:cNvSpPr/>
            <p:nvPr/>
          </p:nvSpPr>
          <p:spPr>
            <a:xfrm>
              <a:off x="1937273" y="1196789"/>
              <a:ext cx="2205318" cy="223221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C0CA366-346D-82AE-4332-C5285BC33F46}"/>
                </a:ext>
              </a:extLst>
            </p:cNvPr>
            <p:cNvCxnSpPr>
              <a:cxnSpLocks/>
              <a:stCxn id="27" idx="5"/>
            </p:cNvCxnSpPr>
            <p:nvPr/>
          </p:nvCxnSpPr>
          <p:spPr>
            <a:xfrm flipH="1" flipV="1">
              <a:off x="3012442" y="2312896"/>
              <a:ext cx="807188" cy="789204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F6F0F3-63D6-77EC-ACF0-4E48585B6C0D}"/>
              </a:ext>
            </a:extLst>
          </p:cNvPr>
          <p:cNvGrpSpPr/>
          <p:nvPr/>
        </p:nvGrpSpPr>
        <p:grpSpPr>
          <a:xfrm rot="12395683">
            <a:off x="2894985" y="4889545"/>
            <a:ext cx="969389" cy="960263"/>
            <a:chOff x="1937273" y="1196789"/>
            <a:chExt cx="2205318" cy="223221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7B2426F-6FDA-8FF3-05BC-A28F17FED89C}"/>
                </a:ext>
              </a:extLst>
            </p:cNvPr>
            <p:cNvSpPr/>
            <p:nvPr/>
          </p:nvSpPr>
          <p:spPr>
            <a:xfrm>
              <a:off x="1937273" y="1196789"/>
              <a:ext cx="2205318" cy="223221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3711B0E-868E-98BD-87C4-6CF9865AB975}"/>
                </a:ext>
              </a:extLst>
            </p:cNvPr>
            <p:cNvCxnSpPr>
              <a:cxnSpLocks/>
              <a:stCxn id="25" idx="5"/>
            </p:cNvCxnSpPr>
            <p:nvPr/>
          </p:nvCxnSpPr>
          <p:spPr>
            <a:xfrm flipH="1" flipV="1">
              <a:off x="3012442" y="2312896"/>
              <a:ext cx="807188" cy="789204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608B0A-BF02-EF87-DB86-64F8663E4208}"/>
              </a:ext>
            </a:extLst>
          </p:cNvPr>
          <p:cNvGrpSpPr>
            <a:grpSpLocks noChangeAspect="1"/>
          </p:cNvGrpSpPr>
          <p:nvPr/>
        </p:nvGrpSpPr>
        <p:grpSpPr>
          <a:xfrm rot="1501859">
            <a:off x="4110559" y="3599508"/>
            <a:ext cx="898924" cy="909886"/>
            <a:chOff x="1937273" y="1196789"/>
            <a:chExt cx="2205318" cy="223221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D5B8CC3-CE9C-11F1-5EAF-40F6BABB5618}"/>
                </a:ext>
              </a:extLst>
            </p:cNvPr>
            <p:cNvSpPr/>
            <p:nvPr/>
          </p:nvSpPr>
          <p:spPr>
            <a:xfrm>
              <a:off x="1937273" y="1196789"/>
              <a:ext cx="2205318" cy="223221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59226E-3FD0-9206-7FB1-F8F7C4CB6438}"/>
                </a:ext>
              </a:extLst>
            </p:cNvPr>
            <p:cNvCxnSpPr>
              <a:cxnSpLocks/>
              <a:stCxn id="23" idx="5"/>
            </p:cNvCxnSpPr>
            <p:nvPr/>
          </p:nvCxnSpPr>
          <p:spPr>
            <a:xfrm flipH="1" flipV="1">
              <a:off x="3012442" y="2312896"/>
              <a:ext cx="807188" cy="789204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0C9ADE-4CAB-B025-5AEE-92E1ED1252AE}"/>
              </a:ext>
            </a:extLst>
          </p:cNvPr>
          <p:cNvCxnSpPr>
            <a:cxnSpLocks/>
          </p:cNvCxnSpPr>
          <p:nvPr/>
        </p:nvCxnSpPr>
        <p:spPr>
          <a:xfrm flipH="1">
            <a:off x="352976" y="4299411"/>
            <a:ext cx="5077327" cy="13751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AE2C29-6A14-E7FD-EFD6-81FBEB184678}"/>
                  </a:ext>
                </a:extLst>
              </p:cNvPr>
              <p:cNvSpPr txBox="1"/>
              <p:nvPr/>
            </p:nvSpPr>
            <p:spPr>
              <a:xfrm>
                <a:off x="4572047" y="4009590"/>
                <a:ext cx="481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noProof="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AE2C29-6A14-E7FD-EFD6-81FBEB184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47" y="4009590"/>
                <a:ext cx="48199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03E213-FE73-DA2B-6479-3D97FA61516B}"/>
                  </a:ext>
                </a:extLst>
              </p:cNvPr>
              <p:cNvSpPr txBox="1"/>
              <p:nvPr/>
            </p:nvSpPr>
            <p:spPr>
              <a:xfrm>
                <a:off x="1104204" y="4817530"/>
                <a:ext cx="4766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noProof="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03E213-FE73-DA2B-6479-3D97FA615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204" y="4817530"/>
                <a:ext cx="47666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80C1AB0-63E3-2AA9-258E-2982D7E9B948}"/>
                  </a:ext>
                </a:extLst>
              </p:cNvPr>
              <p:cNvSpPr txBox="1"/>
              <p:nvPr/>
            </p:nvSpPr>
            <p:spPr>
              <a:xfrm>
                <a:off x="3230238" y="4872420"/>
                <a:ext cx="481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80C1AB0-63E3-2AA9-258E-2982D7E9B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238" y="4872420"/>
                <a:ext cx="4819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6707E2F-7E9B-D9F0-7DAD-19B7310D395D}"/>
                  </a:ext>
                </a:extLst>
              </p:cNvPr>
              <p:cNvSpPr txBox="1"/>
              <p:nvPr/>
            </p:nvSpPr>
            <p:spPr>
              <a:xfrm>
                <a:off x="914775" y="4247191"/>
                <a:ext cx="9507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6707E2F-7E9B-D9F0-7DAD-19B7310D3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775" y="4247191"/>
                <a:ext cx="950774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C629838-1C7A-4DE1-FF10-0187E78B06AB}"/>
                  </a:ext>
                </a:extLst>
              </p:cNvPr>
              <p:cNvSpPr txBox="1"/>
              <p:nvPr/>
            </p:nvSpPr>
            <p:spPr>
              <a:xfrm>
                <a:off x="2891639" y="5336913"/>
                <a:ext cx="96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C629838-1C7A-4DE1-FF10-0187E78B06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39" y="5336913"/>
                <a:ext cx="961336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0ADDDF0-1919-F360-101C-34B2A9390F11}"/>
                  </a:ext>
                </a:extLst>
              </p:cNvPr>
              <p:cNvSpPr txBox="1"/>
              <p:nvPr/>
            </p:nvSpPr>
            <p:spPr>
              <a:xfrm>
                <a:off x="4103676" y="3663507"/>
                <a:ext cx="96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0ADDDF0-1919-F360-101C-34B2A9390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676" y="3663507"/>
                <a:ext cx="961336" cy="369332"/>
              </a:xfrm>
              <a:prstGeom prst="rect">
                <a:avLst/>
              </a:prstGeom>
              <a:blipFill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-2_44">
            <a:hlinkClick r:id="" action="ppaction://media"/>
            <a:extLst>
              <a:ext uri="{FF2B5EF4-FFF2-40B4-BE49-F238E27FC236}">
                <a16:creationId xmlns:a16="http://schemas.microsoft.com/office/drawing/2014/main" id="{A030AC28-F594-BD51-E783-65FE0E7190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t="6670" b="-6670"/>
          <a:stretch/>
        </p:blipFill>
        <p:spPr>
          <a:xfrm>
            <a:off x="5430303" y="1307369"/>
            <a:ext cx="6586202" cy="4893773"/>
          </a:xfrm>
          <a:prstGeom prst="rect">
            <a:avLst/>
          </a:prstGeom>
        </p:spPr>
      </p:pic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CF7C560A-137B-0154-104A-4E14ED3D259C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B2C8495-AE3D-F4A1-65FB-43BA1DCE08E5}"/>
              </a:ext>
            </a:extLst>
          </p:cNvPr>
          <p:cNvSpPr/>
          <p:nvPr/>
        </p:nvSpPr>
        <p:spPr>
          <a:xfrm>
            <a:off x="6498382" y="5855257"/>
            <a:ext cx="4763567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Cimrman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module!</a:t>
            </a:r>
          </a:p>
        </p:txBody>
      </p:sp>
    </p:spTree>
    <p:extLst>
      <p:ext uri="{BB962C8B-B14F-4D97-AF65-F5344CB8AC3E}">
        <p14:creationId xmlns:p14="http://schemas.microsoft.com/office/powerpoint/2010/main" val="251929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35E5F-D1B0-226B-B151-547E6A2E8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56C624-DF9C-04E7-E847-7FFF3B04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Presentation plan</a:t>
            </a:r>
            <a:endParaRPr lang="en-US" dirty="0"/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A240D3D0-F597-96CE-8862-2B9C2E19135B}"/>
              </a:ext>
            </a:extLst>
          </p:cNvPr>
          <p:cNvSpPr/>
          <p:nvPr/>
        </p:nvSpPr>
        <p:spPr>
          <a:xfrm>
            <a:off x="504825" y="1603444"/>
            <a:ext cx="11105935" cy="4006781"/>
          </a:xfrm>
          <a:prstGeom prst="snip2DiagRect">
            <a:avLst>
              <a:gd name="adj1" fmla="val 7893"/>
              <a:gd name="adj2" fmla="val 0"/>
            </a:avLst>
          </a:prstGeom>
          <a:solidFill>
            <a:srgbClr val="001D40"/>
          </a:solidFill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89E9A3-78B1-020E-7F71-361E4D5CB743}"/>
              </a:ext>
            </a:extLst>
          </p:cNvPr>
          <p:cNvSpPr/>
          <p:nvPr/>
        </p:nvSpPr>
        <p:spPr>
          <a:xfrm>
            <a:off x="819365" y="2057241"/>
            <a:ext cx="5029200" cy="5486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0" dirty="0">
                <a:solidFill>
                  <a:srgbClr val="FEFFFF"/>
                </a:solidFill>
                <a:latin typeface="Arial" panose="020B0604020202020204"/>
              </a:rPr>
              <a:t>Double beta decay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811C44-4708-7A9E-5EDC-B9E9EC9859C4}"/>
              </a:ext>
            </a:extLst>
          </p:cNvPr>
          <p:cNvSpPr/>
          <p:nvPr/>
        </p:nvSpPr>
        <p:spPr>
          <a:xfrm>
            <a:off x="819365" y="2907425"/>
            <a:ext cx="5029200" cy="5486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0" dirty="0">
                <a:solidFill>
                  <a:srgbClr val="FEFFFF"/>
                </a:solidFill>
                <a:latin typeface="Arial" panose="020B0604020202020204"/>
              </a:rPr>
              <a:t>SuperNEMO Demonstrator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74667-16B7-A6BC-DA2C-BC3D8403B9D5}"/>
              </a:ext>
            </a:extLst>
          </p:cNvPr>
          <p:cNvSpPr/>
          <p:nvPr/>
        </p:nvSpPr>
        <p:spPr>
          <a:xfrm>
            <a:off x="819365" y="3757609"/>
            <a:ext cx="5029200" cy="548633"/>
          </a:xfrm>
          <a:prstGeom prst="rect">
            <a:avLst/>
          </a:prstGeom>
          <a:solidFill>
            <a:srgbClr val="BD4C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0" dirty="0">
                <a:solidFill>
                  <a:srgbClr val="FEFFFF"/>
                </a:solidFill>
                <a:latin typeface="Arial" panose="020B0604020202020204"/>
              </a:rPr>
              <a:t>Background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DE69EA-5ED3-C283-EDE3-537FC188D9CB}"/>
              </a:ext>
            </a:extLst>
          </p:cNvPr>
          <p:cNvSpPr/>
          <p:nvPr/>
        </p:nvSpPr>
        <p:spPr>
          <a:xfrm>
            <a:off x="819365" y="4607793"/>
            <a:ext cx="5029200" cy="5486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0" dirty="0">
                <a:solidFill>
                  <a:srgbClr val="FEFFFF"/>
                </a:solidFill>
                <a:latin typeface="Arial" panose="020B0604020202020204"/>
              </a:rPr>
              <a:t>New physics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D2C84C1A-2C96-18F7-B1BE-4E24DE0F5AA0}"/>
              </a:ext>
            </a:extLst>
          </p:cNvPr>
          <p:cNvSpPr/>
          <p:nvPr/>
        </p:nvSpPr>
        <p:spPr>
          <a:xfrm>
            <a:off x="6229350" y="1878047"/>
            <a:ext cx="5029200" cy="3457575"/>
          </a:xfrm>
          <a:prstGeom prst="rect">
            <a:avLst/>
          </a:prstGeom>
          <a:solidFill>
            <a:srgbClr val="FEFFFF"/>
          </a:solidFill>
          <a:ln w="28575" cap="flat" cmpd="sng" algn="ctr">
            <a:solidFill>
              <a:srgbClr val="BD4C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03216DE-DA15-027D-CABE-FD21DFF80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12406" y="2008176"/>
            <a:ext cx="4263088" cy="319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18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F9745-03ED-5C01-160C-D1D074689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1DFE64-42F4-CC7A-ACE9-E0A560363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Background sources</a:t>
            </a:r>
            <a:endParaRPr lang="en-US" dirty="0"/>
          </a:p>
        </p:txBody>
      </p:sp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984E49D5-DF83-2245-03FC-45921A2BA794}"/>
              </a:ext>
            </a:extLst>
          </p:cNvPr>
          <p:cNvSpPr/>
          <p:nvPr/>
        </p:nvSpPr>
        <p:spPr>
          <a:xfrm>
            <a:off x="97971" y="1371599"/>
            <a:ext cx="6368143" cy="4702629"/>
          </a:xfrm>
          <a:prstGeom prst="snip2DiagRect">
            <a:avLst>
              <a:gd name="adj1" fmla="val 0"/>
              <a:gd name="adj2" fmla="val 7299"/>
            </a:avLst>
          </a:prstGeom>
          <a:solidFill>
            <a:srgbClr val="001D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3F6E7A1B-74C8-8C20-46EC-7F66C9972A45}"/>
                  </a:ext>
                </a:extLst>
              </p:cNvPr>
              <p:cNvSpPr/>
              <p:nvPr/>
            </p:nvSpPr>
            <p:spPr>
              <a:xfrm>
                <a:off x="380778" y="1972165"/>
                <a:ext cx="5789676" cy="1211293"/>
              </a:xfrm>
              <a:custGeom>
                <a:avLst/>
                <a:gdLst>
                  <a:gd name="connsiteX0" fmla="*/ 0 w 8022772"/>
                  <a:gd name="connsiteY0" fmla="*/ 0 h 1398600"/>
                  <a:gd name="connsiteX1" fmla="*/ 8022772 w 8022772"/>
                  <a:gd name="connsiteY1" fmla="*/ 0 h 1398600"/>
                  <a:gd name="connsiteX2" fmla="*/ 8022772 w 8022772"/>
                  <a:gd name="connsiteY2" fmla="*/ 1398600 h 1398600"/>
                  <a:gd name="connsiteX3" fmla="*/ 0 w 8022772"/>
                  <a:gd name="connsiteY3" fmla="*/ 1398600 h 1398600"/>
                  <a:gd name="connsiteX4" fmla="*/ 0 w 8022772"/>
                  <a:gd name="connsiteY4" fmla="*/ 0 h 139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22772" h="1398600">
                    <a:moveTo>
                      <a:pt x="0" y="0"/>
                    </a:moveTo>
                    <a:lnTo>
                      <a:pt x="8022772" y="0"/>
                    </a:lnTo>
                    <a:lnTo>
                      <a:pt x="8022772" y="1398600"/>
                    </a:lnTo>
                    <a:lnTo>
                      <a:pt x="0" y="1398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4C00">
                  <a:alpha val="90000"/>
                </a:srgbClr>
              </a:solidFill>
              <a:ln w="12700" cap="flat" cmpd="sng" algn="ctr">
                <a:solidFill>
                  <a:srgbClr val="BD4C00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622656" tIns="499872" rIns="622656" bIns="170688" numCol="1" spcCol="1270" anchor="t" anchorCtr="0">
                <a:noAutofit/>
              </a:bodyPr>
              <a:lstStyle/>
              <a:p>
                <a:pPr marL="174625" marR="0" lvl="1" indent="-174625" defTabSz="10668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E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E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𝜈𝛽𝛽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174625" marR="0" lvl="1" indent="-174625" defTabSz="10668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Foil contamination</a:t>
                </a:r>
              </a:p>
            </p:txBody>
          </p:sp>
        </mc:Choice>
        <mc:Fallback xmlns=""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3F6E7A1B-74C8-8C20-46EC-7F66C9972A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78" y="1972165"/>
                <a:ext cx="5789676" cy="1211293"/>
              </a:xfrm>
              <a:custGeom>
                <a:avLst/>
                <a:gdLst>
                  <a:gd name="connsiteX0" fmla="*/ 0 w 8022772"/>
                  <a:gd name="connsiteY0" fmla="*/ 0 h 1398600"/>
                  <a:gd name="connsiteX1" fmla="*/ 8022772 w 8022772"/>
                  <a:gd name="connsiteY1" fmla="*/ 0 h 1398600"/>
                  <a:gd name="connsiteX2" fmla="*/ 8022772 w 8022772"/>
                  <a:gd name="connsiteY2" fmla="*/ 1398600 h 1398600"/>
                  <a:gd name="connsiteX3" fmla="*/ 0 w 8022772"/>
                  <a:gd name="connsiteY3" fmla="*/ 1398600 h 1398600"/>
                  <a:gd name="connsiteX4" fmla="*/ 0 w 8022772"/>
                  <a:gd name="connsiteY4" fmla="*/ 0 h 139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22772" h="1398600">
                    <a:moveTo>
                      <a:pt x="0" y="0"/>
                    </a:moveTo>
                    <a:lnTo>
                      <a:pt x="8022772" y="0"/>
                    </a:lnTo>
                    <a:lnTo>
                      <a:pt x="8022772" y="1398600"/>
                    </a:lnTo>
                    <a:lnTo>
                      <a:pt x="0" y="1398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  <a:ln w="12700" cap="flat" cmpd="sng" algn="ctr">
                <a:solidFill>
                  <a:srgbClr val="BD4C00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59FFFF2-011E-6203-AE44-C55D8EA7EDFD}"/>
              </a:ext>
            </a:extLst>
          </p:cNvPr>
          <p:cNvSpPr/>
          <p:nvPr/>
        </p:nvSpPr>
        <p:spPr>
          <a:xfrm>
            <a:off x="670261" y="1838631"/>
            <a:ext cx="4052773" cy="487773"/>
          </a:xfrm>
          <a:custGeom>
            <a:avLst/>
            <a:gdLst>
              <a:gd name="connsiteX0" fmla="*/ 0 w 5615940"/>
              <a:gd name="connsiteY0" fmla="*/ 118082 h 708480"/>
              <a:gd name="connsiteX1" fmla="*/ 118082 w 5615940"/>
              <a:gd name="connsiteY1" fmla="*/ 0 h 708480"/>
              <a:gd name="connsiteX2" fmla="*/ 5497858 w 5615940"/>
              <a:gd name="connsiteY2" fmla="*/ 0 h 708480"/>
              <a:gd name="connsiteX3" fmla="*/ 5615940 w 5615940"/>
              <a:gd name="connsiteY3" fmla="*/ 118082 h 708480"/>
              <a:gd name="connsiteX4" fmla="*/ 5615940 w 5615940"/>
              <a:gd name="connsiteY4" fmla="*/ 590398 h 708480"/>
              <a:gd name="connsiteX5" fmla="*/ 5497858 w 5615940"/>
              <a:gd name="connsiteY5" fmla="*/ 708480 h 708480"/>
              <a:gd name="connsiteX6" fmla="*/ 118082 w 5615940"/>
              <a:gd name="connsiteY6" fmla="*/ 708480 h 708480"/>
              <a:gd name="connsiteX7" fmla="*/ 0 w 5615940"/>
              <a:gd name="connsiteY7" fmla="*/ 590398 h 708480"/>
              <a:gd name="connsiteX8" fmla="*/ 0 w 5615940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5940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5497858" y="0"/>
                </a:lnTo>
                <a:cubicBezTo>
                  <a:pt x="5563073" y="0"/>
                  <a:pt x="5615940" y="52867"/>
                  <a:pt x="5615940" y="118082"/>
                </a:cubicBezTo>
                <a:lnTo>
                  <a:pt x="5615940" y="590398"/>
                </a:lnTo>
                <a:cubicBezTo>
                  <a:pt x="5615940" y="655613"/>
                  <a:pt x="5563073" y="708480"/>
                  <a:pt x="5497858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solidFill>
            <a:srgbClr val="001D40"/>
          </a:solidFill>
          <a:ln w="19050" cap="flat" cmpd="sng" algn="ctr">
            <a:solidFill>
              <a:srgbClr val="BD4C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246854" tIns="34585" rIns="246854" bIns="34585" numCol="1" spcCol="1270" anchor="ctr" anchorCtr="0">
            <a:noAutofit/>
          </a:bodyPr>
          <a:lstStyle/>
          <a:p>
            <a:pPr marL="0" marR="0" lvl="0" indent="0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Internal background</a:t>
            </a:r>
          </a:p>
        </p:txBody>
      </p:sp>
      <p:pic>
        <p:nvPicPr>
          <p:cNvPr id="9" name="Google Shape;265;p1" descr="Une image contenant texte, diagramme, Dessin technique, Plan&#10;&#10;Description générée automatiquement">
            <a:extLst>
              <a:ext uri="{FF2B5EF4-FFF2-40B4-BE49-F238E27FC236}">
                <a16:creationId xmlns:a16="http://schemas.microsoft.com/office/drawing/2014/main" id="{3FA3FE53-3E2E-BAE0-6D93-7B189068E13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rcRect l="43451" t="41996" r="-172" b="37157"/>
          <a:stretch/>
        </p:blipFill>
        <p:spPr>
          <a:xfrm>
            <a:off x="6929547" y="1611548"/>
            <a:ext cx="4759522" cy="1759217"/>
          </a:xfrm>
          <a:prstGeom prst="rect">
            <a:avLst/>
          </a:prstGeom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F8D725A-270B-AF51-F2E1-4A794BE62568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52858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47D4B-3B3F-9A2B-11AA-894A43523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8A68B5-80BE-F17B-D2C7-B853483B6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Background sources</a:t>
            </a:r>
            <a:endParaRPr lang="en-US" dirty="0"/>
          </a:p>
        </p:txBody>
      </p:sp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BF253874-964E-1BAB-E308-24781E36D909}"/>
              </a:ext>
            </a:extLst>
          </p:cNvPr>
          <p:cNvSpPr/>
          <p:nvPr/>
        </p:nvSpPr>
        <p:spPr>
          <a:xfrm>
            <a:off x="97971" y="1371599"/>
            <a:ext cx="6368143" cy="4702629"/>
          </a:xfrm>
          <a:prstGeom prst="snip2DiagRect">
            <a:avLst>
              <a:gd name="adj1" fmla="val 0"/>
              <a:gd name="adj2" fmla="val 7299"/>
            </a:avLst>
          </a:prstGeom>
          <a:solidFill>
            <a:srgbClr val="001D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34A6C7E0-5B3B-A07A-9651-B067ED6C57F4}"/>
                  </a:ext>
                </a:extLst>
              </p:cNvPr>
              <p:cNvSpPr/>
              <p:nvPr/>
            </p:nvSpPr>
            <p:spPr>
              <a:xfrm>
                <a:off x="380778" y="1972165"/>
                <a:ext cx="5789676" cy="1211293"/>
              </a:xfrm>
              <a:custGeom>
                <a:avLst/>
                <a:gdLst>
                  <a:gd name="connsiteX0" fmla="*/ 0 w 8022772"/>
                  <a:gd name="connsiteY0" fmla="*/ 0 h 1398600"/>
                  <a:gd name="connsiteX1" fmla="*/ 8022772 w 8022772"/>
                  <a:gd name="connsiteY1" fmla="*/ 0 h 1398600"/>
                  <a:gd name="connsiteX2" fmla="*/ 8022772 w 8022772"/>
                  <a:gd name="connsiteY2" fmla="*/ 1398600 h 1398600"/>
                  <a:gd name="connsiteX3" fmla="*/ 0 w 8022772"/>
                  <a:gd name="connsiteY3" fmla="*/ 1398600 h 1398600"/>
                  <a:gd name="connsiteX4" fmla="*/ 0 w 8022772"/>
                  <a:gd name="connsiteY4" fmla="*/ 0 h 139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22772" h="1398600">
                    <a:moveTo>
                      <a:pt x="0" y="0"/>
                    </a:moveTo>
                    <a:lnTo>
                      <a:pt x="8022772" y="0"/>
                    </a:lnTo>
                    <a:lnTo>
                      <a:pt x="8022772" y="1398600"/>
                    </a:lnTo>
                    <a:lnTo>
                      <a:pt x="0" y="1398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4C00">
                  <a:alpha val="90000"/>
                </a:srgbClr>
              </a:solidFill>
              <a:ln w="12700" cap="flat" cmpd="sng" algn="ctr">
                <a:solidFill>
                  <a:srgbClr val="BD4C00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622656" tIns="499872" rIns="622656" bIns="170688" numCol="1" spcCol="1270" anchor="t" anchorCtr="0">
                <a:noAutofit/>
              </a:bodyPr>
              <a:lstStyle/>
              <a:p>
                <a:pPr marL="174625" marR="0" lvl="1" indent="-174625" defTabSz="10668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E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E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𝜈𝛽𝛽</m:t>
                    </m:r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174625" marR="0" lvl="1" indent="-174625" defTabSz="10668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Foil contamination</a:t>
                </a:r>
              </a:p>
            </p:txBody>
          </p:sp>
        </mc:Choice>
        <mc:Fallback xmlns=""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3F6E7A1B-74C8-8C20-46EC-7F66C9972A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78" y="1972165"/>
                <a:ext cx="5789676" cy="1211293"/>
              </a:xfrm>
              <a:custGeom>
                <a:avLst/>
                <a:gdLst>
                  <a:gd name="connsiteX0" fmla="*/ 0 w 8022772"/>
                  <a:gd name="connsiteY0" fmla="*/ 0 h 1398600"/>
                  <a:gd name="connsiteX1" fmla="*/ 8022772 w 8022772"/>
                  <a:gd name="connsiteY1" fmla="*/ 0 h 1398600"/>
                  <a:gd name="connsiteX2" fmla="*/ 8022772 w 8022772"/>
                  <a:gd name="connsiteY2" fmla="*/ 1398600 h 1398600"/>
                  <a:gd name="connsiteX3" fmla="*/ 0 w 8022772"/>
                  <a:gd name="connsiteY3" fmla="*/ 1398600 h 1398600"/>
                  <a:gd name="connsiteX4" fmla="*/ 0 w 8022772"/>
                  <a:gd name="connsiteY4" fmla="*/ 0 h 139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22772" h="1398600">
                    <a:moveTo>
                      <a:pt x="0" y="0"/>
                    </a:moveTo>
                    <a:lnTo>
                      <a:pt x="8022772" y="0"/>
                    </a:lnTo>
                    <a:lnTo>
                      <a:pt x="8022772" y="1398600"/>
                    </a:lnTo>
                    <a:lnTo>
                      <a:pt x="0" y="1398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  <a:ln w="12700" cap="flat" cmpd="sng" algn="ctr">
                <a:solidFill>
                  <a:srgbClr val="BD4C00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1C2C68F-4874-AED8-4DE1-02248782FB01}"/>
              </a:ext>
            </a:extLst>
          </p:cNvPr>
          <p:cNvSpPr/>
          <p:nvPr/>
        </p:nvSpPr>
        <p:spPr>
          <a:xfrm>
            <a:off x="670261" y="1838631"/>
            <a:ext cx="4052773" cy="487773"/>
          </a:xfrm>
          <a:custGeom>
            <a:avLst/>
            <a:gdLst>
              <a:gd name="connsiteX0" fmla="*/ 0 w 5615940"/>
              <a:gd name="connsiteY0" fmla="*/ 118082 h 708480"/>
              <a:gd name="connsiteX1" fmla="*/ 118082 w 5615940"/>
              <a:gd name="connsiteY1" fmla="*/ 0 h 708480"/>
              <a:gd name="connsiteX2" fmla="*/ 5497858 w 5615940"/>
              <a:gd name="connsiteY2" fmla="*/ 0 h 708480"/>
              <a:gd name="connsiteX3" fmla="*/ 5615940 w 5615940"/>
              <a:gd name="connsiteY3" fmla="*/ 118082 h 708480"/>
              <a:gd name="connsiteX4" fmla="*/ 5615940 w 5615940"/>
              <a:gd name="connsiteY4" fmla="*/ 590398 h 708480"/>
              <a:gd name="connsiteX5" fmla="*/ 5497858 w 5615940"/>
              <a:gd name="connsiteY5" fmla="*/ 708480 h 708480"/>
              <a:gd name="connsiteX6" fmla="*/ 118082 w 5615940"/>
              <a:gd name="connsiteY6" fmla="*/ 708480 h 708480"/>
              <a:gd name="connsiteX7" fmla="*/ 0 w 5615940"/>
              <a:gd name="connsiteY7" fmla="*/ 590398 h 708480"/>
              <a:gd name="connsiteX8" fmla="*/ 0 w 5615940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5940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5497858" y="0"/>
                </a:lnTo>
                <a:cubicBezTo>
                  <a:pt x="5563073" y="0"/>
                  <a:pt x="5615940" y="52867"/>
                  <a:pt x="5615940" y="118082"/>
                </a:cubicBezTo>
                <a:lnTo>
                  <a:pt x="5615940" y="590398"/>
                </a:lnTo>
                <a:cubicBezTo>
                  <a:pt x="5615940" y="655613"/>
                  <a:pt x="5563073" y="708480"/>
                  <a:pt x="5497858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solidFill>
            <a:srgbClr val="001D40"/>
          </a:solidFill>
          <a:ln w="19050" cap="flat" cmpd="sng" algn="ctr">
            <a:solidFill>
              <a:srgbClr val="BD4C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246854" tIns="34585" rIns="246854" bIns="34585" numCol="1" spcCol="1270" anchor="ctr" anchorCtr="0">
            <a:noAutofit/>
          </a:bodyPr>
          <a:lstStyle/>
          <a:p>
            <a:pPr marL="0" marR="0" lvl="0" indent="0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Internal background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B80A376-F50F-B0B8-7472-3FEAAA2B3B01}"/>
              </a:ext>
            </a:extLst>
          </p:cNvPr>
          <p:cNvSpPr/>
          <p:nvPr/>
        </p:nvSpPr>
        <p:spPr>
          <a:xfrm>
            <a:off x="380778" y="4028782"/>
            <a:ext cx="5789676" cy="1457619"/>
          </a:xfrm>
          <a:custGeom>
            <a:avLst/>
            <a:gdLst>
              <a:gd name="connsiteX0" fmla="*/ 0 w 8022772"/>
              <a:gd name="connsiteY0" fmla="*/ 0 h 1738800"/>
              <a:gd name="connsiteX1" fmla="*/ 8022772 w 8022772"/>
              <a:gd name="connsiteY1" fmla="*/ 0 h 1738800"/>
              <a:gd name="connsiteX2" fmla="*/ 8022772 w 8022772"/>
              <a:gd name="connsiteY2" fmla="*/ 1738800 h 1738800"/>
              <a:gd name="connsiteX3" fmla="*/ 0 w 8022772"/>
              <a:gd name="connsiteY3" fmla="*/ 1738800 h 1738800"/>
              <a:gd name="connsiteX4" fmla="*/ 0 w 8022772"/>
              <a:gd name="connsiteY4" fmla="*/ 0 h 17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2772" h="1738800">
                <a:moveTo>
                  <a:pt x="0" y="0"/>
                </a:moveTo>
                <a:lnTo>
                  <a:pt x="8022772" y="0"/>
                </a:lnTo>
                <a:lnTo>
                  <a:pt x="8022772" y="1738800"/>
                </a:lnTo>
                <a:lnTo>
                  <a:pt x="0" y="1738800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alpha val="90000"/>
            </a:srgbClr>
          </a:solidFill>
          <a:ln w="12700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622656" tIns="499872" rIns="622656" bIns="170688" numCol="1" spcCol="1270" anchor="t" anchorCtr="0">
            <a:noAutofit/>
          </a:bodyPr>
          <a:lstStyle/>
          <a:p>
            <a:pPr marL="174625" marR="0" lvl="1" indent="-174625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Detector contamination</a:t>
            </a:r>
          </a:p>
          <a:p>
            <a:pPr marL="174625" marR="0" lvl="1" indent="-174625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Ambient (neutrons and gamma)</a:t>
            </a:r>
          </a:p>
          <a:p>
            <a:pPr marL="174625" marR="0" lvl="1" indent="-174625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Radon gas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603F01A-3144-51C2-EC74-8F03EB3D93A1}"/>
              </a:ext>
            </a:extLst>
          </p:cNvPr>
          <p:cNvSpPr/>
          <p:nvPr/>
        </p:nvSpPr>
        <p:spPr>
          <a:xfrm>
            <a:off x="670261" y="3895248"/>
            <a:ext cx="4052773" cy="487773"/>
          </a:xfrm>
          <a:custGeom>
            <a:avLst/>
            <a:gdLst>
              <a:gd name="connsiteX0" fmla="*/ 0 w 5615940"/>
              <a:gd name="connsiteY0" fmla="*/ 118082 h 708480"/>
              <a:gd name="connsiteX1" fmla="*/ 118082 w 5615940"/>
              <a:gd name="connsiteY1" fmla="*/ 0 h 708480"/>
              <a:gd name="connsiteX2" fmla="*/ 5497858 w 5615940"/>
              <a:gd name="connsiteY2" fmla="*/ 0 h 708480"/>
              <a:gd name="connsiteX3" fmla="*/ 5615940 w 5615940"/>
              <a:gd name="connsiteY3" fmla="*/ 118082 h 708480"/>
              <a:gd name="connsiteX4" fmla="*/ 5615940 w 5615940"/>
              <a:gd name="connsiteY4" fmla="*/ 590398 h 708480"/>
              <a:gd name="connsiteX5" fmla="*/ 5497858 w 5615940"/>
              <a:gd name="connsiteY5" fmla="*/ 708480 h 708480"/>
              <a:gd name="connsiteX6" fmla="*/ 118082 w 5615940"/>
              <a:gd name="connsiteY6" fmla="*/ 708480 h 708480"/>
              <a:gd name="connsiteX7" fmla="*/ 0 w 5615940"/>
              <a:gd name="connsiteY7" fmla="*/ 590398 h 708480"/>
              <a:gd name="connsiteX8" fmla="*/ 0 w 5615940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5940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5497858" y="0"/>
                </a:lnTo>
                <a:cubicBezTo>
                  <a:pt x="5563073" y="0"/>
                  <a:pt x="5615940" y="52867"/>
                  <a:pt x="5615940" y="118082"/>
                </a:cubicBezTo>
                <a:lnTo>
                  <a:pt x="5615940" y="590398"/>
                </a:lnTo>
                <a:cubicBezTo>
                  <a:pt x="5615940" y="655613"/>
                  <a:pt x="5563073" y="708480"/>
                  <a:pt x="5497858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solidFill>
            <a:srgbClr val="001D40"/>
          </a:solidFill>
          <a:ln w="19050" cap="flat" cmpd="sng" algn="ctr">
            <a:solidFill>
              <a:srgbClr val="BD4C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246854" tIns="34585" rIns="246854" bIns="34585" numCol="1" spcCol="1270" anchor="ctr" anchorCtr="0">
            <a:noAutofit/>
          </a:bodyPr>
          <a:lstStyle/>
          <a:p>
            <a:pPr marL="0" marR="0" lvl="0" indent="0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External background</a:t>
            </a:r>
          </a:p>
        </p:txBody>
      </p:sp>
      <p:pic>
        <p:nvPicPr>
          <p:cNvPr id="8" name="Google Shape;264;p1" descr="Une image contenant texte, diagramme, Dessin technique, Plan&#10;&#10;Description générée automatiquement">
            <a:extLst>
              <a:ext uri="{FF2B5EF4-FFF2-40B4-BE49-F238E27FC236}">
                <a16:creationId xmlns:a16="http://schemas.microsoft.com/office/drawing/2014/main" id="{3EA3412E-9EC9-3143-0CA5-737B85D6DAD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rcRect l="46158" t="8444" r="-44" b="71154"/>
          <a:stretch/>
        </p:blipFill>
        <p:spPr>
          <a:xfrm>
            <a:off x="6929547" y="4028782"/>
            <a:ext cx="4759522" cy="1755648"/>
          </a:xfrm>
          <a:prstGeom prst="rect">
            <a:avLst/>
          </a:prstGeom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oogle Shape;265;p1" descr="Une image contenant texte, diagramme, Dessin technique, Plan&#10;&#10;Description générée automatiquement">
            <a:extLst>
              <a:ext uri="{FF2B5EF4-FFF2-40B4-BE49-F238E27FC236}">
                <a16:creationId xmlns:a16="http://schemas.microsoft.com/office/drawing/2014/main" id="{891CAD99-B9A5-AE88-1345-81C8C021830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rcRect l="43451" t="41996" r="-172" b="37157"/>
          <a:stretch/>
        </p:blipFill>
        <p:spPr>
          <a:xfrm>
            <a:off x="6929547" y="1611548"/>
            <a:ext cx="4759522" cy="1759217"/>
          </a:xfrm>
          <a:prstGeom prst="rect">
            <a:avLst/>
          </a:prstGeom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C1B168-0575-F657-A18C-F32D725E4D33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8522621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997FF-423D-616E-D1BF-FA5F47E4D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F86CED-B2FA-2DBE-C009-21B4DCF1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SuperNEMO - shielding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02F020-10F3-DBA8-E095-DFCFE333BD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67" r="8718"/>
          <a:stretch/>
        </p:blipFill>
        <p:spPr>
          <a:xfrm>
            <a:off x="607855" y="1417505"/>
            <a:ext cx="3008157" cy="34862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A5AA62-F639-F15C-206D-59C14F17E45D}"/>
              </a:ext>
            </a:extLst>
          </p:cNvPr>
          <p:cNvSpPr txBox="1"/>
          <p:nvPr/>
        </p:nvSpPr>
        <p:spPr>
          <a:xfrm>
            <a:off x="733329" y="5112076"/>
            <a:ext cx="2761488" cy="440769"/>
          </a:xfrm>
          <a:prstGeom prst="snip2DiagRect">
            <a:avLst/>
          </a:prstGeom>
          <a:solidFill>
            <a:srgbClr val="001D40"/>
          </a:solidFill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</a:rPr>
              <a:t>Anti-radon tent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B99613F-2AB6-7C31-C14B-33D136BDBD39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DFDE8E8-1305-7D8E-8863-E97E10FA6A61}"/>
                  </a:ext>
                </a:extLst>
              </p:cNvPr>
              <p:cNvSpPr txBox="1"/>
              <p:nvPr/>
            </p:nvSpPr>
            <p:spPr>
              <a:xfrm>
                <a:off x="1137603" y="5744796"/>
                <a:ext cx="1941038" cy="523220"/>
              </a:xfrm>
              <a:prstGeom prst="rect">
                <a:avLst/>
              </a:prstGeom>
              <a:solidFill>
                <a:srgbClr val="FFB948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D4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aim</a:t>
                </a:r>
                <a14:m>
                  <m:oMath xmlns:m="http://schemas.openxmlformats.org/officeDocument/2006/math">
                    <m: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~ 0.25 </m:t>
                    </m:r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𝑒𝑣𝑒𝑛𝑡𝑠</m:t>
                    </m:r>
                  </m:oMath>
                </a14:m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1D4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D4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in ROI @ 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17.5 </m:t>
                    </m:r>
                    <m:r>
                      <m:rPr>
                        <m:sty m:val="p"/>
                      </m:rP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kg</m:t>
                    </m:r>
                    <m: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yr</m:t>
                    </m:r>
                  </m:oMath>
                </a14:m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1D4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DFDE8E8-1305-7D8E-8863-E97E10FA6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603" y="5744796"/>
                <a:ext cx="1941038" cy="523220"/>
              </a:xfrm>
              <a:prstGeom prst="rect">
                <a:avLst/>
              </a:prstGeom>
              <a:blipFill>
                <a:blip r:embed="rId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6374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E82E1-3D4C-8B1C-0093-DC18786DC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65CC2F-AD65-9808-00D8-09557686F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beta decay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209B5CD-5F0C-2406-BFA6-1AEF2C07F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78" y="1210787"/>
            <a:ext cx="2640625" cy="264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25421BD-6A35-BF46-7BC9-259410FF2E0F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221003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31360-8319-80BD-7685-A4C6C4299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64B7E9-F62C-ED97-8B79-8BC693415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SuperNEMO - shielding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5607FB-3E50-1746-DAC7-18D3CA44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67" r="8718"/>
          <a:stretch/>
        </p:blipFill>
        <p:spPr>
          <a:xfrm>
            <a:off x="607855" y="1417505"/>
            <a:ext cx="3008157" cy="3486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B5F197-087C-1FEE-ADA0-A131D27530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610879" y="1417505"/>
            <a:ext cx="3115716" cy="34874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C97CCC-3E06-0C7B-0E12-DE411D062D5F}"/>
              </a:ext>
            </a:extLst>
          </p:cNvPr>
          <p:cNvSpPr txBox="1"/>
          <p:nvPr/>
        </p:nvSpPr>
        <p:spPr>
          <a:xfrm>
            <a:off x="733329" y="5112076"/>
            <a:ext cx="2761488" cy="440769"/>
          </a:xfrm>
          <a:prstGeom prst="snip2DiagRect">
            <a:avLst/>
          </a:prstGeom>
          <a:solidFill>
            <a:srgbClr val="001D40"/>
          </a:solidFill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</a:rPr>
              <a:t>Anti-radon tent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465195-2A27-4ECF-9CA6-611543E0E068}"/>
              </a:ext>
            </a:extLst>
          </p:cNvPr>
          <p:cNvSpPr txBox="1"/>
          <p:nvPr/>
        </p:nvSpPr>
        <p:spPr>
          <a:xfrm>
            <a:off x="4787993" y="5112076"/>
            <a:ext cx="2761488" cy="440769"/>
          </a:xfrm>
          <a:prstGeom prst="snip2DiagRect">
            <a:avLst/>
          </a:prstGeom>
          <a:solidFill>
            <a:srgbClr val="001D40"/>
          </a:solidFill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</a:rPr>
              <a:t>Iron gamma shield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C0BBE00-62A1-7113-29E9-FD75EA407BB2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13FEA46-DB6F-4265-45E5-EAD311675858}"/>
                  </a:ext>
                </a:extLst>
              </p:cNvPr>
              <p:cNvSpPr txBox="1"/>
              <p:nvPr/>
            </p:nvSpPr>
            <p:spPr>
              <a:xfrm>
                <a:off x="1137603" y="5744796"/>
                <a:ext cx="1941038" cy="523220"/>
              </a:xfrm>
              <a:prstGeom prst="rect">
                <a:avLst/>
              </a:prstGeom>
              <a:solidFill>
                <a:srgbClr val="FFB948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D4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aim</a:t>
                </a:r>
                <a14:m>
                  <m:oMath xmlns:m="http://schemas.openxmlformats.org/officeDocument/2006/math">
                    <m: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~ 0.25 </m:t>
                    </m:r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𝑒𝑣𝑒𝑛𝑡𝑠</m:t>
                    </m:r>
                  </m:oMath>
                </a14:m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1D4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D4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in ROI @ 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17.5 </m:t>
                    </m:r>
                    <m:r>
                      <m:rPr>
                        <m:sty m:val="p"/>
                      </m:rP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kg</m:t>
                    </m:r>
                    <m: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yr</m:t>
                    </m:r>
                  </m:oMath>
                </a14:m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1D4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13FEA46-DB6F-4265-45E5-EAD311675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603" y="5744796"/>
                <a:ext cx="1941038" cy="523220"/>
              </a:xfrm>
              <a:prstGeom prst="rect">
                <a:avLst/>
              </a:prstGeom>
              <a:blipFill>
                <a:blip r:embed="rId4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29FF49-7495-9E27-27AD-7BAAF0A84AC5}"/>
                  </a:ext>
                </a:extLst>
              </p:cNvPr>
              <p:cNvSpPr txBox="1"/>
              <p:nvPr/>
            </p:nvSpPr>
            <p:spPr>
              <a:xfrm>
                <a:off x="5198218" y="5744796"/>
                <a:ext cx="1941038" cy="523220"/>
              </a:xfrm>
              <a:prstGeom prst="rect">
                <a:avLst/>
              </a:prstGeom>
              <a:solidFill>
                <a:srgbClr val="FFB948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D4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aim</a:t>
                </a:r>
                <a14:m>
                  <m:oMath xmlns:m="http://schemas.openxmlformats.org/officeDocument/2006/math">
                    <m: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~ 0.07 </m:t>
                    </m:r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𝑒𝑣𝑒𝑛𝑡𝑠</m:t>
                    </m:r>
                  </m:oMath>
                </a14:m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1D4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D4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in ROI @ 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17.5 </m:t>
                    </m:r>
                    <m:r>
                      <m:rPr>
                        <m:sty m:val="p"/>
                      </m:rP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kg</m:t>
                    </m:r>
                    <m: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yr</m:t>
                    </m:r>
                  </m:oMath>
                </a14:m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1D4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29FF49-7495-9E27-27AD-7BAAF0A84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218" y="5744796"/>
                <a:ext cx="1941038" cy="523220"/>
              </a:xfrm>
              <a:prstGeom prst="rect">
                <a:avLst/>
              </a:prstGeom>
              <a:blipFill>
                <a:blip r:embed="rId5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8123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F844-F5DD-3E3D-69D4-D3A924B3D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FB4CDB-AB13-7B3B-13D6-F5A84C18B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SuperNEMO - shielding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0EE7B6-CDC0-B3E7-91E0-EB4B8CD388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67" r="8718"/>
          <a:stretch/>
        </p:blipFill>
        <p:spPr>
          <a:xfrm>
            <a:off x="607855" y="1417505"/>
            <a:ext cx="3008157" cy="3486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ED69DE-812D-A46C-7B41-E134C6E7F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610879" y="1417505"/>
            <a:ext cx="3115716" cy="34874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1A52E3-971D-4F07-503D-6327E7157D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721462" y="1417505"/>
            <a:ext cx="2868125" cy="34862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45B190-8832-4AF9-C42E-499253CBEFFC}"/>
              </a:ext>
            </a:extLst>
          </p:cNvPr>
          <p:cNvSpPr txBox="1"/>
          <p:nvPr/>
        </p:nvSpPr>
        <p:spPr>
          <a:xfrm>
            <a:off x="733329" y="5112076"/>
            <a:ext cx="2761488" cy="440769"/>
          </a:xfrm>
          <a:prstGeom prst="snip2DiagRect">
            <a:avLst/>
          </a:prstGeom>
          <a:solidFill>
            <a:srgbClr val="001D40"/>
          </a:solidFill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</a:rPr>
              <a:t>Anti-radon tent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4C64C2-BB9C-6016-9123-6390C2AD2155}"/>
              </a:ext>
            </a:extLst>
          </p:cNvPr>
          <p:cNvSpPr txBox="1"/>
          <p:nvPr/>
        </p:nvSpPr>
        <p:spPr>
          <a:xfrm>
            <a:off x="4787993" y="5112076"/>
            <a:ext cx="2761488" cy="440769"/>
          </a:xfrm>
          <a:prstGeom prst="snip2DiagRect">
            <a:avLst/>
          </a:prstGeom>
          <a:solidFill>
            <a:srgbClr val="001D40"/>
          </a:solidFill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</a:rPr>
              <a:t>Iron gamma shield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1BE81A-CD6C-F55C-CB65-12698F49434C}"/>
              </a:ext>
            </a:extLst>
          </p:cNvPr>
          <p:cNvSpPr txBox="1"/>
          <p:nvPr/>
        </p:nvSpPr>
        <p:spPr>
          <a:xfrm>
            <a:off x="8776570" y="5108900"/>
            <a:ext cx="2757908" cy="440769"/>
          </a:xfrm>
          <a:prstGeom prst="snip2DiagRect">
            <a:avLst/>
          </a:prstGeom>
          <a:solidFill>
            <a:srgbClr val="001D40"/>
          </a:solidFill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</a:rPr>
              <a:t>PE neutron shield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49FA3F3-36EB-76B0-EE98-A472F975144C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6A636C-5916-3EF4-E89F-83370E7E6FC1}"/>
                  </a:ext>
                </a:extLst>
              </p:cNvPr>
              <p:cNvSpPr txBox="1"/>
              <p:nvPr/>
            </p:nvSpPr>
            <p:spPr>
              <a:xfrm>
                <a:off x="1137603" y="5744796"/>
                <a:ext cx="1941038" cy="523220"/>
              </a:xfrm>
              <a:prstGeom prst="rect">
                <a:avLst/>
              </a:prstGeom>
              <a:solidFill>
                <a:srgbClr val="FFB948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D4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aim</a:t>
                </a:r>
                <a14:m>
                  <m:oMath xmlns:m="http://schemas.openxmlformats.org/officeDocument/2006/math">
                    <m: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~ 0.25 </m:t>
                    </m:r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𝑒𝑣𝑒𝑛𝑡𝑠</m:t>
                    </m:r>
                  </m:oMath>
                </a14:m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1D4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D4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in ROI @ 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17.5 </m:t>
                    </m:r>
                    <m:r>
                      <m:rPr>
                        <m:sty m:val="p"/>
                      </m:rP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kg</m:t>
                    </m:r>
                    <m: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yr</m:t>
                    </m:r>
                  </m:oMath>
                </a14:m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1D4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6A636C-5916-3EF4-E89F-83370E7E6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603" y="5744796"/>
                <a:ext cx="1941038" cy="523220"/>
              </a:xfrm>
              <a:prstGeom prst="rect">
                <a:avLst/>
              </a:prstGeom>
              <a:blipFill>
                <a:blip r:embed="rId5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2C915D-00D5-2493-87D0-FE90EE215791}"/>
                  </a:ext>
                </a:extLst>
              </p:cNvPr>
              <p:cNvSpPr txBox="1"/>
              <p:nvPr/>
            </p:nvSpPr>
            <p:spPr>
              <a:xfrm>
                <a:off x="5198218" y="5744796"/>
                <a:ext cx="1941038" cy="523220"/>
              </a:xfrm>
              <a:prstGeom prst="rect">
                <a:avLst/>
              </a:prstGeom>
              <a:solidFill>
                <a:srgbClr val="FFB948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D4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aim</a:t>
                </a:r>
                <a14:m>
                  <m:oMath xmlns:m="http://schemas.openxmlformats.org/officeDocument/2006/math">
                    <m: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~ 0.07 </m:t>
                    </m:r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𝑒𝑣𝑒𝑛𝑡𝑠</m:t>
                    </m:r>
                  </m:oMath>
                </a14:m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1D4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D4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in ROI @ 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17.5 </m:t>
                    </m:r>
                    <m:r>
                      <m:rPr>
                        <m:sty m:val="p"/>
                      </m:rP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kg</m:t>
                    </m:r>
                    <m: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yr</m:t>
                    </m:r>
                  </m:oMath>
                </a14:m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1D4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2C915D-00D5-2493-87D0-FE90EE215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218" y="5744796"/>
                <a:ext cx="1941038" cy="523220"/>
              </a:xfrm>
              <a:prstGeom prst="rect">
                <a:avLst/>
              </a:prstGeom>
              <a:blipFill>
                <a:blip r:embed="rId6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5ABC95-5AAC-7D09-F90B-09CCEE2D4454}"/>
                  </a:ext>
                </a:extLst>
              </p:cNvPr>
              <p:cNvSpPr txBox="1"/>
              <p:nvPr/>
            </p:nvSpPr>
            <p:spPr>
              <a:xfrm>
                <a:off x="9188022" y="5744796"/>
                <a:ext cx="1941038" cy="523220"/>
              </a:xfrm>
              <a:prstGeom prst="rect">
                <a:avLst/>
              </a:prstGeom>
              <a:solidFill>
                <a:srgbClr val="FFB948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D4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aim</a:t>
                </a:r>
                <a14:m>
                  <m:oMath xmlns:m="http://schemas.openxmlformats.org/officeDocument/2006/math">
                    <m: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~ 0.65 </m:t>
                    </m:r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𝑒𝑣𝑒𝑛𝑡𝑠</m:t>
                    </m:r>
                  </m:oMath>
                </a14:m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1D4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D4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in ROI @ 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17.5 </m:t>
                    </m:r>
                    <m:r>
                      <m:rPr>
                        <m:sty m:val="p"/>
                      </m:rP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kg</m:t>
                    </m:r>
                    <m: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yr</m:t>
                    </m:r>
                  </m:oMath>
                </a14:m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1D4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5ABC95-5AAC-7D09-F90B-09CCEE2D4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022" y="5744796"/>
                <a:ext cx="1941038" cy="523220"/>
              </a:xfrm>
              <a:prstGeom prst="rect">
                <a:avLst/>
              </a:prstGeom>
              <a:blipFill>
                <a:blip r:embed="rId7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09252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29FF1-3079-259F-D651-05F077E1E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AF537E-08FD-D328-DE06-E21C05D21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Background model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DF6E0-5D19-D585-7D62-378221E0B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974292" y="1073026"/>
            <a:ext cx="6878689" cy="515901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B25591B-46D9-95F2-9A84-3155DEF2D2A6}"/>
              </a:ext>
            </a:extLst>
          </p:cNvPr>
          <p:cNvGrpSpPr/>
          <p:nvPr/>
        </p:nvGrpSpPr>
        <p:grpSpPr>
          <a:xfrm>
            <a:off x="-2599226" y="2204781"/>
            <a:ext cx="7289623" cy="3030457"/>
            <a:chOff x="-470697" y="2230541"/>
            <a:chExt cx="6566697" cy="3030457"/>
          </a:xfrm>
        </p:grpSpPr>
        <p:sp>
          <p:nvSpPr>
            <p:cNvPr id="28" name="Rectangle: Diagonal Corners Snipped 27">
              <a:extLst>
                <a:ext uri="{FF2B5EF4-FFF2-40B4-BE49-F238E27FC236}">
                  <a16:creationId xmlns:a16="http://schemas.microsoft.com/office/drawing/2014/main" id="{00CDF9A1-A039-34A6-E2E6-FA1C62A30766}"/>
                </a:ext>
              </a:extLst>
            </p:cNvPr>
            <p:cNvSpPr/>
            <p:nvPr/>
          </p:nvSpPr>
          <p:spPr>
            <a:xfrm>
              <a:off x="2067656" y="2562225"/>
              <a:ext cx="4028344" cy="2403495"/>
            </a:xfrm>
            <a:prstGeom prst="snip2DiagRect">
              <a:avLst>
                <a:gd name="adj1" fmla="val 0"/>
                <a:gd name="adj2" fmla="val 6760"/>
              </a:avLst>
            </a:prstGeom>
            <a:solidFill>
              <a:srgbClr val="001D40"/>
            </a:solidFill>
            <a:ln>
              <a:solidFill>
                <a:srgbClr val="001D4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1D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9" name="Block Arc 28">
              <a:extLst>
                <a:ext uri="{FF2B5EF4-FFF2-40B4-BE49-F238E27FC236}">
                  <a16:creationId xmlns:a16="http://schemas.microsoft.com/office/drawing/2014/main" id="{0C53CFB8-16DF-62FE-D7A1-F83BAB1287F4}"/>
                </a:ext>
              </a:extLst>
            </p:cNvPr>
            <p:cNvSpPr/>
            <p:nvPr/>
          </p:nvSpPr>
          <p:spPr>
            <a:xfrm>
              <a:off x="-470697" y="2230541"/>
              <a:ext cx="3030457" cy="3030457"/>
            </a:xfrm>
            <a:prstGeom prst="blockArc">
              <a:avLst>
                <a:gd name="adj1" fmla="val 13457062"/>
                <a:gd name="adj2" fmla="val 8452654"/>
                <a:gd name="adj3" fmla="val 1740"/>
              </a:avLst>
            </a:prstGeom>
            <a:solidFill>
              <a:srgbClr val="BD4C00"/>
            </a:solidFill>
            <a:ln w="12700" cap="flat" cmpd="sng" algn="ctr">
              <a:solidFill>
                <a:srgbClr val="BD4C00">
                  <a:shade val="6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1D4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26CDB1-77BF-D734-43C8-C23FDC3DE9C9}"/>
                    </a:ext>
                  </a:extLst>
                </p:cNvPr>
                <p:cNvSpPr/>
                <p:nvPr/>
              </p:nvSpPr>
              <p:spPr>
                <a:xfrm>
                  <a:off x="2326060" y="2795116"/>
                  <a:ext cx="3496884" cy="345642"/>
                </a:xfrm>
                <a:custGeom>
                  <a:avLst/>
                  <a:gdLst>
                    <a:gd name="connsiteX0" fmla="*/ 0 w 3496884"/>
                    <a:gd name="connsiteY0" fmla="*/ 0 h 345642"/>
                    <a:gd name="connsiteX1" fmla="*/ 3496884 w 3496884"/>
                    <a:gd name="connsiteY1" fmla="*/ 0 h 345642"/>
                    <a:gd name="connsiteX2" fmla="*/ 3496884 w 3496884"/>
                    <a:gd name="connsiteY2" fmla="*/ 345642 h 345642"/>
                    <a:gd name="connsiteX3" fmla="*/ 0 w 3496884"/>
                    <a:gd name="connsiteY3" fmla="*/ 345642 h 345642"/>
                    <a:gd name="connsiteX4" fmla="*/ 0 w 3496884"/>
                    <a:gd name="connsiteY4" fmla="*/ 0 h 34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96884" h="345642">
                      <a:moveTo>
                        <a:pt x="0" y="0"/>
                      </a:moveTo>
                      <a:lnTo>
                        <a:pt x="3496884" y="0"/>
                      </a:lnTo>
                      <a:lnTo>
                        <a:pt x="3496884" y="345642"/>
                      </a:lnTo>
                      <a:lnTo>
                        <a:pt x="0" y="3456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4C00">
                    <a:hueOff val="0"/>
                    <a:satOff val="0"/>
                    <a:lumOff val="0"/>
                    <a:alphaOff val="0"/>
                  </a:srgbClr>
                </a:solidFill>
                <a:ln w="19050" cap="flat" cmpd="sng" algn="ctr">
                  <a:solidFill>
                    <a:srgbClr val="BD4C00"/>
                  </a:solidFill>
                  <a:prstDash val="solid"/>
                  <a:miter lim="800000"/>
                </a:ln>
                <a:effectLst/>
              </p:spPr>
              <p:txBody>
                <a:bodyPr spcFirstLastPara="0" vert="horz" wrap="square" lIns="274354" tIns="38100" rIns="38100" bIns="38100" numCol="1" spcCol="1270" anchor="ctr" anchorCtr="0">
                  <a:noAutofit/>
                </a:bodyPr>
                <a:lstStyle/>
                <a:p>
                  <a:pPr marL="0" marR="0" lvl="0" indent="0" defTabSz="66675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E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Expected 100k – 200k </a:t>
                  </a:r>
                  <a14:m>
                    <m:oMath xmlns:m="http://schemas.openxmlformats.org/officeDocument/2006/math">
                      <m:r>
                        <a:rPr kumimoji="0" lang="en-US" sz="15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E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15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E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𝜈𝛽𝛽</m:t>
                      </m:r>
                    </m:oMath>
                  </a14:m>
                  <a:r>
                    <a: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E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 events</a:t>
                  </a:r>
                </a:p>
              </p:txBody>
            </p:sp>
          </mc:Choice>
          <mc:Fallback xmlns=""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26CDB1-77BF-D734-43C8-C23FDC3DE9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060" y="2795116"/>
                  <a:ext cx="3496884" cy="345642"/>
                </a:xfrm>
                <a:custGeom>
                  <a:avLst/>
                  <a:gdLst>
                    <a:gd name="connsiteX0" fmla="*/ 0 w 3496884"/>
                    <a:gd name="connsiteY0" fmla="*/ 0 h 345642"/>
                    <a:gd name="connsiteX1" fmla="*/ 3496884 w 3496884"/>
                    <a:gd name="connsiteY1" fmla="*/ 0 h 345642"/>
                    <a:gd name="connsiteX2" fmla="*/ 3496884 w 3496884"/>
                    <a:gd name="connsiteY2" fmla="*/ 345642 h 345642"/>
                    <a:gd name="connsiteX3" fmla="*/ 0 w 3496884"/>
                    <a:gd name="connsiteY3" fmla="*/ 345642 h 345642"/>
                    <a:gd name="connsiteX4" fmla="*/ 0 w 3496884"/>
                    <a:gd name="connsiteY4" fmla="*/ 0 h 34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96884" h="345642">
                      <a:moveTo>
                        <a:pt x="0" y="0"/>
                      </a:moveTo>
                      <a:lnTo>
                        <a:pt x="3496884" y="0"/>
                      </a:lnTo>
                      <a:lnTo>
                        <a:pt x="3496884" y="345642"/>
                      </a:lnTo>
                      <a:lnTo>
                        <a:pt x="0" y="3456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b="-10000"/>
                  </a:stretch>
                </a:blipFill>
                <a:ln w="19050" cap="flat" cmpd="sng" algn="ctr">
                  <a:solidFill>
                    <a:srgbClr val="BD4C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9958-8AFB-D305-CA0F-283DBE732BD2}"/>
                </a:ext>
              </a:extLst>
            </p:cNvPr>
            <p:cNvSpPr/>
            <p:nvPr/>
          </p:nvSpPr>
          <p:spPr>
            <a:xfrm>
              <a:off x="2110034" y="2751911"/>
              <a:ext cx="432053" cy="432053"/>
            </a:xfrm>
            <a:prstGeom prst="ellipse">
              <a:avLst/>
            </a:prstGeom>
            <a:solidFill>
              <a:srgbClr val="FEE3B1">
                <a:hueOff val="0"/>
                <a:satOff val="0"/>
                <a:lumOff val="0"/>
                <a:alphaOff val="0"/>
              </a:srgbClr>
            </a:solidFill>
            <a:ln w="28575" cap="flat" cmpd="sng" algn="ctr">
              <a:solidFill>
                <a:srgbClr val="BD4C00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1D4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088482C-2D4C-1CB1-CC9A-AC22EAAFFE0E}"/>
                </a:ext>
              </a:extLst>
            </p:cNvPr>
            <p:cNvSpPr/>
            <p:nvPr/>
          </p:nvSpPr>
          <p:spPr>
            <a:xfrm>
              <a:off x="2524226" y="3313670"/>
              <a:ext cx="3298719" cy="345642"/>
            </a:xfrm>
            <a:custGeom>
              <a:avLst/>
              <a:gdLst>
                <a:gd name="connsiteX0" fmla="*/ 0 w 3298719"/>
                <a:gd name="connsiteY0" fmla="*/ 0 h 345642"/>
                <a:gd name="connsiteX1" fmla="*/ 3298719 w 3298719"/>
                <a:gd name="connsiteY1" fmla="*/ 0 h 345642"/>
                <a:gd name="connsiteX2" fmla="*/ 3298719 w 3298719"/>
                <a:gd name="connsiteY2" fmla="*/ 345642 h 345642"/>
                <a:gd name="connsiteX3" fmla="*/ 0 w 3298719"/>
                <a:gd name="connsiteY3" fmla="*/ 345642 h 345642"/>
                <a:gd name="connsiteX4" fmla="*/ 0 w 3298719"/>
                <a:gd name="connsiteY4" fmla="*/ 0 h 34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8719" h="345642">
                  <a:moveTo>
                    <a:pt x="0" y="0"/>
                  </a:moveTo>
                  <a:lnTo>
                    <a:pt x="3298719" y="0"/>
                  </a:lnTo>
                  <a:lnTo>
                    <a:pt x="3298719" y="345642"/>
                  </a:lnTo>
                  <a:lnTo>
                    <a:pt x="0" y="345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ln w="19050" cap="flat" cmpd="sng" algn="ctr">
              <a:solidFill>
                <a:srgbClr val="BD4C00"/>
              </a:solidFill>
              <a:prstDash val="solid"/>
              <a:miter lim="800000"/>
            </a:ln>
            <a:effectLst/>
          </p:spPr>
          <p:txBody>
            <a:bodyPr spcFirstLastPara="0" vert="horz" wrap="square" lIns="274354" tIns="38100" rIns="38100" bIns="38100" numCol="1" spcCol="1270" anchor="ctr" anchorCtr="0">
              <a:noAutofit/>
            </a:bodyPr>
            <a:lstStyle/>
            <a:p>
              <a:pPr marL="0" marR="0" lvl="0" indent="0" defTabSz="666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Wide ROI for 0𝜈𝛽𝛽 (2700 - 3100) keV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DE87AF7-3A15-AF5A-9A48-E5496E35A077}"/>
                </a:ext>
              </a:extLst>
            </p:cNvPr>
            <p:cNvSpPr/>
            <p:nvPr/>
          </p:nvSpPr>
          <p:spPr>
            <a:xfrm>
              <a:off x="2308199" y="3270465"/>
              <a:ext cx="432053" cy="432053"/>
            </a:xfrm>
            <a:prstGeom prst="ellipse">
              <a:avLst/>
            </a:prstGeom>
            <a:solidFill>
              <a:srgbClr val="FEE3B1">
                <a:hueOff val="0"/>
                <a:satOff val="0"/>
                <a:lumOff val="0"/>
                <a:alphaOff val="0"/>
              </a:srgbClr>
            </a:solidFill>
            <a:ln w="28575" cap="flat" cmpd="sng" algn="ctr">
              <a:solidFill>
                <a:srgbClr val="BD4C00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1D4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78DB917D-85E4-8BD9-A6B6-1E7AEDD9234A}"/>
                    </a:ext>
                  </a:extLst>
                </p:cNvPr>
                <p:cNvSpPr/>
                <p:nvPr/>
              </p:nvSpPr>
              <p:spPr>
                <a:xfrm>
                  <a:off x="2524226" y="3832225"/>
                  <a:ext cx="3298719" cy="345642"/>
                </a:xfrm>
                <a:custGeom>
                  <a:avLst/>
                  <a:gdLst>
                    <a:gd name="connsiteX0" fmla="*/ 0 w 3298719"/>
                    <a:gd name="connsiteY0" fmla="*/ 0 h 345642"/>
                    <a:gd name="connsiteX1" fmla="*/ 3298719 w 3298719"/>
                    <a:gd name="connsiteY1" fmla="*/ 0 h 345642"/>
                    <a:gd name="connsiteX2" fmla="*/ 3298719 w 3298719"/>
                    <a:gd name="connsiteY2" fmla="*/ 345642 h 345642"/>
                    <a:gd name="connsiteX3" fmla="*/ 0 w 3298719"/>
                    <a:gd name="connsiteY3" fmla="*/ 345642 h 345642"/>
                    <a:gd name="connsiteX4" fmla="*/ 0 w 3298719"/>
                    <a:gd name="connsiteY4" fmla="*/ 0 h 34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8719" h="345642">
                      <a:moveTo>
                        <a:pt x="0" y="0"/>
                      </a:moveTo>
                      <a:lnTo>
                        <a:pt x="3298719" y="0"/>
                      </a:lnTo>
                      <a:lnTo>
                        <a:pt x="3298719" y="345642"/>
                      </a:lnTo>
                      <a:lnTo>
                        <a:pt x="0" y="3456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4C00">
                    <a:hueOff val="0"/>
                    <a:satOff val="0"/>
                    <a:lumOff val="0"/>
                    <a:alphaOff val="0"/>
                  </a:srgbClr>
                </a:solidFill>
                <a:ln w="19050" cap="flat" cmpd="sng" algn="ctr">
                  <a:solidFill>
                    <a:srgbClr val="BD4C00"/>
                  </a:solidFill>
                  <a:prstDash val="solid"/>
                  <a:miter lim="800000"/>
                </a:ln>
                <a:effectLst/>
              </p:spPr>
              <p:txBody>
                <a:bodyPr spcFirstLastPara="0" vert="horz" wrap="square" lIns="274354" tIns="38100" rIns="38100" bIns="38100" numCol="1" spcCol="1270" anchor="ctr" anchorCtr="0">
                  <a:noAutofit/>
                </a:bodyPr>
                <a:lstStyle/>
                <a:p>
                  <a:pPr marL="0" marR="0" lvl="0" indent="0" defTabSz="88900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E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Largest bkg.</a:t>
                  </a:r>
                  <a:r>
                    <a:rPr lang="en-US" sz="1500" kern="0" dirty="0">
                      <a:solidFill>
                        <a:srgbClr val="FEFFFF"/>
                      </a:solidFill>
                      <a:latin typeface="Arial" panose="020B0604020202020204"/>
                    </a:rPr>
                    <a:t>:</a:t>
                  </a:r>
                  <a:r>
                    <a: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E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sz="15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E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15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E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𝜈𝛽𝛽</m:t>
                      </m:r>
                    </m:oMath>
                  </a14:m>
                  <a:r>
                    <a: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E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 and neutrons</a:t>
                  </a:r>
                </a:p>
              </p:txBody>
            </p:sp>
          </mc:Choice>
          <mc:Fallback xmlns=""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78DB917D-85E4-8BD9-A6B6-1E7AEDD923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4226" y="3832225"/>
                  <a:ext cx="3298719" cy="345642"/>
                </a:xfrm>
                <a:custGeom>
                  <a:avLst/>
                  <a:gdLst>
                    <a:gd name="connsiteX0" fmla="*/ 0 w 3298719"/>
                    <a:gd name="connsiteY0" fmla="*/ 0 h 345642"/>
                    <a:gd name="connsiteX1" fmla="*/ 3298719 w 3298719"/>
                    <a:gd name="connsiteY1" fmla="*/ 0 h 345642"/>
                    <a:gd name="connsiteX2" fmla="*/ 3298719 w 3298719"/>
                    <a:gd name="connsiteY2" fmla="*/ 345642 h 345642"/>
                    <a:gd name="connsiteX3" fmla="*/ 0 w 3298719"/>
                    <a:gd name="connsiteY3" fmla="*/ 345642 h 345642"/>
                    <a:gd name="connsiteX4" fmla="*/ 0 w 3298719"/>
                    <a:gd name="connsiteY4" fmla="*/ 0 h 34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8719" h="345642">
                      <a:moveTo>
                        <a:pt x="0" y="0"/>
                      </a:moveTo>
                      <a:lnTo>
                        <a:pt x="3298719" y="0"/>
                      </a:lnTo>
                      <a:lnTo>
                        <a:pt x="3298719" y="345642"/>
                      </a:lnTo>
                      <a:lnTo>
                        <a:pt x="0" y="3456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 b="-10000"/>
                  </a:stretch>
                </a:blipFill>
                <a:ln w="19050" cap="flat" cmpd="sng" algn="ctr">
                  <a:solidFill>
                    <a:srgbClr val="BD4C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5C2ED23-4D79-A6EF-9A13-984D09DDB93E}"/>
                </a:ext>
              </a:extLst>
            </p:cNvPr>
            <p:cNvSpPr/>
            <p:nvPr/>
          </p:nvSpPr>
          <p:spPr>
            <a:xfrm>
              <a:off x="2308199" y="3789019"/>
              <a:ext cx="432053" cy="432053"/>
            </a:xfrm>
            <a:prstGeom prst="ellipse">
              <a:avLst/>
            </a:prstGeom>
            <a:solidFill>
              <a:srgbClr val="FEE3B1">
                <a:hueOff val="0"/>
                <a:satOff val="0"/>
                <a:lumOff val="0"/>
                <a:alphaOff val="0"/>
              </a:srgbClr>
            </a:solidFill>
            <a:ln w="28575" cap="flat" cmpd="sng" algn="ctr">
              <a:solidFill>
                <a:srgbClr val="BD4C00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1D4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65A50CAA-55DA-86C7-AA43-74839DA5BC5A}"/>
                    </a:ext>
                  </a:extLst>
                </p:cNvPr>
                <p:cNvSpPr/>
                <p:nvPr/>
              </p:nvSpPr>
              <p:spPr>
                <a:xfrm>
                  <a:off x="2326060" y="4350779"/>
                  <a:ext cx="3496884" cy="345642"/>
                </a:xfrm>
                <a:custGeom>
                  <a:avLst/>
                  <a:gdLst>
                    <a:gd name="connsiteX0" fmla="*/ 0 w 3496884"/>
                    <a:gd name="connsiteY0" fmla="*/ 0 h 345642"/>
                    <a:gd name="connsiteX1" fmla="*/ 3496884 w 3496884"/>
                    <a:gd name="connsiteY1" fmla="*/ 0 h 345642"/>
                    <a:gd name="connsiteX2" fmla="*/ 3496884 w 3496884"/>
                    <a:gd name="connsiteY2" fmla="*/ 345642 h 345642"/>
                    <a:gd name="connsiteX3" fmla="*/ 0 w 3496884"/>
                    <a:gd name="connsiteY3" fmla="*/ 345642 h 345642"/>
                    <a:gd name="connsiteX4" fmla="*/ 0 w 3496884"/>
                    <a:gd name="connsiteY4" fmla="*/ 0 h 34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96884" h="345642">
                      <a:moveTo>
                        <a:pt x="0" y="0"/>
                      </a:moveTo>
                      <a:lnTo>
                        <a:pt x="3496884" y="0"/>
                      </a:lnTo>
                      <a:lnTo>
                        <a:pt x="3496884" y="345642"/>
                      </a:lnTo>
                      <a:lnTo>
                        <a:pt x="0" y="3456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EE3B1"/>
                </a:solidFill>
                <a:ln w="19050" cap="flat" cmpd="sng" algn="ctr">
                  <a:solidFill>
                    <a:srgbClr val="BD4C00"/>
                  </a:solidFill>
                  <a:prstDash val="solid"/>
                  <a:miter lim="800000"/>
                </a:ln>
                <a:effectLst/>
              </p:spPr>
              <p:txBody>
                <a:bodyPr spcFirstLastPara="0" vert="horz" wrap="square" lIns="274354" tIns="38100" rIns="38100" bIns="38100" numCol="1" spcCol="1270" anchor="ctr" anchorCtr="0">
                  <a:noAutofit/>
                </a:bodyPr>
                <a:lstStyle/>
                <a:p>
                  <a:pPr lvl="0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r>
                    <a:rPr kumimoji="0" lang="en-US" sz="1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1D4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Bkg. Index </a:t>
                  </a:r>
                  <a14:m>
                    <m:oMath xmlns:m="http://schemas.openxmlformats.org/officeDocument/2006/math">
                      <m:r>
                        <a:rPr lang="en-US" sz="1500" b="1" kern="0">
                          <a:solidFill>
                            <a:srgbClr val="001D4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kumimoji="0" lang="en-US" sz="1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1D4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1500" b="1" kern="0" dirty="0">
                      <a:solidFill>
                        <a:srgbClr val="001D4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500" b="1" i="1" kern="0">
                          <a:solidFill>
                            <a:srgbClr val="001D4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US" sz="1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1D4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r>
                    <a:rPr kumimoji="0" lang="en-US" sz="15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001D4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-4</a:t>
                  </a:r>
                  <a:r>
                    <a:rPr kumimoji="0" lang="en-US" sz="1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1D4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cts / (keV</a:t>
                  </a:r>
                  <a14:m>
                    <m:oMath xmlns:m="http://schemas.openxmlformats.org/officeDocument/2006/math">
                      <m:r>
                        <a:rPr lang="en-US" sz="1500" b="1" i="0" kern="0" dirty="0" smtClean="0">
                          <a:solidFill>
                            <a:srgbClr val="001D4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b="1" kern="0" dirty="0">
                          <a:solidFill>
                            <a:srgbClr val="001D4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500" b="1" i="0" kern="0" dirty="0" smtClean="0">
                          <a:solidFill>
                            <a:srgbClr val="001D4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en-US" sz="1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1D4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yr </a:t>
                  </a:r>
                  <a14:m>
                    <m:oMath xmlns:m="http://schemas.openxmlformats.org/officeDocument/2006/math">
                      <m:r>
                        <a:rPr lang="en-US" sz="1500" b="1" kern="0" dirty="0">
                          <a:solidFill>
                            <a:srgbClr val="001D4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500" b="1" i="1" kern="0" dirty="0">
                          <a:solidFill>
                            <a:srgbClr val="001D4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en-US" sz="1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1D4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kg)</a:t>
                  </a:r>
                </a:p>
              </p:txBody>
            </p:sp>
          </mc:Choice>
          <mc:Fallback xmlns=""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65A50CAA-55DA-86C7-AA43-74839DA5BC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060" y="4350779"/>
                  <a:ext cx="3496884" cy="345642"/>
                </a:xfrm>
                <a:custGeom>
                  <a:avLst/>
                  <a:gdLst>
                    <a:gd name="connsiteX0" fmla="*/ 0 w 3496884"/>
                    <a:gd name="connsiteY0" fmla="*/ 0 h 345642"/>
                    <a:gd name="connsiteX1" fmla="*/ 3496884 w 3496884"/>
                    <a:gd name="connsiteY1" fmla="*/ 0 h 345642"/>
                    <a:gd name="connsiteX2" fmla="*/ 3496884 w 3496884"/>
                    <a:gd name="connsiteY2" fmla="*/ 345642 h 345642"/>
                    <a:gd name="connsiteX3" fmla="*/ 0 w 3496884"/>
                    <a:gd name="connsiteY3" fmla="*/ 345642 h 345642"/>
                    <a:gd name="connsiteX4" fmla="*/ 0 w 3496884"/>
                    <a:gd name="connsiteY4" fmla="*/ 0 h 34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96884" h="345642">
                      <a:moveTo>
                        <a:pt x="0" y="0"/>
                      </a:moveTo>
                      <a:lnTo>
                        <a:pt x="3496884" y="0"/>
                      </a:lnTo>
                      <a:lnTo>
                        <a:pt x="3496884" y="345642"/>
                      </a:lnTo>
                      <a:lnTo>
                        <a:pt x="0" y="3456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t="-3333" b="-6667"/>
                  </a:stretch>
                </a:blipFill>
                <a:ln w="19050" cap="flat" cmpd="sng" algn="ctr">
                  <a:solidFill>
                    <a:srgbClr val="BD4C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8ECFCC9-5BD1-1F2E-1BB3-911BB7770F36}"/>
                </a:ext>
              </a:extLst>
            </p:cNvPr>
            <p:cNvSpPr/>
            <p:nvPr/>
          </p:nvSpPr>
          <p:spPr>
            <a:xfrm>
              <a:off x="2110034" y="4307574"/>
              <a:ext cx="432053" cy="432053"/>
            </a:xfrm>
            <a:prstGeom prst="ellipse">
              <a:avLst/>
            </a:prstGeom>
            <a:solidFill>
              <a:srgbClr val="BD4C00"/>
            </a:solidFill>
            <a:ln w="28575" cap="flat" cmpd="sng" algn="ctr">
              <a:solidFill>
                <a:srgbClr val="FEE3B1"/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1D4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AD1FDB-8D6F-12B7-8A77-F4D5122B4C4A}"/>
              </a:ext>
            </a:extLst>
          </p:cNvPr>
          <p:cNvSpPr txBox="1"/>
          <p:nvPr/>
        </p:nvSpPr>
        <p:spPr>
          <a:xfrm>
            <a:off x="9924060" y="1606075"/>
            <a:ext cx="174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dirty="0" err="1">
                <a:solidFill>
                  <a:srgbClr val="FF0000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supernemo</a:t>
            </a:r>
            <a:r>
              <a:rPr lang="en-US" dirty="0">
                <a:solidFill>
                  <a:srgbClr val="FF0000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 </a:t>
            </a:r>
          </a:p>
          <a:p>
            <a:pPr algn="just" defTabSz="457200"/>
            <a:r>
              <a:rPr lang="en-US" dirty="0">
                <a:solidFill>
                  <a:srgbClr val="FF0000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preliminary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FDA673C-5CBD-12F7-3A8F-390A150061F4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3417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4A448-7AD3-9D94-8737-9BBC8C085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FB676E-45D6-6709-9FC3-DF1CC3CF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Presentation plan</a:t>
            </a:r>
            <a:endParaRPr lang="en-US" dirty="0"/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108C6095-6EDA-190E-588C-525C842230D5}"/>
              </a:ext>
            </a:extLst>
          </p:cNvPr>
          <p:cNvSpPr/>
          <p:nvPr/>
        </p:nvSpPr>
        <p:spPr>
          <a:xfrm>
            <a:off x="504825" y="1603444"/>
            <a:ext cx="11105935" cy="4006781"/>
          </a:xfrm>
          <a:prstGeom prst="snip2DiagRect">
            <a:avLst>
              <a:gd name="adj1" fmla="val 7893"/>
              <a:gd name="adj2" fmla="val 0"/>
            </a:avLst>
          </a:prstGeom>
          <a:solidFill>
            <a:srgbClr val="001D40"/>
          </a:solidFill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674C95-4764-1EFB-5EB1-051B43526738}"/>
              </a:ext>
            </a:extLst>
          </p:cNvPr>
          <p:cNvSpPr/>
          <p:nvPr/>
        </p:nvSpPr>
        <p:spPr>
          <a:xfrm>
            <a:off x="819365" y="2057241"/>
            <a:ext cx="5029200" cy="5486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0" dirty="0">
                <a:solidFill>
                  <a:srgbClr val="FEFFFF"/>
                </a:solidFill>
                <a:latin typeface="Arial" panose="020B0604020202020204"/>
              </a:rPr>
              <a:t>Double beta decay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B12B5B-FB1D-3D44-7848-76C54362D1FF}"/>
              </a:ext>
            </a:extLst>
          </p:cNvPr>
          <p:cNvSpPr/>
          <p:nvPr/>
        </p:nvSpPr>
        <p:spPr>
          <a:xfrm>
            <a:off x="819365" y="2907425"/>
            <a:ext cx="5029200" cy="5486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0" dirty="0">
                <a:solidFill>
                  <a:srgbClr val="FEFFFF"/>
                </a:solidFill>
                <a:latin typeface="Arial" panose="020B0604020202020204"/>
              </a:rPr>
              <a:t>SuperNEMO Demonstrator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2107D5-A931-59A6-709F-C601E6525C60}"/>
              </a:ext>
            </a:extLst>
          </p:cNvPr>
          <p:cNvSpPr/>
          <p:nvPr/>
        </p:nvSpPr>
        <p:spPr>
          <a:xfrm>
            <a:off x="819365" y="3757609"/>
            <a:ext cx="5029200" cy="5486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0" dirty="0">
                <a:solidFill>
                  <a:srgbClr val="FEFFFF"/>
                </a:solidFill>
                <a:latin typeface="Arial" panose="020B0604020202020204"/>
              </a:rPr>
              <a:t>Background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B25A31-5982-4C8D-9744-20A3D8AB6EB6}"/>
              </a:ext>
            </a:extLst>
          </p:cNvPr>
          <p:cNvSpPr/>
          <p:nvPr/>
        </p:nvSpPr>
        <p:spPr>
          <a:xfrm>
            <a:off x="819365" y="4607793"/>
            <a:ext cx="5029200" cy="548633"/>
          </a:xfrm>
          <a:prstGeom prst="rect">
            <a:avLst/>
          </a:prstGeom>
          <a:solidFill>
            <a:srgbClr val="BD4C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 kern="0" dirty="0">
                <a:solidFill>
                  <a:srgbClr val="FEFFFF"/>
                </a:solidFill>
                <a:latin typeface="Arial" panose="020B0604020202020204"/>
              </a:rPr>
              <a:t>New physics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A7F9B782-9176-F512-6429-79403A1137D1}"/>
              </a:ext>
            </a:extLst>
          </p:cNvPr>
          <p:cNvSpPr/>
          <p:nvPr/>
        </p:nvSpPr>
        <p:spPr>
          <a:xfrm>
            <a:off x="6229350" y="1878047"/>
            <a:ext cx="5029200" cy="3457575"/>
          </a:xfrm>
          <a:prstGeom prst="rect">
            <a:avLst/>
          </a:prstGeom>
          <a:solidFill>
            <a:srgbClr val="FEFFFF"/>
          </a:solidFill>
          <a:ln w="28575" cap="flat" cmpd="sng" algn="ctr">
            <a:solidFill>
              <a:srgbClr val="BD4C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6" name="Picture 73">
            <a:extLst>
              <a:ext uri="{FF2B5EF4-FFF2-40B4-BE49-F238E27FC236}">
                <a16:creationId xmlns:a16="http://schemas.microsoft.com/office/drawing/2014/main" id="{51973026-B8C0-0033-3B7F-799006FFB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706" y="3234694"/>
            <a:ext cx="1694834" cy="163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ext Box 234">
            <a:extLst>
              <a:ext uri="{FF2B5EF4-FFF2-40B4-BE49-F238E27FC236}">
                <a16:creationId xmlns:a16="http://schemas.microsoft.com/office/drawing/2014/main" id="{49B7F168-C137-C27C-D198-12C8178BE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5422" y="4038705"/>
            <a:ext cx="309820" cy="39154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</p:spPr>
        <p:txBody>
          <a:bodyPr wrap="none" lIns="90000" tIns="6278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Text)"/>
              </a:rPr>
              <a:t>e</a:t>
            </a:r>
            <a:r>
              <a:rPr kumimoji="0" lang="sk-SK" altLang="sk-SK" sz="1600" b="1" i="0" u="none" strike="noStrike" kern="0" cap="none" spc="0" normalizeH="0" baseline="33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Text)"/>
              </a:rPr>
              <a:t>-</a:t>
            </a:r>
          </a:p>
        </p:txBody>
      </p:sp>
      <p:sp>
        <p:nvSpPr>
          <p:cNvPr id="28" name="Text Box 234">
            <a:extLst>
              <a:ext uri="{FF2B5EF4-FFF2-40B4-BE49-F238E27FC236}">
                <a16:creationId xmlns:a16="http://schemas.microsoft.com/office/drawing/2014/main" id="{34E05117-050E-C853-DF43-DB5442C74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466" y="3066541"/>
            <a:ext cx="341313" cy="33630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</p:spPr>
        <p:txBody>
          <a:bodyPr wrap="none" lIns="90000" tIns="6278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Text)"/>
              </a:rPr>
              <a:t>e</a:t>
            </a:r>
            <a:r>
              <a:rPr kumimoji="0" lang="sk-SK" altLang="sk-SK" sz="1600" b="1" i="0" u="none" strike="noStrike" kern="0" cap="none" spc="0" normalizeH="0" baseline="33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Text)"/>
              </a:rPr>
              <a:t>-</a:t>
            </a:r>
          </a:p>
        </p:txBody>
      </p:sp>
      <p:cxnSp>
        <p:nvCxnSpPr>
          <p:cNvPr id="29" name="Rovná spojovacia šípka 10">
            <a:extLst>
              <a:ext uri="{FF2B5EF4-FFF2-40B4-BE49-F238E27FC236}">
                <a16:creationId xmlns:a16="http://schemas.microsoft.com/office/drawing/2014/main" id="{F994711A-D357-EA26-A9A4-BA10A960F14C}"/>
              </a:ext>
            </a:extLst>
          </p:cNvPr>
          <p:cNvCxnSpPr>
            <a:cxnSpLocks/>
          </p:cNvCxnSpPr>
          <p:nvPr/>
        </p:nvCxnSpPr>
        <p:spPr>
          <a:xfrm flipV="1">
            <a:off x="7042175" y="3671054"/>
            <a:ext cx="660921" cy="634682"/>
          </a:xfrm>
          <a:prstGeom prst="straightConnector1">
            <a:avLst/>
          </a:prstGeom>
          <a:noFill/>
          <a:ln w="57150" cap="flat" cmpd="sng" algn="ctr">
            <a:solidFill>
              <a:srgbClr val="CCDDEA"/>
            </a:solidFill>
            <a:prstDash val="solid"/>
            <a:tailEnd type="triangle"/>
          </a:ln>
          <a:effectLst/>
        </p:spPr>
      </p:cxnSp>
      <p:sp>
        <p:nvSpPr>
          <p:cNvPr id="30" name="Obdĺžnik 12">
            <a:extLst>
              <a:ext uri="{FF2B5EF4-FFF2-40B4-BE49-F238E27FC236}">
                <a16:creationId xmlns:a16="http://schemas.microsoft.com/office/drawing/2014/main" id="{DA7F772B-C140-DEE0-56F3-D441AEB29531}"/>
              </a:ext>
            </a:extLst>
          </p:cNvPr>
          <p:cNvSpPr/>
          <p:nvPr/>
        </p:nvSpPr>
        <p:spPr>
          <a:xfrm>
            <a:off x="7406990" y="3364476"/>
            <a:ext cx="815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000000"/>
                </a:solidFill>
                <a:latin typeface="Calibri (Text)"/>
              </a:rPr>
              <a:t>Χ</a:t>
            </a:r>
            <a:r>
              <a:rPr lang="sk-SK" sz="1600" b="1" baseline="30000" dirty="0">
                <a:solidFill>
                  <a:srgbClr val="000000"/>
                </a:solidFill>
                <a:latin typeface="Calibri (Text)"/>
              </a:rPr>
              <a:t>0 </a:t>
            </a:r>
            <a:r>
              <a:rPr lang="sk-SK" sz="1600" b="1" dirty="0">
                <a:solidFill>
                  <a:srgbClr val="000000"/>
                </a:solidFill>
                <a:latin typeface="Calibri (Text)"/>
              </a:rPr>
              <a:t>(2</a:t>
            </a:r>
            <a:r>
              <a:rPr lang="el-GR" sz="1600" b="1" dirty="0">
                <a:solidFill>
                  <a:srgbClr val="000000"/>
                </a:solidFill>
                <a:latin typeface="Calibri (Text)"/>
              </a:rPr>
              <a:t>χ</a:t>
            </a:r>
            <a:r>
              <a:rPr lang="sk-SK" sz="1600" b="1" baseline="30000" dirty="0">
                <a:solidFill>
                  <a:srgbClr val="000000"/>
                </a:solidFill>
                <a:latin typeface="Calibri (Text)"/>
              </a:rPr>
              <a:t>0</a:t>
            </a:r>
            <a:r>
              <a:rPr lang="sk-SK" sz="1600" b="1" dirty="0">
                <a:solidFill>
                  <a:srgbClr val="000000"/>
                </a:solidFill>
                <a:latin typeface="Calibri (Text)"/>
              </a:rPr>
              <a:t>)</a:t>
            </a:r>
          </a:p>
        </p:txBody>
      </p:sp>
      <p:pic>
        <p:nvPicPr>
          <p:cNvPr id="31" name="Picture 72">
            <a:extLst>
              <a:ext uri="{FF2B5EF4-FFF2-40B4-BE49-F238E27FC236}">
                <a16:creationId xmlns:a16="http://schemas.microsoft.com/office/drawing/2014/main" id="{869D63AC-41B0-8BBD-7611-BE0694906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568" y="3196178"/>
            <a:ext cx="1620528" cy="163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" name="Text Box 235">
            <a:extLst>
              <a:ext uri="{FF2B5EF4-FFF2-40B4-BE49-F238E27FC236}">
                <a16:creationId xmlns:a16="http://schemas.microsoft.com/office/drawing/2014/main" id="{6AD39D0B-4AB8-5CD4-AED3-44B8CB9D6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5417" y="4000756"/>
            <a:ext cx="287338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000" tIns="62780" rIns="90000" bIns="45000"/>
          <a:lstStyle/>
          <a:p>
            <a:r>
              <a:rPr lang="sk-SK" altLang="sk-SK" sz="1600" b="1" dirty="0">
                <a:solidFill>
                  <a:srgbClr val="000000"/>
                </a:solidFill>
                <a:latin typeface="Calibri (Text)"/>
              </a:rPr>
              <a:t>e</a:t>
            </a:r>
            <a:r>
              <a:rPr lang="sk-SK" altLang="sk-SK" sz="1600" b="1" baseline="33000" dirty="0">
                <a:solidFill>
                  <a:srgbClr val="000000"/>
                </a:solidFill>
                <a:latin typeface="Calibri (Text)"/>
              </a:rPr>
              <a:t>-</a:t>
            </a:r>
          </a:p>
        </p:txBody>
      </p:sp>
      <p:sp>
        <p:nvSpPr>
          <p:cNvPr id="33" name="Rectangle 236">
            <a:extLst>
              <a:ext uri="{FF2B5EF4-FFF2-40B4-BE49-F238E27FC236}">
                <a16:creationId xmlns:a16="http://schemas.microsoft.com/office/drawing/2014/main" id="{08C0D3C6-DA85-3431-1EE6-8ECD401E0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4320" y="4597975"/>
            <a:ext cx="501248" cy="2369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>
              <a:latin typeface="Calibri (Text)"/>
            </a:endParaRPr>
          </a:p>
        </p:txBody>
      </p:sp>
      <p:sp>
        <p:nvSpPr>
          <p:cNvPr id="34" name="Text Box 237">
            <a:extLst>
              <a:ext uri="{FF2B5EF4-FFF2-40B4-BE49-F238E27FC236}">
                <a16:creationId xmlns:a16="http://schemas.microsoft.com/office/drawing/2014/main" id="{00A9B39C-981D-3458-2134-23D5A62BC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5915" y="4634148"/>
            <a:ext cx="733530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2780" rIns="90000" bIns="45000"/>
          <a:lstStyle/>
          <a:p>
            <a:r>
              <a:rPr lang="sk-SK" altLang="sk-SK" sz="1600" b="1" dirty="0">
                <a:solidFill>
                  <a:srgbClr val="000000"/>
                </a:solidFill>
                <a:latin typeface="Calibri (Text)"/>
                <a:ea typeface="ＭＳ Ｐゴシック" panose="020B0600070205080204" pitchFamily="34" charset="-128"/>
              </a:rPr>
              <a:t>ν</a:t>
            </a:r>
            <a:r>
              <a:rPr lang="sk-SK" altLang="sk-SK" sz="1600" b="1" baseline="-20000" dirty="0">
                <a:solidFill>
                  <a:srgbClr val="000000"/>
                </a:solidFill>
                <a:latin typeface="Calibri (Text)"/>
                <a:ea typeface="ＭＳ Ｐゴシック" panose="020B0600070205080204" pitchFamily="34" charset="-128"/>
              </a:rPr>
              <a:t>e</a:t>
            </a:r>
            <a:r>
              <a:rPr lang="en-US" altLang="sk-SK" sz="1600" b="1" kern="0" dirty="0">
                <a:solidFill>
                  <a:srgbClr val="000000"/>
                </a:solidFill>
                <a:latin typeface="Calibri (Text)"/>
              </a:rPr>
              <a:t> (RH)</a:t>
            </a:r>
            <a:endParaRPr lang="sk-SK" altLang="sk-SK" sz="1600" b="1" baseline="-20000" dirty="0">
              <a:solidFill>
                <a:srgbClr val="000000"/>
              </a:solidFill>
              <a:latin typeface="Calibri (Text)"/>
              <a:ea typeface="ＭＳ Ｐゴシック" panose="020B0600070205080204" pitchFamily="34" charset="-128"/>
            </a:endParaRPr>
          </a:p>
        </p:txBody>
      </p:sp>
      <p:cxnSp>
        <p:nvCxnSpPr>
          <p:cNvPr id="35" name="Rovná spojnica 26">
            <a:extLst>
              <a:ext uri="{FF2B5EF4-FFF2-40B4-BE49-F238E27FC236}">
                <a16:creationId xmlns:a16="http://schemas.microsoft.com/office/drawing/2014/main" id="{7CEA8E3F-344E-E535-E063-DC22A49DF19B}"/>
              </a:ext>
            </a:extLst>
          </p:cNvPr>
          <p:cNvCxnSpPr>
            <a:cxnSpLocks/>
          </p:cNvCxnSpPr>
          <p:nvPr/>
        </p:nvCxnSpPr>
        <p:spPr>
          <a:xfrm>
            <a:off x="10347939" y="4758404"/>
            <a:ext cx="15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237">
            <a:extLst>
              <a:ext uri="{FF2B5EF4-FFF2-40B4-BE49-F238E27FC236}">
                <a16:creationId xmlns:a16="http://schemas.microsoft.com/office/drawing/2014/main" id="{00C455BB-E9DA-6C58-C45C-E9D9B84C0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158" y="3130092"/>
            <a:ext cx="703392" cy="401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000" tIns="62780" rIns="90000" bIns="45000"/>
          <a:lstStyle/>
          <a:p>
            <a:r>
              <a:rPr lang="sk-SK" altLang="sk-SK" sz="1600" b="1" dirty="0">
                <a:solidFill>
                  <a:srgbClr val="000000"/>
                </a:solidFill>
                <a:latin typeface="Calibri (Text)"/>
                <a:ea typeface="ＭＳ Ｐゴシック" panose="020B0600070205080204" pitchFamily="34" charset="-128"/>
              </a:rPr>
              <a:t>ν</a:t>
            </a:r>
            <a:r>
              <a:rPr lang="sk-SK" altLang="sk-SK" sz="1600" b="1" baseline="-20000" dirty="0">
                <a:solidFill>
                  <a:srgbClr val="000000"/>
                </a:solidFill>
                <a:latin typeface="Calibri (Text)"/>
                <a:ea typeface="ＭＳ Ｐゴシック" panose="020B0600070205080204" pitchFamily="34" charset="-128"/>
              </a:rPr>
              <a:t>e</a:t>
            </a:r>
            <a:r>
              <a:rPr lang="en-US" altLang="sk-SK" sz="1600" b="1" kern="0" dirty="0">
                <a:solidFill>
                  <a:srgbClr val="000000"/>
                </a:solidFill>
                <a:latin typeface="Calibri (Text)"/>
              </a:rPr>
              <a:t> (LH)</a:t>
            </a:r>
            <a:endParaRPr lang="sk-SK" altLang="sk-SK" sz="1600" b="1" baseline="-20000" dirty="0">
              <a:solidFill>
                <a:srgbClr val="000000"/>
              </a:solidFill>
              <a:latin typeface="Calibri (Text)"/>
              <a:ea typeface="ＭＳ Ｐゴシック" panose="020B0600070205080204" pitchFamily="34" charset="-128"/>
            </a:endParaRPr>
          </a:p>
        </p:txBody>
      </p:sp>
      <p:cxnSp>
        <p:nvCxnSpPr>
          <p:cNvPr id="37" name="Rovná spojnica 28">
            <a:extLst>
              <a:ext uri="{FF2B5EF4-FFF2-40B4-BE49-F238E27FC236}">
                <a16:creationId xmlns:a16="http://schemas.microsoft.com/office/drawing/2014/main" id="{CBE1BDA3-BD0E-BB44-CEB7-6631961BF71E}"/>
              </a:ext>
            </a:extLst>
          </p:cNvPr>
          <p:cNvCxnSpPr>
            <a:cxnSpLocks/>
          </p:cNvCxnSpPr>
          <p:nvPr/>
        </p:nvCxnSpPr>
        <p:spPr>
          <a:xfrm flipV="1">
            <a:off x="8935530" y="3250519"/>
            <a:ext cx="172759" cy="32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235">
            <a:extLst>
              <a:ext uri="{FF2B5EF4-FFF2-40B4-BE49-F238E27FC236}">
                <a16:creationId xmlns:a16="http://schemas.microsoft.com/office/drawing/2014/main" id="{264E9E43-5432-AF69-0B84-0DE922856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0978" y="2982420"/>
            <a:ext cx="287338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000" tIns="62780" rIns="90000" bIns="45000"/>
          <a:lstStyle/>
          <a:p>
            <a:r>
              <a:rPr lang="sk-SK" altLang="sk-SK" sz="1600" b="1" dirty="0">
                <a:solidFill>
                  <a:srgbClr val="000000"/>
                </a:solidFill>
                <a:latin typeface="Calibri (Text)"/>
              </a:rPr>
              <a:t>e</a:t>
            </a:r>
            <a:r>
              <a:rPr lang="sk-SK" altLang="sk-SK" sz="1600" b="1" baseline="33000" dirty="0">
                <a:solidFill>
                  <a:srgbClr val="000000"/>
                </a:solidFill>
                <a:latin typeface="Calibri (Text)"/>
              </a:rPr>
              <a:t>-</a:t>
            </a:r>
          </a:p>
        </p:txBody>
      </p:sp>
      <p:sp>
        <p:nvSpPr>
          <p:cNvPr id="39" name="BlokTextu 35">
            <a:extLst>
              <a:ext uri="{FF2B5EF4-FFF2-40B4-BE49-F238E27FC236}">
                <a16:creationId xmlns:a16="http://schemas.microsoft.com/office/drawing/2014/main" id="{1093808F-5EB6-0E10-7C20-8463C5860B22}"/>
              </a:ext>
            </a:extLst>
          </p:cNvPr>
          <p:cNvSpPr txBox="1"/>
          <p:nvPr/>
        </p:nvSpPr>
        <p:spPr>
          <a:xfrm>
            <a:off x="9404913" y="2331557"/>
            <a:ext cx="1018496" cy="38456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hangingPunct="0"/>
            <a:r>
              <a:rPr lang="sk-SK" b="1" dirty="0">
                <a:solidFill>
                  <a:srgbClr val="BE4D00"/>
                </a:solidFill>
                <a:latin typeface="Calibri (Text)"/>
                <a:ea typeface="Arial CE" pitchFamily="34"/>
                <a:cs typeface="Arial CE" pitchFamily="34"/>
              </a:rPr>
              <a:t>ν</a:t>
            </a:r>
            <a:r>
              <a:rPr lang="en-US" b="1" baseline="-25000" dirty="0">
                <a:solidFill>
                  <a:srgbClr val="BE4D00"/>
                </a:solidFill>
                <a:latin typeface="Calibri (Text)"/>
                <a:ea typeface="Arial CE" pitchFamily="34"/>
                <a:cs typeface="Arial CE" pitchFamily="34"/>
              </a:rPr>
              <a:t>R</a:t>
            </a:r>
            <a:r>
              <a:rPr lang="sk-SK" b="1" dirty="0">
                <a:solidFill>
                  <a:srgbClr val="BE4D00"/>
                </a:solidFill>
                <a:latin typeface="Calibri (Text)"/>
                <a:ea typeface="Arial CE" pitchFamily="34"/>
                <a:cs typeface="Arial CE" pitchFamily="34"/>
              </a:rPr>
              <a:t>ν</a:t>
            </a:r>
            <a:r>
              <a:rPr lang="en-US" b="1" baseline="-25000" dirty="0">
                <a:solidFill>
                  <a:srgbClr val="BE4D00"/>
                </a:solidFill>
                <a:latin typeface="Calibri (Text)"/>
                <a:ea typeface="Arial CE" pitchFamily="34"/>
                <a:cs typeface="Arial CE" pitchFamily="34"/>
              </a:rPr>
              <a:t>L</a:t>
            </a:r>
            <a:r>
              <a:rPr lang="el-GR" b="1" dirty="0">
                <a:solidFill>
                  <a:srgbClr val="BE4D00"/>
                </a:solidFill>
                <a:latin typeface="Calibri (Text)"/>
                <a:cs typeface="Arial CE" pitchFamily="34"/>
              </a:rPr>
              <a:t>ββ</a:t>
            </a:r>
            <a:endParaRPr lang="sk-SK" b="1" dirty="0">
              <a:solidFill>
                <a:srgbClr val="BE4D00"/>
              </a:solidFill>
              <a:latin typeface="Calibri (Text)"/>
              <a:cs typeface="Arial CE" pitchFamily="34"/>
            </a:endParaRPr>
          </a:p>
        </p:txBody>
      </p:sp>
      <p:sp>
        <p:nvSpPr>
          <p:cNvPr id="40" name="BlokTextu 35">
            <a:extLst>
              <a:ext uri="{FF2B5EF4-FFF2-40B4-BE49-F238E27FC236}">
                <a16:creationId xmlns:a16="http://schemas.microsoft.com/office/drawing/2014/main" id="{8967158E-2BBD-5A48-B6A6-C3E26A474572}"/>
              </a:ext>
            </a:extLst>
          </p:cNvPr>
          <p:cNvSpPr txBox="1"/>
          <p:nvPr/>
        </p:nvSpPr>
        <p:spPr>
          <a:xfrm>
            <a:off x="6660061" y="2223570"/>
            <a:ext cx="1423479" cy="58034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hangingPunct="0"/>
            <a:r>
              <a:rPr lang="en-US" b="1" dirty="0">
                <a:solidFill>
                  <a:srgbClr val="BE4D00"/>
                </a:solidFill>
                <a:latin typeface="Calibri (Text)"/>
                <a:ea typeface="Arial CE" pitchFamily="34"/>
                <a:cs typeface="Arial CE" pitchFamily="34"/>
              </a:rPr>
              <a:t>0</a:t>
            </a:r>
            <a:r>
              <a:rPr lang="sk-SK" b="1" dirty="0">
                <a:solidFill>
                  <a:srgbClr val="BE4D00"/>
                </a:solidFill>
                <a:latin typeface="Calibri (Text)"/>
                <a:ea typeface="Arial CE" pitchFamily="34"/>
                <a:cs typeface="Arial CE" pitchFamily="34"/>
              </a:rPr>
              <a:t>ν</a:t>
            </a:r>
            <a:r>
              <a:rPr lang="el-GR" b="1" dirty="0">
                <a:solidFill>
                  <a:srgbClr val="BE4D00"/>
                </a:solidFill>
                <a:latin typeface="Calibri (Text)"/>
                <a:cs typeface="Arial CE" pitchFamily="34"/>
              </a:rPr>
              <a:t>ββχ</a:t>
            </a:r>
            <a:r>
              <a:rPr lang="sk-SK" b="1" baseline="30000" dirty="0">
                <a:solidFill>
                  <a:srgbClr val="BE4D00"/>
                </a:solidFill>
                <a:latin typeface="Calibri (Text)"/>
                <a:cs typeface="Arial CE" pitchFamily="34"/>
              </a:rPr>
              <a:t>0</a:t>
            </a:r>
            <a:r>
              <a:rPr lang="sk-SK" b="1" dirty="0">
                <a:solidFill>
                  <a:srgbClr val="BE4D00"/>
                </a:solidFill>
                <a:latin typeface="Calibri (Text)"/>
                <a:cs typeface="Arial CE" pitchFamily="34"/>
              </a:rPr>
              <a:t>(</a:t>
            </a:r>
            <a:r>
              <a:rPr lang="el-GR" b="1" dirty="0">
                <a:solidFill>
                  <a:srgbClr val="BE4D00"/>
                </a:solidFill>
                <a:latin typeface="Calibri (Text)"/>
                <a:cs typeface="Arial CE" pitchFamily="34"/>
              </a:rPr>
              <a:t>χ</a:t>
            </a:r>
            <a:r>
              <a:rPr lang="sk-SK" b="1" baseline="30000" dirty="0">
                <a:solidFill>
                  <a:srgbClr val="BE4D00"/>
                </a:solidFill>
                <a:latin typeface="Calibri (Text)"/>
                <a:cs typeface="Arial CE" pitchFamily="34"/>
              </a:rPr>
              <a:t>0</a:t>
            </a:r>
            <a:r>
              <a:rPr lang="sk-SK" b="1" dirty="0">
                <a:solidFill>
                  <a:srgbClr val="BE4D00"/>
                </a:solidFill>
                <a:latin typeface="Calibri (Text)"/>
                <a:cs typeface="Arial CE" pitchFamily="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743830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12999-24B1-CC24-32A8-F1F26FD11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0EFBE3-AF76-C37D-81A3-F124EFAF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Modes beyond </a:t>
            </a:r>
            <a:r>
              <a:rPr lang="sk-SK" dirty="0"/>
              <a:t>0ν</a:t>
            </a:r>
            <a:r>
              <a:rPr lang="el-GR" dirty="0"/>
              <a:t>ββ</a:t>
            </a:r>
            <a:endParaRPr lang="en-US" dirty="0"/>
          </a:p>
        </p:txBody>
      </p:sp>
      <p:pic>
        <p:nvPicPr>
          <p:cNvPr id="38" name="Picture 73">
            <a:extLst>
              <a:ext uri="{FF2B5EF4-FFF2-40B4-BE49-F238E27FC236}">
                <a16:creationId xmlns:a16="http://schemas.microsoft.com/office/drawing/2014/main" id="{90E9B60A-E45A-9D06-2FDD-0D0A8B79D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07" y="1295066"/>
            <a:ext cx="2269192" cy="219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" name="Text Box 234">
            <a:extLst>
              <a:ext uri="{FF2B5EF4-FFF2-40B4-BE49-F238E27FC236}">
                <a16:creationId xmlns:a16="http://schemas.microsoft.com/office/drawing/2014/main" id="{A86EA2F9-5502-4F43-317E-6DD72C5D8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4079" y="2426255"/>
            <a:ext cx="309820" cy="39154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</p:spPr>
        <p:txBody>
          <a:bodyPr wrap="none" lIns="90000" tIns="6278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Text)"/>
              </a:rPr>
              <a:t>e</a:t>
            </a:r>
            <a:r>
              <a:rPr kumimoji="0" lang="sk-SK" altLang="sk-SK" sz="2000" b="1" i="0" u="none" strike="noStrike" kern="0" cap="none" spc="0" normalizeH="0" baseline="33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Text)"/>
              </a:rPr>
              <a:t>-</a:t>
            </a:r>
          </a:p>
        </p:txBody>
      </p:sp>
      <p:sp>
        <p:nvSpPr>
          <p:cNvPr id="43" name="Text Box 234">
            <a:extLst>
              <a:ext uri="{FF2B5EF4-FFF2-40B4-BE49-F238E27FC236}">
                <a16:creationId xmlns:a16="http://schemas.microsoft.com/office/drawing/2014/main" id="{0ABA97C4-9A7C-1FE7-F55C-0DD3AE254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898" y="1162142"/>
            <a:ext cx="341313" cy="33630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</p:spPr>
        <p:txBody>
          <a:bodyPr wrap="none" lIns="90000" tIns="6278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Text)"/>
              </a:rPr>
              <a:t>e</a:t>
            </a:r>
            <a:r>
              <a:rPr kumimoji="0" lang="sk-SK" altLang="sk-SK" sz="2000" b="1" i="0" u="none" strike="noStrike" kern="0" cap="none" spc="0" normalizeH="0" baseline="33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Text)"/>
              </a:rPr>
              <a:t>-</a:t>
            </a:r>
          </a:p>
        </p:txBody>
      </p: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B7044C00-121B-BC56-D039-5A99E03A6F58}"/>
              </a:ext>
            </a:extLst>
          </p:cNvPr>
          <p:cNvCxnSpPr>
            <a:cxnSpLocks/>
          </p:cNvCxnSpPr>
          <p:nvPr/>
        </p:nvCxnSpPr>
        <p:spPr>
          <a:xfrm flipV="1">
            <a:off x="2549561" y="1850868"/>
            <a:ext cx="876245" cy="908252"/>
          </a:xfrm>
          <a:prstGeom prst="straightConnector1">
            <a:avLst/>
          </a:prstGeom>
          <a:noFill/>
          <a:ln w="57150" cap="flat" cmpd="sng" algn="ctr">
            <a:solidFill>
              <a:srgbClr val="CCDDEA"/>
            </a:solidFill>
            <a:prstDash val="solid"/>
            <a:tailEnd type="triangle"/>
          </a:ln>
          <a:effectLst/>
        </p:spPr>
      </p:cxnSp>
      <p:sp>
        <p:nvSpPr>
          <p:cNvPr id="13" name="Obdĺžnik 12">
            <a:extLst>
              <a:ext uri="{FF2B5EF4-FFF2-40B4-BE49-F238E27FC236}">
                <a16:creationId xmlns:a16="http://schemas.microsoft.com/office/drawing/2014/main" id="{7B3B1EED-DB36-1459-A85A-99EA23EFCF04}"/>
              </a:ext>
            </a:extLst>
          </p:cNvPr>
          <p:cNvSpPr/>
          <p:nvPr/>
        </p:nvSpPr>
        <p:spPr>
          <a:xfrm>
            <a:off x="3046384" y="1466092"/>
            <a:ext cx="957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rgbClr val="000000"/>
                </a:solidFill>
                <a:latin typeface="Calibri (Text)"/>
              </a:rPr>
              <a:t>Χ</a:t>
            </a:r>
            <a:r>
              <a:rPr lang="sk-SK" sz="2000" b="1" baseline="30000" dirty="0">
                <a:solidFill>
                  <a:srgbClr val="000000"/>
                </a:solidFill>
                <a:latin typeface="Calibri (Text)"/>
              </a:rPr>
              <a:t>0 </a:t>
            </a:r>
            <a:r>
              <a:rPr lang="sk-SK" sz="2000" b="1" dirty="0">
                <a:solidFill>
                  <a:srgbClr val="000000"/>
                </a:solidFill>
                <a:latin typeface="Calibri (Text)"/>
              </a:rPr>
              <a:t>(2</a:t>
            </a:r>
            <a:r>
              <a:rPr lang="el-GR" sz="2000" b="1" dirty="0">
                <a:solidFill>
                  <a:srgbClr val="000000"/>
                </a:solidFill>
                <a:latin typeface="Calibri (Text)"/>
              </a:rPr>
              <a:t>χ</a:t>
            </a:r>
            <a:r>
              <a:rPr lang="sk-SK" sz="2000" b="1" baseline="30000" dirty="0">
                <a:solidFill>
                  <a:srgbClr val="000000"/>
                </a:solidFill>
                <a:latin typeface="Calibri (Text)"/>
              </a:rPr>
              <a:t>0</a:t>
            </a:r>
            <a:r>
              <a:rPr lang="sk-SK" sz="2000" b="1" dirty="0">
                <a:solidFill>
                  <a:srgbClr val="000000"/>
                </a:solidFill>
                <a:latin typeface="Calibri (Text)"/>
              </a:rPr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529CF0-B963-A7C2-6B21-6206E70D9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581" y="3733963"/>
            <a:ext cx="2926488" cy="257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35">
            <a:extLst>
              <a:ext uri="{FF2B5EF4-FFF2-40B4-BE49-F238E27FC236}">
                <a16:creationId xmlns:a16="http://schemas.microsoft.com/office/drawing/2014/main" id="{EB480335-FBD1-C1F2-AA12-06E2DE79EAEB}"/>
              </a:ext>
            </a:extLst>
          </p:cNvPr>
          <p:cNvSpPr txBox="1"/>
          <p:nvPr/>
        </p:nvSpPr>
        <p:spPr>
          <a:xfrm>
            <a:off x="3778989" y="1929569"/>
            <a:ext cx="1423479" cy="58034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hangingPunct="0"/>
            <a:r>
              <a:rPr lang="en-US" sz="2400" b="1" dirty="0">
                <a:solidFill>
                  <a:srgbClr val="BE4D00"/>
                </a:solidFill>
                <a:latin typeface="Calibri (Text)"/>
                <a:ea typeface="Arial CE" pitchFamily="34"/>
                <a:cs typeface="Arial CE" pitchFamily="34"/>
              </a:rPr>
              <a:t>0</a:t>
            </a:r>
            <a:r>
              <a:rPr lang="sk-SK" sz="2400" b="1" dirty="0">
                <a:solidFill>
                  <a:srgbClr val="BE4D00"/>
                </a:solidFill>
                <a:latin typeface="Calibri (Text)"/>
                <a:ea typeface="Arial CE" pitchFamily="34"/>
                <a:cs typeface="Arial CE" pitchFamily="34"/>
              </a:rPr>
              <a:t>ν</a:t>
            </a:r>
            <a:r>
              <a:rPr lang="el-GR" sz="2400" b="1" dirty="0">
                <a:solidFill>
                  <a:srgbClr val="BE4D00"/>
                </a:solidFill>
                <a:latin typeface="Calibri (Text)"/>
                <a:cs typeface="Arial CE" pitchFamily="34"/>
              </a:rPr>
              <a:t>ββχ</a:t>
            </a:r>
            <a:r>
              <a:rPr lang="sk-SK" sz="2400" b="1" baseline="30000" dirty="0">
                <a:solidFill>
                  <a:srgbClr val="BE4D00"/>
                </a:solidFill>
                <a:latin typeface="Calibri (Text)"/>
                <a:cs typeface="Arial CE" pitchFamily="34"/>
              </a:rPr>
              <a:t>0</a:t>
            </a:r>
            <a:r>
              <a:rPr lang="sk-SK" sz="2400" b="1" dirty="0">
                <a:solidFill>
                  <a:srgbClr val="BE4D00"/>
                </a:solidFill>
                <a:latin typeface="Calibri (Text)"/>
                <a:cs typeface="Arial CE" pitchFamily="34"/>
              </a:rPr>
              <a:t>(</a:t>
            </a:r>
            <a:r>
              <a:rPr lang="el-GR" sz="2400" b="1" dirty="0">
                <a:solidFill>
                  <a:srgbClr val="BE4D00"/>
                </a:solidFill>
                <a:latin typeface="Calibri (Text)"/>
                <a:cs typeface="Arial CE" pitchFamily="34"/>
              </a:rPr>
              <a:t>χ</a:t>
            </a:r>
            <a:r>
              <a:rPr lang="sk-SK" sz="2400" b="1" baseline="30000" dirty="0">
                <a:solidFill>
                  <a:srgbClr val="BE4D00"/>
                </a:solidFill>
                <a:latin typeface="Calibri (Text)"/>
                <a:cs typeface="Arial CE" pitchFamily="34"/>
              </a:rPr>
              <a:t>0</a:t>
            </a:r>
            <a:r>
              <a:rPr lang="sk-SK" sz="2400" b="1" dirty="0">
                <a:solidFill>
                  <a:srgbClr val="BE4D00"/>
                </a:solidFill>
                <a:latin typeface="Calibri (Text)"/>
                <a:cs typeface="Arial CE" pitchFamily="34"/>
              </a:rPr>
              <a:t>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756AF6-3DE8-87E9-357E-81B950F66F46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215230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80C68-6B8B-3C29-49A2-A984AAEC6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F2314B-49EC-76DA-75CF-B2B5E76A8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Modes beyond </a:t>
            </a:r>
            <a:r>
              <a:rPr lang="sk-SK" dirty="0"/>
              <a:t>0ν</a:t>
            </a:r>
            <a:r>
              <a:rPr lang="el-GR" dirty="0"/>
              <a:t>ββ</a:t>
            </a:r>
            <a:endParaRPr lang="en-US" dirty="0"/>
          </a:p>
        </p:txBody>
      </p:sp>
      <p:pic>
        <p:nvPicPr>
          <p:cNvPr id="38" name="Picture 73">
            <a:extLst>
              <a:ext uri="{FF2B5EF4-FFF2-40B4-BE49-F238E27FC236}">
                <a16:creationId xmlns:a16="http://schemas.microsoft.com/office/drawing/2014/main" id="{4941E263-53E0-45D5-9541-6EB50B8E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07" y="1295066"/>
            <a:ext cx="2269192" cy="219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" name="Text Box 234">
            <a:extLst>
              <a:ext uri="{FF2B5EF4-FFF2-40B4-BE49-F238E27FC236}">
                <a16:creationId xmlns:a16="http://schemas.microsoft.com/office/drawing/2014/main" id="{0E0E1A37-FBBE-4D32-8AB3-5EDAFDB74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4079" y="2426255"/>
            <a:ext cx="309820" cy="39154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</p:spPr>
        <p:txBody>
          <a:bodyPr wrap="none" lIns="90000" tIns="6278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Text)"/>
              </a:rPr>
              <a:t>e</a:t>
            </a:r>
            <a:r>
              <a:rPr kumimoji="0" lang="sk-SK" altLang="sk-SK" sz="2000" b="1" i="0" u="none" strike="noStrike" kern="0" cap="none" spc="0" normalizeH="0" baseline="33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Text)"/>
              </a:rPr>
              <a:t>-</a:t>
            </a:r>
          </a:p>
        </p:txBody>
      </p:sp>
      <p:sp>
        <p:nvSpPr>
          <p:cNvPr id="43" name="Text Box 234">
            <a:extLst>
              <a:ext uri="{FF2B5EF4-FFF2-40B4-BE49-F238E27FC236}">
                <a16:creationId xmlns:a16="http://schemas.microsoft.com/office/drawing/2014/main" id="{975DE634-4E93-4FA7-83B2-0F21922DA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898" y="1162142"/>
            <a:ext cx="341313" cy="33630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</p:spPr>
        <p:txBody>
          <a:bodyPr wrap="none" lIns="90000" tIns="6278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Text)"/>
              </a:rPr>
              <a:t>e</a:t>
            </a:r>
            <a:r>
              <a:rPr kumimoji="0" lang="sk-SK" altLang="sk-SK" sz="2000" b="1" i="0" u="none" strike="noStrike" kern="0" cap="none" spc="0" normalizeH="0" baseline="33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Text)"/>
              </a:rPr>
              <a:t>-</a:t>
            </a:r>
          </a:p>
        </p:txBody>
      </p: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1A9829D4-A1C3-4BDB-860F-504BFF596D41}"/>
              </a:ext>
            </a:extLst>
          </p:cNvPr>
          <p:cNvCxnSpPr>
            <a:cxnSpLocks/>
          </p:cNvCxnSpPr>
          <p:nvPr/>
        </p:nvCxnSpPr>
        <p:spPr>
          <a:xfrm flipV="1">
            <a:off x="2549561" y="1850868"/>
            <a:ext cx="876245" cy="908252"/>
          </a:xfrm>
          <a:prstGeom prst="straightConnector1">
            <a:avLst/>
          </a:prstGeom>
          <a:noFill/>
          <a:ln w="57150" cap="flat" cmpd="sng" algn="ctr">
            <a:solidFill>
              <a:srgbClr val="CCDDEA"/>
            </a:solidFill>
            <a:prstDash val="solid"/>
            <a:tailEnd type="triangle"/>
          </a:ln>
          <a:effectLst/>
        </p:spPr>
      </p:cxnSp>
      <p:sp>
        <p:nvSpPr>
          <p:cNvPr id="13" name="Obdĺžnik 12">
            <a:extLst>
              <a:ext uri="{FF2B5EF4-FFF2-40B4-BE49-F238E27FC236}">
                <a16:creationId xmlns:a16="http://schemas.microsoft.com/office/drawing/2014/main" id="{515E5C6A-32BC-413E-A80D-37C3D89CB9C4}"/>
              </a:ext>
            </a:extLst>
          </p:cNvPr>
          <p:cNvSpPr/>
          <p:nvPr/>
        </p:nvSpPr>
        <p:spPr>
          <a:xfrm>
            <a:off x="3046384" y="1466092"/>
            <a:ext cx="957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>
                <a:solidFill>
                  <a:srgbClr val="000000"/>
                </a:solidFill>
                <a:latin typeface="Calibri (Text)"/>
              </a:rPr>
              <a:t>Χ</a:t>
            </a:r>
            <a:r>
              <a:rPr lang="sk-SK" sz="2000" b="1" baseline="30000" dirty="0">
                <a:solidFill>
                  <a:srgbClr val="000000"/>
                </a:solidFill>
                <a:latin typeface="Calibri (Text)"/>
              </a:rPr>
              <a:t>0 </a:t>
            </a:r>
            <a:r>
              <a:rPr lang="sk-SK" sz="2000" b="1" dirty="0">
                <a:solidFill>
                  <a:srgbClr val="000000"/>
                </a:solidFill>
                <a:latin typeface="Calibri (Text)"/>
              </a:rPr>
              <a:t>(2</a:t>
            </a:r>
            <a:r>
              <a:rPr lang="el-GR" sz="2000" b="1" dirty="0">
                <a:solidFill>
                  <a:srgbClr val="000000"/>
                </a:solidFill>
                <a:latin typeface="Calibri (Text)"/>
              </a:rPr>
              <a:t>χ</a:t>
            </a:r>
            <a:r>
              <a:rPr lang="sk-SK" sz="2000" b="1" baseline="30000" dirty="0">
                <a:solidFill>
                  <a:srgbClr val="000000"/>
                </a:solidFill>
                <a:latin typeface="Calibri (Text)"/>
              </a:rPr>
              <a:t>0</a:t>
            </a:r>
            <a:r>
              <a:rPr lang="sk-SK" sz="2000" b="1" dirty="0">
                <a:solidFill>
                  <a:srgbClr val="000000"/>
                </a:solidFill>
                <a:latin typeface="Calibri (Text)"/>
              </a:rPr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FD1335-700A-CA9E-710C-FB73CACB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581" y="3733963"/>
            <a:ext cx="2926488" cy="257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2">
            <a:extLst>
              <a:ext uri="{FF2B5EF4-FFF2-40B4-BE49-F238E27FC236}">
                <a16:creationId xmlns:a16="http://schemas.microsoft.com/office/drawing/2014/main" id="{DA5C39FC-D59B-FA61-E933-68570D159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19" y="1307490"/>
            <a:ext cx="2121364" cy="214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Text Box 235">
            <a:extLst>
              <a:ext uri="{FF2B5EF4-FFF2-40B4-BE49-F238E27FC236}">
                <a16:creationId xmlns:a16="http://schemas.microsoft.com/office/drawing/2014/main" id="{823D27C6-B8F7-38EE-E9C7-89C80791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1302" y="2352626"/>
            <a:ext cx="287338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000" tIns="62780" rIns="90000" bIns="45000"/>
          <a:lstStyle/>
          <a:p>
            <a:r>
              <a:rPr lang="sk-SK" altLang="sk-SK" sz="2000" b="1" dirty="0">
                <a:solidFill>
                  <a:srgbClr val="000000"/>
                </a:solidFill>
                <a:latin typeface="Calibri (Text)"/>
              </a:rPr>
              <a:t>e</a:t>
            </a:r>
            <a:r>
              <a:rPr lang="sk-SK" altLang="sk-SK" sz="2000" b="1" baseline="33000" dirty="0">
                <a:solidFill>
                  <a:srgbClr val="000000"/>
                </a:solidFill>
                <a:latin typeface="Calibri (Text)"/>
              </a:rPr>
              <a:t>-</a:t>
            </a:r>
          </a:p>
        </p:txBody>
      </p:sp>
      <p:sp>
        <p:nvSpPr>
          <p:cNvPr id="18" name="Rectangle 236">
            <a:extLst>
              <a:ext uri="{FF2B5EF4-FFF2-40B4-BE49-F238E27FC236}">
                <a16:creationId xmlns:a16="http://schemas.microsoft.com/office/drawing/2014/main" id="{FC35366B-05CA-2B03-4495-519CBB55F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7927" y="3048977"/>
            <a:ext cx="576263" cy="3603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>
              <a:latin typeface="Calibri (Text)"/>
            </a:endParaRPr>
          </a:p>
        </p:txBody>
      </p:sp>
      <p:sp>
        <p:nvSpPr>
          <p:cNvPr id="19" name="Text Box 237">
            <a:extLst>
              <a:ext uri="{FF2B5EF4-FFF2-40B4-BE49-F238E27FC236}">
                <a16:creationId xmlns:a16="http://schemas.microsoft.com/office/drawing/2014/main" id="{A7795B6D-249E-0A36-E3F0-0FE19A43A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940" y="3023473"/>
            <a:ext cx="360362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2780" rIns="90000" bIns="45000"/>
          <a:lstStyle/>
          <a:p>
            <a:r>
              <a:rPr lang="sk-SK" altLang="sk-SK" sz="2000" b="1" dirty="0">
                <a:solidFill>
                  <a:srgbClr val="000000"/>
                </a:solidFill>
                <a:latin typeface="Calibri (Text)"/>
                <a:ea typeface="ＭＳ Ｐゴシック" panose="020B0600070205080204" pitchFamily="34" charset="-128"/>
              </a:rPr>
              <a:t>ν</a:t>
            </a:r>
            <a:r>
              <a:rPr lang="sk-SK" altLang="sk-SK" sz="2000" b="1" baseline="-20000" dirty="0">
                <a:solidFill>
                  <a:srgbClr val="000000"/>
                </a:solidFill>
                <a:latin typeface="Calibri (Text)"/>
                <a:ea typeface="ＭＳ Ｐゴシック" panose="020B0600070205080204" pitchFamily="34" charset="-128"/>
              </a:rPr>
              <a:t>e</a:t>
            </a:r>
            <a:r>
              <a:rPr lang="en-US" altLang="sk-SK" sz="2000" b="1" kern="0" dirty="0">
                <a:solidFill>
                  <a:srgbClr val="000000"/>
                </a:solidFill>
                <a:latin typeface="Calibri (Text)"/>
              </a:rPr>
              <a:t> (RH)</a:t>
            </a:r>
            <a:endParaRPr lang="sk-SK" altLang="sk-SK" sz="2000" b="1" baseline="-20000" dirty="0">
              <a:solidFill>
                <a:srgbClr val="000000"/>
              </a:solidFill>
              <a:latin typeface="Calibri (Text)"/>
              <a:ea typeface="ＭＳ Ｐゴシック" panose="020B0600070205080204" pitchFamily="34" charset="-128"/>
            </a:endParaRPr>
          </a:p>
        </p:txBody>
      </p:sp>
      <p:cxnSp>
        <p:nvCxnSpPr>
          <p:cNvPr id="20" name="Rovná spojnica 26">
            <a:extLst>
              <a:ext uri="{FF2B5EF4-FFF2-40B4-BE49-F238E27FC236}">
                <a16:creationId xmlns:a16="http://schemas.microsoft.com/office/drawing/2014/main" id="{58B5C589-4C52-B36F-FB9D-C5CBC7EED95A}"/>
              </a:ext>
            </a:extLst>
          </p:cNvPr>
          <p:cNvCxnSpPr>
            <a:cxnSpLocks/>
          </p:cNvCxnSpPr>
          <p:nvPr/>
        </p:nvCxnSpPr>
        <p:spPr>
          <a:xfrm>
            <a:off x="8737256" y="3171110"/>
            <a:ext cx="1969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237">
            <a:extLst>
              <a:ext uri="{FF2B5EF4-FFF2-40B4-BE49-F238E27FC236}">
                <a16:creationId xmlns:a16="http://schemas.microsoft.com/office/drawing/2014/main" id="{0A09406D-655C-F986-8453-8B37D2E24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944" y="1350379"/>
            <a:ext cx="360362" cy="401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000" tIns="62780" rIns="90000" bIns="45000"/>
          <a:lstStyle/>
          <a:p>
            <a:r>
              <a:rPr lang="sk-SK" altLang="sk-SK" sz="2000" b="1" dirty="0">
                <a:solidFill>
                  <a:srgbClr val="000000"/>
                </a:solidFill>
                <a:latin typeface="Calibri (Text)"/>
                <a:ea typeface="ＭＳ Ｐゴシック" panose="020B0600070205080204" pitchFamily="34" charset="-128"/>
              </a:rPr>
              <a:t>ν</a:t>
            </a:r>
            <a:r>
              <a:rPr lang="sk-SK" altLang="sk-SK" sz="2000" b="1" baseline="-20000" dirty="0">
                <a:solidFill>
                  <a:srgbClr val="000000"/>
                </a:solidFill>
                <a:latin typeface="Calibri (Text)"/>
                <a:ea typeface="ＭＳ Ｐゴシック" panose="020B0600070205080204" pitchFamily="34" charset="-128"/>
              </a:rPr>
              <a:t>e</a:t>
            </a:r>
            <a:r>
              <a:rPr lang="en-US" altLang="sk-SK" sz="2000" b="1" kern="0" dirty="0">
                <a:solidFill>
                  <a:srgbClr val="000000"/>
                </a:solidFill>
                <a:latin typeface="Calibri (Text)"/>
              </a:rPr>
              <a:t> (LH)</a:t>
            </a:r>
            <a:endParaRPr lang="sk-SK" altLang="sk-SK" sz="2000" b="1" baseline="-20000" dirty="0">
              <a:solidFill>
                <a:srgbClr val="000000"/>
              </a:solidFill>
              <a:latin typeface="Calibri (Text)"/>
              <a:ea typeface="ＭＳ Ｐゴシック" panose="020B0600070205080204" pitchFamily="34" charset="-128"/>
            </a:endParaRPr>
          </a:p>
        </p:txBody>
      </p:sp>
      <p:cxnSp>
        <p:nvCxnSpPr>
          <p:cNvPr id="22" name="Rovná spojnica 28">
            <a:extLst>
              <a:ext uri="{FF2B5EF4-FFF2-40B4-BE49-F238E27FC236}">
                <a16:creationId xmlns:a16="http://schemas.microsoft.com/office/drawing/2014/main" id="{917E21EB-6012-C075-AC92-D1B2646F357F}"/>
              </a:ext>
            </a:extLst>
          </p:cNvPr>
          <p:cNvCxnSpPr>
            <a:cxnSpLocks/>
          </p:cNvCxnSpPr>
          <p:nvPr/>
        </p:nvCxnSpPr>
        <p:spPr>
          <a:xfrm>
            <a:off x="7162260" y="1498016"/>
            <a:ext cx="1969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235">
            <a:extLst>
              <a:ext uri="{FF2B5EF4-FFF2-40B4-BE49-F238E27FC236}">
                <a16:creationId xmlns:a16="http://schemas.microsoft.com/office/drawing/2014/main" id="{28C30BDB-AA63-04F6-9D82-9CD92B9FE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356" y="1136257"/>
            <a:ext cx="287338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000" tIns="62780" rIns="90000" bIns="45000"/>
          <a:lstStyle/>
          <a:p>
            <a:r>
              <a:rPr lang="sk-SK" altLang="sk-SK" sz="2000" b="1" dirty="0">
                <a:solidFill>
                  <a:srgbClr val="000000"/>
                </a:solidFill>
                <a:latin typeface="Calibri (Text)"/>
              </a:rPr>
              <a:t>e</a:t>
            </a:r>
            <a:r>
              <a:rPr lang="sk-SK" altLang="sk-SK" sz="2000" b="1" baseline="33000" dirty="0">
                <a:solidFill>
                  <a:srgbClr val="000000"/>
                </a:solidFill>
                <a:latin typeface="Calibri (Text)"/>
              </a:rPr>
              <a:t>-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CEFDC31-FEB9-BA6D-C23D-BE97CF0518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6005016" y="3452759"/>
            <a:ext cx="4013914" cy="3010434"/>
          </a:xfrm>
          <a:prstGeom prst="rect">
            <a:avLst/>
          </a:prstGeom>
        </p:spPr>
      </p:pic>
      <p:sp>
        <p:nvSpPr>
          <p:cNvPr id="3" name="BlokTextu 35">
            <a:extLst>
              <a:ext uri="{FF2B5EF4-FFF2-40B4-BE49-F238E27FC236}">
                <a16:creationId xmlns:a16="http://schemas.microsoft.com/office/drawing/2014/main" id="{C85FD80E-1E2C-5BC1-393A-1599BD25DD3D}"/>
              </a:ext>
            </a:extLst>
          </p:cNvPr>
          <p:cNvSpPr txBox="1"/>
          <p:nvPr/>
        </p:nvSpPr>
        <p:spPr>
          <a:xfrm>
            <a:off x="8405366" y="1727873"/>
            <a:ext cx="1018496" cy="38456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hangingPunct="0"/>
            <a:r>
              <a:rPr lang="sk-SK" sz="2400" b="1" dirty="0">
                <a:solidFill>
                  <a:srgbClr val="BE4D00"/>
                </a:solidFill>
                <a:latin typeface="Calibri (Text)"/>
                <a:ea typeface="Arial CE" pitchFamily="34"/>
                <a:cs typeface="Arial CE" pitchFamily="34"/>
              </a:rPr>
              <a:t>ν</a:t>
            </a:r>
            <a:r>
              <a:rPr lang="en-US" sz="2400" b="1" baseline="-25000" dirty="0">
                <a:solidFill>
                  <a:srgbClr val="BE4D00"/>
                </a:solidFill>
                <a:latin typeface="Calibri (Text)"/>
                <a:ea typeface="Arial CE" pitchFamily="34"/>
                <a:cs typeface="Arial CE" pitchFamily="34"/>
              </a:rPr>
              <a:t>R</a:t>
            </a:r>
            <a:r>
              <a:rPr lang="sk-SK" sz="2400" b="1" dirty="0">
                <a:solidFill>
                  <a:srgbClr val="BE4D00"/>
                </a:solidFill>
                <a:latin typeface="Calibri (Text)"/>
                <a:ea typeface="Arial CE" pitchFamily="34"/>
                <a:cs typeface="Arial CE" pitchFamily="34"/>
              </a:rPr>
              <a:t>ν</a:t>
            </a:r>
            <a:r>
              <a:rPr lang="en-US" sz="2400" b="1" baseline="-25000" dirty="0">
                <a:solidFill>
                  <a:srgbClr val="BE4D00"/>
                </a:solidFill>
                <a:latin typeface="Calibri (Text)"/>
                <a:ea typeface="Arial CE" pitchFamily="34"/>
                <a:cs typeface="Arial CE" pitchFamily="34"/>
              </a:rPr>
              <a:t>L</a:t>
            </a:r>
            <a:r>
              <a:rPr lang="el-GR" sz="2400" b="1" dirty="0">
                <a:solidFill>
                  <a:srgbClr val="BE4D00"/>
                </a:solidFill>
                <a:latin typeface="Calibri (Text)"/>
                <a:cs typeface="Arial CE" pitchFamily="34"/>
              </a:rPr>
              <a:t>ββ</a:t>
            </a:r>
            <a:endParaRPr lang="sk-SK" sz="2400" b="1" dirty="0">
              <a:solidFill>
                <a:srgbClr val="BE4D00"/>
              </a:solidFill>
              <a:latin typeface="Calibri (Text)"/>
              <a:cs typeface="Arial CE" pitchFamily="34"/>
            </a:endParaRP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B4CD59B-10E8-3D22-7572-FD99B4B546C9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</a:t>
            </a:r>
          </a:p>
        </p:txBody>
      </p:sp>
      <p:sp>
        <p:nvSpPr>
          <p:cNvPr id="5" name="BlokTextu 35">
            <a:extLst>
              <a:ext uri="{FF2B5EF4-FFF2-40B4-BE49-F238E27FC236}">
                <a16:creationId xmlns:a16="http://schemas.microsoft.com/office/drawing/2014/main" id="{08E050B6-FBEA-1AE4-E273-F2FB596B9EA6}"/>
              </a:ext>
            </a:extLst>
          </p:cNvPr>
          <p:cNvSpPr txBox="1"/>
          <p:nvPr/>
        </p:nvSpPr>
        <p:spPr>
          <a:xfrm>
            <a:off x="3778989" y="1929569"/>
            <a:ext cx="1423479" cy="58034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hangingPunct="0"/>
            <a:r>
              <a:rPr lang="en-US" sz="2400" b="1" dirty="0">
                <a:solidFill>
                  <a:srgbClr val="BE4D00"/>
                </a:solidFill>
                <a:latin typeface="Calibri (Text)"/>
                <a:ea typeface="Arial CE" pitchFamily="34"/>
                <a:cs typeface="Arial CE" pitchFamily="34"/>
              </a:rPr>
              <a:t>0</a:t>
            </a:r>
            <a:r>
              <a:rPr lang="sk-SK" sz="2400" b="1" dirty="0">
                <a:solidFill>
                  <a:srgbClr val="BE4D00"/>
                </a:solidFill>
                <a:latin typeface="Calibri (Text)"/>
                <a:ea typeface="Arial CE" pitchFamily="34"/>
                <a:cs typeface="Arial CE" pitchFamily="34"/>
              </a:rPr>
              <a:t>ν</a:t>
            </a:r>
            <a:r>
              <a:rPr lang="el-GR" sz="2400" b="1" dirty="0">
                <a:solidFill>
                  <a:srgbClr val="BE4D00"/>
                </a:solidFill>
                <a:latin typeface="Calibri (Text)"/>
                <a:cs typeface="Arial CE" pitchFamily="34"/>
              </a:rPr>
              <a:t>ββχ</a:t>
            </a:r>
            <a:r>
              <a:rPr lang="sk-SK" sz="2400" b="1" baseline="30000" dirty="0">
                <a:solidFill>
                  <a:srgbClr val="BE4D00"/>
                </a:solidFill>
                <a:latin typeface="Calibri (Text)"/>
                <a:cs typeface="Arial CE" pitchFamily="34"/>
              </a:rPr>
              <a:t>0</a:t>
            </a:r>
            <a:r>
              <a:rPr lang="sk-SK" sz="2400" b="1" dirty="0">
                <a:solidFill>
                  <a:srgbClr val="BE4D00"/>
                </a:solidFill>
                <a:latin typeface="Calibri (Text)"/>
                <a:cs typeface="Arial CE" pitchFamily="34"/>
              </a:rPr>
              <a:t>(</a:t>
            </a:r>
            <a:r>
              <a:rPr lang="el-GR" sz="2400" b="1" dirty="0">
                <a:solidFill>
                  <a:srgbClr val="BE4D00"/>
                </a:solidFill>
                <a:latin typeface="Calibri (Text)"/>
                <a:cs typeface="Arial CE" pitchFamily="34"/>
              </a:rPr>
              <a:t>χ</a:t>
            </a:r>
            <a:r>
              <a:rPr lang="sk-SK" sz="2400" b="1" baseline="30000" dirty="0">
                <a:solidFill>
                  <a:srgbClr val="BE4D00"/>
                </a:solidFill>
                <a:latin typeface="Calibri (Text)"/>
                <a:cs typeface="Arial CE" pitchFamily="34"/>
              </a:rPr>
              <a:t>0</a:t>
            </a:r>
            <a:r>
              <a:rPr lang="sk-SK" sz="2400" b="1" dirty="0">
                <a:solidFill>
                  <a:srgbClr val="BE4D00"/>
                </a:solidFill>
                <a:latin typeface="Calibri (Text)"/>
                <a:cs typeface="Arial CE" pitchFamily="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27828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461E9-7B23-FBB2-D183-7DAF3F11A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EF2977-263D-9BD6-8AEA-1237B3B91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A7D6D34-F71A-9C18-6C93-73CB33A074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12228" y="1182257"/>
            <a:ext cx="7841168" cy="49523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FC3580-1D65-4A2A-BBDE-6F2148FD5A83}"/>
              </a:ext>
            </a:extLst>
          </p:cNvPr>
          <p:cNvGrpSpPr/>
          <p:nvPr/>
        </p:nvGrpSpPr>
        <p:grpSpPr>
          <a:xfrm>
            <a:off x="-2599226" y="2186439"/>
            <a:ext cx="6911453" cy="3030457"/>
            <a:chOff x="-470697" y="2230541"/>
            <a:chExt cx="6566697" cy="3030457"/>
          </a:xfrm>
        </p:grpSpPr>
        <p:sp>
          <p:nvSpPr>
            <p:cNvPr id="2" name="Rectangle: Diagonal Corners Snipped 1">
              <a:extLst>
                <a:ext uri="{FF2B5EF4-FFF2-40B4-BE49-F238E27FC236}">
                  <a16:creationId xmlns:a16="http://schemas.microsoft.com/office/drawing/2014/main" id="{2D3CD341-CEF3-0FFF-C7B4-89187BBA07F2}"/>
                </a:ext>
              </a:extLst>
            </p:cNvPr>
            <p:cNvSpPr/>
            <p:nvPr/>
          </p:nvSpPr>
          <p:spPr>
            <a:xfrm>
              <a:off x="2067656" y="2562225"/>
              <a:ext cx="4028344" cy="2403495"/>
            </a:xfrm>
            <a:prstGeom prst="snip2DiagRect">
              <a:avLst>
                <a:gd name="adj1" fmla="val 0"/>
                <a:gd name="adj2" fmla="val 6760"/>
              </a:avLst>
            </a:prstGeom>
            <a:solidFill>
              <a:srgbClr val="001D40"/>
            </a:solidFill>
            <a:ln>
              <a:solidFill>
                <a:srgbClr val="001D4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1D4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6" name="Block Arc 5">
              <a:extLst>
                <a:ext uri="{FF2B5EF4-FFF2-40B4-BE49-F238E27FC236}">
                  <a16:creationId xmlns:a16="http://schemas.microsoft.com/office/drawing/2014/main" id="{091C5166-85DB-68DE-DDA3-763FC12B5F91}"/>
                </a:ext>
              </a:extLst>
            </p:cNvPr>
            <p:cNvSpPr/>
            <p:nvPr/>
          </p:nvSpPr>
          <p:spPr>
            <a:xfrm>
              <a:off x="-470697" y="2230541"/>
              <a:ext cx="3030457" cy="3030457"/>
            </a:xfrm>
            <a:prstGeom prst="blockArc">
              <a:avLst>
                <a:gd name="adj1" fmla="val 13457062"/>
                <a:gd name="adj2" fmla="val 8452654"/>
                <a:gd name="adj3" fmla="val 1740"/>
              </a:avLst>
            </a:prstGeom>
            <a:solidFill>
              <a:srgbClr val="BD4C00"/>
            </a:solidFill>
            <a:ln w="12700" cap="flat" cmpd="sng" algn="ctr">
              <a:solidFill>
                <a:srgbClr val="BD4C00">
                  <a:shade val="6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1D4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275683B6-3D61-9922-DD5A-CA30564C3FFE}"/>
                    </a:ext>
                  </a:extLst>
                </p:cNvPr>
                <p:cNvSpPr/>
                <p:nvPr/>
              </p:nvSpPr>
              <p:spPr>
                <a:xfrm>
                  <a:off x="2326060" y="2795116"/>
                  <a:ext cx="3496884" cy="345642"/>
                </a:xfrm>
                <a:custGeom>
                  <a:avLst/>
                  <a:gdLst>
                    <a:gd name="connsiteX0" fmla="*/ 0 w 3496884"/>
                    <a:gd name="connsiteY0" fmla="*/ 0 h 345642"/>
                    <a:gd name="connsiteX1" fmla="*/ 3496884 w 3496884"/>
                    <a:gd name="connsiteY1" fmla="*/ 0 h 345642"/>
                    <a:gd name="connsiteX2" fmla="*/ 3496884 w 3496884"/>
                    <a:gd name="connsiteY2" fmla="*/ 345642 h 345642"/>
                    <a:gd name="connsiteX3" fmla="*/ 0 w 3496884"/>
                    <a:gd name="connsiteY3" fmla="*/ 345642 h 345642"/>
                    <a:gd name="connsiteX4" fmla="*/ 0 w 3496884"/>
                    <a:gd name="connsiteY4" fmla="*/ 0 h 34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96884" h="345642">
                      <a:moveTo>
                        <a:pt x="0" y="0"/>
                      </a:moveTo>
                      <a:lnTo>
                        <a:pt x="3496884" y="0"/>
                      </a:lnTo>
                      <a:lnTo>
                        <a:pt x="3496884" y="345642"/>
                      </a:lnTo>
                      <a:lnTo>
                        <a:pt x="0" y="3456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4C00">
                    <a:hueOff val="0"/>
                    <a:satOff val="0"/>
                    <a:lumOff val="0"/>
                    <a:alphaOff val="0"/>
                  </a:srgbClr>
                </a:solidFill>
                <a:ln w="19050" cap="flat" cmpd="sng" algn="ctr">
                  <a:solidFill>
                    <a:srgbClr val="BD4C00"/>
                  </a:solidFill>
                  <a:prstDash val="solid"/>
                  <a:miter lim="800000"/>
                </a:ln>
                <a:effectLst/>
              </p:spPr>
              <p:txBody>
                <a:bodyPr spcFirstLastPara="0" vert="horz" wrap="square" lIns="274354" tIns="38100" rIns="38100" bIns="38100" numCol="1" spcCol="1270" anchor="ctr" anchorCtr="0">
                  <a:noAutofit/>
                </a:bodyPr>
                <a:lstStyle/>
                <a:p>
                  <a:pPr marL="0" marR="0" lvl="0" indent="0" defTabSz="66675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E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With enough time world best </a:t>
                  </a:r>
                  <a14:m>
                    <m:oMath xmlns:m="http://schemas.openxmlformats.org/officeDocument/2006/math">
                      <m:r>
                        <a:rPr kumimoji="0" lang="en-US" sz="15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E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  <m:r>
                        <a:rPr kumimoji="0" lang="en-US" sz="15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E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𝜈𝛽𝛽</m:t>
                      </m:r>
                    </m:oMath>
                  </a14:m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275683B6-3D61-9922-DD5A-CA30564C3FF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060" y="2795116"/>
                  <a:ext cx="3496884" cy="345642"/>
                </a:xfrm>
                <a:custGeom>
                  <a:avLst/>
                  <a:gdLst>
                    <a:gd name="connsiteX0" fmla="*/ 0 w 3496884"/>
                    <a:gd name="connsiteY0" fmla="*/ 0 h 345642"/>
                    <a:gd name="connsiteX1" fmla="*/ 3496884 w 3496884"/>
                    <a:gd name="connsiteY1" fmla="*/ 0 h 345642"/>
                    <a:gd name="connsiteX2" fmla="*/ 3496884 w 3496884"/>
                    <a:gd name="connsiteY2" fmla="*/ 345642 h 345642"/>
                    <a:gd name="connsiteX3" fmla="*/ 0 w 3496884"/>
                    <a:gd name="connsiteY3" fmla="*/ 345642 h 345642"/>
                    <a:gd name="connsiteX4" fmla="*/ 0 w 3496884"/>
                    <a:gd name="connsiteY4" fmla="*/ 0 h 34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96884" h="345642">
                      <a:moveTo>
                        <a:pt x="0" y="0"/>
                      </a:moveTo>
                      <a:lnTo>
                        <a:pt x="3496884" y="0"/>
                      </a:lnTo>
                      <a:lnTo>
                        <a:pt x="3496884" y="345642"/>
                      </a:lnTo>
                      <a:lnTo>
                        <a:pt x="0" y="3456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b="-10000"/>
                  </a:stretch>
                </a:blipFill>
                <a:ln w="19050" cap="flat" cmpd="sng" algn="ctr">
                  <a:solidFill>
                    <a:srgbClr val="BD4C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E1DAF3E-FB8B-D1A9-7A44-90ECB430EF36}"/>
                </a:ext>
              </a:extLst>
            </p:cNvPr>
            <p:cNvSpPr/>
            <p:nvPr/>
          </p:nvSpPr>
          <p:spPr>
            <a:xfrm>
              <a:off x="2110034" y="2751911"/>
              <a:ext cx="432053" cy="432053"/>
            </a:xfrm>
            <a:prstGeom prst="ellipse">
              <a:avLst/>
            </a:prstGeom>
            <a:solidFill>
              <a:srgbClr val="FEE3B1">
                <a:hueOff val="0"/>
                <a:satOff val="0"/>
                <a:lumOff val="0"/>
                <a:alphaOff val="0"/>
              </a:srgbClr>
            </a:solidFill>
            <a:ln w="28575" cap="flat" cmpd="sng" algn="ctr">
              <a:solidFill>
                <a:srgbClr val="BD4C00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1D4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24768C4-FD56-D1C0-EE38-A0BA993DEF15}"/>
                </a:ext>
              </a:extLst>
            </p:cNvPr>
            <p:cNvSpPr/>
            <p:nvPr/>
          </p:nvSpPr>
          <p:spPr>
            <a:xfrm>
              <a:off x="2524226" y="3313670"/>
              <a:ext cx="3298719" cy="345642"/>
            </a:xfrm>
            <a:custGeom>
              <a:avLst/>
              <a:gdLst>
                <a:gd name="connsiteX0" fmla="*/ 0 w 3298719"/>
                <a:gd name="connsiteY0" fmla="*/ 0 h 345642"/>
                <a:gd name="connsiteX1" fmla="*/ 3298719 w 3298719"/>
                <a:gd name="connsiteY1" fmla="*/ 0 h 345642"/>
                <a:gd name="connsiteX2" fmla="*/ 3298719 w 3298719"/>
                <a:gd name="connsiteY2" fmla="*/ 345642 h 345642"/>
                <a:gd name="connsiteX3" fmla="*/ 0 w 3298719"/>
                <a:gd name="connsiteY3" fmla="*/ 345642 h 345642"/>
                <a:gd name="connsiteX4" fmla="*/ 0 w 3298719"/>
                <a:gd name="connsiteY4" fmla="*/ 0 h 34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8719" h="345642">
                  <a:moveTo>
                    <a:pt x="0" y="0"/>
                  </a:moveTo>
                  <a:lnTo>
                    <a:pt x="3298719" y="0"/>
                  </a:lnTo>
                  <a:lnTo>
                    <a:pt x="3298719" y="345642"/>
                  </a:lnTo>
                  <a:lnTo>
                    <a:pt x="0" y="345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ln w="19050" cap="flat" cmpd="sng" algn="ctr">
              <a:solidFill>
                <a:srgbClr val="BD4C00"/>
              </a:solidFill>
              <a:prstDash val="solid"/>
              <a:miter lim="800000"/>
            </a:ln>
            <a:effectLst/>
          </p:spPr>
          <p:txBody>
            <a:bodyPr spcFirstLastPara="0" vert="horz" wrap="square" lIns="274354" tIns="38100" rIns="38100" bIns="38100" numCol="1" spcCol="1270" anchor="ctr" anchorCtr="0">
              <a:noAutofit/>
            </a:bodyPr>
            <a:lstStyle/>
            <a:p>
              <a:pPr marL="0" marR="0" lvl="0" indent="0" defTabSz="666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Can achieve best for majoron (1-2 yr)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9592EC8-7F9A-E301-73F9-46236BA53184}"/>
                </a:ext>
              </a:extLst>
            </p:cNvPr>
            <p:cNvSpPr/>
            <p:nvPr/>
          </p:nvSpPr>
          <p:spPr>
            <a:xfrm>
              <a:off x="2308199" y="3270465"/>
              <a:ext cx="432053" cy="432053"/>
            </a:xfrm>
            <a:prstGeom prst="ellipse">
              <a:avLst/>
            </a:prstGeom>
            <a:solidFill>
              <a:srgbClr val="FEE3B1">
                <a:hueOff val="0"/>
                <a:satOff val="0"/>
                <a:lumOff val="0"/>
                <a:alphaOff val="0"/>
              </a:srgbClr>
            </a:solidFill>
            <a:ln w="28575" cap="flat" cmpd="sng" algn="ctr">
              <a:solidFill>
                <a:srgbClr val="BD4C00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1D4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40CE3BA9-6DE6-C36F-923A-E4E95E6580F9}"/>
                    </a:ext>
                  </a:extLst>
                </p:cNvPr>
                <p:cNvSpPr/>
                <p:nvPr/>
              </p:nvSpPr>
              <p:spPr>
                <a:xfrm>
                  <a:off x="2524226" y="3832225"/>
                  <a:ext cx="3298719" cy="345642"/>
                </a:xfrm>
                <a:custGeom>
                  <a:avLst/>
                  <a:gdLst>
                    <a:gd name="connsiteX0" fmla="*/ 0 w 3298719"/>
                    <a:gd name="connsiteY0" fmla="*/ 0 h 345642"/>
                    <a:gd name="connsiteX1" fmla="*/ 3298719 w 3298719"/>
                    <a:gd name="connsiteY1" fmla="*/ 0 h 345642"/>
                    <a:gd name="connsiteX2" fmla="*/ 3298719 w 3298719"/>
                    <a:gd name="connsiteY2" fmla="*/ 345642 h 345642"/>
                    <a:gd name="connsiteX3" fmla="*/ 0 w 3298719"/>
                    <a:gd name="connsiteY3" fmla="*/ 345642 h 345642"/>
                    <a:gd name="connsiteX4" fmla="*/ 0 w 3298719"/>
                    <a:gd name="connsiteY4" fmla="*/ 0 h 34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8719" h="345642">
                      <a:moveTo>
                        <a:pt x="0" y="0"/>
                      </a:moveTo>
                      <a:lnTo>
                        <a:pt x="3298719" y="0"/>
                      </a:lnTo>
                      <a:lnTo>
                        <a:pt x="3298719" y="345642"/>
                      </a:lnTo>
                      <a:lnTo>
                        <a:pt x="0" y="3456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D4C00">
                    <a:hueOff val="0"/>
                    <a:satOff val="0"/>
                    <a:lumOff val="0"/>
                    <a:alphaOff val="0"/>
                  </a:srgbClr>
                </a:solidFill>
                <a:ln w="19050" cap="flat" cmpd="sng" algn="ctr">
                  <a:solidFill>
                    <a:srgbClr val="BD4C00"/>
                  </a:solidFill>
                  <a:prstDash val="solid"/>
                  <a:miter lim="800000"/>
                </a:ln>
                <a:effectLst/>
              </p:spPr>
              <p:txBody>
                <a:bodyPr spcFirstLastPara="0" vert="horz" wrap="square" lIns="274354" tIns="38100" rIns="38100" bIns="38100" numCol="1" spcCol="1270" anchor="ctr" anchorCtr="0">
                  <a:noAutofit/>
                </a:bodyPr>
                <a:lstStyle/>
                <a:p>
                  <a:pPr marL="0" marR="0" lvl="0" indent="0" defTabSz="88900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5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E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World first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kumimoji="0" lang="en-US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sub>
                      </m:sSub>
                      <m:sSub>
                        <m:sSubPr>
                          <m:ctrlPr>
                            <a:rPr kumimoji="0" lang="en-US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kumimoji="0" lang="en-US" sz="15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sub>
                      </m:sSub>
                      <m:r>
                        <a:rPr kumimoji="0" lang="en-US" sz="15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E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𝛽𝛽</m:t>
                      </m:r>
                    </m:oMath>
                  </a14:m>
                  <a:endParaRPr kumimoji="0" lang="en-US" sz="1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40CE3BA9-6DE6-C36F-923A-E4E95E6580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4226" y="3832225"/>
                  <a:ext cx="3298719" cy="345642"/>
                </a:xfrm>
                <a:custGeom>
                  <a:avLst/>
                  <a:gdLst>
                    <a:gd name="connsiteX0" fmla="*/ 0 w 3298719"/>
                    <a:gd name="connsiteY0" fmla="*/ 0 h 345642"/>
                    <a:gd name="connsiteX1" fmla="*/ 3298719 w 3298719"/>
                    <a:gd name="connsiteY1" fmla="*/ 0 h 345642"/>
                    <a:gd name="connsiteX2" fmla="*/ 3298719 w 3298719"/>
                    <a:gd name="connsiteY2" fmla="*/ 345642 h 345642"/>
                    <a:gd name="connsiteX3" fmla="*/ 0 w 3298719"/>
                    <a:gd name="connsiteY3" fmla="*/ 345642 h 345642"/>
                    <a:gd name="connsiteX4" fmla="*/ 0 w 3298719"/>
                    <a:gd name="connsiteY4" fmla="*/ 0 h 34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8719" h="345642">
                      <a:moveTo>
                        <a:pt x="0" y="0"/>
                      </a:moveTo>
                      <a:lnTo>
                        <a:pt x="3298719" y="0"/>
                      </a:lnTo>
                      <a:lnTo>
                        <a:pt x="3298719" y="345642"/>
                      </a:lnTo>
                      <a:lnTo>
                        <a:pt x="0" y="3456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b="-10000"/>
                  </a:stretch>
                </a:blipFill>
                <a:ln w="19050" cap="flat" cmpd="sng" algn="ctr">
                  <a:solidFill>
                    <a:srgbClr val="BD4C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16C5AF9-5629-2B4A-4FC5-E7EA4E196971}"/>
                </a:ext>
              </a:extLst>
            </p:cNvPr>
            <p:cNvSpPr/>
            <p:nvPr/>
          </p:nvSpPr>
          <p:spPr>
            <a:xfrm>
              <a:off x="2308199" y="3789019"/>
              <a:ext cx="432053" cy="432053"/>
            </a:xfrm>
            <a:prstGeom prst="ellipse">
              <a:avLst/>
            </a:prstGeom>
            <a:solidFill>
              <a:srgbClr val="FEE3B1">
                <a:hueOff val="0"/>
                <a:satOff val="0"/>
                <a:lumOff val="0"/>
                <a:alphaOff val="0"/>
              </a:srgbClr>
            </a:solidFill>
            <a:ln w="28575" cap="flat" cmpd="sng" algn="ctr">
              <a:solidFill>
                <a:srgbClr val="BD4C00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1D4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6AEF7DB-64EE-6AC9-C062-FDD7E7A45CEC}"/>
                    </a:ext>
                  </a:extLst>
                </p:cNvPr>
                <p:cNvSpPr/>
                <p:nvPr/>
              </p:nvSpPr>
              <p:spPr>
                <a:xfrm>
                  <a:off x="2326060" y="4350779"/>
                  <a:ext cx="3496884" cy="345642"/>
                </a:xfrm>
                <a:custGeom>
                  <a:avLst/>
                  <a:gdLst>
                    <a:gd name="connsiteX0" fmla="*/ 0 w 3496884"/>
                    <a:gd name="connsiteY0" fmla="*/ 0 h 345642"/>
                    <a:gd name="connsiteX1" fmla="*/ 3496884 w 3496884"/>
                    <a:gd name="connsiteY1" fmla="*/ 0 h 345642"/>
                    <a:gd name="connsiteX2" fmla="*/ 3496884 w 3496884"/>
                    <a:gd name="connsiteY2" fmla="*/ 345642 h 345642"/>
                    <a:gd name="connsiteX3" fmla="*/ 0 w 3496884"/>
                    <a:gd name="connsiteY3" fmla="*/ 345642 h 345642"/>
                    <a:gd name="connsiteX4" fmla="*/ 0 w 3496884"/>
                    <a:gd name="connsiteY4" fmla="*/ 0 h 34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96884" h="345642">
                      <a:moveTo>
                        <a:pt x="0" y="0"/>
                      </a:moveTo>
                      <a:lnTo>
                        <a:pt x="3496884" y="0"/>
                      </a:lnTo>
                      <a:lnTo>
                        <a:pt x="3496884" y="345642"/>
                      </a:lnTo>
                      <a:lnTo>
                        <a:pt x="0" y="3456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EE3B1"/>
                </a:solidFill>
                <a:ln w="19050" cap="flat" cmpd="sng" algn="ctr">
                  <a:solidFill>
                    <a:srgbClr val="BD4C00"/>
                  </a:solidFill>
                  <a:prstDash val="solid"/>
                  <a:miter lim="800000"/>
                </a:ln>
                <a:effectLst/>
              </p:spPr>
              <p:txBody>
                <a:bodyPr spcFirstLastPara="0" vert="horz" wrap="square" lIns="274354" tIns="38100" rIns="38100" bIns="38100" numCol="1" spcCol="1270" anchor="ctr" anchorCtr="0">
                  <a:noAutofit/>
                </a:bodyPr>
                <a:lstStyle/>
                <a:p>
                  <a:pPr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14:m>
                    <m:oMath xmlns:m="http://schemas.openxmlformats.org/officeDocument/2006/math">
                      <m:r>
                        <a:rPr kumimoji="0" lang="en-US" sz="15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11C4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kumimoji="0" lang="en-US" sz="15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11C4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𝝂𝜷𝜷</m:t>
                      </m:r>
                    </m:oMath>
                  </a14:m>
                  <a:r>
                    <a:rPr lang="en-US" sz="1500" b="1" kern="0" dirty="0">
                      <a:solidFill>
                        <a:srgbClr val="011C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to excited states, g</a:t>
                  </a:r>
                  <a:r>
                    <a:rPr lang="en-US" sz="1500" b="1" kern="0" baseline="-25000" dirty="0">
                      <a:solidFill>
                        <a:srgbClr val="011C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  <a:r>
                    <a:rPr lang="en-US" sz="1500" b="1" kern="0" dirty="0">
                      <a:solidFill>
                        <a:srgbClr val="011C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…</a:t>
                  </a:r>
                </a:p>
              </p:txBody>
            </p:sp>
          </mc:Choice>
          <mc:Fallback xmlns=""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6AEF7DB-64EE-6AC9-C062-FDD7E7A45C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060" y="4350779"/>
                  <a:ext cx="3496884" cy="345642"/>
                </a:xfrm>
                <a:custGeom>
                  <a:avLst/>
                  <a:gdLst>
                    <a:gd name="connsiteX0" fmla="*/ 0 w 3496884"/>
                    <a:gd name="connsiteY0" fmla="*/ 0 h 345642"/>
                    <a:gd name="connsiteX1" fmla="*/ 3496884 w 3496884"/>
                    <a:gd name="connsiteY1" fmla="*/ 0 h 345642"/>
                    <a:gd name="connsiteX2" fmla="*/ 3496884 w 3496884"/>
                    <a:gd name="connsiteY2" fmla="*/ 345642 h 345642"/>
                    <a:gd name="connsiteX3" fmla="*/ 0 w 3496884"/>
                    <a:gd name="connsiteY3" fmla="*/ 345642 h 345642"/>
                    <a:gd name="connsiteX4" fmla="*/ 0 w 3496884"/>
                    <a:gd name="connsiteY4" fmla="*/ 0 h 34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96884" h="345642">
                      <a:moveTo>
                        <a:pt x="0" y="0"/>
                      </a:moveTo>
                      <a:lnTo>
                        <a:pt x="3496884" y="0"/>
                      </a:lnTo>
                      <a:lnTo>
                        <a:pt x="3496884" y="345642"/>
                      </a:lnTo>
                      <a:lnTo>
                        <a:pt x="0" y="3456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 b="-10000"/>
                  </a:stretch>
                </a:blipFill>
                <a:ln w="19050" cap="flat" cmpd="sng" algn="ctr">
                  <a:solidFill>
                    <a:srgbClr val="BD4C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588F8E4-F18D-CDC1-784B-21058C0FDB6A}"/>
                </a:ext>
              </a:extLst>
            </p:cNvPr>
            <p:cNvSpPr/>
            <p:nvPr/>
          </p:nvSpPr>
          <p:spPr>
            <a:xfrm>
              <a:off x="2110034" y="4307574"/>
              <a:ext cx="432053" cy="432053"/>
            </a:xfrm>
            <a:prstGeom prst="ellipse">
              <a:avLst/>
            </a:prstGeom>
            <a:solidFill>
              <a:srgbClr val="BD4C00"/>
            </a:solidFill>
            <a:ln w="28575" cap="flat" cmpd="sng" algn="ctr">
              <a:solidFill>
                <a:srgbClr val="FEE3B1"/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1D4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50745FE-7DE2-4CBA-2DA6-70D0077AA716}"/>
              </a:ext>
            </a:extLst>
          </p:cNvPr>
          <p:cNvSpPr txBox="1"/>
          <p:nvPr/>
        </p:nvSpPr>
        <p:spPr>
          <a:xfrm>
            <a:off x="7657331" y="4865761"/>
            <a:ext cx="174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dirty="0" err="1">
                <a:solidFill>
                  <a:srgbClr val="FF0000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supernemo</a:t>
            </a:r>
            <a:r>
              <a:rPr lang="en-US" dirty="0">
                <a:solidFill>
                  <a:srgbClr val="FF0000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 </a:t>
            </a:r>
          </a:p>
          <a:p>
            <a:pPr algn="just" defTabSz="457200"/>
            <a:r>
              <a:rPr lang="en-US" dirty="0">
                <a:solidFill>
                  <a:srgbClr val="FF0000"/>
                </a:solidFill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preliminary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EA9BDA-9457-C854-654A-B9AD869F64F3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559488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6F1F0-6564-EC0E-084B-D22333CA1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11E264-2E9C-3CC4-5096-5FDF33C63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Conclusions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39B8A3-A55B-69E5-8D14-0E468422639F}"/>
              </a:ext>
            </a:extLst>
          </p:cNvPr>
          <p:cNvSpPr txBox="1"/>
          <p:nvPr/>
        </p:nvSpPr>
        <p:spPr>
          <a:xfrm>
            <a:off x="7940150" y="3630267"/>
            <a:ext cx="41057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1400" dirty="0">
                <a:solidFill>
                  <a:srgbClr val="001D40"/>
                </a:solidFill>
                <a:latin typeface="Arial" panose="020B0604020202020204"/>
              </a:rPr>
              <a:t>Collaboration meeting in Marseille, February 2024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6FD2E68-F2E7-B702-0921-259BEA136128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260589-2DE1-8E5F-02A8-7AA0FB342EAA}"/>
                  </a:ext>
                </a:extLst>
              </p:cNvPr>
              <p:cNvSpPr txBox="1"/>
              <p:nvPr/>
            </p:nvSpPr>
            <p:spPr>
              <a:xfrm>
                <a:off x="198706" y="1220500"/>
                <a:ext cx="7610033" cy="3859048"/>
              </a:xfrm>
              <a:prstGeom prst="snip2DiagRect">
                <a:avLst>
                  <a:gd name="adj1" fmla="val 0"/>
                  <a:gd name="adj2" fmla="val 11458"/>
                </a:avLst>
              </a:prstGeom>
              <a:solidFill>
                <a:srgbClr val="BD4C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</a:rPr>
                  <a:t>SuperNEMO</a:t>
                </a:r>
              </a:p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kern="0" dirty="0">
                    <a:solidFill>
                      <a:schemeClr val="bg1"/>
                    </a:solidFill>
                    <a:latin typeface="Arial" panose="020B0604020202020204"/>
                  </a:rPr>
                  <a:t>The tracking opens </a:t>
                </a:r>
                <a:r>
                  <a:rPr lang="en-US" b="1" kern="0" dirty="0">
                    <a:solidFill>
                      <a:schemeClr val="bg1"/>
                    </a:solidFill>
                    <a:latin typeface="Arial" panose="020B0604020202020204"/>
                  </a:rPr>
                  <a:t>very unique possibilities</a:t>
                </a:r>
              </a:p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Detector running in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𝜷𝜷</m:t>
                    </m:r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-mode</a:t>
                </a: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!</a:t>
                </a:r>
              </a:p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Background data being assessed</a:t>
                </a:r>
              </a:p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We collected so far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~1 </a:t>
                </a:r>
                <a14:m>
                  <m:oMath xmlns:m="http://schemas.openxmlformats.org/officeDocument/2006/math">
                    <m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18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⋅</m:t>
                    </m:r>
                    <m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𝐲𝐫</m:t>
                    </m:r>
                    <m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of</a:t>
                </a:r>
                <a:r>
                  <a:rPr kumimoji="0" lang="en-US" sz="1800" i="0" u="none" strike="noStrike" kern="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 data</a:t>
                </a:r>
                <a:endParaRPr kumimoji="0" lang="en-US" sz="18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</a:endParaRP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</a:endParaRP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Background </a:t>
                </a:r>
              </a:p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Simulation 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𝐜𝐭𝐬</m:t>
                    </m:r>
                    <m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/(</m:t>
                    </m:r>
                    <m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𝐤𝐞𝐕</m:t>
                    </m:r>
                    <m:r>
                      <a:rPr kumimoji="0" lang="en-US" sz="18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⋅</m:t>
                    </m:r>
                    <m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𝐲𝐫</m:t>
                    </m:r>
                    <m:r>
                      <a:rPr kumimoji="0" lang="en-US" sz="18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⋅</m:t>
                    </m:r>
                    <m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</a:endParaRPr>
              </a:p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</a:endParaRP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Sensitivity</a:t>
                </a:r>
              </a:p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Estimated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0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 sensitivity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≥</m:t>
                    </m:r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𝟒</m:t>
                    </m:r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𝟔</m:t>
                    </m:r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×</m:t>
                    </m:r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𝟐𝟒</m:t>
                        </m:r>
                      </m:sup>
                    </m:sSup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 yr</a:t>
                </a: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 (Bayes, 90%)</a:t>
                </a:r>
              </a:p>
              <a:p>
                <a:pPr marL="285750" indent="-285750" defTabSz="457200"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Possible world´s best/first limits </a:t>
                </a:r>
                <a:r>
                  <a:rPr lang="en-US" kern="0" dirty="0">
                    <a:solidFill>
                      <a:schemeClr val="bg1"/>
                    </a:solidFill>
                    <a:latin typeface="Arial" panose="020B0604020202020204"/>
                  </a:rPr>
                  <a:t>for </a:t>
                </a:r>
                <a:r>
                  <a:rPr lang="en-US" b="1" kern="0" dirty="0">
                    <a:solidFill>
                      <a:schemeClr val="bg1"/>
                    </a:solidFill>
                    <a:latin typeface="Arial" panose="020B0604020202020204"/>
                  </a:rPr>
                  <a:t>0</a:t>
                </a:r>
                <a:r>
                  <a:rPr lang="sk-SK" b="1" kern="0" dirty="0">
                    <a:solidFill>
                      <a:schemeClr val="bg1"/>
                    </a:solidFill>
                    <a:latin typeface="Arial" panose="020B0604020202020204"/>
                  </a:rPr>
                  <a:t>ν</a:t>
                </a:r>
                <a:r>
                  <a:rPr lang="el-GR" b="1" kern="0" dirty="0">
                    <a:solidFill>
                      <a:schemeClr val="bg1"/>
                    </a:solidFill>
                    <a:latin typeface="Arial" panose="020B0604020202020204"/>
                  </a:rPr>
                  <a:t>ββχ</a:t>
                </a:r>
                <a:r>
                  <a:rPr lang="sk-SK" b="1" kern="0" baseline="30000" dirty="0">
                    <a:solidFill>
                      <a:schemeClr val="bg1"/>
                    </a:solidFill>
                    <a:latin typeface="Arial" panose="020B0604020202020204"/>
                  </a:rPr>
                  <a:t>0</a:t>
                </a:r>
                <a:r>
                  <a:rPr lang="sk-SK" b="1" kern="0" dirty="0">
                    <a:solidFill>
                      <a:schemeClr val="bg1"/>
                    </a:solidFill>
                    <a:latin typeface="Arial" panose="020B0604020202020204"/>
                  </a:rPr>
                  <a:t>(</a:t>
                </a:r>
                <a:r>
                  <a:rPr lang="el-GR" b="1" kern="0" dirty="0">
                    <a:solidFill>
                      <a:schemeClr val="bg1"/>
                    </a:solidFill>
                    <a:latin typeface="Arial" panose="020B0604020202020204"/>
                  </a:rPr>
                  <a:t>χ</a:t>
                </a:r>
                <a:r>
                  <a:rPr lang="sk-SK" b="1" kern="0" baseline="30000" dirty="0">
                    <a:solidFill>
                      <a:schemeClr val="bg1"/>
                    </a:solidFill>
                    <a:latin typeface="Arial" panose="020B0604020202020204"/>
                  </a:rPr>
                  <a:t>0</a:t>
                </a:r>
                <a:r>
                  <a:rPr lang="sk-SK" b="1" kern="0" dirty="0">
                    <a:solidFill>
                      <a:schemeClr val="bg1"/>
                    </a:solidFill>
                    <a:latin typeface="Arial" panose="020B0604020202020204"/>
                  </a:rPr>
                  <a:t>)</a:t>
                </a:r>
                <a:r>
                  <a:rPr lang="en-US" kern="0" dirty="0">
                    <a:solidFill>
                      <a:schemeClr val="bg1"/>
                    </a:solidFill>
                    <a:latin typeface="Arial" panose="020B0604020202020204"/>
                  </a:rPr>
                  <a:t> and </a:t>
                </a:r>
                <a:r>
                  <a:rPr lang="sk-SK" b="1" kern="0" dirty="0">
                    <a:solidFill>
                      <a:schemeClr val="bg1"/>
                    </a:solidFill>
                    <a:latin typeface="Arial" panose="020B0604020202020204"/>
                  </a:rPr>
                  <a:t>ν</a:t>
                </a:r>
                <a:r>
                  <a:rPr lang="en-US" b="1" kern="0" baseline="-25000" dirty="0">
                    <a:solidFill>
                      <a:schemeClr val="bg1"/>
                    </a:solidFill>
                    <a:latin typeface="Arial" panose="020B0604020202020204"/>
                  </a:rPr>
                  <a:t>R</a:t>
                </a:r>
                <a:r>
                  <a:rPr lang="sk-SK" b="1" kern="0" dirty="0">
                    <a:solidFill>
                      <a:schemeClr val="bg1"/>
                    </a:solidFill>
                    <a:latin typeface="Arial" panose="020B0604020202020204"/>
                  </a:rPr>
                  <a:t>ν</a:t>
                </a:r>
                <a:r>
                  <a:rPr lang="en-US" b="1" kern="0" baseline="-25000" dirty="0">
                    <a:solidFill>
                      <a:schemeClr val="bg1"/>
                    </a:solidFill>
                    <a:latin typeface="Arial" panose="020B0604020202020204"/>
                  </a:rPr>
                  <a:t>L</a:t>
                </a:r>
                <a:r>
                  <a:rPr lang="el-GR" b="1" kern="0" dirty="0">
                    <a:solidFill>
                      <a:schemeClr val="bg1"/>
                    </a:solidFill>
                    <a:latin typeface="Arial" panose="020B0604020202020204"/>
                  </a:rPr>
                  <a:t>ββ</a:t>
                </a:r>
                <a:endParaRPr lang="sk-SK" b="1" kern="0" dirty="0">
                  <a:solidFill>
                    <a:srgbClr val="FEFFFF"/>
                  </a:solidFill>
                  <a:latin typeface="Arial" panose="020B060402020202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260589-2DE1-8E5F-02A8-7AA0FB342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06" y="1220500"/>
                <a:ext cx="7610033" cy="3859048"/>
              </a:xfrm>
              <a:prstGeom prst="snip2DiagRect">
                <a:avLst>
                  <a:gd name="adj1" fmla="val 0"/>
                  <a:gd name="adj2" fmla="val 11458"/>
                </a:avLst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74E02BC-76C3-4855-E068-53737055A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975" y="1216127"/>
            <a:ext cx="5536946" cy="2160937"/>
          </a:xfrm>
          <a:prstGeom prst="rect">
            <a:avLst/>
          </a:prstGeom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0466F3-6B02-998D-1F84-A848C6663E7E}"/>
              </a:ext>
            </a:extLst>
          </p:cNvPr>
          <p:cNvSpPr txBox="1"/>
          <p:nvPr/>
        </p:nvSpPr>
        <p:spPr>
          <a:xfrm>
            <a:off x="0" y="6005192"/>
            <a:ext cx="92109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This work was supported by the Czech Science Foundation (GAČR), project No. 24-10180S.</a:t>
            </a:r>
          </a:p>
        </p:txBody>
      </p:sp>
    </p:spTree>
    <p:extLst>
      <p:ext uri="{BB962C8B-B14F-4D97-AF65-F5344CB8AC3E}">
        <p14:creationId xmlns:p14="http://schemas.microsoft.com/office/powerpoint/2010/main" val="23957152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87200-2FAB-8991-C360-E8DBFDE41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A5342B-FA48-4987-73A7-376744524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Conclusions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D63531-DF5C-9A59-27FE-2A0005E0D0E8}"/>
                  </a:ext>
                </a:extLst>
              </p:cNvPr>
              <p:cNvSpPr txBox="1"/>
              <p:nvPr/>
            </p:nvSpPr>
            <p:spPr>
              <a:xfrm>
                <a:off x="198706" y="1220500"/>
                <a:ext cx="7610033" cy="3859048"/>
              </a:xfrm>
              <a:prstGeom prst="snip2DiagRect">
                <a:avLst>
                  <a:gd name="adj1" fmla="val 0"/>
                  <a:gd name="adj2" fmla="val 11458"/>
                </a:avLst>
              </a:prstGeom>
              <a:solidFill>
                <a:srgbClr val="BD4C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</a:rPr>
                  <a:t>SuperNEMO</a:t>
                </a:r>
              </a:p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kern="0" dirty="0">
                    <a:solidFill>
                      <a:schemeClr val="bg1"/>
                    </a:solidFill>
                    <a:latin typeface="Arial" panose="020B0604020202020204"/>
                  </a:rPr>
                  <a:t>The tracking opens </a:t>
                </a:r>
                <a:r>
                  <a:rPr lang="en-US" b="1" kern="0" dirty="0">
                    <a:solidFill>
                      <a:schemeClr val="bg1"/>
                    </a:solidFill>
                    <a:latin typeface="Arial" panose="020B0604020202020204"/>
                  </a:rPr>
                  <a:t>very unique possibilities</a:t>
                </a:r>
              </a:p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Detector running in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𝜷𝜷</m:t>
                    </m:r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-mode</a:t>
                </a: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!</a:t>
                </a:r>
              </a:p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Background data being assessed</a:t>
                </a:r>
              </a:p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We collected so far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~1 </a:t>
                </a:r>
                <a14:m>
                  <m:oMath xmlns:m="http://schemas.openxmlformats.org/officeDocument/2006/math">
                    <m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18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⋅</m:t>
                    </m:r>
                    <m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𝐲𝐫</m:t>
                    </m:r>
                    <m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of</a:t>
                </a:r>
                <a:r>
                  <a:rPr kumimoji="0" lang="en-US" sz="1800" i="0" u="none" strike="noStrike" kern="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 data</a:t>
                </a:r>
                <a:endParaRPr kumimoji="0" lang="en-US" sz="18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</a:endParaRP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</a:endParaRP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Background </a:t>
                </a:r>
              </a:p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Simulation 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𝐜𝐭𝐬</m:t>
                    </m:r>
                    <m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/(</m:t>
                    </m:r>
                    <m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𝐤𝐞𝐕</m:t>
                    </m:r>
                    <m:r>
                      <a:rPr kumimoji="0" lang="en-US" sz="18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⋅</m:t>
                    </m:r>
                    <m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𝐲𝐫</m:t>
                    </m:r>
                    <m:r>
                      <a:rPr kumimoji="0" lang="en-US" sz="18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⋅</m:t>
                    </m:r>
                    <m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</a:endParaRPr>
              </a:p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</a:endParaRP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Sensitivity</a:t>
                </a:r>
              </a:p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Estimated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0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 sensitivity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≥</m:t>
                    </m:r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𝟒</m:t>
                    </m:r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𝟔</m:t>
                    </m:r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×</m:t>
                    </m:r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𝟐𝟒</m:t>
                        </m:r>
                      </m:sup>
                    </m:sSup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 yr</a:t>
                </a: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 (Bayes, 90%)</a:t>
                </a:r>
              </a:p>
              <a:p>
                <a:pPr marL="285750" indent="-285750" defTabSz="457200"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</a:rPr>
                  <a:t>Possible world´s best/first limits </a:t>
                </a:r>
                <a:r>
                  <a:rPr lang="en-US" kern="0" dirty="0">
                    <a:solidFill>
                      <a:schemeClr val="bg1"/>
                    </a:solidFill>
                    <a:latin typeface="Arial" panose="020B0604020202020204"/>
                  </a:rPr>
                  <a:t>for </a:t>
                </a:r>
                <a:r>
                  <a:rPr lang="en-US" b="1" kern="0" dirty="0">
                    <a:solidFill>
                      <a:schemeClr val="bg1"/>
                    </a:solidFill>
                    <a:latin typeface="Arial" panose="020B0604020202020204"/>
                  </a:rPr>
                  <a:t>0</a:t>
                </a:r>
                <a:r>
                  <a:rPr lang="sk-SK" b="1" kern="0" dirty="0">
                    <a:solidFill>
                      <a:schemeClr val="bg1"/>
                    </a:solidFill>
                    <a:latin typeface="Arial" panose="020B0604020202020204"/>
                  </a:rPr>
                  <a:t>ν</a:t>
                </a:r>
                <a:r>
                  <a:rPr lang="el-GR" b="1" kern="0" dirty="0">
                    <a:solidFill>
                      <a:schemeClr val="bg1"/>
                    </a:solidFill>
                    <a:latin typeface="Arial" panose="020B0604020202020204"/>
                  </a:rPr>
                  <a:t>ββχ</a:t>
                </a:r>
                <a:r>
                  <a:rPr lang="sk-SK" b="1" kern="0" baseline="30000" dirty="0">
                    <a:solidFill>
                      <a:schemeClr val="bg1"/>
                    </a:solidFill>
                    <a:latin typeface="Arial" panose="020B0604020202020204"/>
                  </a:rPr>
                  <a:t>0</a:t>
                </a:r>
                <a:r>
                  <a:rPr lang="sk-SK" b="1" kern="0" dirty="0">
                    <a:solidFill>
                      <a:schemeClr val="bg1"/>
                    </a:solidFill>
                    <a:latin typeface="Arial" panose="020B0604020202020204"/>
                  </a:rPr>
                  <a:t>(</a:t>
                </a:r>
                <a:r>
                  <a:rPr lang="el-GR" b="1" kern="0" dirty="0">
                    <a:solidFill>
                      <a:schemeClr val="bg1"/>
                    </a:solidFill>
                    <a:latin typeface="Arial" panose="020B0604020202020204"/>
                  </a:rPr>
                  <a:t>χ</a:t>
                </a:r>
                <a:r>
                  <a:rPr lang="sk-SK" b="1" kern="0" baseline="30000" dirty="0">
                    <a:solidFill>
                      <a:schemeClr val="bg1"/>
                    </a:solidFill>
                    <a:latin typeface="Arial" panose="020B0604020202020204"/>
                  </a:rPr>
                  <a:t>0</a:t>
                </a:r>
                <a:r>
                  <a:rPr lang="sk-SK" b="1" kern="0" dirty="0">
                    <a:solidFill>
                      <a:schemeClr val="bg1"/>
                    </a:solidFill>
                    <a:latin typeface="Arial" panose="020B0604020202020204"/>
                  </a:rPr>
                  <a:t>)</a:t>
                </a:r>
                <a:r>
                  <a:rPr lang="en-US" kern="0" dirty="0">
                    <a:solidFill>
                      <a:schemeClr val="bg1"/>
                    </a:solidFill>
                    <a:latin typeface="Arial" panose="020B0604020202020204"/>
                  </a:rPr>
                  <a:t> and </a:t>
                </a:r>
                <a:r>
                  <a:rPr lang="sk-SK" b="1" kern="0" dirty="0">
                    <a:solidFill>
                      <a:schemeClr val="bg1"/>
                    </a:solidFill>
                    <a:latin typeface="Arial" panose="020B0604020202020204"/>
                  </a:rPr>
                  <a:t>ν</a:t>
                </a:r>
                <a:r>
                  <a:rPr lang="en-US" b="1" kern="0" baseline="-25000" dirty="0">
                    <a:solidFill>
                      <a:schemeClr val="bg1"/>
                    </a:solidFill>
                    <a:latin typeface="Arial" panose="020B0604020202020204"/>
                  </a:rPr>
                  <a:t>R</a:t>
                </a:r>
                <a:r>
                  <a:rPr lang="sk-SK" b="1" kern="0" dirty="0">
                    <a:solidFill>
                      <a:schemeClr val="bg1"/>
                    </a:solidFill>
                    <a:latin typeface="Arial" panose="020B0604020202020204"/>
                  </a:rPr>
                  <a:t>ν</a:t>
                </a:r>
                <a:r>
                  <a:rPr lang="en-US" b="1" kern="0" baseline="-25000" dirty="0">
                    <a:solidFill>
                      <a:schemeClr val="bg1"/>
                    </a:solidFill>
                    <a:latin typeface="Arial" panose="020B0604020202020204"/>
                  </a:rPr>
                  <a:t>L</a:t>
                </a:r>
                <a:r>
                  <a:rPr lang="el-GR" b="1" kern="0" dirty="0">
                    <a:solidFill>
                      <a:schemeClr val="bg1"/>
                    </a:solidFill>
                    <a:latin typeface="Arial" panose="020B0604020202020204"/>
                  </a:rPr>
                  <a:t>ββ</a:t>
                </a:r>
                <a:endParaRPr lang="sk-SK" b="1" kern="0" dirty="0">
                  <a:solidFill>
                    <a:srgbClr val="FEFFFF"/>
                  </a:solidFill>
                  <a:latin typeface="Arial" panose="020B060402020202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D63531-DF5C-9A59-27FE-2A0005E0D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06" y="1220500"/>
                <a:ext cx="7610033" cy="3859048"/>
              </a:xfrm>
              <a:prstGeom prst="snip2DiagRect">
                <a:avLst>
                  <a:gd name="adj1" fmla="val 0"/>
                  <a:gd name="adj2" fmla="val 11458"/>
                </a:avLst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473CC45-642D-B578-1C3E-D7956D62BF00}"/>
              </a:ext>
            </a:extLst>
          </p:cNvPr>
          <p:cNvSpPr txBox="1"/>
          <p:nvPr/>
        </p:nvSpPr>
        <p:spPr>
          <a:xfrm>
            <a:off x="7940150" y="3630267"/>
            <a:ext cx="41057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1400" dirty="0">
                <a:solidFill>
                  <a:srgbClr val="001D40"/>
                </a:solidFill>
                <a:latin typeface="Arial" panose="020B0604020202020204"/>
              </a:rPr>
              <a:t>Collaboration meeting in Marseille, February 2024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9B6DA52-9D31-F276-5F08-55C8C289E39D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1E327-296B-841B-74D0-B41CAAF7F2AD}"/>
              </a:ext>
            </a:extLst>
          </p:cNvPr>
          <p:cNvSpPr txBox="1"/>
          <p:nvPr/>
        </p:nvSpPr>
        <p:spPr>
          <a:xfrm>
            <a:off x="3223425" y="5243975"/>
            <a:ext cx="7375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1C40"/>
                </a:solidFill>
                <a:effectLst/>
                <a:uLnTx/>
                <a:uFillTx/>
                <a:latin typeface="Arial" panose="020B0604020202020204"/>
              </a:rPr>
              <a:t>Thank you for your attention!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01AC3F-A8C4-407F-9641-E0E813EEEC11}"/>
              </a:ext>
            </a:extLst>
          </p:cNvPr>
          <p:cNvSpPr txBox="1"/>
          <p:nvPr/>
        </p:nvSpPr>
        <p:spPr>
          <a:xfrm>
            <a:off x="0" y="6005192"/>
            <a:ext cx="92109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This work was supported by the Czech Science Foundation (GAČR), project No. 24-10180S.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E178D-87AC-5050-30C4-D349E6442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975" y="1216127"/>
            <a:ext cx="5536946" cy="2160937"/>
          </a:xfrm>
          <a:prstGeom prst="rect">
            <a:avLst/>
          </a:prstGeom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36559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08633-F911-7F1B-DEDC-1DCEB7A28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F77F12C-6121-C5FD-EA82-0AC083F745CE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0673E-4474-04FE-71C5-6700DCABF9E2}"/>
              </a:ext>
            </a:extLst>
          </p:cNvPr>
          <p:cNvSpPr txBox="1"/>
          <p:nvPr/>
        </p:nvSpPr>
        <p:spPr>
          <a:xfrm>
            <a:off x="3966388" y="3013501"/>
            <a:ext cx="42592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Backup slide</a:t>
            </a:r>
          </a:p>
        </p:txBody>
      </p:sp>
    </p:spTree>
    <p:extLst>
      <p:ext uri="{BB962C8B-B14F-4D97-AF65-F5344CB8AC3E}">
        <p14:creationId xmlns:p14="http://schemas.microsoft.com/office/powerpoint/2010/main" val="2540125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93FFD-B4A6-DFBA-01A8-695BB5203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F563DA-B536-01AF-6858-0416D0C78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beta decay </a:t>
            </a:r>
          </a:p>
        </p:txBody>
      </p:sp>
      <p:sp>
        <p:nvSpPr>
          <p:cNvPr id="6" name="Rectangle 233">
            <a:extLst>
              <a:ext uri="{FF2B5EF4-FFF2-40B4-BE49-F238E27FC236}">
                <a16:creationId xmlns:a16="http://schemas.microsoft.com/office/drawing/2014/main" id="{FEBAC95F-6036-FC24-095E-FC9DEE3E6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5608" y="1516160"/>
            <a:ext cx="287337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>
              <a:latin typeface="Calibri (Text)"/>
            </a:endParaRPr>
          </a:p>
        </p:txBody>
      </p:sp>
      <p:sp>
        <p:nvSpPr>
          <p:cNvPr id="7" name="Text Box 235">
            <a:extLst>
              <a:ext uri="{FF2B5EF4-FFF2-40B4-BE49-F238E27FC236}">
                <a16:creationId xmlns:a16="http://schemas.microsoft.com/office/drawing/2014/main" id="{55FE1D26-658A-BBFC-532E-90871E4D6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9837" y="2485358"/>
            <a:ext cx="287338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000" tIns="62780" rIns="90000" bIns="45000"/>
          <a:lstStyle/>
          <a:p>
            <a:r>
              <a:rPr lang="sk-SK" altLang="sk-SK" sz="2000" b="1" dirty="0">
                <a:solidFill>
                  <a:srgbClr val="000000"/>
                </a:solidFill>
                <a:latin typeface="Calibri (Text)"/>
              </a:rPr>
              <a:t>e</a:t>
            </a:r>
            <a:r>
              <a:rPr lang="sk-SK" altLang="sk-SK" sz="2000" b="1" baseline="33000" dirty="0">
                <a:solidFill>
                  <a:srgbClr val="000000"/>
                </a:solidFill>
                <a:latin typeface="Calibri (Text)"/>
              </a:rPr>
              <a:t>-</a:t>
            </a:r>
          </a:p>
        </p:txBody>
      </p:sp>
      <p:sp>
        <p:nvSpPr>
          <p:cNvPr id="8" name="Rectangle 236">
            <a:extLst>
              <a:ext uri="{FF2B5EF4-FFF2-40B4-BE49-F238E27FC236}">
                <a16:creationId xmlns:a16="http://schemas.microsoft.com/office/drawing/2014/main" id="{BAF60657-5610-2E96-A2C4-DB5FFC14E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6462" y="3181709"/>
            <a:ext cx="576263" cy="3603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>
              <a:latin typeface="Calibri (Text)"/>
            </a:endParaRPr>
          </a:p>
        </p:txBody>
      </p:sp>
      <p:sp>
        <p:nvSpPr>
          <p:cNvPr id="9" name="Text Box 237">
            <a:extLst>
              <a:ext uri="{FF2B5EF4-FFF2-40B4-BE49-F238E27FC236}">
                <a16:creationId xmlns:a16="http://schemas.microsoft.com/office/drawing/2014/main" id="{D7C4CDDF-1FE9-3FB4-43A0-287ED7AAB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475" y="3156205"/>
            <a:ext cx="360362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2780" rIns="90000" bIns="45000"/>
          <a:lstStyle/>
          <a:p>
            <a:r>
              <a:rPr lang="sk-SK" altLang="sk-SK" sz="2000" b="1" dirty="0">
                <a:solidFill>
                  <a:srgbClr val="000000"/>
                </a:solidFill>
                <a:latin typeface="Calibri (Text)"/>
                <a:ea typeface="ＭＳ Ｐゴシック" panose="020B0600070205080204" pitchFamily="34" charset="-128"/>
              </a:rPr>
              <a:t>ν</a:t>
            </a:r>
            <a:r>
              <a:rPr lang="sk-SK" altLang="sk-SK" sz="2000" b="1" baseline="-20000" dirty="0">
                <a:solidFill>
                  <a:srgbClr val="000000"/>
                </a:solidFill>
                <a:latin typeface="Calibri (Text)"/>
                <a:ea typeface="ＭＳ Ｐゴシック" panose="020B0600070205080204" pitchFamily="34" charset="-128"/>
              </a:rPr>
              <a:t>e</a:t>
            </a:r>
          </a:p>
        </p:txBody>
      </p:sp>
      <p:cxnSp>
        <p:nvCxnSpPr>
          <p:cNvPr id="10" name="Rovná spojnica 26">
            <a:extLst>
              <a:ext uri="{FF2B5EF4-FFF2-40B4-BE49-F238E27FC236}">
                <a16:creationId xmlns:a16="http://schemas.microsoft.com/office/drawing/2014/main" id="{D7C57652-C42E-A6CC-B7D4-52EF6B4224D7}"/>
              </a:ext>
            </a:extLst>
          </p:cNvPr>
          <p:cNvCxnSpPr>
            <a:cxnSpLocks/>
          </p:cNvCxnSpPr>
          <p:nvPr/>
        </p:nvCxnSpPr>
        <p:spPr>
          <a:xfrm>
            <a:off x="8615791" y="3303842"/>
            <a:ext cx="1969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37">
            <a:extLst>
              <a:ext uri="{FF2B5EF4-FFF2-40B4-BE49-F238E27FC236}">
                <a16:creationId xmlns:a16="http://schemas.microsoft.com/office/drawing/2014/main" id="{490AE582-4030-6647-2EC8-8273AB5A4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4479" y="1483111"/>
            <a:ext cx="360362" cy="401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000" tIns="62780" rIns="90000" bIns="45000"/>
          <a:lstStyle/>
          <a:p>
            <a:r>
              <a:rPr lang="sk-SK" altLang="sk-SK" sz="2000" b="1" dirty="0">
                <a:solidFill>
                  <a:srgbClr val="000000"/>
                </a:solidFill>
                <a:latin typeface="Calibri (Text)"/>
                <a:ea typeface="ＭＳ Ｐゴシック" panose="020B0600070205080204" pitchFamily="34" charset="-128"/>
              </a:rPr>
              <a:t>ν</a:t>
            </a:r>
            <a:r>
              <a:rPr lang="sk-SK" altLang="sk-SK" sz="2000" b="1" baseline="-20000" dirty="0">
                <a:solidFill>
                  <a:srgbClr val="000000"/>
                </a:solidFill>
                <a:latin typeface="Calibri (Text)"/>
                <a:ea typeface="ＭＳ Ｐゴシック" panose="020B0600070205080204" pitchFamily="34" charset="-128"/>
              </a:rPr>
              <a:t>e</a:t>
            </a:r>
          </a:p>
        </p:txBody>
      </p:sp>
      <p:cxnSp>
        <p:nvCxnSpPr>
          <p:cNvPr id="12" name="Rovná spojnica 28">
            <a:extLst>
              <a:ext uri="{FF2B5EF4-FFF2-40B4-BE49-F238E27FC236}">
                <a16:creationId xmlns:a16="http://schemas.microsoft.com/office/drawing/2014/main" id="{DAED16C7-1709-91D5-6BFE-7429781B1214}"/>
              </a:ext>
            </a:extLst>
          </p:cNvPr>
          <p:cNvCxnSpPr>
            <a:cxnSpLocks/>
          </p:cNvCxnSpPr>
          <p:nvPr/>
        </p:nvCxnSpPr>
        <p:spPr>
          <a:xfrm>
            <a:off x="7040795" y="1630748"/>
            <a:ext cx="1969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235">
            <a:extLst>
              <a:ext uri="{FF2B5EF4-FFF2-40B4-BE49-F238E27FC236}">
                <a16:creationId xmlns:a16="http://schemas.microsoft.com/office/drawing/2014/main" id="{228E6FCE-452D-CC57-6CEF-B0358BC62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4891" y="1268989"/>
            <a:ext cx="287338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000" tIns="62780" rIns="90000" bIns="45000"/>
          <a:lstStyle/>
          <a:p>
            <a:r>
              <a:rPr lang="sk-SK" altLang="sk-SK" sz="2000" b="1" dirty="0">
                <a:solidFill>
                  <a:srgbClr val="000000"/>
                </a:solidFill>
                <a:latin typeface="Calibri (Text)"/>
              </a:rPr>
              <a:t>e</a:t>
            </a:r>
            <a:r>
              <a:rPr lang="sk-SK" altLang="sk-SK" sz="2000" b="1" baseline="33000" dirty="0">
                <a:solidFill>
                  <a:srgbClr val="000000"/>
                </a:solidFill>
                <a:latin typeface="Calibri (Text)"/>
              </a:rPr>
              <a:t>-</a:t>
            </a:r>
          </a:p>
        </p:txBody>
      </p:sp>
      <p:sp>
        <p:nvSpPr>
          <p:cNvPr id="18" name="BlokTextu 35">
            <a:extLst>
              <a:ext uri="{FF2B5EF4-FFF2-40B4-BE49-F238E27FC236}">
                <a16:creationId xmlns:a16="http://schemas.microsoft.com/office/drawing/2014/main" id="{F371EDCD-9A7C-BBE1-835E-E0DDDF4BC67C}"/>
              </a:ext>
            </a:extLst>
          </p:cNvPr>
          <p:cNvSpPr txBox="1"/>
          <p:nvPr/>
        </p:nvSpPr>
        <p:spPr>
          <a:xfrm>
            <a:off x="8375844" y="1813623"/>
            <a:ext cx="873753" cy="58034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hangingPunct="0"/>
            <a:r>
              <a:rPr lang="sk-SK" sz="2400" b="1" dirty="0">
                <a:solidFill>
                  <a:srgbClr val="BE4D00"/>
                </a:solidFill>
                <a:latin typeface="Calibri (Text)"/>
                <a:ea typeface="Arial CE" pitchFamily="34"/>
                <a:cs typeface="Arial CE" pitchFamily="34"/>
              </a:rPr>
              <a:t>2ν</a:t>
            </a:r>
            <a:r>
              <a:rPr lang="el-GR" sz="2400" b="1" dirty="0">
                <a:solidFill>
                  <a:srgbClr val="BE4D00"/>
                </a:solidFill>
                <a:latin typeface="Calibri (Text)"/>
                <a:cs typeface="Arial" panose="020B0604020202020204" pitchFamily="34" charset="0"/>
              </a:rPr>
              <a:t>ββ</a:t>
            </a:r>
            <a:endParaRPr lang="sk-SK" sz="2400" b="1" dirty="0">
              <a:solidFill>
                <a:srgbClr val="BE4D00"/>
              </a:solidFill>
              <a:latin typeface="Calibri (Text)"/>
              <a:ea typeface="Droid Sans Fallback" pitchFamily="2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33981C3-A996-6415-872A-27C595107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78" y="1210787"/>
            <a:ext cx="2640625" cy="264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B623113-42A1-1429-30FF-79ED79139952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pic>
        <p:nvPicPr>
          <p:cNvPr id="5" name="Picture 4" descr="Simple vector stick man stickman stand isolated on white | Premium Vector">
            <a:extLst>
              <a:ext uri="{FF2B5EF4-FFF2-40B4-BE49-F238E27FC236}">
                <a16:creationId xmlns:a16="http://schemas.microsoft.com/office/drawing/2014/main" id="{3BD614A8-3368-8D52-D5E2-A6D18EA36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031" y="5206997"/>
            <a:ext cx="683137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imple clock - Free icons">
            <a:extLst>
              <a:ext uri="{FF2B5EF4-FFF2-40B4-BE49-F238E27FC236}">
                <a16:creationId xmlns:a16="http://schemas.microsoft.com/office/drawing/2014/main" id="{758AED13-847D-197F-369F-4848DB7FF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3" y="5323680"/>
            <a:ext cx="792162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9D3E7AC4-DAEF-6D6F-A7F9-8883843F5BE1}"/>
              </a:ext>
            </a:extLst>
          </p:cNvPr>
          <p:cNvSpPr/>
          <p:nvPr/>
        </p:nvSpPr>
        <p:spPr>
          <a:xfrm>
            <a:off x="4201572" y="5242444"/>
            <a:ext cx="1681724" cy="954633"/>
          </a:xfrm>
          <a:prstGeom prst="irregularSeal1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BANG!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DC23CE-1E82-DDD5-2D87-0AC7F0C1EA6A}"/>
              </a:ext>
            </a:extLst>
          </p:cNvPr>
          <p:cNvCxnSpPr/>
          <p:nvPr/>
        </p:nvCxnSpPr>
        <p:spPr>
          <a:xfrm>
            <a:off x="554567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4EBDD19-0EAF-EEE6-8657-054730A9869B}"/>
              </a:ext>
            </a:extLst>
          </p:cNvPr>
          <p:cNvCxnSpPr/>
          <p:nvPr/>
        </p:nvCxnSpPr>
        <p:spPr>
          <a:xfrm>
            <a:off x="1320801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3C4C73-1E17-512C-2552-2F118F4EE182}"/>
              </a:ext>
            </a:extLst>
          </p:cNvPr>
          <p:cNvCxnSpPr/>
          <p:nvPr/>
        </p:nvCxnSpPr>
        <p:spPr>
          <a:xfrm>
            <a:off x="2087035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E8DE97-8112-1068-B03A-2344360B723C}"/>
              </a:ext>
            </a:extLst>
          </p:cNvPr>
          <p:cNvCxnSpPr/>
          <p:nvPr/>
        </p:nvCxnSpPr>
        <p:spPr>
          <a:xfrm>
            <a:off x="2853803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556D6D-19C4-26E6-C878-6172728A9A7D}"/>
              </a:ext>
            </a:extLst>
          </p:cNvPr>
          <p:cNvCxnSpPr/>
          <p:nvPr/>
        </p:nvCxnSpPr>
        <p:spPr>
          <a:xfrm>
            <a:off x="3620037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D7D04D-54D6-F8F2-65C9-C3578E7C48DB}"/>
              </a:ext>
            </a:extLst>
          </p:cNvPr>
          <p:cNvCxnSpPr/>
          <p:nvPr/>
        </p:nvCxnSpPr>
        <p:spPr>
          <a:xfrm>
            <a:off x="3620176" y="4748437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7D01244-4F34-00FD-CBFD-1BF6845F4152}"/>
              </a:ext>
            </a:extLst>
          </p:cNvPr>
          <p:cNvCxnSpPr/>
          <p:nvPr/>
        </p:nvCxnSpPr>
        <p:spPr>
          <a:xfrm>
            <a:off x="4386410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B23D00C-0930-0C70-5358-66BA62D38303}"/>
              </a:ext>
            </a:extLst>
          </p:cNvPr>
          <p:cNvCxnSpPr/>
          <p:nvPr/>
        </p:nvCxnSpPr>
        <p:spPr>
          <a:xfrm>
            <a:off x="5108040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57196F7-CD96-3ADD-4BB1-69EBA27BC52E}"/>
              </a:ext>
            </a:extLst>
          </p:cNvPr>
          <p:cNvCxnSpPr/>
          <p:nvPr/>
        </p:nvCxnSpPr>
        <p:spPr>
          <a:xfrm>
            <a:off x="5919412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7D63712-7AE1-DC73-C998-05E3D3E79CFA}"/>
              </a:ext>
            </a:extLst>
          </p:cNvPr>
          <p:cNvCxnSpPr/>
          <p:nvPr/>
        </p:nvCxnSpPr>
        <p:spPr>
          <a:xfrm>
            <a:off x="6685646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FF50FEF-B46C-6D8C-A40B-ED537A63D4AE}"/>
              </a:ext>
            </a:extLst>
          </p:cNvPr>
          <p:cNvCxnSpPr/>
          <p:nvPr/>
        </p:nvCxnSpPr>
        <p:spPr>
          <a:xfrm>
            <a:off x="7451880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76796B-7EBB-9A3E-FEBE-6F4307EB52B2}"/>
              </a:ext>
            </a:extLst>
          </p:cNvPr>
          <p:cNvCxnSpPr/>
          <p:nvPr/>
        </p:nvCxnSpPr>
        <p:spPr>
          <a:xfrm>
            <a:off x="8218114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FDAEA60-60B1-26F2-F2A0-C0C25673B8C0}"/>
              </a:ext>
            </a:extLst>
          </p:cNvPr>
          <p:cNvSpPr txBox="1"/>
          <p:nvPr/>
        </p:nvSpPr>
        <p:spPr>
          <a:xfrm>
            <a:off x="343931" y="4392848"/>
            <a:ext cx="500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 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D679CC-D7B2-47E4-4539-ADCDCB259678}"/>
              </a:ext>
            </a:extLst>
          </p:cNvPr>
          <p:cNvSpPr txBox="1"/>
          <p:nvPr/>
        </p:nvSpPr>
        <p:spPr>
          <a:xfrm>
            <a:off x="1685964" y="4385492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1236C8-587C-5A3F-448F-31BC8F7D9DBF}"/>
              </a:ext>
            </a:extLst>
          </p:cNvPr>
          <p:cNvSpPr txBox="1"/>
          <p:nvPr/>
        </p:nvSpPr>
        <p:spPr>
          <a:xfrm>
            <a:off x="2057719" y="5535093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70 y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52FC56-B7F7-95D4-2072-AECFE7A7FCE6}"/>
              </a:ext>
            </a:extLst>
          </p:cNvPr>
          <p:cNvSpPr txBox="1"/>
          <p:nvPr/>
        </p:nvSpPr>
        <p:spPr>
          <a:xfrm>
            <a:off x="4715456" y="4386770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85694E-C976-E99A-B70E-2F5ACD73464C}"/>
              </a:ext>
            </a:extLst>
          </p:cNvPr>
          <p:cNvSpPr txBox="1"/>
          <p:nvPr/>
        </p:nvSpPr>
        <p:spPr>
          <a:xfrm>
            <a:off x="6229841" y="4383604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16F243-A17F-5AFA-DCFD-56D30617D4FA}"/>
              </a:ext>
            </a:extLst>
          </p:cNvPr>
          <p:cNvSpPr txBox="1"/>
          <p:nvPr/>
        </p:nvSpPr>
        <p:spPr>
          <a:xfrm>
            <a:off x="7866099" y="4392848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6B06AFC-8B99-66D5-3AEC-1A864F627052}"/>
              </a:ext>
            </a:extLst>
          </p:cNvPr>
          <p:cNvCxnSpPr/>
          <p:nvPr/>
        </p:nvCxnSpPr>
        <p:spPr>
          <a:xfrm>
            <a:off x="306334" y="4875989"/>
            <a:ext cx="11541109" cy="0"/>
          </a:xfrm>
          <a:prstGeom prst="straightConnector1">
            <a:avLst/>
          </a:prstGeom>
          <a:ln>
            <a:solidFill>
              <a:srgbClr val="011C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602DD43-65FE-8C10-CF8E-28B3BE0CD9A5}"/>
              </a:ext>
            </a:extLst>
          </p:cNvPr>
          <p:cNvCxnSpPr/>
          <p:nvPr/>
        </p:nvCxnSpPr>
        <p:spPr>
          <a:xfrm>
            <a:off x="8984882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65F1E1A-5F7C-19A6-9C43-812E6F3A31F7}"/>
              </a:ext>
            </a:extLst>
          </p:cNvPr>
          <p:cNvCxnSpPr/>
          <p:nvPr/>
        </p:nvCxnSpPr>
        <p:spPr>
          <a:xfrm>
            <a:off x="9751116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A0A4C43-1A1E-A573-3649-A6C92ECA6CA7}"/>
              </a:ext>
            </a:extLst>
          </p:cNvPr>
          <p:cNvCxnSpPr/>
          <p:nvPr/>
        </p:nvCxnSpPr>
        <p:spPr>
          <a:xfrm>
            <a:off x="10516292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14738B6-599E-BF33-2F52-8BD45A6F85BC}"/>
              </a:ext>
            </a:extLst>
          </p:cNvPr>
          <p:cNvCxnSpPr/>
          <p:nvPr/>
        </p:nvCxnSpPr>
        <p:spPr>
          <a:xfrm>
            <a:off x="11282526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D033BFC-17A2-CC04-AC32-F63A5FF652AA}"/>
              </a:ext>
            </a:extLst>
          </p:cNvPr>
          <p:cNvSpPr txBox="1"/>
          <p:nvPr/>
        </p:nvSpPr>
        <p:spPr>
          <a:xfrm>
            <a:off x="9366661" y="4398163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FC4463-01C7-7073-81D3-1DC75FD88B98}"/>
              </a:ext>
            </a:extLst>
          </p:cNvPr>
          <p:cNvSpPr txBox="1"/>
          <p:nvPr/>
        </p:nvSpPr>
        <p:spPr>
          <a:xfrm>
            <a:off x="3201071" y="4381498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347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79511-333C-C7EC-23E1-63C46FB75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85B7E6E-7C7F-3620-DA0D-940E86D5D8FB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43553A-B772-FD52-631E-86C78D603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434110-D1EC-D9C0-5637-4EBA817F8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155" y="2733415"/>
            <a:ext cx="6982526" cy="1863087"/>
          </a:xfrm>
          <a:prstGeom prst="rect">
            <a:avLst/>
          </a:prstGeom>
          <a:ln w="38100">
            <a:solidFill>
              <a:srgbClr val="BD4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116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99684-DE53-F808-3F8C-C5840B0D1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06759A-C2AE-CF64-AF6A-4C61B5A2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beta decay </a:t>
            </a:r>
          </a:p>
        </p:txBody>
      </p:sp>
      <p:sp>
        <p:nvSpPr>
          <p:cNvPr id="6" name="Rectangle 233">
            <a:extLst>
              <a:ext uri="{FF2B5EF4-FFF2-40B4-BE49-F238E27FC236}">
                <a16:creationId xmlns:a16="http://schemas.microsoft.com/office/drawing/2014/main" id="{083BB98C-7762-99C8-388E-7DEED7F3F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5608" y="1516160"/>
            <a:ext cx="287337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>
              <a:latin typeface="Calibri (Text)"/>
            </a:endParaRPr>
          </a:p>
        </p:txBody>
      </p:sp>
      <p:sp>
        <p:nvSpPr>
          <p:cNvPr id="7" name="Text Box 235">
            <a:extLst>
              <a:ext uri="{FF2B5EF4-FFF2-40B4-BE49-F238E27FC236}">
                <a16:creationId xmlns:a16="http://schemas.microsoft.com/office/drawing/2014/main" id="{4DA86E60-01A5-F912-FDBA-A1AEEAFC1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9837" y="2485358"/>
            <a:ext cx="287338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000" tIns="62780" rIns="90000" bIns="45000"/>
          <a:lstStyle/>
          <a:p>
            <a:r>
              <a:rPr lang="sk-SK" altLang="sk-SK" sz="2000" b="1" dirty="0">
                <a:solidFill>
                  <a:srgbClr val="000000"/>
                </a:solidFill>
                <a:latin typeface="Calibri (Text)"/>
              </a:rPr>
              <a:t>e</a:t>
            </a:r>
            <a:r>
              <a:rPr lang="sk-SK" altLang="sk-SK" sz="2000" b="1" baseline="33000" dirty="0">
                <a:solidFill>
                  <a:srgbClr val="000000"/>
                </a:solidFill>
                <a:latin typeface="Calibri (Text)"/>
              </a:rPr>
              <a:t>-</a:t>
            </a:r>
          </a:p>
        </p:txBody>
      </p:sp>
      <p:sp>
        <p:nvSpPr>
          <p:cNvPr id="8" name="Rectangle 236">
            <a:extLst>
              <a:ext uri="{FF2B5EF4-FFF2-40B4-BE49-F238E27FC236}">
                <a16:creationId xmlns:a16="http://schemas.microsoft.com/office/drawing/2014/main" id="{49893337-697D-ABB3-18F8-FB92862BF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6462" y="3181709"/>
            <a:ext cx="576263" cy="3603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>
              <a:latin typeface="Calibri (Text)"/>
            </a:endParaRPr>
          </a:p>
        </p:txBody>
      </p:sp>
      <p:sp>
        <p:nvSpPr>
          <p:cNvPr id="9" name="Text Box 237">
            <a:extLst>
              <a:ext uri="{FF2B5EF4-FFF2-40B4-BE49-F238E27FC236}">
                <a16:creationId xmlns:a16="http://schemas.microsoft.com/office/drawing/2014/main" id="{9AB6034C-541B-351C-B73B-2D817F4BA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475" y="3156205"/>
            <a:ext cx="360362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2780" rIns="90000" bIns="45000"/>
          <a:lstStyle/>
          <a:p>
            <a:r>
              <a:rPr lang="sk-SK" altLang="sk-SK" sz="2000" b="1" dirty="0">
                <a:solidFill>
                  <a:srgbClr val="000000"/>
                </a:solidFill>
                <a:latin typeface="Calibri (Text)"/>
                <a:ea typeface="ＭＳ Ｐゴシック" panose="020B0600070205080204" pitchFamily="34" charset="-128"/>
              </a:rPr>
              <a:t>ν</a:t>
            </a:r>
            <a:r>
              <a:rPr lang="sk-SK" altLang="sk-SK" sz="2000" b="1" baseline="-20000" dirty="0">
                <a:solidFill>
                  <a:srgbClr val="000000"/>
                </a:solidFill>
                <a:latin typeface="Calibri (Text)"/>
                <a:ea typeface="ＭＳ Ｐゴシック" panose="020B0600070205080204" pitchFamily="34" charset="-128"/>
              </a:rPr>
              <a:t>e</a:t>
            </a:r>
          </a:p>
        </p:txBody>
      </p:sp>
      <p:cxnSp>
        <p:nvCxnSpPr>
          <p:cNvPr id="10" name="Rovná spojnica 26">
            <a:extLst>
              <a:ext uri="{FF2B5EF4-FFF2-40B4-BE49-F238E27FC236}">
                <a16:creationId xmlns:a16="http://schemas.microsoft.com/office/drawing/2014/main" id="{8ABB9C08-5A36-513D-0AED-0B90655777FC}"/>
              </a:ext>
            </a:extLst>
          </p:cNvPr>
          <p:cNvCxnSpPr>
            <a:cxnSpLocks/>
          </p:cNvCxnSpPr>
          <p:nvPr/>
        </p:nvCxnSpPr>
        <p:spPr>
          <a:xfrm>
            <a:off x="8615791" y="3303842"/>
            <a:ext cx="1969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37">
            <a:extLst>
              <a:ext uri="{FF2B5EF4-FFF2-40B4-BE49-F238E27FC236}">
                <a16:creationId xmlns:a16="http://schemas.microsoft.com/office/drawing/2014/main" id="{D35A8D38-D334-DBD3-B7C2-4C27ED397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4479" y="1483111"/>
            <a:ext cx="360362" cy="401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000" tIns="62780" rIns="90000" bIns="45000"/>
          <a:lstStyle/>
          <a:p>
            <a:r>
              <a:rPr lang="sk-SK" altLang="sk-SK" sz="2000" b="1" dirty="0">
                <a:solidFill>
                  <a:srgbClr val="000000"/>
                </a:solidFill>
                <a:latin typeface="Calibri (Text)"/>
                <a:ea typeface="ＭＳ Ｐゴシック" panose="020B0600070205080204" pitchFamily="34" charset="-128"/>
              </a:rPr>
              <a:t>ν</a:t>
            </a:r>
            <a:r>
              <a:rPr lang="sk-SK" altLang="sk-SK" sz="2000" b="1" baseline="-20000" dirty="0">
                <a:solidFill>
                  <a:srgbClr val="000000"/>
                </a:solidFill>
                <a:latin typeface="Calibri (Text)"/>
                <a:ea typeface="ＭＳ Ｐゴシック" panose="020B0600070205080204" pitchFamily="34" charset="-128"/>
              </a:rPr>
              <a:t>e</a:t>
            </a:r>
          </a:p>
        </p:txBody>
      </p:sp>
      <p:cxnSp>
        <p:nvCxnSpPr>
          <p:cNvPr id="12" name="Rovná spojnica 28">
            <a:extLst>
              <a:ext uri="{FF2B5EF4-FFF2-40B4-BE49-F238E27FC236}">
                <a16:creationId xmlns:a16="http://schemas.microsoft.com/office/drawing/2014/main" id="{43CCEE7F-815A-EAA4-979C-5C5E4AFA816C}"/>
              </a:ext>
            </a:extLst>
          </p:cNvPr>
          <p:cNvCxnSpPr>
            <a:cxnSpLocks/>
          </p:cNvCxnSpPr>
          <p:nvPr/>
        </p:nvCxnSpPr>
        <p:spPr>
          <a:xfrm>
            <a:off x="7040795" y="1630748"/>
            <a:ext cx="1969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235">
            <a:extLst>
              <a:ext uri="{FF2B5EF4-FFF2-40B4-BE49-F238E27FC236}">
                <a16:creationId xmlns:a16="http://schemas.microsoft.com/office/drawing/2014/main" id="{6CB38F2A-3578-F00C-9F37-A3442E4F4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4891" y="1268989"/>
            <a:ext cx="287338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000" tIns="62780" rIns="90000" bIns="45000"/>
          <a:lstStyle/>
          <a:p>
            <a:r>
              <a:rPr lang="sk-SK" altLang="sk-SK" sz="2000" b="1" dirty="0">
                <a:solidFill>
                  <a:srgbClr val="000000"/>
                </a:solidFill>
                <a:latin typeface="Calibri (Text)"/>
              </a:rPr>
              <a:t>e</a:t>
            </a:r>
            <a:r>
              <a:rPr lang="sk-SK" altLang="sk-SK" sz="2000" b="1" baseline="33000" dirty="0">
                <a:solidFill>
                  <a:srgbClr val="000000"/>
                </a:solidFill>
                <a:latin typeface="Calibri (Text)"/>
              </a:rPr>
              <a:t>-</a:t>
            </a:r>
          </a:p>
        </p:txBody>
      </p:sp>
      <p:sp>
        <p:nvSpPr>
          <p:cNvPr id="18" name="BlokTextu 35">
            <a:extLst>
              <a:ext uri="{FF2B5EF4-FFF2-40B4-BE49-F238E27FC236}">
                <a16:creationId xmlns:a16="http://schemas.microsoft.com/office/drawing/2014/main" id="{B8370448-F0F9-41DD-B08A-AA15B09D792C}"/>
              </a:ext>
            </a:extLst>
          </p:cNvPr>
          <p:cNvSpPr txBox="1"/>
          <p:nvPr/>
        </p:nvSpPr>
        <p:spPr>
          <a:xfrm>
            <a:off x="8375844" y="1813623"/>
            <a:ext cx="873753" cy="58034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hangingPunct="0"/>
            <a:r>
              <a:rPr lang="sk-SK" sz="2400" b="1" dirty="0">
                <a:solidFill>
                  <a:srgbClr val="BE4D00"/>
                </a:solidFill>
                <a:latin typeface="Calibri (Text)"/>
                <a:ea typeface="Arial CE" pitchFamily="34"/>
                <a:cs typeface="Arial CE" pitchFamily="34"/>
              </a:rPr>
              <a:t>2ν</a:t>
            </a:r>
            <a:r>
              <a:rPr lang="el-GR" sz="2400" b="1" dirty="0">
                <a:solidFill>
                  <a:srgbClr val="BE4D00"/>
                </a:solidFill>
                <a:latin typeface="Calibri (Text)"/>
                <a:cs typeface="Arial" panose="020B0604020202020204" pitchFamily="34" charset="0"/>
              </a:rPr>
              <a:t>ββ</a:t>
            </a:r>
            <a:endParaRPr lang="sk-SK" sz="2400" b="1" dirty="0">
              <a:solidFill>
                <a:srgbClr val="BE4D00"/>
              </a:solidFill>
              <a:latin typeface="Calibri (Text)"/>
              <a:ea typeface="Droid Sans Fallback" pitchFamily="2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571F1F9-9F42-9EB6-DD3D-DC6CCA23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78" y="1210787"/>
            <a:ext cx="2640625" cy="264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A4D7E10-F8CF-AC93-82BF-6D258DFACAC5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pic>
        <p:nvPicPr>
          <p:cNvPr id="5" name="Picture 4" descr="Simple vector stick man stickman stand isolated on white | Premium Vector">
            <a:extLst>
              <a:ext uri="{FF2B5EF4-FFF2-40B4-BE49-F238E27FC236}">
                <a16:creationId xmlns:a16="http://schemas.microsoft.com/office/drawing/2014/main" id="{594EB8B7-F7C6-16AC-7A23-7B1C430B4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031" y="5206997"/>
            <a:ext cx="683137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imple clock - Free icons">
            <a:extLst>
              <a:ext uri="{FF2B5EF4-FFF2-40B4-BE49-F238E27FC236}">
                <a16:creationId xmlns:a16="http://schemas.microsoft.com/office/drawing/2014/main" id="{28494583-EEF9-CB74-AC6A-2C2C64CD2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3" y="5323680"/>
            <a:ext cx="792162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EE578338-EDED-4179-F8B5-7D1743205E37}"/>
              </a:ext>
            </a:extLst>
          </p:cNvPr>
          <p:cNvSpPr/>
          <p:nvPr/>
        </p:nvSpPr>
        <p:spPr>
          <a:xfrm>
            <a:off x="4201572" y="5242444"/>
            <a:ext cx="1681724" cy="954633"/>
          </a:xfrm>
          <a:prstGeom prst="irregularSeal1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BANG!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3B0848C-C6E3-78B2-13C9-24BAE9FDB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478" y="5268552"/>
            <a:ext cx="1051241" cy="105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36118B-9B2A-37A0-9F6F-1A93EE10E86D}"/>
              </a:ext>
            </a:extLst>
          </p:cNvPr>
          <p:cNvCxnSpPr/>
          <p:nvPr/>
        </p:nvCxnSpPr>
        <p:spPr>
          <a:xfrm>
            <a:off x="554567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10E80A-C042-7FE3-FA64-6878A0A2F514}"/>
              </a:ext>
            </a:extLst>
          </p:cNvPr>
          <p:cNvCxnSpPr/>
          <p:nvPr/>
        </p:nvCxnSpPr>
        <p:spPr>
          <a:xfrm>
            <a:off x="1320801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FEAFCB-37EF-057E-21A8-E687F02F081F}"/>
              </a:ext>
            </a:extLst>
          </p:cNvPr>
          <p:cNvCxnSpPr/>
          <p:nvPr/>
        </p:nvCxnSpPr>
        <p:spPr>
          <a:xfrm>
            <a:off x="2087035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7E5E93-7B3A-D935-77BE-6780767E1B8B}"/>
              </a:ext>
            </a:extLst>
          </p:cNvPr>
          <p:cNvCxnSpPr/>
          <p:nvPr/>
        </p:nvCxnSpPr>
        <p:spPr>
          <a:xfrm>
            <a:off x="2853803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4393B21-0AB1-3122-09E0-6DCF005C28B2}"/>
              </a:ext>
            </a:extLst>
          </p:cNvPr>
          <p:cNvCxnSpPr/>
          <p:nvPr/>
        </p:nvCxnSpPr>
        <p:spPr>
          <a:xfrm>
            <a:off x="3620037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917E06-3623-3C17-3640-0F118A959B9E}"/>
              </a:ext>
            </a:extLst>
          </p:cNvPr>
          <p:cNvCxnSpPr/>
          <p:nvPr/>
        </p:nvCxnSpPr>
        <p:spPr>
          <a:xfrm>
            <a:off x="3620176" y="4748437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2B4DC4-9931-B6D4-A40E-00C212056D5B}"/>
              </a:ext>
            </a:extLst>
          </p:cNvPr>
          <p:cNvCxnSpPr/>
          <p:nvPr/>
        </p:nvCxnSpPr>
        <p:spPr>
          <a:xfrm>
            <a:off x="4386410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64F258F-7FFE-41C9-82FA-E7C89E8CBAC4}"/>
              </a:ext>
            </a:extLst>
          </p:cNvPr>
          <p:cNvCxnSpPr/>
          <p:nvPr/>
        </p:nvCxnSpPr>
        <p:spPr>
          <a:xfrm>
            <a:off x="5108040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ECE648-7046-8715-6D9A-44577F05F247}"/>
              </a:ext>
            </a:extLst>
          </p:cNvPr>
          <p:cNvCxnSpPr/>
          <p:nvPr/>
        </p:nvCxnSpPr>
        <p:spPr>
          <a:xfrm>
            <a:off x="5919412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A600778-35FF-7BE9-73AB-F68AE0C357C1}"/>
              </a:ext>
            </a:extLst>
          </p:cNvPr>
          <p:cNvCxnSpPr/>
          <p:nvPr/>
        </p:nvCxnSpPr>
        <p:spPr>
          <a:xfrm>
            <a:off x="6685646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579B085-8DF0-949F-BC99-A73EB0481224}"/>
              </a:ext>
            </a:extLst>
          </p:cNvPr>
          <p:cNvCxnSpPr/>
          <p:nvPr/>
        </p:nvCxnSpPr>
        <p:spPr>
          <a:xfrm>
            <a:off x="7451880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DF5BB88-7C0E-5740-C661-5AF40F78D08D}"/>
              </a:ext>
            </a:extLst>
          </p:cNvPr>
          <p:cNvCxnSpPr/>
          <p:nvPr/>
        </p:nvCxnSpPr>
        <p:spPr>
          <a:xfrm>
            <a:off x="8218114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C892F4D-28E7-E1F4-5ED5-FA5B5F077C2B}"/>
              </a:ext>
            </a:extLst>
          </p:cNvPr>
          <p:cNvSpPr txBox="1"/>
          <p:nvPr/>
        </p:nvSpPr>
        <p:spPr>
          <a:xfrm>
            <a:off x="343931" y="4392848"/>
            <a:ext cx="500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 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BB39D7-B648-58C9-69A7-A168D5954F94}"/>
              </a:ext>
            </a:extLst>
          </p:cNvPr>
          <p:cNvSpPr txBox="1"/>
          <p:nvPr/>
        </p:nvSpPr>
        <p:spPr>
          <a:xfrm>
            <a:off x="1685964" y="4385492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FBA266-BEA8-0518-74C7-38D666DF8762}"/>
              </a:ext>
            </a:extLst>
          </p:cNvPr>
          <p:cNvSpPr txBox="1"/>
          <p:nvPr/>
        </p:nvSpPr>
        <p:spPr>
          <a:xfrm>
            <a:off x="2057719" y="5535093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70 y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D181F8-3479-BFB4-FFB2-6694B1A925E0}"/>
              </a:ext>
            </a:extLst>
          </p:cNvPr>
          <p:cNvSpPr txBox="1"/>
          <p:nvPr/>
        </p:nvSpPr>
        <p:spPr>
          <a:xfrm>
            <a:off x="4715456" y="4386770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2089E4-BA32-EA04-6EB8-B4D91E3E2AFF}"/>
              </a:ext>
            </a:extLst>
          </p:cNvPr>
          <p:cNvSpPr txBox="1"/>
          <p:nvPr/>
        </p:nvSpPr>
        <p:spPr>
          <a:xfrm>
            <a:off x="6229841" y="4383604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1361A45-14CA-15D5-FCEA-F6655C383FE6}"/>
              </a:ext>
            </a:extLst>
          </p:cNvPr>
          <p:cNvSpPr/>
          <p:nvPr/>
        </p:nvSpPr>
        <p:spPr>
          <a:xfrm>
            <a:off x="7131421" y="4429305"/>
            <a:ext cx="1440391" cy="802790"/>
          </a:xfrm>
          <a:prstGeom prst="rect">
            <a:avLst/>
          </a:prstGeom>
          <a:solidFill>
            <a:schemeClr val="accent2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EBD4C2-C9E1-2053-7950-C90E50E4C694}"/>
              </a:ext>
            </a:extLst>
          </p:cNvPr>
          <p:cNvSpPr txBox="1"/>
          <p:nvPr/>
        </p:nvSpPr>
        <p:spPr>
          <a:xfrm>
            <a:off x="7866099" y="4392848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A89A2B5-8BEB-8824-8F19-5B3A580B0C81}"/>
              </a:ext>
            </a:extLst>
          </p:cNvPr>
          <p:cNvCxnSpPr/>
          <p:nvPr/>
        </p:nvCxnSpPr>
        <p:spPr>
          <a:xfrm>
            <a:off x="306334" y="4875989"/>
            <a:ext cx="11541109" cy="0"/>
          </a:xfrm>
          <a:prstGeom prst="straightConnector1">
            <a:avLst/>
          </a:prstGeom>
          <a:ln>
            <a:solidFill>
              <a:srgbClr val="011C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82A8D9C-0F27-473C-7BF9-ABB351D868F4}"/>
              </a:ext>
            </a:extLst>
          </p:cNvPr>
          <p:cNvCxnSpPr/>
          <p:nvPr/>
        </p:nvCxnSpPr>
        <p:spPr>
          <a:xfrm>
            <a:off x="8984882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234D9F4-EDCF-6D63-BD4A-A6CE105B9293}"/>
              </a:ext>
            </a:extLst>
          </p:cNvPr>
          <p:cNvCxnSpPr/>
          <p:nvPr/>
        </p:nvCxnSpPr>
        <p:spPr>
          <a:xfrm>
            <a:off x="9751116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C4DA96F-F417-32D1-C78C-FA5627AA09B9}"/>
              </a:ext>
            </a:extLst>
          </p:cNvPr>
          <p:cNvCxnSpPr/>
          <p:nvPr/>
        </p:nvCxnSpPr>
        <p:spPr>
          <a:xfrm>
            <a:off x="10516292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33DD24-B4A9-B806-1282-64695189210E}"/>
              </a:ext>
            </a:extLst>
          </p:cNvPr>
          <p:cNvCxnSpPr/>
          <p:nvPr/>
        </p:nvCxnSpPr>
        <p:spPr>
          <a:xfrm>
            <a:off x="11282526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3950EC0-F5C7-F2BD-E982-30362A4AEB8A}"/>
              </a:ext>
            </a:extLst>
          </p:cNvPr>
          <p:cNvSpPr txBox="1"/>
          <p:nvPr/>
        </p:nvSpPr>
        <p:spPr>
          <a:xfrm>
            <a:off x="9366661" y="4398163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5C9074-D554-FCC0-1EB7-DF20C84DC5E9}"/>
              </a:ext>
            </a:extLst>
          </p:cNvPr>
          <p:cNvSpPr txBox="1"/>
          <p:nvPr/>
        </p:nvSpPr>
        <p:spPr>
          <a:xfrm>
            <a:off x="3201071" y="4381498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01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7BF76-8CD5-8073-26FC-8655275D6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E53CED-9756-C8E5-60CC-AE8BB977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beta decay 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AE94EEE4-04A4-BC32-657B-3C14F9CE7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78" y="1210787"/>
            <a:ext cx="2640625" cy="264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D9537158-2401-FAD1-3F4A-7396AC849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157" y="1245251"/>
            <a:ext cx="2640624" cy="26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49E846F-9B9C-3872-F008-57A6EC738F8E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pic>
        <p:nvPicPr>
          <p:cNvPr id="3" name="Picture 2" descr="Simple vector stick man stickman stand isolated on white | Premium Vector">
            <a:extLst>
              <a:ext uri="{FF2B5EF4-FFF2-40B4-BE49-F238E27FC236}">
                <a16:creationId xmlns:a16="http://schemas.microsoft.com/office/drawing/2014/main" id="{1ADFC32B-0BBE-7373-6A8C-44AAE625F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031" y="5206997"/>
            <a:ext cx="683137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imple clock - Free icons">
            <a:extLst>
              <a:ext uri="{FF2B5EF4-FFF2-40B4-BE49-F238E27FC236}">
                <a16:creationId xmlns:a16="http://schemas.microsoft.com/office/drawing/2014/main" id="{AD9E9D56-5C64-F761-7EAD-B46707E8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3" y="5323680"/>
            <a:ext cx="792162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: 8 Points 5">
            <a:extLst>
              <a:ext uri="{FF2B5EF4-FFF2-40B4-BE49-F238E27FC236}">
                <a16:creationId xmlns:a16="http://schemas.microsoft.com/office/drawing/2014/main" id="{64960B75-D6D6-29A7-5DE8-3EB31D7F5CAA}"/>
              </a:ext>
            </a:extLst>
          </p:cNvPr>
          <p:cNvSpPr/>
          <p:nvPr/>
        </p:nvSpPr>
        <p:spPr>
          <a:xfrm>
            <a:off x="4201572" y="5242444"/>
            <a:ext cx="1681724" cy="954633"/>
          </a:xfrm>
          <a:prstGeom prst="irregularSeal1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BANG!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E9F1133-0E45-07F8-9996-447D9FA4E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478" y="5268552"/>
            <a:ext cx="1051241" cy="105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CB50BC-20E4-D966-55C9-A12342C41D84}"/>
              </a:ext>
            </a:extLst>
          </p:cNvPr>
          <p:cNvCxnSpPr/>
          <p:nvPr/>
        </p:nvCxnSpPr>
        <p:spPr>
          <a:xfrm>
            <a:off x="554567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E72136-F13C-0780-6981-197017CCB26D}"/>
              </a:ext>
            </a:extLst>
          </p:cNvPr>
          <p:cNvCxnSpPr/>
          <p:nvPr/>
        </p:nvCxnSpPr>
        <p:spPr>
          <a:xfrm>
            <a:off x="1320801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467B1A-2144-B6E4-E297-0442D5E4960E}"/>
              </a:ext>
            </a:extLst>
          </p:cNvPr>
          <p:cNvCxnSpPr/>
          <p:nvPr/>
        </p:nvCxnSpPr>
        <p:spPr>
          <a:xfrm>
            <a:off x="2087035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655629-5FAC-CC10-1932-7609CF4EF5A1}"/>
              </a:ext>
            </a:extLst>
          </p:cNvPr>
          <p:cNvCxnSpPr/>
          <p:nvPr/>
        </p:nvCxnSpPr>
        <p:spPr>
          <a:xfrm>
            <a:off x="2853803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14DC1F-0BE5-0E11-A9F1-DCB618759F87}"/>
              </a:ext>
            </a:extLst>
          </p:cNvPr>
          <p:cNvCxnSpPr/>
          <p:nvPr/>
        </p:nvCxnSpPr>
        <p:spPr>
          <a:xfrm>
            <a:off x="3620037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EE8F3B-BED5-E3EF-7FE9-0C099FF0378A}"/>
              </a:ext>
            </a:extLst>
          </p:cNvPr>
          <p:cNvCxnSpPr/>
          <p:nvPr/>
        </p:nvCxnSpPr>
        <p:spPr>
          <a:xfrm>
            <a:off x="3620176" y="4748437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904614-3D55-BDC1-D3B0-2CFF91CF943A}"/>
              </a:ext>
            </a:extLst>
          </p:cNvPr>
          <p:cNvCxnSpPr/>
          <p:nvPr/>
        </p:nvCxnSpPr>
        <p:spPr>
          <a:xfrm>
            <a:off x="4386410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6E86A5-2F00-8C07-7371-66C5E8A3326E}"/>
              </a:ext>
            </a:extLst>
          </p:cNvPr>
          <p:cNvCxnSpPr/>
          <p:nvPr/>
        </p:nvCxnSpPr>
        <p:spPr>
          <a:xfrm>
            <a:off x="5108040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C85B7C-9BBC-D486-96C0-E25B11E3305B}"/>
              </a:ext>
            </a:extLst>
          </p:cNvPr>
          <p:cNvCxnSpPr/>
          <p:nvPr/>
        </p:nvCxnSpPr>
        <p:spPr>
          <a:xfrm>
            <a:off x="5919412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A106C90-B29F-B9FB-7150-EE76B68BC631}"/>
              </a:ext>
            </a:extLst>
          </p:cNvPr>
          <p:cNvCxnSpPr/>
          <p:nvPr/>
        </p:nvCxnSpPr>
        <p:spPr>
          <a:xfrm>
            <a:off x="6685646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BA4F46-8FD7-02CE-1EFD-97EA894C3B37}"/>
              </a:ext>
            </a:extLst>
          </p:cNvPr>
          <p:cNvCxnSpPr/>
          <p:nvPr/>
        </p:nvCxnSpPr>
        <p:spPr>
          <a:xfrm>
            <a:off x="7451880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123ED6-0BC5-7599-7B56-B8EEE8B7CB48}"/>
              </a:ext>
            </a:extLst>
          </p:cNvPr>
          <p:cNvCxnSpPr/>
          <p:nvPr/>
        </p:nvCxnSpPr>
        <p:spPr>
          <a:xfrm>
            <a:off x="8218114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06067A4-5520-AA66-7F59-5BAAD21E40B6}"/>
              </a:ext>
            </a:extLst>
          </p:cNvPr>
          <p:cNvSpPr txBox="1"/>
          <p:nvPr/>
        </p:nvSpPr>
        <p:spPr>
          <a:xfrm>
            <a:off x="343931" y="4392848"/>
            <a:ext cx="500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 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811D24-9CDB-CC51-47C5-51436D389A37}"/>
              </a:ext>
            </a:extLst>
          </p:cNvPr>
          <p:cNvSpPr txBox="1"/>
          <p:nvPr/>
        </p:nvSpPr>
        <p:spPr>
          <a:xfrm>
            <a:off x="1685964" y="4385492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905A7A-86CC-DF6F-0A11-7F5D1FDBDDFA}"/>
              </a:ext>
            </a:extLst>
          </p:cNvPr>
          <p:cNvSpPr txBox="1"/>
          <p:nvPr/>
        </p:nvSpPr>
        <p:spPr>
          <a:xfrm>
            <a:off x="2057719" y="5535093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70 y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659EB1-2C4C-AD31-5EEE-E3EEA4FBA956}"/>
              </a:ext>
            </a:extLst>
          </p:cNvPr>
          <p:cNvSpPr txBox="1"/>
          <p:nvPr/>
        </p:nvSpPr>
        <p:spPr>
          <a:xfrm>
            <a:off x="4715456" y="4386770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F00B72-42A5-DD53-F45A-932D5070514A}"/>
              </a:ext>
            </a:extLst>
          </p:cNvPr>
          <p:cNvSpPr txBox="1"/>
          <p:nvPr/>
        </p:nvSpPr>
        <p:spPr>
          <a:xfrm>
            <a:off x="6229841" y="4383604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1F7FC8-A178-5C01-C2FA-5997D321AA65}"/>
              </a:ext>
            </a:extLst>
          </p:cNvPr>
          <p:cNvSpPr/>
          <p:nvPr/>
        </p:nvSpPr>
        <p:spPr>
          <a:xfrm>
            <a:off x="7131421" y="4429305"/>
            <a:ext cx="1440391" cy="802790"/>
          </a:xfrm>
          <a:prstGeom prst="rect">
            <a:avLst/>
          </a:prstGeom>
          <a:solidFill>
            <a:schemeClr val="accent2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89DB26-0B3D-B13F-F0E4-F7543D0975B4}"/>
              </a:ext>
            </a:extLst>
          </p:cNvPr>
          <p:cNvSpPr txBox="1"/>
          <p:nvPr/>
        </p:nvSpPr>
        <p:spPr>
          <a:xfrm>
            <a:off x="7866099" y="4392848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1919C35-28A5-BCB7-3864-E1D95C9FBAE0}"/>
              </a:ext>
            </a:extLst>
          </p:cNvPr>
          <p:cNvCxnSpPr/>
          <p:nvPr/>
        </p:nvCxnSpPr>
        <p:spPr>
          <a:xfrm>
            <a:off x="306334" y="4875989"/>
            <a:ext cx="11541109" cy="0"/>
          </a:xfrm>
          <a:prstGeom prst="straightConnector1">
            <a:avLst/>
          </a:prstGeom>
          <a:ln>
            <a:solidFill>
              <a:srgbClr val="011C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740D6CF-5A90-6C44-495B-263114BEFC9B}"/>
              </a:ext>
            </a:extLst>
          </p:cNvPr>
          <p:cNvCxnSpPr/>
          <p:nvPr/>
        </p:nvCxnSpPr>
        <p:spPr>
          <a:xfrm>
            <a:off x="8984882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397F4E-0D18-95B4-3538-DE56024B589D}"/>
              </a:ext>
            </a:extLst>
          </p:cNvPr>
          <p:cNvCxnSpPr/>
          <p:nvPr/>
        </p:nvCxnSpPr>
        <p:spPr>
          <a:xfrm>
            <a:off x="9751116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FB5C122-73C4-734A-510D-45E905F3C196}"/>
              </a:ext>
            </a:extLst>
          </p:cNvPr>
          <p:cNvCxnSpPr/>
          <p:nvPr/>
        </p:nvCxnSpPr>
        <p:spPr>
          <a:xfrm>
            <a:off x="10516292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80D25FE-F3E5-F766-F477-1443F22F3DB4}"/>
              </a:ext>
            </a:extLst>
          </p:cNvPr>
          <p:cNvCxnSpPr/>
          <p:nvPr/>
        </p:nvCxnSpPr>
        <p:spPr>
          <a:xfrm>
            <a:off x="11282526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42CC17B-46AB-9989-8D0E-0D3BA713ACCB}"/>
              </a:ext>
            </a:extLst>
          </p:cNvPr>
          <p:cNvSpPr txBox="1"/>
          <p:nvPr/>
        </p:nvSpPr>
        <p:spPr>
          <a:xfrm>
            <a:off x="9366661" y="4398163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94EE2A-E6B2-B4F8-37AF-3E089E815B01}"/>
              </a:ext>
            </a:extLst>
          </p:cNvPr>
          <p:cNvSpPr txBox="1"/>
          <p:nvPr/>
        </p:nvSpPr>
        <p:spPr>
          <a:xfrm>
            <a:off x="3201071" y="4381498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170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18E2E-7993-F075-6C28-9EDFBFE36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87F322-AC0B-467E-DD0E-28DDC1D1D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beta decay 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99A0E56C-147D-73C9-9EA5-329ED8193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78" y="1210787"/>
            <a:ext cx="2640625" cy="264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C07D7442-B88D-B0E9-F039-67BC35192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157" y="1245251"/>
            <a:ext cx="2640624" cy="26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86219B5-0E8F-6098-1C42-A8B5DD17B3BC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pic>
        <p:nvPicPr>
          <p:cNvPr id="3" name="Picture 2" descr="Simple vector stick man stickman stand isolated on white | Premium Vector">
            <a:extLst>
              <a:ext uri="{FF2B5EF4-FFF2-40B4-BE49-F238E27FC236}">
                <a16:creationId xmlns:a16="http://schemas.microsoft.com/office/drawing/2014/main" id="{21F3BE2E-202C-31A5-87C6-014A2AF8A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031" y="5206997"/>
            <a:ext cx="683137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imple clock - Free icons">
            <a:extLst>
              <a:ext uri="{FF2B5EF4-FFF2-40B4-BE49-F238E27FC236}">
                <a16:creationId xmlns:a16="http://schemas.microsoft.com/office/drawing/2014/main" id="{ADB4277A-6E1B-2835-DC6E-1AC5B69B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3" y="5323680"/>
            <a:ext cx="792162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: 8 Points 5">
            <a:extLst>
              <a:ext uri="{FF2B5EF4-FFF2-40B4-BE49-F238E27FC236}">
                <a16:creationId xmlns:a16="http://schemas.microsoft.com/office/drawing/2014/main" id="{0525E007-2833-7297-CE4B-A5B92678C625}"/>
              </a:ext>
            </a:extLst>
          </p:cNvPr>
          <p:cNvSpPr/>
          <p:nvPr/>
        </p:nvSpPr>
        <p:spPr>
          <a:xfrm>
            <a:off x="4201572" y="5242444"/>
            <a:ext cx="1681724" cy="954633"/>
          </a:xfrm>
          <a:prstGeom prst="irregularSeal1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BANG!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E6462D8-BDA5-B52B-5EED-4E728E76F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478" y="5268552"/>
            <a:ext cx="1051241" cy="105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8C2373-037D-867B-8189-2758C6936996}"/>
              </a:ext>
            </a:extLst>
          </p:cNvPr>
          <p:cNvCxnSpPr/>
          <p:nvPr/>
        </p:nvCxnSpPr>
        <p:spPr>
          <a:xfrm>
            <a:off x="554567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EC2E7B-958B-14CF-6719-FD2F6555037D}"/>
              </a:ext>
            </a:extLst>
          </p:cNvPr>
          <p:cNvCxnSpPr/>
          <p:nvPr/>
        </p:nvCxnSpPr>
        <p:spPr>
          <a:xfrm>
            <a:off x="1320801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DFD9DC-708C-42E8-A146-DAA5BC0837F2}"/>
              </a:ext>
            </a:extLst>
          </p:cNvPr>
          <p:cNvCxnSpPr/>
          <p:nvPr/>
        </p:nvCxnSpPr>
        <p:spPr>
          <a:xfrm>
            <a:off x="2087035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C68BCD-B9DE-8D46-1262-FB9E5101D5F9}"/>
              </a:ext>
            </a:extLst>
          </p:cNvPr>
          <p:cNvCxnSpPr/>
          <p:nvPr/>
        </p:nvCxnSpPr>
        <p:spPr>
          <a:xfrm>
            <a:off x="2853803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86F750-B2EE-3764-A6DE-B3DFECAEB8BB}"/>
              </a:ext>
            </a:extLst>
          </p:cNvPr>
          <p:cNvCxnSpPr/>
          <p:nvPr/>
        </p:nvCxnSpPr>
        <p:spPr>
          <a:xfrm>
            <a:off x="3620037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70A5CF-9911-3A9F-2F65-BD1AFA67A878}"/>
              </a:ext>
            </a:extLst>
          </p:cNvPr>
          <p:cNvCxnSpPr/>
          <p:nvPr/>
        </p:nvCxnSpPr>
        <p:spPr>
          <a:xfrm>
            <a:off x="3620176" y="4748437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D9D51A-E254-1867-621D-6D5FCDF9F608}"/>
              </a:ext>
            </a:extLst>
          </p:cNvPr>
          <p:cNvCxnSpPr/>
          <p:nvPr/>
        </p:nvCxnSpPr>
        <p:spPr>
          <a:xfrm>
            <a:off x="4386410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093944-15AE-FD69-F836-0A4076D4E8C0}"/>
              </a:ext>
            </a:extLst>
          </p:cNvPr>
          <p:cNvCxnSpPr/>
          <p:nvPr/>
        </p:nvCxnSpPr>
        <p:spPr>
          <a:xfrm>
            <a:off x="5108040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BDB6FF-6C3C-F0BC-0CE9-E06BA628A931}"/>
              </a:ext>
            </a:extLst>
          </p:cNvPr>
          <p:cNvCxnSpPr/>
          <p:nvPr/>
        </p:nvCxnSpPr>
        <p:spPr>
          <a:xfrm>
            <a:off x="5919412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B3729-EA0D-C42B-8780-5D47618EFFD9}"/>
              </a:ext>
            </a:extLst>
          </p:cNvPr>
          <p:cNvCxnSpPr/>
          <p:nvPr/>
        </p:nvCxnSpPr>
        <p:spPr>
          <a:xfrm>
            <a:off x="6685646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D731CF-2C0E-F4B9-A3B4-3487E7B6D135}"/>
              </a:ext>
            </a:extLst>
          </p:cNvPr>
          <p:cNvCxnSpPr/>
          <p:nvPr/>
        </p:nvCxnSpPr>
        <p:spPr>
          <a:xfrm>
            <a:off x="7451880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0A1DB9-1AE7-17C1-E0E8-DDD81E895807}"/>
              </a:ext>
            </a:extLst>
          </p:cNvPr>
          <p:cNvCxnSpPr/>
          <p:nvPr/>
        </p:nvCxnSpPr>
        <p:spPr>
          <a:xfrm>
            <a:off x="8218114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4D66A2A-0314-CF01-2372-C6A357C36680}"/>
              </a:ext>
            </a:extLst>
          </p:cNvPr>
          <p:cNvSpPr txBox="1"/>
          <p:nvPr/>
        </p:nvSpPr>
        <p:spPr>
          <a:xfrm>
            <a:off x="343931" y="4392848"/>
            <a:ext cx="500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 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3B9A35-8F33-F2C9-7B7A-C166AA75711F}"/>
              </a:ext>
            </a:extLst>
          </p:cNvPr>
          <p:cNvSpPr txBox="1"/>
          <p:nvPr/>
        </p:nvSpPr>
        <p:spPr>
          <a:xfrm>
            <a:off x="1685964" y="4385492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endParaRPr lang="en-US" dirty="0"/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D37EC086-E458-BEB3-24F7-D6038B610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116" y="5232095"/>
            <a:ext cx="1124154" cy="112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CD6C39A-A515-2826-04F3-F3BA47E54261}"/>
              </a:ext>
            </a:extLst>
          </p:cNvPr>
          <p:cNvSpPr txBox="1"/>
          <p:nvPr/>
        </p:nvSpPr>
        <p:spPr>
          <a:xfrm>
            <a:off x="2057719" y="5535093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70 y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721E2B-0365-EC2D-640A-4EE753B200B9}"/>
              </a:ext>
            </a:extLst>
          </p:cNvPr>
          <p:cNvSpPr txBox="1"/>
          <p:nvPr/>
        </p:nvSpPr>
        <p:spPr>
          <a:xfrm>
            <a:off x="4715456" y="4386770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5C25C2-3C8E-B1F6-8ACD-A38C84B9A807}"/>
              </a:ext>
            </a:extLst>
          </p:cNvPr>
          <p:cNvSpPr txBox="1"/>
          <p:nvPr/>
        </p:nvSpPr>
        <p:spPr>
          <a:xfrm>
            <a:off x="6229841" y="4383604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89CB4A-AE4C-363C-BAC9-DDAE0EC932D3}"/>
              </a:ext>
            </a:extLst>
          </p:cNvPr>
          <p:cNvSpPr/>
          <p:nvPr/>
        </p:nvSpPr>
        <p:spPr>
          <a:xfrm>
            <a:off x="7131421" y="4429305"/>
            <a:ext cx="1440391" cy="802790"/>
          </a:xfrm>
          <a:prstGeom prst="rect">
            <a:avLst/>
          </a:prstGeom>
          <a:solidFill>
            <a:schemeClr val="accent2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7D3FA1-34A0-8085-7407-65EB004D0831}"/>
              </a:ext>
            </a:extLst>
          </p:cNvPr>
          <p:cNvSpPr/>
          <p:nvPr/>
        </p:nvSpPr>
        <p:spPr>
          <a:xfrm>
            <a:off x="9176424" y="4428130"/>
            <a:ext cx="2553606" cy="802790"/>
          </a:xfrm>
          <a:prstGeom prst="rect">
            <a:avLst/>
          </a:prstGeom>
          <a:gradFill>
            <a:gsLst>
              <a:gs pos="0">
                <a:srgbClr val="E8C0AB">
                  <a:alpha val="98000"/>
                </a:srgbClr>
              </a:gs>
              <a:gs pos="100000">
                <a:srgbClr val="E8C0AB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073096-A650-1A5C-C582-6C1EDC49B90C}"/>
              </a:ext>
            </a:extLst>
          </p:cNvPr>
          <p:cNvSpPr txBox="1"/>
          <p:nvPr/>
        </p:nvSpPr>
        <p:spPr>
          <a:xfrm>
            <a:off x="7866099" y="4392848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F37C91F-C206-3A68-C114-8F71F3870059}"/>
              </a:ext>
            </a:extLst>
          </p:cNvPr>
          <p:cNvCxnSpPr/>
          <p:nvPr/>
        </p:nvCxnSpPr>
        <p:spPr>
          <a:xfrm>
            <a:off x="306334" y="4875989"/>
            <a:ext cx="11541109" cy="0"/>
          </a:xfrm>
          <a:prstGeom prst="straightConnector1">
            <a:avLst/>
          </a:prstGeom>
          <a:ln>
            <a:solidFill>
              <a:srgbClr val="011C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292090B-D8AE-FBFA-E172-711FF044B0E0}"/>
              </a:ext>
            </a:extLst>
          </p:cNvPr>
          <p:cNvCxnSpPr/>
          <p:nvPr/>
        </p:nvCxnSpPr>
        <p:spPr>
          <a:xfrm>
            <a:off x="8984882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FC5090C-856F-1780-F811-9818F5FB6D1A}"/>
              </a:ext>
            </a:extLst>
          </p:cNvPr>
          <p:cNvCxnSpPr/>
          <p:nvPr/>
        </p:nvCxnSpPr>
        <p:spPr>
          <a:xfrm>
            <a:off x="9751116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1D4F33-47DC-EDAE-C8BC-FF9BD51338C4}"/>
              </a:ext>
            </a:extLst>
          </p:cNvPr>
          <p:cNvCxnSpPr/>
          <p:nvPr/>
        </p:nvCxnSpPr>
        <p:spPr>
          <a:xfrm>
            <a:off x="10516292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434355F-3CF5-157F-28FC-1A1609DD4921}"/>
              </a:ext>
            </a:extLst>
          </p:cNvPr>
          <p:cNvCxnSpPr/>
          <p:nvPr/>
        </p:nvCxnSpPr>
        <p:spPr>
          <a:xfrm>
            <a:off x="11282526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4E99DDF-0510-4584-A9E0-F2B8258B41F2}"/>
              </a:ext>
            </a:extLst>
          </p:cNvPr>
          <p:cNvSpPr txBox="1"/>
          <p:nvPr/>
        </p:nvSpPr>
        <p:spPr>
          <a:xfrm>
            <a:off x="9366661" y="4398163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2FE8EF5-4D00-4F47-7338-C78D2F16F8E5}"/>
              </a:ext>
            </a:extLst>
          </p:cNvPr>
          <p:cNvSpPr txBox="1"/>
          <p:nvPr/>
        </p:nvSpPr>
        <p:spPr>
          <a:xfrm>
            <a:off x="3201071" y="4381498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113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D3A4E-48E9-E414-F97D-7FD10A405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E77917-B653-7166-4D34-5D5578C56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beta decay </a:t>
            </a:r>
          </a:p>
        </p:txBody>
      </p:sp>
      <p:sp>
        <p:nvSpPr>
          <p:cNvPr id="24" name="Rectangle: Diagonal Corners Snipped 23">
            <a:extLst>
              <a:ext uri="{FF2B5EF4-FFF2-40B4-BE49-F238E27FC236}">
                <a16:creationId xmlns:a16="http://schemas.microsoft.com/office/drawing/2014/main" id="{693149F1-ADE0-DB50-594C-6BD9D3CC7A0B}"/>
              </a:ext>
            </a:extLst>
          </p:cNvPr>
          <p:cNvSpPr/>
          <p:nvPr/>
        </p:nvSpPr>
        <p:spPr>
          <a:xfrm>
            <a:off x="184109" y="1603269"/>
            <a:ext cx="6115744" cy="2633023"/>
          </a:xfrm>
          <a:prstGeom prst="snip2DiagRect">
            <a:avLst>
              <a:gd name="adj1" fmla="val 0"/>
              <a:gd name="adj2" fmla="val 9920"/>
            </a:avLst>
          </a:prstGeom>
          <a:solidFill>
            <a:srgbClr val="001D4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BC14DDF-49BD-CA91-1D8B-FA259F72E197}"/>
              </a:ext>
            </a:extLst>
          </p:cNvPr>
          <p:cNvSpPr/>
          <p:nvPr/>
        </p:nvSpPr>
        <p:spPr>
          <a:xfrm>
            <a:off x="524557" y="2308386"/>
            <a:ext cx="5625602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500" kern="0" dirty="0">
                <a:solidFill>
                  <a:srgbClr val="FEFFFF"/>
                </a:solidFill>
                <a:latin typeface="Arial" panose="020B0604020202020204"/>
              </a:rPr>
              <a:t>Measurement of absolute neutrino mass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37ECC76-04C0-11EC-ADAD-95EEBB061729}"/>
              </a:ext>
            </a:extLst>
          </p:cNvPr>
          <p:cNvSpPr/>
          <p:nvPr/>
        </p:nvSpPr>
        <p:spPr>
          <a:xfrm>
            <a:off x="620617" y="2779214"/>
            <a:ext cx="5529542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Lepton number violating process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8BC2AB2-E265-AB1C-C8B3-7E8020237853}"/>
              </a:ext>
            </a:extLst>
          </p:cNvPr>
          <p:cNvSpPr/>
          <p:nvPr/>
        </p:nvSpPr>
        <p:spPr>
          <a:xfrm>
            <a:off x="620617" y="3249743"/>
            <a:ext cx="5529542" cy="313925"/>
          </a:xfrm>
          <a:custGeom>
            <a:avLst/>
            <a:gdLst>
              <a:gd name="connsiteX0" fmla="*/ 0 w 4197539"/>
              <a:gd name="connsiteY0" fmla="*/ 0 h 313925"/>
              <a:gd name="connsiteX1" fmla="*/ 4197539 w 4197539"/>
              <a:gd name="connsiteY1" fmla="*/ 0 h 313925"/>
              <a:gd name="connsiteX2" fmla="*/ 4197539 w 4197539"/>
              <a:gd name="connsiteY2" fmla="*/ 313925 h 313925"/>
              <a:gd name="connsiteX3" fmla="*/ 0 w 4197539"/>
              <a:gd name="connsiteY3" fmla="*/ 313925 h 313925"/>
              <a:gd name="connsiteX4" fmla="*/ 0 w 419753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539" h="313925">
                <a:moveTo>
                  <a:pt x="0" y="0"/>
                </a:moveTo>
                <a:lnTo>
                  <a:pt x="4197539" y="0"/>
                </a:lnTo>
                <a:lnTo>
                  <a:pt x="419753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Mass ordering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C8A9EB3-AA8C-5F3B-2827-7E061B8D423E}"/>
              </a:ext>
            </a:extLst>
          </p:cNvPr>
          <p:cNvSpPr/>
          <p:nvPr/>
        </p:nvSpPr>
        <p:spPr>
          <a:xfrm>
            <a:off x="524557" y="3720571"/>
            <a:ext cx="5625602" cy="313925"/>
          </a:xfrm>
          <a:custGeom>
            <a:avLst/>
            <a:gdLst>
              <a:gd name="connsiteX0" fmla="*/ 0 w 4315619"/>
              <a:gd name="connsiteY0" fmla="*/ 0 h 313925"/>
              <a:gd name="connsiteX1" fmla="*/ 4315619 w 4315619"/>
              <a:gd name="connsiteY1" fmla="*/ 0 h 313925"/>
              <a:gd name="connsiteX2" fmla="*/ 4315619 w 4315619"/>
              <a:gd name="connsiteY2" fmla="*/ 313925 h 313925"/>
              <a:gd name="connsiteX3" fmla="*/ 0 w 4315619"/>
              <a:gd name="connsiteY3" fmla="*/ 313925 h 313925"/>
              <a:gd name="connsiteX4" fmla="*/ 0 w 4315619"/>
              <a:gd name="connsiteY4" fmla="*/ 0 h 31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619" h="313925">
                <a:moveTo>
                  <a:pt x="0" y="0"/>
                </a:moveTo>
                <a:lnTo>
                  <a:pt x="4315619" y="0"/>
                </a:lnTo>
                <a:lnTo>
                  <a:pt x="4315619" y="313925"/>
                </a:lnTo>
                <a:lnTo>
                  <a:pt x="0" y="313925"/>
                </a:lnTo>
                <a:lnTo>
                  <a:pt x="0" y="0"/>
                </a:lnTo>
                <a:close/>
              </a:path>
            </a:pathLst>
          </a:custGeom>
          <a:solidFill>
            <a:srgbClr val="BD4C00">
              <a:hueOff val="0"/>
              <a:satOff val="0"/>
              <a:lumOff val="0"/>
              <a:alphaOff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49178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kern="0" dirty="0">
                <a:solidFill>
                  <a:srgbClr val="FEFFFF"/>
                </a:solidFill>
                <a:latin typeface="Arial" panose="020B0604020202020204"/>
              </a:rPr>
              <a:t>Might show a path beyond the SM</a:t>
            </a:r>
          </a:p>
        </p:txBody>
      </p:sp>
      <p:sp>
        <p:nvSpPr>
          <p:cNvPr id="33" name="Block Arc 32">
            <a:extLst>
              <a:ext uri="{FF2B5EF4-FFF2-40B4-BE49-F238E27FC236}">
                <a16:creationId xmlns:a16="http://schemas.microsoft.com/office/drawing/2014/main" id="{33B86E4F-DADA-64EC-2BBC-0EC4FC5723B5}"/>
              </a:ext>
            </a:extLst>
          </p:cNvPr>
          <p:cNvSpPr/>
          <p:nvPr/>
        </p:nvSpPr>
        <p:spPr>
          <a:xfrm>
            <a:off x="-3370178" y="1192911"/>
            <a:ext cx="4018353" cy="3903151"/>
          </a:xfrm>
          <a:prstGeom prst="blockArc">
            <a:avLst>
              <a:gd name="adj1" fmla="val 16954874"/>
              <a:gd name="adj2" fmla="val 5911982"/>
              <a:gd name="adj3" fmla="val 0"/>
            </a:avLst>
          </a:prstGeom>
          <a:noFill/>
          <a:ln w="38100" cap="flat" cmpd="sng" algn="ctr">
            <a:solidFill>
              <a:srgbClr val="BD4C00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F691F68-2EE2-F06F-E310-5850459709E7}"/>
              </a:ext>
            </a:extLst>
          </p:cNvPr>
          <p:cNvSpPr/>
          <p:nvPr/>
        </p:nvSpPr>
        <p:spPr>
          <a:xfrm>
            <a:off x="306334" y="2269145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B40C839-8AE3-0AFF-187B-457854566B01}"/>
              </a:ext>
            </a:extLst>
          </p:cNvPr>
          <p:cNvSpPr/>
          <p:nvPr/>
        </p:nvSpPr>
        <p:spPr>
          <a:xfrm>
            <a:off x="424414" y="2739973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3544B6-2B29-F5C0-B776-4EF8D2E0ACC8}"/>
              </a:ext>
            </a:extLst>
          </p:cNvPr>
          <p:cNvSpPr/>
          <p:nvPr/>
        </p:nvSpPr>
        <p:spPr>
          <a:xfrm>
            <a:off x="424414" y="3210503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A7F1A50-ACFA-A4AA-988D-2B2FFDCE7F3D}"/>
              </a:ext>
            </a:extLst>
          </p:cNvPr>
          <p:cNvSpPr/>
          <p:nvPr/>
        </p:nvSpPr>
        <p:spPr>
          <a:xfrm>
            <a:off x="306334" y="3681331"/>
            <a:ext cx="392406" cy="392406"/>
          </a:xfrm>
          <a:prstGeom prst="ellipse">
            <a:avLst/>
          </a:prstGeom>
          <a:solidFill>
            <a:srgbClr val="FEE3B1">
              <a:hueOff val="0"/>
              <a:satOff val="0"/>
              <a:lumOff val="0"/>
              <a:alphaOff val="0"/>
            </a:srgbClr>
          </a:solidFill>
          <a:ln w="28575" cap="flat" cmpd="sng" algn="ctr">
            <a:solidFill>
              <a:srgbClr val="BD4C00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defTabSz="457200"/>
            <a:endParaRPr lang="en-US" kern="0">
              <a:solidFill>
                <a:srgbClr val="001D4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CDF724C-0245-0012-9281-274A8636DC1B}"/>
              </a:ext>
            </a:extLst>
          </p:cNvPr>
          <p:cNvSpPr/>
          <p:nvPr/>
        </p:nvSpPr>
        <p:spPr>
          <a:xfrm>
            <a:off x="1053105" y="1750801"/>
            <a:ext cx="4235117" cy="365957"/>
          </a:xfrm>
          <a:prstGeom prst="rect">
            <a:avLst/>
          </a:prstGeom>
          <a:solidFill>
            <a:srgbClr val="BD4C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Why do we search for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Arial CE" pitchFamily="34"/>
                <a:cs typeface="Arial" panose="020B0604020202020204" pitchFamily="34" charset="0"/>
              </a:rPr>
              <a:t>0</a:t>
            </a:r>
            <a:r>
              <a:rPr lang="sk-SK" sz="2000" dirty="0">
                <a:solidFill>
                  <a:schemeClr val="bg1"/>
                </a:solidFill>
                <a:latin typeface="Arial" panose="020B0604020202020204" pitchFamily="34" charset="0"/>
                <a:ea typeface="Arial CE" pitchFamily="34"/>
                <a:cs typeface="Arial" panose="020B0604020202020204" pitchFamily="34" charset="0"/>
              </a:rPr>
              <a:t>ν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ββ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02F3850-ACAC-25E9-1F97-7A4B9EF1615A}"/>
              </a:ext>
            </a:extLst>
          </p:cNvPr>
          <p:cNvSpPr txBox="1">
            <a:spLocks/>
          </p:cNvSpPr>
          <p:nvPr/>
        </p:nvSpPr>
        <p:spPr>
          <a:xfrm>
            <a:off x="11439868" y="6463143"/>
            <a:ext cx="70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pic>
        <p:nvPicPr>
          <p:cNvPr id="3" name="Picture 2" descr="Simple vector stick man stickman stand isolated on white | Premium Vector">
            <a:extLst>
              <a:ext uri="{FF2B5EF4-FFF2-40B4-BE49-F238E27FC236}">
                <a16:creationId xmlns:a16="http://schemas.microsoft.com/office/drawing/2014/main" id="{38E07DB8-A33D-380E-B36E-C5A101987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031" y="5206997"/>
            <a:ext cx="683137" cy="1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imple clock - Free icons">
            <a:extLst>
              <a:ext uri="{FF2B5EF4-FFF2-40B4-BE49-F238E27FC236}">
                <a16:creationId xmlns:a16="http://schemas.microsoft.com/office/drawing/2014/main" id="{97500CA9-3AB3-1C40-BCBE-1BFF78421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3" y="5323680"/>
            <a:ext cx="792162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xplosion: 8 Points 14">
            <a:extLst>
              <a:ext uri="{FF2B5EF4-FFF2-40B4-BE49-F238E27FC236}">
                <a16:creationId xmlns:a16="http://schemas.microsoft.com/office/drawing/2014/main" id="{73F3C0D4-C98A-5BAC-06B7-F1F87832CF86}"/>
              </a:ext>
            </a:extLst>
          </p:cNvPr>
          <p:cNvSpPr/>
          <p:nvPr/>
        </p:nvSpPr>
        <p:spPr>
          <a:xfrm>
            <a:off x="4201572" y="5242444"/>
            <a:ext cx="1681724" cy="954633"/>
          </a:xfrm>
          <a:prstGeom prst="irregularSeal1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BANG!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9B6E17D-C692-5F81-2D79-C0C5E582B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478" y="5268552"/>
            <a:ext cx="1051241" cy="105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C8E66A-F6B2-82D4-8C18-9F1D985C4DD0}"/>
              </a:ext>
            </a:extLst>
          </p:cNvPr>
          <p:cNvCxnSpPr/>
          <p:nvPr/>
        </p:nvCxnSpPr>
        <p:spPr>
          <a:xfrm>
            <a:off x="554567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C5EB0C-D3AD-2186-7772-53B2C405E237}"/>
              </a:ext>
            </a:extLst>
          </p:cNvPr>
          <p:cNvCxnSpPr/>
          <p:nvPr/>
        </p:nvCxnSpPr>
        <p:spPr>
          <a:xfrm>
            <a:off x="1320801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165072-7FED-616F-B99E-85D7FB9C53EE}"/>
              </a:ext>
            </a:extLst>
          </p:cNvPr>
          <p:cNvCxnSpPr/>
          <p:nvPr/>
        </p:nvCxnSpPr>
        <p:spPr>
          <a:xfrm>
            <a:off x="2087035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CF5893-8C56-C4F3-7F50-93067D31247F}"/>
              </a:ext>
            </a:extLst>
          </p:cNvPr>
          <p:cNvCxnSpPr/>
          <p:nvPr/>
        </p:nvCxnSpPr>
        <p:spPr>
          <a:xfrm>
            <a:off x="2853803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65DF08-F9DE-44E1-B0DF-225E5B4F477C}"/>
              </a:ext>
            </a:extLst>
          </p:cNvPr>
          <p:cNvCxnSpPr/>
          <p:nvPr/>
        </p:nvCxnSpPr>
        <p:spPr>
          <a:xfrm>
            <a:off x="3620037" y="4753223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8BEB2B-A6A5-8481-7A13-C2FD4328ACFC}"/>
              </a:ext>
            </a:extLst>
          </p:cNvPr>
          <p:cNvCxnSpPr/>
          <p:nvPr/>
        </p:nvCxnSpPr>
        <p:spPr>
          <a:xfrm>
            <a:off x="3620176" y="4748437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778EC4-A500-B40F-F52D-00FE3D322CC4}"/>
              </a:ext>
            </a:extLst>
          </p:cNvPr>
          <p:cNvCxnSpPr/>
          <p:nvPr/>
        </p:nvCxnSpPr>
        <p:spPr>
          <a:xfrm>
            <a:off x="4386410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776CBB-DFED-AC38-3A5F-175166A7F84B}"/>
              </a:ext>
            </a:extLst>
          </p:cNvPr>
          <p:cNvCxnSpPr/>
          <p:nvPr/>
        </p:nvCxnSpPr>
        <p:spPr>
          <a:xfrm>
            <a:off x="5108040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35BA0F-472F-E178-0AEC-B58398091032}"/>
              </a:ext>
            </a:extLst>
          </p:cNvPr>
          <p:cNvCxnSpPr/>
          <p:nvPr/>
        </p:nvCxnSpPr>
        <p:spPr>
          <a:xfrm>
            <a:off x="5919412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E8417D0-1C88-1204-5DB7-1E9C94DE1A23}"/>
              </a:ext>
            </a:extLst>
          </p:cNvPr>
          <p:cNvCxnSpPr/>
          <p:nvPr/>
        </p:nvCxnSpPr>
        <p:spPr>
          <a:xfrm>
            <a:off x="6685646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592A07D-7032-94BE-4AD5-33F1A24D442C}"/>
              </a:ext>
            </a:extLst>
          </p:cNvPr>
          <p:cNvCxnSpPr/>
          <p:nvPr/>
        </p:nvCxnSpPr>
        <p:spPr>
          <a:xfrm>
            <a:off x="7451880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97ECF6F-6FB9-552A-B00E-BC669EB781DC}"/>
              </a:ext>
            </a:extLst>
          </p:cNvPr>
          <p:cNvCxnSpPr/>
          <p:nvPr/>
        </p:nvCxnSpPr>
        <p:spPr>
          <a:xfrm>
            <a:off x="8218114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7" name="TextBox 1036">
            <a:extLst>
              <a:ext uri="{FF2B5EF4-FFF2-40B4-BE49-F238E27FC236}">
                <a16:creationId xmlns:a16="http://schemas.microsoft.com/office/drawing/2014/main" id="{D6FE1B47-C18B-FE40-1FC3-2AD97C99E808}"/>
              </a:ext>
            </a:extLst>
          </p:cNvPr>
          <p:cNvSpPr txBox="1"/>
          <p:nvPr/>
        </p:nvSpPr>
        <p:spPr>
          <a:xfrm>
            <a:off x="343931" y="4392848"/>
            <a:ext cx="500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 s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16AAB4FD-58E1-9509-DC6F-9044706F3E30}"/>
              </a:ext>
            </a:extLst>
          </p:cNvPr>
          <p:cNvSpPr txBox="1"/>
          <p:nvPr/>
        </p:nvSpPr>
        <p:spPr>
          <a:xfrm>
            <a:off x="1685964" y="4385492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endParaRPr lang="en-US" dirty="0"/>
          </a:p>
        </p:txBody>
      </p:sp>
      <p:pic>
        <p:nvPicPr>
          <p:cNvPr id="1040" name="Picture 4">
            <a:extLst>
              <a:ext uri="{FF2B5EF4-FFF2-40B4-BE49-F238E27FC236}">
                <a16:creationId xmlns:a16="http://schemas.microsoft.com/office/drawing/2014/main" id="{E2B56237-916A-1FBC-EA64-2A63CE6B9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116" y="5232095"/>
            <a:ext cx="1124154" cy="112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TextBox 1040">
            <a:extLst>
              <a:ext uri="{FF2B5EF4-FFF2-40B4-BE49-F238E27FC236}">
                <a16:creationId xmlns:a16="http://schemas.microsoft.com/office/drawing/2014/main" id="{447C2B88-778A-4C68-27DA-FAFDCA36EF1C}"/>
              </a:ext>
            </a:extLst>
          </p:cNvPr>
          <p:cNvSpPr txBox="1"/>
          <p:nvPr/>
        </p:nvSpPr>
        <p:spPr>
          <a:xfrm>
            <a:off x="3201071" y="4381498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endParaRPr lang="en-US" dirty="0"/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E7B3D338-93E3-8DD3-AC0D-F29C15C67600}"/>
              </a:ext>
            </a:extLst>
          </p:cNvPr>
          <p:cNvSpPr txBox="1"/>
          <p:nvPr/>
        </p:nvSpPr>
        <p:spPr>
          <a:xfrm>
            <a:off x="2057719" y="5535093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70 y</a:t>
            </a:r>
            <a:endParaRPr lang="en-US" dirty="0"/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7D641A4-FAC8-0D7C-8AF0-FEA6DA3052CA}"/>
              </a:ext>
            </a:extLst>
          </p:cNvPr>
          <p:cNvSpPr txBox="1"/>
          <p:nvPr/>
        </p:nvSpPr>
        <p:spPr>
          <a:xfrm>
            <a:off x="4715456" y="4386770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470B4FC0-9B17-5743-FC78-E43F957277B9}"/>
              </a:ext>
            </a:extLst>
          </p:cNvPr>
          <p:cNvSpPr txBox="1"/>
          <p:nvPr/>
        </p:nvSpPr>
        <p:spPr>
          <a:xfrm>
            <a:off x="6229841" y="4383604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D7DA9791-E0C8-5850-FA4C-3173E8139060}"/>
              </a:ext>
            </a:extLst>
          </p:cNvPr>
          <p:cNvSpPr/>
          <p:nvPr/>
        </p:nvSpPr>
        <p:spPr>
          <a:xfrm>
            <a:off x="7131421" y="4429305"/>
            <a:ext cx="1440391" cy="802790"/>
          </a:xfrm>
          <a:prstGeom prst="rect">
            <a:avLst/>
          </a:prstGeom>
          <a:solidFill>
            <a:schemeClr val="accent2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18B6E49E-7B50-6B3E-9037-11EECE5E4D1F}"/>
              </a:ext>
            </a:extLst>
          </p:cNvPr>
          <p:cNvSpPr/>
          <p:nvPr/>
        </p:nvSpPr>
        <p:spPr>
          <a:xfrm>
            <a:off x="9176424" y="4428130"/>
            <a:ext cx="2553606" cy="802790"/>
          </a:xfrm>
          <a:prstGeom prst="rect">
            <a:avLst/>
          </a:prstGeom>
          <a:gradFill>
            <a:gsLst>
              <a:gs pos="0">
                <a:srgbClr val="E8C0AB">
                  <a:alpha val="98000"/>
                </a:srgbClr>
              </a:gs>
              <a:gs pos="100000">
                <a:srgbClr val="E8C0AB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EC90BF14-C674-0044-87EC-C19789B589D1}"/>
              </a:ext>
            </a:extLst>
          </p:cNvPr>
          <p:cNvSpPr txBox="1"/>
          <p:nvPr/>
        </p:nvSpPr>
        <p:spPr>
          <a:xfrm>
            <a:off x="7866099" y="4392848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C80B1E-33C7-F16F-6986-25D52CFC5BAC}"/>
              </a:ext>
            </a:extLst>
          </p:cNvPr>
          <p:cNvCxnSpPr/>
          <p:nvPr/>
        </p:nvCxnSpPr>
        <p:spPr>
          <a:xfrm>
            <a:off x="306334" y="4875989"/>
            <a:ext cx="11541109" cy="0"/>
          </a:xfrm>
          <a:prstGeom prst="straightConnector1">
            <a:avLst/>
          </a:prstGeom>
          <a:ln>
            <a:solidFill>
              <a:srgbClr val="011C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D2E782E-3F69-2EA7-337E-D4D3C44C0C66}"/>
              </a:ext>
            </a:extLst>
          </p:cNvPr>
          <p:cNvCxnSpPr/>
          <p:nvPr/>
        </p:nvCxnSpPr>
        <p:spPr>
          <a:xfrm>
            <a:off x="8984882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D93EF2A-EF2D-8068-AC74-F597A034A5A6}"/>
              </a:ext>
            </a:extLst>
          </p:cNvPr>
          <p:cNvCxnSpPr/>
          <p:nvPr/>
        </p:nvCxnSpPr>
        <p:spPr>
          <a:xfrm>
            <a:off x="9751116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0CD6F1E-4FA4-5BDD-5321-DA6EF12C059E}"/>
              </a:ext>
            </a:extLst>
          </p:cNvPr>
          <p:cNvCxnSpPr/>
          <p:nvPr/>
        </p:nvCxnSpPr>
        <p:spPr>
          <a:xfrm>
            <a:off x="10516292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FBD5121A-A56F-9A18-48FD-380580CEFF70}"/>
              </a:ext>
            </a:extLst>
          </p:cNvPr>
          <p:cNvCxnSpPr/>
          <p:nvPr/>
        </p:nvCxnSpPr>
        <p:spPr>
          <a:xfrm>
            <a:off x="11282526" y="4750830"/>
            <a:ext cx="0" cy="249766"/>
          </a:xfrm>
          <a:prstGeom prst="line">
            <a:avLst/>
          </a:prstGeom>
          <a:ln>
            <a:solidFill>
              <a:srgbClr val="011C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6" name="TextBox 1045">
            <a:extLst>
              <a:ext uri="{FF2B5EF4-FFF2-40B4-BE49-F238E27FC236}">
                <a16:creationId xmlns:a16="http://schemas.microsoft.com/office/drawing/2014/main" id="{EA1B3F5E-80B2-9DB0-6594-A12CDE3DE455}"/>
              </a:ext>
            </a:extLst>
          </p:cNvPr>
          <p:cNvSpPr txBox="1"/>
          <p:nvPr/>
        </p:nvSpPr>
        <p:spPr>
          <a:xfrm>
            <a:off x="9366661" y="4398163"/>
            <a:ext cx="78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endParaRPr lang="en-US" dirty="0"/>
          </a:p>
        </p:txBody>
      </p:sp>
      <p:pic>
        <p:nvPicPr>
          <p:cNvPr id="1051" name="Picture 2">
            <a:extLst>
              <a:ext uri="{FF2B5EF4-FFF2-40B4-BE49-F238E27FC236}">
                <a16:creationId xmlns:a16="http://schemas.microsoft.com/office/drawing/2014/main" id="{3439A5C8-D752-1EBF-011D-4C31053B0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78" y="1210787"/>
            <a:ext cx="2640625" cy="264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4">
            <a:extLst>
              <a:ext uri="{FF2B5EF4-FFF2-40B4-BE49-F238E27FC236}">
                <a16:creationId xmlns:a16="http://schemas.microsoft.com/office/drawing/2014/main" id="{75E90063-759F-95A4-003A-5376EB02E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157" y="1245251"/>
            <a:ext cx="2640624" cy="26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643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1822</TotalTime>
  <Words>1551</Words>
  <Application>Microsoft Office PowerPoint</Application>
  <PresentationFormat>Widescreen</PresentationFormat>
  <Paragraphs>424</Paragraphs>
  <Slides>50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Aptos</vt:lpstr>
      <vt:lpstr>Aptos Display</vt:lpstr>
      <vt:lpstr>Arial</vt:lpstr>
      <vt:lpstr>Calibri (Text)</vt:lpstr>
      <vt:lpstr>Cambria Math</vt:lpstr>
      <vt:lpstr>Cascadia Mono</vt:lpstr>
      <vt:lpstr>Office Theme</vt:lpstr>
      <vt:lpstr>The SuperNEMO Demonstrator:  a unique technology for high-precision measurements of ββ-decay modes</vt:lpstr>
      <vt:lpstr>Presentation plan</vt:lpstr>
      <vt:lpstr>Presentation plan</vt:lpstr>
      <vt:lpstr>Double beta decay </vt:lpstr>
      <vt:lpstr>Double beta decay </vt:lpstr>
      <vt:lpstr>Double beta decay </vt:lpstr>
      <vt:lpstr>Double beta decay </vt:lpstr>
      <vt:lpstr>Double beta decay </vt:lpstr>
      <vt:lpstr>Double beta decay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 plan</vt:lpstr>
      <vt:lpstr>SuperNEMO Demonstrator – source foil</vt:lpstr>
      <vt:lpstr>SuperNEMO Demonstrator – source foil</vt:lpstr>
      <vt:lpstr>SuperNEMO Demonstrator - calorimeter</vt:lpstr>
      <vt:lpstr>SuperNEMO Demonstrator - calorimeter</vt:lpstr>
      <vt:lpstr>SuperNEMO Demonstrator - tracker</vt:lpstr>
      <vt:lpstr>SuperNEMO Demonstrator - tracker</vt:lpstr>
      <vt:lpstr>Why tracking?</vt:lpstr>
      <vt:lpstr>Why tracking?</vt:lpstr>
      <vt:lpstr>Why tracking?</vt:lpstr>
      <vt:lpstr>Why tracking?</vt:lpstr>
      <vt:lpstr>Why tracking?</vt:lpstr>
      <vt:lpstr>Why tracking?</vt:lpstr>
      <vt:lpstr>Why tracking?</vt:lpstr>
      <vt:lpstr>Why tracking?</vt:lpstr>
      <vt:lpstr>Why tracking?</vt:lpstr>
      <vt:lpstr>Tracking algorithm</vt:lpstr>
      <vt:lpstr>Tracking algorithm</vt:lpstr>
      <vt:lpstr>Tracking algorithm</vt:lpstr>
      <vt:lpstr>Presentation plan</vt:lpstr>
      <vt:lpstr>Background sources</vt:lpstr>
      <vt:lpstr>Background sources</vt:lpstr>
      <vt:lpstr>SuperNEMO - shielding</vt:lpstr>
      <vt:lpstr>SuperNEMO - shielding</vt:lpstr>
      <vt:lpstr>SuperNEMO - shielding</vt:lpstr>
      <vt:lpstr>Background model</vt:lpstr>
      <vt:lpstr>Presentation plan</vt:lpstr>
      <vt:lpstr>Modes beyond 0νββ</vt:lpstr>
      <vt:lpstr>Modes beyond 0νββ</vt:lpstr>
      <vt:lpstr>PowerPoint Presentation</vt:lpstr>
      <vt:lpstr>Conclusions</vt:lpstr>
      <vt:lpstr>Conclusions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Macko, Miroslav</dc:creator>
  <cp:lastModifiedBy>Macko, Miroslav</cp:lastModifiedBy>
  <cp:revision>112</cp:revision>
  <dcterms:created xsi:type="dcterms:W3CDTF">2025-06-29T10:30:18Z</dcterms:created>
  <dcterms:modified xsi:type="dcterms:W3CDTF">2025-07-08T19:29:36Z</dcterms:modified>
</cp:coreProperties>
</file>