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1521" r:id="rId3"/>
    <p:sldId id="1507" r:id="rId4"/>
    <p:sldId id="1508" r:id="rId5"/>
    <p:sldId id="324" r:id="rId6"/>
    <p:sldId id="1487" r:id="rId7"/>
    <p:sldId id="257" r:id="rId8"/>
    <p:sldId id="1511" r:id="rId9"/>
    <p:sldId id="1512" r:id="rId10"/>
    <p:sldId id="1513" r:id="rId11"/>
    <p:sldId id="1515" r:id="rId12"/>
    <p:sldId id="1514" r:id="rId13"/>
    <p:sldId id="1516" r:id="rId14"/>
    <p:sldId id="1517" r:id="rId15"/>
    <p:sldId id="1518" r:id="rId16"/>
    <p:sldId id="1519" r:id="rId17"/>
    <p:sldId id="1520" r:id="rId18"/>
    <p:sldId id="1522" r:id="rId19"/>
    <p:sldId id="1510" r:id="rId20"/>
    <p:sldId id="266" r:id="rId21"/>
    <p:sldId id="1509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  <a:srgbClr val="00FF00"/>
    <a:srgbClr val="00FFFF"/>
    <a:srgbClr val="FFF50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630" autoAdjust="0"/>
    <p:restoredTop sz="96489" autoAdjust="0"/>
  </p:normalViewPr>
  <p:slideViewPr>
    <p:cSldViewPr snapToGrid="0" snapToObjects="1">
      <p:cViewPr varScale="1">
        <p:scale>
          <a:sx n="173" d="100"/>
          <a:sy n="173" d="100"/>
        </p:scale>
        <p:origin x="944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7/10/25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7/10/25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latin typeface="NimbusRomNo9L-Regu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871DD-1733-42F2-B1C1-6CB88905DD4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988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3D06A-90B7-88D9-BB60-197DC7B89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ABC726-A089-7340-01E2-E0547B0EC3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35BD70-40FB-FBAE-B6DE-83FC255E5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latin typeface="NimbusRomNo9L-Regu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A32015-67A4-277A-9831-1416430D83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871DD-1733-42F2-B1C1-6CB88905DD4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464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solidFill>
            <a:schemeClr val="tx2">
              <a:lumMod val="60000"/>
              <a:lumOff val="40000"/>
            </a:schemeClr>
          </a:solidFill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image0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3708" cy="359893"/>
          </a:xfrm>
          <a:prstGeom prst="rect">
            <a:avLst/>
          </a:prstGeom>
        </p:spPr>
      </p:pic>
      <p:pic>
        <p:nvPicPr>
          <p:cNvPr id="4" name="Picture 2" descr="STFC logo">
            <a:extLst>
              <a:ext uri="{FF2B5EF4-FFF2-40B4-BE49-F238E27FC236}">
                <a16:creationId xmlns:a16="http://schemas.microsoft.com/office/drawing/2014/main" id="{84974E98-9E1C-9CE5-E672-EC0B9FCB9D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15" y="0"/>
            <a:ext cx="1403585" cy="35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692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4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4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75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4000" b="1" cap="all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1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63098"/>
            <a:ext cx="4495800" cy="4580402"/>
          </a:xfrm>
        </p:spPr>
        <p:txBody>
          <a:bodyPr/>
          <a:lstStyle>
            <a:lvl1pPr>
              <a:defRPr sz="28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60000"/>
                    <a:lumOff val="40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63098"/>
            <a:ext cx="4495800" cy="4580402"/>
          </a:xfrm>
        </p:spPr>
        <p:txBody>
          <a:bodyPr/>
          <a:lstStyle>
            <a:lvl1pPr>
              <a:defRPr sz="28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60000"/>
                    <a:lumOff val="40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5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75443"/>
            <a:ext cx="4572000" cy="563097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-1" y="1150885"/>
            <a:ext cx="4571999" cy="3992615"/>
          </a:xfrm>
        </p:spPr>
        <p:txBody>
          <a:bodyPr/>
          <a:lstStyle>
            <a:lvl1pPr>
              <a:defRPr sz="24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40000"/>
                    <a:lumOff val="6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575444"/>
            <a:ext cx="4572000" cy="563098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67956" y="1150885"/>
            <a:ext cx="4571999" cy="3992614"/>
          </a:xfrm>
        </p:spPr>
        <p:txBody>
          <a:bodyPr/>
          <a:lstStyle>
            <a:lvl1pPr>
              <a:defRPr sz="24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40000"/>
                    <a:lumOff val="6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33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5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35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40000"/>
                    <a:lumOff val="6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40000"/>
                    <a:lumOff val="6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2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90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63098"/>
            <a:ext cx="9144000" cy="4580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930092"/>
            <a:ext cx="2133600" cy="213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b="1" kern="1200">
          <a:solidFill>
            <a:srgbClr val="FFF50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FF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FF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00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FF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literature/1410087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5DDE27-3B53-C66C-67CA-DE357AEB1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8" y="3463871"/>
            <a:ext cx="9130572" cy="16951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7F441F-5BA9-9CB7-3F53-85D6AF9FEB2B}"/>
              </a:ext>
            </a:extLst>
          </p:cNvPr>
          <p:cNvSpPr txBox="1"/>
          <p:nvPr/>
        </p:nvSpPr>
        <p:spPr>
          <a:xfrm>
            <a:off x="2050458" y="0"/>
            <a:ext cx="505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K. Long, on behalf of the collaboration; </a:t>
            </a:r>
            <a:fld id="{B19FB069-7A70-CF49-A3CF-C9513262B04A}" type="datetime3">
              <a:rPr lang="en-GB" b="1" smtClean="0">
                <a:solidFill>
                  <a:schemeClr val="bg1"/>
                </a:solidFill>
              </a:rPr>
              <a:pPr algn="ctr"/>
              <a:t>10 July, 2025</a:t>
            </a:fld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8D6A66-7772-3B7F-1849-76BAE37B15AB}"/>
              </a:ext>
            </a:extLst>
          </p:cNvPr>
          <p:cNvGrpSpPr/>
          <p:nvPr/>
        </p:nvGrpSpPr>
        <p:grpSpPr>
          <a:xfrm>
            <a:off x="1331369" y="666076"/>
            <a:ext cx="6027357" cy="2746876"/>
            <a:chOff x="1331369" y="666076"/>
            <a:chExt cx="6027357" cy="2746876"/>
          </a:xfrm>
        </p:grpSpPr>
        <p:pic>
          <p:nvPicPr>
            <p:cNvPr id="8" name="Picture 4" descr="nuStorm Logo">
              <a:extLst>
                <a:ext uri="{FF2B5EF4-FFF2-40B4-BE49-F238E27FC236}">
                  <a16:creationId xmlns:a16="http://schemas.microsoft.com/office/drawing/2014/main" id="{0CC58C6E-20B4-49C3-516A-853700A559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4" t="8920" r="13339" b="26727"/>
            <a:stretch/>
          </p:blipFill>
          <p:spPr bwMode="auto">
            <a:xfrm>
              <a:off x="1785274" y="666076"/>
              <a:ext cx="5573452" cy="255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B360B5-8EF3-BE39-85BB-6FADC4ED139E}"/>
                </a:ext>
              </a:extLst>
            </p:cNvPr>
            <p:cNvSpPr txBox="1"/>
            <p:nvPr/>
          </p:nvSpPr>
          <p:spPr>
            <a:xfrm>
              <a:off x="1331369" y="1966402"/>
              <a:ext cx="1396536" cy="144655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rgbClr val="FFFF00"/>
                  </a:solidFill>
                </a:rPr>
                <a:t>nu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8974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F558C-5E44-F931-D4C6-E09F06A54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Synthetic flux at </a:t>
            </a:r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5CEE45-A72D-5A4B-AB96-4319A92721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35" y="563098"/>
            <a:ext cx="4495800" cy="4580402"/>
          </a:xfrm>
          <a:ln>
            <a:solidFill>
              <a:srgbClr val="00FF00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i="1" u="sng" dirty="0">
                <a:solidFill>
                  <a:srgbClr val="92D050"/>
                </a:solidFill>
              </a:rPr>
              <a:t>PRISM concept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Combine multiple samples to </a:t>
            </a:r>
            <a:r>
              <a:rPr lang="en-US" dirty="0" err="1"/>
              <a:t>synthetise</a:t>
            </a:r>
            <a:r>
              <a:rPr lang="en-US" dirty="0"/>
              <a:t> flux</a:t>
            </a:r>
          </a:p>
          <a:p>
            <a:pPr lvl="4"/>
            <a:endParaRPr lang="en-US" dirty="0"/>
          </a:p>
          <a:p>
            <a:r>
              <a:rPr lang="en-US" dirty="0"/>
              <a:t>Hyper-K/DUNE: </a:t>
            </a:r>
          </a:p>
          <a:p>
            <a:pPr lvl="1"/>
            <a:r>
              <a:rPr lang="en-US" dirty="0"/>
              <a:t>Different near detector locations off-axis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6D5CEB-0A12-8D81-5744-E838DBB24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2365" y="563098"/>
            <a:ext cx="4495800" cy="4580402"/>
          </a:xfrm>
          <a:ln>
            <a:solidFill>
              <a:srgbClr val="00FF00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i="1" u="sng" dirty="0" err="1">
                <a:solidFill>
                  <a:srgbClr val="92D050"/>
                </a:solidFill>
              </a:rPr>
              <a:t>nuSTORM</a:t>
            </a:r>
            <a:r>
              <a:rPr lang="en-US" i="1" u="sng" dirty="0">
                <a:solidFill>
                  <a:srgbClr val="92D050"/>
                </a:solidFill>
              </a:rPr>
              <a:t> synthetic flux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Combine fluxes from muon beams of different momentum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Can produce synthetic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i="1" baseline="-25000" dirty="0"/>
              <a:t>e</a:t>
            </a:r>
            <a:r>
              <a:rPr lang="en-US" dirty="0"/>
              <a:t> beams!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3483A-B514-1F86-F2F8-38BD049CD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DC1766-F5E8-75A8-9891-58F0FEFA19B6}"/>
              </a:ext>
            </a:extLst>
          </p:cNvPr>
          <p:cNvSpPr txBox="1"/>
          <p:nvPr/>
        </p:nvSpPr>
        <p:spPr>
          <a:xfrm>
            <a:off x="59923" y="82956"/>
            <a:ext cx="535724" cy="30008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NEW</a:t>
            </a:r>
          </a:p>
        </p:txBody>
      </p:sp>
      <p:pic>
        <p:nvPicPr>
          <p:cNvPr id="8" name="Picture 2" descr="Title reads DUNE PRISM with a rainbow motif, PRISM stands for Precise Reaction-Independent Spectrum Measurement. A graph representing Neturinos at the near detector, Neutrinos at the far detector is shown next to a drawing of a traditional light prism that is labeled &quot;mobile ND&quot; yielding graph with the measurement of neutrino energy. ">
            <a:extLst>
              <a:ext uri="{FF2B5EF4-FFF2-40B4-BE49-F238E27FC236}">
                <a16:creationId xmlns:a16="http://schemas.microsoft.com/office/drawing/2014/main" id="{BC85EA21-1F5E-2CF7-D6CD-CFAE533C2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47"/>
          <a:stretch/>
        </p:blipFill>
        <p:spPr bwMode="auto">
          <a:xfrm>
            <a:off x="130056" y="978543"/>
            <a:ext cx="4386474" cy="208034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3B9CDB-0F17-7970-2997-6A4DB604E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978543"/>
            <a:ext cx="4369908" cy="164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74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347BB-A367-75F9-22BD-22FDB16CD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Nuclear 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B78AF-77F2-6D55-5305-8E138822A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4" y="4034971"/>
            <a:ext cx="5753850" cy="1052286"/>
          </a:xfrm>
          <a:ln>
            <a:solidFill>
              <a:srgbClr val="FF0000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en-US" dirty="0"/>
              <a:t>Low </a:t>
            </a:r>
            <a:r>
              <a:rPr lang="en-US" dirty="0" err="1">
                <a:latin typeface="Symbol" pitchFamily="2" charset="2"/>
              </a:rPr>
              <a:t>da</a:t>
            </a:r>
            <a:r>
              <a:rPr lang="en-US" baseline="-25000" dirty="0" err="1"/>
              <a:t>T</a:t>
            </a:r>
            <a:r>
              <a:rPr lang="en-US" dirty="0"/>
              <a:t>: impact of nuclear effects low:</a:t>
            </a:r>
          </a:p>
          <a:p>
            <a:pPr lvl="1"/>
            <a:r>
              <a:rPr lang="en-US" dirty="0"/>
              <a:t>“Nuclear model calibration”</a:t>
            </a:r>
          </a:p>
          <a:p>
            <a:r>
              <a:rPr lang="en-US" dirty="0"/>
              <a:t>High </a:t>
            </a:r>
            <a:r>
              <a:rPr lang="en-US" dirty="0" err="1">
                <a:latin typeface="Symbol" pitchFamily="2" charset="2"/>
              </a:rPr>
              <a:t>da</a:t>
            </a:r>
            <a:r>
              <a:rPr lang="en-US" baseline="-25000" dirty="0" err="1"/>
              <a:t>T</a:t>
            </a:r>
            <a:r>
              <a:rPr lang="en-US" dirty="0"/>
              <a:t>: energy-dependent nuclear effects:</a:t>
            </a:r>
          </a:p>
          <a:p>
            <a:pPr lvl="1"/>
            <a:r>
              <a:rPr lang="en-US" dirty="0"/>
              <a:t>Constrain nuclear models of, e.g. 2p2h, pion absorption, …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6D5DB-B03D-EC4E-02B0-EA98F6683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7675D-6687-1659-9101-ABF7DC5EF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15" r="1"/>
          <a:stretch/>
        </p:blipFill>
        <p:spPr>
          <a:xfrm>
            <a:off x="51864" y="705973"/>
            <a:ext cx="3710241" cy="326874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E66054-971A-A622-05ED-36520A7800FB}"/>
              </a:ext>
            </a:extLst>
          </p:cNvPr>
          <p:cNvSpPr/>
          <p:nvPr/>
        </p:nvSpPr>
        <p:spPr>
          <a:xfrm>
            <a:off x="1906985" y="3474839"/>
            <a:ext cx="1828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/>
              <a:t>Transverse boosting angle</a:t>
            </a:r>
          </a:p>
          <a:p>
            <a:r>
              <a:rPr lang="en-GB" sz="800" b="1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 </a:t>
            </a:r>
            <a:r>
              <a:rPr lang="en-GB" sz="800" b="1" i="1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 al.</a:t>
            </a:r>
            <a:r>
              <a:rPr lang="en-GB" sz="800" b="1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Phys. Rev. C 94, 015503 (2016)</a:t>
            </a:r>
            <a:endParaRPr lang="en-GB" sz="800" b="1" i="1" dirty="0">
              <a:solidFill>
                <a:schemeClr val="accent3"/>
              </a:solidFill>
              <a:ea typeface="Cambria Math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353177-7432-1805-D630-DFBC096AA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290" y="706150"/>
            <a:ext cx="2540000" cy="25908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091F64-4440-3175-54E1-E4A94DE4D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342" y="2351991"/>
            <a:ext cx="3149600" cy="25781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EC9DA4-8E14-8550-91ED-5AD8DD6AE719}"/>
              </a:ext>
            </a:extLst>
          </p:cNvPr>
          <p:cNvSpPr txBox="1"/>
          <p:nvPr/>
        </p:nvSpPr>
        <p:spPr>
          <a:xfrm>
            <a:off x="7010400" y="998776"/>
            <a:ext cx="165462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FF00"/>
                </a:solidFill>
              </a:rPr>
              <a:t>Quasi-elastic</a:t>
            </a:r>
          </a:p>
          <a:p>
            <a:pPr algn="ctr"/>
            <a:r>
              <a:rPr lang="en-US" b="1" dirty="0">
                <a:solidFill>
                  <a:srgbClr val="00FF00"/>
                </a:solidFill>
              </a:rPr>
              <a:t>cross section</a:t>
            </a:r>
          </a:p>
          <a:p>
            <a:pPr algn="ctr"/>
            <a:r>
              <a:rPr lang="en-US" b="1" dirty="0">
                <a:solidFill>
                  <a:srgbClr val="00FF00"/>
                </a:solidFill>
              </a:rPr>
              <a:t>function of </a:t>
            </a:r>
            <a:r>
              <a:rPr lang="en-US" b="1" dirty="0" err="1">
                <a:solidFill>
                  <a:srgbClr val="00FF00"/>
                </a:solidFill>
                <a:latin typeface="Symbol" pitchFamily="2" charset="2"/>
              </a:rPr>
              <a:t>da</a:t>
            </a:r>
            <a:r>
              <a:rPr lang="en-US" b="1" baseline="-25000" dirty="0" err="1">
                <a:solidFill>
                  <a:srgbClr val="00FF00"/>
                </a:solidFill>
              </a:rPr>
              <a:t>T</a:t>
            </a:r>
            <a:endParaRPr lang="en-US" b="1" baseline="-250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5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B4DC1-BF8C-7554-9006-4BD496ECD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Nuclear 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FD5E5-67EE-0DF2-ACE7-014603F8D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68" y="1775808"/>
            <a:ext cx="2639386" cy="2386542"/>
          </a:xfrm>
          <a:ln>
            <a:solidFill>
              <a:srgbClr val="00FF00"/>
            </a:solidFill>
          </a:ln>
        </p:spPr>
        <p:txBody>
          <a:bodyPr>
            <a:normAutofit fontScale="92500" lnSpcReduction="10000"/>
          </a:bodyPr>
          <a:lstStyle/>
          <a:p>
            <a:pPr marL="138113" indent="-138113"/>
            <a:r>
              <a:rPr lang="en-US" sz="2000" dirty="0"/>
              <a:t>Insights on nuclear effects with minimal dependence on neutrino energy</a:t>
            </a:r>
          </a:p>
          <a:p>
            <a:pPr marL="138113" indent="-138113"/>
            <a:endParaRPr lang="en-US" sz="2000" dirty="0"/>
          </a:p>
          <a:p>
            <a:pPr marL="138113" indent="-138113"/>
            <a:r>
              <a:rPr lang="en-US" sz="2000" dirty="0"/>
              <a:t>Measured at T2K, </a:t>
            </a:r>
            <a:r>
              <a:rPr lang="en-US" sz="2000" dirty="0" err="1"/>
              <a:t>MINERvA</a:t>
            </a:r>
            <a:r>
              <a:rPr lang="en-US" sz="2000" dirty="0"/>
              <a:t>, </a:t>
            </a:r>
            <a:r>
              <a:rPr lang="en-US" sz="2000" dirty="0" err="1"/>
              <a:t>MicroBooNE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E0D88-D396-7685-7F47-D485C44F2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31B0D-07DB-E589-1BB8-FAD850349829}"/>
              </a:ext>
            </a:extLst>
          </p:cNvPr>
          <p:cNvSpPr txBox="1"/>
          <p:nvPr/>
        </p:nvSpPr>
        <p:spPr>
          <a:xfrm>
            <a:off x="59923" y="82956"/>
            <a:ext cx="535724" cy="30008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NEW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DE629A-A6CE-03D3-53B6-4A432B8DD3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56" t="7590" r="5570" b="5488"/>
          <a:stretch>
            <a:fillRect/>
          </a:stretch>
        </p:blipFill>
        <p:spPr>
          <a:xfrm>
            <a:off x="2816352" y="601880"/>
            <a:ext cx="6283757" cy="448235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0A9E7D-0F49-4914-EC8A-1F0116710925}"/>
              </a:ext>
            </a:extLst>
          </p:cNvPr>
          <p:cNvSpPr txBox="1"/>
          <p:nvPr/>
        </p:nvSpPr>
        <p:spPr>
          <a:xfrm>
            <a:off x="4846320" y="1775808"/>
            <a:ext cx="3105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Phys.Rev.C</a:t>
            </a:r>
            <a:r>
              <a:rPr lang="en-US" dirty="0"/>
              <a:t> 94, 015503,2016]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881B5F-39B4-D107-28CC-E50609874F5A}"/>
              </a:ext>
            </a:extLst>
          </p:cNvPr>
          <p:cNvSpPr txBox="1"/>
          <p:nvPr/>
        </p:nvSpPr>
        <p:spPr>
          <a:xfrm>
            <a:off x="1345964" y="68326"/>
            <a:ext cx="1404552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00FF00"/>
                </a:solidFill>
              </a:rPr>
              <a:t>Quasi-elastic</a:t>
            </a:r>
          </a:p>
          <a:p>
            <a:pPr algn="r"/>
            <a:r>
              <a:rPr lang="en-US" b="1" dirty="0">
                <a:solidFill>
                  <a:srgbClr val="00FF00"/>
                </a:solidFill>
              </a:rPr>
              <a:t>Differential</a:t>
            </a:r>
          </a:p>
          <a:p>
            <a:pPr algn="r"/>
            <a:r>
              <a:rPr lang="en-US" b="1" dirty="0">
                <a:solidFill>
                  <a:srgbClr val="00FF00"/>
                </a:solidFill>
              </a:rPr>
              <a:t>cross section</a:t>
            </a:r>
          </a:p>
          <a:p>
            <a:pPr algn="r"/>
            <a:r>
              <a:rPr lang="en-US" b="1" dirty="0">
                <a:solidFill>
                  <a:srgbClr val="00FF00"/>
                </a:solidFill>
              </a:rPr>
              <a:t>vs </a:t>
            </a:r>
            <a:r>
              <a:rPr lang="en-US" b="1" dirty="0" err="1">
                <a:solidFill>
                  <a:srgbClr val="00FF00"/>
                </a:solidFill>
                <a:latin typeface="Symbol" pitchFamily="2" charset="2"/>
              </a:rPr>
              <a:t>da</a:t>
            </a:r>
            <a:r>
              <a:rPr lang="en-US" b="1" baseline="-25000" dirty="0" err="1">
                <a:solidFill>
                  <a:srgbClr val="00FF00"/>
                </a:solidFill>
              </a:rPr>
              <a:t>T</a:t>
            </a:r>
            <a:endParaRPr lang="en-US" b="1" baseline="-250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64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0FBF2-6F69-6156-32D4-1EEA291A5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BSM: light sterile </a:t>
            </a:r>
            <a:r>
              <a:rPr lang="en-US" dirty="0" err="1"/>
              <a:t>neutirnos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FC1C9-8F09-4ACC-A8DF-21BA085AB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3098"/>
            <a:ext cx="9144000" cy="210421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3+1 sterile neutrino survival probability:</a:t>
            </a:r>
            <a:br>
              <a:rPr lang="en-US" dirty="0"/>
            </a:br>
            <a:r>
              <a:rPr lang="en-US" sz="2000" dirty="0"/>
              <a:t>[short-baseline approximation]</a:t>
            </a:r>
          </a:p>
          <a:p>
            <a:pPr lvl="4"/>
            <a:endParaRPr lang="en-US" dirty="0"/>
          </a:p>
          <a:p>
            <a:r>
              <a:rPr lang="en-US" dirty="0"/>
              <a:t>Sensitivity to disappearance:</a:t>
            </a:r>
          </a:p>
          <a:p>
            <a:pPr lvl="1"/>
            <a:r>
              <a:rPr lang="en-US" dirty="0"/>
              <a:t>100t detector @ 50 m from end of production straight</a:t>
            </a:r>
          </a:p>
          <a:p>
            <a:pPr lvl="1"/>
            <a:r>
              <a:rPr lang="en-US" dirty="0"/>
              <a:t>10</a:t>
            </a:r>
            <a:r>
              <a:rPr lang="en-US" baseline="30000" dirty="0"/>
              <a:t>21</a:t>
            </a:r>
            <a:r>
              <a:rPr lang="en-US" dirty="0"/>
              <a:t> POT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FFD35-3BAF-6AF2-3F03-3D717D51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CF4B78-B0E3-C227-3899-4013FA88C07C}"/>
              </a:ext>
            </a:extLst>
          </p:cNvPr>
          <p:cNvSpPr txBox="1"/>
          <p:nvPr/>
        </p:nvSpPr>
        <p:spPr>
          <a:xfrm>
            <a:off x="59923" y="82956"/>
            <a:ext cx="535724" cy="30008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NEW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1955DE-6FEE-C4D5-6404-F9FBEEED1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471" y="977222"/>
            <a:ext cx="3240766" cy="66138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2FCEEC-063E-70D4-1F73-8454B8B62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075" y="2603213"/>
            <a:ext cx="5909849" cy="239098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BF95EE-03A7-AC17-8B85-6AB8286A62D9}"/>
              </a:ext>
            </a:extLst>
          </p:cNvPr>
          <p:cNvSpPr txBox="1"/>
          <p:nvPr/>
        </p:nvSpPr>
        <p:spPr>
          <a:xfrm>
            <a:off x="6993146" y="2896034"/>
            <a:ext cx="2118927" cy="577081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50" b="1" dirty="0">
                <a:solidFill>
                  <a:srgbClr val="00B050"/>
                </a:solidFill>
              </a:rPr>
              <a:t>Combined null result from MINOS, CDHS Super-Kamiokande and </a:t>
            </a:r>
            <a:r>
              <a:rPr lang="en-GB" sz="1050" b="1" dirty="0" err="1">
                <a:solidFill>
                  <a:srgbClr val="00B050"/>
                </a:solidFill>
              </a:rPr>
              <a:t>MiniBooNE</a:t>
            </a:r>
            <a:r>
              <a:rPr lang="en-GB" sz="1050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EC509C-26CF-D359-64BB-297D3606308A}"/>
              </a:ext>
            </a:extLst>
          </p:cNvPr>
          <p:cNvSpPr txBox="1"/>
          <p:nvPr/>
        </p:nvSpPr>
        <p:spPr>
          <a:xfrm>
            <a:off x="3648625" y="2551717"/>
            <a:ext cx="1727445" cy="430887"/>
          </a:xfrm>
          <a:prstGeom prst="rect">
            <a:avLst/>
          </a:prstGeom>
          <a:solidFill>
            <a:schemeClr val="tx1"/>
          </a:solidFill>
          <a:ln>
            <a:solidFill>
              <a:srgbClr val="FF8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8000"/>
                </a:solidFill>
              </a:rPr>
              <a:t>SBL is evidence from reactor anomaly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ED25F3-8A26-B0FF-47A5-A825B8624D67}"/>
              </a:ext>
            </a:extLst>
          </p:cNvPr>
          <p:cNvSpPr txBox="1"/>
          <p:nvPr/>
        </p:nvSpPr>
        <p:spPr>
          <a:xfrm>
            <a:off x="351130" y="4782880"/>
            <a:ext cx="130855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1" dirty="0" err="1">
                <a:solidFill>
                  <a:schemeClr val="bg1"/>
                </a:solidFill>
                <a:latin typeface="AAAALD+Arial-ItalicMT"/>
              </a:rPr>
              <a:t>arXiv</a:t>
            </a:r>
            <a:r>
              <a:rPr lang="en-US" sz="1100" b="1" dirty="0">
                <a:solidFill>
                  <a:schemeClr val="bg1"/>
                </a:solidFill>
                <a:latin typeface="AAAALD+Arial-ItalicMT"/>
              </a:rPr>
              <a:t>: 2505.06137</a:t>
            </a:r>
            <a:endParaRPr lang="en-GB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3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2CC9-CC05-5A2E-0E9A-E9FF08D46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Rare SM processes: tridents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B3342-7737-78CB-3934-3F4BA62F4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806" y="760632"/>
            <a:ext cx="5382586" cy="1811118"/>
          </a:xfrm>
          <a:ln>
            <a:solidFill>
              <a:srgbClr val="00B050"/>
            </a:solidFill>
          </a:ln>
        </p:spPr>
        <p:txBody>
          <a:bodyPr>
            <a:normAutofit fontScale="55000" lnSpcReduction="20000"/>
          </a:bodyPr>
          <a:lstStyle/>
          <a:p>
            <a:pPr marL="138113" indent="-138113"/>
            <a:r>
              <a:rPr lang="en-US" dirty="0"/>
              <a:t>Dominant source of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baseline="-25000" dirty="0"/>
              <a:t>µ</a:t>
            </a:r>
            <a:r>
              <a:rPr lang="en-US" dirty="0"/>
              <a:t> at </a:t>
            </a:r>
            <a:r>
              <a:rPr lang="en-US" dirty="0" err="1"/>
              <a:t>nuSTORM</a:t>
            </a:r>
            <a:r>
              <a:rPr lang="en-US" dirty="0"/>
              <a:t> is pion decay</a:t>
            </a:r>
          </a:p>
          <a:p>
            <a:pPr marL="400050" lvl="1" indent="-166688"/>
            <a:r>
              <a:rPr lang="en-US" dirty="0"/>
              <a:t>Flux approximately 100x  that from muon decay </a:t>
            </a:r>
          </a:p>
          <a:p>
            <a:pPr marL="138113" indent="-138113"/>
            <a:r>
              <a:rPr lang="en-US" dirty="0"/>
              <a:t>Dominated by coherent interactions</a:t>
            </a:r>
          </a:p>
          <a:p>
            <a:pPr marL="138113" indent="-138113"/>
            <a:r>
              <a:rPr lang="en-US" dirty="0"/>
              <a:t>Sensitive to physics BSM: e.g.,  Z’ </a:t>
            </a:r>
          </a:p>
          <a:p>
            <a:pPr marL="138113" indent="-138113"/>
            <a:r>
              <a:rPr lang="en-US" dirty="0"/>
              <a:t>Projected SM trident yields could exceed those of all existing facilities </a:t>
            </a:r>
          </a:p>
          <a:p>
            <a:pPr marL="400050" lvl="1" indent="-166688"/>
            <a:r>
              <a:rPr lang="en-US" dirty="0"/>
              <a:t>Not competitive with DUNE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EADD7-DE40-7892-A0F5-2B6396BF4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A5EADB-7B14-07F1-ABE4-118FBC5DB438}"/>
              </a:ext>
            </a:extLst>
          </p:cNvPr>
          <p:cNvSpPr txBox="1"/>
          <p:nvPr/>
        </p:nvSpPr>
        <p:spPr>
          <a:xfrm>
            <a:off x="59923" y="82956"/>
            <a:ext cx="535724" cy="30008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NEW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3AD3B-E102-A52B-692F-93B8F3D5A4FB}"/>
              </a:ext>
            </a:extLst>
          </p:cNvPr>
          <p:cNvSpPr txBox="1"/>
          <p:nvPr/>
        </p:nvSpPr>
        <p:spPr>
          <a:xfrm>
            <a:off x="7729780" y="522224"/>
            <a:ext cx="1414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1" dirty="0" err="1">
                <a:solidFill>
                  <a:schemeClr val="bg1"/>
                </a:solidFill>
                <a:latin typeface="AAAALD+Arial-ItalicMT"/>
              </a:rPr>
              <a:t>arXiv</a:t>
            </a:r>
            <a:r>
              <a:rPr lang="en-US" sz="1200" b="1" dirty="0">
                <a:solidFill>
                  <a:schemeClr val="bg1"/>
                </a:solidFill>
                <a:latin typeface="AAAALD+Arial-ItalicMT"/>
              </a:rPr>
              <a:t>: 2505.06137</a:t>
            </a:r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Feynman diagram for the neutrino trident production ...">
            <a:extLst>
              <a:ext uri="{FF2B5EF4-FFF2-40B4-BE49-F238E27FC236}">
                <a16:creationId xmlns:a16="http://schemas.microsoft.com/office/drawing/2014/main" id="{B1C2E353-6305-BB68-CA7F-CBC4B4BDE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8" y="750207"/>
            <a:ext cx="3590362" cy="181482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AA1EA0-F0EF-745F-0456-207E19B22071}"/>
              </a:ext>
            </a:extLst>
          </p:cNvPr>
          <p:cNvSpPr txBox="1"/>
          <p:nvPr/>
        </p:nvSpPr>
        <p:spPr>
          <a:xfrm>
            <a:off x="775884" y="1902417"/>
            <a:ext cx="506870" cy="3000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350" dirty="0"/>
              <a:t>BSM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1A0D81-3032-95B9-C2EE-F4FE38F6FD13}"/>
              </a:ext>
            </a:extLst>
          </p:cNvPr>
          <p:cNvSpPr txBox="1"/>
          <p:nvPr/>
        </p:nvSpPr>
        <p:spPr>
          <a:xfrm>
            <a:off x="922567" y="460550"/>
            <a:ext cx="1524776" cy="300082"/>
          </a:xfrm>
          <a:prstGeom prst="rect">
            <a:avLst/>
          </a:prstGeom>
          <a:solidFill>
            <a:srgbClr val="F7FED4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l-GR" sz="1350" b="1" dirty="0"/>
              <a:t>ν</a:t>
            </a:r>
            <a:r>
              <a:rPr lang="el-GR" sz="1350" b="1" baseline="-25000" dirty="0"/>
              <a:t>α</a:t>
            </a:r>
            <a:r>
              <a:rPr lang="el-GR" sz="1350" b="1" dirty="0"/>
              <a:t>  </a:t>
            </a:r>
            <a:r>
              <a:rPr lang="en-GB" sz="1350" b="1" dirty="0"/>
              <a:t>A → </a:t>
            </a:r>
            <a:r>
              <a:rPr lang="el-GR" sz="1350" b="1" dirty="0"/>
              <a:t>ν</a:t>
            </a:r>
            <a:r>
              <a:rPr lang="el-GR" sz="1350" b="1" baseline="-25000" dirty="0"/>
              <a:t>α</a:t>
            </a:r>
            <a:r>
              <a:rPr lang="el-GR" sz="1350" b="1" dirty="0"/>
              <a:t> + </a:t>
            </a:r>
            <a:r>
              <a:rPr lang="en-GB" sz="1350" b="1" dirty="0"/>
              <a:t>l</a:t>
            </a:r>
            <a:r>
              <a:rPr lang="el-GR" sz="1350" b="1" baseline="30000" dirty="0"/>
              <a:t>−</a:t>
            </a:r>
            <a:r>
              <a:rPr lang="el-GR" sz="1350" b="1" dirty="0"/>
              <a:t>  </a:t>
            </a:r>
            <a:r>
              <a:rPr lang="en-GB" sz="1350" b="1" dirty="0"/>
              <a:t>l</a:t>
            </a:r>
            <a:r>
              <a:rPr lang="el-GR" sz="1350" b="1" baseline="30000" dirty="0"/>
              <a:t>+</a:t>
            </a:r>
            <a:r>
              <a:rPr lang="el-GR" sz="1350" b="1" dirty="0"/>
              <a:t>  </a:t>
            </a:r>
            <a:r>
              <a:rPr lang="en-GB" sz="1350" b="1" dirty="0"/>
              <a:t>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7C0071-8256-2CBA-3879-EBC4C18C0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338" y="2680373"/>
            <a:ext cx="6575573" cy="239600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0170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8A067-E808-8EE7-93E3-EC6E12E9D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BSM: Large Extra-Dimensions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55DDF-E695-57E4-37CD-CED820662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85480"/>
            <a:ext cx="9144000" cy="195802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Large Extra Dimensions (LED) can explain the lightness of neutrino masses </a:t>
            </a:r>
          </a:p>
          <a:p>
            <a:pPr lvl="1"/>
            <a:r>
              <a:rPr lang="en-US" dirty="0"/>
              <a:t>Dirac neutrinos are confined on a “brain” (our 3+1D Universe)</a:t>
            </a:r>
          </a:p>
          <a:p>
            <a:pPr lvl="1"/>
            <a:r>
              <a:rPr lang="en-US" dirty="0"/>
              <a:t>Sterile neutrinos propagate through higher-dimensional “bulk” and mix with active neutrinos</a:t>
            </a:r>
          </a:p>
          <a:p>
            <a:r>
              <a:rPr lang="en-US" dirty="0"/>
              <a:t>Sensitivity to 𝜇m LED length scales </a:t>
            </a:r>
          </a:p>
          <a:p>
            <a:r>
              <a:rPr lang="en-US" dirty="0"/>
              <a:t>Competitive limits on LED length scale for lightest neutrino mass &gt; 0.1 eV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DEC76-11F0-A601-2C80-73FD188F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6564E-7251-6A26-DE0A-E92D64A6B607}"/>
              </a:ext>
            </a:extLst>
          </p:cNvPr>
          <p:cNvSpPr txBox="1"/>
          <p:nvPr/>
        </p:nvSpPr>
        <p:spPr>
          <a:xfrm>
            <a:off x="59923" y="82956"/>
            <a:ext cx="535724" cy="30008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NEW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C1995F-FCAF-AFB7-0BB9-7A5027788CC5}"/>
              </a:ext>
            </a:extLst>
          </p:cNvPr>
          <p:cNvSpPr txBox="1"/>
          <p:nvPr/>
        </p:nvSpPr>
        <p:spPr>
          <a:xfrm>
            <a:off x="7630235" y="563098"/>
            <a:ext cx="14142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1" dirty="0" err="1">
                <a:solidFill>
                  <a:schemeClr val="bg1"/>
                </a:solidFill>
                <a:latin typeface="AAAALD+Arial-ItalicMT"/>
              </a:rPr>
              <a:t>arXiv</a:t>
            </a:r>
            <a:r>
              <a:rPr lang="en-US" sz="1100" b="1" dirty="0">
                <a:solidFill>
                  <a:schemeClr val="bg1"/>
                </a:solidFill>
                <a:latin typeface="AAAALD+Arial-ItalicMT"/>
              </a:rPr>
              <a:t>: 2505.06137</a:t>
            </a:r>
            <a:endParaRPr lang="en-GB" sz="11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6040F1-9314-4B29-3ED8-125549A28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050" y="605391"/>
            <a:ext cx="6369900" cy="253779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03713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A6F07-105F-0419-D3F1-7A6C43D9C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BSM: LFV and LNV in pion decays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68327A-632D-CAB2-6407-BD740EA85E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r>
                  <a:rPr lang="en-GB" sz="1350" dirty="0"/>
                  <a:t>Only loose bounds exist from BEBC</a:t>
                </a:r>
              </a:p>
              <a:p>
                <a:pPr lvl="2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GB" sz="1425" i="1">
                        <a:latin typeface="Cambria Math" panose="02040503050406030204" pitchFamily="18" charset="0"/>
                      </a:rPr>
                      <m:t>𝐿𝐹𝑉</m:t>
                    </m:r>
                    <m:r>
                      <a:rPr lang="en-GB" sz="1425" i="1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GB" sz="1425" i="1">
                        <a:latin typeface="Cambria Math" panose="02040503050406030204" pitchFamily="18" charset="0"/>
                      </a:rPr>
                      <m:t>𝐵𝑅</m:t>
                    </m:r>
                    <m:r>
                      <a:rPr lang="en-GB" sz="1425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1425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25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</m:t>
                        </m:r>
                      </m:e>
                      <m:sup>
                        <m:r>
                          <a:rPr lang="en-GB" sz="1425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sz="142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142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2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142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1425" dirty="0"/>
                  <a:t>𝑣</a:t>
                </a:r>
                <a:r>
                  <a:rPr lang="en-GB" sz="1425" baseline="-25000" dirty="0"/>
                  <a:t>e</a:t>
                </a:r>
                <a:r>
                  <a:rPr lang="en-GB" sz="1425" dirty="0"/>
                  <a:t> </a:t>
                </a:r>
                <a14:m>
                  <m:oMath xmlns:m="http://schemas.openxmlformats.org/officeDocument/2006/math">
                    <m:r>
                      <a:rPr lang="en-GB" sz="1425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425" dirty="0"/>
                  <a:t> &lt;  8 x 10</a:t>
                </a:r>
                <a:r>
                  <a:rPr lang="en-GB" sz="1425" baseline="30000" dirty="0"/>
                  <a:t>-3   </a:t>
                </a:r>
                <a:endParaRPr lang="en-GB" sz="1425" dirty="0"/>
              </a:p>
              <a:p>
                <a:pPr lvl="2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GB" sz="1425" i="1">
                        <a:latin typeface="Cambria Math" panose="02040503050406030204" pitchFamily="18" charset="0"/>
                      </a:rPr>
                      <m:t>𝐿𝑁𝑉</m:t>
                    </m:r>
                    <m:r>
                      <a:rPr lang="en-GB" sz="1425" i="1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GB" sz="1425" i="1">
                        <a:latin typeface="Cambria Math" panose="02040503050406030204" pitchFamily="18" charset="0"/>
                      </a:rPr>
                      <m:t>𝐵𝑅</m:t>
                    </m:r>
                    <m:r>
                      <a:rPr lang="en-GB" sz="1425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1425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25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</m:t>
                        </m:r>
                      </m:e>
                      <m:sup>
                        <m:r>
                          <a:rPr lang="en-GB" sz="1425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sz="142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142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2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142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GB" sz="142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425" i="1" dirty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m:rPr>
                            <m:nor/>
                          </m:rPr>
                          <a:rPr lang="en-GB" sz="1425" baseline="-25000" dirty="0"/>
                          <m:t>e</m:t>
                        </m:r>
                      </m:e>
                    </m:acc>
                    <m:r>
                      <a:rPr lang="en-GB" sz="1425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425" dirty="0"/>
                  <a:t>  &lt; 1.5 x 10</a:t>
                </a:r>
                <a:r>
                  <a:rPr lang="en-GB" sz="1425" baseline="30000" dirty="0"/>
                  <a:t>-3</a:t>
                </a:r>
                <a:r>
                  <a:rPr lang="en-GB" sz="1425" dirty="0"/>
                  <a:t>  </a:t>
                </a:r>
                <a:endParaRPr lang="en-GB" sz="1275" dirty="0"/>
              </a:p>
              <a:p>
                <a:r>
                  <a:rPr lang="en-GB" dirty="0"/>
                  <a:t>Only loose bounds exist from BEBC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𝐿𝐹𝑉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𝐵𝑅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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dirty="0"/>
                  <a:t>𝑣</a:t>
                </a:r>
                <a:r>
                  <a:rPr lang="en-GB" baseline="-25000" dirty="0"/>
                  <a:t>e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&lt;  8 x 10</a:t>
                </a:r>
                <a:r>
                  <a:rPr lang="en-GB" baseline="30000" dirty="0"/>
                  <a:t>-3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𝐿𝑁𝑉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𝐵𝑅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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m:rPr>
                            <m:nor/>
                          </m:rPr>
                          <a:rPr lang="en-GB" baseline="-25000" dirty="0"/>
                          <m:t>e</m:t>
                        </m:r>
                      </m:e>
                    </m:acc>
                    <m:r>
                      <a:rPr lang="en-GB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 &lt; 1.5 x 10</a:t>
                </a:r>
                <a:r>
                  <a:rPr lang="en-GB" baseline="30000" dirty="0"/>
                  <a:t>-3</a:t>
                </a:r>
              </a:p>
              <a:p>
                <a:r>
                  <a:rPr lang="en-GB" dirty="0"/>
                  <a:t>At injection, 3 neutrino species</a:t>
                </a:r>
              </a:p>
              <a:p>
                <a:pPr lvl="1"/>
                <a:r>
                  <a:rPr lang="en-GB" dirty="0">
                    <a:solidFill>
                      <a:srgbClr val="0070C0"/>
                    </a:solidFill>
                  </a:rPr>
                  <a:t>Pion decay [SM]  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</m:t>
                        </m:r>
                      </m:e>
                      <m:sup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𝑣</a:t>
                </a:r>
                <a:r>
                  <a:rPr lang="en-GB" baseline="-250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</a:t>
                </a:r>
              </a:p>
              <a:p>
                <a:pPr lvl="1"/>
                <a:r>
                  <a:rPr lang="en-GB" dirty="0">
                    <a:solidFill>
                      <a:srgbClr val="0070C0"/>
                    </a:solidFill>
                  </a:rPr>
                  <a:t>Muon decay [SM]: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p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 𝑣</a:t>
                </a:r>
                <a:r>
                  <a:rPr lang="en-GB" baseline="-25000" dirty="0">
                    <a:solidFill>
                      <a:srgbClr val="FF0000"/>
                    </a:solidFill>
                  </a:rPr>
                  <a:t>e</a:t>
                </a:r>
                <a:r>
                  <a:rPr lang="en-GB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</m:t>
                            </m:r>
                          </m:sub>
                        </m:sSub>
                      </m:e>
                    </m:acc>
                  </m:oMath>
                </a14:m>
                <a:endParaRPr lang="en-GB" dirty="0"/>
              </a:p>
              <a:p>
                <a:r>
                  <a:rPr lang="en-GB" dirty="0" err="1"/>
                  <a:t>nuSTORM</a:t>
                </a:r>
                <a:r>
                  <a:rPr lang="en-GB" dirty="0"/>
                  <a:t> can look for: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Excess of  </a:t>
                </a:r>
                <a:r>
                  <a:rPr lang="en-GB" sz="3200" dirty="0">
                    <a:solidFill>
                      <a:srgbClr val="FF0000"/>
                    </a:solidFill>
                  </a:rPr>
                  <a:t>𝑣</a:t>
                </a:r>
                <a:r>
                  <a:rPr lang="en-GB" sz="3200" baseline="-25000" dirty="0">
                    <a:solidFill>
                      <a:srgbClr val="FF0000"/>
                    </a:solidFill>
                  </a:rPr>
                  <a:t>e</a:t>
                </a:r>
                <a:r>
                  <a:rPr lang="en-GB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>
                    <a:solidFill>
                      <a:schemeClr val="accent1"/>
                    </a:solidFill>
                  </a:rPr>
                  <a:t>(signal for LFV pion decay)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Excess of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m:rPr>
                            <m:nor/>
                          </m:rPr>
                          <a:rPr lang="en-GB" sz="3200" baseline="-25000" dirty="0">
                            <a:solidFill>
                              <a:srgbClr val="FF0000"/>
                            </a:solidFill>
                          </a:rPr>
                          <m:t>e</m:t>
                        </m:r>
                      </m:e>
                    </m:acc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(signal for LNV pion decay, background free)</a:t>
                </a:r>
                <a:endParaRPr lang="en-GB" dirty="0">
                  <a:solidFill>
                    <a:srgbClr val="0070C0"/>
                  </a:solidFill>
                </a:endParaRPr>
              </a:p>
              <a:p>
                <a:r>
                  <a:rPr lang="en-GB" dirty="0"/>
                  <a:t>Sensitivity &lt;10</a:t>
                </a:r>
                <a:r>
                  <a:rPr lang="en-GB" baseline="30000" dirty="0"/>
                  <a:t>-4</a:t>
                </a:r>
                <a:r>
                  <a:rPr lang="en-GB" dirty="0"/>
                  <a:t> in both LFV and LNV:</a:t>
                </a:r>
              </a:p>
              <a:p>
                <a:pPr lvl="1"/>
                <a:r>
                  <a:rPr lang="en-GB" dirty="0"/>
                  <a:t>Due to exquisite precision on flux and high brightness of pion flash</a:t>
                </a:r>
              </a:p>
              <a:p>
                <a:pPr lvl="1"/>
                <a:r>
                  <a:rPr lang="en-GB" dirty="0"/>
                  <a:t>Still improves on BEBC and SBND-PRISM expectations including systematics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68327A-632D-CAB2-6407-BD740EA85E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33" t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A49A0-D289-1DBB-88B7-D2BBB71B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DC6ED-C05C-BE9C-A642-890268554121}"/>
              </a:ext>
            </a:extLst>
          </p:cNvPr>
          <p:cNvSpPr txBox="1"/>
          <p:nvPr/>
        </p:nvSpPr>
        <p:spPr>
          <a:xfrm>
            <a:off x="59923" y="82956"/>
            <a:ext cx="535724" cy="30008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NEW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3311F7-DA8F-2493-E0D9-1AD1856D0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150" y="650418"/>
            <a:ext cx="4152373" cy="200945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BC3A8D-8E2E-A98C-EDB7-8257FF0583B7}"/>
              </a:ext>
            </a:extLst>
          </p:cNvPr>
          <p:cNvSpPr txBox="1"/>
          <p:nvPr/>
        </p:nvSpPr>
        <p:spPr>
          <a:xfrm>
            <a:off x="5832020" y="2747190"/>
            <a:ext cx="2258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b="1" dirty="0"/>
              <a:t>LFV sensitivity at 90% CL</a:t>
            </a:r>
          </a:p>
        </p:txBody>
      </p:sp>
    </p:spTree>
    <p:extLst>
      <p:ext uri="{BB962C8B-B14F-4D97-AF65-F5344CB8AC3E}">
        <p14:creationId xmlns:p14="http://schemas.microsoft.com/office/powerpoint/2010/main" val="2741806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40756-AF83-7F7B-EE4C-FC477A985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39D8B-8ED1-EAAE-27F4-2E76E1D38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49224"/>
            <a:ext cx="9144000" cy="4494276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/>
              <a:t>nuSTORM</a:t>
            </a:r>
            <a:r>
              <a:rPr lang="en-US" dirty="0"/>
              <a:t> will be a unique facility:</a:t>
            </a:r>
          </a:p>
          <a:p>
            <a:pPr lvl="1"/>
            <a:r>
              <a:rPr lang="en-US" dirty="0"/>
              <a:t>%-level </a:t>
            </a:r>
            <a:r>
              <a:rPr lang="en-US" i="1" dirty="0"/>
              <a:t>electron </a:t>
            </a:r>
            <a:r>
              <a:rPr lang="en-US" dirty="0"/>
              <a:t>and muon neutrino cross-sections</a:t>
            </a:r>
          </a:p>
          <a:p>
            <a:pPr lvl="2"/>
            <a:r>
              <a:rPr lang="en-US" dirty="0"/>
              <a:t>Neutrino energy scan; spectrum at each point precisely known</a:t>
            </a:r>
          </a:p>
          <a:p>
            <a:pPr lvl="1"/>
            <a:r>
              <a:rPr lang="en-US" dirty="0"/>
              <a:t>Exquisitely sensitive BSM &amp; sterile neutrino searches</a:t>
            </a:r>
          </a:p>
          <a:p>
            <a:pPr lvl="1"/>
            <a:r>
              <a:rPr lang="en-US" dirty="0"/>
              <a:t>Serve as muon accelerator test bed</a:t>
            </a:r>
          </a:p>
          <a:p>
            <a:pPr lvl="3"/>
            <a:endParaRPr lang="en-US" dirty="0"/>
          </a:p>
          <a:p>
            <a:r>
              <a:rPr lang="en-US" dirty="0"/>
              <a:t>Recent developments: </a:t>
            </a:r>
          </a:p>
          <a:p>
            <a:pPr lvl="1"/>
            <a:r>
              <a:rPr lang="en-US" dirty="0" err="1"/>
              <a:t>Optimisation</a:t>
            </a:r>
            <a:r>
              <a:rPr lang="en-US" dirty="0"/>
              <a:t> of the beamline; </a:t>
            </a:r>
          </a:p>
          <a:p>
            <a:pPr lvl="1"/>
            <a:r>
              <a:rPr lang="en-US" dirty="0"/>
              <a:t>Development of simulation; </a:t>
            </a:r>
          </a:p>
          <a:p>
            <a:pPr lvl="1"/>
            <a:r>
              <a:rPr lang="en-US" dirty="0"/>
              <a:t>Synthetic beam</a:t>
            </a:r>
          </a:p>
          <a:p>
            <a:pPr lvl="4"/>
            <a:endParaRPr lang="en-US" dirty="0"/>
          </a:p>
          <a:p>
            <a:r>
              <a:rPr lang="en-US" dirty="0"/>
              <a:t>Feasibility of executing </a:t>
            </a:r>
            <a:r>
              <a:rPr lang="en-US" dirty="0" err="1"/>
              <a:t>nuSTORM</a:t>
            </a:r>
            <a:r>
              <a:rPr lang="en-US" dirty="0"/>
              <a:t> at CERN:</a:t>
            </a:r>
          </a:p>
          <a:p>
            <a:pPr lvl="1"/>
            <a:r>
              <a:rPr lang="en-US" dirty="0"/>
              <a:t>Established through Physics Beyond Colliders study</a:t>
            </a:r>
          </a:p>
          <a:p>
            <a:pPr lvl="4"/>
            <a:endParaRPr lang="en-US" dirty="0"/>
          </a:p>
          <a:p>
            <a:r>
              <a:rPr lang="en-US" dirty="0" err="1"/>
              <a:t>nuSTORM</a:t>
            </a:r>
            <a:r>
              <a:rPr lang="en-US" dirty="0"/>
              <a:t>: a step towards the muon collider:</a:t>
            </a:r>
          </a:p>
          <a:p>
            <a:pPr lvl="1"/>
            <a:r>
              <a:rPr lang="en-US" dirty="0"/>
              <a:t>Proof-of-principle of high brightness stored muons beams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AA2F1-51EB-2B3F-46F8-4F0FFDD1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051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2874AD-F86D-2AA3-71B7-228D5912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861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E1453-D051-10AA-1B44-11A88D8E8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Sterile neutrino; sensitivity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D90A2-9CC5-7CD1-D52D-74BF3E22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711474-665E-F9A7-9C3E-07F14F05B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61" y="563098"/>
            <a:ext cx="5528949" cy="1415474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6" name="Content Placeholder 6" descr="nuSTORM_graphic_2.jpg">
            <a:extLst>
              <a:ext uri="{FF2B5EF4-FFF2-40B4-BE49-F238E27FC236}">
                <a16:creationId xmlns:a16="http://schemas.microsoft.com/office/drawing/2014/main" id="{541B3078-F067-02FE-064F-4FEB18483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1181" y="573162"/>
            <a:ext cx="2358589" cy="1405410"/>
          </a:xfrm>
          <a:ln w="19050" cmpd="sng">
            <a:solidFill>
              <a:srgbClr val="FF0000"/>
            </a:solidFill>
          </a:ln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BE94A6BD-FD90-A88E-CE77-4AC164342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661" y="2037842"/>
            <a:ext cx="4042004" cy="2794290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A6D935FD-1989-F831-1BB1-7DEE4D32C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9123" y="2037842"/>
            <a:ext cx="4090974" cy="2794290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5BB510-0A9D-6F8E-F158-12EFE6009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5637"/>
            <a:ext cx="2795588" cy="30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</a:pPr>
            <a:r>
              <a:rPr lang="en-GB" sz="1200" b="1" dirty="0" err="1">
                <a:solidFill>
                  <a:srgbClr val="FFFFFF"/>
                </a:solidFill>
                <a:latin typeface="Arial" charset="0"/>
              </a:rPr>
              <a:t>Adey</a:t>
            </a:r>
            <a:r>
              <a:rPr lang="en-GB" sz="1200" b="1" dirty="0">
                <a:solidFill>
                  <a:srgbClr val="FFFFFF"/>
                </a:solidFill>
                <a:latin typeface="Arial" charset="0"/>
              </a:rPr>
              <a:t> et al., PRD 89 (2014) 071301</a:t>
            </a:r>
            <a:endParaRPr lang="en-GB" sz="1200" b="1" dirty="0">
              <a:solidFill>
                <a:srgbClr val="FFFFFF"/>
              </a:solidFill>
              <a:latin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545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046A7-115B-0036-12F2-5DD411BCA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Acknowedgements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23659-496C-E0C9-B67F-C0F559F5F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I’m grateful to the </a:t>
            </a:r>
            <a:r>
              <a:rPr lang="en-US" dirty="0" err="1"/>
              <a:t>nuSTORM</a:t>
            </a:r>
            <a:r>
              <a:rPr lang="en-US" dirty="0"/>
              <a:t> collaboration</a:t>
            </a:r>
            <a:r>
              <a:rPr lang="en-US" baseline="30000" dirty="0"/>
              <a:t>†</a:t>
            </a:r>
            <a:r>
              <a:rPr lang="en-US" dirty="0"/>
              <a:t> and, in particular, to: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4"/>
            <a:endParaRPr lang="en-US" dirty="0"/>
          </a:p>
          <a:p>
            <a:pPr marL="0" indent="0">
              <a:buNone/>
            </a:pPr>
            <a:r>
              <a:rPr lang="en-US" dirty="0"/>
              <a:t>for all the contributions to this talk!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36DA6-8428-EDEC-CC9B-46E535A10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BB213-C786-7A5B-FEB4-EAC24FCB6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13" y="1728175"/>
            <a:ext cx="8922774" cy="252872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7909FE-AE76-2283-C9DC-8DAED7B52E6A}"/>
              </a:ext>
            </a:extLst>
          </p:cNvPr>
          <p:cNvSpPr txBox="1"/>
          <p:nvPr/>
        </p:nvSpPr>
        <p:spPr>
          <a:xfrm>
            <a:off x="7010400" y="4774168"/>
            <a:ext cx="199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† </a:t>
            </a:r>
            <a:r>
              <a:rPr lang="en-GB" dirty="0">
                <a:solidFill>
                  <a:schemeClr val="bg1"/>
                </a:solidFill>
              </a:rPr>
              <a:t>arXiv:2505.06137</a:t>
            </a:r>
          </a:p>
        </p:txBody>
      </p:sp>
    </p:spTree>
    <p:extLst>
      <p:ext uri="{BB962C8B-B14F-4D97-AF65-F5344CB8AC3E}">
        <p14:creationId xmlns:p14="http://schemas.microsoft.com/office/powerpoint/2010/main" val="949479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3B591-57E0-88C1-F77D-6D60AC16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6C3FA-A5C2-68F4-6760-B2FD31BDC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nuSTORM</a:t>
            </a:r>
            <a:r>
              <a:rPr lang="en-GB" dirty="0"/>
              <a:t>: towards the Muon Collider 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707D6D2B-1D9D-C06D-BD74-1306BB78F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D0270-6CCF-41AC-878C-469C9E057020}" type="slidenum">
              <a:rPr lang="en-GB" smtClean="0"/>
              <a:t>20</a:t>
            </a:fld>
            <a:endParaRPr lang="en-GB"/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F293E58B-DC40-3269-E8AC-FBA994892F5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30/05/2025</a:t>
            </a:r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B7D5F67F-9981-34F1-E87C-6FFEBBE0B62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029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Stefania Ricciardi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6B9C63-1250-F2FC-31F6-EA1BE5CD4A77}"/>
              </a:ext>
            </a:extLst>
          </p:cNvPr>
          <p:cNvSpPr txBox="1"/>
          <p:nvPr/>
        </p:nvSpPr>
        <p:spPr>
          <a:xfrm>
            <a:off x="152857" y="3930344"/>
            <a:ext cx="8627692" cy="1077218"/>
          </a:xfrm>
          <a:prstGeom prst="rect">
            <a:avLst/>
          </a:prstGeom>
          <a:solidFill>
            <a:srgbClr val="F7FED4"/>
          </a:solidFill>
        </p:spPr>
        <p:txBody>
          <a:bodyPr wrap="square" rtlCol="0">
            <a:spAutoFit/>
          </a:bodyPr>
          <a:lstStyle/>
          <a:p>
            <a:r>
              <a:rPr lang="en-GB" sz="1600" b="1" dirty="0"/>
              <a:t>R&amp;D platform for technologies important for the realisation of a Muon Collider </a:t>
            </a:r>
            <a:r>
              <a:rPr lang="en-GB" sz="1600" dirty="0"/>
              <a:t>(MC)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sz="1600" dirty="0"/>
              <a:t>Complete implementation for large acceptance storage-ring (inc. injection and extraction sections);</a:t>
            </a:r>
          </a:p>
          <a:p>
            <a:r>
              <a:rPr lang="en-GB" sz="1600" dirty="0"/>
              <a:t>       develop and test FFA magnet technology 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sz="1600" dirty="0"/>
              <a:t>Ideal testbed for developing and validate beam-monitoring instrumentation for MC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7CBFCF-B813-2217-1616-C6DE92889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0" y="542854"/>
            <a:ext cx="8991143" cy="317438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A4573C-B207-F931-32F5-412D06DDA18E}"/>
              </a:ext>
            </a:extLst>
          </p:cNvPr>
          <p:cNvSpPr txBox="1"/>
          <p:nvPr/>
        </p:nvSpPr>
        <p:spPr>
          <a:xfrm>
            <a:off x="3531880" y="2045871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/>
              <a:t>FODO lattice, </a:t>
            </a:r>
            <a:br>
              <a:rPr lang="en-GB" sz="1000" b="1" dirty="0"/>
            </a:br>
            <a:r>
              <a:rPr lang="en-GB" sz="1000" b="1" dirty="0"/>
              <a:t>to minimise dispersion</a:t>
            </a:r>
            <a:endParaRPr lang="en-US" sz="10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504955-C00B-8CC9-0E6A-D369B292430C}"/>
              </a:ext>
            </a:extLst>
          </p:cNvPr>
          <p:cNvSpPr txBox="1"/>
          <p:nvPr/>
        </p:nvSpPr>
        <p:spPr>
          <a:xfrm>
            <a:off x="6891889" y="1789172"/>
            <a:ext cx="18886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Fixed Field Alternating gradient </a:t>
            </a:r>
            <a:br>
              <a:rPr lang="en-US" sz="1000" b="1" dirty="0"/>
            </a:br>
            <a:r>
              <a:rPr lang="en-US" sz="1000" b="1" dirty="0"/>
              <a:t>(FFA) lattice to improve </a:t>
            </a:r>
            <a:br>
              <a:rPr lang="en-US" sz="1000" b="1" dirty="0"/>
            </a:br>
            <a:r>
              <a:rPr lang="en-US" sz="1000" b="1" dirty="0"/>
              <a:t>acceptance of muons</a:t>
            </a:r>
          </a:p>
        </p:txBody>
      </p:sp>
    </p:spTree>
    <p:extLst>
      <p:ext uri="{BB962C8B-B14F-4D97-AF65-F5344CB8AC3E}">
        <p14:creationId xmlns:p14="http://schemas.microsoft.com/office/powerpoint/2010/main" val="2512711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CB4D3-4D29-375A-448E-4E1497CD6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7CB90-F933-545B-FC2C-AC4EAA334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nuSTORM</a:t>
            </a:r>
            <a:r>
              <a:rPr lang="en-GB" dirty="0"/>
              <a:t>: towards the Muon Collider 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7C21E8CC-154C-B35C-A49C-04544E88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D0270-6CCF-41AC-878C-469C9E057020}" type="slidenum">
              <a:rPr lang="en-GB" smtClean="0"/>
              <a:t>21</a:t>
            </a:fld>
            <a:endParaRPr lang="en-GB"/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8AFD2D3A-E19A-2E67-581A-31F60ED4BF2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30/05/2025</a:t>
            </a:r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51FC8BE1-D468-7A0C-8D6A-2B565159AFB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029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Stefania Ricciardi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B2067A-2B19-80EE-111C-51562B3FC00C}"/>
              </a:ext>
            </a:extLst>
          </p:cNvPr>
          <p:cNvSpPr txBox="1"/>
          <p:nvPr/>
        </p:nvSpPr>
        <p:spPr>
          <a:xfrm>
            <a:off x="3531880" y="2045871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/>
              <a:t>FODO lattice, </a:t>
            </a:r>
            <a:br>
              <a:rPr lang="en-GB" sz="1000" b="1" dirty="0"/>
            </a:br>
            <a:r>
              <a:rPr lang="en-GB" sz="1000" b="1" dirty="0"/>
              <a:t>to minimise dispersion</a:t>
            </a:r>
            <a:endParaRPr lang="en-US" sz="1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DE7577-1DDE-502B-EFCD-9F42D7BAE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734" y="1005057"/>
            <a:ext cx="5551811" cy="403173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A2DC35-652C-8CB6-64E1-97EF88968B8A}"/>
              </a:ext>
            </a:extLst>
          </p:cNvPr>
          <p:cNvSpPr txBox="1"/>
          <p:nvPr/>
        </p:nvSpPr>
        <p:spPr>
          <a:xfrm>
            <a:off x="2970463" y="666503"/>
            <a:ext cx="19579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b="1" dirty="0">
                <a:solidFill>
                  <a:schemeClr val="bg1"/>
                </a:solidFill>
              </a:rPr>
              <a:t>arXiv:2303.08533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551656D-74FF-9D44-41C8-9DF0C1B82FB1}"/>
              </a:ext>
            </a:extLst>
          </p:cNvPr>
          <p:cNvSpPr/>
          <p:nvPr/>
        </p:nvSpPr>
        <p:spPr>
          <a:xfrm>
            <a:off x="5191114" y="2053963"/>
            <a:ext cx="425125" cy="400110"/>
          </a:xfrm>
          <a:prstGeom prst="ellipse">
            <a:avLst/>
          </a:prstGeom>
          <a:solidFill>
            <a:schemeClr val="bg2">
              <a:lumMod val="90000"/>
              <a:alpha val="46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6CB3DA-EE8D-A385-DA01-228EEFFD6F21}"/>
              </a:ext>
            </a:extLst>
          </p:cNvPr>
          <p:cNvSpPr txBox="1"/>
          <p:nvPr/>
        </p:nvSpPr>
        <p:spPr>
          <a:xfrm>
            <a:off x="64429" y="1658867"/>
            <a:ext cx="3204754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Would be: </a:t>
            </a:r>
          </a:p>
          <a:p>
            <a:pPr marL="7938" algn="ctr"/>
            <a:r>
              <a:rPr lang="en-US" sz="2400" b="1" dirty="0">
                <a:solidFill>
                  <a:srgbClr val="FFC000"/>
                </a:solidFill>
              </a:rPr>
              <a:t>highest power stored muon beam</a:t>
            </a:r>
          </a:p>
          <a:p>
            <a:pPr marL="7938"/>
            <a:r>
              <a:rPr lang="en-US" sz="2000" b="1" dirty="0">
                <a:solidFill>
                  <a:schemeClr val="bg1"/>
                </a:solidFill>
              </a:rPr>
              <a:t>before Muon Collider or Neutrino Factory</a:t>
            </a:r>
          </a:p>
        </p:txBody>
      </p:sp>
    </p:spTree>
    <p:extLst>
      <p:ext uri="{BB962C8B-B14F-4D97-AF65-F5344CB8AC3E}">
        <p14:creationId xmlns:p14="http://schemas.microsoft.com/office/powerpoint/2010/main" val="767896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Neutrinos from stored muons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10669" y="2821114"/>
            <a:ext cx="5081451" cy="232238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Scientific objectives:</a:t>
            </a:r>
          </a:p>
          <a:p>
            <a:pPr lvl="4"/>
            <a:endParaRPr lang="en-US" sz="700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%-level (</a:t>
            </a:r>
            <a:r>
              <a:rPr lang="en-US" sz="2200" dirty="0"/>
              <a:t> 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i="1" dirty="0" err="1"/>
              <a:t>N</a:t>
            </a:r>
            <a:r>
              <a:rPr lang="en-US" sz="2200" i="1" dirty="0">
                <a:solidFill>
                  <a:schemeClr val="accent6"/>
                </a:solidFill>
              </a:rPr>
              <a:t> </a:t>
            </a:r>
            <a:r>
              <a:rPr lang="en-US" dirty="0"/>
              <a:t>) cross sections</a:t>
            </a:r>
          </a:p>
          <a:p>
            <a:pPr lvl="2"/>
            <a:r>
              <a:rPr lang="en-US" dirty="0"/>
              <a:t>Multi differential / </a:t>
            </a:r>
            <a:r>
              <a:rPr lang="en-US" i="1" dirty="0" err="1"/>
              <a:t>E</a:t>
            </a:r>
            <a:r>
              <a:rPr lang="en-US" baseline="-25000" dirty="0" err="1">
                <a:latin typeface="Symbol" pitchFamily="2" charset="2"/>
              </a:rPr>
              <a:t>n</a:t>
            </a:r>
            <a:r>
              <a:rPr lang="en-US" dirty="0"/>
              <a:t> scan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BSM searches</a:t>
            </a:r>
          </a:p>
          <a:p>
            <a:pPr lvl="2"/>
            <a:r>
              <a:rPr lang="en-US" dirty="0"/>
              <a:t>E.g. </a:t>
            </a:r>
            <a:r>
              <a:rPr lang="en-US" dirty="0" err="1"/>
              <a:t>steriles</a:t>
            </a:r>
            <a:r>
              <a:rPr lang="en-US" dirty="0"/>
              <a:t> beyond FNAL SBN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Muon collider demonstrator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57435" y="2965719"/>
            <a:ext cx="3879822" cy="2029688"/>
          </a:xfrm>
          <a:prstGeom prst="rect">
            <a:avLst/>
          </a:prstGeom>
          <a:ln w="12700" cmpd="sng">
            <a:solidFill>
              <a:srgbClr val="FF0000"/>
            </a:solidFill>
          </a:ln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Precise neutrino flux:</a:t>
            </a:r>
          </a:p>
          <a:p>
            <a:pPr lvl="1"/>
            <a:r>
              <a:rPr lang="en-US" dirty="0" err="1"/>
              <a:t>Normalisation</a:t>
            </a:r>
            <a:r>
              <a:rPr lang="en-US" dirty="0"/>
              <a:t>: &lt; 1%</a:t>
            </a:r>
          </a:p>
          <a:p>
            <a:pPr lvl="1"/>
            <a:r>
              <a:rPr lang="en-US" dirty="0"/>
              <a:t>Energy (and </a:t>
            </a:r>
            <a:r>
              <a:rPr lang="en-US" dirty="0" err="1"/>
              <a:t>flavour</a:t>
            </a:r>
            <a:r>
              <a:rPr lang="en-US" dirty="0"/>
              <a:t>) precise</a:t>
            </a:r>
          </a:p>
          <a:p>
            <a:pPr lvl="3"/>
            <a:endParaRPr lang="en-US" dirty="0"/>
          </a:p>
          <a:p>
            <a:r>
              <a:rPr lang="en-US" dirty="0">
                <a:latin typeface="Symbol" pitchFamily="2" charset="2"/>
              </a:rPr>
              <a:t>p ⇢ m </a:t>
            </a:r>
            <a:r>
              <a:rPr lang="en-US" dirty="0">
                <a:ea typeface="Wingdings"/>
                <a:cs typeface="Wingdings"/>
                <a:sym typeface="Wingdings"/>
              </a:rPr>
              <a:t>injection pass:</a:t>
            </a:r>
          </a:p>
          <a:p>
            <a:pPr lvl="1"/>
            <a:r>
              <a:rPr lang="en-US" dirty="0"/>
              <a:t>“Flash” of muon neutrinos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8E2D6D-BCB1-2EE6-9FF6-E017D396B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73" y="591898"/>
            <a:ext cx="8415454" cy="2285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435" y="1438670"/>
            <a:ext cx="1963681" cy="831677"/>
          </a:xfrm>
          <a:prstGeom prst="rect">
            <a:avLst/>
          </a:prstGeom>
          <a:ln w="9525" cmpd="sng">
            <a:solidFill>
              <a:srgbClr val="00FF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F354B3-9BE5-0832-53D0-5E8250BCF55C}"/>
              </a:ext>
            </a:extLst>
          </p:cNvPr>
          <p:cNvSpPr txBox="1"/>
          <p:nvPr/>
        </p:nvSpPr>
        <p:spPr>
          <a:xfrm>
            <a:off x="1984920" y="320427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(—)</a:t>
            </a:r>
          </a:p>
        </p:txBody>
      </p:sp>
    </p:spTree>
    <p:extLst>
      <p:ext uri="{BB962C8B-B14F-4D97-AF65-F5344CB8AC3E}">
        <p14:creationId xmlns:p14="http://schemas.microsoft.com/office/powerpoint/2010/main" val="210875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195B6-8CC2-2F68-57B4-B3F7F0C72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Feasbility</a:t>
            </a:r>
            <a:r>
              <a:rPr lang="en-US" dirty="0"/>
              <a:t> of </a:t>
            </a:r>
            <a:r>
              <a:rPr lang="en-US" dirty="0" err="1"/>
              <a:t>nuSTORM</a:t>
            </a:r>
            <a:r>
              <a:rPr lang="en-US" dirty="0"/>
              <a:t> at CERN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ED203-98C4-9B77-ADD8-DD1BBC1D5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FC611-0411-19FA-E214-03226512F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45" y="759678"/>
            <a:ext cx="8898110" cy="210923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1AC981-468A-3370-E0BE-FA654573063C}"/>
              </a:ext>
            </a:extLst>
          </p:cNvPr>
          <p:cNvSpPr txBox="1"/>
          <p:nvPr/>
        </p:nvSpPr>
        <p:spPr>
          <a:xfrm>
            <a:off x="58057" y="330740"/>
            <a:ext cx="2278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CERN-PBC-REPORT-2019-003</a:t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bg1"/>
                </a:solidFill>
              </a:rPr>
              <a:t>DOI:</a:t>
            </a:r>
            <a:r>
              <a:rPr lang="en-GB" sz="1200" b="1" dirty="0">
                <a:solidFill>
                  <a:schemeClr val="bg1"/>
                </a:solidFill>
              </a:rPr>
              <a:t>10.17181/CERN.FQTB.O8QN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A0BF1C-6675-95D8-8A9E-E4467B662812}"/>
              </a:ext>
            </a:extLst>
          </p:cNvPr>
          <p:cNvSpPr txBox="1"/>
          <p:nvPr/>
        </p:nvSpPr>
        <p:spPr>
          <a:xfrm>
            <a:off x="1798832" y="3065496"/>
            <a:ext cx="5546335" cy="1846659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NimbusRomNo9L-ReguItal"/>
              </a:rPr>
              <a:t>Extraction from SPS through existing tunnel</a:t>
            </a:r>
          </a:p>
          <a:p>
            <a:pPr marL="285750" lvl="0" indent="-285750" defTabSz="914400">
              <a:buFont typeface="Wingdings" panose="05000000000000000000" pitchFamily="2" charset="2"/>
              <a:buChar char="§"/>
            </a:pPr>
            <a:r>
              <a:rPr lang="en-US" sz="2000" b="1" kern="0" dirty="0">
                <a:solidFill>
                  <a:srgbClr val="156082"/>
                </a:solidFill>
                <a:latin typeface="NimbusRomNo9L-ReguItal"/>
              </a:rPr>
              <a:t>Siting of storage ring:</a:t>
            </a:r>
            <a:endParaRPr lang="en-US" kern="0" dirty="0">
              <a:solidFill>
                <a:srgbClr val="156082"/>
              </a:solidFill>
              <a:latin typeface="NimbusRomNo9L-ReguItal"/>
            </a:endParaRPr>
          </a:p>
          <a:p>
            <a:pPr marL="742950" lvl="1" indent="-285750" defTabSz="914400">
              <a:buFont typeface="Wingdings" panose="05000000000000000000" pitchFamily="2" charset="2"/>
              <a:buChar char="§"/>
            </a:pPr>
            <a:r>
              <a:rPr lang="en-US" kern="0" dirty="0">
                <a:solidFill>
                  <a:srgbClr val="156082"/>
                </a:solidFill>
                <a:latin typeface="NimbusRomNo9L-ReguItal"/>
              </a:rPr>
              <a:t>Allows measurements to be made on/off axis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NimbusRomNo9L-ReguItal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NimbusRomNo9L-ReguItal"/>
              </a:rPr>
              <a:t>Far detector location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NimbusRomNo9L-ReguItal"/>
              </a:rPr>
              <a:t> (2 km) available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NimbusRomNo9L-ReguItal"/>
              </a:rPr>
              <a:t>highly sensitive sterile neutrino searches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kern="0" dirty="0">
                <a:solidFill>
                  <a:srgbClr val="156082"/>
                </a:solidFill>
                <a:latin typeface="NimbusRomNo9L-ReguItal"/>
              </a:rPr>
              <a:t>BSM and 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NimbusRomNo9L-ReguItal"/>
              </a:rPr>
              <a:t>anomalies (via 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Symbol" panose="05050102010706020507" pitchFamily="18" charset="2"/>
              </a:rPr>
              <a:t>n</a:t>
            </a:r>
            <a:r>
              <a:rPr kumimoji="0" lang="en-GB" b="0" i="0" u="none" strike="noStrike" kern="0" cap="none" spc="0" normalizeH="0" baseline="-2500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NimbusRomNo9L-ReguItal"/>
              </a:rPr>
              <a:t>e 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NimbusRomNo9L-ReguItal"/>
              </a:rPr>
              <a:t>→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Symbol" panose="05050102010706020507" pitchFamily="18" charset="2"/>
              </a:rPr>
              <a:t>n</a:t>
            </a:r>
            <a:r>
              <a:rPr kumimoji="0" lang="en-GB" b="0" i="0" u="none" strike="noStrike" kern="0" cap="none" spc="0" normalizeH="0" baseline="-2500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Symbol" panose="05050102010706020507" pitchFamily="18" charset="2"/>
              </a:rPr>
              <a:t>m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NimbusRomNo9L-ReguItal"/>
              </a:rPr>
              <a:t>)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NimbusRomNo9L-ReguItal"/>
            </a:endParaRPr>
          </a:p>
        </p:txBody>
      </p:sp>
    </p:spTree>
    <p:extLst>
      <p:ext uri="{BB962C8B-B14F-4D97-AF65-F5344CB8AC3E}">
        <p14:creationId xmlns:p14="http://schemas.microsoft.com/office/powerpoint/2010/main" val="155650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nuSTORM</a:t>
            </a:r>
            <a:r>
              <a:rPr lang="en-US" dirty="0"/>
              <a:t> specification: energy range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613458"/>
            <a:ext cx="4860459" cy="453004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Guidance from:</a:t>
            </a:r>
          </a:p>
          <a:p>
            <a:pPr lvl="1"/>
            <a:r>
              <a:rPr lang="en-US" dirty="0"/>
              <a:t>Models: </a:t>
            </a:r>
          </a:p>
          <a:p>
            <a:pPr lvl="2"/>
            <a:r>
              <a:rPr lang="en-US" dirty="0"/>
              <a:t>Region of overlap</a:t>
            </a:r>
            <a:br>
              <a:rPr lang="en-US" dirty="0"/>
            </a:br>
            <a:r>
              <a:rPr lang="en-US" dirty="0"/>
              <a:t>0.5—8 GeV</a:t>
            </a:r>
          </a:p>
          <a:p>
            <a:pPr lvl="1"/>
            <a:r>
              <a:rPr lang="en-US" dirty="0"/>
              <a:t>DUNE/Hyper-K far detector </a:t>
            </a:r>
            <a:br>
              <a:rPr lang="en-US" dirty="0"/>
            </a:br>
            <a:r>
              <a:rPr lang="en-US" dirty="0"/>
              <a:t>spectra:</a:t>
            </a:r>
          </a:p>
          <a:p>
            <a:pPr lvl="2"/>
            <a:r>
              <a:rPr lang="en-US" dirty="0"/>
              <a:t>0.3—6 GeV</a:t>
            </a:r>
          </a:p>
          <a:p>
            <a:pPr lvl="4"/>
            <a:endParaRPr lang="en-US" dirty="0"/>
          </a:p>
          <a:p>
            <a:r>
              <a:rPr lang="en-US" dirty="0"/>
              <a:t>Cross sections depend on:</a:t>
            </a:r>
          </a:p>
          <a:p>
            <a:pPr lvl="1"/>
            <a:r>
              <a:rPr lang="en-US" i="1" dirty="0"/>
              <a:t>Q</a:t>
            </a:r>
            <a:r>
              <a:rPr lang="en-US" baseline="30000" dirty="0"/>
              <a:t>2</a:t>
            </a:r>
            <a:r>
              <a:rPr lang="en-US" dirty="0"/>
              <a:t> and </a:t>
            </a:r>
            <a:r>
              <a:rPr lang="en-US" i="1" dirty="0"/>
              <a:t>W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Assume (or specify) a detector </a:t>
            </a:r>
            <a:br>
              <a:rPr lang="en-US" dirty="0"/>
            </a:br>
            <a:r>
              <a:rPr lang="en-US" dirty="0"/>
              <a:t>capable of measuring exclusive final states</a:t>
            </a:r>
          </a:p>
          <a:p>
            <a:pPr lvl="2"/>
            <a:r>
              <a:rPr lang="en-US" dirty="0"/>
              <a:t>→ </a:t>
            </a:r>
            <a:r>
              <a:rPr lang="en-US" i="1" dirty="0" err="1"/>
              <a:t>E</a:t>
            </a:r>
            <a:r>
              <a:rPr lang="en-US" baseline="-25000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/>
              <a:t> &lt; 6 GeV</a:t>
            </a:r>
          </a:p>
          <a:p>
            <a:pPr lvl="4"/>
            <a:endParaRPr lang="en-US" dirty="0"/>
          </a:p>
          <a:p>
            <a:r>
              <a:rPr lang="en-US" dirty="0"/>
              <a:t>So, stored muon energy range: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028" y="672023"/>
            <a:ext cx="4974372" cy="1810912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4426132" y="2638137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DUNE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34253" y="2837397"/>
            <a:ext cx="782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Hyper-K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2032" y="4498489"/>
            <a:ext cx="2252540" cy="523220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1 &lt; </a:t>
            </a:r>
            <a:r>
              <a:rPr lang="en-US" sz="2800" b="1" i="1" dirty="0" err="1">
                <a:solidFill>
                  <a:schemeClr val="bg1"/>
                </a:solidFill>
              </a:rPr>
              <a:t>E</a:t>
            </a:r>
            <a:r>
              <a:rPr lang="en-US" sz="2800" b="1" baseline="-25000" dirty="0" err="1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800" b="1" dirty="0">
                <a:solidFill>
                  <a:schemeClr val="bg1"/>
                </a:solidFill>
              </a:rPr>
              <a:t> &lt; 6 GeV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0B6EEF8-5C6E-2445-AA95-A4BE40F5B22B}"/>
              </a:ext>
            </a:extLst>
          </p:cNvPr>
          <p:cNvGrpSpPr/>
          <p:nvPr/>
        </p:nvGrpSpPr>
        <p:grpSpPr>
          <a:xfrm>
            <a:off x="4426133" y="2580308"/>
            <a:ext cx="4661430" cy="1700501"/>
            <a:chOff x="4459871" y="2580308"/>
            <a:chExt cx="4627691" cy="16881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922"/>
            <a:stretch/>
          </p:blipFill>
          <p:spPr>
            <a:xfrm>
              <a:off x="6683375" y="2588913"/>
              <a:ext cx="2404187" cy="167958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9DB48E9-9A2C-DD49-8BA1-12A4EE601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56" t="2077" r="4049"/>
            <a:stretch/>
          </p:blipFill>
          <p:spPr>
            <a:xfrm>
              <a:off x="4459871" y="2580308"/>
              <a:ext cx="1668614" cy="1688193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5B2E88-860D-ED48-B706-BF13A827282D}"/>
              </a:ext>
            </a:extLst>
          </p:cNvPr>
          <p:cNvCxnSpPr>
            <a:cxnSpLocks/>
          </p:cNvCxnSpPr>
          <p:nvPr/>
        </p:nvCxnSpPr>
        <p:spPr>
          <a:xfrm>
            <a:off x="5960962" y="4918518"/>
            <a:ext cx="1331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8D4327-B413-494A-A06C-FF1FA62BF2E3}"/>
              </a:ext>
            </a:extLst>
          </p:cNvPr>
          <p:cNvCxnSpPr>
            <a:cxnSpLocks/>
          </p:cNvCxnSpPr>
          <p:nvPr/>
        </p:nvCxnSpPr>
        <p:spPr>
          <a:xfrm>
            <a:off x="5303134" y="4913937"/>
            <a:ext cx="1331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025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825BA-EC22-42CC-EABA-E1BA120C4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𝝂</a:t>
            </a:r>
            <a:r>
              <a:rPr lang="en-US" baseline="-25000" dirty="0"/>
              <a:t>𝒆</a:t>
            </a:r>
            <a:r>
              <a:rPr lang="en-US" dirty="0"/>
              <a:t>/𝝂̅</a:t>
            </a:r>
            <a:r>
              <a:rPr lang="en-US" baseline="-25000" dirty="0"/>
              <a:t>𝒆</a:t>
            </a:r>
            <a:r>
              <a:rPr lang="en-US" dirty="0"/>
              <a:t> interactions for oscillations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D848C0-99B9-92B3-E088-E368802466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907231"/>
                <a:ext cx="5330283" cy="3956864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GB" dirty="0"/>
                  <a:t>𝛿</a:t>
                </a:r>
                <a:r>
                  <a:rPr lang="en-GB" baseline="-25000" dirty="0"/>
                  <a:t>CP</a:t>
                </a:r>
                <a:r>
                  <a:rPr lang="en-GB" dirty="0"/>
                  <a:t> requires 𝜈</a:t>
                </a:r>
                <a:r>
                  <a:rPr lang="en-GB" baseline="-25000" dirty="0"/>
                  <a:t>𝑒</a:t>
                </a:r>
                <a:r>
                  <a:rPr lang="en-GB" dirty="0"/>
                  <a:t> and 𝜈</a:t>
                </a:r>
                <a:r>
                  <a:rPr lang="en-GB" baseline="-25000" dirty="0"/>
                  <a:t>𝑒</a:t>
                </a:r>
                <a:r>
                  <a:rPr lang="en-GB" dirty="0"/>
                  <a:t> appearance   </a:t>
                </a:r>
              </a:p>
              <a:p>
                <a:pPr lvl="1"/>
                <a:r>
                  <a:rPr lang="en-GB" dirty="0"/>
                  <a:t>Suppress 𝜈</a:t>
                </a:r>
                <a:r>
                  <a:rPr lang="en-GB" baseline="-25000" dirty="0"/>
                  <a:t>𝑒</a:t>
                </a:r>
                <a:r>
                  <a:rPr lang="en-GB" dirty="0"/>
                  <a:t> and</a:t>
                </a:r>
                <a:r>
                  <a:rPr lang="en-GB" dirty="0">
                    <a:solidFill>
                      <a:schemeClr val="accent6"/>
                    </a:solidFill>
                  </a:rPr>
                  <a:t> </a:t>
                </a:r>
                <a:r>
                  <a:rPr lang="en-GB" dirty="0"/>
                  <a:t>𝜈</a:t>
                </a:r>
                <a:r>
                  <a:rPr lang="en-GB" baseline="-25000" dirty="0"/>
                  <a:t>𝑒</a:t>
                </a:r>
                <a:r>
                  <a:rPr lang="en-GB" dirty="0"/>
                  <a:t> background in beams</a:t>
                </a:r>
              </a:p>
              <a:p>
                <a:endParaRPr lang="en-GB" dirty="0"/>
              </a:p>
              <a:p>
                <a:r>
                  <a:rPr lang="en-GB" dirty="0"/>
                  <a:t>Need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dirty="0"/>
                  <a:t>/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GB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baseline="-25000" dirty="0"/>
                  <a:t> </a:t>
                </a:r>
                <a:r>
                  <a:rPr lang="en-GB" dirty="0"/>
                  <a:t>interaction data  </a:t>
                </a:r>
              </a:p>
              <a:p>
                <a:endParaRPr lang="en-GB" dirty="0">
                  <a:ea typeface="Cambria Math" panose="02040503050406030204" pitchFamily="18" charset="0"/>
                </a:endParaRPr>
              </a:p>
              <a:p>
                <a:r>
                  <a:rPr lang="en-GB" dirty="0">
                    <a:ea typeface="Cambria Math" panose="02040503050406030204" pitchFamily="18" charset="0"/>
                  </a:rPr>
                  <a:t>At 1</a:t>
                </a:r>
                <a:r>
                  <a:rPr lang="en-GB" baseline="30000" dirty="0">
                    <a:ea typeface="Cambria Math" panose="02040503050406030204" pitchFamily="18" charset="0"/>
                  </a:rPr>
                  <a:t>st</a:t>
                </a:r>
                <a:r>
                  <a:rPr lang="en-GB" dirty="0">
                    <a:ea typeface="Cambria Math" panose="02040503050406030204" pitchFamily="18" charset="0"/>
                  </a:rPr>
                  <a:t> order precision: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000" dirty="0"/>
                  <a:t>—</a:t>
                </a:r>
                <a:r>
                  <a:rPr lang="en-GB" dirty="0"/>
                  <a:t>A + lepton universality constrains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2000" dirty="0"/>
                  <a:t>—</a:t>
                </a:r>
                <a:r>
                  <a:rPr lang="en-GB" dirty="0"/>
                  <a:t>A</a:t>
                </a:r>
              </a:p>
              <a:p>
                <a:endParaRPr lang="en-GB" dirty="0"/>
              </a:p>
              <a:p>
                <a:r>
                  <a:rPr lang="en-GB" dirty="0"/>
                  <a:t>𝛿</a:t>
                </a:r>
                <a:r>
                  <a:rPr lang="en-GB" baseline="-25000" dirty="0"/>
                  <a:t>CP</a:t>
                </a:r>
                <a:r>
                  <a:rPr lang="en-GB" dirty="0"/>
                  <a:t> requires </a:t>
                </a:r>
                <a:r>
                  <a:rPr lang="en-US" dirty="0"/>
                  <a:t>requires 2nd order precision!</a:t>
                </a:r>
              </a:p>
              <a:p>
                <a:pPr lvl="1"/>
                <a:r>
                  <a:rPr lang="en-US" dirty="0"/>
                  <a:t>Large data sets &amp; better-understood fluxes</a:t>
                </a:r>
              </a:p>
              <a:p>
                <a:endParaRPr lang="en-US" dirty="0"/>
              </a:p>
              <a:p>
                <a:r>
                  <a:rPr lang="en-US" dirty="0"/>
                  <a:t>High-specification detector:</a:t>
                </a:r>
              </a:p>
              <a:p>
                <a:pPr lvl="1"/>
                <a:r>
                  <a:rPr lang="en-US" dirty="0"/>
                  <a:t>Measure lepton &amp; hadronic final state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D848C0-99B9-92B3-E088-E368802466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07231"/>
                <a:ext cx="5330283" cy="3956864"/>
              </a:xfrm>
              <a:blipFill>
                <a:blip r:embed="rId2"/>
                <a:stretch>
                  <a:fillRect l="-952" t="-2556" b="-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7869F-17EB-E113-7CAF-D10DD6DD6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94865F-4951-704E-662B-CEA42EAE2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915" y="643672"/>
            <a:ext cx="3903007" cy="25323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2A1C39-7A17-B7C4-2447-D321C2D96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299594"/>
            <a:ext cx="3968390" cy="146018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07E500-E72E-1ACC-0CF3-9BA1973A8F94}"/>
              </a:ext>
            </a:extLst>
          </p:cNvPr>
          <p:cNvCxnSpPr>
            <a:cxnSpLocks/>
          </p:cNvCxnSpPr>
          <p:nvPr/>
        </p:nvCxnSpPr>
        <p:spPr>
          <a:xfrm>
            <a:off x="2475178" y="963667"/>
            <a:ext cx="1378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E0BFCC-D578-2198-FA15-FA42F5449E33}"/>
              </a:ext>
            </a:extLst>
          </p:cNvPr>
          <p:cNvCxnSpPr/>
          <p:nvPr/>
        </p:nvCxnSpPr>
        <p:spPr>
          <a:xfrm>
            <a:off x="5571641" y="1813302"/>
            <a:ext cx="338637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2F3E23-E675-34A2-CBCD-BD91503660CA}"/>
              </a:ext>
            </a:extLst>
          </p:cNvPr>
          <p:cNvCxnSpPr>
            <a:cxnSpLocks/>
          </p:cNvCxnSpPr>
          <p:nvPr/>
        </p:nvCxnSpPr>
        <p:spPr>
          <a:xfrm>
            <a:off x="2395108" y="1263302"/>
            <a:ext cx="137885" cy="0"/>
          </a:xfrm>
          <a:prstGeom prst="line">
            <a:avLst/>
          </a:prstGeom>
          <a:ln w="19050">
            <a:solidFill>
              <a:srgbClr val="FF8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45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B4153-8397-EA86-07D2-6BDED2F95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Cross sections &amp; </a:t>
            </a:r>
            <a:r>
              <a:rPr lang="en-US" dirty="0" err="1"/>
              <a:t>nuSTORM</a:t>
            </a:r>
            <a:r>
              <a:rPr lang="en-US" dirty="0"/>
              <a:t> past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1F89B-95EA-F3BC-8735-C6CC9701C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5543" y="1172694"/>
            <a:ext cx="5259823" cy="30108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i="1" u="sng" dirty="0">
                <a:solidFill>
                  <a:srgbClr val="92D050"/>
                </a:solidFill>
              </a:rPr>
              <a:t>Detector:</a:t>
            </a:r>
          </a:p>
          <a:p>
            <a:r>
              <a:rPr lang="en-US" sz="2000" dirty="0"/>
              <a:t>O(10)-ton fiducial mass detector;</a:t>
            </a:r>
          </a:p>
          <a:p>
            <a:r>
              <a:rPr lang="en-US" sz="2000" dirty="0"/>
              <a:t> 50 m from end of production straight;</a:t>
            </a:r>
          </a:p>
          <a:p>
            <a:r>
              <a:rPr lang="en-US" sz="2000" dirty="0"/>
              <a:t>10</a:t>
            </a:r>
            <a:r>
              <a:rPr lang="en-US" sz="2000" baseline="30000" dirty="0"/>
              <a:t>21</a:t>
            </a:r>
            <a:r>
              <a:rPr lang="en-US" sz="2000" dirty="0"/>
              <a:t> POT </a:t>
            </a:r>
          </a:p>
          <a:p>
            <a:r>
              <a:rPr lang="en-US" sz="2000" dirty="0"/>
              <a:t>1% (green) and 10% (yellow) flux uncertainty + detector systematics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i="1" u="sng" dirty="0">
                <a:solidFill>
                  <a:srgbClr val="92D050"/>
                </a:solidFill>
              </a:rPr>
              <a:t>Comment:</a:t>
            </a:r>
          </a:p>
          <a:p>
            <a:r>
              <a:rPr lang="en-US" sz="2000" dirty="0"/>
              <a:t>Very sparse existing data (mainly from </a:t>
            </a:r>
            <a:r>
              <a:rPr lang="en-US" sz="2000" dirty="0" err="1"/>
              <a:t>MINERvA</a:t>
            </a:r>
            <a:r>
              <a:rPr lang="en-US" sz="2000" dirty="0"/>
              <a:t> and T2K)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12A27-87CE-28DE-5A14-E2CD3EA2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07E745-9C30-9BCA-D909-DA54D52796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4" y="624804"/>
            <a:ext cx="3677978" cy="443187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5EB303-1E5E-660B-F120-1A833928698C}"/>
              </a:ext>
            </a:extLst>
          </p:cNvPr>
          <p:cNvSpPr txBox="1"/>
          <p:nvPr/>
        </p:nvSpPr>
        <p:spPr>
          <a:xfrm>
            <a:off x="0" y="382752"/>
            <a:ext cx="2246128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b="1" dirty="0">
                <a:solidFill>
                  <a:srgbClr val="FFFFFF"/>
                </a:solidFill>
              </a:rPr>
              <a:t>10.1103/PhysRevD.89.071301; arXiv:1305.1419</a:t>
            </a:r>
          </a:p>
        </p:txBody>
      </p:sp>
    </p:spTree>
    <p:extLst>
      <p:ext uri="{BB962C8B-B14F-4D97-AF65-F5344CB8AC3E}">
        <p14:creationId xmlns:p14="http://schemas.microsoft.com/office/powerpoint/2010/main" val="2206064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7944-0A72-6150-88A5-7E30155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nuSTORM</a:t>
            </a:r>
            <a:r>
              <a:rPr lang="en-US" dirty="0"/>
              <a:t> recent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4DA18-BAA8-7355-9529-03B5C014C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i="1" u="sng" dirty="0" err="1">
                <a:solidFill>
                  <a:srgbClr val="92D050"/>
                </a:solidFill>
              </a:rPr>
              <a:t>Optimisation</a:t>
            </a:r>
            <a:r>
              <a:rPr lang="en-US" i="1" u="sng" dirty="0">
                <a:solidFill>
                  <a:srgbClr val="92D050"/>
                </a:solidFill>
              </a:rPr>
              <a:t> of accelerator facility</a:t>
            </a:r>
          </a:p>
          <a:p>
            <a:r>
              <a:rPr lang="en-US" dirty="0"/>
              <a:t>Horn geometry and target design simulation [FLUKA] aimed at improving the production and capture yield of low-energy </a:t>
            </a:r>
            <a:r>
              <a:rPr lang="en-US" dirty="0" err="1"/>
              <a:t>pions</a:t>
            </a:r>
            <a:r>
              <a:rPr lang="en-US" dirty="0"/>
              <a:t> (p</a:t>
            </a:r>
            <a:r>
              <a:rPr lang="el-GR" dirty="0"/>
              <a:t>π ≤ 2 </a:t>
            </a:r>
            <a:r>
              <a:rPr lang="en-US" dirty="0"/>
              <a:t>GeV/c) </a:t>
            </a:r>
          </a:p>
          <a:p>
            <a:r>
              <a:rPr lang="en-US" dirty="0"/>
              <a:t>Full simulation of transfer line, injection and production straight via Beam Delivery Software Simulation [</a:t>
            </a:r>
            <a:r>
              <a:rPr lang="en-US" dirty="0" err="1"/>
              <a:t>BDSim</a:t>
            </a:r>
            <a:r>
              <a:rPr lang="en-US" dirty="0"/>
              <a:t>] GEANT4 based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u="sng" dirty="0">
                <a:solidFill>
                  <a:srgbClr val="92D050"/>
                </a:solidFill>
              </a:rPr>
              <a:t>Potential of  producing synthetic quasi-monoenergetic neutrino flux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u="sng" dirty="0">
                <a:solidFill>
                  <a:srgbClr val="92D050"/>
                </a:solidFill>
              </a:rPr>
              <a:t>New phenomenological studies to extend physics </a:t>
            </a:r>
            <a:r>
              <a:rPr lang="en-US" i="1" u="sng" dirty="0" err="1">
                <a:solidFill>
                  <a:srgbClr val="92D050"/>
                </a:solidFill>
              </a:rPr>
              <a:t>programme</a:t>
            </a:r>
            <a:endParaRPr lang="en-US" i="1" u="sng" dirty="0">
              <a:solidFill>
                <a:srgbClr val="92D050"/>
              </a:solidFill>
            </a:endParaRPr>
          </a:p>
          <a:p>
            <a:r>
              <a:rPr lang="en-US" dirty="0"/>
              <a:t>Transverse Kinematic Imbalance to study nuclear effects in </a:t>
            </a:r>
            <a:r>
              <a:rPr lang="en-US" dirty="0" err="1"/>
              <a:t>nA</a:t>
            </a:r>
            <a:r>
              <a:rPr lang="en-US" dirty="0"/>
              <a:t> interactions </a:t>
            </a:r>
          </a:p>
          <a:p>
            <a:r>
              <a:rPr lang="en-US" dirty="0"/>
              <a:t>Neutrino trident production</a:t>
            </a:r>
          </a:p>
          <a:p>
            <a:r>
              <a:rPr lang="en-US" dirty="0"/>
              <a:t>Oscillation disappearance searches</a:t>
            </a:r>
          </a:p>
          <a:p>
            <a:r>
              <a:rPr lang="en-US" dirty="0"/>
              <a:t>Large Extra Dimensions</a:t>
            </a:r>
          </a:p>
          <a:p>
            <a:r>
              <a:rPr lang="en-US" dirty="0"/>
              <a:t>Lepton </a:t>
            </a:r>
            <a:r>
              <a:rPr lang="en-US" dirty="0" err="1"/>
              <a:t>Flavour</a:t>
            </a:r>
            <a:r>
              <a:rPr lang="en-US" dirty="0"/>
              <a:t> Violation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CF850-7C1F-2396-9A50-1A31AC56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251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26096-D147-DB7F-ECC5-5B6950C0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Neutrino fluxes at </a:t>
            </a:r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253AB-1715-B698-9037-0DC2C741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8608C-48E4-E571-D050-D46451A6B19A}"/>
              </a:ext>
            </a:extLst>
          </p:cNvPr>
          <p:cNvSpPr txBox="1"/>
          <p:nvPr/>
        </p:nvSpPr>
        <p:spPr>
          <a:xfrm>
            <a:off x="59923" y="82956"/>
            <a:ext cx="535724" cy="30008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NEW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34A298-8313-AE3F-225A-F025FD15F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3098"/>
            <a:ext cx="9144000" cy="452789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CC977D-FA31-BE37-C33E-8F3AAEA6E28F}"/>
              </a:ext>
            </a:extLst>
          </p:cNvPr>
          <p:cNvSpPr txBox="1"/>
          <p:nvPr/>
        </p:nvSpPr>
        <p:spPr>
          <a:xfrm>
            <a:off x="1259308" y="4780051"/>
            <a:ext cx="68178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 dirty="0"/>
              <a:t>State-of-the art flux at front face of 5 x 5 m</a:t>
            </a:r>
            <a:r>
              <a:rPr lang="en-GB" sz="1350" b="1" baseline="30000" dirty="0"/>
              <a:t>2</a:t>
            </a:r>
            <a:r>
              <a:rPr lang="en-GB" sz="1350" b="1" dirty="0"/>
              <a:t> detector at 50 m from end of production straight</a:t>
            </a:r>
          </a:p>
        </p:txBody>
      </p:sp>
    </p:spTree>
    <p:extLst>
      <p:ext uri="{BB962C8B-B14F-4D97-AF65-F5344CB8AC3E}">
        <p14:creationId xmlns:p14="http://schemas.microsoft.com/office/powerpoint/2010/main" val="3335933099"/>
      </p:ext>
    </p:extLst>
  </p:cSld>
  <p:clrMapOvr>
    <a:masterClrMapping/>
  </p:clrMapOvr>
</p:sld>
</file>

<file path=ppt/theme/theme1.xml><?xml version="1.0" encoding="utf-8"?>
<a:theme xmlns:a="http://schemas.openxmlformats.org/drawingml/2006/main" name="KL-standard-black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DC5D36E-8D7E-7042-8DEE-A14A4B081119}" vid="{3AB4604D-93CC-4B41-8200-F176EC2A5FC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KL-standard-black</Template>
  <TotalTime>1831</TotalTime>
  <Words>1197</Words>
  <Application>Microsoft Macintosh PowerPoint</Application>
  <PresentationFormat>On-screen Show (16:9)</PresentationFormat>
  <Paragraphs>239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AAAALD+Arial-ItalicMT</vt:lpstr>
      <vt:lpstr>Arial</vt:lpstr>
      <vt:lpstr>Calibri</vt:lpstr>
      <vt:lpstr>Cambria Math</vt:lpstr>
      <vt:lpstr>NimbusRomNo9L-Regu</vt:lpstr>
      <vt:lpstr>NimbusRomNo9L-ReguItal</vt:lpstr>
      <vt:lpstr>Symbol</vt:lpstr>
      <vt:lpstr>Wingdings</vt:lpstr>
      <vt:lpstr>KL-standard-black</vt:lpstr>
      <vt:lpstr>PowerPoint Presentation</vt:lpstr>
      <vt:lpstr>Acknowedgements</vt:lpstr>
      <vt:lpstr>Neutrinos from stored muons</vt:lpstr>
      <vt:lpstr>Feasbility of nuSTORM at CERN</vt:lpstr>
      <vt:lpstr>nuSTORM specification: energy range</vt:lpstr>
      <vt:lpstr>𝝂𝒆/𝝂̅𝒆 interactions for oscillations</vt:lpstr>
      <vt:lpstr>Cross sections &amp; nuSTORM past</vt:lpstr>
      <vt:lpstr>nuSTORM recent progress</vt:lpstr>
      <vt:lpstr>Neutrino fluxes at nuSTORM</vt:lpstr>
      <vt:lpstr>Synthetic flux at nuSTORM</vt:lpstr>
      <vt:lpstr>Nuclear dynamics</vt:lpstr>
      <vt:lpstr>Nuclear dynamics</vt:lpstr>
      <vt:lpstr>BSM: light sterile neutirnos</vt:lpstr>
      <vt:lpstr>Rare SM processes: tridents</vt:lpstr>
      <vt:lpstr>BSM: Large Extra-Dimensions</vt:lpstr>
      <vt:lpstr>BSM: LFV and LNV in pion decays</vt:lpstr>
      <vt:lpstr>Conclusions</vt:lpstr>
      <vt:lpstr>PowerPoint Presentation</vt:lpstr>
      <vt:lpstr>Sterile neutrino; sensitivity</vt:lpstr>
      <vt:lpstr>nuSTORM: towards the Muon Collider </vt:lpstr>
      <vt:lpstr>nuSTORM: towards the Muon Collider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Long, Kenneth (STFC,RAL,PPD)</dc:creator>
  <cp:lastModifiedBy>Long, Kenneth (STFC,RAL,PPD)</cp:lastModifiedBy>
  <cp:revision>21</cp:revision>
  <dcterms:created xsi:type="dcterms:W3CDTF">2025-07-07T19:46:09Z</dcterms:created>
  <dcterms:modified xsi:type="dcterms:W3CDTF">2025-07-10T21:20:24Z</dcterms:modified>
</cp:coreProperties>
</file>