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handoutMasterIdLst>
    <p:handoutMasterId r:id="rId23"/>
  </p:handoutMasterIdLst>
  <p:sldIdLst>
    <p:sldId id="260" r:id="rId2"/>
    <p:sldId id="263" r:id="rId3"/>
    <p:sldId id="265" r:id="rId4"/>
    <p:sldId id="267" r:id="rId5"/>
    <p:sldId id="268" r:id="rId6"/>
    <p:sldId id="269" r:id="rId7"/>
    <p:sldId id="262" r:id="rId8"/>
    <p:sldId id="272" r:id="rId9"/>
    <p:sldId id="280" r:id="rId10"/>
    <p:sldId id="273" r:id="rId11"/>
    <p:sldId id="283" r:id="rId12"/>
    <p:sldId id="284" r:id="rId13"/>
    <p:sldId id="285" r:id="rId14"/>
    <p:sldId id="274" r:id="rId15"/>
    <p:sldId id="286" r:id="rId16"/>
    <p:sldId id="287" r:id="rId17"/>
    <p:sldId id="288" r:id="rId18"/>
    <p:sldId id="290" r:id="rId19"/>
    <p:sldId id="291" r:id="rId20"/>
    <p:sldId id="292" r:id="rId21"/>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AC76D83-106A-A0B9-C41E-3B0671FF17CB}" v="9" dt="2025-07-07T10:34:39.00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4660"/>
  </p:normalViewPr>
  <p:slideViewPr>
    <p:cSldViewPr snapToGrid="0">
      <p:cViewPr varScale="1">
        <p:scale>
          <a:sx n="90" d="100"/>
          <a:sy n="90" d="100"/>
        </p:scale>
        <p:origin x="355" y="5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28"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EATRICE PANICO" userId="S::beatrice.panico@unina.it::a08781b9-9979-416d-bf5c-8ff3a9b462ae" providerId="AD" clId="Web-{59B402DB-6966-8BBC-FB01-A8D880433B23}"/>
    <pc:docChg chg="addSld delSld">
      <pc:chgData name="BEATRICE PANICO" userId="S::beatrice.panico@unina.it::a08781b9-9979-416d-bf5c-8ff3a9b462ae" providerId="AD" clId="Web-{59B402DB-6966-8BBC-FB01-A8D880433B23}" dt="2025-07-03T08:33:32.671" v="17"/>
      <pc:docMkLst>
        <pc:docMk/>
      </pc:docMkLst>
      <pc:sldChg chg="add del">
        <pc:chgData name="BEATRICE PANICO" userId="S::beatrice.panico@unina.it::a08781b9-9979-416d-bf5c-8ff3a9b462ae" providerId="AD" clId="Web-{59B402DB-6966-8BBC-FB01-A8D880433B23}" dt="2025-07-03T08:33:32.234" v="15"/>
        <pc:sldMkLst>
          <pc:docMk/>
          <pc:sldMk cId="681545119" sldId="256"/>
        </pc:sldMkLst>
      </pc:sldChg>
      <pc:sldChg chg="add del">
        <pc:chgData name="BEATRICE PANICO" userId="S::beatrice.panico@unina.it::a08781b9-9979-416d-bf5c-8ff3a9b462ae" providerId="AD" clId="Web-{59B402DB-6966-8BBC-FB01-A8D880433B23}" dt="2025-07-03T08:33:31.968" v="14"/>
        <pc:sldMkLst>
          <pc:docMk/>
          <pc:sldMk cId="2016584722" sldId="270"/>
        </pc:sldMkLst>
      </pc:sldChg>
      <pc:sldChg chg="add del">
        <pc:chgData name="BEATRICE PANICO" userId="S::beatrice.panico@unina.it::a08781b9-9979-416d-bf5c-8ff3a9b462ae" providerId="AD" clId="Web-{59B402DB-6966-8BBC-FB01-A8D880433B23}" dt="2025-07-03T08:33:32.406" v="16"/>
        <pc:sldMkLst>
          <pc:docMk/>
          <pc:sldMk cId="176560227" sldId="271"/>
        </pc:sldMkLst>
      </pc:sldChg>
      <pc:sldChg chg="add del">
        <pc:chgData name="BEATRICE PANICO" userId="S::beatrice.panico@unina.it::a08781b9-9979-416d-bf5c-8ff3a9b462ae" providerId="AD" clId="Web-{59B402DB-6966-8BBC-FB01-A8D880433B23}" dt="2025-07-03T08:33:30.984" v="9"/>
        <pc:sldMkLst>
          <pc:docMk/>
          <pc:sldMk cId="280308107" sldId="275"/>
        </pc:sldMkLst>
      </pc:sldChg>
      <pc:sldChg chg="add del">
        <pc:chgData name="BEATRICE PANICO" userId="S::beatrice.panico@unina.it::a08781b9-9979-416d-bf5c-8ff3a9b462ae" providerId="AD" clId="Web-{59B402DB-6966-8BBC-FB01-A8D880433B23}" dt="2025-07-03T08:33:31.062" v="10"/>
        <pc:sldMkLst>
          <pc:docMk/>
          <pc:sldMk cId="3251429319" sldId="276"/>
        </pc:sldMkLst>
      </pc:sldChg>
      <pc:sldChg chg="add del">
        <pc:chgData name="BEATRICE PANICO" userId="S::beatrice.panico@unina.it::a08781b9-9979-416d-bf5c-8ff3a9b462ae" providerId="AD" clId="Web-{59B402DB-6966-8BBC-FB01-A8D880433B23}" dt="2025-07-03T08:33:31.281" v="11"/>
        <pc:sldMkLst>
          <pc:docMk/>
          <pc:sldMk cId="2089521366" sldId="277"/>
        </pc:sldMkLst>
      </pc:sldChg>
      <pc:sldChg chg="add del">
        <pc:chgData name="BEATRICE PANICO" userId="S::beatrice.panico@unina.it::a08781b9-9979-416d-bf5c-8ff3a9b462ae" providerId="AD" clId="Web-{59B402DB-6966-8BBC-FB01-A8D880433B23}" dt="2025-07-03T08:33:31.484" v="12"/>
        <pc:sldMkLst>
          <pc:docMk/>
          <pc:sldMk cId="1959349911" sldId="278"/>
        </pc:sldMkLst>
      </pc:sldChg>
      <pc:sldChg chg="add del">
        <pc:chgData name="BEATRICE PANICO" userId="S::beatrice.panico@unina.it::a08781b9-9979-416d-bf5c-8ff3a9b462ae" providerId="AD" clId="Web-{59B402DB-6966-8BBC-FB01-A8D880433B23}" dt="2025-07-03T08:33:31.718" v="13"/>
        <pc:sldMkLst>
          <pc:docMk/>
          <pc:sldMk cId="1695534946" sldId="279"/>
        </pc:sldMkLst>
      </pc:sldChg>
      <pc:sldChg chg="add del">
        <pc:chgData name="BEATRICE PANICO" userId="S::beatrice.panico@unina.it::a08781b9-9979-416d-bf5c-8ff3a9b462ae" providerId="AD" clId="Web-{59B402DB-6966-8BBC-FB01-A8D880433B23}" dt="2025-07-03T08:33:32.671" v="17"/>
        <pc:sldMkLst>
          <pc:docMk/>
          <pc:sldMk cId="1016938814" sldId="289"/>
        </pc:sldMkLst>
      </pc:sldChg>
    </pc:docChg>
  </pc:docChgLst>
  <pc:docChgLst>
    <pc:chgData name="BEATRICE PANICO" userId="S::beatrice.panico@unina.it::a08781b9-9979-416d-bf5c-8ff3a9b462ae" providerId="AD" clId="Web-{BAC76D83-106A-A0B9-C41E-3B0671FF17CB}"/>
    <pc:docChg chg="delSld">
      <pc:chgData name="BEATRICE PANICO" userId="S::beatrice.panico@unina.it::a08781b9-9979-416d-bf5c-8ff3a9b462ae" providerId="AD" clId="Web-{BAC76D83-106A-A0B9-C41E-3B0671FF17CB}" dt="2025-07-07T10:34:39.003" v="8"/>
      <pc:docMkLst>
        <pc:docMk/>
      </pc:docMkLst>
      <pc:sldChg chg="del">
        <pc:chgData name="BEATRICE PANICO" userId="S::beatrice.panico@unina.it::a08781b9-9979-416d-bf5c-8ff3a9b462ae" providerId="AD" clId="Web-{BAC76D83-106A-A0B9-C41E-3B0671FF17CB}" dt="2025-07-07T10:34:38.987" v="2"/>
        <pc:sldMkLst>
          <pc:docMk/>
          <pc:sldMk cId="681545119" sldId="256"/>
        </pc:sldMkLst>
      </pc:sldChg>
      <pc:sldChg chg="del">
        <pc:chgData name="BEATRICE PANICO" userId="S::beatrice.panico@unina.it::a08781b9-9979-416d-bf5c-8ff3a9b462ae" providerId="AD" clId="Web-{BAC76D83-106A-A0B9-C41E-3B0671FF17CB}" dt="2025-07-07T10:34:38.987" v="3"/>
        <pc:sldMkLst>
          <pc:docMk/>
          <pc:sldMk cId="2016584722" sldId="270"/>
        </pc:sldMkLst>
      </pc:sldChg>
      <pc:sldChg chg="del">
        <pc:chgData name="BEATRICE PANICO" userId="S::beatrice.panico@unina.it::a08781b9-9979-416d-bf5c-8ff3a9b462ae" providerId="AD" clId="Web-{BAC76D83-106A-A0B9-C41E-3B0671FF17CB}" dt="2025-07-07T10:34:38.987" v="1"/>
        <pc:sldMkLst>
          <pc:docMk/>
          <pc:sldMk cId="176560227" sldId="271"/>
        </pc:sldMkLst>
      </pc:sldChg>
      <pc:sldChg chg="del">
        <pc:chgData name="BEATRICE PANICO" userId="S::beatrice.panico@unina.it::a08781b9-9979-416d-bf5c-8ff3a9b462ae" providerId="AD" clId="Web-{BAC76D83-106A-A0B9-C41E-3B0671FF17CB}" dt="2025-07-07T10:34:39.003" v="8"/>
        <pc:sldMkLst>
          <pc:docMk/>
          <pc:sldMk cId="280308107" sldId="275"/>
        </pc:sldMkLst>
      </pc:sldChg>
      <pc:sldChg chg="del">
        <pc:chgData name="BEATRICE PANICO" userId="S::beatrice.panico@unina.it::a08781b9-9979-416d-bf5c-8ff3a9b462ae" providerId="AD" clId="Web-{BAC76D83-106A-A0B9-C41E-3B0671FF17CB}" dt="2025-07-07T10:34:38.987" v="7"/>
        <pc:sldMkLst>
          <pc:docMk/>
          <pc:sldMk cId="3251429319" sldId="276"/>
        </pc:sldMkLst>
      </pc:sldChg>
      <pc:sldChg chg="del">
        <pc:chgData name="BEATRICE PANICO" userId="S::beatrice.panico@unina.it::a08781b9-9979-416d-bf5c-8ff3a9b462ae" providerId="AD" clId="Web-{BAC76D83-106A-A0B9-C41E-3B0671FF17CB}" dt="2025-07-07T10:34:38.987" v="6"/>
        <pc:sldMkLst>
          <pc:docMk/>
          <pc:sldMk cId="2089521366" sldId="277"/>
        </pc:sldMkLst>
      </pc:sldChg>
      <pc:sldChg chg="del">
        <pc:chgData name="BEATRICE PANICO" userId="S::beatrice.panico@unina.it::a08781b9-9979-416d-bf5c-8ff3a9b462ae" providerId="AD" clId="Web-{BAC76D83-106A-A0B9-C41E-3B0671FF17CB}" dt="2025-07-07T10:34:38.987" v="5"/>
        <pc:sldMkLst>
          <pc:docMk/>
          <pc:sldMk cId="1959349911" sldId="278"/>
        </pc:sldMkLst>
      </pc:sldChg>
      <pc:sldChg chg="del">
        <pc:chgData name="BEATRICE PANICO" userId="S::beatrice.panico@unina.it::a08781b9-9979-416d-bf5c-8ff3a9b462ae" providerId="AD" clId="Web-{BAC76D83-106A-A0B9-C41E-3B0671FF17CB}" dt="2025-07-07T10:34:38.987" v="4"/>
        <pc:sldMkLst>
          <pc:docMk/>
          <pc:sldMk cId="1695534946" sldId="279"/>
        </pc:sldMkLst>
      </pc:sldChg>
      <pc:sldChg chg="del">
        <pc:chgData name="BEATRICE PANICO" userId="S::beatrice.panico@unina.it::a08781b9-9979-416d-bf5c-8ff3a9b462ae" providerId="AD" clId="Web-{BAC76D83-106A-A0B9-C41E-3B0671FF17CB}" dt="2025-07-07T10:34:38.987" v="0"/>
        <pc:sldMkLst>
          <pc:docMk/>
          <pc:sldMk cId="1016938814" sldId="289"/>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E90F3B8-22AE-89C9-1190-A06DD3C59FA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Date Placeholder 2">
            <a:extLst>
              <a:ext uri="{FF2B5EF4-FFF2-40B4-BE49-F238E27FC236}">
                <a16:creationId xmlns:a16="http://schemas.microsoft.com/office/drawing/2014/main" id="{B646B17C-CBA0-0751-5AC7-DF7F6B14CFF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7728A26-E7DE-4450-B510-511DCE21BFD1}" type="datetimeFigureOut">
              <a:rPr lang="it-IT" smtClean="0"/>
              <a:t>07/07/2025</a:t>
            </a:fld>
            <a:endParaRPr lang="it-IT"/>
          </a:p>
        </p:txBody>
      </p:sp>
      <p:sp>
        <p:nvSpPr>
          <p:cNvPr id="4" name="Footer Placeholder 3">
            <a:extLst>
              <a:ext uri="{FF2B5EF4-FFF2-40B4-BE49-F238E27FC236}">
                <a16:creationId xmlns:a16="http://schemas.microsoft.com/office/drawing/2014/main" id="{20592074-5B07-6513-72F0-6CEB3406864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5" name="Slide Number Placeholder 4">
            <a:extLst>
              <a:ext uri="{FF2B5EF4-FFF2-40B4-BE49-F238E27FC236}">
                <a16:creationId xmlns:a16="http://schemas.microsoft.com/office/drawing/2014/main" id="{1C322E88-9B2D-3C3B-C2B2-02B64D2614D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E57934E-1364-42A5-AAFE-021F07A74CDF}" type="slidenum">
              <a:rPr lang="it-IT" smtClean="0"/>
              <a:t>‹#›</a:t>
            </a:fld>
            <a:endParaRPr lang="it-IT"/>
          </a:p>
        </p:txBody>
      </p:sp>
    </p:spTree>
    <p:extLst>
      <p:ext uri="{BB962C8B-B14F-4D97-AF65-F5344CB8AC3E}">
        <p14:creationId xmlns:p14="http://schemas.microsoft.com/office/powerpoint/2010/main" val="421659393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2A5F033-9615-46A9-BF55-E36629B5E1CC}" type="datetimeFigureOut">
              <a:rPr lang="it-IT" smtClean="0"/>
              <a:t>07/07/2025</a:t>
            </a:fld>
            <a:endParaRPr lang="it-IT"/>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it-IT"/>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E458A9D-C00C-43AF-B80D-8DBD0C035593}" type="slidenum">
              <a:rPr lang="it-IT" smtClean="0"/>
              <a:t>‹#›</a:t>
            </a:fld>
            <a:endParaRPr lang="it-IT"/>
          </a:p>
        </p:txBody>
      </p:sp>
    </p:spTree>
    <p:extLst>
      <p:ext uri="{BB962C8B-B14F-4D97-AF65-F5344CB8AC3E}">
        <p14:creationId xmlns:p14="http://schemas.microsoft.com/office/powerpoint/2010/main" val="2553717834"/>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E896F6-8CF9-E16C-DA18-AB4D2D30E0BE}"/>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it-IT"/>
          </a:p>
        </p:txBody>
      </p:sp>
      <p:sp>
        <p:nvSpPr>
          <p:cNvPr id="3" name="Subtitle 2">
            <a:extLst>
              <a:ext uri="{FF2B5EF4-FFF2-40B4-BE49-F238E27FC236}">
                <a16:creationId xmlns:a16="http://schemas.microsoft.com/office/drawing/2014/main" id="{136D3359-8E59-017A-F383-6D3A3683D31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it-IT"/>
          </a:p>
        </p:txBody>
      </p:sp>
      <p:sp>
        <p:nvSpPr>
          <p:cNvPr id="4" name="Date Placeholder 3">
            <a:extLst>
              <a:ext uri="{FF2B5EF4-FFF2-40B4-BE49-F238E27FC236}">
                <a16:creationId xmlns:a16="http://schemas.microsoft.com/office/drawing/2014/main" id="{0B961C27-29CA-19EE-AF70-BD9D87B2643D}"/>
              </a:ext>
            </a:extLst>
          </p:cNvPr>
          <p:cNvSpPr>
            <a:spLocks noGrp="1"/>
          </p:cNvSpPr>
          <p:nvPr>
            <p:ph type="dt" sz="half" idx="10"/>
          </p:nvPr>
        </p:nvSpPr>
        <p:spPr/>
        <p:txBody>
          <a:bodyPr/>
          <a:lstStyle/>
          <a:p>
            <a:fld id="{BB9CA56E-CE4E-4B36-AB45-E97747ABE6DC}" type="datetime1">
              <a:rPr lang="it-IT" smtClean="0"/>
              <a:t>07/07/2025</a:t>
            </a:fld>
            <a:endParaRPr lang="it-IT"/>
          </a:p>
        </p:txBody>
      </p:sp>
      <p:sp>
        <p:nvSpPr>
          <p:cNvPr id="5" name="Footer Placeholder 4">
            <a:extLst>
              <a:ext uri="{FF2B5EF4-FFF2-40B4-BE49-F238E27FC236}">
                <a16:creationId xmlns:a16="http://schemas.microsoft.com/office/drawing/2014/main" id="{6B50573E-98BF-7D6B-BD70-F6024F667BE0}"/>
              </a:ext>
            </a:extLst>
          </p:cNvPr>
          <p:cNvSpPr>
            <a:spLocks noGrp="1"/>
          </p:cNvSpPr>
          <p:nvPr>
            <p:ph type="ftr" sz="quarter" idx="11"/>
          </p:nvPr>
        </p:nvSpPr>
        <p:spPr/>
        <p:txBody>
          <a:bodyPr/>
          <a:lstStyle/>
          <a:p>
            <a:endParaRPr lang="it-IT"/>
          </a:p>
        </p:txBody>
      </p:sp>
      <p:sp>
        <p:nvSpPr>
          <p:cNvPr id="6" name="Slide Number Placeholder 5">
            <a:extLst>
              <a:ext uri="{FF2B5EF4-FFF2-40B4-BE49-F238E27FC236}">
                <a16:creationId xmlns:a16="http://schemas.microsoft.com/office/drawing/2014/main" id="{8435107C-5100-B6CA-A795-E1EAF3A75695}"/>
              </a:ext>
            </a:extLst>
          </p:cNvPr>
          <p:cNvSpPr>
            <a:spLocks noGrp="1"/>
          </p:cNvSpPr>
          <p:nvPr>
            <p:ph type="sldNum" sz="quarter" idx="12"/>
          </p:nvPr>
        </p:nvSpPr>
        <p:spPr/>
        <p:txBody>
          <a:bodyPr/>
          <a:lstStyle/>
          <a:p>
            <a:fld id="{80AE5B61-BED0-4F2D-8ABE-0114A0923A7C}" type="slidenum">
              <a:rPr lang="it-IT" smtClean="0"/>
              <a:t>‹#›</a:t>
            </a:fld>
            <a:endParaRPr lang="it-IT"/>
          </a:p>
        </p:txBody>
      </p:sp>
    </p:spTree>
    <p:extLst>
      <p:ext uri="{BB962C8B-B14F-4D97-AF65-F5344CB8AC3E}">
        <p14:creationId xmlns:p14="http://schemas.microsoft.com/office/powerpoint/2010/main" val="18453568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4AA310-1F8D-41F4-45A6-E6E9175F4C9F}"/>
              </a:ext>
            </a:extLst>
          </p:cNvPr>
          <p:cNvSpPr>
            <a:spLocks noGrp="1"/>
          </p:cNvSpPr>
          <p:nvPr>
            <p:ph type="title"/>
          </p:nvPr>
        </p:nvSpPr>
        <p:spPr/>
        <p:txBody>
          <a:bodyPr/>
          <a:lstStyle/>
          <a:p>
            <a:r>
              <a:rPr lang="en-GB"/>
              <a:t>Click to edit Master title style</a:t>
            </a:r>
            <a:endParaRPr lang="it-IT"/>
          </a:p>
        </p:txBody>
      </p:sp>
      <p:sp>
        <p:nvSpPr>
          <p:cNvPr id="3" name="Vertical Text Placeholder 2">
            <a:extLst>
              <a:ext uri="{FF2B5EF4-FFF2-40B4-BE49-F238E27FC236}">
                <a16:creationId xmlns:a16="http://schemas.microsoft.com/office/drawing/2014/main" id="{D21D9837-4538-4858-978F-E1E85F0B013A}"/>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it-IT"/>
          </a:p>
        </p:txBody>
      </p:sp>
      <p:sp>
        <p:nvSpPr>
          <p:cNvPr id="4" name="Date Placeholder 3">
            <a:extLst>
              <a:ext uri="{FF2B5EF4-FFF2-40B4-BE49-F238E27FC236}">
                <a16:creationId xmlns:a16="http://schemas.microsoft.com/office/drawing/2014/main" id="{1CC7D146-CE7D-BFAA-54B0-3982D96A001F}"/>
              </a:ext>
            </a:extLst>
          </p:cNvPr>
          <p:cNvSpPr>
            <a:spLocks noGrp="1"/>
          </p:cNvSpPr>
          <p:nvPr>
            <p:ph type="dt" sz="half" idx="10"/>
          </p:nvPr>
        </p:nvSpPr>
        <p:spPr/>
        <p:txBody>
          <a:bodyPr/>
          <a:lstStyle/>
          <a:p>
            <a:fld id="{3E049A33-6058-44AE-B5EE-2396B508DE60}" type="datetime1">
              <a:rPr lang="it-IT" smtClean="0"/>
              <a:t>07/07/2025</a:t>
            </a:fld>
            <a:endParaRPr lang="it-IT"/>
          </a:p>
        </p:txBody>
      </p:sp>
      <p:sp>
        <p:nvSpPr>
          <p:cNvPr id="5" name="Footer Placeholder 4">
            <a:extLst>
              <a:ext uri="{FF2B5EF4-FFF2-40B4-BE49-F238E27FC236}">
                <a16:creationId xmlns:a16="http://schemas.microsoft.com/office/drawing/2014/main" id="{0B3E9ABE-8F25-D1C5-903D-B9E30F161B95}"/>
              </a:ext>
            </a:extLst>
          </p:cNvPr>
          <p:cNvSpPr>
            <a:spLocks noGrp="1"/>
          </p:cNvSpPr>
          <p:nvPr>
            <p:ph type="ftr" sz="quarter" idx="11"/>
          </p:nvPr>
        </p:nvSpPr>
        <p:spPr/>
        <p:txBody>
          <a:bodyPr/>
          <a:lstStyle/>
          <a:p>
            <a:endParaRPr lang="it-IT"/>
          </a:p>
        </p:txBody>
      </p:sp>
      <p:sp>
        <p:nvSpPr>
          <p:cNvPr id="6" name="Slide Number Placeholder 5">
            <a:extLst>
              <a:ext uri="{FF2B5EF4-FFF2-40B4-BE49-F238E27FC236}">
                <a16:creationId xmlns:a16="http://schemas.microsoft.com/office/drawing/2014/main" id="{F0494F7F-6BD5-C6AA-1446-C3BD917D2551}"/>
              </a:ext>
            </a:extLst>
          </p:cNvPr>
          <p:cNvSpPr>
            <a:spLocks noGrp="1"/>
          </p:cNvSpPr>
          <p:nvPr>
            <p:ph type="sldNum" sz="quarter" idx="12"/>
          </p:nvPr>
        </p:nvSpPr>
        <p:spPr/>
        <p:txBody>
          <a:bodyPr/>
          <a:lstStyle/>
          <a:p>
            <a:fld id="{80AE5B61-BED0-4F2D-8ABE-0114A0923A7C}" type="slidenum">
              <a:rPr lang="it-IT" smtClean="0"/>
              <a:t>‹#›</a:t>
            </a:fld>
            <a:endParaRPr lang="it-IT"/>
          </a:p>
        </p:txBody>
      </p:sp>
    </p:spTree>
    <p:extLst>
      <p:ext uri="{BB962C8B-B14F-4D97-AF65-F5344CB8AC3E}">
        <p14:creationId xmlns:p14="http://schemas.microsoft.com/office/powerpoint/2010/main" val="33786879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5108ADF-72D3-C5A4-5860-1B17DF0BE3C7}"/>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it-IT"/>
          </a:p>
        </p:txBody>
      </p:sp>
      <p:sp>
        <p:nvSpPr>
          <p:cNvPr id="3" name="Vertical Text Placeholder 2">
            <a:extLst>
              <a:ext uri="{FF2B5EF4-FFF2-40B4-BE49-F238E27FC236}">
                <a16:creationId xmlns:a16="http://schemas.microsoft.com/office/drawing/2014/main" id="{158DF884-7549-F3F4-50EF-4643BD8B4FA3}"/>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it-IT"/>
          </a:p>
        </p:txBody>
      </p:sp>
      <p:sp>
        <p:nvSpPr>
          <p:cNvPr id="4" name="Date Placeholder 3">
            <a:extLst>
              <a:ext uri="{FF2B5EF4-FFF2-40B4-BE49-F238E27FC236}">
                <a16:creationId xmlns:a16="http://schemas.microsoft.com/office/drawing/2014/main" id="{05A8B669-3664-353D-D322-668C57D693A2}"/>
              </a:ext>
            </a:extLst>
          </p:cNvPr>
          <p:cNvSpPr>
            <a:spLocks noGrp="1"/>
          </p:cNvSpPr>
          <p:nvPr>
            <p:ph type="dt" sz="half" idx="10"/>
          </p:nvPr>
        </p:nvSpPr>
        <p:spPr/>
        <p:txBody>
          <a:bodyPr/>
          <a:lstStyle/>
          <a:p>
            <a:fld id="{7654BCC6-252E-448A-886F-31F8F78E91F4}" type="datetime1">
              <a:rPr lang="it-IT" smtClean="0"/>
              <a:t>07/07/2025</a:t>
            </a:fld>
            <a:endParaRPr lang="it-IT"/>
          </a:p>
        </p:txBody>
      </p:sp>
      <p:sp>
        <p:nvSpPr>
          <p:cNvPr id="5" name="Footer Placeholder 4">
            <a:extLst>
              <a:ext uri="{FF2B5EF4-FFF2-40B4-BE49-F238E27FC236}">
                <a16:creationId xmlns:a16="http://schemas.microsoft.com/office/drawing/2014/main" id="{626B69E3-04F1-5263-6A0C-02B22A5364A3}"/>
              </a:ext>
            </a:extLst>
          </p:cNvPr>
          <p:cNvSpPr>
            <a:spLocks noGrp="1"/>
          </p:cNvSpPr>
          <p:nvPr>
            <p:ph type="ftr" sz="quarter" idx="11"/>
          </p:nvPr>
        </p:nvSpPr>
        <p:spPr/>
        <p:txBody>
          <a:bodyPr/>
          <a:lstStyle/>
          <a:p>
            <a:endParaRPr lang="it-IT"/>
          </a:p>
        </p:txBody>
      </p:sp>
      <p:sp>
        <p:nvSpPr>
          <p:cNvPr id="6" name="Slide Number Placeholder 5">
            <a:extLst>
              <a:ext uri="{FF2B5EF4-FFF2-40B4-BE49-F238E27FC236}">
                <a16:creationId xmlns:a16="http://schemas.microsoft.com/office/drawing/2014/main" id="{DAB0B013-D191-4A6B-0BA3-0415761FC49F}"/>
              </a:ext>
            </a:extLst>
          </p:cNvPr>
          <p:cNvSpPr>
            <a:spLocks noGrp="1"/>
          </p:cNvSpPr>
          <p:nvPr>
            <p:ph type="sldNum" sz="quarter" idx="12"/>
          </p:nvPr>
        </p:nvSpPr>
        <p:spPr/>
        <p:txBody>
          <a:bodyPr/>
          <a:lstStyle/>
          <a:p>
            <a:fld id="{80AE5B61-BED0-4F2D-8ABE-0114A0923A7C}" type="slidenum">
              <a:rPr lang="it-IT" smtClean="0"/>
              <a:t>‹#›</a:t>
            </a:fld>
            <a:endParaRPr lang="it-IT"/>
          </a:p>
        </p:txBody>
      </p:sp>
    </p:spTree>
    <p:extLst>
      <p:ext uri="{BB962C8B-B14F-4D97-AF65-F5344CB8AC3E}">
        <p14:creationId xmlns:p14="http://schemas.microsoft.com/office/powerpoint/2010/main" val="3623635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CEDF2F-5E6C-8F1A-F4EB-D756D72FDCD3}"/>
              </a:ext>
            </a:extLst>
          </p:cNvPr>
          <p:cNvSpPr>
            <a:spLocks noGrp="1"/>
          </p:cNvSpPr>
          <p:nvPr>
            <p:ph type="title"/>
          </p:nvPr>
        </p:nvSpPr>
        <p:spPr/>
        <p:txBody>
          <a:bodyPr/>
          <a:lstStyle/>
          <a:p>
            <a:r>
              <a:rPr lang="en-GB"/>
              <a:t>Click to edit Master title style</a:t>
            </a:r>
            <a:endParaRPr lang="it-IT"/>
          </a:p>
        </p:txBody>
      </p:sp>
      <p:sp>
        <p:nvSpPr>
          <p:cNvPr id="3" name="Content Placeholder 2">
            <a:extLst>
              <a:ext uri="{FF2B5EF4-FFF2-40B4-BE49-F238E27FC236}">
                <a16:creationId xmlns:a16="http://schemas.microsoft.com/office/drawing/2014/main" id="{740C2100-EB7E-7594-18D9-1F3521A1662A}"/>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it-IT"/>
          </a:p>
        </p:txBody>
      </p:sp>
      <p:sp>
        <p:nvSpPr>
          <p:cNvPr id="4" name="Date Placeholder 3">
            <a:extLst>
              <a:ext uri="{FF2B5EF4-FFF2-40B4-BE49-F238E27FC236}">
                <a16:creationId xmlns:a16="http://schemas.microsoft.com/office/drawing/2014/main" id="{D1A998F7-743B-B97D-6893-0169EFD006E8}"/>
              </a:ext>
            </a:extLst>
          </p:cNvPr>
          <p:cNvSpPr>
            <a:spLocks noGrp="1"/>
          </p:cNvSpPr>
          <p:nvPr>
            <p:ph type="dt" sz="half" idx="10"/>
          </p:nvPr>
        </p:nvSpPr>
        <p:spPr/>
        <p:txBody>
          <a:bodyPr/>
          <a:lstStyle/>
          <a:p>
            <a:fld id="{54FC7BEB-6C6F-4C67-BD98-A839B97093E6}" type="datetime1">
              <a:rPr lang="it-IT" smtClean="0"/>
              <a:t>07/07/2025</a:t>
            </a:fld>
            <a:endParaRPr lang="it-IT"/>
          </a:p>
        </p:txBody>
      </p:sp>
      <p:sp>
        <p:nvSpPr>
          <p:cNvPr id="5" name="Footer Placeholder 4">
            <a:extLst>
              <a:ext uri="{FF2B5EF4-FFF2-40B4-BE49-F238E27FC236}">
                <a16:creationId xmlns:a16="http://schemas.microsoft.com/office/drawing/2014/main" id="{E94FF76C-5378-F49C-2791-7FD7800883F6}"/>
              </a:ext>
            </a:extLst>
          </p:cNvPr>
          <p:cNvSpPr>
            <a:spLocks noGrp="1"/>
          </p:cNvSpPr>
          <p:nvPr>
            <p:ph type="ftr" sz="quarter" idx="11"/>
          </p:nvPr>
        </p:nvSpPr>
        <p:spPr/>
        <p:txBody>
          <a:bodyPr/>
          <a:lstStyle/>
          <a:p>
            <a:endParaRPr lang="it-IT"/>
          </a:p>
        </p:txBody>
      </p:sp>
      <p:sp>
        <p:nvSpPr>
          <p:cNvPr id="6" name="Slide Number Placeholder 5">
            <a:extLst>
              <a:ext uri="{FF2B5EF4-FFF2-40B4-BE49-F238E27FC236}">
                <a16:creationId xmlns:a16="http://schemas.microsoft.com/office/drawing/2014/main" id="{B19E72C4-5A72-799C-52CF-4FE823BE648A}"/>
              </a:ext>
            </a:extLst>
          </p:cNvPr>
          <p:cNvSpPr>
            <a:spLocks noGrp="1"/>
          </p:cNvSpPr>
          <p:nvPr>
            <p:ph type="sldNum" sz="quarter" idx="12"/>
          </p:nvPr>
        </p:nvSpPr>
        <p:spPr/>
        <p:txBody>
          <a:bodyPr/>
          <a:lstStyle/>
          <a:p>
            <a:fld id="{80AE5B61-BED0-4F2D-8ABE-0114A0923A7C}" type="slidenum">
              <a:rPr lang="it-IT" smtClean="0"/>
              <a:t>‹#›</a:t>
            </a:fld>
            <a:endParaRPr lang="it-IT"/>
          </a:p>
        </p:txBody>
      </p:sp>
    </p:spTree>
    <p:extLst>
      <p:ext uri="{BB962C8B-B14F-4D97-AF65-F5344CB8AC3E}">
        <p14:creationId xmlns:p14="http://schemas.microsoft.com/office/powerpoint/2010/main" val="34272951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14708F-5EA5-267E-A01D-90FA35460C8F}"/>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it-IT"/>
          </a:p>
        </p:txBody>
      </p:sp>
      <p:sp>
        <p:nvSpPr>
          <p:cNvPr id="3" name="Text Placeholder 2">
            <a:extLst>
              <a:ext uri="{FF2B5EF4-FFF2-40B4-BE49-F238E27FC236}">
                <a16:creationId xmlns:a16="http://schemas.microsoft.com/office/drawing/2014/main" id="{B525C0E2-CC40-020E-9B3D-EBE506E4EC0E}"/>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68EBB7B9-B830-3215-0C3A-9E6913067F2E}"/>
              </a:ext>
            </a:extLst>
          </p:cNvPr>
          <p:cNvSpPr>
            <a:spLocks noGrp="1"/>
          </p:cNvSpPr>
          <p:nvPr>
            <p:ph type="dt" sz="half" idx="10"/>
          </p:nvPr>
        </p:nvSpPr>
        <p:spPr/>
        <p:txBody>
          <a:bodyPr/>
          <a:lstStyle/>
          <a:p>
            <a:fld id="{A28FFC1C-2CAA-486A-9BAC-BABA5D3FAEB8}" type="datetime1">
              <a:rPr lang="it-IT" smtClean="0"/>
              <a:t>07/07/2025</a:t>
            </a:fld>
            <a:endParaRPr lang="it-IT"/>
          </a:p>
        </p:txBody>
      </p:sp>
      <p:sp>
        <p:nvSpPr>
          <p:cNvPr id="5" name="Footer Placeholder 4">
            <a:extLst>
              <a:ext uri="{FF2B5EF4-FFF2-40B4-BE49-F238E27FC236}">
                <a16:creationId xmlns:a16="http://schemas.microsoft.com/office/drawing/2014/main" id="{7689F13F-0CF5-ED4F-3B99-1BFD9CC191E2}"/>
              </a:ext>
            </a:extLst>
          </p:cNvPr>
          <p:cNvSpPr>
            <a:spLocks noGrp="1"/>
          </p:cNvSpPr>
          <p:nvPr>
            <p:ph type="ftr" sz="quarter" idx="11"/>
          </p:nvPr>
        </p:nvSpPr>
        <p:spPr/>
        <p:txBody>
          <a:bodyPr/>
          <a:lstStyle/>
          <a:p>
            <a:endParaRPr lang="it-IT"/>
          </a:p>
        </p:txBody>
      </p:sp>
      <p:sp>
        <p:nvSpPr>
          <p:cNvPr id="6" name="Slide Number Placeholder 5">
            <a:extLst>
              <a:ext uri="{FF2B5EF4-FFF2-40B4-BE49-F238E27FC236}">
                <a16:creationId xmlns:a16="http://schemas.microsoft.com/office/drawing/2014/main" id="{5097446F-066D-F178-6FCB-5AA61A30FC67}"/>
              </a:ext>
            </a:extLst>
          </p:cNvPr>
          <p:cNvSpPr>
            <a:spLocks noGrp="1"/>
          </p:cNvSpPr>
          <p:nvPr>
            <p:ph type="sldNum" sz="quarter" idx="12"/>
          </p:nvPr>
        </p:nvSpPr>
        <p:spPr/>
        <p:txBody>
          <a:bodyPr/>
          <a:lstStyle/>
          <a:p>
            <a:fld id="{80AE5B61-BED0-4F2D-8ABE-0114A0923A7C}" type="slidenum">
              <a:rPr lang="it-IT" smtClean="0"/>
              <a:t>‹#›</a:t>
            </a:fld>
            <a:endParaRPr lang="it-IT"/>
          </a:p>
        </p:txBody>
      </p:sp>
    </p:spTree>
    <p:extLst>
      <p:ext uri="{BB962C8B-B14F-4D97-AF65-F5344CB8AC3E}">
        <p14:creationId xmlns:p14="http://schemas.microsoft.com/office/powerpoint/2010/main" val="10941235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C0C37B-8582-C9D2-C3CB-8DAB8F602465}"/>
              </a:ext>
            </a:extLst>
          </p:cNvPr>
          <p:cNvSpPr>
            <a:spLocks noGrp="1"/>
          </p:cNvSpPr>
          <p:nvPr>
            <p:ph type="title"/>
          </p:nvPr>
        </p:nvSpPr>
        <p:spPr/>
        <p:txBody>
          <a:bodyPr/>
          <a:lstStyle/>
          <a:p>
            <a:r>
              <a:rPr lang="en-GB"/>
              <a:t>Click to edit Master title style</a:t>
            </a:r>
            <a:endParaRPr lang="it-IT"/>
          </a:p>
        </p:txBody>
      </p:sp>
      <p:sp>
        <p:nvSpPr>
          <p:cNvPr id="3" name="Content Placeholder 2">
            <a:extLst>
              <a:ext uri="{FF2B5EF4-FFF2-40B4-BE49-F238E27FC236}">
                <a16:creationId xmlns:a16="http://schemas.microsoft.com/office/drawing/2014/main" id="{A6C224DF-9F5E-3853-32E2-E948B4467061}"/>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it-IT"/>
          </a:p>
        </p:txBody>
      </p:sp>
      <p:sp>
        <p:nvSpPr>
          <p:cNvPr id="4" name="Content Placeholder 3">
            <a:extLst>
              <a:ext uri="{FF2B5EF4-FFF2-40B4-BE49-F238E27FC236}">
                <a16:creationId xmlns:a16="http://schemas.microsoft.com/office/drawing/2014/main" id="{B14A12F2-396B-70C8-CAC8-4E9F46AB3A2C}"/>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it-IT"/>
          </a:p>
        </p:txBody>
      </p:sp>
      <p:sp>
        <p:nvSpPr>
          <p:cNvPr id="5" name="Date Placeholder 4">
            <a:extLst>
              <a:ext uri="{FF2B5EF4-FFF2-40B4-BE49-F238E27FC236}">
                <a16:creationId xmlns:a16="http://schemas.microsoft.com/office/drawing/2014/main" id="{E1E93AE5-AB98-1AF3-C4BE-7FA22B5E9422}"/>
              </a:ext>
            </a:extLst>
          </p:cNvPr>
          <p:cNvSpPr>
            <a:spLocks noGrp="1"/>
          </p:cNvSpPr>
          <p:nvPr>
            <p:ph type="dt" sz="half" idx="10"/>
          </p:nvPr>
        </p:nvSpPr>
        <p:spPr/>
        <p:txBody>
          <a:bodyPr/>
          <a:lstStyle/>
          <a:p>
            <a:fld id="{840691D7-C33E-4FBF-B36E-BC71258878F3}" type="datetime1">
              <a:rPr lang="it-IT" smtClean="0"/>
              <a:t>07/07/2025</a:t>
            </a:fld>
            <a:endParaRPr lang="it-IT"/>
          </a:p>
        </p:txBody>
      </p:sp>
      <p:sp>
        <p:nvSpPr>
          <p:cNvPr id="6" name="Footer Placeholder 5">
            <a:extLst>
              <a:ext uri="{FF2B5EF4-FFF2-40B4-BE49-F238E27FC236}">
                <a16:creationId xmlns:a16="http://schemas.microsoft.com/office/drawing/2014/main" id="{12EC8871-EA4E-56AF-8AE4-F3940EDF068B}"/>
              </a:ext>
            </a:extLst>
          </p:cNvPr>
          <p:cNvSpPr>
            <a:spLocks noGrp="1"/>
          </p:cNvSpPr>
          <p:nvPr>
            <p:ph type="ftr" sz="quarter" idx="11"/>
          </p:nvPr>
        </p:nvSpPr>
        <p:spPr/>
        <p:txBody>
          <a:bodyPr/>
          <a:lstStyle/>
          <a:p>
            <a:endParaRPr lang="it-IT"/>
          </a:p>
        </p:txBody>
      </p:sp>
      <p:sp>
        <p:nvSpPr>
          <p:cNvPr id="7" name="Slide Number Placeholder 6">
            <a:extLst>
              <a:ext uri="{FF2B5EF4-FFF2-40B4-BE49-F238E27FC236}">
                <a16:creationId xmlns:a16="http://schemas.microsoft.com/office/drawing/2014/main" id="{80AC9291-BCBB-517E-7367-CB825B08BC4D}"/>
              </a:ext>
            </a:extLst>
          </p:cNvPr>
          <p:cNvSpPr>
            <a:spLocks noGrp="1"/>
          </p:cNvSpPr>
          <p:nvPr>
            <p:ph type="sldNum" sz="quarter" idx="12"/>
          </p:nvPr>
        </p:nvSpPr>
        <p:spPr/>
        <p:txBody>
          <a:bodyPr/>
          <a:lstStyle/>
          <a:p>
            <a:fld id="{80AE5B61-BED0-4F2D-8ABE-0114A0923A7C}" type="slidenum">
              <a:rPr lang="it-IT" smtClean="0"/>
              <a:t>‹#›</a:t>
            </a:fld>
            <a:endParaRPr lang="it-IT"/>
          </a:p>
        </p:txBody>
      </p:sp>
    </p:spTree>
    <p:extLst>
      <p:ext uri="{BB962C8B-B14F-4D97-AF65-F5344CB8AC3E}">
        <p14:creationId xmlns:p14="http://schemas.microsoft.com/office/powerpoint/2010/main" val="38177943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6C4648-BC2E-2E8D-111E-ACF4B0554240}"/>
              </a:ext>
            </a:extLst>
          </p:cNvPr>
          <p:cNvSpPr>
            <a:spLocks noGrp="1"/>
          </p:cNvSpPr>
          <p:nvPr>
            <p:ph type="title"/>
          </p:nvPr>
        </p:nvSpPr>
        <p:spPr>
          <a:xfrm>
            <a:off x="839788" y="365125"/>
            <a:ext cx="10515600" cy="1325563"/>
          </a:xfrm>
        </p:spPr>
        <p:txBody>
          <a:bodyPr/>
          <a:lstStyle/>
          <a:p>
            <a:r>
              <a:rPr lang="en-GB"/>
              <a:t>Click to edit Master title style</a:t>
            </a:r>
            <a:endParaRPr lang="it-IT"/>
          </a:p>
        </p:txBody>
      </p:sp>
      <p:sp>
        <p:nvSpPr>
          <p:cNvPr id="3" name="Text Placeholder 2">
            <a:extLst>
              <a:ext uri="{FF2B5EF4-FFF2-40B4-BE49-F238E27FC236}">
                <a16:creationId xmlns:a16="http://schemas.microsoft.com/office/drawing/2014/main" id="{734F950A-B431-3568-7423-1CD04055C66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510D9C7C-6439-DCAC-7E28-CC17CF2542DC}"/>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it-IT"/>
          </a:p>
        </p:txBody>
      </p:sp>
      <p:sp>
        <p:nvSpPr>
          <p:cNvPr id="5" name="Text Placeholder 4">
            <a:extLst>
              <a:ext uri="{FF2B5EF4-FFF2-40B4-BE49-F238E27FC236}">
                <a16:creationId xmlns:a16="http://schemas.microsoft.com/office/drawing/2014/main" id="{49D410D1-027A-DA37-DD73-2CB4605973A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DAB39B9A-305F-468C-5D3C-C892EE68227A}"/>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it-IT"/>
          </a:p>
        </p:txBody>
      </p:sp>
      <p:sp>
        <p:nvSpPr>
          <p:cNvPr id="7" name="Date Placeholder 6">
            <a:extLst>
              <a:ext uri="{FF2B5EF4-FFF2-40B4-BE49-F238E27FC236}">
                <a16:creationId xmlns:a16="http://schemas.microsoft.com/office/drawing/2014/main" id="{732161DC-1760-222B-172C-E078F29AC6B4}"/>
              </a:ext>
            </a:extLst>
          </p:cNvPr>
          <p:cNvSpPr>
            <a:spLocks noGrp="1"/>
          </p:cNvSpPr>
          <p:nvPr>
            <p:ph type="dt" sz="half" idx="10"/>
          </p:nvPr>
        </p:nvSpPr>
        <p:spPr/>
        <p:txBody>
          <a:bodyPr/>
          <a:lstStyle/>
          <a:p>
            <a:fld id="{45404D82-B658-4C90-9AEC-8FACE1C3EE8F}" type="datetime1">
              <a:rPr lang="it-IT" smtClean="0"/>
              <a:t>07/07/2025</a:t>
            </a:fld>
            <a:endParaRPr lang="it-IT"/>
          </a:p>
        </p:txBody>
      </p:sp>
      <p:sp>
        <p:nvSpPr>
          <p:cNvPr id="8" name="Footer Placeholder 7">
            <a:extLst>
              <a:ext uri="{FF2B5EF4-FFF2-40B4-BE49-F238E27FC236}">
                <a16:creationId xmlns:a16="http://schemas.microsoft.com/office/drawing/2014/main" id="{95AF76F6-24AB-42F9-2C78-123281C9A95F}"/>
              </a:ext>
            </a:extLst>
          </p:cNvPr>
          <p:cNvSpPr>
            <a:spLocks noGrp="1"/>
          </p:cNvSpPr>
          <p:nvPr>
            <p:ph type="ftr" sz="quarter" idx="11"/>
          </p:nvPr>
        </p:nvSpPr>
        <p:spPr/>
        <p:txBody>
          <a:bodyPr/>
          <a:lstStyle/>
          <a:p>
            <a:endParaRPr lang="it-IT"/>
          </a:p>
        </p:txBody>
      </p:sp>
      <p:sp>
        <p:nvSpPr>
          <p:cNvPr id="9" name="Slide Number Placeholder 8">
            <a:extLst>
              <a:ext uri="{FF2B5EF4-FFF2-40B4-BE49-F238E27FC236}">
                <a16:creationId xmlns:a16="http://schemas.microsoft.com/office/drawing/2014/main" id="{E0182FF2-1C0E-95A3-4268-D10ABFCA3306}"/>
              </a:ext>
            </a:extLst>
          </p:cNvPr>
          <p:cNvSpPr>
            <a:spLocks noGrp="1"/>
          </p:cNvSpPr>
          <p:nvPr>
            <p:ph type="sldNum" sz="quarter" idx="12"/>
          </p:nvPr>
        </p:nvSpPr>
        <p:spPr/>
        <p:txBody>
          <a:bodyPr/>
          <a:lstStyle/>
          <a:p>
            <a:fld id="{80AE5B61-BED0-4F2D-8ABE-0114A0923A7C}" type="slidenum">
              <a:rPr lang="it-IT" smtClean="0"/>
              <a:t>‹#›</a:t>
            </a:fld>
            <a:endParaRPr lang="it-IT"/>
          </a:p>
        </p:txBody>
      </p:sp>
    </p:spTree>
    <p:extLst>
      <p:ext uri="{BB962C8B-B14F-4D97-AF65-F5344CB8AC3E}">
        <p14:creationId xmlns:p14="http://schemas.microsoft.com/office/powerpoint/2010/main" val="29459819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0D553A-D32E-B9D5-3577-716091FF05D8}"/>
              </a:ext>
            </a:extLst>
          </p:cNvPr>
          <p:cNvSpPr>
            <a:spLocks noGrp="1"/>
          </p:cNvSpPr>
          <p:nvPr>
            <p:ph type="title"/>
          </p:nvPr>
        </p:nvSpPr>
        <p:spPr/>
        <p:txBody>
          <a:bodyPr/>
          <a:lstStyle/>
          <a:p>
            <a:r>
              <a:rPr lang="en-GB"/>
              <a:t>Click to edit Master title style</a:t>
            </a:r>
            <a:endParaRPr lang="it-IT"/>
          </a:p>
        </p:txBody>
      </p:sp>
      <p:sp>
        <p:nvSpPr>
          <p:cNvPr id="3" name="Date Placeholder 2">
            <a:extLst>
              <a:ext uri="{FF2B5EF4-FFF2-40B4-BE49-F238E27FC236}">
                <a16:creationId xmlns:a16="http://schemas.microsoft.com/office/drawing/2014/main" id="{998063CE-04AF-1CB0-827F-6A018AD802BF}"/>
              </a:ext>
            </a:extLst>
          </p:cNvPr>
          <p:cNvSpPr>
            <a:spLocks noGrp="1"/>
          </p:cNvSpPr>
          <p:nvPr>
            <p:ph type="dt" sz="half" idx="10"/>
          </p:nvPr>
        </p:nvSpPr>
        <p:spPr/>
        <p:txBody>
          <a:bodyPr/>
          <a:lstStyle/>
          <a:p>
            <a:fld id="{A72DC7B6-453E-481B-B7B4-1507C6B4001C}" type="datetime1">
              <a:rPr lang="it-IT" smtClean="0"/>
              <a:t>07/07/2025</a:t>
            </a:fld>
            <a:endParaRPr lang="it-IT"/>
          </a:p>
        </p:txBody>
      </p:sp>
      <p:sp>
        <p:nvSpPr>
          <p:cNvPr id="4" name="Footer Placeholder 3">
            <a:extLst>
              <a:ext uri="{FF2B5EF4-FFF2-40B4-BE49-F238E27FC236}">
                <a16:creationId xmlns:a16="http://schemas.microsoft.com/office/drawing/2014/main" id="{A60442FB-7D09-19CD-8B61-EC4C2647DC3A}"/>
              </a:ext>
            </a:extLst>
          </p:cNvPr>
          <p:cNvSpPr>
            <a:spLocks noGrp="1"/>
          </p:cNvSpPr>
          <p:nvPr>
            <p:ph type="ftr" sz="quarter" idx="11"/>
          </p:nvPr>
        </p:nvSpPr>
        <p:spPr/>
        <p:txBody>
          <a:bodyPr/>
          <a:lstStyle/>
          <a:p>
            <a:endParaRPr lang="it-IT"/>
          </a:p>
        </p:txBody>
      </p:sp>
      <p:sp>
        <p:nvSpPr>
          <p:cNvPr id="5" name="Slide Number Placeholder 4">
            <a:extLst>
              <a:ext uri="{FF2B5EF4-FFF2-40B4-BE49-F238E27FC236}">
                <a16:creationId xmlns:a16="http://schemas.microsoft.com/office/drawing/2014/main" id="{696C2F6F-836E-22D7-2865-A5F1FFC51958}"/>
              </a:ext>
            </a:extLst>
          </p:cNvPr>
          <p:cNvSpPr>
            <a:spLocks noGrp="1"/>
          </p:cNvSpPr>
          <p:nvPr>
            <p:ph type="sldNum" sz="quarter" idx="12"/>
          </p:nvPr>
        </p:nvSpPr>
        <p:spPr/>
        <p:txBody>
          <a:bodyPr/>
          <a:lstStyle/>
          <a:p>
            <a:fld id="{80AE5B61-BED0-4F2D-8ABE-0114A0923A7C}" type="slidenum">
              <a:rPr lang="it-IT" smtClean="0"/>
              <a:t>‹#›</a:t>
            </a:fld>
            <a:endParaRPr lang="it-IT"/>
          </a:p>
        </p:txBody>
      </p:sp>
    </p:spTree>
    <p:extLst>
      <p:ext uri="{BB962C8B-B14F-4D97-AF65-F5344CB8AC3E}">
        <p14:creationId xmlns:p14="http://schemas.microsoft.com/office/powerpoint/2010/main" val="32157159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D153C69-DFD0-B4CC-81FA-5D27D53C89AB}"/>
              </a:ext>
            </a:extLst>
          </p:cNvPr>
          <p:cNvSpPr>
            <a:spLocks noGrp="1"/>
          </p:cNvSpPr>
          <p:nvPr>
            <p:ph type="dt" sz="half" idx="10"/>
          </p:nvPr>
        </p:nvSpPr>
        <p:spPr/>
        <p:txBody>
          <a:bodyPr/>
          <a:lstStyle/>
          <a:p>
            <a:fld id="{6BCA78C0-6DF4-42F2-80BC-77D9BCC8C66F}" type="datetime1">
              <a:rPr lang="it-IT" smtClean="0"/>
              <a:t>07/07/2025</a:t>
            </a:fld>
            <a:endParaRPr lang="it-IT"/>
          </a:p>
        </p:txBody>
      </p:sp>
      <p:sp>
        <p:nvSpPr>
          <p:cNvPr id="3" name="Footer Placeholder 2">
            <a:extLst>
              <a:ext uri="{FF2B5EF4-FFF2-40B4-BE49-F238E27FC236}">
                <a16:creationId xmlns:a16="http://schemas.microsoft.com/office/drawing/2014/main" id="{CA867671-ECD2-A671-EBEC-F290BFD86CD3}"/>
              </a:ext>
            </a:extLst>
          </p:cNvPr>
          <p:cNvSpPr>
            <a:spLocks noGrp="1"/>
          </p:cNvSpPr>
          <p:nvPr>
            <p:ph type="ftr" sz="quarter" idx="11"/>
          </p:nvPr>
        </p:nvSpPr>
        <p:spPr/>
        <p:txBody>
          <a:bodyPr/>
          <a:lstStyle/>
          <a:p>
            <a:endParaRPr lang="it-IT"/>
          </a:p>
        </p:txBody>
      </p:sp>
      <p:sp>
        <p:nvSpPr>
          <p:cNvPr id="4" name="Slide Number Placeholder 3">
            <a:extLst>
              <a:ext uri="{FF2B5EF4-FFF2-40B4-BE49-F238E27FC236}">
                <a16:creationId xmlns:a16="http://schemas.microsoft.com/office/drawing/2014/main" id="{379D629F-4223-50B9-3154-53CDAFCD5350}"/>
              </a:ext>
            </a:extLst>
          </p:cNvPr>
          <p:cNvSpPr>
            <a:spLocks noGrp="1"/>
          </p:cNvSpPr>
          <p:nvPr>
            <p:ph type="sldNum" sz="quarter" idx="12"/>
          </p:nvPr>
        </p:nvSpPr>
        <p:spPr/>
        <p:txBody>
          <a:bodyPr/>
          <a:lstStyle/>
          <a:p>
            <a:fld id="{80AE5B61-BED0-4F2D-8ABE-0114A0923A7C}" type="slidenum">
              <a:rPr lang="it-IT" smtClean="0"/>
              <a:t>‹#›</a:t>
            </a:fld>
            <a:endParaRPr lang="it-IT"/>
          </a:p>
        </p:txBody>
      </p:sp>
    </p:spTree>
    <p:extLst>
      <p:ext uri="{BB962C8B-B14F-4D97-AF65-F5344CB8AC3E}">
        <p14:creationId xmlns:p14="http://schemas.microsoft.com/office/powerpoint/2010/main" val="17175246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1525C-1D09-8768-CC09-C90ACD0D053D}"/>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it-IT"/>
          </a:p>
        </p:txBody>
      </p:sp>
      <p:sp>
        <p:nvSpPr>
          <p:cNvPr id="3" name="Content Placeholder 2">
            <a:extLst>
              <a:ext uri="{FF2B5EF4-FFF2-40B4-BE49-F238E27FC236}">
                <a16:creationId xmlns:a16="http://schemas.microsoft.com/office/drawing/2014/main" id="{3A28DF65-7431-7F7D-818A-B60FD07D566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it-IT"/>
          </a:p>
        </p:txBody>
      </p:sp>
      <p:sp>
        <p:nvSpPr>
          <p:cNvPr id="4" name="Text Placeholder 3">
            <a:extLst>
              <a:ext uri="{FF2B5EF4-FFF2-40B4-BE49-F238E27FC236}">
                <a16:creationId xmlns:a16="http://schemas.microsoft.com/office/drawing/2014/main" id="{0B6C4292-9A84-5008-2D72-5DB0F26F22A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BD468B4E-7E44-33B5-63CE-0259C47BC107}"/>
              </a:ext>
            </a:extLst>
          </p:cNvPr>
          <p:cNvSpPr>
            <a:spLocks noGrp="1"/>
          </p:cNvSpPr>
          <p:nvPr>
            <p:ph type="dt" sz="half" idx="10"/>
          </p:nvPr>
        </p:nvSpPr>
        <p:spPr/>
        <p:txBody>
          <a:bodyPr/>
          <a:lstStyle/>
          <a:p>
            <a:fld id="{52C4A381-44C8-46E4-AAA3-EFE74A0B2D6F}" type="datetime1">
              <a:rPr lang="it-IT" smtClean="0"/>
              <a:t>07/07/2025</a:t>
            </a:fld>
            <a:endParaRPr lang="it-IT"/>
          </a:p>
        </p:txBody>
      </p:sp>
      <p:sp>
        <p:nvSpPr>
          <p:cNvPr id="6" name="Footer Placeholder 5">
            <a:extLst>
              <a:ext uri="{FF2B5EF4-FFF2-40B4-BE49-F238E27FC236}">
                <a16:creationId xmlns:a16="http://schemas.microsoft.com/office/drawing/2014/main" id="{491E6151-61A7-CA92-CE67-0D01758B4DB1}"/>
              </a:ext>
            </a:extLst>
          </p:cNvPr>
          <p:cNvSpPr>
            <a:spLocks noGrp="1"/>
          </p:cNvSpPr>
          <p:nvPr>
            <p:ph type="ftr" sz="quarter" idx="11"/>
          </p:nvPr>
        </p:nvSpPr>
        <p:spPr/>
        <p:txBody>
          <a:bodyPr/>
          <a:lstStyle/>
          <a:p>
            <a:endParaRPr lang="it-IT"/>
          </a:p>
        </p:txBody>
      </p:sp>
      <p:sp>
        <p:nvSpPr>
          <p:cNvPr id="7" name="Slide Number Placeholder 6">
            <a:extLst>
              <a:ext uri="{FF2B5EF4-FFF2-40B4-BE49-F238E27FC236}">
                <a16:creationId xmlns:a16="http://schemas.microsoft.com/office/drawing/2014/main" id="{4DCBB63A-3E43-F8ED-6042-0B9C58AB9C87}"/>
              </a:ext>
            </a:extLst>
          </p:cNvPr>
          <p:cNvSpPr>
            <a:spLocks noGrp="1"/>
          </p:cNvSpPr>
          <p:nvPr>
            <p:ph type="sldNum" sz="quarter" idx="12"/>
          </p:nvPr>
        </p:nvSpPr>
        <p:spPr/>
        <p:txBody>
          <a:bodyPr/>
          <a:lstStyle/>
          <a:p>
            <a:fld id="{80AE5B61-BED0-4F2D-8ABE-0114A0923A7C}" type="slidenum">
              <a:rPr lang="it-IT" smtClean="0"/>
              <a:t>‹#›</a:t>
            </a:fld>
            <a:endParaRPr lang="it-IT"/>
          </a:p>
        </p:txBody>
      </p:sp>
    </p:spTree>
    <p:extLst>
      <p:ext uri="{BB962C8B-B14F-4D97-AF65-F5344CB8AC3E}">
        <p14:creationId xmlns:p14="http://schemas.microsoft.com/office/powerpoint/2010/main" val="35310265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FB6676-BD53-A591-241A-055E9C426196}"/>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it-IT"/>
          </a:p>
        </p:txBody>
      </p:sp>
      <p:sp>
        <p:nvSpPr>
          <p:cNvPr id="3" name="Picture Placeholder 2">
            <a:extLst>
              <a:ext uri="{FF2B5EF4-FFF2-40B4-BE49-F238E27FC236}">
                <a16:creationId xmlns:a16="http://schemas.microsoft.com/office/drawing/2014/main" id="{9138CC39-B76F-6A85-E802-E0CB37F6D9D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Text Placeholder 3">
            <a:extLst>
              <a:ext uri="{FF2B5EF4-FFF2-40B4-BE49-F238E27FC236}">
                <a16:creationId xmlns:a16="http://schemas.microsoft.com/office/drawing/2014/main" id="{FFF76A91-8AC2-0844-86FE-571994CB6F7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08A9A4D6-7B9B-A52E-6BCB-BE7F868BE1D3}"/>
              </a:ext>
            </a:extLst>
          </p:cNvPr>
          <p:cNvSpPr>
            <a:spLocks noGrp="1"/>
          </p:cNvSpPr>
          <p:nvPr>
            <p:ph type="dt" sz="half" idx="10"/>
          </p:nvPr>
        </p:nvSpPr>
        <p:spPr/>
        <p:txBody>
          <a:bodyPr/>
          <a:lstStyle/>
          <a:p>
            <a:fld id="{06628029-92BB-48D8-B74A-BB52E12EEDBC}" type="datetime1">
              <a:rPr lang="it-IT" smtClean="0"/>
              <a:t>07/07/2025</a:t>
            </a:fld>
            <a:endParaRPr lang="it-IT"/>
          </a:p>
        </p:txBody>
      </p:sp>
      <p:sp>
        <p:nvSpPr>
          <p:cNvPr id="6" name="Footer Placeholder 5">
            <a:extLst>
              <a:ext uri="{FF2B5EF4-FFF2-40B4-BE49-F238E27FC236}">
                <a16:creationId xmlns:a16="http://schemas.microsoft.com/office/drawing/2014/main" id="{0288E392-5252-6EB5-A979-56E55E067F9F}"/>
              </a:ext>
            </a:extLst>
          </p:cNvPr>
          <p:cNvSpPr>
            <a:spLocks noGrp="1"/>
          </p:cNvSpPr>
          <p:nvPr>
            <p:ph type="ftr" sz="quarter" idx="11"/>
          </p:nvPr>
        </p:nvSpPr>
        <p:spPr/>
        <p:txBody>
          <a:bodyPr/>
          <a:lstStyle/>
          <a:p>
            <a:endParaRPr lang="it-IT"/>
          </a:p>
        </p:txBody>
      </p:sp>
      <p:sp>
        <p:nvSpPr>
          <p:cNvPr id="7" name="Slide Number Placeholder 6">
            <a:extLst>
              <a:ext uri="{FF2B5EF4-FFF2-40B4-BE49-F238E27FC236}">
                <a16:creationId xmlns:a16="http://schemas.microsoft.com/office/drawing/2014/main" id="{1EBC9A32-B09A-6BD6-4181-8A03E7DE7C3B}"/>
              </a:ext>
            </a:extLst>
          </p:cNvPr>
          <p:cNvSpPr>
            <a:spLocks noGrp="1"/>
          </p:cNvSpPr>
          <p:nvPr>
            <p:ph type="sldNum" sz="quarter" idx="12"/>
          </p:nvPr>
        </p:nvSpPr>
        <p:spPr/>
        <p:txBody>
          <a:bodyPr/>
          <a:lstStyle/>
          <a:p>
            <a:fld id="{80AE5B61-BED0-4F2D-8ABE-0114A0923A7C}" type="slidenum">
              <a:rPr lang="it-IT" smtClean="0"/>
              <a:t>‹#›</a:t>
            </a:fld>
            <a:endParaRPr lang="it-IT"/>
          </a:p>
        </p:txBody>
      </p:sp>
    </p:spTree>
    <p:extLst>
      <p:ext uri="{BB962C8B-B14F-4D97-AF65-F5344CB8AC3E}">
        <p14:creationId xmlns:p14="http://schemas.microsoft.com/office/powerpoint/2010/main" val="4806691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7969866-C429-415F-1098-8531EAFAFA2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it-IT"/>
          </a:p>
        </p:txBody>
      </p:sp>
      <p:sp>
        <p:nvSpPr>
          <p:cNvPr id="3" name="Text Placeholder 2">
            <a:extLst>
              <a:ext uri="{FF2B5EF4-FFF2-40B4-BE49-F238E27FC236}">
                <a16:creationId xmlns:a16="http://schemas.microsoft.com/office/drawing/2014/main" id="{8EC4CEA4-7B31-BFB1-AEC9-56DCFAE6CB4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it-IT"/>
          </a:p>
        </p:txBody>
      </p:sp>
      <p:sp>
        <p:nvSpPr>
          <p:cNvPr id="4" name="Date Placeholder 3">
            <a:extLst>
              <a:ext uri="{FF2B5EF4-FFF2-40B4-BE49-F238E27FC236}">
                <a16:creationId xmlns:a16="http://schemas.microsoft.com/office/drawing/2014/main" id="{CB128DE2-C1F8-946A-1436-B2D7C4ADA81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FC901F9-FB9F-48C4-A8BA-D1E7D18DE6E6}" type="datetime1">
              <a:rPr lang="it-IT" smtClean="0"/>
              <a:t>07/07/2025</a:t>
            </a:fld>
            <a:endParaRPr lang="it-IT"/>
          </a:p>
        </p:txBody>
      </p:sp>
      <p:sp>
        <p:nvSpPr>
          <p:cNvPr id="5" name="Footer Placeholder 4">
            <a:extLst>
              <a:ext uri="{FF2B5EF4-FFF2-40B4-BE49-F238E27FC236}">
                <a16:creationId xmlns:a16="http://schemas.microsoft.com/office/drawing/2014/main" id="{02449FEC-0471-E881-423E-F668FF84AFE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it-IT"/>
          </a:p>
        </p:txBody>
      </p:sp>
      <p:sp>
        <p:nvSpPr>
          <p:cNvPr id="6" name="Slide Number Placeholder 5">
            <a:extLst>
              <a:ext uri="{FF2B5EF4-FFF2-40B4-BE49-F238E27FC236}">
                <a16:creationId xmlns:a16="http://schemas.microsoft.com/office/drawing/2014/main" id="{B8D52F7B-A1E3-57C3-BD16-5A67739C438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80AE5B61-BED0-4F2D-8ABE-0114A0923A7C}" type="slidenum">
              <a:rPr lang="it-IT" smtClean="0"/>
              <a:t>‹#›</a:t>
            </a:fld>
            <a:endParaRPr lang="it-IT"/>
          </a:p>
        </p:txBody>
      </p:sp>
    </p:spTree>
    <p:extLst>
      <p:ext uri="{BB962C8B-B14F-4D97-AF65-F5344CB8AC3E}">
        <p14:creationId xmlns:p14="http://schemas.microsoft.com/office/powerpoint/2010/main" val="272546164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jpe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34.png"/><Relationship Id="rId5" Type="http://schemas.openxmlformats.org/officeDocument/2006/relationships/image" Target="../media/image33.jpeg"/><Relationship Id="rId4" Type="http://schemas.openxmlformats.org/officeDocument/2006/relationships/image" Target="../media/image10.jpeg"/></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36.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33.jpeg"/><Relationship Id="rId4" Type="http://schemas.openxmlformats.org/officeDocument/2006/relationships/image" Target="../media/image10.jpeg"/></Relationships>
</file>

<file path=ppt/slides/_rels/slide12.xml.rels><?xml version="1.0" encoding="UTF-8" standalone="yes"?>
<Relationships xmlns="http://schemas.openxmlformats.org/package/2006/relationships"><Relationship Id="rId8" Type="http://schemas.openxmlformats.org/officeDocument/2006/relationships/image" Target="../media/image39.png"/><Relationship Id="rId3" Type="http://schemas.microsoft.com/office/2007/relationships/hdphoto" Target="../media/hdphoto1.wdp"/><Relationship Id="rId7" Type="http://schemas.openxmlformats.org/officeDocument/2006/relationships/image" Target="../media/image38.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37.png"/><Relationship Id="rId5" Type="http://schemas.openxmlformats.org/officeDocument/2006/relationships/image" Target="../media/image33.jpeg"/><Relationship Id="rId4" Type="http://schemas.openxmlformats.org/officeDocument/2006/relationships/image" Target="../media/image10.jpeg"/></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41.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40.png"/><Relationship Id="rId5" Type="http://schemas.openxmlformats.org/officeDocument/2006/relationships/image" Target="../media/image33.jpeg"/><Relationship Id="rId4" Type="http://schemas.openxmlformats.org/officeDocument/2006/relationships/image" Target="../media/image10.jpeg"/></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2.png"/><Relationship Id="rId1" Type="http://schemas.openxmlformats.org/officeDocument/2006/relationships/slideLayout" Target="../slideLayouts/slideLayout1.xml"/><Relationship Id="rId6" Type="http://schemas.openxmlformats.org/officeDocument/2006/relationships/image" Target="../media/image43.png"/><Relationship Id="rId5" Type="http://schemas.openxmlformats.org/officeDocument/2006/relationships/image" Target="../media/image10.jpeg"/><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45.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10.jpeg"/></Relationships>
</file>

<file path=ppt/slides/_rels/slide16.xml.rels><?xml version="1.0" encoding="UTF-8" standalone="yes"?>
<Relationships xmlns="http://schemas.openxmlformats.org/package/2006/relationships"><Relationship Id="rId8" Type="http://schemas.openxmlformats.org/officeDocument/2006/relationships/image" Target="../media/image49.png"/><Relationship Id="rId3" Type="http://schemas.microsoft.com/office/2007/relationships/hdphoto" Target="../media/hdphoto1.wdp"/><Relationship Id="rId7" Type="http://schemas.openxmlformats.org/officeDocument/2006/relationships/image" Target="../media/image48.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10.jpeg"/></Relationships>
</file>

<file path=ppt/slides/_rels/slide17.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51.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50.png"/><Relationship Id="rId5" Type="http://schemas.openxmlformats.org/officeDocument/2006/relationships/image" Target="../media/image46.jpeg"/><Relationship Id="rId4" Type="http://schemas.openxmlformats.org/officeDocument/2006/relationships/image" Target="../media/image10.jpeg"/></Relationships>
</file>

<file path=ppt/slides/_rels/slide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52.png"/><Relationship Id="rId5" Type="http://schemas.openxmlformats.org/officeDocument/2006/relationships/image" Target="../media/image43.png"/><Relationship Id="rId4" Type="http://schemas.openxmlformats.org/officeDocument/2006/relationships/image" Target="../media/image10.jpeg"/></Relationships>
</file>

<file path=ppt/slides/_rels/slide1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53.png"/><Relationship Id="rId5" Type="http://schemas.openxmlformats.org/officeDocument/2006/relationships/image" Target="../media/image43.png"/><Relationship Id="rId4" Type="http://schemas.openxmlformats.org/officeDocument/2006/relationships/image" Target="../media/image10.jpeg"/></Relationships>
</file>

<file path=ppt/slides/_rels/slide2.xml.rels><?xml version="1.0" encoding="UTF-8" standalone="yes"?>
<Relationships xmlns="http://schemas.openxmlformats.org/package/2006/relationships"><Relationship Id="rId8" Type="http://schemas.openxmlformats.org/officeDocument/2006/relationships/image" Target="../media/image14.png"/><Relationship Id="rId3" Type="http://schemas.microsoft.com/office/2007/relationships/hdphoto" Target="../media/hdphoto1.wdp"/><Relationship Id="rId7" Type="http://schemas.openxmlformats.org/officeDocument/2006/relationships/image" Target="../media/image13.emf"/><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2.emf"/><Relationship Id="rId5" Type="http://schemas.openxmlformats.org/officeDocument/2006/relationships/image" Target="../media/image11.emf"/><Relationship Id="rId4" Type="http://schemas.openxmlformats.org/officeDocument/2006/relationships/image" Target="../media/image10.jpeg"/><Relationship Id="rId9" Type="http://schemas.openxmlformats.org/officeDocument/2006/relationships/image" Target="../media/image15.png"/></Relationships>
</file>

<file path=ppt/slides/_rels/slide2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1.xml"/><Relationship Id="rId5" Type="http://schemas.openxmlformats.org/officeDocument/2006/relationships/image" Target="../media/image54.png"/><Relationship Id="rId4" Type="http://schemas.openxmlformats.org/officeDocument/2006/relationships/image" Target="../media/image10.jpeg"/></Relationships>
</file>

<file path=ppt/slides/_rels/slide3.xml.rels><?xml version="1.0" encoding="UTF-8" standalone="yes"?>
<Relationships xmlns="http://schemas.openxmlformats.org/package/2006/relationships"><Relationship Id="rId8" Type="http://schemas.openxmlformats.org/officeDocument/2006/relationships/image" Target="../media/image19.png"/><Relationship Id="rId3" Type="http://schemas.microsoft.com/office/2007/relationships/hdphoto" Target="../media/hdphoto1.wdp"/><Relationship Id="rId7" Type="http://schemas.openxmlformats.org/officeDocument/2006/relationships/image" Target="../media/image18.emf"/><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7.emf"/><Relationship Id="rId5" Type="http://schemas.openxmlformats.org/officeDocument/2006/relationships/image" Target="../media/image16.jpeg"/><Relationship Id="rId4" Type="http://schemas.openxmlformats.org/officeDocument/2006/relationships/image" Target="../media/image10.jpeg"/></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1.xml"/><Relationship Id="rId4" Type="http://schemas.openxmlformats.org/officeDocument/2006/relationships/image" Target="../media/image10.jpeg"/></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22.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21.emf"/><Relationship Id="rId5" Type="http://schemas.openxmlformats.org/officeDocument/2006/relationships/image" Target="../media/image20.jpeg"/><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8" Type="http://schemas.openxmlformats.org/officeDocument/2006/relationships/image" Target="../media/image20.jpeg"/><Relationship Id="rId3" Type="http://schemas.microsoft.com/office/2007/relationships/hdphoto" Target="../media/hdphoto1.wdp"/><Relationship Id="rId7" Type="http://schemas.openxmlformats.org/officeDocument/2006/relationships/image" Target="../media/image25.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20.jpe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8" Type="http://schemas.openxmlformats.org/officeDocument/2006/relationships/image" Target="../media/image30.png"/><Relationship Id="rId3" Type="http://schemas.microsoft.com/office/2007/relationships/hdphoto" Target="../media/hdphoto1.wdp"/><Relationship Id="rId7" Type="http://schemas.openxmlformats.org/officeDocument/2006/relationships/image" Target="../media/image29.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20.jpeg"/><Relationship Id="rId4" Type="http://schemas.openxmlformats.org/officeDocument/2006/relationships/image" Target="../media/image10.jpeg"/></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32.gif"/><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31.png"/><Relationship Id="rId5" Type="http://schemas.openxmlformats.org/officeDocument/2006/relationships/image" Target="../media/image20.jpeg"/><Relationship Id="rId4"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La lavanda in Provenza">
            <a:extLst>
              <a:ext uri="{FF2B5EF4-FFF2-40B4-BE49-F238E27FC236}">
                <a16:creationId xmlns:a16="http://schemas.microsoft.com/office/drawing/2014/main" id="{5CC0682B-D60E-4C81-F1E9-C0237E1BA5E2}"/>
              </a:ext>
            </a:extLst>
          </p:cNvPr>
          <p:cNvPicPr>
            <a:picLocks noChangeAspect="1"/>
          </p:cNvPicPr>
          <p:nvPr/>
        </p:nvPicPr>
        <p:blipFill>
          <a:blip r:embed="rId2"/>
          <a:srcRect r="1" b="17574"/>
          <a:stretch>
            <a:fillRect/>
          </a:stretch>
        </p:blipFill>
        <p:spPr>
          <a:xfrm>
            <a:off x="4166504" y="10"/>
            <a:ext cx="8025495" cy="3067040"/>
          </a:xfrm>
          <a:prstGeom prst="rect">
            <a:avLst/>
          </a:prstGeom>
        </p:spPr>
      </p:pic>
      <p:pic>
        <p:nvPicPr>
          <p:cNvPr id="1026" name="Picture 2" descr="A splash of colors on a white surface">
            <a:extLst>
              <a:ext uri="{FF2B5EF4-FFF2-40B4-BE49-F238E27FC236}">
                <a16:creationId xmlns:a16="http://schemas.microsoft.com/office/drawing/2014/main" id="{83B29CBF-D2A9-E308-C90B-1F540A2354E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r="20257" b="1"/>
          <a:stretch>
            <a:fillRect/>
          </a:stretch>
        </p:blipFill>
        <p:spPr bwMode="auto">
          <a:xfrm>
            <a:off x="1" y="1"/>
            <a:ext cx="5017099" cy="4718647"/>
          </a:xfrm>
          <a:custGeom>
            <a:avLst/>
            <a:gdLst/>
            <a:ahLst/>
            <a:cxnLst/>
            <a:rect l="l" t="t" r="r" b="b"/>
            <a:pathLst>
              <a:path w="5017099" h="4718647">
                <a:moveTo>
                  <a:pt x="0" y="0"/>
                </a:moveTo>
                <a:lnTo>
                  <a:pt x="4599738" y="0"/>
                </a:lnTo>
                <a:lnTo>
                  <a:pt x="4636346" y="60259"/>
                </a:lnTo>
                <a:cubicBezTo>
                  <a:pt x="4879170" y="507256"/>
                  <a:pt x="5017099" y="1019504"/>
                  <a:pt x="5017099" y="1563967"/>
                </a:cubicBezTo>
                <a:cubicBezTo>
                  <a:pt x="5017099" y="3306249"/>
                  <a:pt x="3604701" y="4718647"/>
                  <a:pt x="1862419" y="4718647"/>
                </a:cubicBezTo>
                <a:cubicBezTo>
                  <a:pt x="1209063" y="4718647"/>
                  <a:pt x="602098" y="4520029"/>
                  <a:pt x="98607" y="4179877"/>
                </a:cubicBezTo>
                <a:lnTo>
                  <a:pt x="0" y="4106140"/>
                </a:lnTo>
                <a:close/>
              </a:path>
            </a:pathLst>
          </a:custGeom>
          <a:noFill/>
          <a:extLst>
            <a:ext uri="{909E8E84-426E-40DD-AFC4-6F175D3DCCD1}">
              <a14:hiddenFill xmlns:a14="http://schemas.microsoft.com/office/drawing/2010/main">
                <a:solidFill>
                  <a:srgbClr val="FFFFFF"/>
                </a:solidFill>
              </a14:hiddenFill>
            </a:ext>
          </a:extLst>
        </p:spPr>
      </p:pic>
      <p:pic>
        <p:nvPicPr>
          <p:cNvPr id="9" name="Picture 8" descr="Palais Du Pharo: Marseille's Must-see Building">
            <a:extLst>
              <a:ext uri="{FF2B5EF4-FFF2-40B4-BE49-F238E27FC236}">
                <a16:creationId xmlns:a16="http://schemas.microsoft.com/office/drawing/2014/main" id="{0877C16F-2224-4514-621F-D550E8FF8FA9}"/>
              </a:ext>
            </a:extLst>
          </p:cNvPr>
          <p:cNvPicPr>
            <a:picLocks noChangeAspect="1"/>
          </p:cNvPicPr>
          <p:nvPr/>
        </p:nvPicPr>
        <p:blipFill>
          <a:blip r:embed="rId4"/>
          <a:srcRect l="2701" r="11403"/>
          <a:stretch>
            <a:fillRect/>
          </a:stretch>
        </p:blipFill>
        <p:spPr>
          <a:xfrm>
            <a:off x="6283728" y="1699214"/>
            <a:ext cx="5908273" cy="5158786"/>
          </a:xfrm>
          <a:custGeom>
            <a:avLst/>
            <a:gdLst/>
            <a:ahLst/>
            <a:cxnLst/>
            <a:rect l="l" t="t" r="r" b="b"/>
            <a:pathLst>
              <a:path w="5908273" h="5158786">
                <a:moveTo>
                  <a:pt x="3465576" y="0"/>
                </a:moveTo>
                <a:cubicBezTo>
                  <a:pt x="4302945" y="0"/>
                  <a:pt x="5070948" y="296984"/>
                  <a:pt x="5670004" y="791369"/>
                </a:cubicBezTo>
                <a:lnTo>
                  <a:pt x="5908273" y="1007923"/>
                </a:lnTo>
                <a:lnTo>
                  <a:pt x="5908273" y="5158786"/>
                </a:lnTo>
                <a:lnTo>
                  <a:pt x="443374" y="5158786"/>
                </a:lnTo>
                <a:lnTo>
                  <a:pt x="418277" y="5117476"/>
                </a:lnTo>
                <a:cubicBezTo>
                  <a:pt x="151523" y="4626427"/>
                  <a:pt x="0" y="4063697"/>
                  <a:pt x="0" y="3465576"/>
                </a:cubicBezTo>
                <a:cubicBezTo>
                  <a:pt x="0" y="1551591"/>
                  <a:pt x="1551591" y="0"/>
                  <a:pt x="3465576" y="0"/>
                </a:cubicBezTo>
                <a:close/>
              </a:path>
            </a:pathLst>
          </a:custGeom>
        </p:spPr>
      </p:pic>
      <p:sp>
        <p:nvSpPr>
          <p:cNvPr id="11" name="Oval 10">
            <a:extLst>
              <a:ext uri="{FF2B5EF4-FFF2-40B4-BE49-F238E27FC236}">
                <a16:creationId xmlns:a16="http://schemas.microsoft.com/office/drawing/2014/main" id="{AD8BA4D3-C78C-FFFD-20C5-9F059A171B95}"/>
              </a:ext>
            </a:extLst>
          </p:cNvPr>
          <p:cNvSpPr/>
          <p:nvPr/>
        </p:nvSpPr>
        <p:spPr>
          <a:xfrm>
            <a:off x="3323321" y="1819492"/>
            <a:ext cx="4297681" cy="4332074"/>
          </a:xfrm>
          <a:prstGeom prst="ellipse">
            <a:avLst/>
          </a:prstGeom>
          <a:solidFill>
            <a:schemeClr val="tx2">
              <a:lumMod val="10000"/>
              <a:lumOff val="90000"/>
            </a:schemeClr>
          </a:solidFill>
          <a:ln>
            <a:solidFill>
              <a:schemeClr val="tx2">
                <a:lumMod val="10000"/>
                <a:lumOff val="9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pic>
        <p:nvPicPr>
          <p:cNvPr id="10" name="Picture 9" descr="A blue and purple letters&#10;&#10;AI-generated content may be incorrect.">
            <a:extLst>
              <a:ext uri="{FF2B5EF4-FFF2-40B4-BE49-F238E27FC236}">
                <a16:creationId xmlns:a16="http://schemas.microsoft.com/office/drawing/2014/main" id="{DDEB310D-7A60-3310-0B18-3569358824A3}"/>
              </a:ext>
            </a:extLst>
          </p:cNvPr>
          <p:cNvPicPr>
            <a:picLocks noChangeAspect="1"/>
          </p:cNvPicPr>
          <p:nvPr/>
        </p:nvPicPr>
        <p:blipFill>
          <a:blip r:embed="rId5">
            <a:clrChange>
              <a:clrFrom>
                <a:srgbClr val="88FFFF"/>
              </a:clrFrom>
              <a:clrTo>
                <a:srgbClr val="88FFFF">
                  <a:alpha val="0"/>
                </a:srgbClr>
              </a:clrTo>
            </a:clrChange>
          </a:blip>
          <a:stretch>
            <a:fillRect/>
          </a:stretch>
        </p:blipFill>
        <p:spPr>
          <a:xfrm>
            <a:off x="3529533" y="3191909"/>
            <a:ext cx="3920947" cy="941028"/>
          </a:xfrm>
          <a:prstGeom prst="rect">
            <a:avLst/>
          </a:prstGeom>
        </p:spPr>
      </p:pic>
      <p:sp>
        <p:nvSpPr>
          <p:cNvPr id="13" name="TextBox 12">
            <a:extLst>
              <a:ext uri="{FF2B5EF4-FFF2-40B4-BE49-F238E27FC236}">
                <a16:creationId xmlns:a16="http://schemas.microsoft.com/office/drawing/2014/main" id="{83A688D2-5947-6808-5BA5-DE2ACE27F1FA}"/>
              </a:ext>
            </a:extLst>
          </p:cNvPr>
          <p:cNvSpPr txBox="1"/>
          <p:nvPr/>
        </p:nvSpPr>
        <p:spPr>
          <a:xfrm>
            <a:off x="3522815" y="2855551"/>
            <a:ext cx="3876865" cy="369332"/>
          </a:xfrm>
          <a:prstGeom prst="rect">
            <a:avLst/>
          </a:prstGeom>
          <a:noFill/>
        </p:spPr>
        <p:txBody>
          <a:bodyPr wrap="square">
            <a:spAutoFit/>
          </a:bodyPr>
          <a:lstStyle/>
          <a:p>
            <a:pPr algn="ctr"/>
            <a:r>
              <a:rPr lang="en-US" b="1" dirty="0">
                <a:solidFill>
                  <a:srgbClr val="FAA61E"/>
                </a:solidFill>
                <a:latin typeface="Aptos Black" panose="020F0502020204030204" pitchFamily="34" charset="0"/>
              </a:rPr>
              <a:t>PALAIS DU PHARO</a:t>
            </a:r>
            <a:r>
              <a:rPr lang="en-US" dirty="0">
                <a:solidFill>
                  <a:srgbClr val="FAA61E"/>
                </a:solidFill>
                <a:latin typeface="Aptos Black" panose="020F0502020204030204" pitchFamily="34" charset="0"/>
              </a:rPr>
              <a:t>​, </a:t>
            </a:r>
            <a:r>
              <a:rPr lang="en-US" b="1" dirty="0">
                <a:solidFill>
                  <a:srgbClr val="FAA61E"/>
                </a:solidFill>
                <a:latin typeface="Aptos Black" panose="020F0502020204030204" pitchFamily="34" charset="0"/>
              </a:rPr>
              <a:t>MARSEILLE</a:t>
            </a:r>
            <a:endParaRPr lang="en-US" dirty="0">
              <a:latin typeface="Aptos Black" panose="020F0502020204030204" pitchFamily="34" charset="0"/>
            </a:endParaRPr>
          </a:p>
        </p:txBody>
      </p:sp>
      <p:sp>
        <p:nvSpPr>
          <p:cNvPr id="15" name="TextBox 14">
            <a:extLst>
              <a:ext uri="{FF2B5EF4-FFF2-40B4-BE49-F238E27FC236}">
                <a16:creationId xmlns:a16="http://schemas.microsoft.com/office/drawing/2014/main" id="{A5C86EEE-233F-1158-034D-823305CF8B01}"/>
              </a:ext>
            </a:extLst>
          </p:cNvPr>
          <p:cNvSpPr txBox="1"/>
          <p:nvPr/>
        </p:nvSpPr>
        <p:spPr>
          <a:xfrm>
            <a:off x="57665" y="4476500"/>
            <a:ext cx="7036548" cy="2281476"/>
          </a:xfrm>
          <a:prstGeom prst="round2DiagRect">
            <a:avLst/>
          </a:prstGeom>
          <a:solidFill>
            <a:schemeClr val="tx2">
              <a:lumMod val="50000"/>
              <a:lumOff val="50000"/>
            </a:schemeClr>
          </a:solidFill>
          <a:ln>
            <a:noFill/>
          </a:ln>
        </p:spPr>
        <p:style>
          <a:lnRef idx="2">
            <a:schemeClr val="accent2"/>
          </a:lnRef>
          <a:fillRef idx="1">
            <a:schemeClr val="lt1"/>
          </a:fillRef>
          <a:effectRef idx="0">
            <a:schemeClr val="accent2"/>
          </a:effectRef>
          <a:fontRef idx="minor">
            <a:schemeClr val="dk1"/>
          </a:fontRef>
        </p:style>
        <p:txBody>
          <a:bodyPr wrap="square">
            <a:spAutoFit/>
          </a:bodyPr>
          <a:lstStyle/>
          <a:p>
            <a:r>
              <a:rPr lang="en-US" sz="3200" dirty="0">
                <a:solidFill>
                  <a:schemeClr val="bg1"/>
                </a:solidFill>
                <a:latin typeface="Aptos Black" panose="020B0004020202020204" pitchFamily="34" charset="0"/>
              </a:rPr>
              <a:t>Cosmic rays results with the High Energy Particle Detector 01 (HEPD-01) on board the China </a:t>
            </a:r>
            <a:r>
              <a:rPr lang="en-US" sz="3200" dirty="0" err="1">
                <a:solidFill>
                  <a:schemeClr val="bg1"/>
                </a:solidFill>
                <a:latin typeface="Aptos Black" panose="020B0004020202020204" pitchFamily="34" charset="0"/>
              </a:rPr>
              <a:t>Seismo</a:t>
            </a:r>
            <a:r>
              <a:rPr lang="en-US" sz="3200" dirty="0">
                <a:solidFill>
                  <a:schemeClr val="bg1"/>
                </a:solidFill>
                <a:latin typeface="Aptos Black" panose="020B0004020202020204" pitchFamily="34" charset="0"/>
              </a:rPr>
              <a:t>-Electromagnetic Satellite</a:t>
            </a:r>
          </a:p>
        </p:txBody>
      </p:sp>
      <p:pic>
        <p:nvPicPr>
          <p:cNvPr id="1032" name="Picture 8">
            <a:extLst>
              <a:ext uri="{FF2B5EF4-FFF2-40B4-BE49-F238E27FC236}">
                <a16:creationId xmlns:a16="http://schemas.microsoft.com/office/drawing/2014/main" id="{4CC71345-81E9-2869-F076-B81E4E54151A}"/>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87445" y="3228266"/>
            <a:ext cx="1184003" cy="1179363"/>
          </a:xfrm>
          <a:prstGeom prst="rect">
            <a:avLst/>
          </a:prstGeom>
          <a:solidFill>
            <a:schemeClr val="bg1"/>
          </a:solidFill>
        </p:spPr>
      </p:pic>
      <p:pic>
        <p:nvPicPr>
          <p:cNvPr id="1034" name="Picture 10">
            <a:extLst>
              <a:ext uri="{FF2B5EF4-FFF2-40B4-BE49-F238E27FC236}">
                <a16:creationId xmlns:a16="http://schemas.microsoft.com/office/drawing/2014/main" id="{ADB216ED-2547-F551-6826-6DAC0F3DA538}"/>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498563" y="3527557"/>
            <a:ext cx="1663464" cy="840179"/>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5FE5E219-897D-405F-3091-9D6A434B02B5}"/>
              </a:ext>
            </a:extLst>
          </p:cNvPr>
          <p:cNvSpPr txBox="1"/>
          <p:nvPr/>
        </p:nvSpPr>
        <p:spPr>
          <a:xfrm>
            <a:off x="7518335" y="5952183"/>
            <a:ext cx="4673664" cy="923330"/>
          </a:xfrm>
          <a:prstGeom prst="rect">
            <a:avLst/>
          </a:prstGeom>
          <a:noFill/>
        </p:spPr>
        <p:txBody>
          <a:bodyPr wrap="square">
            <a:spAutoFit/>
          </a:bodyPr>
          <a:lstStyle/>
          <a:p>
            <a:pPr algn="r"/>
            <a:r>
              <a:rPr lang="en-US" b="1" i="0" u="none" strike="noStrike" cap="all" dirty="0">
                <a:solidFill>
                  <a:schemeClr val="bg1"/>
                </a:solidFill>
                <a:effectLst/>
                <a:latin typeface="Aptos Black" panose="020B0004020202020204" pitchFamily="34" charset="0"/>
              </a:rPr>
              <a:t>Beatrice </a:t>
            </a:r>
            <a:r>
              <a:rPr lang="en-US" b="1" i="0" u="none" strike="noStrike" cap="all" dirty="0" err="1">
                <a:solidFill>
                  <a:schemeClr val="bg1"/>
                </a:solidFill>
                <a:effectLst/>
                <a:latin typeface="Aptos Black" panose="020B0004020202020204" pitchFamily="34" charset="0"/>
              </a:rPr>
              <a:t>paniCO</a:t>
            </a:r>
            <a:endParaRPr lang="en-US" b="1" i="0" u="none" strike="noStrike" cap="all" dirty="0">
              <a:solidFill>
                <a:schemeClr val="bg1"/>
              </a:solidFill>
              <a:effectLst/>
              <a:latin typeface="Aptos Black" panose="020B0004020202020204" pitchFamily="34" charset="0"/>
            </a:endParaRPr>
          </a:p>
          <a:p>
            <a:pPr algn="r"/>
            <a:r>
              <a:rPr lang="en-US" b="1" cap="all" dirty="0">
                <a:solidFill>
                  <a:schemeClr val="bg1"/>
                </a:solidFill>
                <a:latin typeface="Aptos Black" panose="020B0004020202020204" pitchFamily="34" charset="0"/>
              </a:rPr>
              <a:t>INFN Naples</a:t>
            </a:r>
          </a:p>
          <a:p>
            <a:pPr algn="r"/>
            <a:r>
              <a:rPr lang="en-US" b="1" cap="all" dirty="0">
                <a:solidFill>
                  <a:schemeClr val="bg1"/>
                </a:solidFill>
                <a:latin typeface="Aptos Black" panose="020B0004020202020204" pitchFamily="34" charset="0"/>
              </a:rPr>
              <a:t>University “</a:t>
            </a:r>
            <a:r>
              <a:rPr lang="en-US" b="1" cap="all" dirty="0" err="1">
                <a:solidFill>
                  <a:schemeClr val="bg1"/>
                </a:solidFill>
                <a:latin typeface="Aptos Black" panose="020B0004020202020204" pitchFamily="34" charset="0"/>
              </a:rPr>
              <a:t>FeDERico</a:t>
            </a:r>
            <a:r>
              <a:rPr lang="en-US" b="1" cap="all" dirty="0">
                <a:solidFill>
                  <a:schemeClr val="bg1"/>
                </a:solidFill>
                <a:latin typeface="Aptos Black" panose="020B0004020202020204" pitchFamily="34" charset="0"/>
              </a:rPr>
              <a:t> II”, Naples</a:t>
            </a:r>
            <a:endParaRPr lang="it-IT" dirty="0">
              <a:solidFill>
                <a:schemeClr val="bg1"/>
              </a:solidFill>
              <a:latin typeface="Aptos Black" panose="020B0004020202020204" pitchFamily="34" charset="0"/>
            </a:endParaRPr>
          </a:p>
        </p:txBody>
      </p:sp>
      <p:sp>
        <p:nvSpPr>
          <p:cNvPr id="19" name="TextBox 18">
            <a:extLst>
              <a:ext uri="{FF2B5EF4-FFF2-40B4-BE49-F238E27FC236}">
                <a16:creationId xmlns:a16="http://schemas.microsoft.com/office/drawing/2014/main" id="{0957F6DC-7BE2-004D-5E6A-108F91B5C1A0}"/>
              </a:ext>
            </a:extLst>
          </p:cNvPr>
          <p:cNvSpPr txBox="1"/>
          <p:nvPr/>
        </p:nvSpPr>
        <p:spPr>
          <a:xfrm>
            <a:off x="3786447" y="4050230"/>
            <a:ext cx="3332480" cy="461665"/>
          </a:xfrm>
          <a:prstGeom prst="rect">
            <a:avLst/>
          </a:prstGeom>
          <a:noFill/>
        </p:spPr>
        <p:txBody>
          <a:bodyPr wrap="square">
            <a:spAutoFit/>
          </a:bodyPr>
          <a:lstStyle/>
          <a:p>
            <a:pPr algn="ctr"/>
            <a:r>
              <a:rPr lang="en-US" sz="2400" b="1" dirty="0">
                <a:solidFill>
                  <a:srgbClr val="FAA61E"/>
                </a:solidFill>
                <a:latin typeface="Aptos Black" panose="020F0502020204030204" pitchFamily="34" charset="0"/>
              </a:rPr>
              <a:t>07 – 11 JULY, 2025</a:t>
            </a:r>
          </a:p>
        </p:txBody>
      </p:sp>
      <p:pic>
        <p:nvPicPr>
          <p:cNvPr id="21" name="Picture 20">
            <a:extLst>
              <a:ext uri="{FF2B5EF4-FFF2-40B4-BE49-F238E27FC236}">
                <a16:creationId xmlns:a16="http://schemas.microsoft.com/office/drawing/2014/main" id="{510F2535-C985-F78C-F781-421E475B35FD}"/>
              </a:ext>
            </a:extLst>
          </p:cNvPr>
          <p:cNvPicPr>
            <a:picLocks noChangeAspect="1"/>
          </p:cNvPicPr>
          <p:nvPr/>
        </p:nvPicPr>
        <p:blipFill>
          <a:blip r:embed="rId8"/>
          <a:stretch>
            <a:fillRect/>
          </a:stretch>
        </p:blipFill>
        <p:spPr>
          <a:xfrm>
            <a:off x="2148659" y="62406"/>
            <a:ext cx="1283538" cy="1249113"/>
          </a:xfrm>
          <a:prstGeom prst="rect">
            <a:avLst/>
          </a:prstGeom>
        </p:spPr>
      </p:pic>
      <p:pic>
        <p:nvPicPr>
          <p:cNvPr id="23" name="Picture 22">
            <a:extLst>
              <a:ext uri="{FF2B5EF4-FFF2-40B4-BE49-F238E27FC236}">
                <a16:creationId xmlns:a16="http://schemas.microsoft.com/office/drawing/2014/main" id="{62AA909F-B6FA-AC0D-05B5-CD0E35C14CE2}"/>
              </a:ext>
            </a:extLst>
          </p:cNvPr>
          <p:cNvPicPr>
            <a:picLocks noChangeAspect="1"/>
          </p:cNvPicPr>
          <p:nvPr/>
        </p:nvPicPr>
        <p:blipFill>
          <a:blip r:embed="rId9"/>
          <a:stretch>
            <a:fillRect/>
          </a:stretch>
        </p:blipFill>
        <p:spPr>
          <a:xfrm>
            <a:off x="176272" y="86580"/>
            <a:ext cx="1862020" cy="976102"/>
          </a:xfrm>
          <a:prstGeom prst="rect">
            <a:avLst/>
          </a:prstGeom>
        </p:spPr>
      </p:pic>
    </p:spTree>
    <p:extLst>
      <p:ext uri="{BB962C8B-B14F-4D97-AF65-F5344CB8AC3E}">
        <p14:creationId xmlns:p14="http://schemas.microsoft.com/office/powerpoint/2010/main" val="22514001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2768C6-69C2-D314-BAC8-FAD5E99CFF17}"/>
            </a:ext>
          </a:extLst>
        </p:cNvPr>
        <p:cNvGrpSpPr/>
        <p:nvPr/>
      </p:nvGrpSpPr>
      <p:grpSpPr>
        <a:xfrm>
          <a:off x="0" y="0"/>
          <a:ext cx="0" cy="0"/>
          <a:chOff x="0" y="0"/>
          <a:chExt cx="0" cy="0"/>
        </a:xfrm>
      </p:grpSpPr>
      <p:pic>
        <p:nvPicPr>
          <p:cNvPr id="4" name="Picture 2" descr="A splash of colors on a white surface">
            <a:extLst>
              <a:ext uri="{FF2B5EF4-FFF2-40B4-BE49-F238E27FC236}">
                <a16:creationId xmlns:a16="http://schemas.microsoft.com/office/drawing/2014/main" id="{C2E07B4C-CA50-1CBA-0589-BFAD0DEE6F44}"/>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artisticPhotocopy trans="80000"/>
                    </a14:imgEffect>
                  </a14:imgLayer>
                </a14:imgProps>
              </a:ext>
              <a:ext uri="{28A0092B-C50C-407E-A947-70E740481C1C}">
                <a14:useLocalDpi xmlns:a14="http://schemas.microsoft.com/office/drawing/2010/main" val="0"/>
              </a:ext>
            </a:extLst>
          </a:blip>
          <a:srcRect r="20257" b="1"/>
          <a:stretch>
            <a:fillRect/>
          </a:stretch>
        </p:blipFill>
        <p:spPr bwMode="auto">
          <a:xfrm>
            <a:off x="1" y="1"/>
            <a:ext cx="5017099" cy="4718647"/>
          </a:xfrm>
          <a:custGeom>
            <a:avLst/>
            <a:gdLst/>
            <a:ahLst/>
            <a:cxnLst/>
            <a:rect l="l" t="t" r="r" b="b"/>
            <a:pathLst>
              <a:path w="5017099" h="4718647">
                <a:moveTo>
                  <a:pt x="0" y="0"/>
                </a:moveTo>
                <a:lnTo>
                  <a:pt x="4599738" y="0"/>
                </a:lnTo>
                <a:lnTo>
                  <a:pt x="4636346" y="60259"/>
                </a:lnTo>
                <a:cubicBezTo>
                  <a:pt x="4879170" y="507256"/>
                  <a:pt x="5017099" y="1019504"/>
                  <a:pt x="5017099" y="1563967"/>
                </a:cubicBezTo>
                <a:cubicBezTo>
                  <a:pt x="5017099" y="3306249"/>
                  <a:pt x="3604701" y="4718647"/>
                  <a:pt x="1862419" y="4718647"/>
                </a:cubicBezTo>
                <a:cubicBezTo>
                  <a:pt x="1209063" y="4718647"/>
                  <a:pt x="602098" y="4520029"/>
                  <a:pt x="98607" y="4179877"/>
                </a:cubicBezTo>
                <a:lnTo>
                  <a:pt x="0" y="4106140"/>
                </a:lnTo>
                <a:close/>
              </a:path>
            </a:pathLst>
          </a:custGeom>
          <a:noFill/>
          <a:extLst>
            <a:ext uri="{909E8E84-426E-40DD-AFC4-6F175D3DCCD1}">
              <a14:hiddenFill xmlns:a14="http://schemas.microsoft.com/office/drawing/2010/main">
                <a:solidFill>
                  <a:srgbClr val="FFFFFF"/>
                </a:solidFill>
              </a14:hiddenFill>
            </a:ext>
          </a:extLst>
        </p:spPr>
      </p:pic>
      <p:pic>
        <p:nvPicPr>
          <p:cNvPr id="5" name="Picture 4" descr="A blue city outline on a blue background&#10;&#10;AI-generated content may be incorrect.">
            <a:extLst>
              <a:ext uri="{FF2B5EF4-FFF2-40B4-BE49-F238E27FC236}">
                <a16:creationId xmlns:a16="http://schemas.microsoft.com/office/drawing/2014/main" id="{42D1949E-1518-8809-3BB8-45FB1F0A9530}"/>
              </a:ext>
            </a:extLst>
          </p:cNvPr>
          <p:cNvPicPr>
            <a:picLocks noChangeAspect="1"/>
          </p:cNvPicPr>
          <p:nvPr/>
        </p:nvPicPr>
        <p:blipFill>
          <a:blip r:embed="rId4"/>
          <a:stretch>
            <a:fillRect/>
          </a:stretch>
        </p:blipFill>
        <p:spPr>
          <a:xfrm>
            <a:off x="76298" y="81200"/>
            <a:ext cx="3530688" cy="865098"/>
          </a:xfrm>
          <a:prstGeom prst="rect">
            <a:avLst/>
          </a:prstGeom>
        </p:spPr>
      </p:pic>
      <p:sp>
        <p:nvSpPr>
          <p:cNvPr id="6" name="TextBox 5">
            <a:extLst>
              <a:ext uri="{FF2B5EF4-FFF2-40B4-BE49-F238E27FC236}">
                <a16:creationId xmlns:a16="http://schemas.microsoft.com/office/drawing/2014/main" id="{0A0AD2AB-F8E3-FBE8-E681-FD483F1D9191}"/>
              </a:ext>
            </a:extLst>
          </p:cNvPr>
          <p:cNvSpPr txBox="1"/>
          <p:nvPr/>
        </p:nvSpPr>
        <p:spPr>
          <a:xfrm>
            <a:off x="3689498" y="123535"/>
            <a:ext cx="8335925" cy="769441"/>
          </a:xfrm>
          <a:prstGeom prst="rect">
            <a:avLst/>
          </a:prstGeom>
          <a:noFill/>
        </p:spPr>
        <p:txBody>
          <a:bodyPr wrap="square" rtlCol="0">
            <a:spAutoFit/>
          </a:bodyPr>
          <a:lstStyle/>
          <a:p>
            <a:r>
              <a:rPr lang="en-US" sz="4400" dirty="0">
                <a:latin typeface="Constantia" panose="02030602050306030303" pitchFamily="18" charset="0"/>
              </a:rPr>
              <a:t>Solar Energetic Particles</a:t>
            </a:r>
          </a:p>
        </p:txBody>
      </p:sp>
      <p:sp>
        <p:nvSpPr>
          <p:cNvPr id="7" name="TextBox 6">
            <a:extLst>
              <a:ext uri="{FF2B5EF4-FFF2-40B4-BE49-F238E27FC236}">
                <a16:creationId xmlns:a16="http://schemas.microsoft.com/office/drawing/2014/main" id="{711A46A1-4894-9BFD-98E4-6A3793C1ED6B}"/>
              </a:ext>
            </a:extLst>
          </p:cNvPr>
          <p:cNvSpPr txBox="1"/>
          <p:nvPr/>
        </p:nvSpPr>
        <p:spPr>
          <a:xfrm>
            <a:off x="76298" y="142755"/>
            <a:ext cx="1178570" cy="338554"/>
          </a:xfrm>
          <a:prstGeom prst="rect">
            <a:avLst/>
          </a:prstGeom>
          <a:noFill/>
        </p:spPr>
        <p:txBody>
          <a:bodyPr wrap="square" rtlCol="0">
            <a:spAutoFit/>
          </a:bodyPr>
          <a:lstStyle/>
          <a:p>
            <a:r>
              <a:rPr lang="it-IT" sz="1600" dirty="0">
                <a:solidFill>
                  <a:schemeClr val="accent4">
                    <a:lumMod val="40000"/>
                    <a:lumOff val="60000"/>
                  </a:schemeClr>
                </a:solidFill>
                <a:latin typeface="Aptos Black" panose="020B0004020202020204" pitchFamily="34" charset="0"/>
              </a:rPr>
              <a:t>HEP 2025</a:t>
            </a:r>
          </a:p>
        </p:txBody>
      </p:sp>
      <p:sp>
        <p:nvSpPr>
          <p:cNvPr id="12" name="TextBox 11">
            <a:extLst>
              <a:ext uri="{FF2B5EF4-FFF2-40B4-BE49-F238E27FC236}">
                <a16:creationId xmlns:a16="http://schemas.microsoft.com/office/drawing/2014/main" id="{4008DEB4-07CA-F538-9E46-5B0400BEDAF6}"/>
              </a:ext>
            </a:extLst>
          </p:cNvPr>
          <p:cNvSpPr txBox="1"/>
          <p:nvPr/>
        </p:nvSpPr>
        <p:spPr>
          <a:xfrm>
            <a:off x="-19456" y="6551466"/>
            <a:ext cx="3521413" cy="307777"/>
          </a:xfrm>
          <a:prstGeom prst="rect">
            <a:avLst/>
          </a:prstGeom>
          <a:noFill/>
        </p:spPr>
        <p:txBody>
          <a:bodyPr wrap="square" rtlCol="0">
            <a:spAutoFit/>
          </a:bodyPr>
          <a:lstStyle/>
          <a:p>
            <a:r>
              <a:rPr lang="it-IT" sz="1400" dirty="0"/>
              <a:t>B. Panico 07/07/2025</a:t>
            </a:r>
          </a:p>
        </p:txBody>
      </p:sp>
      <p:sp>
        <p:nvSpPr>
          <p:cNvPr id="13" name="Slide Number Placeholder 12">
            <a:extLst>
              <a:ext uri="{FF2B5EF4-FFF2-40B4-BE49-F238E27FC236}">
                <a16:creationId xmlns:a16="http://schemas.microsoft.com/office/drawing/2014/main" id="{BA7E2A04-917A-2A4F-EB21-39BF1CE580A7}"/>
              </a:ext>
            </a:extLst>
          </p:cNvPr>
          <p:cNvSpPr>
            <a:spLocks noGrp="1"/>
          </p:cNvSpPr>
          <p:nvPr>
            <p:ph type="sldNum" sz="quarter" idx="12"/>
          </p:nvPr>
        </p:nvSpPr>
        <p:spPr/>
        <p:txBody>
          <a:bodyPr/>
          <a:lstStyle/>
          <a:p>
            <a:fld id="{80AE5B61-BED0-4F2D-8ABE-0114A0923A7C}" type="slidenum">
              <a:rPr lang="it-IT" smtClean="0"/>
              <a:t>10</a:t>
            </a:fld>
            <a:endParaRPr lang="it-IT"/>
          </a:p>
        </p:txBody>
      </p:sp>
      <p:pic>
        <p:nvPicPr>
          <p:cNvPr id="2" name="Picture 1" descr="Source of hazardous high-energy particles located in the Sun | UCL News -  UCL – University College London">
            <a:extLst>
              <a:ext uri="{FF2B5EF4-FFF2-40B4-BE49-F238E27FC236}">
                <a16:creationId xmlns:a16="http://schemas.microsoft.com/office/drawing/2014/main" id="{2D8CBD4B-E8E2-F42F-9612-B99740117E82}"/>
              </a:ext>
            </a:extLst>
          </p:cNvPr>
          <p:cNvPicPr>
            <a:picLocks noChangeAspect="1"/>
          </p:cNvPicPr>
          <p:nvPr/>
        </p:nvPicPr>
        <p:blipFill>
          <a:blip r:embed="rId5"/>
          <a:stretch>
            <a:fillRect/>
          </a:stretch>
        </p:blipFill>
        <p:spPr>
          <a:xfrm>
            <a:off x="10303931" y="136525"/>
            <a:ext cx="1758183" cy="842507"/>
          </a:xfrm>
          <a:prstGeom prst="rect">
            <a:avLst/>
          </a:prstGeom>
        </p:spPr>
      </p:pic>
      <p:sp>
        <p:nvSpPr>
          <p:cNvPr id="8" name="TextBox 7">
            <a:extLst>
              <a:ext uri="{FF2B5EF4-FFF2-40B4-BE49-F238E27FC236}">
                <a16:creationId xmlns:a16="http://schemas.microsoft.com/office/drawing/2014/main" id="{66A0A0AF-FF0E-1F5A-9492-D538D555E17C}"/>
              </a:ext>
            </a:extLst>
          </p:cNvPr>
          <p:cNvSpPr txBox="1"/>
          <p:nvPr/>
        </p:nvSpPr>
        <p:spPr>
          <a:xfrm>
            <a:off x="296145" y="4514249"/>
            <a:ext cx="5145475" cy="2031325"/>
          </a:xfrm>
          <a:prstGeom prst="rect">
            <a:avLst/>
          </a:prstGeom>
          <a:noFill/>
          <a:ln>
            <a:solidFill>
              <a:srgbClr val="4472C4"/>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n-US" sz="1400" dirty="0">
                <a:latin typeface="Constantia" panose="02030602050306030303" pitchFamily="18" charset="0"/>
                <a:ea typeface="+mn-lt"/>
                <a:cs typeface="+mn-lt"/>
              </a:rPr>
              <a:t>Time evolution of the 2021 October solar energetic particle event, as seen by EPHIN and ERNE (first two panels)—both located on the SOHO spacecraft placed in the </a:t>
            </a:r>
            <a:r>
              <a:rPr lang="en-US" sz="1400" dirty="0" err="1">
                <a:latin typeface="Constantia" panose="02030602050306030303" pitchFamily="18" charset="0"/>
                <a:ea typeface="+mn-lt"/>
                <a:cs typeface="+mn-lt"/>
              </a:rPr>
              <a:t>Lagrangian</a:t>
            </a:r>
            <a:r>
              <a:rPr lang="en-US" sz="1400" dirty="0">
                <a:latin typeface="Constantia" panose="02030602050306030303" pitchFamily="18" charset="0"/>
                <a:ea typeface="+mn-lt"/>
                <a:cs typeface="+mn-lt"/>
              </a:rPr>
              <a:t> Point L1—in 3 and 5 energy intervals, respectively. The passage of the shock is evident in both the time-profiles. A &gt;300x variation of </a:t>
            </a:r>
            <a:endParaRPr lang="en-US" dirty="0">
              <a:latin typeface="Constantia" panose="02030602050306030303" pitchFamily="18" charset="0"/>
            </a:endParaRPr>
          </a:p>
          <a:p>
            <a:pPr algn="just"/>
            <a:r>
              <a:rPr lang="en-US" sz="1400" dirty="0">
                <a:latin typeface="Constantia" panose="02030602050306030303" pitchFamily="18" charset="0"/>
                <a:ea typeface="+mn-lt"/>
                <a:cs typeface="+mn-lt"/>
              </a:rPr>
              <a:t>∼50 MeV proton fluxes was registered by the High-Energy Particle Detector at Low-Earth Orbit (third panel). Finally, time-profiles of two Neutron Monitors on ground (South Pole and Rome) are shown in the fourth panel.</a:t>
            </a:r>
            <a:endParaRPr lang="en-US" dirty="0">
              <a:latin typeface="Constantia" panose="02030602050306030303" pitchFamily="18" charset="0"/>
            </a:endParaRPr>
          </a:p>
        </p:txBody>
      </p:sp>
      <p:pic>
        <p:nvPicPr>
          <p:cNvPr id="9" name="Picture 8">
            <a:extLst>
              <a:ext uri="{FF2B5EF4-FFF2-40B4-BE49-F238E27FC236}">
                <a16:creationId xmlns:a16="http://schemas.microsoft.com/office/drawing/2014/main" id="{A76CAE24-4379-DDE9-2073-961261DB9780}"/>
              </a:ext>
            </a:extLst>
          </p:cNvPr>
          <p:cNvPicPr>
            <a:picLocks noChangeAspect="1"/>
          </p:cNvPicPr>
          <p:nvPr/>
        </p:nvPicPr>
        <p:blipFill>
          <a:blip r:embed="rId6"/>
          <a:stretch>
            <a:fillRect/>
          </a:stretch>
        </p:blipFill>
        <p:spPr>
          <a:xfrm>
            <a:off x="5504782" y="2001991"/>
            <a:ext cx="6557332" cy="4754284"/>
          </a:xfrm>
          <a:prstGeom prst="rect">
            <a:avLst/>
          </a:prstGeom>
        </p:spPr>
      </p:pic>
      <p:sp>
        <p:nvSpPr>
          <p:cNvPr id="10" name="TextBox 5">
            <a:extLst>
              <a:ext uri="{FF2B5EF4-FFF2-40B4-BE49-F238E27FC236}">
                <a16:creationId xmlns:a16="http://schemas.microsoft.com/office/drawing/2014/main" id="{D7313460-50D3-E67F-0852-C5FCED4B8D43}"/>
              </a:ext>
            </a:extLst>
          </p:cNvPr>
          <p:cNvSpPr txBox="1"/>
          <p:nvPr/>
        </p:nvSpPr>
        <p:spPr>
          <a:xfrm>
            <a:off x="1161018" y="2634480"/>
            <a:ext cx="4681878" cy="120032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dirty="0"/>
              <a:t>SEP spectra are useful to model the production/acceleration of solar particles </a:t>
            </a:r>
          </a:p>
          <a:p>
            <a:pPr algn="ctr"/>
            <a:r>
              <a:rPr lang="en-US" dirty="0"/>
              <a:t>The first solar flare seen by HEPD01 was emitted on October 28, 2021 </a:t>
            </a:r>
          </a:p>
        </p:txBody>
      </p:sp>
      <p:sp>
        <p:nvSpPr>
          <p:cNvPr id="11" name="TextBox 1">
            <a:extLst>
              <a:ext uri="{FF2B5EF4-FFF2-40B4-BE49-F238E27FC236}">
                <a16:creationId xmlns:a16="http://schemas.microsoft.com/office/drawing/2014/main" id="{935E5004-C2CA-B45A-9A1D-73656FC3071F}"/>
              </a:ext>
            </a:extLst>
          </p:cNvPr>
          <p:cNvSpPr txBox="1"/>
          <p:nvPr/>
        </p:nvSpPr>
        <p:spPr>
          <a:xfrm>
            <a:off x="2125133" y="1078661"/>
            <a:ext cx="9936982" cy="923330"/>
          </a:xfrm>
          <a:prstGeom prst="rect">
            <a:avLst/>
          </a:prstGeom>
          <a:solidFill>
            <a:schemeClr val="bg1"/>
          </a:solidFill>
          <a:ln w="28575">
            <a:solidFill>
              <a:schemeClr val="accent4">
                <a:lumMod val="75000"/>
              </a:schemeClr>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b="1" dirty="0">
                <a:solidFill>
                  <a:schemeClr val="accent4">
                    <a:lumMod val="76000"/>
                  </a:schemeClr>
                </a:solidFill>
                <a:ea typeface="+mn-lt"/>
                <a:cs typeface="+mn-lt"/>
              </a:rPr>
              <a:t>The First Ground-Level Enhancement of Solar Cycle 25 as seen by the High-Energy Particle Detector (HEPD-01) on Board the CSES-01 Satellite</a:t>
            </a:r>
          </a:p>
          <a:p>
            <a:pPr algn="ctr"/>
            <a:r>
              <a:rPr lang="en-US" dirty="0">
                <a:solidFill>
                  <a:srgbClr val="000000"/>
                </a:solidFill>
                <a:ea typeface="+mn-lt"/>
                <a:cs typeface="+mn-lt"/>
              </a:rPr>
              <a:t>Space</a:t>
            </a:r>
            <a:r>
              <a:rPr lang="en-US" dirty="0">
                <a:ea typeface="+mn-lt"/>
                <a:cs typeface="+mn-lt"/>
              </a:rPr>
              <a:t> Weather 21, 1 (2023) 10.1029/2022SW003191</a:t>
            </a:r>
          </a:p>
        </p:txBody>
      </p:sp>
    </p:spTree>
    <p:extLst>
      <p:ext uri="{BB962C8B-B14F-4D97-AF65-F5344CB8AC3E}">
        <p14:creationId xmlns:p14="http://schemas.microsoft.com/office/powerpoint/2010/main" val="33102095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314A60-072E-5565-8E85-405A9C722FFA}"/>
            </a:ext>
          </a:extLst>
        </p:cNvPr>
        <p:cNvGrpSpPr/>
        <p:nvPr/>
      </p:nvGrpSpPr>
      <p:grpSpPr>
        <a:xfrm>
          <a:off x="0" y="0"/>
          <a:ext cx="0" cy="0"/>
          <a:chOff x="0" y="0"/>
          <a:chExt cx="0" cy="0"/>
        </a:xfrm>
      </p:grpSpPr>
      <p:pic>
        <p:nvPicPr>
          <p:cNvPr id="4" name="Picture 2" descr="A splash of colors on a white surface">
            <a:extLst>
              <a:ext uri="{FF2B5EF4-FFF2-40B4-BE49-F238E27FC236}">
                <a16:creationId xmlns:a16="http://schemas.microsoft.com/office/drawing/2014/main" id="{3EF8636A-B352-37BC-3D4F-299DD3E8DB37}"/>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artisticPhotocopy trans="80000"/>
                    </a14:imgEffect>
                  </a14:imgLayer>
                </a14:imgProps>
              </a:ext>
              <a:ext uri="{28A0092B-C50C-407E-A947-70E740481C1C}">
                <a14:useLocalDpi xmlns:a14="http://schemas.microsoft.com/office/drawing/2010/main" val="0"/>
              </a:ext>
            </a:extLst>
          </a:blip>
          <a:srcRect r="20257" b="1"/>
          <a:stretch>
            <a:fillRect/>
          </a:stretch>
        </p:blipFill>
        <p:spPr bwMode="auto">
          <a:xfrm>
            <a:off x="1" y="1"/>
            <a:ext cx="5017099" cy="4718647"/>
          </a:xfrm>
          <a:custGeom>
            <a:avLst/>
            <a:gdLst/>
            <a:ahLst/>
            <a:cxnLst/>
            <a:rect l="l" t="t" r="r" b="b"/>
            <a:pathLst>
              <a:path w="5017099" h="4718647">
                <a:moveTo>
                  <a:pt x="0" y="0"/>
                </a:moveTo>
                <a:lnTo>
                  <a:pt x="4599738" y="0"/>
                </a:lnTo>
                <a:lnTo>
                  <a:pt x="4636346" y="60259"/>
                </a:lnTo>
                <a:cubicBezTo>
                  <a:pt x="4879170" y="507256"/>
                  <a:pt x="5017099" y="1019504"/>
                  <a:pt x="5017099" y="1563967"/>
                </a:cubicBezTo>
                <a:cubicBezTo>
                  <a:pt x="5017099" y="3306249"/>
                  <a:pt x="3604701" y="4718647"/>
                  <a:pt x="1862419" y="4718647"/>
                </a:cubicBezTo>
                <a:cubicBezTo>
                  <a:pt x="1209063" y="4718647"/>
                  <a:pt x="602098" y="4520029"/>
                  <a:pt x="98607" y="4179877"/>
                </a:cubicBezTo>
                <a:lnTo>
                  <a:pt x="0" y="4106140"/>
                </a:lnTo>
                <a:close/>
              </a:path>
            </a:pathLst>
          </a:custGeom>
          <a:noFill/>
          <a:extLst>
            <a:ext uri="{909E8E84-426E-40DD-AFC4-6F175D3DCCD1}">
              <a14:hiddenFill xmlns:a14="http://schemas.microsoft.com/office/drawing/2010/main">
                <a:solidFill>
                  <a:srgbClr val="FFFFFF"/>
                </a:solidFill>
              </a14:hiddenFill>
            </a:ext>
          </a:extLst>
        </p:spPr>
      </p:pic>
      <p:pic>
        <p:nvPicPr>
          <p:cNvPr id="5" name="Picture 4" descr="A blue city outline on a blue background&#10;&#10;AI-generated content may be incorrect.">
            <a:extLst>
              <a:ext uri="{FF2B5EF4-FFF2-40B4-BE49-F238E27FC236}">
                <a16:creationId xmlns:a16="http://schemas.microsoft.com/office/drawing/2014/main" id="{0DE139A9-2C4C-BA8D-86CF-69A5C0A84CE1}"/>
              </a:ext>
            </a:extLst>
          </p:cNvPr>
          <p:cNvPicPr>
            <a:picLocks noChangeAspect="1"/>
          </p:cNvPicPr>
          <p:nvPr/>
        </p:nvPicPr>
        <p:blipFill>
          <a:blip r:embed="rId4"/>
          <a:stretch>
            <a:fillRect/>
          </a:stretch>
        </p:blipFill>
        <p:spPr>
          <a:xfrm>
            <a:off x="76298" y="81200"/>
            <a:ext cx="3530688" cy="865098"/>
          </a:xfrm>
          <a:prstGeom prst="rect">
            <a:avLst/>
          </a:prstGeom>
        </p:spPr>
      </p:pic>
      <p:sp>
        <p:nvSpPr>
          <p:cNvPr id="6" name="TextBox 5">
            <a:extLst>
              <a:ext uri="{FF2B5EF4-FFF2-40B4-BE49-F238E27FC236}">
                <a16:creationId xmlns:a16="http://schemas.microsoft.com/office/drawing/2014/main" id="{3D188971-232C-ED01-08D4-2ED7E4B737E0}"/>
              </a:ext>
            </a:extLst>
          </p:cNvPr>
          <p:cNvSpPr txBox="1"/>
          <p:nvPr/>
        </p:nvSpPr>
        <p:spPr>
          <a:xfrm>
            <a:off x="3689498" y="123535"/>
            <a:ext cx="8335925" cy="769441"/>
          </a:xfrm>
          <a:prstGeom prst="rect">
            <a:avLst/>
          </a:prstGeom>
          <a:noFill/>
        </p:spPr>
        <p:txBody>
          <a:bodyPr wrap="square" rtlCol="0">
            <a:spAutoFit/>
          </a:bodyPr>
          <a:lstStyle/>
          <a:p>
            <a:r>
              <a:rPr lang="en-US" sz="4400" dirty="0">
                <a:latin typeface="Constantia" panose="02030602050306030303" pitchFamily="18" charset="0"/>
              </a:rPr>
              <a:t>Solar Energetic Particles</a:t>
            </a:r>
          </a:p>
        </p:txBody>
      </p:sp>
      <p:sp>
        <p:nvSpPr>
          <p:cNvPr id="7" name="TextBox 6">
            <a:extLst>
              <a:ext uri="{FF2B5EF4-FFF2-40B4-BE49-F238E27FC236}">
                <a16:creationId xmlns:a16="http://schemas.microsoft.com/office/drawing/2014/main" id="{FD8D19B9-31C7-06F2-805A-0EDB5A0A9175}"/>
              </a:ext>
            </a:extLst>
          </p:cNvPr>
          <p:cNvSpPr txBox="1"/>
          <p:nvPr/>
        </p:nvSpPr>
        <p:spPr>
          <a:xfrm>
            <a:off x="76298" y="142755"/>
            <a:ext cx="1178570" cy="338554"/>
          </a:xfrm>
          <a:prstGeom prst="rect">
            <a:avLst/>
          </a:prstGeom>
          <a:noFill/>
        </p:spPr>
        <p:txBody>
          <a:bodyPr wrap="square" rtlCol="0">
            <a:spAutoFit/>
          </a:bodyPr>
          <a:lstStyle/>
          <a:p>
            <a:r>
              <a:rPr lang="it-IT" sz="1600" dirty="0">
                <a:solidFill>
                  <a:schemeClr val="accent4">
                    <a:lumMod val="40000"/>
                    <a:lumOff val="60000"/>
                  </a:schemeClr>
                </a:solidFill>
                <a:latin typeface="Aptos Black" panose="020B0004020202020204" pitchFamily="34" charset="0"/>
              </a:rPr>
              <a:t>HEP 2025</a:t>
            </a:r>
          </a:p>
        </p:txBody>
      </p:sp>
      <p:sp>
        <p:nvSpPr>
          <p:cNvPr id="12" name="TextBox 11">
            <a:extLst>
              <a:ext uri="{FF2B5EF4-FFF2-40B4-BE49-F238E27FC236}">
                <a16:creationId xmlns:a16="http://schemas.microsoft.com/office/drawing/2014/main" id="{43E626B9-8FB9-7788-A1BF-C5E78D520D63}"/>
              </a:ext>
            </a:extLst>
          </p:cNvPr>
          <p:cNvSpPr txBox="1"/>
          <p:nvPr/>
        </p:nvSpPr>
        <p:spPr>
          <a:xfrm>
            <a:off x="-19456" y="6551466"/>
            <a:ext cx="3521413" cy="307777"/>
          </a:xfrm>
          <a:prstGeom prst="rect">
            <a:avLst/>
          </a:prstGeom>
          <a:noFill/>
        </p:spPr>
        <p:txBody>
          <a:bodyPr wrap="square" rtlCol="0">
            <a:spAutoFit/>
          </a:bodyPr>
          <a:lstStyle/>
          <a:p>
            <a:r>
              <a:rPr lang="it-IT" sz="1400" dirty="0"/>
              <a:t>B. Panico 07/07/2025</a:t>
            </a:r>
          </a:p>
        </p:txBody>
      </p:sp>
      <p:sp>
        <p:nvSpPr>
          <p:cNvPr id="13" name="Slide Number Placeholder 12">
            <a:extLst>
              <a:ext uri="{FF2B5EF4-FFF2-40B4-BE49-F238E27FC236}">
                <a16:creationId xmlns:a16="http://schemas.microsoft.com/office/drawing/2014/main" id="{1A0F5EA8-9778-A178-C584-40338C7D1593}"/>
              </a:ext>
            </a:extLst>
          </p:cNvPr>
          <p:cNvSpPr>
            <a:spLocks noGrp="1"/>
          </p:cNvSpPr>
          <p:nvPr>
            <p:ph type="sldNum" sz="quarter" idx="12"/>
          </p:nvPr>
        </p:nvSpPr>
        <p:spPr/>
        <p:txBody>
          <a:bodyPr/>
          <a:lstStyle/>
          <a:p>
            <a:fld id="{80AE5B61-BED0-4F2D-8ABE-0114A0923A7C}" type="slidenum">
              <a:rPr lang="it-IT" smtClean="0"/>
              <a:t>11</a:t>
            </a:fld>
            <a:endParaRPr lang="it-IT"/>
          </a:p>
        </p:txBody>
      </p:sp>
      <p:pic>
        <p:nvPicPr>
          <p:cNvPr id="2" name="Picture 1" descr="Source of hazardous high-energy particles located in the Sun | UCL News -  UCL – University College London">
            <a:extLst>
              <a:ext uri="{FF2B5EF4-FFF2-40B4-BE49-F238E27FC236}">
                <a16:creationId xmlns:a16="http://schemas.microsoft.com/office/drawing/2014/main" id="{FFF1B5D0-7469-A83D-4570-F2BF220E66AD}"/>
              </a:ext>
            </a:extLst>
          </p:cNvPr>
          <p:cNvPicPr>
            <a:picLocks noChangeAspect="1"/>
          </p:cNvPicPr>
          <p:nvPr/>
        </p:nvPicPr>
        <p:blipFill>
          <a:blip r:embed="rId5"/>
          <a:stretch>
            <a:fillRect/>
          </a:stretch>
        </p:blipFill>
        <p:spPr>
          <a:xfrm>
            <a:off x="10303931" y="136525"/>
            <a:ext cx="1758183" cy="842507"/>
          </a:xfrm>
          <a:prstGeom prst="rect">
            <a:avLst/>
          </a:prstGeom>
        </p:spPr>
      </p:pic>
      <p:sp>
        <p:nvSpPr>
          <p:cNvPr id="3" name="TextBox 1">
            <a:extLst>
              <a:ext uri="{FF2B5EF4-FFF2-40B4-BE49-F238E27FC236}">
                <a16:creationId xmlns:a16="http://schemas.microsoft.com/office/drawing/2014/main" id="{0ACF8061-6617-B139-D78B-DBB84B201818}"/>
              </a:ext>
            </a:extLst>
          </p:cNvPr>
          <p:cNvSpPr txBox="1"/>
          <p:nvPr/>
        </p:nvSpPr>
        <p:spPr>
          <a:xfrm>
            <a:off x="2125133" y="1078661"/>
            <a:ext cx="9936982" cy="923330"/>
          </a:xfrm>
          <a:prstGeom prst="rect">
            <a:avLst/>
          </a:prstGeom>
          <a:solidFill>
            <a:schemeClr val="bg1"/>
          </a:solidFill>
          <a:ln w="28575">
            <a:solidFill>
              <a:schemeClr val="accent4">
                <a:lumMod val="75000"/>
              </a:schemeClr>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b="1" dirty="0">
                <a:solidFill>
                  <a:schemeClr val="accent4">
                    <a:lumMod val="76000"/>
                  </a:schemeClr>
                </a:solidFill>
                <a:ea typeface="+mn-lt"/>
                <a:cs typeface="+mn-lt"/>
              </a:rPr>
              <a:t>The First Ground-Level Enhancement of Solar Cycle 25 as seen by the High-Energy Particle Detector (HEPD-01) on Board the CSES-01 Satellite</a:t>
            </a:r>
          </a:p>
          <a:p>
            <a:pPr algn="ctr"/>
            <a:r>
              <a:rPr lang="en-US" dirty="0">
                <a:solidFill>
                  <a:srgbClr val="000000"/>
                </a:solidFill>
                <a:ea typeface="+mn-lt"/>
                <a:cs typeface="+mn-lt"/>
              </a:rPr>
              <a:t>Space</a:t>
            </a:r>
            <a:r>
              <a:rPr lang="en-US" dirty="0">
                <a:ea typeface="+mn-lt"/>
                <a:cs typeface="+mn-lt"/>
              </a:rPr>
              <a:t> Weather 21, 1 (2023) 10.1029/2022SW003191</a:t>
            </a:r>
          </a:p>
        </p:txBody>
      </p:sp>
      <p:sp>
        <p:nvSpPr>
          <p:cNvPr id="8" name="TextBox 7">
            <a:extLst>
              <a:ext uri="{FF2B5EF4-FFF2-40B4-BE49-F238E27FC236}">
                <a16:creationId xmlns:a16="http://schemas.microsoft.com/office/drawing/2014/main" id="{A67343F2-D41E-9546-22DC-9C5F3555307A}"/>
              </a:ext>
            </a:extLst>
          </p:cNvPr>
          <p:cNvSpPr txBox="1"/>
          <p:nvPr/>
        </p:nvSpPr>
        <p:spPr>
          <a:xfrm>
            <a:off x="161808" y="5288844"/>
            <a:ext cx="6637866" cy="1025070"/>
          </a:xfrm>
          <a:prstGeom prst="rect">
            <a:avLst/>
          </a:prstGeom>
          <a:noFill/>
          <a:ln>
            <a:solidFill>
              <a:srgbClr val="4472C4"/>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ea typeface="+mn-lt"/>
                <a:cs typeface="+mn-lt"/>
              </a:rPr>
              <a:t>The pure, energy-extended event-integrated solar proton spectrum obtained by combining the observations of the High-Energy Particle Detector with the ones from ACE, SOHO/EPHIN, and SOHO/ERNE. The vertical error bars account for both statistical and systematic uncertainties, plus the 20% added to account for other uncertainties. The blue, red and green curves represent the fit performed by using the Weibull, Ellison-</a:t>
            </a:r>
            <a:r>
              <a:rPr lang="en-US" sz="1200" dirty="0" err="1">
                <a:ea typeface="+mn-lt"/>
                <a:cs typeface="+mn-lt"/>
              </a:rPr>
              <a:t>Ramaty</a:t>
            </a:r>
            <a:r>
              <a:rPr lang="en-US" sz="1200" dirty="0">
                <a:ea typeface="+mn-lt"/>
                <a:cs typeface="+mn-lt"/>
              </a:rPr>
              <a:t> and Band functions respectively.</a:t>
            </a:r>
            <a:endParaRPr lang="en-US" sz="1600" dirty="0">
              <a:ea typeface="+mn-lt"/>
              <a:cs typeface="+mn-lt"/>
            </a:endParaRPr>
          </a:p>
        </p:txBody>
      </p:sp>
      <p:pic>
        <p:nvPicPr>
          <p:cNvPr id="9" name="Picture 8" descr="A graph of energy and energy&#10;&#10;AI-generated content may be incorrect.">
            <a:extLst>
              <a:ext uri="{FF2B5EF4-FFF2-40B4-BE49-F238E27FC236}">
                <a16:creationId xmlns:a16="http://schemas.microsoft.com/office/drawing/2014/main" id="{B3B04D48-E4F1-AE15-9344-9170A4E50ECD}"/>
              </a:ext>
            </a:extLst>
          </p:cNvPr>
          <p:cNvPicPr>
            <a:picLocks noChangeAspect="1"/>
          </p:cNvPicPr>
          <p:nvPr/>
        </p:nvPicPr>
        <p:blipFill>
          <a:blip r:embed="rId6"/>
          <a:stretch>
            <a:fillRect/>
          </a:stretch>
        </p:blipFill>
        <p:spPr>
          <a:xfrm>
            <a:off x="6925440" y="2194101"/>
            <a:ext cx="4954529" cy="4144316"/>
          </a:xfrm>
          <a:prstGeom prst="rect">
            <a:avLst/>
          </a:prstGeom>
        </p:spPr>
      </p:pic>
      <p:pic>
        <p:nvPicPr>
          <p:cNvPr id="10" name="Picture 9" descr="A graph of energy&#10;&#10;AI-generated content may be incorrect.">
            <a:extLst>
              <a:ext uri="{FF2B5EF4-FFF2-40B4-BE49-F238E27FC236}">
                <a16:creationId xmlns:a16="http://schemas.microsoft.com/office/drawing/2014/main" id="{63863CE4-6580-C97C-9A3C-7393E5DFE43B}"/>
              </a:ext>
            </a:extLst>
          </p:cNvPr>
          <p:cNvPicPr>
            <a:picLocks noChangeAspect="1"/>
          </p:cNvPicPr>
          <p:nvPr/>
        </p:nvPicPr>
        <p:blipFill>
          <a:blip r:embed="rId7"/>
          <a:stretch>
            <a:fillRect/>
          </a:stretch>
        </p:blipFill>
        <p:spPr>
          <a:xfrm>
            <a:off x="2668998" y="2094383"/>
            <a:ext cx="4257558" cy="3073753"/>
          </a:xfrm>
          <a:prstGeom prst="rect">
            <a:avLst/>
          </a:prstGeom>
        </p:spPr>
      </p:pic>
      <p:sp>
        <p:nvSpPr>
          <p:cNvPr id="11" name="TextBox 10">
            <a:extLst>
              <a:ext uri="{FF2B5EF4-FFF2-40B4-BE49-F238E27FC236}">
                <a16:creationId xmlns:a16="http://schemas.microsoft.com/office/drawing/2014/main" id="{F47BFA4B-1C03-7A85-4CFF-C4E8AA3EB447}"/>
              </a:ext>
            </a:extLst>
          </p:cNvPr>
          <p:cNvSpPr txBox="1"/>
          <p:nvPr/>
        </p:nvSpPr>
        <p:spPr>
          <a:xfrm>
            <a:off x="86549" y="2504252"/>
            <a:ext cx="2743200" cy="2246769"/>
          </a:xfrm>
          <a:prstGeom prst="rect">
            <a:avLst/>
          </a:prstGeom>
          <a:solidFill>
            <a:schemeClr val="bg1"/>
          </a:solidFill>
          <a:ln>
            <a:solidFill>
              <a:srgbClr val="4472C4"/>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t>High-Energy Particle Detector 30-min solar energetic particles (SEP) proton fluxes as a function of energy for the days of 28 and 29 October (see color bar on the right). The galactic cosmic-ray (GCR) spectrum—obtained during the 7 days before the start of the SEP—is reported as a comparison (black curve). </a:t>
            </a:r>
          </a:p>
        </p:txBody>
      </p:sp>
    </p:spTree>
    <p:extLst>
      <p:ext uri="{BB962C8B-B14F-4D97-AF65-F5344CB8AC3E}">
        <p14:creationId xmlns:p14="http://schemas.microsoft.com/office/powerpoint/2010/main" val="39350818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E59B9D-FF00-26CE-54D5-CE53428B36D5}"/>
            </a:ext>
          </a:extLst>
        </p:cNvPr>
        <p:cNvGrpSpPr/>
        <p:nvPr/>
      </p:nvGrpSpPr>
      <p:grpSpPr>
        <a:xfrm>
          <a:off x="0" y="0"/>
          <a:ext cx="0" cy="0"/>
          <a:chOff x="0" y="0"/>
          <a:chExt cx="0" cy="0"/>
        </a:xfrm>
      </p:grpSpPr>
      <p:pic>
        <p:nvPicPr>
          <p:cNvPr id="4" name="Picture 2" descr="A splash of colors on a white surface">
            <a:extLst>
              <a:ext uri="{FF2B5EF4-FFF2-40B4-BE49-F238E27FC236}">
                <a16:creationId xmlns:a16="http://schemas.microsoft.com/office/drawing/2014/main" id="{FB47D10A-C48C-784C-29E4-BDA320CC5AC0}"/>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artisticPhotocopy trans="80000"/>
                    </a14:imgEffect>
                  </a14:imgLayer>
                </a14:imgProps>
              </a:ext>
              <a:ext uri="{28A0092B-C50C-407E-A947-70E740481C1C}">
                <a14:useLocalDpi xmlns:a14="http://schemas.microsoft.com/office/drawing/2010/main" val="0"/>
              </a:ext>
            </a:extLst>
          </a:blip>
          <a:srcRect r="20257" b="1"/>
          <a:stretch>
            <a:fillRect/>
          </a:stretch>
        </p:blipFill>
        <p:spPr bwMode="auto">
          <a:xfrm>
            <a:off x="1" y="1"/>
            <a:ext cx="5017099" cy="4718647"/>
          </a:xfrm>
          <a:custGeom>
            <a:avLst/>
            <a:gdLst/>
            <a:ahLst/>
            <a:cxnLst/>
            <a:rect l="l" t="t" r="r" b="b"/>
            <a:pathLst>
              <a:path w="5017099" h="4718647">
                <a:moveTo>
                  <a:pt x="0" y="0"/>
                </a:moveTo>
                <a:lnTo>
                  <a:pt x="4599738" y="0"/>
                </a:lnTo>
                <a:lnTo>
                  <a:pt x="4636346" y="60259"/>
                </a:lnTo>
                <a:cubicBezTo>
                  <a:pt x="4879170" y="507256"/>
                  <a:pt x="5017099" y="1019504"/>
                  <a:pt x="5017099" y="1563967"/>
                </a:cubicBezTo>
                <a:cubicBezTo>
                  <a:pt x="5017099" y="3306249"/>
                  <a:pt x="3604701" y="4718647"/>
                  <a:pt x="1862419" y="4718647"/>
                </a:cubicBezTo>
                <a:cubicBezTo>
                  <a:pt x="1209063" y="4718647"/>
                  <a:pt x="602098" y="4520029"/>
                  <a:pt x="98607" y="4179877"/>
                </a:cubicBezTo>
                <a:lnTo>
                  <a:pt x="0" y="4106140"/>
                </a:lnTo>
                <a:close/>
              </a:path>
            </a:pathLst>
          </a:custGeom>
          <a:noFill/>
          <a:extLst>
            <a:ext uri="{909E8E84-426E-40DD-AFC4-6F175D3DCCD1}">
              <a14:hiddenFill xmlns:a14="http://schemas.microsoft.com/office/drawing/2010/main">
                <a:solidFill>
                  <a:srgbClr val="FFFFFF"/>
                </a:solidFill>
              </a14:hiddenFill>
            </a:ext>
          </a:extLst>
        </p:spPr>
      </p:pic>
      <p:pic>
        <p:nvPicPr>
          <p:cNvPr id="5" name="Picture 4" descr="A blue city outline on a blue background&#10;&#10;AI-generated content may be incorrect.">
            <a:extLst>
              <a:ext uri="{FF2B5EF4-FFF2-40B4-BE49-F238E27FC236}">
                <a16:creationId xmlns:a16="http://schemas.microsoft.com/office/drawing/2014/main" id="{8DF9B38A-669C-AFDE-0979-5608D1D7E147}"/>
              </a:ext>
            </a:extLst>
          </p:cNvPr>
          <p:cNvPicPr>
            <a:picLocks noChangeAspect="1"/>
          </p:cNvPicPr>
          <p:nvPr/>
        </p:nvPicPr>
        <p:blipFill>
          <a:blip r:embed="rId4"/>
          <a:stretch>
            <a:fillRect/>
          </a:stretch>
        </p:blipFill>
        <p:spPr>
          <a:xfrm>
            <a:off x="76298" y="81200"/>
            <a:ext cx="3530688" cy="865098"/>
          </a:xfrm>
          <a:prstGeom prst="rect">
            <a:avLst/>
          </a:prstGeom>
        </p:spPr>
      </p:pic>
      <p:sp>
        <p:nvSpPr>
          <p:cNvPr id="6" name="TextBox 5">
            <a:extLst>
              <a:ext uri="{FF2B5EF4-FFF2-40B4-BE49-F238E27FC236}">
                <a16:creationId xmlns:a16="http://schemas.microsoft.com/office/drawing/2014/main" id="{9A51F337-9A49-8F1E-3A3F-6133690B7A98}"/>
              </a:ext>
            </a:extLst>
          </p:cNvPr>
          <p:cNvSpPr txBox="1"/>
          <p:nvPr/>
        </p:nvSpPr>
        <p:spPr>
          <a:xfrm>
            <a:off x="3689498" y="123535"/>
            <a:ext cx="8335925" cy="769441"/>
          </a:xfrm>
          <a:prstGeom prst="rect">
            <a:avLst/>
          </a:prstGeom>
          <a:noFill/>
        </p:spPr>
        <p:txBody>
          <a:bodyPr wrap="square" rtlCol="0">
            <a:spAutoFit/>
          </a:bodyPr>
          <a:lstStyle/>
          <a:p>
            <a:r>
              <a:rPr lang="en-US" sz="4400" dirty="0">
                <a:latin typeface="Constantia" panose="02030602050306030303" pitchFamily="18" charset="0"/>
              </a:rPr>
              <a:t>Solar Energetic Particles</a:t>
            </a:r>
          </a:p>
        </p:txBody>
      </p:sp>
      <p:sp>
        <p:nvSpPr>
          <p:cNvPr id="7" name="TextBox 6">
            <a:extLst>
              <a:ext uri="{FF2B5EF4-FFF2-40B4-BE49-F238E27FC236}">
                <a16:creationId xmlns:a16="http://schemas.microsoft.com/office/drawing/2014/main" id="{60DFD727-01A2-887A-C4B1-0794DD6EA987}"/>
              </a:ext>
            </a:extLst>
          </p:cNvPr>
          <p:cNvSpPr txBox="1"/>
          <p:nvPr/>
        </p:nvSpPr>
        <p:spPr>
          <a:xfrm>
            <a:off x="76298" y="142755"/>
            <a:ext cx="1178570" cy="338554"/>
          </a:xfrm>
          <a:prstGeom prst="rect">
            <a:avLst/>
          </a:prstGeom>
          <a:noFill/>
        </p:spPr>
        <p:txBody>
          <a:bodyPr wrap="square" rtlCol="0">
            <a:spAutoFit/>
          </a:bodyPr>
          <a:lstStyle/>
          <a:p>
            <a:r>
              <a:rPr lang="it-IT" sz="1600" dirty="0">
                <a:solidFill>
                  <a:schemeClr val="accent4">
                    <a:lumMod val="40000"/>
                    <a:lumOff val="60000"/>
                  </a:schemeClr>
                </a:solidFill>
                <a:latin typeface="Aptos Black" panose="020B0004020202020204" pitchFamily="34" charset="0"/>
              </a:rPr>
              <a:t>HEP 2025</a:t>
            </a:r>
          </a:p>
        </p:txBody>
      </p:sp>
      <p:sp>
        <p:nvSpPr>
          <p:cNvPr id="12" name="TextBox 11">
            <a:extLst>
              <a:ext uri="{FF2B5EF4-FFF2-40B4-BE49-F238E27FC236}">
                <a16:creationId xmlns:a16="http://schemas.microsoft.com/office/drawing/2014/main" id="{A0C399BD-D411-E784-50E0-9C06C5054523}"/>
              </a:ext>
            </a:extLst>
          </p:cNvPr>
          <p:cNvSpPr txBox="1"/>
          <p:nvPr/>
        </p:nvSpPr>
        <p:spPr>
          <a:xfrm>
            <a:off x="-19456" y="6551466"/>
            <a:ext cx="3521413" cy="307777"/>
          </a:xfrm>
          <a:prstGeom prst="rect">
            <a:avLst/>
          </a:prstGeom>
          <a:noFill/>
        </p:spPr>
        <p:txBody>
          <a:bodyPr wrap="square" rtlCol="0">
            <a:spAutoFit/>
          </a:bodyPr>
          <a:lstStyle/>
          <a:p>
            <a:r>
              <a:rPr lang="it-IT" sz="1400" dirty="0"/>
              <a:t>B. Panico 07/07/2025</a:t>
            </a:r>
          </a:p>
        </p:txBody>
      </p:sp>
      <p:sp>
        <p:nvSpPr>
          <p:cNvPr id="13" name="Slide Number Placeholder 12">
            <a:extLst>
              <a:ext uri="{FF2B5EF4-FFF2-40B4-BE49-F238E27FC236}">
                <a16:creationId xmlns:a16="http://schemas.microsoft.com/office/drawing/2014/main" id="{46A4D983-EC4F-6C22-E121-30E2E9774AA2}"/>
              </a:ext>
            </a:extLst>
          </p:cNvPr>
          <p:cNvSpPr>
            <a:spLocks noGrp="1"/>
          </p:cNvSpPr>
          <p:nvPr>
            <p:ph type="sldNum" sz="quarter" idx="12"/>
          </p:nvPr>
        </p:nvSpPr>
        <p:spPr/>
        <p:txBody>
          <a:bodyPr/>
          <a:lstStyle/>
          <a:p>
            <a:fld id="{80AE5B61-BED0-4F2D-8ABE-0114A0923A7C}" type="slidenum">
              <a:rPr lang="it-IT" smtClean="0"/>
              <a:t>12</a:t>
            </a:fld>
            <a:endParaRPr lang="it-IT"/>
          </a:p>
        </p:txBody>
      </p:sp>
      <p:pic>
        <p:nvPicPr>
          <p:cNvPr id="2" name="Picture 1" descr="Source of hazardous high-energy particles located in the Sun | UCL News -  UCL – University College London">
            <a:extLst>
              <a:ext uri="{FF2B5EF4-FFF2-40B4-BE49-F238E27FC236}">
                <a16:creationId xmlns:a16="http://schemas.microsoft.com/office/drawing/2014/main" id="{346364E0-5181-DF81-C84A-9EB31C36913A}"/>
              </a:ext>
            </a:extLst>
          </p:cNvPr>
          <p:cNvPicPr>
            <a:picLocks noChangeAspect="1"/>
          </p:cNvPicPr>
          <p:nvPr/>
        </p:nvPicPr>
        <p:blipFill>
          <a:blip r:embed="rId5"/>
          <a:stretch>
            <a:fillRect/>
          </a:stretch>
        </p:blipFill>
        <p:spPr>
          <a:xfrm>
            <a:off x="10303931" y="136525"/>
            <a:ext cx="1758183" cy="842507"/>
          </a:xfrm>
          <a:prstGeom prst="rect">
            <a:avLst/>
          </a:prstGeom>
        </p:spPr>
      </p:pic>
      <p:sp>
        <p:nvSpPr>
          <p:cNvPr id="3" name="TextBox 1">
            <a:extLst>
              <a:ext uri="{FF2B5EF4-FFF2-40B4-BE49-F238E27FC236}">
                <a16:creationId xmlns:a16="http://schemas.microsoft.com/office/drawing/2014/main" id="{C1F023E6-7AE5-A11D-EAD4-724D24788798}"/>
              </a:ext>
            </a:extLst>
          </p:cNvPr>
          <p:cNvSpPr txBox="1"/>
          <p:nvPr/>
        </p:nvSpPr>
        <p:spPr>
          <a:xfrm>
            <a:off x="2125133" y="1078661"/>
            <a:ext cx="9936982" cy="923330"/>
          </a:xfrm>
          <a:prstGeom prst="rect">
            <a:avLst/>
          </a:prstGeom>
          <a:solidFill>
            <a:schemeClr val="bg1"/>
          </a:solidFill>
          <a:ln w="28575">
            <a:solidFill>
              <a:schemeClr val="accent4">
                <a:lumMod val="75000"/>
              </a:schemeClr>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b="1" dirty="0" err="1">
                <a:solidFill>
                  <a:schemeClr val="accent4">
                    <a:lumMod val="76000"/>
                  </a:schemeClr>
                </a:solidFill>
                <a:ea typeface="+mn-lt"/>
                <a:cs typeface="+mn-lt"/>
              </a:rPr>
              <a:t>Multispacecraft</a:t>
            </a:r>
            <a:r>
              <a:rPr lang="en-US" b="1" dirty="0">
                <a:solidFill>
                  <a:schemeClr val="accent4">
                    <a:lumMod val="76000"/>
                  </a:schemeClr>
                </a:solidFill>
                <a:ea typeface="+mn-lt"/>
                <a:cs typeface="+mn-lt"/>
              </a:rPr>
              <a:t> Observations of Protons and Helium Nuclei in Some Solar Energetic Particle Events toward the Maximum of Cycle 25</a:t>
            </a:r>
          </a:p>
          <a:p>
            <a:pPr algn="ctr"/>
            <a:r>
              <a:rPr lang="en-US" dirty="0">
                <a:solidFill>
                  <a:srgbClr val="000000"/>
                </a:solidFill>
                <a:ea typeface="+mn-lt"/>
                <a:cs typeface="+mn-lt"/>
              </a:rPr>
              <a:t>Astrophysical Journal </a:t>
            </a:r>
            <a:r>
              <a:rPr lang="en-US" dirty="0">
                <a:ea typeface="+mn-lt"/>
                <a:cs typeface="+mn-lt"/>
              </a:rPr>
              <a:t>974, 176 (2024) </a:t>
            </a:r>
            <a:r>
              <a:rPr lang="en-US" dirty="0">
                <a:solidFill>
                  <a:srgbClr val="333333"/>
                </a:solidFill>
                <a:ea typeface="+mn-lt"/>
                <a:cs typeface="+mn-lt"/>
              </a:rPr>
              <a:t>10.3847/1538-4357/ad7395</a:t>
            </a:r>
          </a:p>
        </p:txBody>
      </p:sp>
      <p:pic>
        <p:nvPicPr>
          <p:cNvPr id="9" name="Picture 8">
            <a:extLst>
              <a:ext uri="{FF2B5EF4-FFF2-40B4-BE49-F238E27FC236}">
                <a16:creationId xmlns:a16="http://schemas.microsoft.com/office/drawing/2014/main" id="{5C819B09-D803-C09F-2ADD-555FC87ABFB7}"/>
              </a:ext>
            </a:extLst>
          </p:cNvPr>
          <p:cNvPicPr>
            <a:picLocks noChangeAspect="1"/>
          </p:cNvPicPr>
          <p:nvPr/>
        </p:nvPicPr>
        <p:blipFill>
          <a:blip r:embed="rId6"/>
          <a:stretch>
            <a:fillRect/>
          </a:stretch>
        </p:blipFill>
        <p:spPr>
          <a:xfrm>
            <a:off x="57363" y="2065548"/>
            <a:ext cx="4057650" cy="4481195"/>
          </a:xfrm>
          <a:prstGeom prst="rect">
            <a:avLst/>
          </a:prstGeom>
          <a:ln>
            <a:solidFill>
              <a:schemeClr val="bg1"/>
            </a:solidFill>
          </a:ln>
        </p:spPr>
      </p:pic>
      <p:pic>
        <p:nvPicPr>
          <p:cNvPr id="10" name="Picture 9" descr="A diagram of energy and energy&#10;&#10;AI-generated content may be incorrect.">
            <a:extLst>
              <a:ext uri="{FF2B5EF4-FFF2-40B4-BE49-F238E27FC236}">
                <a16:creationId xmlns:a16="http://schemas.microsoft.com/office/drawing/2014/main" id="{756EC978-B323-254C-4AB8-4CF7C70B14B1}"/>
              </a:ext>
            </a:extLst>
          </p:cNvPr>
          <p:cNvPicPr>
            <a:picLocks noChangeAspect="1"/>
          </p:cNvPicPr>
          <p:nvPr/>
        </p:nvPicPr>
        <p:blipFill>
          <a:blip r:embed="rId7"/>
          <a:stretch>
            <a:fillRect/>
          </a:stretch>
        </p:blipFill>
        <p:spPr>
          <a:xfrm>
            <a:off x="4129618" y="2115713"/>
            <a:ext cx="3929380" cy="4492625"/>
          </a:xfrm>
          <a:prstGeom prst="rect">
            <a:avLst/>
          </a:prstGeom>
          <a:ln>
            <a:solidFill>
              <a:schemeClr val="bg1"/>
            </a:solidFill>
          </a:ln>
        </p:spPr>
      </p:pic>
      <p:pic>
        <p:nvPicPr>
          <p:cNvPr id="11" name="Picture 10" descr="A diagram of energy and energy&#10;&#10;AI-generated content may be incorrect.">
            <a:extLst>
              <a:ext uri="{FF2B5EF4-FFF2-40B4-BE49-F238E27FC236}">
                <a16:creationId xmlns:a16="http://schemas.microsoft.com/office/drawing/2014/main" id="{50775F58-2B16-1D58-CC00-A36E78779C05}"/>
              </a:ext>
            </a:extLst>
          </p:cNvPr>
          <p:cNvPicPr>
            <a:picLocks noChangeAspect="1"/>
          </p:cNvPicPr>
          <p:nvPr/>
        </p:nvPicPr>
        <p:blipFill>
          <a:blip r:embed="rId8"/>
          <a:stretch>
            <a:fillRect/>
          </a:stretch>
        </p:blipFill>
        <p:spPr>
          <a:xfrm>
            <a:off x="8054235" y="2135398"/>
            <a:ext cx="4065905" cy="4483735"/>
          </a:xfrm>
          <a:prstGeom prst="rect">
            <a:avLst/>
          </a:prstGeom>
          <a:ln>
            <a:solidFill>
              <a:schemeClr val="bg1"/>
            </a:solidFill>
          </a:ln>
        </p:spPr>
      </p:pic>
    </p:spTree>
    <p:extLst>
      <p:ext uri="{BB962C8B-B14F-4D97-AF65-F5344CB8AC3E}">
        <p14:creationId xmlns:p14="http://schemas.microsoft.com/office/powerpoint/2010/main" val="22340884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40C428-1605-83D2-3A7D-2FC23C932D4E}"/>
            </a:ext>
          </a:extLst>
        </p:cNvPr>
        <p:cNvGrpSpPr/>
        <p:nvPr/>
      </p:nvGrpSpPr>
      <p:grpSpPr>
        <a:xfrm>
          <a:off x="0" y="0"/>
          <a:ext cx="0" cy="0"/>
          <a:chOff x="0" y="0"/>
          <a:chExt cx="0" cy="0"/>
        </a:xfrm>
      </p:grpSpPr>
      <p:pic>
        <p:nvPicPr>
          <p:cNvPr id="4" name="Picture 2" descr="A splash of colors on a white surface">
            <a:extLst>
              <a:ext uri="{FF2B5EF4-FFF2-40B4-BE49-F238E27FC236}">
                <a16:creationId xmlns:a16="http://schemas.microsoft.com/office/drawing/2014/main" id="{FEF7CB21-3336-9414-BC41-28586CFEA492}"/>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artisticPhotocopy trans="80000"/>
                    </a14:imgEffect>
                  </a14:imgLayer>
                </a14:imgProps>
              </a:ext>
              <a:ext uri="{28A0092B-C50C-407E-A947-70E740481C1C}">
                <a14:useLocalDpi xmlns:a14="http://schemas.microsoft.com/office/drawing/2010/main" val="0"/>
              </a:ext>
            </a:extLst>
          </a:blip>
          <a:srcRect r="20257" b="1"/>
          <a:stretch>
            <a:fillRect/>
          </a:stretch>
        </p:blipFill>
        <p:spPr bwMode="auto">
          <a:xfrm>
            <a:off x="1" y="1"/>
            <a:ext cx="5017099" cy="4718647"/>
          </a:xfrm>
          <a:custGeom>
            <a:avLst/>
            <a:gdLst/>
            <a:ahLst/>
            <a:cxnLst/>
            <a:rect l="l" t="t" r="r" b="b"/>
            <a:pathLst>
              <a:path w="5017099" h="4718647">
                <a:moveTo>
                  <a:pt x="0" y="0"/>
                </a:moveTo>
                <a:lnTo>
                  <a:pt x="4599738" y="0"/>
                </a:lnTo>
                <a:lnTo>
                  <a:pt x="4636346" y="60259"/>
                </a:lnTo>
                <a:cubicBezTo>
                  <a:pt x="4879170" y="507256"/>
                  <a:pt x="5017099" y="1019504"/>
                  <a:pt x="5017099" y="1563967"/>
                </a:cubicBezTo>
                <a:cubicBezTo>
                  <a:pt x="5017099" y="3306249"/>
                  <a:pt x="3604701" y="4718647"/>
                  <a:pt x="1862419" y="4718647"/>
                </a:cubicBezTo>
                <a:cubicBezTo>
                  <a:pt x="1209063" y="4718647"/>
                  <a:pt x="602098" y="4520029"/>
                  <a:pt x="98607" y="4179877"/>
                </a:cubicBezTo>
                <a:lnTo>
                  <a:pt x="0" y="4106140"/>
                </a:lnTo>
                <a:close/>
              </a:path>
            </a:pathLst>
          </a:custGeom>
          <a:noFill/>
          <a:extLst>
            <a:ext uri="{909E8E84-426E-40DD-AFC4-6F175D3DCCD1}">
              <a14:hiddenFill xmlns:a14="http://schemas.microsoft.com/office/drawing/2010/main">
                <a:solidFill>
                  <a:srgbClr val="FFFFFF"/>
                </a:solidFill>
              </a14:hiddenFill>
            </a:ext>
          </a:extLst>
        </p:spPr>
      </p:pic>
      <p:pic>
        <p:nvPicPr>
          <p:cNvPr id="5" name="Picture 4" descr="A blue city outline on a blue background&#10;&#10;AI-generated content may be incorrect.">
            <a:extLst>
              <a:ext uri="{FF2B5EF4-FFF2-40B4-BE49-F238E27FC236}">
                <a16:creationId xmlns:a16="http://schemas.microsoft.com/office/drawing/2014/main" id="{EEC1EC69-14BD-0FDE-FF45-9291F67309CC}"/>
              </a:ext>
            </a:extLst>
          </p:cNvPr>
          <p:cNvPicPr>
            <a:picLocks noChangeAspect="1"/>
          </p:cNvPicPr>
          <p:nvPr/>
        </p:nvPicPr>
        <p:blipFill>
          <a:blip r:embed="rId4"/>
          <a:stretch>
            <a:fillRect/>
          </a:stretch>
        </p:blipFill>
        <p:spPr>
          <a:xfrm>
            <a:off x="76298" y="81200"/>
            <a:ext cx="3530688" cy="865098"/>
          </a:xfrm>
          <a:prstGeom prst="rect">
            <a:avLst/>
          </a:prstGeom>
        </p:spPr>
      </p:pic>
      <p:sp>
        <p:nvSpPr>
          <p:cNvPr id="6" name="TextBox 5">
            <a:extLst>
              <a:ext uri="{FF2B5EF4-FFF2-40B4-BE49-F238E27FC236}">
                <a16:creationId xmlns:a16="http://schemas.microsoft.com/office/drawing/2014/main" id="{CC8B69B1-6726-18B0-C21A-EB78FF733AEA}"/>
              </a:ext>
            </a:extLst>
          </p:cNvPr>
          <p:cNvSpPr txBox="1"/>
          <p:nvPr/>
        </p:nvSpPr>
        <p:spPr>
          <a:xfrm>
            <a:off x="3689498" y="123535"/>
            <a:ext cx="8335925" cy="769441"/>
          </a:xfrm>
          <a:prstGeom prst="rect">
            <a:avLst/>
          </a:prstGeom>
          <a:noFill/>
        </p:spPr>
        <p:txBody>
          <a:bodyPr wrap="square" rtlCol="0">
            <a:spAutoFit/>
          </a:bodyPr>
          <a:lstStyle/>
          <a:p>
            <a:r>
              <a:rPr lang="en-US" sz="4400" dirty="0">
                <a:latin typeface="Constantia" panose="02030602050306030303" pitchFamily="18" charset="0"/>
              </a:rPr>
              <a:t>The geomagnetic storm</a:t>
            </a:r>
          </a:p>
        </p:txBody>
      </p:sp>
      <p:sp>
        <p:nvSpPr>
          <p:cNvPr id="7" name="TextBox 6">
            <a:extLst>
              <a:ext uri="{FF2B5EF4-FFF2-40B4-BE49-F238E27FC236}">
                <a16:creationId xmlns:a16="http://schemas.microsoft.com/office/drawing/2014/main" id="{4C612134-EC10-8135-EB99-C92E2906BEE1}"/>
              </a:ext>
            </a:extLst>
          </p:cNvPr>
          <p:cNvSpPr txBox="1"/>
          <p:nvPr/>
        </p:nvSpPr>
        <p:spPr>
          <a:xfrm>
            <a:off x="76298" y="142755"/>
            <a:ext cx="1178570" cy="338554"/>
          </a:xfrm>
          <a:prstGeom prst="rect">
            <a:avLst/>
          </a:prstGeom>
          <a:noFill/>
        </p:spPr>
        <p:txBody>
          <a:bodyPr wrap="square" rtlCol="0">
            <a:spAutoFit/>
          </a:bodyPr>
          <a:lstStyle/>
          <a:p>
            <a:r>
              <a:rPr lang="it-IT" sz="1600" dirty="0">
                <a:solidFill>
                  <a:schemeClr val="accent4">
                    <a:lumMod val="40000"/>
                    <a:lumOff val="60000"/>
                  </a:schemeClr>
                </a:solidFill>
                <a:latin typeface="Aptos Black" panose="020B0004020202020204" pitchFamily="34" charset="0"/>
              </a:rPr>
              <a:t>HEP 2025</a:t>
            </a:r>
          </a:p>
        </p:txBody>
      </p:sp>
      <p:sp>
        <p:nvSpPr>
          <p:cNvPr id="12" name="TextBox 11">
            <a:extLst>
              <a:ext uri="{FF2B5EF4-FFF2-40B4-BE49-F238E27FC236}">
                <a16:creationId xmlns:a16="http://schemas.microsoft.com/office/drawing/2014/main" id="{5683CEAD-184F-3822-FAA1-75528E367521}"/>
              </a:ext>
            </a:extLst>
          </p:cNvPr>
          <p:cNvSpPr txBox="1"/>
          <p:nvPr/>
        </p:nvSpPr>
        <p:spPr>
          <a:xfrm>
            <a:off x="-19456" y="6551466"/>
            <a:ext cx="3521413" cy="307777"/>
          </a:xfrm>
          <a:prstGeom prst="rect">
            <a:avLst/>
          </a:prstGeom>
          <a:noFill/>
        </p:spPr>
        <p:txBody>
          <a:bodyPr wrap="square" rtlCol="0">
            <a:spAutoFit/>
          </a:bodyPr>
          <a:lstStyle/>
          <a:p>
            <a:r>
              <a:rPr lang="it-IT" sz="1400" dirty="0"/>
              <a:t>B. Panico 07/07/2025</a:t>
            </a:r>
          </a:p>
        </p:txBody>
      </p:sp>
      <p:sp>
        <p:nvSpPr>
          <p:cNvPr id="13" name="Slide Number Placeholder 12">
            <a:extLst>
              <a:ext uri="{FF2B5EF4-FFF2-40B4-BE49-F238E27FC236}">
                <a16:creationId xmlns:a16="http://schemas.microsoft.com/office/drawing/2014/main" id="{70796BC5-0DB0-4AAF-5406-F42684D2889F}"/>
              </a:ext>
            </a:extLst>
          </p:cNvPr>
          <p:cNvSpPr>
            <a:spLocks noGrp="1"/>
          </p:cNvSpPr>
          <p:nvPr>
            <p:ph type="sldNum" sz="quarter" idx="12"/>
          </p:nvPr>
        </p:nvSpPr>
        <p:spPr/>
        <p:txBody>
          <a:bodyPr/>
          <a:lstStyle/>
          <a:p>
            <a:fld id="{80AE5B61-BED0-4F2D-8ABE-0114A0923A7C}" type="slidenum">
              <a:rPr lang="it-IT" smtClean="0"/>
              <a:t>13</a:t>
            </a:fld>
            <a:endParaRPr lang="it-IT"/>
          </a:p>
        </p:txBody>
      </p:sp>
      <p:pic>
        <p:nvPicPr>
          <p:cNvPr id="2" name="Picture 1" descr="Source of hazardous high-energy particles located in the Sun | UCL News -  UCL – University College London">
            <a:extLst>
              <a:ext uri="{FF2B5EF4-FFF2-40B4-BE49-F238E27FC236}">
                <a16:creationId xmlns:a16="http://schemas.microsoft.com/office/drawing/2014/main" id="{F04F621E-4217-F56B-74DF-32F39D312F7E}"/>
              </a:ext>
            </a:extLst>
          </p:cNvPr>
          <p:cNvPicPr>
            <a:picLocks noChangeAspect="1"/>
          </p:cNvPicPr>
          <p:nvPr/>
        </p:nvPicPr>
        <p:blipFill>
          <a:blip r:embed="rId5"/>
          <a:stretch>
            <a:fillRect/>
          </a:stretch>
        </p:blipFill>
        <p:spPr>
          <a:xfrm>
            <a:off x="10303931" y="136525"/>
            <a:ext cx="1758183" cy="842507"/>
          </a:xfrm>
          <a:prstGeom prst="rect">
            <a:avLst/>
          </a:prstGeom>
        </p:spPr>
      </p:pic>
      <p:sp>
        <p:nvSpPr>
          <p:cNvPr id="3" name="TextBox 1">
            <a:extLst>
              <a:ext uri="{FF2B5EF4-FFF2-40B4-BE49-F238E27FC236}">
                <a16:creationId xmlns:a16="http://schemas.microsoft.com/office/drawing/2014/main" id="{8D8CBD7F-AAE8-14E0-CD9A-360C1A2A6D13}"/>
              </a:ext>
            </a:extLst>
          </p:cNvPr>
          <p:cNvSpPr txBox="1"/>
          <p:nvPr/>
        </p:nvSpPr>
        <p:spPr>
          <a:xfrm>
            <a:off x="2125133" y="1078661"/>
            <a:ext cx="9936982" cy="923330"/>
          </a:xfrm>
          <a:prstGeom prst="rect">
            <a:avLst/>
          </a:prstGeom>
          <a:solidFill>
            <a:schemeClr val="bg1"/>
          </a:solidFill>
          <a:ln w="28575">
            <a:solidFill>
              <a:schemeClr val="accent4">
                <a:lumMod val="75000"/>
              </a:schemeClr>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b="1" dirty="0">
                <a:solidFill>
                  <a:schemeClr val="accent4">
                    <a:lumMod val="76000"/>
                  </a:schemeClr>
                </a:solidFill>
                <a:ea typeface="+mn-lt"/>
                <a:cs typeface="Arial"/>
              </a:rPr>
              <a:t>The August 2018 Geomagnetic Storm Observed by the High-Energy Particle Detector on Board the CSES-01 Satellite</a:t>
            </a:r>
            <a:endParaRPr lang="en-US" b="1" dirty="0">
              <a:solidFill>
                <a:schemeClr val="accent4">
                  <a:lumMod val="76000"/>
                </a:schemeClr>
              </a:solidFill>
            </a:endParaRPr>
          </a:p>
          <a:p>
            <a:pPr algn="ctr"/>
            <a:r>
              <a:rPr lang="en-US" dirty="0">
                <a:solidFill>
                  <a:srgbClr val="222222"/>
                </a:solidFill>
                <a:ea typeface="+mn-lt"/>
                <a:cs typeface="Arial"/>
              </a:rPr>
              <a:t>Appl. Sci. 11 12, 5680 (2021) </a:t>
            </a:r>
            <a:r>
              <a:rPr lang="en-US" dirty="0">
                <a:ea typeface="+mn-lt"/>
                <a:cs typeface="Arial"/>
              </a:rPr>
              <a:t>10.3390/app11125680</a:t>
            </a:r>
            <a:endParaRPr lang="en-US" dirty="0">
              <a:solidFill>
                <a:srgbClr val="333333"/>
              </a:solidFill>
              <a:ea typeface="+mn-lt"/>
              <a:cs typeface="+mn-lt"/>
            </a:endParaRPr>
          </a:p>
        </p:txBody>
      </p:sp>
      <p:sp>
        <p:nvSpPr>
          <p:cNvPr id="8" name="TextBox 7">
            <a:extLst>
              <a:ext uri="{FF2B5EF4-FFF2-40B4-BE49-F238E27FC236}">
                <a16:creationId xmlns:a16="http://schemas.microsoft.com/office/drawing/2014/main" id="{08B24955-25C9-E424-E557-FA1832401E4A}"/>
              </a:ext>
            </a:extLst>
          </p:cNvPr>
          <p:cNvSpPr txBox="1"/>
          <p:nvPr/>
        </p:nvSpPr>
        <p:spPr>
          <a:xfrm>
            <a:off x="1820333" y="2259966"/>
            <a:ext cx="4552186"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600" dirty="0">
                <a:latin typeface="Constantia" panose="02030602050306030303" pitchFamily="18" charset="0"/>
                <a:ea typeface="+mn-lt"/>
                <a:cs typeface="+mn-lt"/>
              </a:rPr>
              <a:t>The first storm observed by HEPD01, probably caused by a filament eruption </a:t>
            </a:r>
            <a:endParaRPr lang="en-US" sz="1600" dirty="0">
              <a:latin typeface="Constantia" panose="02030602050306030303" pitchFamily="18" charset="0"/>
            </a:endParaRPr>
          </a:p>
          <a:p>
            <a:pPr algn="r"/>
            <a:r>
              <a:rPr lang="en-US" sz="1600" dirty="0">
                <a:latin typeface="Constantia" panose="02030602050306030303" pitchFamily="18" charset="0"/>
                <a:ea typeface="+mn-lt"/>
                <a:cs typeface="+mn-lt"/>
              </a:rPr>
              <a:t>Observed on the 20th of August 2018</a:t>
            </a:r>
            <a:endParaRPr lang="en-US" sz="1600" dirty="0">
              <a:latin typeface="Constantia" panose="02030602050306030303" pitchFamily="18" charset="0"/>
            </a:endParaRPr>
          </a:p>
          <a:p>
            <a:pPr algn="r"/>
            <a:r>
              <a:rPr lang="en-US" sz="1600" dirty="0">
                <a:latin typeface="Constantia" panose="02030602050306030303" pitchFamily="18" charset="0"/>
                <a:ea typeface="+mn-lt"/>
                <a:cs typeface="+mn-lt"/>
              </a:rPr>
              <a:t>A clear enhancement of HEPD-01 count rate for electrons @ L &gt;= 3</a:t>
            </a:r>
            <a:endParaRPr lang="en-US" sz="1600" dirty="0">
              <a:latin typeface="Constantia" panose="02030602050306030303" pitchFamily="18" charset="0"/>
            </a:endParaRPr>
          </a:p>
        </p:txBody>
      </p:sp>
      <p:sp>
        <p:nvSpPr>
          <p:cNvPr id="9" name="TextBox 8">
            <a:extLst>
              <a:ext uri="{FF2B5EF4-FFF2-40B4-BE49-F238E27FC236}">
                <a16:creationId xmlns:a16="http://schemas.microsoft.com/office/drawing/2014/main" id="{D39E869E-9BEF-F3F9-DD27-DB0D3D4A5FC8}"/>
              </a:ext>
            </a:extLst>
          </p:cNvPr>
          <p:cNvSpPr txBox="1"/>
          <p:nvPr/>
        </p:nvSpPr>
        <p:spPr>
          <a:xfrm>
            <a:off x="3962400" y="6151505"/>
            <a:ext cx="8058385" cy="523220"/>
          </a:xfrm>
          <a:prstGeom prst="rect">
            <a:avLst/>
          </a:prstGeom>
          <a:noFill/>
          <a:ln w="28575">
            <a:solidFill>
              <a:schemeClr val="accent4">
                <a:lumMod val="75000"/>
              </a:schemeClr>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 sz="1400" b="1" dirty="0">
                <a:solidFill>
                  <a:schemeClr val="accent4">
                    <a:lumMod val="76000"/>
                  </a:schemeClr>
                </a:solidFill>
                <a:latin typeface="Grandview Display"/>
                <a:ea typeface="Open Sans"/>
                <a:cs typeface="Open Sans"/>
              </a:rPr>
              <a:t>On the Magnetosphere-Ionosphere Coupling During the May 2021 Geomagnetic Storm</a:t>
            </a:r>
            <a:endParaRPr lang="en-US" sz="1400" b="1">
              <a:solidFill>
                <a:schemeClr val="accent4">
                  <a:lumMod val="76000"/>
                </a:schemeClr>
              </a:solidFill>
              <a:latin typeface="Grandview Display"/>
            </a:endParaRPr>
          </a:p>
          <a:p>
            <a:pPr algn="ctr"/>
            <a:r>
              <a:rPr lang="en-US" sz="1400" dirty="0">
                <a:latin typeface="Grandview Display"/>
              </a:rPr>
              <a:t>Space </a:t>
            </a:r>
            <a:r>
              <a:rPr lang="en-US" sz="1400" dirty="0" err="1">
                <a:latin typeface="Grandview Display"/>
              </a:rPr>
              <a:t>Weath</a:t>
            </a:r>
            <a:r>
              <a:rPr lang="en-US" sz="1400" dirty="0">
                <a:latin typeface="Grandview Display"/>
              </a:rPr>
              <a:t>. 20 6 (2022) 10.1029/2021SW003016 </a:t>
            </a:r>
          </a:p>
        </p:txBody>
      </p:sp>
      <p:pic>
        <p:nvPicPr>
          <p:cNvPr id="10" name="Picture 9" descr="A map of the world&#10;&#10;AI-generated content may be incorrect.">
            <a:extLst>
              <a:ext uri="{FF2B5EF4-FFF2-40B4-BE49-F238E27FC236}">
                <a16:creationId xmlns:a16="http://schemas.microsoft.com/office/drawing/2014/main" id="{F838DAB7-6F7D-2A24-D784-9E16C8DBCBB7}"/>
              </a:ext>
            </a:extLst>
          </p:cNvPr>
          <p:cNvPicPr>
            <a:picLocks noChangeAspect="1"/>
          </p:cNvPicPr>
          <p:nvPr/>
        </p:nvPicPr>
        <p:blipFill>
          <a:blip r:embed="rId6"/>
          <a:stretch>
            <a:fillRect/>
          </a:stretch>
        </p:blipFill>
        <p:spPr>
          <a:xfrm>
            <a:off x="-7290" y="3551710"/>
            <a:ext cx="6759693" cy="2514718"/>
          </a:xfrm>
          <a:prstGeom prst="rect">
            <a:avLst/>
          </a:prstGeom>
          <a:ln>
            <a:solidFill>
              <a:schemeClr val="bg1"/>
            </a:solidFill>
          </a:ln>
        </p:spPr>
      </p:pic>
      <p:pic>
        <p:nvPicPr>
          <p:cNvPr id="11" name="Picture 10">
            <a:extLst>
              <a:ext uri="{FF2B5EF4-FFF2-40B4-BE49-F238E27FC236}">
                <a16:creationId xmlns:a16="http://schemas.microsoft.com/office/drawing/2014/main" id="{1C3DDD75-D905-1B1F-876F-A5232919401A}"/>
              </a:ext>
            </a:extLst>
          </p:cNvPr>
          <p:cNvPicPr>
            <a:picLocks noChangeAspect="1"/>
          </p:cNvPicPr>
          <p:nvPr/>
        </p:nvPicPr>
        <p:blipFill>
          <a:blip r:embed="rId7"/>
          <a:stretch>
            <a:fillRect/>
          </a:stretch>
        </p:blipFill>
        <p:spPr>
          <a:xfrm>
            <a:off x="6372519" y="2420643"/>
            <a:ext cx="5721703" cy="3647958"/>
          </a:xfrm>
          <a:prstGeom prst="rect">
            <a:avLst/>
          </a:prstGeom>
        </p:spPr>
      </p:pic>
    </p:spTree>
    <p:extLst>
      <p:ext uri="{BB962C8B-B14F-4D97-AF65-F5344CB8AC3E}">
        <p14:creationId xmlns:p14="http://schemas.microsoft.com/office/powerpoint/2010/main" val="3915363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721C7C-7ECF-5397-EF16-38434A641677}"/>
            </a:ext>
          </a:extLst>
        </p:cNvPr>
        <p:cNvGrpSpPr/>
        <p:nvPr/>
      </p:nvGrpSpPr>
      <p:grpSpPr>
        <a:xfrm>
          <a:off x="0" y="0"/>
          <a:ext cx="0" cy="0"/>
          <a:chOff x="0" y="0"/>
          <a:chExt cx="0" cy="0"/>
        </a:xfrm>
      </p:grpSpPr>
      <p:pic>
        <p:nvPicPr>
          <p:cNvPr id="9" name="Picture 8" descr="A collage of graphs&#10;&#10;AI-generated content may be incorrect.">
            <a:extLst>
              <a:ext uri="{FF2B5EF4-FFF2-40B4-BE49-F238E27FC236}">
                <a16:creationId xmlns:a16="http://schemas.microsoft.com/office/drawing/2014/main" id="{DB9CDF5C-A267-0AA6-3B8C-93C0D6756A12}"/>
              </a:ext>
            </a:extLst>
          </p:cNvPr>
          <p:cNvPicPr>
            <a:picLocks noChangeAspect="1"/>
          </p:cNvPicPr>
          <p:nvPr/>
        </p:nvPicPr>
        <p:blipFill>
          <a:blip r:embed="rId2"/>
          <a:stretch>
            <a:fillRect/>
          </a:stretch>
        </p:blipFill>
        <p:spPr>
          <a:xfrm>
            <a:off x="5985515" y="2082882"/>
            <a:ext cx="5605791" cy="4522066"/>
          </a:xfrm>
          <a:prstGeom prst="rect">
            <a:avLst/>
          </a:prstGeom>
        </p:spPr>
      </p:pic>
      <p:pic>
        <p:nvPicPr>
          <p:cNvPr id="4" name="Picture 2" descr="A splash of colors on a white surface">
            <a:extLst>
              <a:ext uri="{FF2B5EF4-FFF2-40B4-BE49-F238E27FC236}">
                <a16:creationId xmlns:a16="http://schemas.microsoft.com/office/drawing/2014/main" id="{4D1EDD25-F490-16CB-F48B-B2E07B54FF2D}"/>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artisticPhotocopy trans="80000"/>
                    </a14:imgEffect>
                  </a14:imgLayer>
                </a14:imgProps>
              </a:ext>
              <a:ext uri="{28A0092B-C50C-407E-A947-70E740481C1C}">
                <a14:useLocalDpi xmlns:a14="http://schemas.microsoft.com/office/drawing/2010/main" val="0"/>
              </a:ext>
            </a:extLst>
          </a:blip>
          <a:srcRect r="20257" b="1"/>
          <a:stretch>
            <a:fillRect/>
          </a:stretch>
        </p:blipFill>
        <p:spPr bwMode="auto">
          <a:xfrm>
            <a:off x="1" y="1"/>
            <a:ext cx="5017099" cy="4718647"/>
          </a:xfrm>
          <a:custGeom>
            <a:avLst/>
            <a:gdLst/>
            <a:ahLst/>
            <a:cxnLst/>
            <a:rect l="l" t="t" r="r" b="b"/>
            <a:pathLst>
              <a:path w="5017099" h="4718647">
                <a:moveTo>
                  <a:pt x="0" y="0"/>
                </a:moveTo>
                <a:lnTo>
                  <a:pt x="4599738" y="0"/>
                </a:lnTo>
                <a:lnTo>
                  <a:pt x="4636346" y="60259"/>
                </a:lnTo>
                <a:cubicBezTo>
                  <a:pt x="4879170" y="507256"/>
                  <a:pt x="5017099" y="1019504"/>
                  <a:pt x="5017099" y="1563967"/>
                </a:cubicBezTo>
                <a:cubicBezTo>
                  <a:pt x="5017099" y="3306249"/>
                  <a:pt x="3604701" y="4718647"/>
                  <a:pt x="1862419" y="4718647"/>
                </a:cubicBezTo>
                <a:cubicBezTo>
                  <a:pt x="1209063" y="4718647"/>
                  <a:pt x="602098" y="4520029"/>
                  <a:pt x="98607" y="4179877"/>
                </a:cubicBezTo>
                <a:lnTo>
                  <a:pt x="0" y="4106140"/>
                </a:lnTo>
                <a:close/>
              </a:path>
            </a:pathLst>
          </a:custGeom>
          <a:noFill/>
          <a:extLst>
            <a:ext uri="{909E8E84-426E-40DD-AFC4-6F175D3DCCD1}">
              <a14:hiddenFill xmlns:a14="http://schemas.microsoft.com/office/drawing/2010/main">
                <a:solidFill>
                  <a:srgbClr val="FFFFFF"/>
                </a:solidFill>
              </a14:hiddenFill>
            </a:ext>
          </a:extLst>
        </p:spPr>
      </p:pic>
      <p:pic>
        <p:nvPicPr>
          <p:cNvPr id="5" name="Picture 4" descr="A blue city outline on a blue background&#10;&#10;AI-generated content may be incorrect.">
            <a:extLst>
              <a:ext uri="{FF2B5EF4-FFF2-40B4-BE49-F238E27FC236}">
                <a16:creationId xmlns:a16="http://schemas.microsoft.com/office/drawing/2014/main" id="{3BB7D221-14B6-F97A-BDE3-3AD663397B9F}"/>
              </a:ext>
            </a:extLst>
          </p:cNvPr>
          <p:cNvPicPr>
            <a:picLocks noChangeAspect="1"/>
          </p:cNvPicPr>
          <p:nvPr/>
        </p:nvPicPr>
        <p:blipFill>
          <a:blip r:embed="rId5"/>
          <a:stretch>
            <a:fillRect/>
          </a:stretch>
        </p:blipFill>
        <p:spPr>
          <a:xfrm>
            <a:off x="76298" y="81200"/>
            <a:ext cx="3530688" cy="865098"/>
          </a:xfrm>
          <a:prstGeom prst="rect">
            <a:avLst/>
          </a:prstGeom>
        </p:spPr>
      </p:pic>
      <p:sp>
        <p:nvSpPr>
          <p:cNvPr id="6" name="TextBox 5">
            <a:extLst>
              <a:ext uri="{FF2B5EF4-FFF2-40B4-BE49-F238E27FC236}">
                <a16:creationId xmlns:a16="http://schemas.microsoft.com/office/drawing/2014/main" id="{1B5A9143-2004-AFAD-42CA-2B54AB1888AE}"/>
              </a:ext>
            </a:extLst>
          </p:cNvPr>
          <p:cNvSpPr txBox="1"/>
          <p:nvPr/>
        </p:nvSpPr>
        <p:spPr>
          <a:xfrm>
            <a:off x="3689498" y="123535"/>
            <a:ext cx="8335925" cy="769441"/>
          </a:xfrm>
          <a:prstGeom prst="rect">
            <a:avLst/>
          </a:prstGeom>
          <a:noFill/>
        </p:spPr>
        <p:txBody>
          <a:bodyPr wrap="square" rtlCol="0">
            <a:spAutoFit/>
          </a:bodyPr>
          <a:lstStyle/>
          <a:p>
            <a:r>
              <a:rPr lang="en-US" sz="4400" dirty="0">
                <a:latin typeface="Constantia" panose="02030602050306030303" pitchFamily="18" charset="0"/>
              </a:rPr>
              <a:t>Protons in the SAA</a:t>
            </a:r>
          </a:p>
        </p:txBody>
      </p:sp>
      <p:sp>
        <p:nvSpPr>
          <p:cNvPr id="7" name="TextBox 6">
            <a:extLst>
              <a:ext uri="{FF2B5EF4-FFF2-40B4-BE49-F238E27FC236}">
                <a16:creationId xmlns:a16="http://schemas.microsoft.com/office/drawing/2014/main" id="{1BA970B1-0E37-D180-5D59-04C6F03AC441}"/>
              </a:ext>
            </a:extLst>
          </p:cNvPr>
          <p:cNvSpPr txBox="1"/>
          <p:nvPr/>
        </p:nvSpPr>
        <p:spPr>
          <a:xfrm>
            <a:off x="76298" y="142755"/>
            <a:ext cx="1178570" cy="338554"/>
          </a:xfrm>
          <a:prstGeom prst="rect">
            <a:avLst/>
          </a:prstGeom>
          <a:noFill/>
        </p:spPr>
        <p:txBody>
          <a:bodyPr wrap="square" rtlCol="0">
            <a:spAutoFit/>
          </a:bodyPr>
          <a:lstStyle/>
          <a:p>
            <a:r>
              <a:rPr lang="it-IT" sz="1600" dirty="0">
                <a:solidFill>
                  <a:schemeClr val="accent4">
                    <a:lumMod val="40000"/>
                    <a:lumOff val="60000"/>
                  </a:schemeClr>
                </a:solidFill>
                <a:latin typeface="Aptos Black" panose="020B0004020202020204" pitchFamily="34" charset="0"/>
              </a:rPr>
              <a:t>HEP 2025</a:t>
            </a:r>
          </a:p>
        </p:txBody>
      </p:sp>
      <p:sp>
        <p:nvSpPr>
          <p:cNvPr id="12" name="TextBox 11">
            <a:extLst>
              <a:ext uri="{FF2B5EF4-FFF2-40B4-BE49-F238E27FC236}">
                <a16:creationId xmlns:a16="http://schemas.microsoft.com/office/drawing/2014/main" id="{DB64189F-0948-105D-F311-0B5F85F4DFA8}"/>
              </a:ext>
            </a:extLst>
          </p:cNvPr>
          <p:cNvSpPr txBox="1"/>
          <p:nvPr/>
        </p:nvSpPr>
        <p:spPr>
          <a:xfrm>
            <a:off x="-19456" y="6551466"/>
            <a:ext cx="3521413" cy="307777"/>
          </a:xfrm>
          <a:prstGeom prst="rect">
            <a:avLst/>
          </a:prstGeom>
          <a:noFill/>
        </p:spPr>
        <p:txBody>
          <a:bodyPr wrap="square" rtlCol="0">
            <a:spAutoFit/>
          </a:bodyPr>
          <a:lstStyle/>
          <a:p>
            <a:r>
              <a:rPr lang="it-IT" sz="1400" dirty="0"/>
              <a:t>B. Panico 07/07/2025</a:t>
            </a:r>
          </a:p>
        </p:txBody>
      </p:sp>
      <p:sp>
        <p:nvSpPr>
          <p:cNvPr id="13" name="Slide Number Placeholder 12">
            <a:extLst>
              <a:ext uri="{FF2B5EF4-FFF2-40B4-BE49-F238E27FC236}">
                <a16:creationId xmlns:a16="http://schemas.microsoft.com/office/drawing/2014/main" id="{DC7C6BE9-53E6-0071-8FA4-165A2EFDB07C}"/>
              </a:ext>
            </a:extLst>
          </p:cNvPr>
          <p:cNvSpPr>
            <a:spLocks noGrp="1"/>
          </p:cNvSpPr>
          <p:nvPr>
            <p:ph type="sldNum" sz="quarter" idx="12"/>
          </p:nvPr>
        </p:nvSpPr>
        <p:spPr/>
        <p:txBody>
          <a:bodyPr/>
          <a:lstStyle/>
          <a:p>
            <a:fld id="{80AE5B61-BED0-4F2D-8ABE-0114A0923A7C}" type="slidenum">
              <a:rPr lang="it-IT" smtClean="0"/>
              <a:t>14</a:t>
            </a:fld>
            <a:endParaRPr lang="it-IT"/>
          </a:p>
        </p:txBody>
      </p:sp>
      <p:pic>
        <p:nvPicPr>
          <p:cNvPr id="3" name="Picture 2" descr="Magnetosphere - Wikipedia">
            <a:extLst>
              <a:ext uri="{FF2B5EF4-FFF2-40B4-BE49-F238E27FC236}">
                <a16:creationId xmlns:a16="http://schemas.microsoft.com/office/drawing/2014/main" id="{65EE24C1-1DB4-D546-986F-BEDBF048B7D1}"/>
              </a:ext>
            </a:extLst>
          </p:cNvPr>
          <p:cNvPicPr>
            <a:picLocks noChangeAspect="1"/>
          </p:cNvPicPr>
          <p:nvPr/>
        </p:nvPicPr>
        <p:blipFill>
          <a:blip r:embed="rId6"/>
          <a:stretch>
            <a:fillRect/>
          </a:stretch>
        </p:blipFill>
        <p:spPr>
          <a:xfrm>
            <a:off x="10309574" y="117785"/>
            <a:ext cx="1758184" cy="879985"/>
          </a:xfrm>
          <a:prstGeom prst="rect">
            <a:avLst/>
          </a:prstGeom>
        </p:spPr>
      </p:pic>
      <p:sp>
        <p:nvSpPr>
          <p:cNvPr id="8" name="TextBox 1">
            <a:extLst>
              <a:ext uri="{FF2B5EF4-FFF2-40B4-BE49-F238E27FC236}">
                <a16:creationId xmlns:a16="http://schemas.microsoft.com/office/drawing/2014/main" id="{69C1EA84-56CF-7950-FFC2-D3753454B6A2}"/>
              </a:ext>
            </a:extLst>
          </p:cNvPr>
          <p:cNvSpPr txBox="1"/>
          <p:nvPr/>
        </p:nvSpPr>
        <p:spPr>
          <a:xfrm>
            <a:off x="2125133" y="1078661"/>
            <a:ext cx="9936982" cy="923330"/>
          </a:xfrm>
          <a:prstGeom prst="rect">
            <a:avLst/>
          </a:prstGeom>
          <a:solidFill>
            <a:schemeClr val="bg1"/>
          </a:solidFill>
          <a:ln w="28575">
            <a:solidFill>
              <a:schemeClr val="accent4">
                <a:lumMod val="75000"/>
              </a:schemeClr>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b="1" dirty="0">
                <a:solidFill>
                  <a:schemeClr val="accent4">
                    <a:lumMod val="76000"/>
                  </a:schemeClr>
                </a:solidFill>
                <a:ea typeface="Noto Sans"/>
                <a:cs typeface="Noto Sans"/>
              </a:rPr>
              <a:t>New results on protons inside the South Atlantic Anomaly, at energies between 40 and 250 MeV in the period 2018–2020, from the CSES-01 satellite mission</a:t>
            </a:r>
            <a:endParaRPr lang="en-US" dirty="0">
              <a:solidFill>
                <a:schemeClr val="accent4">
                  <a:lumMod val="76000"/>
                </a:schemeClr>
              </a:solidFill>
            </a:endParaRPr>
          </a:p>
          <a:p>
            <a:pPr algn="ctr"/>
            <a:r>
              <a:rPr lang="en-US" dirty="0">
                <a:solidFill>
                  <a:srgbClr val="000000"/>
                </a:solidFill>
                <a:ea typeface="+mn-lt"/>
                <a:cs typeface="Arial"/>
              </a:rPr>
              <a:t>Phys. Rev. D 105, 062001 </a:t>
            </a:r>
            <a:r>
              <a:rPr lang="en-US" dirty="0">
                <a:solidFill>
                  <a:srgbClr val="000000"/>
                </a:solidFill>
                <a:ea typeface="Noto Sans"/>
                <a:cs typeface="Arial"/>
              </a:rPr>
              <a:t>(2022) </a:t>
            </a:r>
            <a:r>
              <a:rPr lang="en-US" dirty="0">
                <a:solidFill>
                  <a:srgbClr val="000000"/>
                </a:solidFill>
                <a:ea typeface="Noto Sans"/>
                <a:cs typeface="Noto Sans"/>
              </a:rPr>
              <a:t>10.1103/PhysRevD.105.062001</a:t>
            </a:r>
            <a:r>
              <a:rPr lang="en-US" dirty="0">
                <a:solidFill>
                  <a:srgbClr val="000000"/>
                </a:solidFill>
                <a:ea typeface="+mn-lt"/>
                <a:cs typeface="Arial"/>
              </a:rPr>
              <a:t> </a:t>
            </a:r>
            <a:endParaRPr lang="en-US" dirty="0">
              <a:solidFill>
                <a:srgbClr val="000000"/>
              </a:solidFill>
              <a:ea typeface="+mn-lt"/>
              <a:cs typeface="+mn-lt"/>
            </a:endParaRPr>
          </a:p>
        </p:txBody>
      </p:sp>
      <p:sp>
        <p:nvSpPr>
          <p:cNvPr id="10" name="TextBox 9">
            <a:extLst>
              <a:ext uri="{FF2B5EF4-FFF2-40B4-BE49-F238E27FC236}">
                <a16:creationId xmlns:a16="http://schemas.microsoft.com/office/drawing/2014/main" id="{F5DED8E9-0326-B49D-65A1-B21738D6225F}"/>
              </a:ext>
            </a:extLst>
          </p:cNvPr>
          <p:cNvSpPr txBox="1"/>
          <p:nvPr/>
        </p:nvSpPr>
        <p:spPr>
          <a:xfrm>
            <a:off x="692281" y="3178010"/>
            <a:ext cx="5200709" cy="2062103"/>
          </a:xfrm>
          <a:prstGeom prst="rect">
            <a:avLst/>
          </a:prstGeom>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Calibri"/>
              <a:buChar char="-"/>
            </a:pPr>
            <a:r>
              <a:rPr lang="en-US" sz="1600" dirty="0">
                <a:latin typeface="Constantia" panose="02030602050306030303" pitchFamily="18" charset="0"/>
              </a:rPr>
              <a:t>South Atlantic Anomaly (SAA) proton fluxes as a function of energy (top panels), local pitch angle (middle panels) and </a:t>
            </a:r>
            <a:r>
              <a:rPr lang="en-US" sz="1600" dirty="0" err="1">
                <a:latin typeface="Constantia" panose="02030602050306030303" pitchFamily="18" charset="0"/>
              </a:rPr>
              <a:t>Lshell</a:t>
            </a:r>
            <a:r>
              <a:rPr lang="en-US" sz="1600" dirty="0">
                <a:latin typeface="Constantia" panose="02030602050306030303" pitchFamily="18" charset="0"/>
              </a:rPr>
              <a:t> (Earth radii, bottom panels) obtained by HEPD-01 between August 2018 and December 2020 </a:t>
            </a:r>
          </a:p>
          <a:p>
            <a:endParaRPr lang="en-US" sz="1600" dirty="0">
              <a:latin typeface="Constantia" panose="02030602050306030303" pitchFamily="18" charset="0"/>
            </a:endParaRPr>
          </a:p>
          <a:p>
            <a:pPr marL="285750" indent="-285750">
              <a:buFont typeface="Calibri"/>
              <a:buChar char="-"/>
            </a:pPr>
            <a:r>
              <a:rPr lang="en-US" sz="1600" dirty="0">
                <a:latin typeface="Constantia" panose="02030602050306030303" pitchFamily="18" charset="0"/>
              </a:rPr>
              <a:t>Comparison with predictions from the NASA AP9 model at 95% C.L</a:t>
            </a:r>
          </a:p>
        </p:txBody>
      </p:sp>
      <p:sp>
        <p:nvSpPr>
          <p:cNvPr id="11" name="TextBox 10">
            <a:extLst>
              <a:ext uri="{FF2B5EF4-FFF2-40B4-BE49-F238E27FC236}">
                <a16:creationId xmlns:a16="http://schemas.microsoft.com/office/drawing/2014/main" id="{B6601EE3-653D-9946-B5C0-FAFB4B05AE48}"/>
              </a:ext>
            </a:extLst>
          </p:cNvPr>
          <p:cNvSpPr txBox="1"/>
          <p:nvPr/>
        </p:nvSpPr>
        <p:spPr>
          <a:xfrm>
            <a:off x="1928855" y="2509307"/>
            <a:ext cx="405666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dirty="0">
                <a:latin typeface="Constantia" panose="02030602050306030303" pitchFamily="18" charset="0"/>
              </a:rPr>
              <a:t>HEPD-01 provides differential fluxes from protons trapped in SAA</a:t>
            </a:r>
          </a:p>
        </p:txBody>
      </p:sp>
      <p:sp>
        <p:nvSpPr>
          <p:cNvPr id="14" name="TextBox 13">
            <a:extLst>
              <a:ext uri="{FF2B5EF4-FFF2-40B4-BE49-F238E27FC236}">
                <a16:creationId xmlns:a16="http://schemas.microsoft.com/office/drawing/2014/main" id="{32B02B94-C88D-EBA3-4868-44C19E2B102C}"/>
              </a:ext>
            </a:extLst>
          </p:cNvPr>
          <p:cNvSpPr txBox="1"/>
          <p:nvPr/>
        </p:nvSpPr>
        <p:spPr>
          <a:xfrm>
            <a:off x="692281" y="5381809"/>
            <a:ext cx="5200709" cy="584775"/>
          </a:xfrm>
          <a:prstGeom prst="rect">
            <a:avLst/>
          </a:prstGeom>
          <a:noFill/>
          <a:ln w="28575">
            <a:solidFill>
              <a:schemeClr val="accent4">
                <a:lumMod val="75000"/>
              </a:schemeClr>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dirty="0">
                <a:latin typeface="Constantia" panose="02030602050306030303" pitchFamily="18" charset="0"/>
              </a:rPr>
              <a:t>Extended dataset and mapping of the inner belt region​ respect to </a:t>
            </a:r>
            <a:r>
              <a:rPr lang="en-US" sz="1600" b="1" dirty="0">
                <a:solidFill>
                  <a:srgbClr val="EA4301"/>
                </a:solidFill>
                <a:latin typeface="Constantia" panose="02030602050306030303" pitchFamily="18" charset="0"/>
                <a:ea typeface="+mn-lt"/>
                <a:cs typeface="+mn-lt"/>
              </a:rPr>
              <a:t>Appl. Sci. 11, 3465 (2021) 10.3390/app11083465</a:t>
            </a:r>
            <a:endParaRPr lang="en-US" sz="1600" b="1" dirty="0">
              <a:solidFill>
                <a:srgbClr val="EA4301"/>
              </a:solidFill>
              <a:latin typeface="Constantia" panose="02030602050306030303" pitchFamily="18" charset="0"/>
            </a:endParaRPr>
          </a:p>
        </p:txBody>
      </p:sp>
    </p:spTree>
    <p:extLst>
      <p:ext uri="{BB962C8B-B14F-4D97-AF65-F5344CB8AC3E}">
        <p14:creationId xmlns:p14="http://schemas.microsoft.com/office/powerpoint/2010/main" val="23437493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48C74D-3F8C-E32D-9EAF-0E29CC293C1A}"/>
            </a:ext>
          </a:extLst>
        </p:cNvPr>
        <p:cNvGrpSpPr/>
        <p:nvPr/>
      </p:nvGrpSpPr>
      <p:grpSpPr>
        <a:xfrm>
          <a:off x="0" y="0"/>
          <a:ext cx="0" cy="0"/>
          <a:chOff x="0" y="0"/>
          <a:chExt cx="0" cy="0"/>
        </a:xfrm>
      </p:grpSpPr>
      <p:pic>
        <p:nvPicPr>
          <p:cNvPr id="4" name="Picture 2" descr="A splash of colors on a white surface">
            <a:extLst>
              <a:ext uri="{FF2B5EF4-FFF2-40B4-BE49-F238E27FC236}">
                <a16:creationId xmlns:a16="http://schemas.microsoft.com/office/drawing/2014/main" id="{3AC31AD2-98A6-090A-3933-C0BDB7037556}"/>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artisticPhotocopy trans="80000"/>
                    </a14:imgEffect>
                  </a14:imgLayer>
                </a14:imgProps>
              </a:ext>
              <a:ext uri="{28A0092B-C50C-407E-A947-70E740481C1C}">
                <a14:useLocalDpi xmlns:a14="http://schemas.microsoft.com/office/drawing/2010/main" val="0"/>
              </a:ext>
            </a:extLst>
          </a:blip>
          <a:srcRect r="20257" b="1"/>
          <a:stretch>
            <a:fillRect/>
          </a:stretch>
        </p:blipFill>
        <p:spPr bwMode="auto">
          <a:xfrm>
            <a:off x="1" y="1"/>
            <a:ext cx="5017099" cy="4718647"/>
          </a:xfrm>
          <a:custGeom>
            <a:avLst/>
            <a:gdLst/>
            <a:ahLst/>
            <a:cxnLst/>
            <a:rect l="l" t="t" r="r" b="b"/>
            <a:pathLst>
              <a:path w="5017099" h="4718647">
                <a:moveTo>
                  <a:pt x="0" y="0"/>
                </a:moveTo>
                <a:lnTo>
                  <a:pt x="4599738" y="0"/>
                </a:lnTo>
                <a:lnTo>
                  <a:pt x="4636346" y="60259"/>
                </a:lnTo>
                <a:cubicBezTo>
                  <a:pt x="4879170" y="507256"/>
                  <a:pt x="5017099" y="1019504"/>
                  <a:pt x="5017099" y="1563967"/>
                </a:cubicBezTo>
                <a:cubicBezTo>
                  <a:pt x="5017099" y="3306249"/>
                  <a:pt x="3604701" y="4718647"/>
                  <a:pt x="1862419" y="4718647"/>
                </a:cubicBezTo>
                <a:cubicBezTo>
                  <a:pt x="1209063" y="4718647"/>
                  <a:pt x="602098" y="4520029"/>
                  <a:pt x="98607" y="4179877"/>
                </a:cubicBezTo>
                <a:lnTo>
                  <a:pt x="0" y="4106140"/>
                </a:lnTo>
                <a:close/>
              </a:path>
            </a:pathLst>
          </a:custGeom>
          <a:noFill/>
          <a:extLst>
            <a:ext uri="{909E8E84-426E-40DD-AFC4-6F175D3DCCD1}">
              <a14:hiddenFill xmlns:a14="http://schemas.microsoft.com/office/drawing/2010/main">
                <a:solidFill>
                  <a:srgbClr val="FFFFFF"/>
                </a:solidFill>
              </a14:hiddenFill>
            </a:ext>
          </a:extLst>
        </p:spPr>
      </p:pic>
      <p:pic>
        <p:nvPicPr>
          <p:cNvPr id="5" name="Picture 4" descr="A blue city outline on a blue background&#10;&#10;AI-generated content may be incorrect.">
            <a:extLst>
              <a:ext uri="{FF2B5EF4-FFF2-40B4-BE49-F238E27FC236}">
                <a16:creationId xmlns:a16="http://schemas.microsoft.com/office/drawing/2014/main" id="{A121D7E7-8085-398D-2A7C-C7F4F811847C}"/>
              </a:ext>
            </a:extLst>
          </p:cNvPr>
          <p:cNvPicPr>
            <a:picLocks noChangeAspect="1"/>
          </p:cNvPicPr>
          <p:nvPr/>
        </p:nvPicPr>
        <p:blipFill>
          <a:blip r:embed="rId4"/>
          <a:stretch>
            <a:fillRect/>
          </a:stretch>
        </p:blipFill>
        <p:spPr>
          <a:xfrm>
            <a:off x="76298" y="81200"/>
            <a:ext cx="3530688" cy="865098"/>
          </a:xfrm>
          <a:prstGeom prst="rect">
            <a:avLst/>
          </a:prstGeom>
        </p:spPr>
      </p:pic>
      <p:sp>
        <p:nvSpPr>
          <p:cNvPr id="6" name="TextBox 5">
            <a:extLst>
              <a:ext uri="{FF2B5EF4-FFF2-40B4-BE49-F238E27FC236}">
                <a16:creationId xmlns:a16="http://schemas.microsoft.com/office/drawing/2014/main" id="{0855241B-D303-D458-5AA3-697188FA892B}"/>
              </a:ext>
            </a:extLst>
          </p:cNvPr>
          <p:cNvSpPr txBox="1"/>
          <p:nvPr/>
        </p:nvSpPr>
        <p:spPr>
          <a:xfrm>
            <a:off x="3689498" y="123535"/>
            <a:ext cx="8335925" cy="769441"/>
          </a:xfrm>
          <a:prstGeom prst="rect">
            <a:avLst/>
          </a:prstGeom>
          <a:noFill/>
        </p:spPr>
        <p:txBody>
          <a:bodyPr wrap="square" rtlCol="0">
            <a:spAutoFit/>
          </a:bodyPr>
          <a:lstStyle/>
          <a:p>
            <a:r>
              <a:rPr lang="en-US" sz="4400" dirty="0">
                <a:latin typeface="Constantia" panose="02030602050306030303" pitchFamily="18" charset="0"/>
              </a:rPr>
              <a:t>Re-entrant protons</a:t>
            </a:r>
          </a:p>
        </p:txBody>
      </p:sp>
      <p:sp>
        <p:nvSpPr>
          <p:cNvPr id="7" name="TextBox 6">
            <a:extLst>
              <a:ext uri="{FF2B5EF4-FFF2-40B4-BE49-F238E27FC236}">
                <a16:creationId xmlns:a16="http://schemas.microsoft.com/office/drawing/2014/main" id="{EEA9E280-29DA-323F-F7F6-1E8F2F54AE1B}"/>
              </a:ext>
            </a:extLst>
          </p:cNvPr>
          <p:cNvSpPr txBox="1"/>
          <p:nvPr/>
        </p:nvSpPr>
        <p:spPr>
          <a:xfrm>
            <a:off x="76298" y="142755"/>
            <a:ext cx="1178570" cy="338554"/>
          </a:xfrm>
          <a:prstGeom prst="rect">
            <a:avLst/>
          </a:prstGeom>
          <a:noFill/>
        </p:spPr>
        <p:txBody>
          <a:bodyPr wrap="square" rtlCol="0">
            <a:spAutoFit/>
          </a:bodyPr>
          <a:lstStyle/>
          <a:p>
            <a:r>
              <a:rPr lang="it-IT" sz="1600" dirty="0">
                <a:solidFill>
                  <a:schemeClr val="accent4">
                    <a:lumMod val="40000"/>
                    <a:lumOff val="60000"/>
                  </a:schemeClr>
                </a:solidFill>
                <a:latin typeface="Aptos Black" panose="020B0004020202020204" pitchFamily="34" charset="0"/>
              </a:rPr>
              <a:t>HEP 2025</a:t>
            </a:r>
          </a:p>
        </p:txBody>
      </p:sp>
      <p:sp>
        <p:nvSpPr>
          <p:cNvPr id="12" name="TextBox 11">
            <a:extLst>
              <a:ext uri="{FF2B5EF4-FFF2-40B4-BE49-F238E27FC236}">
                <a16:creationId xmlns:a16="http://schemas.microsoft.com/office/drawing/2014/main" id="{D049E72D-4C72-E7A3-B1EF-452140E8D149}"/>
              </a:ext>
            </a:extLst>
          </p:cNvPr>
          <p:cNvSpPr txBox="1"/>
          <p:nvPr/>
        </p:nvSpPr>
        <p:spPr>
          <a:xfrm>
            <a:off x="-19456" y="6551466"/>
            <a:ext cx="3521413" cy="307777"/>
          </a:xfrm>
          <a:prstGeom prst="rect">
            <a:avLst/>
          </a:prstGeom>
          <a:noFill/>
        </p:spPr>
        <p:txBody>
          <a:bodyPr wrap="square" rtlCol="0">
            <a:spAutoFit/>
          </a:bodyPr>
          <a:lstStyle/>
          <a:p>
            <a:r>
              <a:rPr lang="it-IT" sz="1400" dirty="0"/>
              <a:t>B. Panico 07/07/2025</a:t>
            </a:r>
          </a:p>
        </p:txBody>
      </p:sp>
      <p:sp>
        <p:nvSpPr>
          <p:cNvPr id="13" name="Slide Number Placeholder 12">
            <a:extLst>
              <a:ext uri="{FF2B5EF4-FFF2-40B4-BE49-F238E27FC236}">
                <a16:creationId xmlns:a16="http://schemas.microsoft.com/office/drawing/2014/main" id="{2FCD047A-AF13-4A6D-3705-5999C4EA6811}"/>
              </a:ext>
            </a:extLst>
          </p:cNvPr>
          <p:cNvSpPr>
            <a:spLocks noGrp="1"/>
          </p:cNvSpPr>
          <p:nvPr>
            <p:ph type="sldNum" sz="quarter" idx="12"/>
          </p:nvPr>
        </p:nvSpPr>
        <p:spPr/>
        <p:txBody>
          <a:bodyPr/>
          <a:lstStyle/>
          <a:p>
            <a:fld id="{80AE5B61-BED0-4F2D-8ABE-0114A0923A7C}" type="slidenum">
              <a:rPr lang="it-IT" smtClean="0"/>
              <a:t>15</a:t>
            </a:fld>
            <a:endParaRPr lang="it-IT"/>
          </a:p>
        </p:txBody>
      </p:sp>
      <p:pic>
        <p:nvPicPr>
          <p:cNvPr id="3" name="Picture 2" descr="Magnetosphere - Wikipedia">
            <a:extLst>
              <a:ext uri="{FF2B5EF4-FFF2-40B4-BE49-F238E27FC236}">
                <a16:creationId xmlns:a16="http://schemas.microsoft.com/office/drawing/2014/main" id="{B4C9D670-1466-1496-4E9A-938A4D9F8090}"/>
              </a:ext>
            </a:extLst>
          </p:cNvPr>
          <p:cNvPicPr>
            <a:picLocks noChangeAspect="1"/>
          </p:cNvPicPr>
          <p:nvPr/>
        </p:nvPicPr>
        <p:blipFill>
          <a:blip r:embed="rId5"/>
          <a:stretch>
            <a:fillRect/>
          </a:stretch>
        </p:blipFill>
        <p:spPr>
          <a:xfrm>
            <a:off x="10309574" y="117785"/>
            <a:ext cx="1758184" cy="879985"/>
          </a:xfrm>
          <a:prstGeom prst="rect">
            <a:avLst/>
          </a:prstGeom>
        </p:spPr>
      </p:pic>
      <p:sp>
        <p:nvSpPr>
          <p:cNvPr id="2" name="TextBox 1">
            <a:extLst>
              <a:ext uri="{FF2B5EF4-FFF2-40B4-BE49-F238E27FC236}">
                <a16:creationId xmlns:a16="http://schemas.microsoft.com/office/drawing/2014/main" id="{19DE6C0F-D1FC-EBFE-1D88-3CEFBE0D6663}"/>
              </a:ext>
            </a:extLst>
          </p:cNvPr>
          <p:cNvSpPr txBox="1"/>
          <p:nvPr/>
        </p:nvSpPr>
        <p:spPr>
          <a:xfrm>
            <a:off x="2125133" y="1078661"/>
            <a:ext cx="9936982" cy="923330"/>
          </a:xfrm>
          <a:prstGeom prst="rect">
            <a:avLst/>
          </a:prstGeom>
          <a:solidFill>
            <a:schemeClr val="bg1"/>
          </a:solidFill>
          <a:ln w="28575">
            <a:solidFill>
              <a:schemeClr val="accent4">
                <a:lumMod val="75000"/>
              </a:schemeClr>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b="1" dirty="0">
                <a:solidFill>
                  <a:schemeClr val="accent4">
                    <a:lumMod val="76000"/>
                  </a:schemeClr>
                </a:solidFill>
                <a:ea typeface="+mn-lt"/>
                <a:cs typeface="+mn-lt"/>
              </a:rPr>
              <a:t>Measurements of low-energy, re-entrant albedo protons by the </a:t>
            </a:r>
          </a:p>
          <a:p>
            <a:pPr algn="ctr"/>
            <a:r>
              <a:rPr lang="en-US" b="1" dirty="0">
                <a:solidFill>
                  <a:schemeClr val="accent4">
                    <a:lumMod val="76000"/>
                  </a:schemeClr>
                </a:solidFill>
                <a:ea typeface="+mn-lt"/>
                <a:cs typeface="+mn-lt"/>
              </a:rPr>
              <a:t>HEPD-01 space-borne detector</a:t>
            </a:r>
            <a:endParaRPr lang="en-US" b="1" dirty="0">
              <a:solidFill>
                <a:schemeClr val="accent4">
                  <a:lumMod val="76000"/>
                </a:schemeClr>
              </a:solidFill>
            </a:endParaRPr>
          </a:p>
          <a:p>
            <a:pPr algn="ctr"/>
            <a:r>
              <a:rPr lang="en-US" dirty="0" err="1">
                <a:solidFill>
                  <a:srgbClr val="000000"/>
                </a:solidFill>
                <a:ea typeface="+mn-lt"/>
                <a:cs typeface="Arial"/>
              </a:rPr>
              <a:t>Astrop</a:t>
            </a:r>
            <a:r>
              <a:rPr lang="en-US" dirty="0">
                <a:solidFill>
                  <a:srgbClr val="000000"/>
                </a:solidFill>
                <a:ea typeface="+mn-lt"/>
                <a:cs typeface="Arial"/>
              </a:rPr>
              <a:t>. Phys. </a:t>
            </a:r>
            <a:r>
              <a:rPr lang="en-US" dirty="0">
                <a:ea typeface="+mn-lt"/>
                <a:cs typeface="Arial"/>
              </a:rPr>
              <a:t>162</a:t>
            </a:r>
            <a:r>
              <a:rPr lang="en-US" dirty="0">
                <a:solidFill>
                  <a:srgbClr val="000000"/>
                </a:solidFill>
                <a:ea typeface="+mn-lt"/>
                <a:cs typeface="Arial"/>
              </a:rPr>
              <a:t>, </a:t>
            </a:r>
            <a:r>
              <a:rPr lang="en-US" dirty="0">
                <a:ea typeface="+mn-lt"/>
                <a:cs typeface="Arial"/>
              </a:rPr>
              <a:t>102993 </a:t>
            </a:r>
            <a:r>
              <a:rPr lang="en-US" dirty="0">
                <a:solidFill>
                  <a:srgbClr val="000000"/>
                </a:solidFill>
                <a:ea typeface="+mn-lt"/>
                <a:cs typeface="Arial"/>
              </a:rPr>
              <a:t>(</a:t>
            </a:r>
            <a:r>
              <a:rPr lang="en-US" dirty="0">
                <a:ea typeface="+mn-lt"/>
                <a:cs typeface="Arial"/>
              </a:rPr>
              <a:t>2024</a:t>
            </a:r>
            <a:r>
              <a:rPr lang="en-US" dirty="0">
                <a:solidFill>
                  <a:srgbClr val="000000"/>
                </a:solidFill>
                <a:ea typeface="+mn-lt"/>
                <a:cs typeface="Arial"/>
              </a:rPr>
              <a:t>) </a:t>
            </a:r>
            <a:r>
              <a:rPr lang="en-US" dirty="0">
                <a:solidFill>
                  <a:srgbClr val="000000"/>
                </a:solidFill>
                <a:ea typeface="+mn-lt"/>
                <a:cs typeface="+mn-lt"/>
              </a:rPr>
              <a:t>10.1016/j.astropartphys.2024.102993</a:t>
            </a:r>
          </a:p>
        </p:txBody>
      </p:sp>
      <p:pic>
        <p:nvPicPr>
          <p:cNvPr id="8" name="Picture 7">
            <a:extLst>
              <a:ext uri="{FF2B5EF4-FFF2-40B4-BE49-F238E27FC236}">
                <a16:creationId xmlns:a16="http://schemas.microsoft.com/office/drawing/2014/main" id="{9592A9F7-6D62-1C21-A7FA-AC31E7E240FE}"/>
              </a:ext>
            </a:extLst>
          </p:cNvPr>
          <p:cNvPicPr>
            <a:picLocks noChangeAspect="1"/>
          </p:cNvPicPr>
          <p:nvPr/>
        </p:nvPicPr>
        <p:blipFill>
          <a:blip r:embed="rId6"/>
          <a:stretch>
            <a:fillRect/>
          </a:stretch>
        </p:blipFill>
        <p:spPr>
          <a:xfrm>
            <a:off x="171484" y="2647971"/>
            <a:ext cx="3832814" cy="2909007"/>
          </a:xfrm>
          <a:prstGeom prst="rect">
            <a:avLst/>
          </a:prstGeom>
        </p:spPr>
      </p:pic>
      <p:pic>
        <p:nvPicPr>
          <p:cNvPr id="9" name="Picture 8" descr="A comparison of energy and energy graphs&#10;&#10;AI-generated content may be incorrect.">
            <a:extLst>
              <a:ext uri="{FF2B5EF4-FFF2-40B4-BE49-F238E27FC236}">
                <a16:creationId xmlns:a16="http://schemas.microsoft.com/office/drawing/2014/main" id="{DCBA9D81-84AF-EE7D-0A09-CA54D2169D82}"/>
              </a:ext>
            </a:extLst>
          </p:cNvPr>
          <p:cNvPicPr>
            <a:picLocks noChangeAspect="1"/>
          </p:cNvPicPr>
          <p:nvPr/>
        </p:nvPicPr>
        <p:blipFill>
          <a:blip r:embed="rId7"/>
          <a:stretch>
            <a:fillRect/>
          </a:stretch>
        </p:blipFill>
        <p:spPr>
          <a:xfrm>
            <a:off x="7459133" y="2086886"/>
            <a:ext cx="4490156" cy="4633003"/>
          </a:xfrm>
          <a:prstGeom prst="rect">
            <a:avLst/>
          </a:prstGeom>
        </p:spPr>
      </p:pic>
      <p:sp>
        <p:nvSpPr>
          <p:cNvPr id="10" name="TextBox 9">
            <a:extLst>
              <a:ext uri="{FF2B5EF4-FFF2-40B4-BE49-F238E27FC236}">
                <a16:creationId xmlns:a16="http://schemas.microsoft.com/office/drawing/2014/main" id="{44F36F04-36B6-6C99-6AA5-5645D1B790E9}"/>
              </a:ext>
            </a:extLst>
          </p:cNvPr>
          <p:cNvSpPr txBox="1"/>
          <p:nvPr/>
        </p:nvSpPr>
        <p:spPr>
          <a:xfrm>
            <a:off x="4066479" y="3972864"/>
            <a:ext cx="3392654" cy="1384995"/>
          </a:xfrm>
          <a:prstGeom prst="rect">
            <a:avLst/>
          </a:prstGeom>
          <a:noFill/>
          <a:ln>
            <a:solidFill>
              <a:schemeClr val="accent1">
                <a:lumMod val="75000"/>
              </a:schemeClr>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n-US" sz="1400" dirty="0">
                <a:latin typeface="Constantia" panose="02030602050306030303" pitchFamily="18" charset="0"/>
              </a:rPr>
              <a:t>Comparison between total albedo proton flux measured outside the SAA by HEPD-01 (blue), PAMELA (red) and AMS-01 (black) in two regions of magnetic latitude: 𝛬 &lt; 0.2 and 0.8 &lt;𝛬 &lt; 0.9 (top and bottom panels, respectively).</a:t>
            </a:r>
            <a:endParaRPr lang="en-US">
              <a:latin typeface="Constantia" panose="02030602050306030303" pitchFamily="18" charset="0"/>
            </a:endParaRPr>
          </a:p>
        </p:txBody>
      </p:sp>
      <p:sp>
        <p:nvSpPr>
          <p:cNvPr id="11" name="TextBox 10">
            <a:extLst>
              <a:ext uri="{FF2B5EF4-FFF2-40B4-BE49-F238E27FC236}">
                <a16:creationId xmlns:a16="http://schemas.microsoft.com/office/drawing/2014/main" id="{EF0752E1-4730-2A80-2BFE-2F619DBA7A6D}"/>
              </a:ext>
            </a:extLst>
          </p:cNvPr>
          <p:cNvSpPr txBox="1"/>
          <p:nvPr/>
        </p:nvSpPr>
        <p:spPr>
          <a:xfrm>
            <a:off x="4000091" y="2252552"/>
            <a:ext cx="3459042" cy="16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lnSpc>
                <a:spcPts val="1650"/>
              </a:lnSpc>
            </a:pPr>
            <a:r>
              <a:rPr lang="en-US" b="1" dirty="0">
                <a:latin typeface="Constantia" panose="02030602050306030303" pitchFamily="18" charset="0"/>
                <a:cs typeface="Segoe UI"/>
              </a:rPr>
              <a:t>Albedo protons divided into quasi-trapped and un-trapped. ​</a:t>
            </a:r>
          </a:p>
          <a:p>
            <a:pPr algn="ctr">
              <a:lnSpc>
                <a:spcPts val="1650"/>
              </a:lnSpc>
            </a:pPr>
            <a:r>
              <a:rPr lang="en-US" b="1" dirty="0">
                <a:latin typeface="Constantia" panose="02030602050306030303" pitchFamily="18" charset="0"/>
                <a:cs typeface="Segoe UI"/>
              </a:rPr>
              <a:t>The un-trapped are divided into short lifetime particles and pseudo-trapped long lifetime population​</a:t>
            </a:r>
          </a:p>
        </p:txBody>
      </p:sp>
      <p:sp>
        <p:nvSpPr>
          <p:cNvPr id="14" name="TextBox 13">
            <a:extLst>
              <a:ext uri="{FF2B5EF4-FFF2-40B4-BE49-F238E27FC236}">
                <a16:creationId xmlns:a16="http://schemas.microsoft.com/office/drawing/2014/main" id="{B68380E7-7EE1-A762-FA5F-5D363279472B}"/>
              </a:ext>
            </a:extLst>
          </p:cNvPr>
          <p:cNvSpPr txBox="1"/>
          <p:nvPr/>
        </p:nvSpPr>
        <p:spPr>
          <a:xfrm>
            <a:off x="453436" y="5668815"/>
            <a:ext cx="6730060" cy="738664"/>
          </a:xfrm>
          <a:prstGeom prst="rect">
            <a:avLst/>
          </a:prstGeom>
          <a:noFill/>
          <a:ln>
            <a:solidFill>
              <a:schemeClr val="accent1">
                <a:lumMod val="75000"/>
              </a:schemeClr>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latin typeface="Constantia" panose="02030602050306030303" pitchFamily="18" charset="0"/>
              </a:rPr>
              <a:t>Distribution of the lifetimes of the proton albedo populations as a function of the AACGM magnetic latitude. Different proton populations– QT, UT</a:t>
            </a:r>
            <a:r>
              <a:rPr lang="en-US" sz="1400" baseline="-25000" dirty="0">
                <a:latin typeface="Constantia" panose="02030602050306030303" pitchFamily="18" charset="0"/>
              </a:rPr>
              <a:t>S</a:t>
            </a:r>
            <a:r>
              <a:rPr lang="en-US" sz="1400" dirty="0">
                <a:latin typeface="Constantia" panose="02030602050306030303" pitchFamily="18" charset="0"/>
              </a:rPr>
              <a:t> and UT</a:t>
            </a:r>
            <a:r>
              <a:rPr lang="en-US" sz="1400" baseline="-25000" dirty="0">
                <a:latin typeface="Constantia" panose="02030602050306030303" pitchFamily="18" charset="0"/>
              </a:rPr>
              <a:t>L</a:t>
            </a:r>
            <a:r>
              <a:rPr lang="en-US" sz="1400" dirty="0">
                <a:latin typeface="Constantia" panose="02030602050306030303" pitchFamily="18" charset="0"/>
              </a:rPr>
              <a:t> occupy different sectors of the plot.</a:t>
            </a:r>
          </a:p>
        </p:txBody>
      </p:sp>
    </p:spTree>
    <p:extLst>
      <p:ext uri="{BB962C8B-B14F-4D97-AF65-F5344CB8AC3E}">
        <p14:creationId xmlns:p14="http://schemas.microsoft.com/office/powerpoint/2010/main" val="33190108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049186-B605-DFF9-B5A2-4D1F38104A7A}"/>
            </a:ext>
          </a:extLst>
        </p:cNvPr>
        <p:cNvGrpSpPr/>
        <p:nvPr/>
      </p:nvGrpSpPr>
      <p:grpSpPr>
        <a:xfrm>
          <a:off x="0" y="0"/>
          <a:ext cx="0" cy="0"/>
          <a:chOff x="0" y="0"/>
          <a:chExt cx="0" cy="0"/>
        </a:xfrm>
      </p:grpSpPr>
      <p:pic>
        <p:nvPicPr>
          <p:cNvPr id="4" name="Picture 2" descr="A splash of colors on a white surface">
            <a:extLst>
              <a:ext uri="{FF2B5EF4-FFF2-40B4-BE49-F238E27FC236}">
                <a16:creationId xmlns:a16="http://schemas.microsoft.com/office/drawing/2014/main" id="{C23AC213-D908-5B48-6890-E5BA9924A8AB}"/>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artisticPhotocopy trans="80000"/>
                    </a14:imgEffect>
                  </a14:imgLayer>
                </a14:imgProps>
              </a:ext>
              <a:ext uri="{28A0092B-C50C-407E-A947-70E740481C1C}">
                <a14:useLocalDpi xmlns:a14="http://schemas.microsoft.com/office/drawing/2010/main" val="0"/>
              </a:ext>
            </a:extLst>
          </a:blip>
          <a:srcRect r="20257" b="1"/>
          <a:stretch>
            <a:fillRect/>
          </a:stretch>
        </p:blipFill>
        <p:spPr bwMode="auto">
          <a:xfrm>
            <a:off x="1" y="1"/>
            <a:ext cx="5017099" cy="4718647"/>
          </a:xfrm>
          <a:custGeom>
            <a:avLst/>
            <a:gdLst/>
            <a:ahLst/>
            <a:cxnLst/>
            <a:rect l="l" t="t" r="r" b="b"/>
            <a:pathLst>
              <a:path w="5017099" h="4718647">
                <a:moveTo>
                  <a:pt x="0" y="0"/>
                </a:moveTo>
                <a:lnTo>
                  <a:pt x="4599738" y="0"/>
                </a:lnTo>
                <a:lnTo>
                  <a:pt x="4636346" y="60259"/>
                </a:lnTo>
                <a:cubicBezTo>
                  <a:pt x="4879170" y="507256"/>
                  <a:pt x="5017099" y="1019504"/>
                  <a:pt x="5017099" y="1563967"/>
                </a:cubicBezTo>
                <a:cubicBezTo>
                  <a:pt x="5017099" y="3306249"/>
                  <a:pt x="3604701" y="4718647"/>
                  <a:pt x="1862419" y="4718647"/>
                </a:cubicBezTo>
                <a:cubicBezTo>
                  <a:pt x="1209063" y="4718647"/>
                  <a:pt x="602098" y="4520029"/>
                  <a:pt x="98607" y="4179877"/>
                </a:cubicBezTo>
                <a:lnTo>
                  <a:pt x="0" y="4106140"/>
                </a:lnTo>
                <a:close/>
              </a:path>
            </a:pathLst>
          </a:custGeom>
          <a:noFill/>
          <a:extLst>
            <a:ext uri="{909E8E84-426E-40DD-AFC4-6F175D3DCCD1}">
              <a14:hiddenFill xmlns:a14="http://schemas.microsoft.com/office/drawing/2010/main">
                <a:solidFill>
                  <a:srgbClr val="FFFFFF"/>
                </a:solidFill>
              </a14:hiddenFill>
            </a:ext>
          </a:extLst>
        </p:spPr>
      </p:pic>
      <p:pic>
        <p:nvPicPr>
          <p:cNvPr id="5" name="Picture 4" descr="A blue city outline on a blue background&#10;&#10;AI-generated content may be incorrect.">
            <a:extLst>
              <a:ext uri="{FF2B5EF4-FFF2-40B4-BE49-F238E27FC236}">
                <a16:creationId xmlns:a16="http://schemas.microsoft.com/office/drawing/2014/main" id="{51ABA88D-4F6E-2D7B-5E31-77EE707BDDE1}"/>
              </a:ext>
            </a:extLst>
          </p:cNvPr>
          <p:cNvPicPr>
            <a:picLocks noChangeAspect="1"/>
          </p:cNvPicPr>
          <p:nvPr/>
        </p:nvPicPr>
        <p:blipFill>
          <a:blip r:embed="rId4"/>
          <a:stretch>
            <a:fillRect/>
          </a:stretch>
        </p:blipFill>
        <p:spPr>
          <a:xfrm>
            <a:off x="76298" y="81200"/>
            <a:ext cx="3530688" cy="865098"/>
          </a:xfrm>
          <a:prstGeom prst="rect">
            <a:avLst/>
          </a:prstGeom>
        </p:spPr>
      </p:pic>
      <p:sp>
        <p:nvSpPr>
          <p:cNvPr id="6" name="TextBox 5">
            <a:extLst>
              <a:ext uri="{FF2B5EF4-FFF2-40B4-BE49-F238E27FC236}">
                <a16:creationId xmlns:a16="http://schemas.microsoft.com/office/drawing/2014/main" id="{B9DE0F40-66CD-C382-8A87-028A3F5BE731}"/>
              </a:ext>
            </a:extLst>
          </p:cNvPr>
          <p:cNvSpPr txBox="1"/>
          <p:nvPr/>
        </p:nvSpPr>
        <p:spPr>
          <a:xfrm>
            <a:off x="3689498" y="123535"/>
            <a:ext cx="8335925" cy="769441"/>
          </a:xfrm>
          <a:prstGeom prst="rect">
            <a:avLst/>
          </a:prstGeom>
          <a:noFill/>
        </p:spPr>
        <p:txBody>
          <a:bodyPr wrap="square" rtlCol="0">
            <a:spAutoFit/>
          </a:bodyPr>
          <a:lstStyle/>
          <a:p>
            <a:r>
              <a:rPr lang="en-US" sz="4400" dirty="0">
                <a:latin typeface="Constantia" panose="02030602050306030303" pitchFamily="18" charset="0"/>
              </a:rPr>
              <a:t>GRBs</a:t>
            </a:r>
          </a:p>
        </p:txBody>
      </p:sp>
      <p:sp>
        <p:nvSpPr>
          <p:cNvPr id="7" name="TextBox 6">
            <a:extLst>
              <a:ext uri="{FF2B5EF4-FFF2-40B4-BE49-F238E27FC236}">
                <a16:creationId xmlns:a16="http://schemas.microsoft.com/office/drawing/2014/main" id="{91AC95B3-D1F3-A55B-49B6-ED63902E98E4}"/>
              </a:ext>
            </a:extLst>
          </p:cNvPr>
          <p:cNvSpPr txBox="1"/>
          <p:nvPr/>
        </p:nvSpPr>
        <p:spPr>
          <a:xfrm>
            <a:off x="76298" y="142755"/>
            <a:ext cx="1178570" cy="338554"/>
          </a:xfrm>
          <a:prstGeom prst="rect">
            <a:avLst/>
          </a:prstGeom>
          <a:noFill/>
        </p:spPr>
        <p:txBody>
          <a:bodyPr wrap="square" rtlCol="0">
            <a:spAutoFit/>
          </a:bodyPr>
          <a:lstStyle/>
          <a:p>
            <a:r>
              <a:rPr lang="it-IT" sz="1600" dirty="0">
                <a:solidFill>
                  <a:schemeClr val="accent4">
                    <a:lumMod val="40000"/>
                    <a:lumOff val="60000"/>
                  </a:schemeClr>
                </a:solidFill>
                <a:latin typeface="Aptos Black" panose="020B0004020202020204" pitchFamily="34" charset="0"/>
              </a:rPr>
              <a:t>HEP 2025</a:t>
            </a:r>
          </a:p>
        </p:txBody>
      </p:sp>
      <p:sp>
        <p:nvSpPr>
          <p:cNvPr id="12" name="TextBox 11">
            <a:extLst>
              <a:ext uri="{FF2B5EF4-FFF2-40B4-BE49-F238E27FC236}">
                <a16:creationId xmlns:a16="http://schemas.microsoft.com/office/drawing/2014/main" id="{9CFE37B0-455A-65C1-D892-107B33F8FFBB}"/>
              </a:ext>
            </a:extLst>
          </p:cNvPr>
          <p:cNvSpPr txBox="1"/>
          <p:nvPr/>
        </p:nvSpPr>
        <p:spPr>
          <a:xfrm>
            <a:off x="-19456" y="6551466"/>
            <a:ext cx="3521413" cy="307777"/>
          </a:xfrm>
          <a:prstGeom prst="rect">
            <a:avLst/>
          </a:prstGeom>
          <a:noFill/>
        </p:spPr>
        <p:txBody>
          <a:bodyPr wrap="square" rtlCol="0">
            <a:spAutoFit/>
          </a:bodyPr>
          <a:lstStyle/>
          <a:p>
            <a:r>
              <a:rPr lang="it-IT" sz="1400" dirty="0"/>
              <a:t>B. Panico 07/07/2025</a:t>
            </a:r>
          </a:p>
        </p:txBody>
      </p:sp>
      <p:sp>
        <p:nvSpPr>
          <p:cNvPr id="13" name="Slide Number Placeholder 12">
            <a:extLst>
              <a:ext uri="{FF2B5EF4-FFF2-40B4-BE49-F238E27FC236}">
                <a16:creationId xmlns:a16="http://schemas.microsoft.com/office/drawing/2014/main" id="{4C787D96-9910-8F5D-0E84-B265660C9B3A}"/>
              </a:ext>
            </a:extLst>
          </p:cNvPr>
          <p:cNvSpPr>
            <a:spLocks noGrp="1"/>
          </p:cNvSpPr>
          <p:nvPr>
            <p:ph type="sldNum" sz="quarter" idx="12"/>
          </p:nvPr>
        </p:nvSpPr>
        <p:spPr/>
        <p:txBody>
          <a:bodyPr/>
          <a:lstStyle/>
          <a:p>
            <a:fld id="{80AE5B61-BED0-4F2D-8ABE-0114A0923A7C}" type="slidenum">
              <a:rPr lang="it-IT" smtClean="0"/>
              <a:t>16</a:t>
            </a:fld>
            <a:endParaRPr lang="it-IT"/>
          </a:p>
        </p:txBody>
      </p:sp>
      <p:pic>
        <p:nvPicPr>
          <p:cNvPr id="2" name="Picture 1" descr="Swift’s X-Ray Telescope captured the afterglow of GRB 221009A about an hour after it was first detected.">
            <a:extLst>
              <a:ext uri="{FF2B5EF4-FFF2-40B4-BE49-F238E27FC236}">
                <a16:creationId xmlns:a16="http://schemas.microsoft.com/office/drawing/2014/main" id="{C1FAE98A-8351-2EA1-6ADE-22151B2B503F}"/>
              </a:ext>
            </a:extLst>
          </p:cNvPr>
          <p:cNvPicPr>
            <a:picLocks noChangeAspect="1"/>
          </p:cNvPicPr>
          <p:nvPr/>
        </p:nvPicPr>
        <p:blipFill>
          <a:blip r:embed="rId5"/>
          <a:stretch>
            <a:fillRect/>
          </a:stretch>
        </p:blipFill>
        <p:spPr>
          <a:xfrm>
            <a:off x="11201400" y="118104"/>
            <a:ext cx="862124" cy="862320"/>
          </a:xfrm>
          <a:prstGeom prst="rect">
            <a:avLst/>
          </a:prstGeom>
        </p:spPr>
      </p:pic>
      <p:pic>
        <p:nvPicPr>
          <p:cNvPr id="8" name="Picture 7" descr="A comparison of graphs and numbers&#10;&#10;AI-generated content may be incorrect.">
            <a:extLst>
              <a:ext uri="{FF2B5EF4-FFF2-40B4-BE49-F238E27FC236}">
                <a16:creationId xmlns:a16="http://schemas.microsoft.com/office/drawing/2014/main" id="{6F6DA229-437F-1F04-747F-D149481C77DA}"/>
              </a:ext>
            </a:extLst>
          </p:cNvPr>
          <p:cNvPicPr>
            <a:picLocks noChangeAspect="1"/>
          </p:cNvPicPr>
          <p:nvPr/>
        </p:nvPicPr>
        <p:blipFill>
          <a:blip r:embed="rId6"/>
          <a:stretch>
            <a:fillRect/>
          </a:stretch>
        </p:blipFill>
        <p:spPr>
          <a:xfrm>
            <a:off x="10886" y="2070259"/>
            <a:ext cx="8088086" cy="2141989"/>
          </a:xfrm>
          <a:prstGeom prst="rect">
            <a:avLst/>
          </a:prstGeom>
          <a:ln>
            <a:solidFill>
              <a:schemeClr val="bg1"/>
            </a:solidFill>
          </a:ln>
        </p:spPr>
      </p:pic>
      <p:pic>
        <p:nvPicPr>
          <p:cNvPr id="9" name="Picture 8">
            <a:extLst>
              <a:ext uri="{FF2B5EF4-FFF2-40B4-BE49-F238E27FC236}">
                <a16:creationId xmlns:a16="http://schemas.microsoft.com/office/drawing/2014/main" id="{D6E9E79D-DE7C-8574-011B-CDC3149DB81D}"/>
              </a:ext>
            </a:extLst>
          </p:cNvPr>
          <p:cNvPicPr>
            <a:picLocks noChangeAspect="1"/>
          </p:cNvPicPr>
          <p:nvPr/>
        </p:nvPicPr>
        <p:blipFill>
          <a:blip r:embed="rId7"/>
          <a:stretch>
            <a:fillRect/>
          </a:stretch>
        </p:blipFill>
        <p:spPr>
          <a:xfrm>
            <a:off x="31205" y="4219073"/>
            <a:ext cx="8088086" cy="2099225"/>
          </a:xfrm>
          <a:prstGeom prst="rect">
            <a:avLst/>
          </a:prstGeom>
        </p:spPr>
      </p:pic>
      <p:pic>
        <p:nvPicPr>
          <p:cNvPr id="10" name="Picture 9">
            <a:extLst>
              <a:ext uri="{FF2B5EF4-FFF2-40B4-BE49-F238E27FC236}">
                <a16:creationId xmlns:a16="http://schemas.microsoft.com/office/drawing/2014/main" id="{AD4CD164-6B7E-EFE2-27CE-EC5398411FAB}"/>
              </a:ext>
            </a:extLst>
          </p:cNvPr>
          <p:cNvPicPr>
            <a:picLocks noChangeAspect="1"/>
          </p:cNvPicPr>
          <p:nvPr/>
        </p:nvPicPr>
        <p:blipFill>
          <a:blip r:embed="rId8"/>
          <a:stretch>
            <a:fillRect/>
          </a:stretch>
        </p:blipFill>
        <p:spPr>
          <a:xfrm>
            <a:off x="7942898" y="2069782"/>
            <a:ext cx="3905885" cy="2129155"/>
          </a:xfrm>
          <a:prstGeom prst="rect">
            <a:avLst/>
          </a:prstGeom>
          <a:ln>
            <a:solidFill>
              <a:schemeClr val="bg1"/>
            </a:solidFill>
          </a:ln>
        </p:spPr>
      </p:pic>
      <p:sp>
        <p:nvSpPr>
          <p:cNvPr id="11" name="TextBox 10">
            <a:extLst>
              <a:ext uri="{FF2B5EF4-FFF2-40B4-BE49-F238E27FC236}">
                <a16:creationId xmlns:a16="http://schemas.microsoft.com/office/drawing/2014/main" id="{9830B73B-CAB4-0303-1F75-0F1696825511}"/>
              </a:ext>
            </a:extLst>
          </p:cNvPr>
          <p:cNvSpPr txBox="1"/>
          <p:nvPr/>
        </p:nvSpPr>
        <p:spPr>
          <a:xfrm>
            <a:off x="8027127" y="4312634"/>
            <a:ext cx="4036398" cy="2246769"/>
          </a:xfrm>
          <a:prstGeom prst="rect">
            <a:avLst/>
          </a:prstGeom>
          <a:noFill/>
          <a:ln>
            <a:solidFill>
              <a:schemeClr val="accent1">
                <a:lumMod val="75000"/>
              </a:schemeClr>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latin typeface="Constantia" panose="02030602050306030303" pitchFamily="18" charset="0"/>
              </a:rPr>
              <a:t>Time profiles of the low-energy electrons detected by the most superficial trigger configuration of HEPD-01—in blue—in comparison with the time profiles of the signals obtained from other instruments like </a:t>
            </a:r>
            <a:r>
              <a:rPr lang="en-US" sz="1400" dirty="0" err="1">
                <a:latin typeface="Constantia" panose="02030602050306030303" pitchFamily="18" charset="0"/>
              </a:rPr>
              <a:t>PICsIT</a:t>
            </a:r>
            <a:r>
              <a:rPr lang="en-US" sz="1400" dirty="0">
                <a:latin typeface="Constantia" panose="02030602050306030303" pitchFamily="18" charset="0"/>
              </a:rPr>
              <a:t> and SPI-ACS, in black and red, respectively. For better visualization, SPI-ACS and </a:t>
            </a:r>
            <a:r>
              <a:rPr lang="en-US" sz="1400" dirty="0" err="1">
                <a:latin typeface="Constantia" panose="02030602050306030303" pitchFamily="18" charset="0"/>
              </a:rPr>
              <a:t>PICsIT</a:t>
            </a:r>
            <a:r>
              <a:rPr lang="en-US" sz="1400" dirty="0">
                <a:latin typeface="Constantia" panose="02030602050306030303" pitchFamily="18" charset="0"/>
              </a:rPr>
              <a:t> data points are normalized to HEPD-01 ones. Each panel refers to a specific GRB. The vertical dashed line marks the trigger time T0 for the start of each GRB.</a:t>
            </a:r>
          </a:p>
        </p:txBody>
      </p:sp>
      <p:sp>
        <p:nvSpPr>
          <p:cNvPr id="14" name="TextBox 13">
            <a:extLst>
              <a:ext uri="{FF2B5EF4-FFF2-40B4-BE49-F238E27FC236}">
                <a16:creationId xmlns:a16="http://schemas.microsoft.com/office/drawing/2014/main" id="{9689F3B4-8217-F123-B149-0BF21F0400ED}"/>
              </a:ext>
            </a:extLst>
          </p:cNvPr>
          <p:cNvSpPr txBox="1"/>
          <p:nvPr/>
        </p:nvSpPr>
        <p:spPr>
          <a:xfrm>
            <a:off x="2125133" y="1078661"/>
            <a:ext cx="9936982" cy="923330"/>
          </a:xfrm>
          <a:prstGeom prst="rect">
            <a:avLst/>
          </a:prstGeom>
          <a:solidFill>
            <a:schemeClr val="bg1"/>
          </a:solidFill>
          <a:ln w="28575">
            <a:solidFill>
              <a:schemeClr val="accent4">
                <a:lumMod val="75000"/>
              </a:schemeClr>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b="1" dirty="0">
                <a:solidFill>
                  <a:schemeClr val="accent4">
                    <a:lumMod val="76000"/>
                  </a:schemeClr>
                </a:solidFill>
                <a:ea typeface="+mn-lt"/>
                <a:cs typeface="+mn-lt"/>
              </a:rPr>
              <a:t>Gamma-Ray Burst Observations by the High-Energy Particle Detector on board the China </a:t>
            </a:r>
            <a:r>
              <a:rPr lang="en-US" b="1" dirty="0" err="1">
                <a:solidFill>
                  <a:schemeClr val="accent4">
                    <a:lumMod val="76000"/>
                  </a:schemeClr>
                </a:solidFill>
                <a:ea typeface="+mn-lt"/>
                <a:cs typeface="+mn-lt"/>
              </a:rPr>
              <a:t>Seismo</a:t>
            </a:r>
            <a:r>
              <a:rPr lang="en-US" b="1" dirty="0">
                <a:solidFill>
                  <a:schemeClr val="accent4">
                    <a:lumMod val="76000"/>
                  </a:schemeClr>
                </a:solidFill>
                <a:ea typeface="+mn-lt"/>
                <a:cs typeface="+mn-lt"/>
              </a:rPr>
              <a:t>-Electromagnetic Satellite between 2019 and 2021</a:t>
            </a:r>
            <a:endParaRPr lang="en-US" b="1" dirty="0">
              <a:solidFill>
                <a:schemeClr val="accent4">
                  <a:lumMod val="76000"/>
                </a:schemeClr>
              </a:solidFill>
            </a:endParaRPr>
          </a:p>
          <a:p>
            <a:pPr algn="ctr"/>
            <a:r>
              <a:rPr lang="en-US" dirty="0">
                <a:solidFill>
                  <a:srgbClr val="000000"/>
                </a:solidFill>
                <a:ea typeface="+mn-lt"/>
                <a:cs typeface="+mn-lt"/>
              </a:rPr>
              <a:t>The </a:t>
            </a:r>
            <a:r>
              <a:rPr lang="en-US" dirty="0" err="1">
                <a:solidFill>
                  <a:srgbClr val="000000"/>
                </a:solidFill>
                <a:ea typeface="+mn-lt"/>
                <a:cs typeface="+mn-lt"/>
              </a:rPr>
              <a:t>ApJ</a:t>
            </a:r>
            <a:r>
              <a:rPr lang="en-US" dirty="0">
                <a:solidFill>
                  <a:srgbClr val="000000"/>
                </a:solidFill>
                <a:ea typeface="+mn-lt"/>
                <a:cs typeface="+mn-lt"/>
              </a:rPr>
              <a:t> </a:t>
            </a:r>
            <a:r>
              <a:rPr lang="en-US" dirty="0">
                <a:ea typeface="+mn-lt"/>
                <a:cs typeface="+mn-lt"/>
              </a:rPr>
              <a:t>960 21, 2024</a:t>
            </a:r>
            <a:r>
              <a:rPr lang="en-US" dirty="0">
                <a:solidFill>
                  <a:srgbClr val="000000"/>
                </a:solidFill>
                <a:latin typeface="Grandview Display"/>
                <a:ea typeface="+mn-lt"/>
                <a:cs typeface="Arial"/>
              </a:rPr>
              <a:t> </a:t>
            </a:r>
            <a:r>
              <a:rPr lang="en-US" dirty="0">
                <a:solidFill>
                  <a:srgbClr val="000000"/>
                </a:solidFill>
                <a:ea typeface="+mn-lt"/>
                <a:cs typeface="+mn-lt"/>
              </a:rPr>
              <a:t>10.3847/1538-4357/ad06ae</a:t>
            </a:r>
            <a:endParaRPr lang="en-US" i="1" dirty="0">
              <a:solidFill>
                <a:schemeClr val="accent5">
                  <a:lumMod val="60000"/>
                  <a:lumOff val="40000"/>
                </a:schemeClr>
              </a:solidFill>
            </a:endParaRPr>
          </a:p>
        </p:txBody>
      </p:sp>
    </p:spTree>
    <p:extLst>
      <p:ext uri="{BB962C8B-B14F-4D97-AF65-F5344CB8AC3E}">
        <p14:creationId xmlns:p14="http://schemas.microsoft.com/office/powerpoint/2010/main" val="19153758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CA5CE4-35F6-3337-8C7E-26E5C40747F2}"/>
            </a:ext>
          </a:extLst>
        </p:cNvPr>
        <p:cNvGrpSpPr/>
        <p:nvPr/>
      </p:nvGrpSpPr>
      <p:grpSpPr>
        <a:xfrm>
          <a:off x="0" y="0"/>
          <a:ext cx="0" cy="0"/>
          <a:chOff x="0" y="0"/>
          <a:chExt cx="0" cy="0"/>
        </a:xfrm>
      </p:grpSpPr>
      <p:pic>
        <p:nvPicPr>
          <p:cNvPr id="4" name="Picture 2" descr="A splash of colors on a white surface">
            <a:extLst>
              <a:ext uri="{FF2B5EF4-FFF2-40B4-BE49-F238E27FC236}">
                <a16:creationId xmlns:a16="http://schemas.microsoft.com/office/drawing/2014/main" id="{21FCF82F-7D2D-2CB1-D440-3391D2FCE450}"/>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artisticPhotocopy trans="80000"/>
                    </a14:imgEffect>
                  </a14:imgLayer>
                </a14:imgProps>
              </a:ext>
              <a:ext uri="{28A0092B-C50C-407E-A947-70E740481C1C}">
                <a14:useLocalDpi xmlns:a14="http://schemas.microsoft.com/office/drawing/2010/main" val="0"/>
              </a:ext>
            </a:extLst>
          </a:blip>
          <a:srcRect r="20257" b="1"/>
          <a:stretch>
            <a:fillRect/>
          </a:stretch>
        </p:blipFill>
        <p:spPr bwMode="auto">
          <a:xfrm>
            <a:off x="1" y="1"/>
            <a:ext cx="5017099" cy="4718647"/>
          </a:xfrm>
          <a:custGeom>
            <a:avLst/>
            <a:gdLst/>
            <a:ahLst/>
            <a:cxnLst/>
            <a:rect l="l" t="t" r="r" b="b"/>
            <a:pathLst>
              <a:path w="5017099" h="4718647">
                <a:moveTo>
                  <a:pt x="0" y="0"/>
                </a:moveTo>
                <a:lnTo>
                  <a:pt x="4599738" y="0"/>
                </a:lnTo>
                <a:lnTo>
                  <a:pt x="4636346" y="60259"/>
                </a:lnTo>
                <a:cubicBezTo>
                  <a:pt x="4879170" y="507256"/>
                  <a:pt x="5017099" y="1019504"/>
                  <a:pt x="5017099" y="1563967"/>
                </a:cubicBezTo>
                <a:cubicBezTo>
                  <a:pt x="5017099" y="3306249"/>
                  <a:pt x="3604701" y="4718647"/>
                  <a:pt x="1862419" y="4718647"/>
                </a:cubicBezTo>
                <a:cubicBezTo>
                  <a:pt x="1209063" y="4718647"/>
                  <a:pt x="602098" y="4520029"/>
                  <a:pt x="98607" y="4179877"/>
                </a:cubicBezTo>
                <a:lnTo>
                  <a:pt x="0" y="4106140"/>
                </a:lnTo>
                <a:close/>
              </a:path>
            </a:pathLst>
          </a:custGeom>
          <a:noFill/>
          <a:extLst>
            <a:ext uri="{909E8E84-426E-40DD-AFC4-6F175D3DCCD1}">
              <a14:hiddenFill xmlns:a14="http://schemas.microsoft.com/office/drawing/2010/main">
                <a:solidFill>
                  <a:srgbClr val="FFFFFF"/>
                </a:solidFill>
              </a14:hiddenFill>
            </a:ext>
          </a:extLst>
        </p:spPr>
      </p:pic>
      <p:pic>
        <p:nvPicPr>
          <p:cNvPr id="5" name="Picture 4" descr="A blue city outline on a blue background&#10;&#10;AI-generated content may be incorrect.">
            <a:extLst>
              <a:ext uri="{FF2B5EF4-FFF2-40B4-BE49-F238E27FC236}">
                <a16:creationId xmlns:a16="http://schemas.microsoft.com/office/drawing/2014/main" id="{1D350429-ABE2-66DB-F01B-E4D4079889B7}"/>
              </a:ext>
            </a:extLst>
          </p:cNvPr>
          <p:cNvPicPr>
            <a:picLocks noChangeAspect="1"/>
          </p:cNvPicPr>
          <p:nvPr/>
        </p:nvPicPr>
        <p:blipFill>
          <a:blip r:embed="rId4"/>
          <a:stretch>
            <a:fillRect/>
          </a:stretch>
        </p:blipFill>
        <p:spPr>
          <a:xfrm>
            <a:off x="76298" y="81200"/>
            <a:ext cx="3530688" cy="865098"/>
          </a:xfrm>
          <a:prstGeom prst="rect">
            <a:avLst/>
          </a:prstGeom>
        </p:spPr>
      </p:pic>
      <p:sp>
        <p:nvSpPr>
          <p:cNvPr id="6" name="TextBox 5">
            <a:extLst>
              <a:ext uri="{FF2B5EF4-FFF2-40B4-BE49-F238E27FC236}">
                <a16:creationId xmlns:a16="http://schemas.microsoft.com/office/drawing/2014/main" id="{35219AB3-C126-8624-EB4E-81D932E8633C}"/>
              </a:ext>
            </a:extLst>
          </p:cNvPr>
          <p:cNvSpPr txBox="1"/>
          <p:nvPr/>
        </p:nvSpPr>
        <p:spPr>
          <a:xfrm>
            <a:off x="3689498" y="123535"/>
            <a:ext cx="8335925" cy="769441"/>
          </a:xfrm>
          <a:prstGeom prst="rect">
            <a:avLst/>
          </a:prstGeom>
          <a:noFill/>
        </p:spPr>
        <p:txBody>
          <a:bodyPr wrap="square" rtlCol="0">
            <a:spAutoFit/>
          </a:bodyPr>
          <a:lstStyle/>
          <a:p>
            <a:r>
              <a:rPr lang="en-US" sz="4400" dirty="0">
                <a:latin typeface="Constantia" panose="02030602050306030303" pitchFamily="18" charset="0"/>
              </a:rPr>
              <a:t>GRBs</a:t>
            </a:r>
          </a:p>
        </p:txBody>
      </p:sp>
      <p:sp>
        <p:nvSpPr>
          <p:cNvPr id="7" name="TextBox 6">
            <a:extLst>
              <a:ext uri="{FF2B5EF4-FFF2-40B4-BE49-F238E27FC236}">
                <a16:creationId xmlns:a16="http://schemas.microsoft.com/office/drawing/2014/main" id="{C3B6A91E-93BA-2416-391F-F989B2116AE7}"/>
              </a:ext>
            </a:extLst>
          </p:cNvPr>
          <p:cNvSpPr txBox="1"/>
          <p:nvPr/>
        </p:nvSpPr>
        <p:spPr>
          <a:xfrm>
            <a:off x="76298" y="142755"/>
            <a:ext cx="1178570" cy="338554"/>
          </a:xfrm>
          <a:prstGeom prst="rect">
            <a:avLst/>
          </a:prstGeom>
          <a:noFill/>
        </p:spPr>
        <p:txBody>
          <a:bodyPr wrap="square" rtlCol="0">
            <a:spAutoFit/>
          </a:bodyPr>
          <a:lstStyle/>
          <a:p>
            <a:r>
              <a:rPr lang="it-IT" sz="1600" dirty="0">
                <a:solidFill>
                  <a:schemeClr val="accent4">
                    <a:lumMod val="40000"/>
                    <a:lumOff val="60000"/>
                  </a:schemeClr>
                </a:solidFill>
                <a:latin typeface="Aptos Black" panose="020B0004020202020204" pitchFamily="34" charset="0"/>
              </a:rPr>
              <a:t>HEP 2025</a:t>
            </a:r>
          </a:p>
        </p:txBody>
      </p:sp>
      <p:sp>
        <p:nvSpPr>
          <p:cNvPr id="12" name="TextBox 11">
            <a:extLst>
              <a:ext uri="{FF2B5EF4-FFF2-40B4-BE49-F238E27FC236}">
                <a16:creationId xmlns:a16="http://schemas.microsoft.com/office/drawing/2014/main" id="{B1F63CEF-E7CA-A053-A342-3659BF4A4FD5}"/>
              </a:ext>
            </a:extLst>
          </p:cNvPr>
          <p:cNvSpPr txBox="1"/>
          <p:nvPr/>
        </p:nvSpPr>
        <p:spPr>
          <a:xfrm>
            <a:off x="-19456" y="6551466"/>
            <a:ext cx="3521413" cy="307777"/>
          </a:xfrm>
          <a:prstGeom prst="rect">
            <a:avLst/>
          </a:prstGeom>
          <a:noFill/>
        </p:spPr>
        <p:txBody>
          <a:bodyPr wrap="square" rtlCol="0">
            <a:spAutoFit/>
          </a:bodyPr>
          <a:lstStyle/>
          <a:p>
            <a:r>
              <a:rPr lang="it-IT" sz="1400" dirty="0"/>
              <a:t>B. Panico 07/07/2025</a:t>
            </a:r>
          </a:p>
        </p:txBody>
      </p:sp>
      <p:sp>
        <p:nvSpPr>
          <p:cNvPr id="13" name="Slide Number Placeholder 12">
            <a:extLst>
              <a:ext uri="{FF2B5EF4-FFF2-40B4-BE49-F238E27FC236}">
                <a16:creationId xmlns:a16="http://schemas.microsoft.com/office/drawing/2014/main" id="{3D625D4F-D0F2-0F00-0F82-05D1E438553B}"/>
              </a:ext>
            </a:extLst>
          </p:cNvPr>
          <p:cNvSpPr>
            <a:spLocks noGrp="1"/>
          </p:cNvSpPr>
          <p:nvPr>
            <p:ph type="sldNum" sz="quarter" idx="12"/>
          </p:nvPr>
        </p:nvSpPr>
        <p:spPr/>
        <p:txBody>
          <a:bodyPr/>
          <a:lstStyle/>
          <a:p>
            <a:fld id="{80AE5B61-BED0-4F2D-8ABE-0114A0923A7C}" type="slidenum">
              <a:rPr lang="it-IT" smtClean="0"/>
              <a:t>17</a:t>
            </a:fld>
            <a:endParaRPr lang="it-IT"/>
          </a:p>
        </p:txBody>
      </p:sp>
      <p:pic>
        <p:nvPicPr>
          <p:cNvPr id="2" name="Picture 1" descr="Swift’s X-Ray Telescope captured the afterglow of GRB 221009A about an hour after it was first detected.">
            <a:extLst>
              <a:ext uri="{FF2B5EF4-FFF2-40B4-BE49-F238E27FC236}">
                <a16:creationId xmlns:a16="http://schemas.microsoft.com/office/drawing/2014/main" id="{32CBC9AE-5298-D4B8-742D-4A2516F3F3D5}"/>
              </a:ext>
            </a:extLst>
          </p:cNvPr>
          <p:cNvPicPr>
            <a:picLocks noChangeAspect="1"/>
          </p:cNvPicPr>
          <p:nvPr/>
        </p:nvPicPr>
        <p:blipFill>
          <a:blip r:embed="rId5"/>
          <a:stretch>
            <a:fillRect/>
          </a:stretch>
        </p:blipFill>
        <p:spPr>
          <a:xfrm>
            <a:off x="11201400" y="118104"/>
            <a:ext cx="862124" cy="862320"/>
          </a:xfrm>
          <a:prstGeom prst="rect">
            <a:avLst/>
          </a:prstGeom>
        </p:spPr>
      </p:pic>
      <p:sp>
        <p:nvSpPr>
          <p:cNvPr id="8" name="TextBox 7">
            <a:extLst>
              <a:ext uri="{FF2B5EF4-FFF2-40B4-BE49-F238E27FC236}">
                <a16:creationId xmlns:a16="http://schemas.microsoft.com/office/drawing/2014/main" id="{5CE48F0E-714A-6EDE-7F5D-7F4169A7069D}"/>
              </a:ext>
            </a:extLst>
          </p:cNvPr>
          <p:cNvSpPr txBox="1"/>
          <p:nvPr/>
        </p:nvSpPr>
        <p:spPr>
          <a:xfrm>
            <a:off x="2125133" y="1078661"/>
            <a:ext cx="9936982" cy="923330"/>
          </a:xfrm>
          <a:prstGeom prst="rect">
            <a:avLst/>
          </a:prstGeom>
          <a:solidFill>
            <a:schemeClr val="bg1"/>
          </a:solidFill>
          <a:ln w="28575">
            <a:solidFill>
              <a:schemeClr val="accent4">
                <a:lumMod val="75000"/>
              </a:schemeClr>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b="1" dirty="0">
                <a:solidFill>
                  <a:schemeClr val="accent4">
                    <a:lumMod val="76000"/>
                  </a:schemeClr>
                </a:solidFill>
                <a:ea typeface="+mn-lt"/>
                <a:cs typeface="+mn-lt"/>
              </a:rPr>
              <a:t>The Catalogue of Gamma-Ray Burst Observations by HEPD-01 </a:t>
            </a:r>
          </a:p>
          <a:p>
            <a:pPr algn="ctr"/>
            <a:r>
              <a:rPr lang="en-US" b="1" dirty="0">
                <a:solidFill>
                  <a:schemeClr val="accent4">
                    <a:lumMod val="76000"/>
                  </a:schemeClr>
                </a:solidFill>
                <a:ea typeface="+mn-lt"/>
                <a:cs typeface="+mn-lt"/>
              </a:rPr>
              <a:t>in the 0.3 – 50 MeV Energy Range</a:t>
            </a:r>
            <a:endParaRPr lang="en-US" dirty="0">
              <a:solidFill>
                <a:srgbClr val="000000"/>
              </a:solidFill>
            </a:endParaRPr>
          </a:p>
          <a:p>
            <a:pPr algn="ctr"/>
            <a:r>
              <a:rPr lang="en-US" dirty="0">
                <a:solidFill>
                  <a:srgbClr val="000000"/>
                </a:solidFill>
                <a:ea typeface="+mn-lt"/>
                <a:cs typeface="+mn-lt"/>
              </a:rPr>
              <a:t>The </a:t>
            </a:r>
            <a:r>
              <a:rPr lang="en-US" dirty="0" err="1">
                <a:solidFill>
                  <a:srgbClr val="000000"/>
                </a:solidFill>
                <a:ea typeface="+mn-lt"/>
                <a:cs typeface="+mn-lt"/>
              </a:rPr>
              <a:t>ApJ</a:t>
            </a:r>
            <a:r>
              <a:rPr lang="en-US" dirty="0">
                <a:solidFill>
                  <a:srgbClr val="000000"/>
                </a:solidFill>
                <a:ea typeface="+mn-lt"/>
                <a:cs typeface="+mn-lt"/>
              </a:rPr>
              <a:t> </a:t>
            </a:r>
            <a:r>
              <a:rPr lang="en-US" dirty="0">
                <a:ea typeface="+mn-lt"/>
                <a:cs typeface="+mn-lt"/>
              </a:rPr>
              <a:t>976 239, 2024</a:t>
            </a:r>
            <a:r>
              <a:rPr lang="en-US" dirty="0">
                <a:solidFill>
                  <a:srgbClr val="000000"/>
                </a:solidFill>
                <a:latin typeface="Grandview Display"/>
                <a:ea typeface="+mn-lt"/>
                <a:cs typeface="Arial"/>
              </a:rPr>
              <a:t> </a:t>
            </a:r>
            <a:r>
              <a:rPr lang="en-US" dirty="0">
                <a:solidFill>
                  <a:srgbClr val="000000"/>
                </a:solidFill>
                <a:ea typeface="+mn-lt"/>
                <a:cs typeface="+mn-lt"/>
              </a:rPr>
              <a:t>10.3847/1538-4357/ad822c</a:t>
            </a:r>
          </a:p>
        </p:txBody>
      </p:sp>
      <p:pic>
        <p:nvPicPr>
          <p:cNvPr id="10" name="Picture 9" descr="A graph with red and black lines&#10;&#10;AI-generated content may be incorrect.">
            <a:extLst>
              <a:ext uri="{FF2B5EF4-FFF2-40B4-BE49-F238E27FC236}">
                <a16:creationId xmlns:a16="http://schemas.microsoft.com/office/drawing/2014/main" id="{33F407E8-69BE-AAF9-8A87-D5D99A487B7A}"/>
              </a:ext>
            </a:extLst>
          </p:cNvPr>
          <p:cNvPicPr>
            <a:picLocks noChangeAspect="1"/>
          </p:cNvPicPr>
          <p:nvPr/>
        </p:nvPicPr>
        <p:blipFill>
          <a:blip r:embed="rId6"/>
          <a:stretch>
            <a:fillRect/>
          </a:stretch>
        </p:blipFill>
        <p:spPr>
          <a:xfrm>
            <a:off x="5745260" y="2101860"/>
            <a:ext cx="6169025" cy="3047365"/>
          </a:xfrm>
          <a:prstGeom prst="rect">
            <a:avLst/>
          </a:prstGeom>
          <a:ln>
            <a:solidFill>
              <a:schemeClr val="bg1"/>
            </a:solidFill>
          </a:ln>
        </p:spPr>
      </p:pic>
      <p:sp>
        <p:nvSpPr>
          <p:cNvPr id="11" name="TextBox 10">
            <a:extLst>
              <a:ext uri="{FF2B5EF4-FFF2-40B4-BE49-F238E27FC236}">
                <a16:creationId xmlns:a16="http://schemas.microsoft.com/office/drawing/2014/main" id="{132930EC-FE10-32B6-3052-2BB4FBBCF34F}"/>
              </a:ext>
            </a:extLst>
          </p:cNvPr>
          <p:cNvSpPr txBox="1"/>
          <p:nvPr/>
        </p:nvSpPr>
        <p:spPr>
          <a:xfrm>
            <a:off x="666213" y="5208809"/>
            <a:ext cx="10891520" cy="1169551"/>
          </a:xfrm>
          <a:prstGeom prst="rect">
            <a:avLst/>
          </a:prstGeom>
          <a:noFill/>
          <a:ln>
            <a:solidFill>
              <a:schemeClr val="accent1">
                <a:lumMod val="75000"/>
              </a:schemeClr>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ea typeface="+mn-lt"/>
                <a:cs typeface="+mn-lt"/>
              </a:rPr>
              <a:t>Example of the fitting procedure. Dots and error bars correspond to the measured rate and the related uncertainty. The blue, dashed line is the initial first-degree polynomial that best fits the whole set of 60 data points within the window. Data points colored in red, which significantly deviate from the initial model, are identified as outliers according to the procedure described in the main text. The blue, solid line corresponds to the second first-degree polynomial fit, carried out by excluding outlier points. As the sum of normalized residuals S is equal to 42.5, the window is flagged as anomalous. The red, dashed vertical line corresponds to the trigger time of GRB 220624A</a:t>
            </a:r>
            <a:endParaRPr lang="en-US" dirty="0"/>
          </a:p>
        </p:txBody>
      </p:sp>
      <p:pic>
        <p:nvPicPr>
          <p:cNvPr id="9" name="Picture 8">
            <a:extLst>
              <a:ext uri="{FF2B5EF4-FFF2-40B4-BE49-F238E27FC236}">
                <a16:creationId xmlns:a16="http://schemas.microsoft.com/office/drawing/2014/main" id="{4F54E51B-77E7-A3E3-9D7B-4A0EC83EF0A9}"/>
              </a:ext>
            </a:extLst>
          </p:cNvPr>
          <p:cNvPicPr>
            <a:picLocks noChangeAspect="1"/>
          </p:cNvPicPr>
          <p:nvPr/>
        </p:nvPicPr>
        <p:blipFill>
          <a:blip r:embed="rId7"/>
          <a:stretch>
            <a:fillRect/>
          </a:stretch>
        </p:blipFill>
        <p:spPr>
          <a:xfrm>
            <a:off x="271032" y="2037619"/>
            <a:ext cx="5701030" cy="3040380"/>
          </a:xfrm>
          <a:prstGeom prst="rect">
            <a:avLst/>
          </a:prstGeom>
          <a:ln>
            <a:solidFill>
              <a:schemeClr val="bg1"/>
            </a:solidFill>
          </a:ln>
        </p:spPr>
      </p:pic>
    </p:spTree>
    <p:extLst>
      <p:ext uri="{BB962C8B-B14F-4D97-AF65-F5344CB8AC3E}">
        <p14:creationId xmlns:p14="http://schemas.microsoft.com/office/powerpoint/2010/main" val="15271173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CBEA19-D8E0-A959-8523-160DF351DF29}"/>
            </a:ext>
          </a:extLst>
        </p:cNvPr>
        <p:cNvGrpSpPr/>
        <p:nvPr/>
      </p:nvGrpSpPr>
      <p:grpSpPr>
        <a:xfrm>
          <a:off x="0" y="0"/>
          <a:ext cx="0" cy="0"/>
          <a:chOff x="0" y="0"/>
          <a:chExt cx="0" cy="0"/>
        </a:xfrm>
      </p:grpSpPr>
      <p:pic>
        <p:nvPicPr>
          <p:cNvPr id="4" name="Picture 2" descr="A splash of colors on a white surface">
            <a:extLst>
              <a:ext uri="{FF2B5EF4-FFF2-40B4-BE49-F238E27FC236}">
                <a16:creationId xmlns:a16="http://schemas.microsoft.com/office/drawing/2014/main" id="{FF938063-759F-BC8D-C872-B9044094E12E}"/>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artisticPhotocopy trans="80000"/>
                    </a14:imgEffect>
                  </a14:imgLayer>
                </a14:imgProps>
              </a:ext>
              <a:ext uri="{28A0092B-C50C-407E-A947-70E740481C1C}">
                <a14:useLocalDpi xmlns:a14="http://schemas.microsoft.com/office/drawing/2010/main" val="0"/>
              </a:ext>
            </a:extLst>
          </a:blip>
          <a:srcRect r="20257" b="1"/>
          <a:stretch>
            <a:fillRect/>
          </a:stretch>
        </p:blipFill>
        <p:spPr bwMode="auto">
          <a:xfrm>
            <a:off x="1" y="1"/>
            <a:ext cx="5017099" cy="4718647"/>
          </a:xfrm>
          <a:custGeom>
            <a:avLst/>
            <a:gdLst/>
            <a:ahLst/>
            <a:cxnLst/>
            <a:rect l="l" t="t" r="r" b="b"/>
            <a:pathLst>
              <a:path w="5017099" h="4718647">
                <a:moveTo>
                  <a:pt x="0" y="0"/>
                </a:moveTo>
                <a:lnTo>
                  <a:pt x="4599738" y="0"/>
                </a:lnTo>
                <a:lnTo>
                  <a:pt x="4636346" y="60259"/>
                </a:lnTo>
                <a:cubicBezTo>
                  <a:pt x="4879170" y="507256"/>
                  <a:pt x="5017099" y="1019504"/>
                  <a:pt x="5017099" y="1563967"/>
                </a:cubicBezTo>
                <a:cubicBezTo>
                  <a:pt x="5017099" y="3306249"/>
                  <a:pt x="3604701" y="4718647"/>
                  <a:pt x="1862419" y="4718647"/>
                </a:cubicBezTo>
                <a:cubicBezTo>
                  <a:pt x="1209063" y="4718647"/>
                  <a:pt x="602098" y="4520029"/>
                  <a:pt x="98607" y="4179877"/>
                </a:cubicBezTo>
                <a:lnTo>
                  <a:pt x="0" y="4106140"/>
                </a:lnTo>
                <a:close/>
              </a:path>
            </a:pathLst>
          </a:custGeom>
          <a:noFill/>
          <a:extLst>
            <a:ext uri="{909E8E84-426E-40DD-AFC4-6F175D3DCCD1}">
              <a14:hiddenFill xmlns:a14="http://schemas.microsoft.com/office/drawing/2010/main">
                <a:solidFill>
                  <a:srgbClr val="FFFFFF"/>
                </a:solidFill>
              </a14:hiddenFill>
            </a:ext>
          </a:extLst>
        </p:spPr>
      </p:pic>
      <p:pic>
        <p:nvPicPr>
          <p:cNvPr id="5" name="Picture 4" descr="A blue city outline on a blue background&#10;&#10;AI-generated content may be incorrect.">
            <a:extLst>
              <a:ext uri="{FF2B5EF4-FFF2-40B4-BE49-F238E27FC236}">
                <a16:creationId xmlns:a16="http://schemas.microsoft.com/office/drawing/2014/main" id="{E08C18A1-C148-85AB-2018-F9D456C2ED3D}"/>
              </a:ext>
            </a:extLst>
          </p:cNvPr>
          <p:cNvPicPr>
            <a:picLocks noChangeAspect="1"/>
          </p:cNvPicPr>
          <p:nvPr/>
        </p:nvPicPr>
        <p:blipFill>
          <a:blip r:embed="rId4"/>
          <a:stretch>
            <a:fillRect/>
          </a:stretch>
        </p:blipFill>
        <p:spPr>
          <a:xfrm>
            <a:off x="76298" y="81200"/>
            <a:ext cx="3530688" cy="865098"/>
          </a:xfrm>
          <a:prstGeom prst="rect">
            <a:avLst/>
          </a:prstGeom>
        </p:spPr>
      </p:pic>
      <p:sp>
        <p:nvSpPr>
          <p:cNvPr id="6" name="TextBox 5">
            <a:extLst>
              <a:ext uri="{FF2B5EF4-FFF2-40B4-BE49-F238E27FC236}">
                <a16:creationId xmlns:a16="http://schemas.microsoft.com/office/drawing/2014/main" id="{300199A8-1CF7-AECA-6B7A-CD7CC234B141}"/>
              </a:ext>
            </a:extLst>
          </p:cNvPr>
          <p:cNvSpPr txBox="1"/>
          <p:nvPr/>
        </p:nvSpPr>
        <p:spPr>
          <a:xfrm>
            <a:off x="3689498" y="123535"/>
            <a:ext cx="8335925" cy="769441"/>
          </a:xfrm>
          <a:prstGeom prst="rect">
            <a:avLst/>
          </a:prstGeom>
          <a:noFill/>
        </p:spPr>
        <p:txBody>
          <a:bodyPr wrap="square" rtlCol="0">
            <a:spAutoFit/>
          </a:bodyPr>
          <a:lstStyle/>
          <a:p>
            <a:r>
              <a:rPr lang="en-US" sz="4400" dirty="0">
                <a:latin typeface="Constantia" panose="02030602050306030303" pitchFamily="18" charset="0"/>
              </a:rPr>
              <a:t>GRBs</a:t>
            </a:r>
          </a:p>
        </p:txBody>
      </p:sp>
      <p:sp>
        <p:nvSpPr>
          <p:cNvPr id="7" name="TextBox 6">
            <a:extLst>
              <a:ext uri="{FF2B5EF4-FFF2-40B4-BE49-F238E27FC236}">
                <a16:creationId xmlns:a16="http://schemas.microsoft.com/office/drawing/2014/main" id="{4D52BAC5-0215-16ED-78BC-C2EEA947DF57}"/>
              </a:ext>
            </a:extLst>
          </p:cNvPr>
          <p:cNvSpPr txBox="1"/>
          <p:nvPr/>
        </p:nvSpPr>
        <p:spPr>
          <a:xfrm>
            <a:off x="76298" y="142755"/>
            <a:ext cx="1178570" cy="338554"/>
          </a:xfrm>
          <a:prstGeom prst="rect">
            <a:avLst/>
          </a:prstGeom>
          <a:noFill/>
        </p:spPr>
        <p:txBody>
          <a:bodyPr wrap="square" rtlCol="0">
            <a:spAutoFit/>
          </a:bodyPr>
          <a:lstStyle/>
          <a:p>
            <a:r>
              <a:rPr lang="it-IT" sz="1600" dirty="0">
                <a:solidFill>
                  <a:schemeClr val="accent4">
                    <a:lumMod val="40000"/>
                    <a:lumOff val="60000"/>
                  </a:schemeClr>
                </a:solidFill>
                <a:latin typeface="Aptos Black" panose="020B0004020202020204" pitchFamily="34" charset="0"/>
              </a:rPr>
              <a:t>HEP 2025</a:t>
            </a:r>
          </a:p>
        </p:txBody>
      </p:sp>
      <p:sp>
        <p:nvSpPr>
          <p:cNvPr id="12" name="TextBox 11">
            <a:extLst>
              <a:ext uri="{FF2B5EF4-FFF2-40B4-BE49-F238E27FC236}">
                <a16:creationId xmlns:a16="http://schemas.microsoft.com/office/drawing/2014/main" id="{1933A7C4-C6B2-8334-FE9E-0C3B3EC580C6}"/>
              </a:ext>
            </a:extLst>
          </p:cNvPr>
          <p:cNvSpPr txBox="1"/>
          <p:nvPr/>
        </p:nvSpPr>
        <p:spPr>
          <a:xfrm>
            <a:off x="-19456" y="6551466"/>
            <a:ext cx="3521413" cy="307777"/>
          </a:xfrm>
          <a:prstGeom prst="rect">
            <a:avLst/>
          </a:prstGeom>
          <a:noFill/>
        </p:spPr>
        <p:txBody>
          <a:bodyPr wrap="square" rtlCol="0">
            <a:spAutoFit/>
          </a:bodyPr>
          <a:lstStyle/>
          <a:p>
            <a:r>
              <a:rPr lang="it-IT" sz="1400" dirty="0"/>
              <a:t>B. Panico 07/07/2025</a:t>
            </a:r>
          </a:p>
        </p:txBody>
      </p:sp>
      <p:sp>
        <p:nvSpPr>
          <p:cNvPr id="13" name="Slide Number Placeholder 12">
            <a:extLst>
              <a:ext uri="{FF2B5EF4-FFF2-40B4-BE49-F238E27FC236}">
                <a16:creationId xmlns:a16="http://schemas.microsoft.com/office/drawing/2014/main" id="{045A212E-8090-236F-1FAE-83241CEF06AE}"/>
              </a:ext>
            </a:extLst>
          </p:cNvPr>
          <p:cNvSpPr>
            <a:spLocks noGrp="1"/>
          </p:cNvSpPr>
          <p:nvPr>
            <p:ph type="sldNum" sz="quarter" idx="12"/>
          </p:nvPr>
        </p:nvSpPr>
        <p:spPr/>
        <p:txBody>
          <a:bodyPr/>
          <a:lstStyle/>
          <a:p>
            <a:fld id="{80AE5B61-BED0-4F2D-8ABE-0114A0923A7C}" type="slidenum">
              <a:rPr lang="it-IT" smtClean="0"/>
              <a:t>18</a:t>
            </a:fld>
            <a:endParaRPr lang="it-IT"/>
          </a:p>
        </p:txBody>
      </p:sp>
      <p:pic>
        <p:nvPicPr>
          <p:cNvPr id="3" name="Picture 2" descr="Magnetosphere - Wikipedia">
            <a:extLst>
              <a:ext uri="{FF2B5EF4-FFF2-40B4-BE49-F238E27FC236}">
                <a16:creationId xmlns:a16="http://schemas.microsoft.com/office/drawing/2014/main" id="{75E83C9C-26BD-6916-202D-5ECE5AD3D6BC}"/>
              </a:ext>
            </a:extLst>
          </p:cNvPr>
          <p:cNvPicPr>
            <a:picLocks noChangeAspect="1"/>
          </p:cNvPicPr>
          <p:nvPr/>
        </p:nvPicPr>
        <p:blipFill>
          <a:blip r:embed="rId5"/>
          <a:stretch>
            <a:fillRect/>
          </a:stretch>
        </p:blipFill>
        <p:spPr>
          <a:xfrm>
            <a:off x="10309574" y="117785"/>
            <a:ext cx="1758184" cy="879985"/>
          </a:xfrm>
          <a:prstGeom prst="rect">
            <a:avLst/>
          </a:prstGeom>
        </p:spPr>
      </p:pic>
      <p:sp>
        <p:nvSpPr>
          <p:cNvPr id="2" name="TextBox 1">
            <a:extLst>
              <a:ext uri="{FF2B5EF4-FFF2-40B4-BE49-F238E27FC236}">
                <a16:creationId xmlns:a16="http://schemas.microsoft.com/office/drawing/2014/main" id="{13EDC310-295F-01AD-20F2-831410194468}"/>
              </a:ext>
            </a:extLst>
          </p:cNvPr>
          <p:cNvSpPr txBox="1"/>
          <p:nvPr/>
        </p:nvSpPr>
        <p:spPr>
          <a:xfrm>
            <a:off x="2125133" y="1078661"/>
            <a:ext cx="9936982" cy="923330"/>
          </a:xfrm>
          <a:prstGeom prst="rect">
            <a:avLst/>
          </a:prstGeom>
          <a:solidFill>
            <a:schemeClr val="bg1"/>
          </a:solidFill>
          <a:ln w="28575">
            <a:solidFill>
              <a:schemeClr val="accent4">
                <a:lumMod val="75000"/>
              </a:schemeClr>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b="1" dirty="0">
                <a:solidFill>
                  <a:schemeClr val="accent4">
                    <a:lumMod val="76000"/>
                  </a:schemeClr>
                </a:solidFill>
                <a:ea typeface="+mn-lt"/>
                <a:cs typeface="+mn-lt"/>
              </a:rPr>
              <a:t>The Catalogue of Gamma-Ray Burst Observations by HEPD-01 </a:t>
            </a:r>
          </a:p>
          <a:p>
            <a:pPr algn="ctr"/>
            <a:r>
              <a:rPr lang="en-US" b="1" dirty="0">
                <a:solidFill>
                  <a:schemeClr val="accent4">
                    <a:lumMod val="76000"/>
                  </a:schemeClr>
                </a:solidFill>
                <a:ea typeface="+mn-lt"/>
                <a:cs typeface="+mn-lt"/>
              </a:rPr>
              <a:t>in the 0.3 – 50 MeV Energy Range</a:t>
            </a:r>
            <a:endParaRPr lang="en-US" dirty="0">
              <a:solidFill>
                <a:srgbClr val="000000"/>
              </a:solidFill>
            </a:endParaRPr>
          </a:p>
          <a:p>
            <a:pPr algn="ctr"/>
            <a:r>
              <a:rPr lang="en-US" dirty="0">
                <a:solidFill>
                  <a:srgbClr val="000000"/>
                </a:solidFill>
                <a:ea typeface="+mn-lt"/>
                <a:cs typeface="+mn-lt"/>
              </a:rPr>
              <a:t>The </a:t>
            </a:r>
            <a:r>
              <a:rPr lang="en-US" dirty="0" err="1">
                <a:solidFill>
                  <a:srgbClr val="000000"/>
                </a:solidFill>
                <a:ea typeface="+mn-lt"/>
                <a:cs typeface="+mn-lt"/>
              </a:rPr>
              <a:t>ApJ</a:t>
            </a:r>
            <a:r>
              <a:rPr lang="en-US" dirty="0">
                <a:solidFill>
                  <a:srgbClr val="000000"/>
                </a:solidFill>
                <a:ea typeface="+mn-lt"/>
                <a:cs typeface="+mn-lt"/>
              </a:rPr>
              <a:t> </a:t>
            </a:r>
            <a:r>
              <a:rPr lang="en-US" dirty="0">
                <a:ea typeface="+mn-lt"/>
                <a:cs typeface="+mn-lt"/>
              </a:rPr>
              <a:t>976 239, 2024</a:t>
            </a:r>
            <a:r>
              <a:rPr lang="en-US" dirty="0">
                <a:solidFill>
                  <a:srgbClr val="000000"/>
                </a:solidFill>
                <a:latin typeface="Grandview Display"/>
                <a:ea typeface="+mn-lt"/>
                <a:cs typeface="Arial"/>
              </a:rPr>
              <a:t> </a:t>
            </a:r>
            <a:r>
              <a:rPr lang="en-US" dirty="0">
                <a:solidFill>
                  <a:srgbClr val="000000"/>
                </a:solidFill>
                <a:ea typeface="+mn-lt"/>
                <a:cs typeface="+mn-lt"/>
              </a:rPr>
              <a:t>10.3847/1538-4357/ad822c</a:t>
            </a:r>
          </a:p>
        </p:txBody>
      </p:sp>
      <p:pic>
        <p:nvPicPr>
          <p:cNvPr id="8" name="Picture 7">
            <a:extLst>
              <a:ext uri="{FF2B5EF4-FFF2-40B4-BE49-F238E27FC236}">
                <a16:creationId xmlns:a16="http://schemas.microsoft.com/office/drawing/2014/main" id="{BBF54796-C049-2301-657C-3610E968F667}"/>
              </a:ext>
            </a:extLst>
          </p:cNvPr>
          <p:cNvPicPr>
            <a:picLocks noChangeAspect="1"/>
          </p:cNvPicPr>
          <p:nvPr/>
        </p:nvPicPr>
        <p:blipFill>
          <a:blip r:embed="rId6"/>
          <a:stretch>
            <a:fillRect/>
          </a:stretch>
        </p:blipFill>
        <p:spPr>
          <a:xfrm>
            <a:off x="1741250" y="2134354"/>
            <a:ext cx="10040616" cy="4320000"/>
          </a:xfrm>
          <a:prstGeom prst="rect">
            <a:avLst/>
          </a:prstGeom>
        </p:spPr>
      </p:pic>
    </p:spTree>
    <p:extLst>
      <p:ext uri="{BB962C8B-B14F-4D97-AF65-F5344CB8AC3E}">
        <p14:creationId xmlns:p14="http://schemas.microsoft.com/office/powerpoint/2010/main" val="32897725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2388C8-13E9-F9DA-E08D-ABE63CDEB0BA}"/>
            </a:ext>
          </a:extLst>
        </p:cNvPr>
        <p:cNvGrpSpPr/>
        <p:nvPr/>
      </p:nvGrpSpPr>
      <p:grpSpPr>
        <a:xfrm>
          <a:off x="0" y="0"/>
          <a:ext cx="0" cy="0"/>
          <a:chOff x="0" y="0"/>
          <a:chExt cx="0" cy="0"/>
        </a:xfrm>
      </p:grpSpPr>
      <p:pic>
        <p:nvPicPr>
          <p:cNvPr id="4" name="Picture 2" descr="A splash of colors on a white surface">
            <a:extLst>
              <a:ext uri="{FF2B5EF4-FFF2-40B4-BE49-F238E27FC236}">
                <a16:creationId xmlns:a16="http://schemas.microsoft.com/office/drawing/2014/main" id="{0EEDA756-7F9C-9407-E8BE-A4232A3FB2BC}"/>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artisticPhotocopy trans="80000"/>
                    </a14:imgEffect>
                  </a14:imgLayer>
                </a14:imgProps>
              </a:ext>
              <a:ext uri="{28A0092B-C50C-407E-A947-70E740481C1C}">
                <a14:useLocalDpi xmlns:a14="http://schemas.microsoft.com/office/drawing/2010/main" val="0"/>
              </a:ext>
            </a:extLst>
          </a:blip>
          <a:srcRect r="20257" b="1"/>
          <a:stretch>
            <a:fillRect/>
          </a:stretch>
        </p:blipFill>
        <p:spPr bwMode="auto">
          <a:xfrm>
            <a:off x="1" y="1"/>
            <a:ext cx="5017099" cy="4718647"/>
          </a:xfrm>
          <a:custGeom>
            <a:avLst/>
            <a:gdLst/>
            <a:ahLst/>
            <a:cxnLst/>
            <a:rect l="l" t="t" r="r" b="b"/>
            <a:pathLst>
              <a:path w="5017099" h="4718647">
                <a:moveTo>
                  <a:pt x="0" y="0"/>
                </a:moveTo>
                <a:lnTo>
                  <a:pt x="4599738" y="0"/>
                </a:lnTo>
                <a:lnTo>
                  <a:pt x="4636346" y="60259"/>
                </a:lnTo>
                <a:cubicBezTo>
                  <a:pt x="4879170" y="507256"/>
                  <a:pt x="5017099" y="1019504"/>
                  <a:pt x="5017099" y="1563967"/>
                </a:cubicBezTo>
                <a:cubicBezTo>
                  <a:pt x="5017099" y="3306249"/>
                  <a:pt x="3604701" y="4718647"/>
                  <a:pt x="1862419" y="4718647"/>
                </a:cubicBezTo>
                <a:cubicBezTo>
                  <a:pt x="1209063" y="4718647"/>
                  <a:pt x="602098" y="4520029"/>
                  <a:pt x="98607" y="4179877"/>
                </a:cubicBezTo>
                <a:lnTo>
                  <a:pt x="0" y="4106140"/>
                </a:lnTo>
                <a:close/>
              </a:path>
            </a:pathLst>
          </a:custGeom>
          <a:noFill/>
          <a:extLst>
            <a:ext uri="{909E8E84-426E-40DD-AFC4-6F175D3DCCD1}">
              <a14:hiddenFill xmlns:a14="http://schemas.microsoft.com/office/drawing/2010/main">
                <a:solidFill>
                  <a:srgbClr val="FFFFFF"/>
                </a:solidFill>
              </a14:hiddenFill>
            </a:ext>
          </a:extLst>
        </p:spPr>
      </p:pic>
      <p:pic>
        <p:nvPicPr>
          <p:cNvPr id="5" name="Picture 4" descr="A blue city outline on a blue background&#10;&#10;AI-generated content may be incorrect.">
            <a:extLst>
              <a:ext uri="{FF2B5EF4-FFF2-40B4-BE49-F238E27FC236}">
                <a16:creationId xmlns:a16="http://schemas.microsoft.com/office/drawing/2014/main" id="{8FF7F120-5B7B-1E98-02E8-4A5259F948B9}"/>
              </a:ext>
            </a:extLst>
          </p:cNvPr>
          <p:cNvPicPr>
            <a:picLocks noChangeAspect="1"/>
          </p:cNvPicPr>
          <p:nvPr/>
        </p:nvPicPr>
        <p:blipFill>
          <a:blip r:embed="rId4"/>
          <a:stretch>
            <a:fillRect/>
          </a:stretch>
        </p:blipFill>
        <p:spPr>
          <a:xfrm>
            <a:off x="76298" y="81200"/>
            <a:ext cx="3530688" cy="865098"/>
          </a:xfrm>
          <a:prstGeom prst="rect">
            <a:avLst/>
          </a:prstGeom>
        </p:spPr>
      </p:pic>
      <p:sp>
        <p:nvSpPr>
          <p:cNvPr id="6" name="TextBox 5">
            <a:extLst>
              <a:ext uri="{FF2B5EF4-FFF2-40B4-BE49-F238E27FC236}">
                <a16:creationId xmlns:a16="http://schemas.microsoft.com/office/drawing/2014/main" id="{1F286556-1A22-6163-C150-909940592425}"/>
              </a:ext>
            </a:extLst>
          </p:cNvPr>
          <p:cNvSpPr txBox="1"/>
          <p:nvPr/>
        </p:nvSpPr>
        <p:spPr>
          <a:xfrm>
            <a:off x="3689498" y="123535"/>
            <a:ext cx="8335925" cy="769441"/>
          </a:xfrm>
          <a:prstGeom prst="rect">
            <a:avLst/>
          </a:prstGeom>
          <a:noFill/>
        </p:spPr>
        <p:txBody>
          <a:bodyPr wrap="square" rtlCol="0">
            <a:spAutoFit/>
          </a:bodyPr>
          <a:lstStyle/>
          <a:p>
            <a:r>
              <a:rPr lang="en-US" sz="4400" dirty="0">
                <a:latin typeface="Constantia" panose="02030602050306030303" pitchFamily="18" charset="0"/>
              </a:rPr>
              <a:t>GRBs</a:t>
            </a:r>
          </a:p>
        </p:txBody>
      </p:sp>
      <p:sp>
        <p:nvSpPr>
          <p:cNvPr id="7" name="TextBox 6">
            <a:extLst>
              <a:ext uri="{FF2B5EF4-FFF2-40B4-BE49-F238E27FC236}">
                <a16:creationId xmlns:a16="http://schemas.microsoft.com/office/drawing/2014/main" id="{9919FE73-F1EC-208E-287B-D355B9AA9719}"/>
              </a:ext>
            </a:extLst>
          </p:cNvPr>
          <p:cNvSpPr txBox="1"/>
          <p:nvPr/>
        </p:nvSpPr>
        <p:spPr>
          <a:xfrm>
            <a:off x="76298" y="142755"/>
            <a:ext cx="1178570" cy="338554"/>
          </a:xfrm>
          <a:prstGeom prst="rect">
            <a:avLst/>
          </a:prstGeom>
          <a:noFill/>
        </p:spPr>
        <p:txBody>
          <a:bodyPr wrap="square" rtlCol="0">
            <a:spAutoFit/>
          </a:bodyPr>
          <a:lstStyle/>
          <a:p>
            <a:r>
              <a:rPr lang="it-IT" sz="1600" dirty="0">
                <a:solidFill>
                  <a:schemeClr val="accent4">
                    <a:lumMod val="40000"/>
                    <a:lumOff val="60000"/>
                  </a:schemeClr>
                </a:solidFill>
                <a:latin typeface="Aptos Black" panose="020B0004020202020204" pitchFamily="34" charset="0"/>
              </a:rPr>
              <a:t>HEP 2025</a:t>
            </a:r>
          </a:p>
        </p:txBody>
      </p:sp>
      <p:sp>
        <p:nvSpPr>
          <p:cNvPr id="12" name="TextBox 11">
            <a:extLst>
              <a:ext uri="{FF2B5EF4-FFF2-40B4-BE49-F238E27FC236}">
                <a16:creationId xmlns:a16="http://schemas.microsoft.com/office/drawing/2014/main" id="{64AA7DD6-B9F0-381C-78C7-D3F68A730EE4}"/>
              </a:ext>
            </a:extLst>
          </p:cNvPr>
          <p:cNvSpPr txBox="1"/>
          <p:nvPr/>
        </p:nvSpPr>
        <p:spPr>
          <a:xfrm>
            <a:off x="-19456" y="6551466"/>
            <a:ext cx="3521413" cy="307777"/>
          </a:xfrm>
          <a:prstGeom prst="rect">
            <a:avLst/>
          </a:prstGeom>
          <a:noFill/>
        </p:spPr>
        <p:txBody>
          <a:bodyPr wrap="square" rtlCol="0">
            <a:spAutoFit/>
          </a:bodyPr>
          <a:lstStyle/>
          <a:p>
            <a:r>
              <a:rPr lang="it-IT" sz="1400" dirty="0"/>
              <a:t>B. Panico 07/07/2025</a:t>
            </a:r>
          </a:p>
        </p:txBody>
      </p:sp>
      <p:sp>
        <p:nvSpPr>
          <p:cNvPr id="13" name="Slide Number Placeholder 12">
            <a:extLst>
              <a:ext uri="{FF2B5EF4-FFF2-40B4-BE49-F238E27FC236}">
                <a16:creationId xmlns:a16="http://schemas.microsoft.com/office/drawing/2014/main" id="{04F318B8-8A42-BE31-1F2E-7CA5B9481E75}"/>
              </a:ext>
            </a:extLst>
          </p:cNvPr>
          <p:cNvSpPr>
            <a:spLocks noGrp="1"/>
          </p:cNvSpPr>
          <p:nvPr>
            <p:ph type="sldNum" sz="quarter" idx="12"/>
          </p:nvPr>
        </p:nvSpPr>
        <p:spPr/>
        <p:txBody>
          <a:bodyPr/>
          <a:lstStyle/>
          <a:p>
            <a:fld id="{80AE5B61-BED0-4F2D-8ABE-0114A0923A7C}" type="slidenum">
              <a:rPr lang="it-IT" smtClean="0"/>
              <a:t>19</a:t>
            </a:fld>
            <a:endParaRPr lang="it-IT"/>
          </a:p>
        </p:txBody>
      </p:sp>
      <p:pic>
        <p:nvPicPr>
          <p:cNvPr id="3" name="Picture 2" descr="Magnetosphere - Wikipedia">
            <a:extLst>
              <a:ext uri="{FF2B5EF4-FFF2-40B4-BE49-F238E27FC236}">
                <a16:creationId xmlns:a16="http://schemas.microsoft.com/office/drawing/2014/main" id="{2CB77B58-FCBC-4784-6D64-CB8BB4DE4074}"/>
              </a:ext>
            </a:extLst>
          </p:cNvPr>
          <p:cNvPicPr>
            <a:picLocks noChangeAspect="1"/>
          </p:cNvPicPr>
          <p:nvPr/>
        </p:nvPicPr>
        <p:blipFill>
          <a:blip r:embed="rId5"/>
          <a:stretch>
            <a:fillRect/>
          </a:stretch>
        </p:blipFill>
        <p:spPr>
          <a:xfrm>
            <a:off x="10309574" y="117785"/>
            <a:ext cx="1758184" cy="879985"/>
          </a:xfrm>
          <a:prstGeom prst="rect">
            <a:avLst/>
          </a:prstGeom>
        </p:spPr>
      </p:pic>
      <p:sp>
        <p:nvSpPr>
          <p:cNvPr id="2" name="TextBox 1">
            <a:extLst>
              <a:ext uri="{FF2B5EF4-FFF2-40B4-BE49-F238E27FC236}">
                <a16:creationId xmlns:a16="http://schemas.microsoft.com/office/drawing/2014/main" id="{7077AD60-3C14-40D7-6901-92812E9A3FEC}"/>
              </a:ext>
            </a:extLst>
          </p:cNvPr>
          <p:cNvSpPr txBox="1"/>
          <p:nvPr/>
        </p:nvSpPr>
        <p:spPr>
          <a:xfrm>
            <a:off x="2125133" y="1078661"/>
            <a:ext cx="9936982" cy="923330"/>
          </a:xfrm>
          <a:prstGeom prst="rect">
            <a:avLst/>
          </a:prstGeom>
          <a:solidFill>
            <a:schemeClr val="bg1"/>
          </a:solidFill>
          <a:ln w="28575">
            <a:solidFill>
              <a:schemeClr val="accent4">
                <a:lumMod val="75000"/>
              </a:schemeClr>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b="1" dirty="0">
                <a:solidFill>
                  <a:schemeClr val="accent4">
                    <a:lumMod val="76000"/>
                  </a:schemeClr>
                </a:solidFill>
                <a:ea typeface="+mn-lt"/>
                <a:cs typeface="+mn-lt"/>
              </a:rPr>
              <a:t>The Catalogue of Gamma-Ray Burst Observations by HEPD-01 </a:t>
            </a:r>
          </a:p>
          <a:p>
            <a:pPr algn="ctr"/>
            <a:r>
              <a:rPr lang="en-US" b="1" dirty="0">
                <a:solidFill>
                  <a:schemeClr val="accent4">
                    <a:lumMod val="76000"/>
                  </a:schemeClr>
                </a:solidFill>
                <a:ea typeface="+mn-lt"/>
                <a:cs typeface="+mn-lt"/>
              </a:rPr>
              <a:t>in the 0.3 – 50 MeV Energy Range</a:t>
            </a:r>
            <a:endParaRPr lang="en-US" dirty="0">
              <a:solidFill>
                <a:srgbClr val="000000"/>
              </a:solidFill>
            </a:endParaRPr>
          </a:p>
          <a:p>
            <a:pPr algn="ctr"/>
            <a:r>
              <a:rPr lang="en-US" dirty="0">
                <a:solidFill>
                  <a:srgbClr val="000000"/>
                </a:solidFill>
                <a:ea typeface="+mn-lt"/>
                <a:cs typeface="+mn-lt"/>
              </a:rPr>
              <a:t>The </a:t>
            </a:r>
            <a:r>
              <a:rPr lang="en-US" dirty="0" err="1">
                <a:solidFill>
                  <a:srgbClr val="000000"/>
                </a:solidFill>
                <a:ea typeface="+mn-lt"/>
                <a:cs typeface="+mn-lt"/>
              </a:rPr>
              <a:t>ApJ</a:t>
            </a:r>
            <a:r>
              <a:rPr lang="en-US" dirty="0">
                <a:solidFill>
                  <a:srgbClr val="000000"/>
                </a:solidFill>
                <a:ea typeface="+mn-lt"/>
                <a:cs typeface="+mn-lt"/>
              </a:rPr>
              <a:t> </a:t>
            </a:r>
            <a:r>
              <a:rPr lang="en-US" dirty="0">
                <a:ea typeface="+mn-lt"/>
                <a:cs typeface="+mn-lt"/>
              </a:rPr>
              <a:t>976 239, 2024</a:t>
            </a:r>
            <a:r>
              <a:rPr lang="en-US" dirty="0">
                <a:solidFill>
                  <a:srgbClr val="000000"/>
                </a:solidFill>
                <a:latin typeface="Grandview Display"/>
                <a:ea typeface="+mn-lt"/>
                <a:cs typeface="Arial"/>
              </a:rPr>
              <a:t> </a:t>
            </a:r>
            <a:r>
              <a:rPr lang="en-US" dirty="0">
                <a:solidFill>
                  <a:srgbClr val="000000"/>
                </a:solidFill>
                <a:ea typeface="+mn-lt"/>
                <a:cs typeface="+mn-lt"/>
              </a:rPr>
              <a:t>10.3847/1538-4357/ad822c</a:t>
            </a:r>
          </a:p>
        </p:txBody>
      </p:sp>
      <p:pic>
        <p:nvPicPr>
          <p:cNvPr id="9" name="Picture 8">
            <a:extLst>
              <a:ext uri="{FF2B5EF4-FFF2-40B4-BE49-F238E27FC236}">
                <a16:creationId xmlns:a16="http://schemas.microsoft.com/office/drawing/2014/main" id="{39B7236B-6339-DB8E-C5D7-B272A5D72B8B}"/>
              </a:ext>
            </a:extLst>
          </p:cNvPr>
          <p:cNvPicPr>
            <a:picLocks noChangeAspect="1"/>
          </p:cNvPicPr>
          <p:nvPr/>
        </p:nvPicPr>
        <p:blipFill>
          <a:blip r:embed="rId6"/>
          <a:stretch>
            <a:fillRect/>
          </a:stretch>
        </p:blipFill>
        <p:spPr>
          <a:xfrm>
            <a:off x="1998134" y="2134354"/>
            <a:ext cx="9810312" cy="4320000"/>
          </a:xfrm>
          <a:prstGeom prst="rect">
            <a:avLst/>
          </a:prstGeom>
        </p:spPr>
      </p:pic>
    </p:spTree>
    <p:extLst>
      <p:ext uri="{BB962C8B-B14F-4D97-AF65-F5344CB8AC3E}">
        <p14:creationId xmlns:p14="http://schemas.microsoft.com/office/powerpoint/2010/main" val="29020854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AF869C-AE0B-F305-E2B5-DD3168605C55}"/>
            </a:ext>
          </a:extLst>
        </p:cNvPr>
        <p:cNvGrpSpPr/>
        <p:nvPr/>
      </p:nvGrpSpPr>
      <p:grpSpPr>
        <a:xfrm>
          <a:off x="0" y="0"/>
          <a:ext cx="0" cy="0"/>
          <a:chOff x="0" y="0"/>
          <a:chExt cx="0" cy="0"/>
        </a:xfrm>
      </p:grpSpPr>
      <p:pic>
        <p:nvPicPr>
          <p:cNvPr id="4" name="Picture 2" descr="A splash of colors on a white surface">
            <a:extLst>
              <a:ext uri="{FF2B5EF4-FFF2-40B4-BE49-F238E27FC236}">
                <a16:creationId xmlns:a16="http://schemas.microsoft.com/office/drawing/2014/main" id="{A782A449-9AEA-ECF3-FF7E-3C6D7C93BC7F}"/>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artisticPhotocopy trans="80000"/>
                    </a14:imgEffect>
                  </a14:imgLayer>
                </a14:imgProps>
              </a:ext>
              <a:ext uri="{28A0092B-C50C-407E-A947-70E740481C1C}">
                <a14:useLocalDpi xmlns:a14="http://schemas.microsoft.com/office/drawing/2010/main" val="0"/>
              </a:ext>
            </a:extLst>
          </a:blip>
          <a:srcRect r="20257" b="1"/>
          <a:stretch>
            <a:fillRect/>
          </a:stretch>
        </p:blipFill>
        <p:spPr bwMode="auto">
          <a:xfrm>
            <a:off x="1" y="1"/>
            <a:ext cx="5017099" cy="4718647"/>
          </a:xfrm>
          <a:custGeom>
            <a:avLst/>
            <a:gdLst/>
            <a:ahLst/>
            <a:cxnLst/>
            <a:rect l="l" t="t" r="r" b="b"/>
            <a:pathLst>
              <a:path w="5017099" h="4718647">
                <a:moveTo>
                  <a:pt x="0" y="0"/>
                </a:moveTo>
                <a:lnTo>
                  <a:pt x="4599738" y="0"/>
                </a:lnTo>
                <a:lnTo>
                  <a:pt x="4636346" y="60259"/>
                </a:lnTo>
                <a:cubicBezTo>
                  <a:pt x="4879170" y="507256"/>
                  <a:pt x="5017099" y="1019504"/>
                  <a:pt x="5017099" y="1563967"/>
                </a:cubicBezTo>
                <a:cubicBezTo>
                  <a:pt x="5017099" y="3306249"/>
                  <a:pt x="3604701" y="4718647"/>
                  <a:pt x="1862419" y="4718647"/>
                </a:cubicBezTo>
                <a:cubicBezTo>
                  <a:pt x="1209063" y="4718647"/>
                  <a:pt x="602098" y="4520029"/>
                  <a:pt x="98607" y="4179877"/>
                </a:cubicBezTo>
                <a:lnTo>
                  <a:pt x="0" y="4106140"/>
                </a:lnTo>
                <a:close/>
              </a:path>
            </a:pathLst>
          </a:custGeom>
          <a:noFill/>
          <a:extLst>
            <a:ext uri="{909E8E84-426E-40DD-AFC4-6F175D3DCCD1}">
              <a14:hiddenFill xmlns:a14="http://schemas.microsoft.com/office/drawing/2010/main">
                <a:solidFill>
                  <a:srgbClr val="FFFFFF"/>
                </a:solidFill>
              </a14:hiddenFill>
            </a:ext>
          </a:extLst>
        </p:spPr>
      </p:pic>
      <p:pic>
        <p:nvPicPr>
          <p:cNvPr id="5" name="Picture 4" descr="A blue city outline on a blue background&#10;&#10;AI-generated content may be incorrect.">
            <a:extLst>
              <a:ext uri="{FF2B5EF4-FFF2-40B4-BE49-F238E27FC236}">
                <a16:creationId xmlns:a16="http://schemas.microsoft.com/office/drawing/2014/main" id="{9D01F0EB-A58F-5D4C-5136-F57DC990D825}"/>
              </a:ext>
            </a:extLst>
          </p:cNvPr>
          <p:cNvPicPr>
            <a:picLocks noChangeAspect="1"/>
          </p:cNvPicPr>
          <p:nvPr/>
        </p:nvPicPr>
        <p:blipFill>
          <a:blip r:embed="rId4"/>
          <a:stretch>
            <a:fillRect/>
          </a:stretch>
        </p:blipFill>
        <p:spPr>
          <a:xfrm>
            <a:off x="76298" y="81200"/>
            <a:ext cx="3530688" cy="865098"/>
          </a:xfrm>
          <a:prstGeom prst="rect">
            <a:avLst/>
          </a:prstGeom>
        </p:spPr>
      </p:pic>
      <p:sp>
        <p:nvSpPr>
          <p:cNvPr id="6" name="TextBox 5">
            <a:extLst>
              <a:ext uri="{FF2B5EF4-FFF2-40B4-BE49-F238E27FC236}">
                <a16:creationId xmlns:a16="http://schemas.microsoft.com/office/drawing/2014/main" id="{19D63A03-77B4-8223-292F-200A05A8A93C}"/>
              </a:ext>
            </a:extLst>
          </p:cNvPr>
          <p:cNvSpPr txBox="1"/>
          <p:nvPr/>
        </p:nvSpPr>
        <p:spPr>
          <a:xfrm>
            <a:off x="3689498" y="123535"/>
            <a:ext cx="8335925" cy="769441"/>
          </a:xfrm>
          <a:prstGeom prst="rect">
            <a:avLst/>
          </a:prstGeom>
          <a:noFill/>
        </p:spPr>
        <p:txBody>
          <a:bodyPr wrap="square" rtlCol="0">
            <a:spAutoFit/>
          </a:bodyPr>
          <a:lstStyle/>
          <a:p>
            <a:r>
              <a:rPr lang="en-US" sz="4400" dirty="0">
                <a:latin typeface="Constantia" panose="02030602050306030303" pitchFamily="18" charset="0"/>
              </a:rPr>
              <a:t>The CSES-LIMADOU mission</a:t>
            </a:r>
          </a:p>
        </p:txBody>
      </p:sp>
      <p:sp>
        <p:nvSpPr>
          <p:cNvPr id="7" name="TextBox 6">
            <a:extLst>
              <a:ext uri="{FF2B5EF4-FFF2-40B4-BE49-F238E27FC236}">
                <a16:creationId xmlns:a16="http://schemas.microsoft.com/office/drawing/2014/main" id="{C9E81FE0-6B92-69BC-5AF0-D7F664498100}"/>
              </a:ext>
            </a:extLst>
          </p:cNvPr>
          <p:cNvSpPr txBox="1"/>
          <p:nvPr/>
        </p:nvSpPr>
        <p:spPr>
          <a:xfrm>
            <a:off x="76298" y="142755"/>
            <a:ext cx="1178570" cy="338554"/>
          </a:xfrm>
          <a:prstGeom prst="rect">
            <a:avLst/>
          </a:prstGeom>
          <a:noFill/>
        </p:spPr>
        <p:txBody>
          <a:bodyPr wrap="square" rtlCol="0">
            <a:spAutoFit/>
          </a:bodyPr>
          <a:lstStyle/>
          <a:p>
            <a:r>
              <a:rPr lang="it-IT" sz="1600" dirty="0">
                <a:solidFill>
                  <a:schemeClr val="accent4">
                    <a:lumMod val="40000"/>
                    <a:lumOff val="60000"/>
                  </a:schemeClr>
                </a:solidFill>
                <a:latin typeface="Aptos Black" panose="020B0004020202020204" pitchFamily="34" charset="0"/>
              </a:rPr>
              <a:t>HEP 2025</a:t>
            </a:r>
          </a:p>
        </p:txBody>
      </p:sp>
      <p:sp>
        <p:nvSpPr>
          <p:cNvPr id="12" name="TextBox 11">
            <a:extLst>
              <a:ext uri="{FF2B5EF4-FFF2-40B4-BE49-F238E27FC236}">
                <a16:creationId xmlns:a16="http://schemas.microsoft.com/office/drawing/2014/main" id="{141A56AE-3E0C-FD13-688F-9703D3E4E277}"/>
              </a:ext>
            </a:extLst>
          </p:cNvPr>
          <p:cNvSpPr txBox="1"/>
          <p:nvPr/>
        </p:nvSpPr>
        <p:spPr>
          <a:xfrm>
            <a:off x="-19456" y="6551466"/>
            <a:ext cx="3521413" cy="307777"/>
          </a:xfrm>
          <a:prstGeom prst="rect">
            <a:avLst/>
          </a:prstGeom>
          <a:noFill/>
        </p:spPr>
        <p:txBody>
          <a:bodyPr wrap="square" rtlCol="0">
            <a:spAutoFit/>
          </a:bodyPr>
          <a:lstStyle/>
          <a:p>
            <a:r>
              <a:rPr lang="it-IT" sz="1400" dirty="0"/>
              <a:t>B. Panico 07/07/2025</a:t>
            </a:r>
          </a:p>
        </p:txBody>
      </p:sp>
      <p:sp>
        <p:nvSpPr>
          <p:cNvPr id="13" name="Slide Number Placeholder 12">
            <a:extLst>
              <a:ext uri="{FF2B5EF4-FFF2-40B4-BE49-F238E27FC236}">
                <a16:creationId xmlns:a16="http://schemas.microsoft.com/office/drawing/2014/main" id="{4176930A-89EA-9B7A-6214-DF6239404BA3}"/>
              </a:ext>
            </a:extLst>
          </p:cNvPr>
          <p:cNvSpPr>
            <a:spLocks noGrp="1"/>
          </p:cNvSpPr>
          <p:nvPr>
            <p:ph type="sldNum" sz="quarter" idx="12"/>
          </p:nvPr>
        </p:nvSpPr>
        <p:spPr/>
        <p:txBody>
          <a:bodyPr/>
          <a:lstStyle/>
          <a:p>
            <a:fld id="{80AE5B61-BED0-4F2D-8ABE-0114A0923A7C}" type="slidenum">
              <a:rPr lang="it-IT" smtClean="0"/>
              <a:t>2</a:t>
            </a:fld>
            <a:endParaRPr lang="it-IT"/>
          </a:p>
        </p:txBody>
      </p:sp>
      <p:pic>
        <p:nvPicPr>
          <p:cNvPr id="2" name="Immagine 8" descr="A colorful globe with black text&#10;&#10;AI-generated content may be incorrect.">
            <a:extLst>
              <a:ext uri="{FF2B5EF4-FFF2-40B4-BE49-F238E27FC236}">
                <a16:creationId xmlns:a16="http://schemas.microsoft.com/office/drawing/2014/main" id="{7307544E-DBD6-2CC1-6C54-11171E120075}"/>
              </a:ext>
            </a:extLst>
          </p:cNvPr>
          <p:cNvPicPr>
            <a:picLocks noChangeAspect="1"/>
          </p:cNvPicPr>
          <p:nvPr/>
        </p:nvPicPr>
        <p:blipFill>
          <a:blip r:embed="rId5"/>
          <a:srcRect l="23762"/>
          <a:stretch>
            <a:fillRect/>
          </a:stretch>
        </p:blipFill>
        <p:spPr>
          <a:xfrm>
            <a:off x="7620000" y="5904530"/>
            <a:ext cx="4509267" cy="903640"/>
          </a:xfrm>
          <a:prstGeom prst="rect">
            <a:avLst/>
          </a:prstGeom>
        </p:spPr>
      </p:pic>
      <p:pic>
        <p:nvPicPr>
          <p:cNvPr id="3" name="Immagine 9" descr="A logo with blue and black text&#10;&#10;AI-generated content may be incorrect.">
            <a:extLst>
              <a:ext uri="{FF2B5EF4-FFF2-40B4-BE49-F238E27FC236}">
                <a16:creationId xmlns:a16="http://schemas.microsoft.com/office/drawing/2014/main" id="{5BD02D8A-3015-B383-A3FE-EED0CA9425D6}"/>
              </a:ext>
            </a:extLst>
          </p:cNvPr>
          <p:cNvPicPr>
            <a:picLocks noChangeAspect="1"/>
          </p:cNvPicPr>
          <p:nvPr/>
        </p:nvPicPr>
        <p:blipFill>
          <a:blip r:embed="rId6"/>
          <a:stretch>
            <a:fillRect/>
          </a:stretch>
        </p:blipFill>
        <p:spPr>
          <a:xfrm>
            <a:off x="9011348" y="5126486"/>
            <a:ext cx="1280530" cy="778044"/>
          </a:xfrm>
          <a:prstGeom prst="rect">
            <a:avLst/>
          </a:prstGeom>
        </p:spPr>
      </p:pic>
      <p:pic>
        <p:nvPicPr>
          <p:cNvPr id="8" name="Immagine 10" descr="A blue and white logo&#10;&#10;AI-generated content may be incorrect.">
            <a:extLst>
              <a:ext uri="{FF2B5EF4-FFF2-40B4-BE49-F238E27FC236}">
                <a16:creationId xmlns:a16="http://schemas.microsoft.com/office/drawing/2014/main" id="{E7941532-8876-75BD-FA3B-F7A96371C3E2}"/>
              </a:ext>
            </a:extLst>
          </p:cNvPr>
          <p:cNvPicPr>
            <a:picLocks noChangeAspect="1"/>
          </p:cNvPicPr>
          <p:nvPr/>
        </p:nvPicPr>
        <p:blipFill>
          <a:blip r:embed="rId7"/>
          <a:stretch>
            <a:fillRect/>
          </a:stretch>
        </p:blipFill>
        <p:spPr>
          <a:xfrm>
            <a:off x="10365813" y="5267848"/>
            <a:ext cx="1659610" cy="549987"/>
          </a:xfrm>
          <a:prstGeom prst="rect">
            <a:avLst/>
          </a:prstGeom>
        </p:spPr>
      </p:pic>
      <p:sp>
        <p:nvSpPr>
          <p:cNvPr id="10" name="Rettangolo 12">
            <a:extLst>
              <a:ext uri="{FF2B5EF4-FFF2-40B4-BE49-F238E27FC236}">
                <a16:creationId xmlns:a16="http://schemas.microsoft.com/office/drawing/2014/main" id="{12DD561B-5017-54EC-6FFF-1B1C337E65EA}"/>
              </a:ext>
            </a:extLst>
          </p:cNvPr>
          <p:cNvSpPr/>
          <p:nvPr/>
        </p:nvSpPr>
        <p:spPr>
          <a:xfrm>
            <a:off x="257335" y="1219250"/>
            <a:ext cx="8584433" cy="1600438"/>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defPPr>
              <a:defRPr lang="it-IT"/>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285750" indent="-285750">
              <a:buFont typeface="Wingdings" panose="05000000000000000000" pitchFamily="2" charset="2"/>
              <a:buChar char="§"/>
              <a:defRPr/>
            </a:pPr>
            <a:r>
              <a:rPr lang="en-US" sz="1400" dirty="0">
                <a:latin typeface="Constantia" panose="02030602050306030303" pitchFamily="18" charset="0"/>
              </a:rPr>
              <a:t>Collaboration China National Space Administration (CNSA) - Italian Space Agency (ASI)</a:t>
            </a:r>
          </a:p>
          <a:p>
            <a:pPr marL="285750" indent="-285750">
              <a:buFont typeface="Wingdings" panose="05000000000000000000" pitchFamily="2" charset="2"/>
              <a:buChar char="§"/>
              <a:defRPr/>
            </a:pPr>
            <a:r>
              <a:rPr lang="en-US" sz="1400" dirty="0">
                <a:latin typeface="Constantia" panose="02030602050306030303" pitchFamily="18" charset="0"/>
              </a:rPr>
              <a:t>Developed by:</a:t>
            </a:r>
          </a:p>
          <a:p>
            <a:pPr marL="742950" lvl="1" indent="-285750">
              <a:buFont typeface="Wingdings" panose="05000000000000000000" pitchFamily="2" charset="2"/>
              <a:buChar char="§"/>
              <a:defRPr/>
            </a:pPr>
            <a:r>
              <a:rPr lang="en-US" sz="1400" dirty="0">
                <a:latin typeface="Constantia" panose="02030602050306030303" pitchFamily="18" charset="0"/>
              </a:rPr>
              <a:t>China Earthquake Administration (CEA)</a:t>
            </a:r>
          </a:p>
          <a:p>
            <a:pPr marL="742950" lvl="1" indent="-285750">
              <a:buFont typeface="Wingdings" panose="05000000000000000000" pitchFamily="2" charset="2"/>
              <a:buChar char="§"/>
              <a:defRPr/>
            </a:pPr>
            <a:r>
              <a:rPr lang="en-US" sz="1400" dirty="0">
                <a:latin typeface="Constantia" panose="02030602050306030303" pitchFamily="18" charset="0"/>
              </a:rPr>
              <a:t>Italian National Institute for Nuclear Physics (INFN)</a:t>
            </a:r>
          </a:p>
          <a:p>
            <a:pPr marL="742950" lvl="1" indent="-285750">
              <a:buFont typeface="Wingdings" panose="05000000000000000000" pitchFamily="2" charset="2"/>
              <a:buChar char="§"/>
              <a:defRPr/>
            </a:pPr>
            <a:r>
              <a:rPr lang="en-US" sz="1400" b="0" i="0" u="none" strike="noStrike" baseline="0" dirty="0">
                <a:latin typeface="Constantia" panose="02030602050306030303" pitchFamily="18" charset="0"/>
              </a:rPr>
              <a:t>National Institute for Astrophysics - Institute for Space Astrophysics and Planetology (INAF-IAPS)</a:t>
            </a:r>
          </a:p>
          <a:p>
            <a:pPr marL="742950" lvl="1" indent="-285750">
              <a:buFont typeface="Wingdings" panose="05000000000000000000" pitchFamily="2" charset="2"/>
              <a:buChar char="§"/>
              <a:defRPr/>
            </a:pPr>
            <a:r>
              <a:rPr lang="it-IT" sz="1400" b="0" i="0" u="none" strike="noStrike" baseline="0" dirty="0" err="1">
                <a:latin typeface="Constantia" panose="02030602050306030303" pitchFamily="18" charset="0"/>
              </a:rPr>
              <a:t>Italian</a:t>
            </a:r>
            <a:r>
              <a:rPr lang="it-IT" sz="1400" b="0" i="0" u="none" strike="noStrike" baseline="0" dirty="0">
                <a:latin typeface="Constantia" panose="02030602050306030303" pitchFamily="18" charset="0"/>
              </a:rPr>
              <a:t> National Institute of </a:t>
            </a:r>
            <a:r>
              <a:rPr lang="it-IT" sz="1400" b="0" i="0" u="none" strike="noStrike" baseline="0" dirty="0" err="1">
                <a:latin typeface="Constantia" panose="02030602050306030303" pitchFamily="18" charset="0"/>
              </a:rPr>
              <a:t>Geophysics</a:t>
            </a:r>
            <a:r>
              <a:rPr lang="it-IT" sz="1400" b="0" i="0" u="none" strike="noStrike" baseline="0" dirty="0">
                <a:latin typeface="Constantia" panose="02030602050306030303" pitchFamily="18" charset="0"/>
              </a:rPr>
              <a:t> e </a:t>
            </a:r>
            <a:r>
              <a:rPr lang="it-IT" sz="1400" b="0" i="0" u="none" strike="noStrike" baseline="0" dirty="0" err="1">
                <a:latin typeface="Constantia" panose="02030602050306030303" pitchFamily="18" charset="0"/>
              </a:rPr>
              <a:t>Volcanology</a:t>
            </a:r>
            <a:r>
              <a:rPr lang="it-IT" sz="1400" b="0" i="0" u="none" strike="noStrike" baseline="0" dirty="0">
                <a:latin typeface="Constantia" panose="02030602050306030303" pitchFamily="18" charset="0"/>
              </a:rPr>
              <a:t> (INGV)</a:t>
            </a:r>
            <a:endParaRPr lang="en-US" sz="1400" dirty="0">
              <a:latin typeface="Constantia" panose="02030602050306030303" pitchFamily="18" charset="0"/>
            </a:endParaRPr>
          </a:p>
          <a:p>
            <a:pPr marL="742950" lvl="1" indent="-285750">
              <a:buFont typeface="Wingdings" panose="05000000000000000000" pitchFamily="2" charset="2"/>
              <a:buChar char="§"/>
              <a:defRPr/>
            </a:pPr>
            <a:r>
              <a:rPr lang="en-US" sz="1400" dirty="0">
                <a:latin typeface="Constantia" panose="02030602050306030303" pitchFamily="18" charset="0"/>
              </a:rPr>
              <a:t>Chinese and Italian Universities</a:t>
            </a:r>
          </a:p>
        </p:txBody>
      </p:sp>
      <p:pic>
        <p:nvPicPr>
          <p:cNvPr id="11" name="Immagine 13" descr="A satellite with text above it&#10;&#10;AI-generated content may be incorrect.">
            <a:extLst>
              <a:ext uri="{FF2B5EF4-FFF2-40B4-BE49-F238E27FC236}">
                <a16:creationId xmlns:a16="http://schemas.microsoft.com/office/drawing/2014/main" id="{00835119-957F-9349-432E-1147EE8F7C78}"/>
              </a:ext>
            </a:extLst>
          </p:cNvPr>
          <p:cNvPicPr>
            <a:picLocks noChangeAspect="1"/>
          </p:cNvPicPr>
          <p:nvPr/>
        </p:nvPicPr>
        <p:blipFill>
          <a:blip r:embed="rId8"/>
          <a:srcRect l="-1846" r="2154" b="-1689"/>
          <a:stretch/>
        </p:blipFill>
        <p:spPr>
          <a:xfrm>
            <a:off x="9474200" y="1003058"/>
            <a:ext cx="2353301" cy="2189860"/>
          </a:xfrm>
          <a:prstGeom prst="rect">
            <a:avLst/>
          </a:prstGeom>
        </p:spPr>
      </p:pic>
      <p:sp>
        <p:nvSpPr>
          <p:cNvPr id="15" name="Rettangolo 4">
            <a:extLst>
              <a:ext uri="{FF2B5EF4-FFF2-40B4-BE49-F238E27FC236}">
                <a16:creationId xmlns:a16="http://schemas.microsoft.com/office/drawing/2014/main" id="{6E213272-0C0B-C881-069E-0C77F34C84AE}"/>
              </a:ext>
            </a:extLst>
          </p:cNvPr>
          <p:cNvSpPr/>
          <p:nvPr/>
        </p:nvSpPr>
        <p:spPr>
          <a:xfrm>
            <a:off x="8296561" y="3839462"/>
            <a:ext cx="3620003" cy="1200329"/>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defPPr>
              <a:defRPr lang="it-IT"/>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285750" indent="-285750">
              <a:buClr>
                <a:schemeClr val="accent6"/>
              </a:buClr>
              <a:buSzPct val="70000"/>
              <a:buFont typeface="Wingdings" panose="05000000000000000000" pitchFamily="2" charset="2"/>
              <a:buChar char="Ø"/>
              <a:defRPr/>
            </a:pPr>
            <a:r>
              <a:rPr lang="en-US" dirty="0"/>
              <a:t>98° inclination </a:t>
            </a:r>
            <a:r>
              <a:rPr lang="en-US" dirty="0" err="1"/>
              <a:t>Sunsynchronous</a:t>
            </a:r>
            <a:r>
              <a:rPr lang="en-US" dirty="0"/>
              <a:t> circular orbit</a:t>
            </a:r>
          </a:p>
          <a:p>
            <a:pPr marL="285750" indent="-285750">
              <a:buClr>
                <a:schemeClr val="accent6"/>
              </a:buClr>
              <a:buSzPct val="70000"/>
              <a:buFont typeface="Wingdings" panose="05000000000000000000" pitchFamily="2" charset="2"/>
              <a:buChar char="Ø"/>
              <a:defRPr/>
            </a:pPr>
            <a:r>
              <a:rPr lang="en-US" dirty="0"/>
              <a:t>Altitude </a:t>
            </a:r>
            <a:r>
              <a:rPr lang="en-US" dirty="0">
                <a:latin typeface="Times New Roman"/>
                <a:cs typeface="Times New Roman"/>
              </a:rPr>
              <a:t>~</a:t>
            </a:r>
            <a:r>
              <a:rPr lang="en-US" dirty="0"/>
              <a:t>500 km</a:t>
            </a:r>
          </a:p>
          <a:p>
            <a:pPr marL="285750" indent="-285750">
              <a:buClr>
                <a:schemeClr val="accent6"/>
              </a:buClr>
              <a:buSzPct val="70000"/>
              <a:buFont typeface="Wingdings" panose="05000000000000000000" pitchFamily="2" charset="2"/>
              <a:buChar char="Ø"/>
              <a:defRPr/>
            </a:pPr>
            <a:r>
              <a:rPr lang="en-US" dirty="0"/>
              <a:t>Launched 2018/02/02</a:t>
            </a:r>
            <a:endParaRPr lang="it-IT" dirty="0"/>
          </a:p>
        </p:txBody>
      </p:sp>
      <p:sp>
        <p:nvSpPr>
          <p:cNvPr id="16" name="Rettangolo 2">
            <a:extLst>
              <a:ext uri="{FF2B5EF4-FFF2-40B4-BE49-F238E27FC236}">
                <a16:creationId xmlns:a16="http://schemas.microsoft.com/office/drawing/2014/main" id="{32EEB68D-0266-E590-2184-99E1D3EB6CD0}"/>
              </a:ext>
            </a:extLst>
          </p:cNvPr>
          <p:cNvSpPr/>
          <p:nvPr/>
        </p:nvSpPr>
        <p:spPr>
          <a:xfrm>
            <a:off x="121903" y="3041117"/>
            <a:ext cx="4307941" cy="3398303"/>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defPPr>
              <a:defRPr lang="it-IT"/>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nSpc>
                <a:spcPct val="110000"/>
              </a:lnSpc>
              <a:defRPr/>
            </a:pPr>
            <a:r>
              <a:rPr lang="it-IT" sz="1400" dirty="0">
                <a:latin typeface="Constantia" panose="02030602050306030303" pitchFamily="18" charset="0"/>
              </a:rPr>
              <a:t>S</a:t>
            </a:r>
            <a:r>
              <a:rPr lang="en-US" sz="1400" dirty="0">
                <a:latin typeface="Constantia" panose="02030602050306030303" pitchFamily="18" charset="0"/>
              </a:rPr>
              <a:t>pace mission with several instruments on board for different goals:</a:t>
            </a:r>
          </a:p>
          <a:p>
            <a:pPr marL="285750" indent="-285750">
              <a:lnSpc>
                <a:spcPct val="110000"/>
              </a:lnSpc>
              <a:buSzPct val="95000"/>
              <a:buFont typeface="Wingdings" panose="05000000000000000000" pitchFamily="2" charset="2"/>
              <a:buChar char="§"/>
              <a:defRPr/>
            </a:pPr>
            <a:r>
              <a:rPr lang="en-US" sz="1400" dirty="0">
                <a:latin typeface="Constantia" panose="02030602050306030303" pitchFamily="18" charset="0"/>
              </a:rPr>
              <a:t>a Search-Coil Magnetometer, a High-Precision Magnetometer and Electric Field Detector for measuring the </a:t>
            </a:r>
            <a:r>
              <a:rPr lang="en-US" sz="1400" i="1" dirty="0">
                <a:latin typeface="Constantia" panose="02030602050306030303" pitchFamily="18" charset="0"/>
              </a:rPr>
              <a:t>magnetic and electric fields</a:t>
            </a:r>
            <a:endParaRPr lang="en-US" sz="1400" dirty="0">
              <a:latin typeface="Constantia" panose="02030602050306030303" pitchFamily="18" charset="0"/>
            </a:endParaRPr>
          </a:p>
          <a:p>
            <a:pPr marL="285750" indent="-285750">
              <a:lnSpc>
                <a:spcPct val="110000"/>
              </a:lnSpc>
              <a:buSzPct val="95000"/>
              <a:buFont typeface="Wingdings" panose="05000000000000000000" pitchFamily="2" charset="2"/>
              <a:buChar char="§"/>
              <a:defRPr/>
            </a:pPr>
            <a:r>
              <a:rPr lang="en-US" sz="1400" dirty="0">
                <a:latin typeface="Constantia" panose="02030602050306030303" pitchFamily="18" charset="0"/>
              </a:rPr>
              <a:t>a Plasma </a:t>
            </a:r>
            <a:r>
              <a:rPr lang="en-US" sz="1400" dirty="0" err="1">
                <a:latin typeface="Constantia" panose="02030602050306030303" pitchFamily="18" charset="0"/>
              </a:rPr>
              <a:t>Analyser</a:t>
            </a:r>
            <a:r>
              <a:rPr lang="en-US" sz="1400" dirty="0">
                <a:latin typeface="Constantia" panose="02030602050306030303" pitchFamily="18" charset="0"/>
              </a:rPr>
              <a:t> Package and a Langmuir Probe for </a:t>
            </a:r>
            <a:r>
              <a:rPr lang="en-US" sz="1400" i="1" dirty="0">
                <a:latin typeface="Constantia" panose="02030602050306030303" pitchFamily="18" charset="0"/>
              </a:rPr>
              <a:t>measurements of local plasma disturbances</a:t>
            </a:r>
            <a:endParaRPr lang="en-US" sz="1400" dirty="0">
              <a:latin typeface="Constantia" panose="02030602050306030303" pitchFamily="18" charset="0"/>
            </a:endParaRPr>
          </a:p>
          <a:p>
            <a:pPr marL="285750" indent="-285750">
              <a:lnSpc>
                <a:spcPct val="110000"/>
              </a:lnSpc>
              <a:buSzPct val="95000"/>
              <a:buFont typeface="Wingdings" panose="05000000000000000000" pitchFamily="2" charset="2"/>
              <a:buChar char="§"/>
              <a:defRPr/>
            </a:pPr>
            <a:r>
              <a:rPr lang="en-US" sz="1400" dirty="0">
                <a:latin typeface="Constantia" panose="02030602050306030303" pitchFamily="18" charset="0"/>
              </a:rPr>
              <a:t>a GNSS Occultation Receiver and a three frequency (VHF/UHF) Transmitter for the </a:t>
            </a:r>
            <a:r>
              <a:rPr lang="en-US" sz="1400" i="1" dirty="0">
                <a:latin typeface="Constantia" panose="02030602050306030303" pitchFamily="18" charset="0"/>
              </a:rPr>
              <a:t>study of profile </a:t>
            </a:r>
            <a:r>
              <a:rPr lang="it-IT" sz="1400" i="1" dirty="0" err="1">
                <a:latin typeface="Constantia" panose="02030602050306030303" pitchFamily="18" charset="0"/>
              </a:rPr>
              <a:t>disturbances</a:t>
            </a:r>
            <a:r>
              <a:rPr lang="it-IT" sz="1400" i="1" dirty="0">
                <a:latin typeface="Constantia" panose="02030602050306030303" pitchFamily="18" charset="0"/>
              </a:rPr>
              <a:t> of plasma</a:t>
            </a:r>
            <a:endParaRPr lang="it-IT" sz="1400" dirty="0">
              <a:latin typeface="Constantia" panose="02030602050306030303" pitchFamily="18" charset="0"/>
            </a:endParaRPr>
          </a:p>
          <a:p>
            <a:pPr marL="285750" indent="-285750">
              <a:lnSpc>
                <a:spcPct val="110000"/>
              </a:lnSpc>
              <a:buSzPct val="95000"/>
              <a:buFont typeface="Wingdings" panose="05000000000000000000" pitchFamily="2" charset="2"/>
              <a:buChar char="§"/>
              <a:defRPr/>
            </a:pPr>
            <a:r>
              <a:rPr lang="en-US" sz="1400" b="1" dirty="0">
                <a:solidFill>
                  <a:schemeClr val="accent1">
                    <a:lumMod val="75000"/>
                  </a:schemeClr>
                </a:solidFill>
                <a:latin typeface="Constantia" panose="02030602050306030303" pitchFamily="18" charset="0"/>
              </a:rPr>
              <a:t>the High-Energy Particle Package and High-Energy Particle Detector for the </a:t>
            </a:r>
            <a:r>
              <a:rPr lang="en-US" sz="1400" b="1" i="1" dirty="0">
                <a:solidFill>
                  <a:schemeClr val="accent1">
                    <a:lumMod val="75000"/>
                  </a:schemeClr>
                </a:solidFill>
                <a:latin typeface="Constantia" panose="02030602050306030303" pitchFamily="18" charset="0"/>
              </a:rPr>
              <a:t>measurement of the flux and spectrum of energetic particles</a:t>
            </a:r>
          </a:p>
        </p:txBody>
      </p:sp>
      <p:pic>
        <p:nvPicPr>
          <p:cNvPr id="17" name="Picture 16" descr="A diagram of a satellite&#10;&#10;AI-generated content may be incorrect.">
            <a:extLst>
              <a:ext uri="{FF2B5EF4-FFF2-40B4-BE49-F238E27FC236}">
                <a16:creationId xmlns:a16="http://schemas.microsoft.com/office/drawing/2014/main" id="{53F9C276-1E2B-CD9D-81E6-C637ACAA22A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429844" y="3675930"/>
            <a:ext cx="2893550" cy="30455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Immagine 8" descr="A colorful globe with black text&#10;&#10;AI-generated content may be incorrect.">
            <a:extLst>
              <a:ext uri="{FF2B5EF4-FFF2-40B4-BE49-F238E27FC236}">
                <a16:creationId xmlns:a16="http://schemas.microsoft.com/office/drawing/2014/main" id="{FC50927A-5EA1-9CB7-07EC-05EC8199E170}"/>
              </a:ext>
            </a:extLst>
          </p:cNvPr>
          <p:cNvPicPr>
            <a:picLocks noChangeAspect="1"/>
          </p:cNvPicPr>
          <p:nvPr/>
        </p:nvPicPr>
        <p:blipFill>
          <a:blip r:embed="rId5"/>
          <a:srcRect r="76775"/>
          <a:stretch>
            <a:fillRect/>
          </a:stretch>
        </p:blipFill>
        <p:spPr>
          <a:xfrm>
            <a:off x="7637640" y="5039791"/>
            <a:ext cx="1373708" cy="903640"/>
          </a:xfrm>
          <a:prstGeom prst="rect">
            <a:avLst/>
          </a:prstGeom>
        </p:spPr>
      </p:pic>
      <p:sp>
        <p:nvSpPr>
          <p:cNvPr id="9" name="CasellaDiTesto 15">
            <a:extLst>
              <a:ext uri="{FF2B5EF4-FFF2-40B4-BE49-F238E27FC236}">
                <a16:creationId xmlns:a16="http://schemas.microsoft.com/office/drawing/2014/main" id="{02A3912E-12B2-262B-9F4A-C8B6F236F310}"/>
              </a:ext>
            </a:extLst>
          </p:cNvPr>
          <p:cNvSpPr txBox="1"/>
          <p:nvPr/>
        </p:nvSpPr>
        <p:spPr>
          <a:xfrm>
            <a:off x="4315738" y="2954980"/>
            <a:ext cx="6496986" cy="830997"/>
          </a:xfrm>
          <a:prstGeom prst="rect">
            <a:avLst/>
          </a:prstGeom>
          <a:noFill/>
        </p:spPr>
        <p:txBody>
          <a:bodyPr wrap="square" rtlCol="0">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it-IT" sz="1600" b="1" dirty="0" err="1">
                <a:solidFill>
                  <a:schemeClr val="accent1">
                    <a:lumMod val="75000"/>
                  </a:schemeClr>
                </a:solidFill>
              </a:rPr>
              <a:t>Limadou</a:t>
            </a:r>
            <a:r>
              <a:rPr lang="it-IT" sz="1600" b="1" dirty="0">
                <a:solidFill>
                  <a:schemeClr val="accent1">
                    <a:lumMod val="75000"/>
                  </a:schemeClr>
                </a:solidFill>
              </a:rPr>
              <a:t> </a:t>
            </a:r>
            <a:r>
              <a:rPr lang="it-IT" sz="1600" b="1" dirty="0" err="1">
                <a:solidFill>
                  <a:schemeClr val="accent1">
                    <a:lumMod val="75000"/>
                  </a:schemeClr>
                </a:solidFill>
              </a:rPr>
              <a:t>refers</a:t>
            </a:r>
            <a:r>
              <a:rPr lang="it-IT" sz="1600" b="1" dirty="0">
                <a:solidFill>
                  <a:schemeClr val="accent1">
                    <a:lumMod val="75000"/>
                  </a:schemeClr>
                </a:solidFill>
              </a:rPr>
              <a:t> to the </a:t>
            </a:r>
            <a:r>
              <a:rPr lang="it-IT" sz="1600" b="1" dirty="0" err="1">
                <a:solidFill>
                  <a:schemeClr val="accent1">
                    <a:lumMod val="75000"/>
                  </a:schemeClr>
                </a:solidFill>
              </a:rPr>
              <a:t>Italian</a:t>
            </a:r>
            <a:r>
              <a:rPr lang="it-IT" sz="1600" b="1" dirty="0">
                <a:solidFill>
                  <a:schemeClr val="accent1">
                    <a:lumMod val="75000"/>
                  </a:schemeClr>
                </a:solidFill>
              </a:rPr>
              <a:t> </a:t>
            </a:r>
            <a:r>
              <a:rPr lang="it-IT" sz="1600" b="1" dirty="0" err="1">
                <a:solidFill>
                  <a:schemeClr val="accent1">
                    <a:lumMod val="75000"/>
                  </a:schemeClr>
                </a:solidFill>
              </a:rPr>
              <a:t>contribution</a:t>
            </a:r>
            <a:r>
              <a:rPr lang="it-IT" sz="1600" b="1" dirty="0">
                <a:solidFill>
                  <a:schemeClr val="accent1">
                    <a:lumMod val="75000"/>
                  </a:schemeClr>
                </a:solidFill>
              </a:rPr>
              <a:t> to the mission</a:t>
            </a:r>
          </a:p>
          <a:p>
            <a:pPr algn="ctr"/>
            <a:r>
              <a:rPr lang="it-IT" sz="1600" b="1" dirty="0" err="1">
                <a:solidFill>
                  <a:schemeClr val="accent1">
                    <a:lumMod val="75000"/>
                  </a:schemeClr>
                </a:solidFill>
              </a:rPr>
              <a:t>Realization</a:t>
            </a:r>
            <a:r>
              <a:rPr lang="it-IT" sz="1600" b="1" dirty="0">
                <a:solidFill>
                  <a:schemeClr val="accent1">
                    <a:lumMod val="75000"/>
                  </a:schemeClr>
                </a:solidFill>
              </a:rPr>
              <a:t> of High-Energy </a:t>
            </a:r>
            <a:r>
              <a:rPr lang="it-IT" sz="1600" b="1" dirty="0" err="1">
                <a:solidFill>
                  <a:schemeClr val="accent1">
                    <a:lumMod val="75000"/>
                  </a:schemeClr>
                </a:solidFill>
              </a:rPr>
              <a:t>Particle</a:t>
            </a:r>
            <a:r>
              <a:rPr lang="it-IT" sz="1600" b="1" dirty="0">
                <a:solidFill>
                  <a:schemeClr val="accent1">
                    <a:lumMod val="75000"/>
                  </a:schemeClr>
                </a:solidFill>
              </a:rPr>
              <a:t> Detector (HEPD-01)</a:t>
            </a:r>
          </a:p>
          <a:p>
            <a:pPr algn="ctr"/>
            <a:r>
              <a:rPr lang="it-IT" sz="1600" b="1" dirty="0" err="1">
                <a:solidFill>
                  <a:schemeClr val="accent1">
                    <a:lumMod val="75000"/>
                  </a:schemeClr>
                </a:solidFill>
              </a:rPr>
              <a:t>Partecipation</a:t>
            </a:r>
            <a:r>
              <a:rPr lang="it-IT" sz="1600" b="1" dirty="0">
                <a:solidFill>
                  <a:schemeClr val="accent1">
                    <a:lumMod val="75000"/>
                  </a:schemeClr>
                </a:solidFill>
              </a:rPr>
              <a:t> in the </a:t>
            </a:r>
            <a:r>
              <a:rPr lang="it-IT" sz="1600" b="1" dirty="0" err="1">
                <a:solidFill>
                  <a:schemeClr val="accent1">
                    <a:lumMod val="75000"/>
                  </a:schemeClr>
                </a:solidFill>
              </a:rPr>
              <a:t>realization</a:t>
            </a:r>
            <a:r>
              <a:rPr lang="it-IT" sz="1600" b="1" dirty="0">
                <a:solidFill>
                  <a:schemeClr val="accent1">
                    <a:lumMod val="75000"/>
                  </a:schemeClr>
                </a:solidFill>
              </a:rPr>
              <a:t> of the Electric Field Detector (EFD) </a:t>
            </a:r>
          </a:p>
        </p:txBody>
      </p:sp>
    </p:spTree>
    <p:extLst>
      <p:ext uri="{BB962C8B-B14F-4D97-AF65-F5344CB8AC3E}">
        <p14:creationId xmlns:p14="http://schemas.microsoft.com/office/powerpoint/2010/main" val="36986467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D3CF8C-D943-D6F9-4203-A140C1372FFF}"/>
            </a:ext>
          </a:extLst>
        </p:cNvPr>
        <p:cNvGrpSpPr/>
        <p:nvPr/>
      </p:nvGrpSpPr>
      <p:grpSpPr>
        <a:xfrm>
          <a:off x="0" y="0"/>
          <a:ext cx="0" cy="0"/>
          <a:chOff x="0" y="0"/>
          <a:chExt cx="0" cy="0"/>
        </a:xfrm>
      </p:grpSpPr>
      <p:pic>
        <p:nvPicPr>
          <p:cNvPr id="4" name="Picture 2" descr="A splash of colors on a white surface">
            <a:extLst>
              <a:ext uri="{FF2B5EF4-FFF2-40B4-BE49-F238E27FC236}">
                <a16:creationId xmlns:a16="http://schemas.microsoft.com/office/drawing/2014/main" id="{D6FCDE82-E460-50B9-4E7E-D2D65285A2A8}"/>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artisticPhotocopy trans="80000"/>
                    </a14:imgEffect>
                  </a14:imgLayer>
                </a14:imgProps>
              </a:ext>
              <a:ext uri="{28A0092B-C50C-407E-A947-70E740481C1C}">
                <a14:useLocalDpi xmlns:a14="http://schemas.microsoft.com/office/drawing/2010/main" val="0"/>
              </a:ext>
            </a:extLst>
          </a:blip>
          <a:srcRect r="20257" b="1"/>
          <a:stretch>
            <a:fillRect/>
          </a:stretch>
        </p:blipFill>
        <p:spPr bwMode="auto">
          <a:xfrm>
            <a:off x="1" y="1"/>
            <a:ext cx="5017099" cy="4718647"/>
          </a:xfrm>
          <a:custGeom>
            <a:avLst/>
            <a:gdLst/>
            <a:ahLst/>
            <a:cxnLst/>
            <a:rect l="l" t="t" r="r" b="b"/>
            <a:pathLst>
              <a:path w="5017099" h="4718647">
                <a:moveTo>
                  <a:pt x="0" y="0"/>
                </a:moveTo>
                <a:lnTo>
                  <a:pt x="4599738" y="0"/>
                </a:lnTo>
                <a:lnTo>
                  <a:pt x="4636346" y="60259"/>
                </a:lnTo>
                <a:cubicBezTo>
                  <a:pt x="4879170" y="507256"/>
                  <a:pt x="5017099" y="1019504"/>
                  <a:pt x="5017099" y="1563967"/>
                </a:cubicBezTo>
                <a:cubicBezTo>
                  <a:pt x="5017099" y="3306249"/>
                  <a:pt x="3604701" y="4718647"/>
                  <a:pt x="1862419" y="4718647"/>
                </a:cubicBezTo>
                <a:cubicBezTo>
                  <a:pt x="1209063" y="4718647"/>
                  <a:pt x="602098" y="4520029"/>
                  <a:pt x="98607" y="4179877"/>
                </a:cubicBezTo>
                <a:lnTo>
                  <a:pt x="0" y="4106140"/>
                </a:lnTo>
                <a:close/>
              </a:path>
            </a:pathLst>
          </a:custGeom>
          <a:noFill/>
          <a:extLst>
            <a:ext uri="{909E8E84-426E-40DD-AFC4-6F175D3DCCD1}">
              <a14:hiddenFill xmlns:a14="http://schemas.microsoft.com/office/drawing/2010/main">
                <a:solidFill>
                  <a:srgbClr val="FFFFFF"/>
                </a:solidFill>
              </a14:hiddenFill>
            </a:ext>
          </a:extLst>
        </p:spPr>
      </p:pic>
      <p:pic>
        <p:nvPicPr>
          <p:cNvPr id="5" name="Picture 4" descr="A blue city outline on a blue background&#10;&#10;AI-generated content may be incorrect.">
            <a:extLst>
              <a:ext uri="{FF2B5EF4-FFF2-40B4-BE49-F238E27FC236}">
                <a16:creationId xmlns:a16="http://schemas.microsoft.com/office/drawing/2014/main" id="{2DB7C47C-637C-4C72-E642-1B1E95686F9F}"/>
              </a:ext>
            </a:extLst>
          </p:cNvPr>
          <p:cNvPicPr>
            <a:picLocks noChangeAspect="1"/>
          </p:cNvPicPr>
          <p:nvPr/>
        </p:nvPicPr>
        <p:blipFill>
          <a:blip r:embed="rId4"/>
          <a:stretch>
            <a:fillRect/>
          </a:stretch>
        </p:blipFill>
        <p:spPr>
          <a:xfrm>
            <a:off x="76298" y="81200"/>
            <a:ext cx="3530688" cy="865098"/>
          </a:xfrm>
          <a:prstGeom prst="rect">
            <a:avLst/>
          </a:prstGeom>
        </p:spPr>
      </p:pic>
      <p:sp>
        <p:nvSpPr>
          <p:cNvPr id="6" name="TextBox 5">
            <a:extLst>
              <a:ext uri="{FF2B5EF4-FFF2-40B4-BE49-F238E27FC236}">
                <a16:creationId xmlns:a16="http://schemas.microsoft.com/office/drawing/2014/main" id="{33A9ED89-3D9C-EB50-595B-3C1A65BC9C2E}"/>
              </a:ext>
            </a:extLst>
          </p:cNvPr>
          <p:cNvSpPr txBox="1"/>
          <p:nvPr/>
        </p:nvSpPr>
        <p:spPr>
          <a:xfrm>
            <a:off x="3689498" y="123535"/>
            <a:ext cx="8335925" cy="769441"/>
          </a:xfrm>
          <a:prstGeom prst="rect">
            <a:avLst/>
          </a:prstGeom>
          <a:noFill/>
        </p:spPr>
        <p:txBody>
          <a:bodyPr wrap="square" rtlCol="0">
            <a:spAutoFit/>
          </a:bodyPr>
          <a:lstStyle/>
          <a:p>
            <a:r>
              <a:rPr lang="en-US" sz="4400" dirty="0">
                <a:latin typeface="Constantia" panose="02030602050306030303" pitchFamily="18" charset="0"/>
              </a:rPr>
              <a:t>Summary &amp; Outlook</a:t>
            </a:r>
          </a:p>
        </p:txBody>
      </p:sp>
      <p:sp>
        <p:nvSpPr>
          <p:cNvPr id="7" name="TextBox 6">
            <a:extLst>
              <a:ext uri="{FF2B5EF4-FFF2-40B4-BE49-F238E27FC236}">
                <a16:creationId xmlns:a16="http://schemas.microsoft.com/office/drawing/2014/main" id="{A0FC15DC-DE2D-CB83-47F8-391F4446DBB1}"/>
              </a:ext>
            </a:extLst>
          </p:cNvPr>
          <p:cNvSpPr txBox="1"/>
          <p:nvPr/>
        </p:nvSpPr>
        <p:spPr>
          <a:xfrm>
            <a:off x="76298" y="142755"/>
            <a:ext cx="1178570" cy="338554"/>
          </a:xfrm>
          <a:prstGeom prst="rect">
            <a:avLst/>
          </a:prstGeom>
          <a:noFill/>
        </p:spPr>
        <p:txBody>
          <a:bodyPr wrap="square" rtlCol="0">
            <a:spAutoFit/>
          </a:bodyPr>
          <a:lstStyle/>
          <a:p>
            <a:r>
              <a:rPr lang="it-IT" sz="1600" dirty="0">
                <a:solidFill>
                  <a:schemeClr val="accent4">
                    <a:lumMod val="40000"/>
                    <a:lumOff val="60000"/>
                  </a:schemeClr>
                </a:solidFill>
                <a:latin typeface="Aptos Black" panose="020B0004020202020204" pitchFamily="34" charset="0"/>
              </a:rPr>
              <a:t>HEP 2025</a:t>
            </a:r>
          </a:p>
        </p:txBody>
      </p:sp>
      <p:sp>
        <p:nvSpPr>
          <p:cNvPr id="12" name="TextBox 11">
            <a:extLst>
              <a:ext uri="{FF2B5EF4-FFF2-40B4-BE49-F238E27FC236}">
                <a16:creationId xmlns:a16="http://schemas.microsoft.com/office/drawing/2014/main" id="{B7E02720-622B-2C42-C7AD-DFC23DFFFB03}"/>
              </a:ext>
            </a:extLst>
          </p:cNvPr>
          <p:cNvSpPr txBox="1"/>
          <p:nvPr/>
        </p:nvSpPr>
        <p:spPr>
          <a:xfrm>
            <a:off x="-19456" y="6551466"/>
            <a:ext cx="3521413" cy="307777"/>
          </a:xfrm>
          <a:prstGeom prst="rect">
            <a:avLst/>
          </a:prstGeom>
          <a:noFill/>
        </p:spPr>
        <p:txBody>
          <a:bodyPr wrap="square" rtlCol="0">
            <a:spAutoFit/>
          </a:bodyPr>
          <a:lstStyle/>
          <a:p>
            <a:r>
              <a:rPr lang="it-IT" sz="1400" dirty="0"/>
              <a:t>B. Panico 07/07/2025</a:t>
            </a:r>
          </a:p>
        </p:txBody>
      </p:sp>
      <p:sp>
        <p:nvSpPr>
          <p:cNvPr id="13" name="Slide Number Placeholder 12">
            <a:extLst>
              <a:ext uri="{FF2B5EF4-FFF2-40B4-BE49-F238E27FC236}">
                <a16:creationId xmlns:a16="http://schemas.microsoft.com/office/drawing/2014/main" id="{AC2A396C-5C20-F1EA-7909-9AFF80022171}"/>
              </a:ext>
            </a:extLst>
          </p:cNvPr>
          <p:cNvSpPr>
            <a:spLocks noGrp="1"/>
          </p:cNvSpPr>
          <p:nvPr>
            <p:ph type="sldNum" sz="quarter" idx="12"/>
          </p:nvPr>
        </p:nvSpPr>
        <p:spPr/>
        <p:txBody>
          <a:bodyPr/>
          <a:lstStyle/>
          <a:p>
            <a:fld id="{80AE5B61-BED0-4F2D-8ABE-0114A0923A7C}" type="slidenum">
              <a:rPr lang="it-IT" smtClean="0"/>
              <a:t>20</a:t>
            </a:fld>
            <a:endParaRPr lang="it-IT"/>
          </a:p>
        </p:txBody>
      </p:sp>
      <p:sp>
        <p:nvSpPr>
          <p:cNvPr id="3" name="TextBox 2">
            <a:extLst>
              <a:ext uri="{FF2B5EF4-FFF2-40B4-BE49-F238E27FC236}">
                <a16:creationId xmlns:a16="http://schemas.microsoft.com/office/drawing/2014/main" id="{EA6E6E22-C835-CD35-DEF1-C8F26B7882CA}"/>
              </a:ext>
            </a:extLst>
          </p:cNvPr>
          <p:cNvSpPr txBox="1"/>
          <p:nvPr/>
        </p:nvSpPr>
        <p:spPr>
          <a:xfrm>
            <a:off x="795867" y="1210304"/>
            <a:ext cx="10557933" cy="2585323"/>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it-IT" dirty="0">
                <a:latin typeface="Constantia" panose="02030602050306030303" pitchFamily="18" charset="0"/>
              </a:rPr>
              <a:t>In </a:t>
            </a:r>
            <a:r>
              <a:rPr lang="it-IT" dirty="0" err="1">
                <a:latin typeface="Constantia" panose="02030602050306030303" pitchFamily="18" charset="0"/>
              </a:rPr>
              <a:t>this</a:t>
            </a:r>
            <a:r>
              <a:rPr lang="it-IT" dirty="0">
                <a:latin typeface="Constantia" panose="02030602050306030303" pitchFamily="18" charset="0"/>
              </a:rPr>
              <a:t> talk the wide </a:t>
            </a:r>
            <a:r>
              <a:rPr lang="it-IT" dirty="0" err="1">
                <a:latin typeface="Constantia" panose="02030602050306030303" pitchFamily="18" charset="0"/>
              </a:rPr>
              <a:t>scientific</a:t>
            </a:r>
            <a:r>
              <a:rPr lang="it-IT" dirty="0">
                <a:latin typeface="Constantia" panose="02030602050306030303" pitchFamily="18" charset="0"/>
              </a:rPr>
              <a:t> </a:t>
            </a:r>
            <a:r>
              <a:rPr lang="it-IT" dirty="0" err="1">
                <a:latin typeface="Constantia" panose="02030602050306030303" pitchFamily="18" charset="0"/>
              </a:rPr>
              <a:t>program</a:t>
            </a:r>
            <a:r>
              <a:rPr lang="it-IT" dirty="0">
                <a:latin typeface="Constantia" panose="02030602050306030303" pitchFamily="18" charset="0"/>
              </a:rPr>
              <a:t> of HEPD-01 on board of the CSES-01 satellite </a:t>
            </a:r>
            <a:r>
              <a:rPr lang="it-IT" dirty="0" err="1">
                <a:latin typeface="Constantia" panose="02030602050306030303" pitchFamily="18" charset="0"/>
              </a:rPr>
              <a:t>have</a:t>
            </a:r>
            <a:r>
              <a:rPr lang="it-IT" dirty="0">
                <a:latin typeface="Constantia" panose="02030602050306030303" pitchFamily="18" charset="0"/>
              </a:rPr>
              <a:t> </a:t>
            </a:r>
            <a:r>
              <a:rPr lang="it-IT" dirty="0" err="1">
                <a:latin typeface="Constantia" panose="02030602050306030303" pitchFamily="18" charset="0"/>
              </a:rPr>
              <a:t>been</a:t>
            </a:r>
            <a:r>
              <a:rPr lang="it-IT" dirty="0">
                <a:latin typeface="Constantia" panose="02030602050306030303" pitchFamily="18" charset="0"/>
              </a:rPr>
              <a:t> </a:t>
            </a:r>
            <a:r>
              <a:rPr lang="it-IT" dirty="0" err="1">
                <a:latin typeface="Constantia" panose="02030602050306030303" pitchFamily="18" charset="0"/>
              </a:rPr>
              <a:t>exploited</a:t>
            </a:r>
            <a:r>
              <a:rPr lang="it-IT" dirty="0">
                <a:latin typeface="Constantia" panose="02030602050306030303" pitchFamily="18" charset="0"/>
              </a:rPr>
              <a:t>.</a:t>
            </a:r>
          </a:p>
          <a:p>
            <a:endParaRPr lang="it-IT" dirty="0">
              <a:latin typeface="Constantia" panose="02030602050306030303" pitchFamily="18" charset="0"/>
            </a:endParaRPr>
          </a:p>
          <a:p>
            <a:r>
              <a:rPr lang="it-IT" dirty="0">
                <a:latin typeface="Constantia" panose="02030602050306030303" pitchFamily="18" charset="0"/>
              </a:rPr>
              <a:t>HEPD-01 </a:t>
            </a:r>
            <a:r>
              <a:rPr lang="it-IT" dirty="0" err="1">
                <a:latin typeface="Constantia" panose="02030602050306030303" pitchFamily="18" charset="0"/>
              </a:rPr>
              <a:t>proved</a:t>
            </a:r>
            <a:r>
              <a:rPr lang="it-IT" dirty="0">
                <a:latin typeface="Constantia" panose="02030602050306030303" pitchFamily="18" charset="0"/>
              </a:rPr>
              <a:t> to be a </a:t>
            </a:r>
            <a:r>
              <a:rPr lang="it-IT" dirty="0" err="1">
                <a:latin typeface="Constantia" panose="02030602050306030303" pitchFamily="18" charset="0"/>
              </a:rPr>
              <a:t>precious</a:t>
            </a:r>
            <a:r>
              <a:rPr lang="it-IT" dirty="0">
                <a:latin typeface="Constantia" panose="02030602050306030303" pitchFamily="18" charset="0"/>
              </a:rPr>
              <a:t> </a:t>
            </a:r>
            <a:r>
              <a:rPr lang="it-IT" dirty="0" err="1">
                <a:latin typeface="Constantia" panose="02030602050306030303" pitchFamily="18" charset="0"/>
              </a:rPr>
              <a:t>instrument</a:t>
            </a:r>
            <a:r>
              <a:rPr lang="it-IT" dirty="0">
                <a:latin typeface="Constantia" panose="02030602050306030303" pitchFamily="18" charset="0"/>
              </a:rPr>
              <a:t> for the study of </a:t>
            </a:r>
            <a:r>
              <a:rPr lang="it-IT" dirty="0" err="1">
                <a:latin typeface="Constantia" panose="02030602050306030303" pitchFamily="18" charset="0"/>
              </a:rPr>
              <a:t>galactic</a:t>
            </a:r>
            <a:r>
              <a:rPr lang="it-IT" dirty="0">
                <a:latin typeface="Constantia" panose="02030602050306030303" pitchFamily="18" charset="0"/>
              </a:rPr>
              <a:t> </a:t>
            </a:r>
            <a:r>
              <a:rPr lang="it-IT" dirty="0" err="1">
                <a:latin typeface="Constantia" panose="02030602050306030303" pitchFamily="18" charset="0"/>
              </a:rPr>
              <a:t>cosmic</a:t>
            </a:r>
            <a:r>
              <a:rPr lang="it-IT" dirty="0">
                <a:latin typeface="Constantia" panose="02030602050306030303" pitchFamily="18" charset="0"/>
              </a:rPr>
              <a:t> rays </a:t>
            </a:r>
            <a:r>
              <a:rPr lang="it-IT" dirty="0" err="1">
                <a:latin typeface="Constantia" panose="02030602050306030303" pitchFamily="18" charset="0"/>
              </a:rPr>
              <a:t>spectrum</a:t>
            </a:r>
            <a:r>
              <a:rPr lang="it-IT" dirty="0">
                <a:latin typeface="Constantia" panose="02030602050306030303" pitchFamily="18" charset="0"/>
              </a:rPr>
              <a:t>, solar activity and </a:t>
            </a:r>
            <a:r>
              <a:rPr lang="it-IT" dirty="0" err="1">
                <a:latin typeface="Constantia" panose="02030602050306030303" pitchFamily="18" charset="0"/>
              </a:rPr>
              <a:t>GRBs</a:t>
            </a:r>
            <a:r>
              <a:rPr lang="it-IT" dirty="0">
                <a:latin typeface="Constantia" panose="02030602050306030303" pitchFamily="18" charset="0"/>
              </a:rPr>
              <a:t> with </a:t>
            </a:r>
            <a:r>
              <a:rPr lang="it-IT" dirty="0" err="1">
                <a:latin typeface="Constantia" panose="02030602050306030303" pitchFamily="18" charset="0"/>
              </a:rPr>
              <a:t>results</a:t>
            </a:r>
            <a:r>
              <a:rPr lang="it-IT" dirty="0">
                <a:latin typeface="Constantia" panose="02030602050306030303" pitchFamily="18" charset="0"/>
              </a:rPr>
              <a:t> on : </a:t>
            </a:r>
          </a:p>
          <a:p>
            <a:r>
              <a:rPr lang="it-IT" dirty="0">
                <a:latin typeface="Constantia" panose="02030602050306030303" pitchFamily="18" charset="0"/>
              </a:rPr>
              <a:t>• the </a:t>
            </a:r>
            <a:r>
              <a:rPr lang="it-IT" dirty="0" err="1">
                <a:latin typeface="Constantia" panose="02030602050306030303" pitchFamily="18" charset="0"/>
              </a:rPr>
              <a:t>galactic</a:t>
            </a:r>
            <a:r>
              <a:rPr lang="it-IT" dirty="0">
                <a:latin typeface="Constantia" panose="02030602050306030303" pitchFamily="18" charset="0"/>
              </a:rPr>
              <a:t> </a:t>
            </a:r>
            <a:r>
              <a:rPr lang="it-IT" dirty="0" err="1">
                <a:latin typeface="Constantia" panose="02030602050306030303" pitchFamily="18" charset="0"/>
              </a:rPr>
              <a:t>hydrogen</a:t>
            </a:r>
            <a:r>
              <a:rPr lang="it-IT" dirty="0">
                <a:latin typeface="Constantia" panose="02030602050306030303" pitchFamily="18" charset="0"/>
              </a:rPr>
              <a:t> energy </a:t>
            </a:r>
            <a:r>
              <a:rPr lang="it-IT" dirty="0" err="1">
                <a:latin typeface="Constantia" panose="02030602050306030303" pitchFamily="18" charset="0"/>
              </a:rPr>
              <a:t>spectrum</a:t>
            </a:r>
            <a:r>
              <a:rPr lang="it-IT" dirty="0">
                <a:latin typeface="Constantia" panose="02030602050306030303" pitchFamily="18" charset="0"/>
              </a:rPr>
              <a:t>,</a:t>
            </a:r>
          </a:p>
          <a:p>
            <a:r>
              <a:rPr lang="it-IT" dirty="0">
                <a:latin typeface="Constantia" panose="02030602050306030303" pitchFamily="18" charset="0"/>
              </a:rPr>
              <a:t>• the </a:t>
            </a:r>
            <a:r>
              <a:rPr lang="it-IT" dirty="0" err="1">
                <a:latin typeface="Constantia" panose="02030602050306030303" pitchFamily="18" charset="0"/>
              </a:rPr>
              <a:t>measurement</a:t>
            </a:r>
            <a:r>
              <a:rPr lang="it-IT" dirty="0">
                <a:latin typeface="Constantia" panose="02030602050306030303" pitchFamily="18" charset="0"/>
              </a:rPr>
              <a:t> of </a:t>
            </a:r>
            <a:r>
              <a:rPr lang="it-IT" dirty="0" err="1">
                <a:latin typeface="Constantia" panose="02030602050306030303" pitchFamily="18" charset="0"/>
              </a:rPr>
              <a:t>proton</a:t>
            </a:r>
            <a:r>
              <a:rPr lang="it-IT" dirty="0">
                <a:latin typeface="Constantia" panose="02030602050306030303" pitchFamily="18" charset="0"/>
              </a:rPr>
              <a:t> </a:t>
            </a:r>
            <a:r>
              <a:rPr lang="it-IT" dirty="0" err="1">
                <a:latin typeface="Constantia" panose="02030602050306030303" pitchFamily="18" charset="0"/>
              </a:rPr>
              <a:t>fluxes</a:t>
            </a:r>
            <a:r>
              <a:rPr lang="it-IT" dirty="0">
                <a:latin typeface="Constantia" panose="02030602050306030303" pitchFamily="18" charset="0"/>
              </a:rPr>
              <a:t> in the SAA,</a:t>
            </a:r>
          </a:p>
          <a:p>
            <a:r>
              <a:rPr lang="it-IT" dirty="0">
                <a:latin typeface="Constantia" panose="02030602050306030303" pitchFamily="18" charset="0"/>
              </a:rPr>
              <a:t>• solar </a:t>
            </a:r>
            <a:r>
              <a:rPr lang="it-IT" dirty="0" err="1">
                <a:latin typeface="Constantia" panose="02030602050306030303" pitchFamily="18" charset="0"/>
              </a:rPr>
              <a:t>modulation</a:t>
            </a:r>
            <a:r>
              <a:rPr lang="it-IT" dirty="0">
                <a:latin typeface="Constantia" panose="02030602050306030303" pitchFamily="18" charset="0"/>
              </a:rPr>
              <a:t> of </a:t>
            </a:r>
            <a:r>
              <a:rPr lang="it-IT" dirty="0" err="1">
                <a:latin typeface="Constantia" panose="02030602050306030303" pitchFamily="18" charset="0"/>
              </a:rPr>
              <a:t>galactic</a:t>
            </a:r>
            <a:r>
              <a:rPr lang="it-IT" dirty="0">
                <a:latin typeface="Constantia" panose="02030602050306030303" pitchFamily="18" charset="0"/>
              </a:rPr>
              <a:t> </a:t>
            </a:r>
            <a:r>
              <a:rPr lang="it-IT" dirty="0" err="1">
                <a:latin typeface="Constantia" panose="02030602050306030303" pitchFamily="18" charset="0"/>
              </a:rPr>
              <a:t>cosmic</a:t>
            </a:r>
            <a:r>
              <a:rPr lang="it-IT" dirty="0">
                <a:latin typeface="Constantia" panose="02030602050306030303" pitchFamily="18" charset="0"/>
              </a:rPr>
              <a:t> rays,</a:t>
            </a:r>
          </a:p>
          <a:p>
            <a:r>
              <a:rPr lang="it-IT" dirty="0">
                <a:latin typeface="Constantia" panose="02030602050306030303" pitchFamily="18" charset="0"/>
              </a:rPr>
              <a:t>• </a:t>
            </a:r>
            <a:r>
              <a:rPr lang="it-IT" dirty="0" err="1">
                <a:latin typeface="Constantia" panose="02030602050306030303" pitchFamily="18" charset="0"/>
              </a:rPr>
              <a:t>particle</a:t>
            </a:r>
            <a:r>
              <a:rPr lang="it-IT" dirty="0">
                <a:latin typeface="Constantia" panose="02030602050306030303" pitchFamily="18" charset="0"/>
              </a:rPr>
              <a:t> </a:t>
            </a:r>
            <a:r>
              <a:rPr lang="it-IT" dirty="0" err="1">
                <a:latin typeface="Constantia" panose="02030602050306030303" pitchFamily="18" charset="0"/>
              </a:rPr>
              <a:t>spectrum</a:t>
            </a:r>
            <a:r>
              <a:rPr lang="it-IT" dirty="0">
                <a:latin typeface="Constantia" panose="02030602050306030303" pitchFamily="18" charset="0"/>
              </a:rPr>
              <a:t> </a:t>
            </a:r>
            <a:r>
              <a:rPr lang="it-IT" dirty="0" err="1">
                <a:latin typeface="Constantia" panose="02030602050306030303" pitchFamily="18" charset="0"/>
              </a:rPr>
              <a:t>during</a:t>
            </a:r>
            <a:r>
              <a:rPr lang="it-IT" dirty="0">
                <a:latin typeface="Constantia" panose="02030602050306030303" pitchFamily="18" charset="0"/>
              </a:rPr>
              <a:t> </a:t>
            </a:r>
            <a:r>
              <a:rPr lang="it-IT" dirty="0" err="1">
                <a:latin typeface="Constantia" panose="02030602050306030303" pitchFamily="18" charset="0"/>
              </a:rPr>
              <a:t>SEPs</a:t>
            </a:r>
            <a:r>
              <a:rPr lang="it-IT" dirty="0">
                <a:latin typeface="Constantia" panose="02030602050306030303" pitchFamily="18" charset="0"/>
              </a:rPr>
              <a:t> and </a:t>
            </a:r>
            <a:endParaRPr lang="it-IT" b="1" dirty="0">
              <a:latin typeface="Constantia" panose="02030602050306030303" pitchFamily="18" charset="0"/>
            </a:endParaRPr>
          </a:p>
          <a:p>
            <a:r>
              <a:rPr lang="it-IT" dirty="0">
                <a:latin typeface="Constantia" panose="02030602050306030303" pitchFamily="18" charset="0"/>
              </a:rPr>
              <a:t>• </a:t>
            </a:r>
            <a:r>
              <a:rPr lang="it-IT" dirty="0" err="1">
                <a:latin typeface="Constantia" panose="02030602050306030303" pitchFamily="18" charset="0"/>
              </a:rPr>
              <a:t>measurements</a:t>
            </a:r>
            <a:r>
              <a:rPr lang="it-IT" dirty="0">
                <a:latin typeface="Constantia" panose="02030602050306030303" pitchFamily="18" charset="0"/>
              </a:rPr>
              <a:t> for </a:t>
            </a:r>
            <a:r>
              <a:rPr lang="en-US" dirty="0">
                <a:latin typeface="Constantia" panose="02030602050306030303" pitchFamily="18" charset="0"/>
              </a:rPr>
              <a:t>Gamma-Ray Bursts between 2019 and 2021</a:t>
            </a:r>
          </a:p>
        </p:txBody>
      </p:sp>
      <p:pic>
        <p:nvPicPr>
          <p:cNvPr id="9" name="Picture 8">
            <a:extLst>
              <a:ext uri="{FF2B5EF4-FFF2-40B4-BE49-F238E27FC236}">
                <a16:creationId xmlns:a16="http://schemas.microsoft.com/office/drawing/2014/main" id="{6ED8FB99-1920-EE6C-BEAD-40B5AF77F7B1}"/>
              </a:ext>
            </a:extLst>
          </p:cNvPr>
          <p:cNvPicPr>
            <a:picLocks noChangeAspect="1"/>
          </p:cNvPicPr>
          <p:nvPr/>
        </p:nvPicPr>
        <p:blipFill>
          <a:blip r:embed="rId5"/>
          <a:stretch>
            <a:fillRect/>
          </a:stretch>
        </p:blipFill>
        <p:spPr>
          <a:xfrm>
            <a:off x="8805333" y="3845346"/>
            <a:ext cx="2548467" cy="2548467"/>
          </a:xfrm>
          <a:prstGeom prst="rect">
            <a:avLst/>
          </a:prstGeom>
        </p:spPr>
      </p:pic>
      <p:sp>
        <p:nvSpPr>
          <p:cNvPr id="11" name="TextBox 10">
            <a:extLst>
              <a:ext uri="{FF2B5EF4-FFF2-40B4-BE49-F238E27FC236}">
                <a16:creationId xmlns:a16="http://schemas.microsoft.com/office/drawing/2014/main" id="{DFBB11D4-6EAF-9AF1-EB47-0BD306F1EBD7}"/>
              </a:ext>
            </a:extLst>
          </p:cNvPr>
          <p:cNvSpPr txBox="1"/>
          <p:nvPr/>
        </p:nvSpPr>
        <p:spPr>
          <a:xfrm>
            <a:off x="1254868" y="4019499"/>
            <a:ext cx="7719798" cy="2585323"/>
          </a:xfrm>
          <a:prstGeom prst="rect">
            <a:avLst/>
          </a:prstGeom>
          <a:noFill/>
        </p:spPr>
        <p:txBody>
          <a:bodyPr wrap="square">
            <a:spAutoFit/>
          </a:bodyPr>
          <a:lstStyle/>
          <a:p>
            <a:pPr algn="ctr"/>
            <a:r>
              <a:rPr lang="it-IT" b="1" dirty="0">
                <a:solidFill>
                  <a:srgbClr val="FF0000"/>
                </a:solidFill>
                <a:latin typeface="Constantia" panose="02030602050306030303" pitchFamily="18" charset="0"/>
              </a:rPr>
              <a:t>In June 2025 a new </a:t>
            </a:r>
            <a:r>
              <a:rPr lang="it-IT" b="1" dirty="0" err="1">
                <a:solidFill>
                  <a:srgbClr val="FF0000"/>
                </a:solidFill>
                <a:latin typeface="Constantia" panose="02030602050306030303" pitchFamily="18" charset="0"/>
              </a:rPr>
              <a:t>phase</a:t>
            </a:r>
            <a:r>
              <a:rPr lang="it-IT" b="1" dirty="0">
                <a:solidFill>
                  <a:srgbClr val="FF0000"/>
                </a:solidFill>
                <a:latin typeface="Constantia" panose="02030602050306030303" pitchFamily="18" charset="0"/>
              </a:rPr>
              <a:t> of the CSES mission </a:t>
            </a:r>
            <a:r>
              <a:rPr lang="it-IT" b="1" dirty="0" err="1">
                <a:solidFill>
                  <a:srgbClr val="FF0000"/>
                </a:solidFill>
                <a:latin typeface="Constantia" panose="02030602050306030303" pitchFamily="18" charset="0"/>
              </a:rPr>
              <a:t>started</a:t>
            </a:r>
            <a:r>
              <a:rPr lang="it-IT" b="1" dirty="0">
                <a:solidFill>
                  <a:srgbClr val="FF0000"/>
                </a:solidFill>
                <a:latin typeface="Constantia" panose="02030602050306030303" pitchFamily="18" charset="0"/>
              </a:rPr>
              <a:t>:</a:t>
            </a:r>
          </a:p>
          <a:p>
            <a:pPr algn="ctr"/>
            <a:r>
              <a:rPr lang="it-IT" b="1" dirty="0">
                <a:solidFill>
                  <a:srgbClr val="FF0000"/>
                </a:solidFill>
                <a:latin typeface="Constantia" panose="02030602050306030303" pitchFamily="18" charset="0"/>
              </a:rPr>
              <a:t>the new CSES-02, with HEPD-02 </a:t>
            </a:r>
            <a:r>
              <a:rPr lang="it-IT" b="1" dirty="0" err="1">
                <a:solidFill>
                  <a:srgbClr val="FF0000"/>
                </a:solidFill>
                <a:latin typeface="Constantia" panose="02030602050306030303" pitchFamily="18" charset="0"/>
              </a:rPr>
              <a:t>onboard</a:t>
            </a:r>
            <a:r>
              <a:rPr lang="it-IT" b="1" dirty="0">
                <a:solidFill>
                  <a:srgbClr val="FF0000"/>
                </a:solidFill>
                <a:latin typeface="Constantia" panose="02030602050306030303" pitchFamily="18" charset="0"/>
              </a:rPr>
              <a:t>, </a:t>
            </a:r>
            <a:r>
              <a:rPr lang="it-IT" b="1" dirty="0" err="1">
                <a:solidFill>
                  <a:srgbClr val="FF0000"/>
                </a:solidFill>
                <a:latin typeface="Constantia" panose="02030602050306030303" pitchFamily="18" charset="0"/>
              </a:rPr>
              <a:t>has</a:t>
            </a:r>
            <a:r>
              <a:rPr lang="it-IT" b="1" dirty="0">
                <a:solidFill>
                  <a:srgbClr val="FF0000"/>
                </a:solidFill>
                <a:latin typeface="Constantia" panose="02030602050306030303" pitchFamily="18" charset="0"/>
              </a:rPr>
              <a:t> </a:t>
            </a:r>
            <a:r>
              <a:rPr lang="it-IT" b="1" dirty="0" err="1">
                <a:solidFill>
                  <a:srgbClr val="FF0000"/>
                </a:solidFill>
                <a:latin typeface="Constantia" panose="02030602050306030303" pitchFamily="18" charset="0"/>
              </a:rPr>
              <a:t>been</a:t>
            </a:r>
            <a:r>
              <a:rPr lang="it-IT" b="1" dirty="0">
                <a:solidFill>
                  <a:srgbClr val="FF0000"/>
                </a:solidFill>
                <a:latin typeface="Constantia" panose="02030602050306030303" pitchFamily="18" charset="0"/>
              </a:rPr>
              <a:t> </a:t>
            </a:r>
            <a:r>
              <a:rPr lang="it-IT" b="1" dirty="0" err="1">
                <a:solidFill>
                  <a:srgbClr val="FF0000"/>
                </a:solidFill>
                <a:latin typeface="Constantia" panose="02030602050306030303" pitchFamily="18" charset="0"/>
              </a:rPr>
              <a:t>succesfully</a:t>
            </a:r>
            <a:r>
              <a:rPr lang="it-IT" b="1" dirty="0">
                <a:solidFill>
                  <a:srgbClr val="FF0000"/>
                </a:solidFill>
                <a:latin typeface="Constantia" panose="02030602050306030303" pitchFamily="18" charset="0"/>
              </a:rPr>
              <a:t> </a:t>
            </a:r>
            <a:r>
              <a:rPr lang="it-IT" b="1" dirty="0" err="1">
                <a:solidFill>
                  <a:srgbClr val="FF0000"/>
                </a:solidFill>
                <a:latin typeface="Constantia" panose="02030602050306030303" pitchFamily="18" charset="0"/>
              </a:rPr>
              <a:t>launched</a:t>
            </a:r>
            <a:r>
              <a:rPr lang="it-IT" b="1" dirty="0">
                <a:solidFill>
                  <a:srgbClr val="FF0000"/>
                </a:solidFill>
                <a:latin typeface="Constantia" panose="02030602050306030303" pitchFamily="18" charset="0"/>
              </a:rPr>
              <a:t> !</a:t>
            </a:r>
          </a:p>
          <a:p>
            <a:endParaRPr lang="en-US" dirty="0">
              <a:latin typeface="Constantia" panose="02030602050306030303" pitchFamily="18" charset="0"/>
            </a:endParaRPr>
          </a:p>
          <a:p>
            <a:r>
              <a:rPr lang="en-US" dirty="0">
                <a:latin typeface="Constantia" panose="02030602050306030303" pitchFamily="18" charset="0"/>
              </a:rPr>
              <a:t>Also the High-Energy Particle Detectors 02 (HEPD-02) has been designed, assembled, integrated and tested by the Italian team </a:t>
            </a:r>
            <a:r>
              <a:rPr lang="en-US" dirty="0" err="1">
                <a:latin typeface="Constantia" panose="02030602050306030303" pitchFamily="18" charset="0"/>
              </a:rPr>
              <a:t>Limadou</a:t>
            </a:r>
            <a:r>
              <a:rPr lang="en-US" dirty="0">
                <a:latin typeface="Constantia" panose="02030602050306030303" pitchFamily="18" charset="0"/>
              </a:rPr>
              <a:t>-HEPD.</a:t>
            </a:r>
          </a:p>
          <a:p>
            <a:pPr algn="ctr"/>
            <a:endParaRPr lang="en-US" dirty="0">
              <a:solidFill>
                <a:srgbClr val="FF0000"/>
              </a:solidFill>
              <a:latin typeface="Constantia" panose="02030602050306030303" pitchFamily="18" charset="0"/>
            </a:endParaRPr>
          </a:p>
          <a:p>
            <a:pPr algn="ctr"/>
            <a:r>
              <a:rPr lang="en-US" dirty="0">
                <a:solidFill>
                  <a:schemeClr val="tx2">
                    <a:lumMod val="75000"/>
                    <a:lumOff val="25000"/>
                  </a:schemeClr>
                </a:solidFill>
                <a:latin typeface="Constantia" panose="02030602050306030303" pitchFamily="18" charset="0"/>
              </a:rPr>
              <a:t>Great results expected to multi-messenger observations in the period 2025-2030+!!!</a:t>
            </a:r>
          </a:p>
        </p:txBody>
      </p:sp>
    </p:spTree>
    <p:extLst>
      <p:ext uri="{BB962C8B-B14F-4D97-AF65-F5344CB8AC3E}">
        <p14:creationId xmlns:p14="http://schemas.microsoft.com/office/powerpoint/2010/main" val="988399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896B80-0556-E1C1-AB76-D38AD9535265}"/>
            </a:ext>
          </a:extLst>
        </p:cNvPr>
        <p:cNvGrpSpPr/>
        <p:nvPr/>
      </p:nvGrpSpPr>
      <p:grpSpPr>
        <a:xfrm>
          <a:off x="0" y="0"/>
          <a:ext cx="0" cy="0"/>
          <a:chOff x="0" y="0"/>
          <a:chExt cx="0" cy="0"/>
        </a:xfrm>
      </p:grpSpPr>
      <p:pic>
        <p:nvPicPr>
          <p:cNvPr id="4" name="Picture 2" descr="A splash of colors on a white surface">
            <a:extLst>
              <a:ext uri="{FF2B5EF4-FFF2-40B4-BE49-F238E27FC236}">
                <a16:creationId xmlns:a16="http://schemas.microsoft.com/office/drawing/2014/main" id="{9253F2A3-A7AB-664C-4044-8A9927104A6D}"/>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artisticPhotocopy trans="80000"/>
                    </a14:imgEffect>
                  </a14:imgLayer>
                </a14:imgProps>
              </a:ext>
              <a:ext uri="{28A0092B-C50C-407E-A947-70E740481C1C}">
                <a14:useLocalDpi xmlns:a14="http://schemas.microsoft.com/office/drawing/2010/main" val="0"/>
              </a:ext>
            </a:extLst>
          </a:blip>
          <a:srcRect r="20257" b="1"/>
          <a:stretch>
            <a:fillRect/>
          </a:stretch>
        </p:blipFill>
        <p:spPr bwMode="auto">
          <a:xfrm>
            <a:off x="1" y="1"/>
            <a:ext cx="5017099" cy="4718647"/>
          </a:xfrm>
          <a:custGeom>
            <a:avLst/>
            <a:gdLst/>
            <a:ahLst/>
            <a:cxnLst/>
            <a:rect l="l" t="t" r="r" b="b"/>
            <a:pathLst>
              <a:path w="5017099" h="4718647">
                <a:moveTo>
                  <a:pt x="0" y="0"/>
                </a:moveTo>
                <a:lnTo>
                  <a:pt x="4599738" y="0"/>
                </a:lnTo>
                <a:lnTo>
                  <a:pt x="4636346" y="60259"/>
                </a:lnTo>
                <a:cubicBezTo>
                  <a:pt x="4879170" y="507256"/>
                  <a:pt x="5017099" y="1019504"/>
                  <a:pt x="5017099" y="1563967"/>
                </a:cubicBezTo>
                <a:cubicBezTo>
                  <a:pt x="5017099" y="3306249"/>
                  <a:pt x="3604701" y="4718647"/>
                  <a:pt x="1862419" y="4718647"/>
                </a:cubicBezTo>
                <a:cubicBezTo>
                  <a:pt x="1209063" y="4718647"/>
                  <a:pt x="602098" y="4520029"/>
                  <a:pt x="98607" y="4179877"/>
                </a:cubicBezTo>
                <a:lnTo>
                  <a:pt x="0" y="4106140"/>
                </a:lnTo>
                <a:close/>
              </a:path>
            </a:pathLst>
          </a:custGeom>
          <a:noFill/>
          <a:extLst>
            <a:ext uri="{909E8E84-426E-40DD-AFC4-6F175D3DCCD1}">
              <a14:hiddenFill xmlns:a14="http://schemas.microsoft.com/office/drawing/2010/main">
                <a:solidFill>
                  <a:srgbClr val="FFFFFF"/>
                </a:solidFill>
              </a14:hiddenFill>
            </a:ext>
          </a:extLst>
        </p:spPr>
      </p:pic>
      <p:pic>
        <p:nvPicPr>
          <p:cNvPr id="5" name="Picture 4" descr="A blue city outline on a blue background&#10;&#10;AI-generated content may be incorrect.">
            <a:extLst>
              <a:ext uri="{FF2B5EF4-FFF2-40B4-BE49-F238E27FC236}">
                <a16:creationId xmlns:a16="http://schemas.microsoft.com/office/drawing/2014/main" id="{0F4958DB-DF5D-4FE2-8EF3-8D00A97F81EF}"/>
              </a:ext>
            </a:extLst>
          </p:cNvPr>
          <p:cNvPicPr>
            <a:picLocks noChangeAspect="1"/>
          </p:cNvPicPr>
          <p:nvPr/>
        </p:nvPicPr>
        <p:blipFill>
          <a:blip r:embed="rId4"/>
          <a:stretch>
            <a:fillRect/>
          </a:stretch>
        </p:blipFill>
        <p:spPr>
          <a:xfrm>
            <a:off x="76298" y="81200"/>
            <a:ext cx="3530688" cy="865098"/>
          </a:xfrm>
          <a:prstGeom prst="rect">
            <a:avLst/>
          </a:prstGeom>
        </p:spPr>
      </p:pic>
      <p:sp>
        <p:nvSpPr>
          <p:cNvPr id="6" name="TextBox 5">
            <a:extLst>
              <a:ext uri="{FF2B5EF4-FFF2-40B4-BE49-F238E27FC236}">
                <a16:creationId xmlns:a16="http://schemas.microsoft.com/office/drawing/2014/main" id="{14D8DFB9-8378-2416-7B07-CE4DA13B634B}"/>
              </a:ext>
            </a:extLst>
          </p:cNvPr>
          <p:cNvSpPr txBox="1"/>
          <p:nvPr/>
        </p:nvSpPr>
        <p:spPr>
          <a:xfrm>
            <a:off x="3689498" y="123535"/>
            <a:ext cx="8335925" cy="769441"/>
          </a:xfrm>
          <a:prstGeom prst="rect">
            <a:avLst/>
          </a:prstGeom>
          <a:noFill/>
        </p:spPr>
        <p:txBody>
          <a:bodyPr wrap="square" rtlCol="0">
            <a:spAutoFit/>
          </a:bodyPr>
          <a:lstStyle/>
          <a:p>
            <a:r>
              <a:rPr lang="en-US" sz="4400" dirty="0">
                <a:latin typeface="Constantia" panose="02030602050306030303" pitchFamily="18" charset="0"/>
              </a:rPr>
              <a:t>The HEPD-01</a:t>
            </a:r>
          </a:p>
        </p:txBody>
      </p:sp>
      <p:sp>
        <p:nvSpPr>
          <p:cNvPr id="7" name="TextBox 6">
            <a:extLst>
              <a:ext uri="{FF2B5EF4-FFF2-40B4-BE49-F238E27FC236}">
                <a16:creationId xmlns:a16="http://schemas.microsoft.com/office/drawing/2014/main" id="{494DB32E-D7B0-5F0A-E6DB-C26856E79F1B}"/>
              </a:ext>
            </a:extLst>
          </p:cNvPr>
          <p:cNvSpPr txBox="1"/>
          <p:nvPr/>
        </p:nvSpPr>
        <p:spPr>
          <a:xfrm>
            <a:off x="76298" y="142755"/>
            <a:ext cx="1178570" cy="338554"/>
          </a:xfrm>
          <a:prstGeom prst="rect">
            <a:avLst/>
          </a:prstGeom>
          <a:noFill/>
        </p:spPr>
        <p:txBody>
          <a:bodyPr wrap="square" rtlCol="0">
            <a:spAutoFit/>
          </a:bodyPr>
          <a:lstStyle/>
          <a:p>
            <a:r>
              <a:rPr lang="it-IT" sz="1600" dirty="0">
                <a:solidFill>
                  <a:schemeClr val="accent4">
                    <a:lumMod val="40000"/>
                    <a:lumOff val="60000"/>
                  </a:schemeClr>
                </a:solidFill>
                <a:latin typeface="Aptos Black" panose="020B0004020202020204" pitchFamily="34" charset="0"/>
              </a:rPr>
              <a:t>HEP 2025</a:t>
            </a:r>
          </a:p>
        </p:txBody>
      </p:sp>
      <p:sp>
        <p:nvSpPr>
          <p:cNvPr id="12" name="TextBox 11">
            <a:extLst>
              <a:ext uri="{FF2B5EF4-FFF2-40B4-BE49-F238E27FC236}">
                <a16:creationId xmlns:a16="http://schemas.microsoft.com/office/drawing/2014/main" id="{1EAB3F89-3361-0FC3-EBC6-4E9A3B6BAD39}"/>
              </a:ext>
            </a:extLst>
          </p:cNvPr>
          <p:cNvSpPr txBox="1"/>
          <p:nvPr/>
        </p:nvSpPr>
        <p:spPr>
          <a:xfrm>
            <a:off x="-19456" y="6551466"/>
            <a:ext cx="3521413" cy="307777"/>
          </a:xfrm>
          <a:prstGeom prst="rect">
            <a:avLst/>
          </a:prstGeom>
          <a:noFill/>
        </p:spPr>
        <p:txBody>
          <a:bodyPr wrap="square" rtlCol="0">
            <a:spAutoFit/>
          </a:bodyPr>
          <a:lstStyle/>
          <a:p>
            <a:r>
              <a:rPr lang="it-IT" sz="1400" dirty="0"/>
              <a:t>B. Panico 07/07/2025</a:t>
            </a:r>
          </a:p>
        </p:txBody>
      </p:sp>
      <p:sp>
        <p:nvSpPr>
          <p:cNvPr id="13" name="Slide Number Placeholder 12">
            <a:extLst>
              <a:ext uri="{FF2B5EF4-FFF2-40B4-BE49-F238E27FC236}">
                <a16:creationId xmlns:a16="http://schemas.microsoft.com/office/drawing/2014/main" id="{DF8656A7-23AE-A2D8-F88B-E2DBFE94F98A}"/>
              </a:ext>
            </a:extLst>
          </p:cNvPr>
          <p:cNvSpPr>
            <a:spLocks noGrp="1"/>
          </p:cNvSpPr>
          <p:nvPr>
            <p:ph type="sldNum" sz="quarter" idx="12"/>
          </p:nvPr>
        </p:nvSpPr>
        <p:spPr/>
        <p:txBody>
          <a:bodyPr/>
          <a:lstStyle/>
          <a:p>
            <a:fld id="{80AE5B61-BED0-4F2D-8ABE-0114A0923A7C}" type="slidenum">
              <a:rPr lang="it-IT" smtClean="0"/>
              <a:t>3</a:t>
            </a:fld>
            <a:endParaRPr lang="it-IT"/>
          </a:p>
        </p:txBody>
      </p:sp>
      <p:pic>
        <p:nvPicPr>
          <p:cNvPr id="2" name="Immagine 1">
            <a:extLst>
              <a:ext uri="{FF2B5EF4-FFF2-40B4-BE49-F238E27FC236}">
                <a16:creationId xmlns:a16="http://schemas.microsoft.com/office/drawing/2014/main" id="{AD69EE01-3460-66DC-9EDB-938A7991C6F2}"/>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3857" y="2269722"/>
            <a:ext cx="4567062" cy="2006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ttangolo 2">
            <a:extLst>
              <a:ext uri="{FF2B5EF4-FFF2-40B4-BE49-F238E27FC236}">
                <a16:creationId xmlns:a16="http://schemas.microsoft.com/office/drawing/2014/main" id="{13AF64A6-48C8-1052-352D-980422C8B630}"/>
              </a:ext>
            </a:extLst>
          </p:cNvPr>
          <p:cNvSpPr/>
          <p:nvPr/>
        </p:nvSpPr>
        <p:spPr>
          <a:xfrm>
            <a:off x="118313" y="1095690"/>
            <a:ext cx="5224148" cy="954107"/>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defPPr>
              <a:defRPr lang="it-IT"/>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defRPr/>
            </a:pPr>
            <a:r>
              <a:rPr lang="en-US" sz="1400" dirty="0">
                <a:latin typeface="Constantia" panose="02030602050306030303" pitchFamily="18" charset="0"/>
                <a:cs typeface="Times New Roman" panose="02020603050405020304" pitchFamily="18" charset="0"/>
              </a:rPr>
              <a:t>It covers the highest energy region of sensitivity of CSES-01 and - concerning cosmic rays – it lowers the energy threshold of PAMELA and AMS-02 and provides unique opportunities for sub-GeV cosmic-ray </a:t>
            </a:r>
            <a:r>
              <a:rPr lang="it-IT" sz="1400" dirty="0" err="1">
                <a:latin typeface="Constantia" panose="02030602050306030303" pitchFamily="18" charset="0"/>
                <a:cs typeface="Times New Roman" panose="02020603050405020304" pitchFamily="18" charset="0"/>
              </a:rPr>
              <a:t>physics</a:t>
            </a:r>
            <a:r>
              <a:rPr lang="en-US" sz="1400" dirty="0">
                <a:latin typeface="Constantia" panose="02030602050306030303" pitchFamily="18" charset="0"/>
              </a:rPr>
              <a:t> </a:t>
            </a:r>
            <a:endParaRPr lang="it-IT" sz="1400" dirty="0">
              <a:latin typeface="Constantia" panose="02030602050306030303" pitchFamily="18" charset="0"/>
            </a:endParaRPr>
          </a:p>
        </p:txBody>
      </p:sp>
      <p:sp>
        <p:nvSpPr>
          <p:cNvPr id="10" name="CasellaDiTesto 28">
            <a:extLst>
              <a:ext uri="{FF2B5EF4-FFF2-40B4-BE49-F238E27FC236}">
                <a16:creationId xmlns:a16="http://schemas.microsoft.com/office/drawing/2014/main" id="{B8B5B91A-2B76-CBD9-0AB6-5718D9ABBE17}"/>
              </a:ext>
            </a:extLst>
          </p:cNvPr>
          <p:cNvSpPr txBox="1"/>
          <p:nvPr/>
        </p:nvSpPr>
        <p:spPr>
          <a:xfrm>
            <a:off x="5667822" y="946298"/>
            <a:ext cx="6295578" cy="954107"/>
          </a:xfrm>
          <a:prstGeom prst="rect">
            <a:avLst/>
          </a:prstGeom>
          <a:noFill/>
          <a:ln w="28575">
            <a:solidFill>
              <a:schemeClr val="accent1"/>
            </a:solidFill>
          </a:ln>
        </p:spPr>
        <p:txBody>
          <a:bodyPr wrap="square" lIns="91440" tIns="45720" rIns="91440" bIns="45720" anchor="t">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1400" b="1" dirty="0">
                <a:latin typeface="Constantia" panose="02030602050306030303" pitchFamily="18" charset="0"/>
              </a:rPr>
              <a:t>The High-Energy Particle Detector (HEPD-01) is entirely designed and integrated by the Italian members of the CSES – LIMADOU mission </a:t>
            </a:r>
          </a:p>
          <a:p>
            <a:pPr>
              <a:defRPr/>
            </a:pPr>
            <a:r>
              <a:rPr lang="en-US" sz="1400" b="1" dirty="0">
                <a:latin typeface="Constantia" panose="02030602050306030303" pitchFamily="18" charset="0"/>
              </a:rPr>
              <a:t>It works as an excellent Cosmic Rays and Space Weather detector flying on a LEO orbit</a:t>
            </a:r>
          </a:p>
        </p:txBody>
      </p:sp>
      <p:pic>
        <p:nvPicPr>
          <p:cNvPr id="11" name="Immagine 1" descr="A close-up of a machine&#10;&#10;AI-generated content may be incorrect.">
            <a:extLst>
              <a:ext uri="{FF2B5EF4-FFF2-40B4-BE49-F238E27FC236}">
                <a16:creationId xmlns:a16="http://schemas.microsoft.com/office/drawing/2014/main" id="{FD662EEF-3D41-A19B-C0DF-3BB7B4E8BD04}"/>
              </a:ext>
            </a:extLst>
          </p:cNvPr>
          <p:cNvPicPr>
            <a:picLocks noChangeAspect="1"/>
          </p:cNvPicPr>
          <p:nvPr/>
        </p:nvPicPr>
        <p:blipFill>
          <a:blip r:embed="rId6"/>
          <a:stretch>
            <a:fillRect/>
          </a:stretch>
        </p:blipFill>
        <p:spPr>
          <a:xfrm>
            <a:off x="4286485" y="2084023"/>
            <a:ext cx="1776877" cy="2411776"/>
          </a:xfrm>
          <a:prstGeom prst="rect">
            <a:avLst/>
          </a:prstGeom>
        </p:spPr>
      </p:pic>
      <p:pic>
        <p:nvPicPr>
          <p:cNvPr id="14" name="Immagine 6" descr="A close-up of a computer&#10;&#10;AI-generated content may be incorrect.">
            <a:extLst>
              <a:ext uri="{FF2B5EF4-FFF2-40B4-BE49-F238E27FC236}">
                <a16:creationId xmlns:a16="http://schemas.microsoft.com/office/drawing/2014/main" id="{3D6CF2C9-72FE-30D7-2C3E-EE9BB2CD5544}"/>
              </a:ext>
            </a:extLst>
          </p:cNvPr>
          <p:cNvPicPr>
            <a:picLocks noChangeAspect="1"/>
          </p:cNvPicPr>
          <p:nvPr/>
        </p:nvPicPr>
        <p:blipFill>
          <a:blip r:embed="rId7"/>
          <a:stretch>
            <a:fillRect/>
          </a:stretch>
        </p:blipFill>
        <p:spPr>
          <a:xfrm>
            <a:off x="3042180" y="4556202"/>
            <a:ext cx="2906419" cy="1934861"/>
          </a:xfrm>
          <a:prstGeom prst="rect">
            <a:avLst/>
          </a:prstGeom>
        </p:spPr>
      </p:pic>
      <p:pic>
        <p:nvPicPr>
          <p:cNvPr id="15" name="Immagine 9" descr="A diagram of a machine&#10;&#10;AI-generated content may be incorrect.">
            <a:extLst>
              <a:ext uri="{FF2B5EF4-FFF2-40B4-BE49-F238E27FC236}">
                <a16:creationId xmlns:a16="http://schemas.microsoft.com/office/drawing/2014/main" id="{10A093BD-D129-BDF3-A11F-1581BE3842F9}"/>
              </a:ext>
            </a:extLst>
          </p:cNvPr>
          <p:cNvPicPr>
            <a:picLocks noChangeAspect="1"/>
          </p:cNvPicPr>
          <p:nvPr/>
        </p:nvPicPr>
        <p:blipFill rotWithShape="1">
          <a:blip r:embed="rId8"/>
          <a:srcRect l="9644" t="6147" r="10296" b="12615"/>
          <a:stretch/>
        </p:blipFill>
        <p:spPr>
          <a:xfrm>
            <a:off x="197505" y="4435397"/>
            <a:ext cx="2913063" cy="2055666"/>
          </a:xfrm>
          <a:prstGeom prst="rect">
            <a:avLst/>
          </a:prstGeom>
          <a:ln>
            <a:solidFill>
              <a:schemeClr val="bg1"/>
            </a:solidFill>
          </a:ln>
        </p:spPr>
      </p:pic>
      <p:sp>
        <p:nvSpPr>
          <p:cNvPr id="16" name="CasellaDiTesto 32">
            <a:extLst>
              <a:ext uri="{FF2B5EF4-FFF2-40B4-BE49-F238E27FC236}">
                <a16:creationId xmlns:a16="http://schemas.microsoft.com/office/drawing/2014/main" id="{BDFDE55F-601D-F050-0B1B-36D436ADAF92}"/>
              </a:ext>
            </a:extLst>
          </p:cNvPr>
          <p:cNvSpPr txBox="1"/>
          <p:nvPr/>
        </p:nvSpPr>
        <p:spPr>
          <a:xfrm>
            <a:off x="6182143" y="2013579"/>
            <a:ext cx="5927947" cy="1974643"/>
          </a:xfrm>
          <a:prstGeom prst="rect">
            <a:avLst/>
          </a:prstGeom>
          <a:noFill/>
        </p:spPr>
        <p:txBody>
          <a:bodyPr wrap="square">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lnSpc>
                <a:spcPct val="110000"/>
              </a:lnSpc>
              <a:buFont typeface="Arial" panose="020B0604020202020204" pitchFamily="34" charset="0"/>
              <a:buChar char="•"/>
              <a:defRPr/>
            </a:pPr>
            <a:r>
              <a:rPr lang="en-US" sz="1600" b="1" dirty="0">
                <a:solidFill>
                  <a:srgbClr val="FF0000"/>
                </a:solidFill>
                <a:latin typeface="Constantia" panose="02030602050306030303" pitchFamily="18" charset="0"/>
              </a:rPr>
              <a:t>Tracker: Particle trajectory</a:t>
            </a:r>
          </a:p>
          <a:p>
            <a:pPr marL="742950" lvl="1" indent="-285750">
              <a:lnSpc>
                <a:spcPct val="110000"/>
              </a:lnSpc>
              <a:buFont typeface="Arial" panose="020B0604020202020204" pitchFamily="34" charset="0"/>
              <a:buChar char="•"/>
              <a:defRPr/>
            </a:pPr>
            <a:r>
              <a:rPr lang="en-US" sz="1600" dirty="0">
                <a:latin typeface="Constantia" panose="02030602050306030303" pitchFamily="18" charset="0"/>
              </a:rPr>
              <a:t>made of two planes of double-side silicon micro-strip sensors; each tracker plane includes 3 ladders made of 2 modules</a:t>
            </a:r>
          </a:p>
          <a:p>
            <a:pPr marL="285750" indent="-285750">
              <a:lnSpc>
                <a:spcPct val="110000"/>
              </a:lnSpc>
              <a:buFont typeface="Arial" panose="020B0604020202020204" pitchFamily="34" charset="0"/>
              <a:buChar char="•"/>
              <a:defRPr/>
            </a:pPr>
            <a:r>
              <a:rPr lang="en-US" sz="1600" b="1" dirty="0">
                <a:solidFill>
                  <a:srgbClr val="FF0000"/>
                </a:solidFill>
                <a:latin typeface="Constantia" panose="02030602050306030303" pitchFamily="18" charset="0"/>
              </a:rPr>
              <a:t>Trigger system: starts acquisition</a:t>
            </a:r>
          </a:p>
          <a:p>
            <a:pPr marL="742950" lvl="1" indent="-285750">
              <a:lnSpc>
                <a:spcPct val="110000"/>
              </a:lnSpc>
              <a:buFont typeface="Arial" panose="020B0604020202020204" pitchFamily="34" charset="0"/>
              <a:buChar char="•"/>
              <a:defRPr/>
            </a:pPr>
            <a:r>
              <a:rPr lang="en-US" sz="1600" dirty="0">
                <a:latin typeface="Constantia" panose="02030602050306030303" pitchFamily="18" charset="0"/>
              </a:rPr>
              <a:t>made of one layer of plastic scintillator, divided into 6 segments; different trigger combinations can be used</a:t>
            </a:r>
          </a:p>
        </p:txBody>
      </p:sp>
      <p:sp>
        <p:nvSpPr>
          <p:cNvPr id="17" name="CasellaDiTesto 19">
            <a:extLst>
              <a:ext uri="{FF2B5EF4-FFF2-40B4-BE49-F238E27FC236}">
                <a16:creationId xmlns:a16="http://schemas.microsoft.com/office/drawing/2014/main" id="{B742383A-69C1-D90E-4C36-C2454757F99A}"/>
              </a:ext>
            </a:extLst>
          </p:cNvPr>
          <p:cNvSpPr txBox="1"/>
          <p:nvPr/>
        </p:nvSpPr>
        <p:spPr>
          <a:xfrm>
            <a:off x="6193017" y="3947292"/>
            <a:ext cx="4835166" cy="2787173"/>
          </a:xfrm>
          <a:prstGeom prst="rect">
            <a:avLst/>
          </a:prstGeom>
          <a:noFill/>
        </p:spPr>
        <p:txBody>
          <a:bodyPr wrap="square">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lnSpc>
                <a:spcPct val="110000"/>
              </a:lnSpc>
              <a:buFont typeface="Arial" panose="020B0604020202020204" pitchFamily="34" charset="0"/>
              <a:buChar char="•"/>
              <a:defRPr/>
            </a:pPr>
            <a:r>
              <a:rPr lang="en-US" sz="1600" b="1" dirty="0">
                <a:solidFill>
                  <a:srgbClr val="FF0000"/>
                </a:solidFill>
                <a:latin typeface="Constantia" panose="02030602050306030303" pitchFamily="18" charset="0"/>
              </a:rPr>
              <a:t>Calorimeter (2 parts): energy deposit</a:t>
            </a:r>
          </a:p>
          <a:p>
            <a:pPr marL="742950" lvl="1" indent="-285750">
              <a:lnSpc>
                <a:spcPct val="110000"/>
              </a:lnSpc>
              <a:buFont typeface="Arial" panose="020B0604020202020204" pitchFamily="34" charset="0"/>
              <a:buChar char="•"/>
              <a:defRPr/>
            </a:pPr>
            <a:r>
              <a:rPr lang="en-US" sz="1600" dirty="0">
                <a:latin typeface="Constantia" panose="02030602050306030303" pitchFamily="18" charset="0"/>
              </a:rPr>
              <a:t>Tower: The first part is made with 16 plastic scintillator planes, 1cm thick </a:t>
            </a:r>
          </a:p>
          <a:p>
            <a:pPr marL="742950" lvl="1" indent="-285750">
              <a:lnSpc>
                <a:spcPct val="110000"/>
              </a:lnSpc>
              <a:buFont typeface="Arial" panose="020B0604020202020204" pitchFamily="34" charset="0"/>
              <a:buChar char="•"/>
              <a:defRPr/>
            </a:pPr>
            <a:r>
              <a:rPr lang="en-US" sz="1600" dirty="0">
                <a:latin typeface="Constantia" panose="02030602050306030303" pitchFamily="18" charset="0"/>
              </a:rPr>
              <a:t>LYSO: The bottom part of the calorimeter consists of a layer with 9 crystals, to enlarge the energy threshold</a:t>
            </a:r>
          </a:p>
          <a:p>
            <a:pPr marL="285750" indent="-285750">
              <a:lnSpc>
                <a:spcPct val="110000"/>
              </a:lnSpc>
              <a:buFont typeface="Arial" panose="020B0604020202020204" pitchFamily="34" charset="0"/>
              <a:buChar char="•"/>
              <a:defRPr/>
            </a:pPr>
            <a:r>
              <a:rPr lang="en-US" sz="1600" b="1" dirty="0">
                <a:solidFill>
                  <a:srgbClr val="FF0000"/>
                </a:solidFill>
                <a:latin typeface="Constantia" panose="02030602050306030303" pitchFamily="18" charset="0"/>
              </a:rPr>
              <a:t>Veto system: rejects secondaries</a:t>
            </a:r>
          </a:p>
          <a:p>
            <a:pPr marL="742950" lvl="1" indent="-285750">
              <a:lnSpc>
                <a:spcPct val="110000"/>
              </a:lnSpc>
              <a:buFont typeface="Arial" panose="020B0604020202020204" pitchFamily="34" charset="0"/>
              <a:buChar char="•"/>
              <a:defRPr/>
            </a:pPr>
            <a:r>
              <a:rPr lang="en-US" sz="1600" dirty="0">
                <a:latin typeface="Constantia" panose="02030602050306030303" pitchFamily="18" charset="0"/>
              </a:rPr>
              <a:t>Made of five plastic scintillator counters, 5 mm thick</a:t>
            </a:r>
            <a:endParaRPr lang="it-IT" sz="1600" dirty="0">
              <a:latin typeface="Constantia" panose="02030602050306030303" pitchFamily="18" charset="0"/>
            </a:endParaRPr>
          </a:p>
          <a:p>
            <a:pPr marL="285750" indent="-285750">
              <a:lnSpc>
                <a:spcPct val="110000"/>
              </a:lnSpc>
              <a:buFont typeface="Arial" panose="020B0604020202020204" pitchFamily="34" charset="0"/>
              <a:buChar char="•"/>
              <a:defRPr/>
            </a:pPr>
            <a:r>
              <a:rPr lang="en-US" sz="1600" b="1" dirty="0">
                <a:solidFill>
                  <a:srgbClr val="FF0000"/>
                </a:solidFill>
                <a:latin typeface="Constantia" panose="02030602050306030303" pitchFamily="18" charset="0"/>
              </a:rPr>
              <a:t>Electronics sub-system</a:t>
            </a:r>
            <a:endParaRPr lang="it-IT" dirty="0">
              <a:latin typeface="Constantia" panose="02030602050306030303" pitchFamily="18" charset="0"/>
            </a:endParaRPr>
          </a:p>
        </p:txBody>
      </p:sp>
    </p:spTree>
    <p:extLst>
      <p:ext uri="{BB962C8B-B14F-4D97-AF65-F5344CB8AC3E}">
        <p14:creationId xmlns:p14="http://schemas.microsoft.com/office/powerpoint/2010/main" val="25890486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C95147-00E1-FD9E-B1C8-229E2D18E215}"/>
            </a:ext>
          </a:extLst>
        </p:cNvPr>
        <p:cNvGrpSpPr/>
        <p:nvPr/>
      </p:nvGrpSpPr>
      <p:grpSpPr>
        <a:xfrm>
          <a:off x="0" y="0"/>
          <a:ext cx="0" cy="0"/>
          <a:chOff x="0" y="0"/>
          <a:chExt cx="0" cy="0"/>
        </a:xfrm>
      </p:grpSpPr>
      <p:pic>
        <p:nvPicPr>
          <p:cNvPr id="4" name="Picture 2" descr="A splash of colors on a white surface">
            <a:extLst>
              <a:ext uri="{FF2B5EF4-FFF2-40B4-BE49-F238E27FC236}">
                <a16:creationId xmlns:a16="http://schemas.microsoft.com/office/drawing/2014/main" id="{D2738533-7EFB-C47F-E1AF-6D602CC88FAD}"/>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artisticPhotocopy trans="80000"/>
                    </a14:imgEffect>
                  </a14:imgLayer>
                </a14:imgProps>
              </a:ext>
              <a:ext uri="{28A0092B-C50C-407E-A947-70E740481C1C}">
                <a14:useLocalDpi xmlns:a14="http://schemas.microsoft.com/office/drawing/2010/main" val="0"/>
              </a:ext>
            </a:extLst>
          </a:blip>
          <a:srcRect r="20257" b="1"/>
          <a:stretch>
            <a:fillRect/>
          </a:stretch>
        </p:blipFill>
        <p:spPr bwMode="auto">
          <a:xfrm>
            <a:off x="1" y="1"/>
            <a:ext cx="5017099" cy="4718647"/>
          </a:xfrm>
          <a:custGeom>
            <a:avLst/>
            <a:gdLst/>
            <a:ahLst/>
            <a:cxnLst/>
            <a:rect l="l" t="t" r="r" b="b"/>
            <a:pathLst>
              <a:path w="5017099" h="4718647">
                <a:moveTo>
                  <a:pt x="0" y="0"/>
                </a:moveTo>
                <a:lnTo>
                  <a:pt x="4599738" y="0"/>
                </a:lnTo>
                <a:lnTo>
                  <a:pt x="4636346" y="60259"/>
                </a:lnTo>
                <a:cubicBezTo>
                  <a:pt x="4879170" y="507256"/>
                  <a:pt x="5017099" y="1019504"/>
                  <a:pt x="5017099" y="1563967"/>
                </a:cubicBezTo>
                <a:cubicBezTo>
                  <a:pt x="5017099" y="3306249"/>
                  <a:pt x="3604701" y="4718647"/>
                  <a:pt x="1862419" y="4718647"/>
                </a:cubicBezTo>
                <a:cubicBezTo>
                  <a:pt x="1209063" y="4718647"/>
                  <a:pt x="602098" y="4520029"/>
                  <a:pt x="98607" y="4179877"/>
                </a:cubicBezTo>
                <a:lnTo>
                  <a:pt x="0" y="4106140"/>
                </a:lnTo>
                <a:close/>
              </a:path>
            </a:pathLst>
          </a:custGeom>
          <a:noFill/>
          <a:extLst>
            <a:ext uri="{909E8E84-426E-40DD-AFC4-6F175D3DCCD1}">
              <a14:hiddenFill xmlns:a14="http://schemas.microsoft.com/office/drawing/2010/main">
                <a:solidFill>
                  <a:srgbClr val="FFFFFF"/>
                </a:solidFill>
              </a14:hiddenFill>
            </a:ext>
          </a:extLst>
        </p:spPr>
      </p:pic>
      <p:pic>
        <p:nvPicPr>
          <p:cNvPr id="5" name="Picture 4" descr="A blue city outline on a blue background&#10;&#10;AI-generated content may be incorrect.">
            <a:extLst>
              <a:ext uri="{FF2B5EF4-FFF2-40B4-BE49-F238E27FC236}">
                <a16:creationId xmlns:a16="http://schemas.microsoft.com/office/drawing/2014/main" id="{B76AE6BD-6EC3-16D5-9703-3183EE50948C}"/>
              </a:ext>
            </a:extLst>
          </p:cNvPr>
          <p:cNvPicPr>
            <a:picLocks noChangeAspect="1"/>
          </p:cNvPicPr>
          <p:nvPr/>
        </p:nvPicPr>
        <p:blipFill>
          <a:blip r:embed="rId4"/>
          <a:stretch>
            <a:fillRect/>
          </a:stretch>
        </p:blipFill>
        <p:spPr>
          <a:xfrm>
            <a:off x="76298" y="81200"/>
            <a:ext cx="3530688" cy="865098"/>
          </a:xfrm>
          <a:prstGeom prst="rect">
            <a:avLst/>
          </a:prstGeom>
        </p:spPr>
      </p:pic>
      <p:sp>
        <p:nvSpPr>
          <p:cNvPr id="6" name="TextBox 5">
            <a:extLst>
              <a:ext uri="{FF2B5EF4-FFF2-40B4-BE49-F238E27FC236}">
                <a16:creationId xmlns:a16="http://schemas.microsoft.com/office/drawing/2014/main" id="{5B5EB673-E2FB-A0AA-0A31-FAFF74DFB622}"/>
              </a:ext>
            </a:extLst>
          </p:cNvPr>
          <p:cNvSpPr txBox="1"/>
          <p:nvPr/>
        </p:nvSpPr>
        <p:spPr>
          <a:xfrm>
            <a:off x="3689498" y="123535"/>
            <a:ext cx="8335925" cy="769441"/>
          </a:xfrm>
          <a:prstGeom prst="rect">
            <a:avLst/>
          </a:prstGeom>
          <a:noFill/>
        </p:spPr>
        <p:txBody>
          <a:bodyPr wrap="square" rtlCol="0">
            <a:spAutoFit/>
          </a:bodyPr>
          <a:lstStyle/>
          <a:p>
            <a:r>
              <a:rPr lang="en-US" sz="4400" dirty="0">
                <a:latin typeface="Constantia" panose="02030602050306030303" pitchFamily="18" charset="0"/>
              </a:rPr>
              <a:t>A lot of results</a:t>
            </a:r>
          </a:p>
        </p:txBody>
      </p:sp>
      <p:sp>
        <p:nvSpPr>
          <p:cNvPr id="7" name="TextBox 6">
            <a:extLst>
              <a:ext uri="{FF2B5EF4-FFF2-40B4-BE49-F238E27FC236}">
                <a16:creationId xmlns:a16="http://schemas.microsoft.com/office/drawing/2014/main" id="{BA75C432-F1B4-5810-D9B4-343E02EC0916}"/>
              </a:ext>
            </a:extLst>
          </p:cNvPr>
          <p:cNvSpPr txBox="1"/>
          <p:nvPr/>
        </p:nvSpPr>
        <p:spPr>
          <a:xfrm>
            <a:off x="76298" y="142755"/>
            <a:ext cx="1178570" cy="338554"/>
          </a:xfrm>
          <a:prstGeom prst="rect">
            <a:avLst/>
          </a:prstGeom>
          <a:noFill/>
        </p:spPr>
        <p:txBody>
          <a:bodyPr wrap="square" rtlCol="0">
            <a:spAutoFit/>
          </a:bodyPr>
          <a:lstStyle/>
          <a:p>
            <a:r>
              <a:rPr lang="it-IT" sz="1600" dirty="0">
                <a:solidFill>
                  <a:schemeClr val="accent4">
                    <a:lumMod val="40000"/>
                    <a:lumOff val="60000"/>
                  </a:schemeClr>
                </a:solidFill>
                <a:latin typeface="Aptos Black" panose="020B0004020202020204" pitchFamily="34" charset="0"/>
              </a:rPr>
              <a:t>HEP 2025</a:t>
            </a:r>
          </a:p>
        </p:txBody>
      </p:sp>
      <p:sp>
        <p:nvSpPr>
          <p:cNvPr id="12" name="TextBox 11">
            <a:extLst>
              <a:ext uri="{FF2B5EF4-FFF2-40B4-BE49-F238E27FC236}">
                <a16:creationId xmlns:a16="http://schemas.microsoft.com/office/drawing/2014/main" id="{EAF8F9B3-1413-0D3E-1B70-1D1CD2A92B36}"/>
              </a:ext>
            </a:extLst>
          </p:cNvPr>
          <p:cNvSpPr txBox="1"/>
          <p:nvPr/>
        </p:nvSpPr>
        <p:spPr>
          <a:xfrm>
            <a:off x="-19456" y="6551466"/>
            <a:ext cx="3521413" cy="307777"/>
          </a:xfrm>
          <a:prstGeom prst="rect">
            <a:avLst/>
          </a:prstGeom>
          <a:noFill/>
        </p:spPr>
        <p:txBody>
          <a:bodyPr wrap="square" rtlCol="0">
            <a:spAutoFit/>
          </a:bodyPr>
          <a:lstStyle/>
          <a:p>
            <a:r>
              <a:rPr lang="it-IT" sz="1400" dirty="0"/>
              <a:t>B. Panico 07/07/2025</a:t>
            </a:r>
          </a:p>
        </p:txBody>
      </p:sp>
      <p:sp>
        <p:nvSpPr>
          <p:cNvPr id="13" name="Slide Number Placeholder 12">
            <a:extLst>
              <a:ext uri="{FF2B5EF4-FFF2-40B4-BE49-F238E27FC236}">
                <a16:creationId xmlns:a16="http://schemas.microsoft.com/office/drawing/2014/main" id="{1D49DB10-6DF7-16F5-FEA1-2D33DAA0AB79}"/>
              </a:ext>
            </a:extLst>
          </p:cNvPr>
          <p:cNvSpPr>
            <a:spLocks noGrp="1"/>
          </p:cNvSpPr>
          <p:nvPr>
            <p:ph type="sldNum" sz="quarter" idx="12"/>
          </p:nvPr>
        </p:nvSpPr>
        <p:spPr/>
        <p:txBody>
          <a:bodyPr/>
          <a:lstStyle/>
          <a:p>
            <a:fld id="{80AE5B61-BED0-4F2D-8ABE-0114A0923A7C}" type="slidenum">
              <a:rPr lang="it-IT" smtClean="0"/>
              <a:t>4</a:t>
            </a:fld>
            <a:endParaRPr lang="it-IT"/>
          </a:p>
        </p:txBody>
      </p:sp>
      <p:sp>
        <p:nvSpPr>
          <p:cNvPr id="2" name="TextBox 1">
            <a:extLst>
              <a:ext uri="{FF2B5EF4-FFF2-40B4-BE49-F238E27FC236}">
                <a16:creationId xmlns:a16="http://schemas.microsoft.com/office/drawing/2014/main" id="{758D372B-D4DB-3C12-9AE7-493E4D8E575C}"/>
              </a:ext>
            </a:extLst>
          </p:cNvPr>
          <p:cNvSpPr txBox="1"/>
          <p:nvPr/>
        </p:nvSpPr>
        <p:spPr>
          <a:xfrm>
            <a:off x="558801" y="1544955"/>
            <a:ext cx="11219188" cy="2308324"/>
          </a:xfrm>
          <a:prstGeom prst="rect">
            <a:avLst/>
          </a:prstGeom>
          <a:ln w="28575"/>
        </p:spPr>
        <p:style>
          <a:lnRef idx="2">
            <a:schemeClr val="accent5"/>
          </a:lnRef>
          <a:fillRef idx="1">
            <a:schemeClr val="lt1"/>
          </a:fillRef>
          <a:effectRef idx="0">
            <a:schemeClr val="accent5"/>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t>Re-entrant proton/lepton populations, solar injections from strong solar events, the re-arrangements of particles in geomagnetic storms can affect what happens al low-mid latitudes, although the galactic environment affect higher latitudes. </a:t>
            </a:r>
          </a:p>
          <a:p>
            <a:pPr algn="ctr"/>
            <a:endParaRPr lang="en-US" dirty="0"/>
          </a:p>
          <a:p>
            <a:pPr algn="ctr"/>
            <a:r>
              <a:rPr lang="en-US" b="1" dirty="0"/>
              <a:t>Study of GCRs gives an estimation  of the standard situation that is expected in the near-Earth environment regarding external phenomena, helping isolating sudden transients originating within the Earth.</a:t>
            </a:r>
          </a:p>
          <a:p>
            <a:endParaRPr lang="en-US" dirty="0"/>
          </a:p>
          <a:p>
            <a:pPr algn="ctr"/>
            <a:r>
              <a:rPr lang="en-US" dirty="0"/>
              <a:t>Also strong gamma-rays from powerful GRBs can affect directly the ionosphere</a:t>
            </a:r>
          </a:p>
        </p:txBody>
      </p:sp>
      <p:sp>
        <p:nvSpPr>
          <p:cNvPr id="3" name="TextBox 2">
            <a:extLst>
              <a:ext uri="{FF2B5EF4-FFF2-40B4-BE49-F238E27FC236}">
                <a16:creationId xmlns:a16="http://schemas.microsoft.com/office/drawing/2014/main" id="{7CD4550A-0780-56C1-A683-498C79A2B283}"/>
              </a:ext>
            </a:extLst>
          </p:cNvPr>
          <p:cNvSpPr txBox="1"/>
          <p:nvPr/>
        </p:nvSpPr>
        <p:spPr>
          <a:xfrm>
            <a:off x="1622242" y="4157999"/>
            <a:ext cx="9092305" cy="1631216"/>
          </a:xfrm>
          <a:prstGeom prst="rect">
            <a:avLst/>
          </a:prstGeom>
          <a:solidFill>
            <a:schemeClr val="accent5">
              <a:lumMod val="60000"/>
              <a:lumOff val="4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AutoNum type="arabicParenR"/>
            </a:pPr>
            <a:r>
              <a:rPr lang="en-US" sz="2000" b="1" dirty="0">
                <a:solidFill>
                  <a:schemeClr val="bg1"/>
                </a:solidFill>
              </a:rPr>
              <a:t>Determination of the energy spectra of galactic cosmic rays</a:t>
            </a:r>
          </a:p>
          <a:p>
            <a:pPr marL="342900" indent="-342900">
              <a:buAutoNum type="arabicParenR"/>
            </a:pPr>
            <a:r>
              <a:rPr lang="en-US" sz="2000" b="1" dirty="0">
                <a:solidFill>
                  <a:schemeClr val="bg1"/>
                </a:solidFill>
              </a:rPr>
              <a:t>Solar modulation of light nuclei </a:t>
            </a:r>
          </a:p>
          <a:p>
            <a:pPr marL="342900" indent="-342900">
              <a:buAutoNum type="arabicParenR"/>
            </a:pPr>
            <a:r>
              <a:rPr lang="en-US" sz="2000" b="1" dirty="0">
                <a:solidFill>
                  <a:schemeClr val="bg1"/>
                </a:solidFill>
              </a:rPr>
              <a:t>Solar physics: SEPs and Forbush decrease</a:t>
            </a:r>
          </a:p>
          <a:p>
            <a:pPr marL="342900" indent="-342900">
              <a:buAutoNum type="arabicParenR"/>
            </a:pPr>
            <a:r>
              <a:rPr lang="en-US" sz="2000" b="1" dirty="0">
                <a:solidFill>
                  <a:schemeClr val="bg1"/>
                </a:solidFill>
              </a:rPr>
              <a:t>GRBs</a:t>
            </a:r>
            <a:endParaRPr lang="en-US" sz="2000" dirty="0">
              <a:solidFill>
                <a:schemeClr val="bg1"/>
              </a:solidFill>
            </a:endParaRPr>
          </a:p>
          <a:p>
            <a:pPr marL="342900" indent="-342900">
              <a:buAutoNum type="arabicParenR"/>
            </a:pPr>
            <a:r>
              <a:rPr lang="en-US" sz="2000" b="1" dirty="0">
                <a:solidFill>
                  <a:schemeClr val="bg1"/>
                </a:solidFill>
              </a:rPr>
              <a:t>Other issues</a:t>
            </a:r>
          </a:p>
        </p:txBody>
      </p:sp>
    </p:spTree>
    <p:extLst>
      <p:ext uri="{BB962C8B-B14F-4D97-AF65-F5344CB8AC3E}">
        <p14:creationId xmlns:p14="http://schemas.microsoft.com/office/powerpoint/2010/main" val="19897893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6415EA-2454-152C-838D-E67140FB18B8}"/>
            </a:ext>
          </a:extLst>
        </p:cNvPr>
        <p:cNvGrpSpPr/>
        <p:nvPr/>
      </p:nvGrpSpPr>
      <p:grpSpPr>
        <a:xfrm>
          <a:off x="0" y="0"/>
          <a:ext cx="0" cy="0"/>
          <a:chOff x="0" y="0"/>
          <a:chExt cx="0" cy="0"/>
        </a:xfrm>
      </p:grpSpPr>
      <p:pic>
        <p:nvPicPr>
          <p:cNvPr id="4" name="Picture 2" descr="A splash of colors on a white surface">
            <a:extLst>
              <a:ext uri="{FF2B5EF4-FFF2-40B4-BE49-F238E27FC236}">
                <a16:creationId xmlns:a16="http://schemas.microsoft.com/office/drawing/2014/main" id="{51FA297F-971F-1640-2280-0800EB402517}"/>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artisticPhotocopy trans="80000"/>
                    </a14:imgEffect>
                  </a14:imgLayer>
                </a14:imgProps>
              </a:ext>
              <a:ext uri="{28A0092B-C50C-407E-A947-70E740481C1C}">
                <a14:useLocalDpi xmlns:a14="http://schemas.microsoft.com/office/drawing/2010/main" val="0"/>
              </a:ext>
            </a:extLst>
          </a:blip>
          <a:srcRect r="20257" b="1"/>
          <a:stretch>
            <a:fillRect/>
          </a:stretch>
        </p:blipFill>
        <p:spPr bwMode="auto">
          <a:xfrm>
            <a:off x="1" y="1"/>
            <a:ext cx="5017099" cy="4718647"/>
          </a:xfrm>
          <a:custGeom>
            <a:avLst/>
            <a:gdLst/>
            <a:ahLst/>
            <a:cxnLst/>
            <a:rect l="l" t="t" r="r" b="b"/>
            <a:pathLst>
              <a:path w="5017099" h="4718647">
                <a:moveTo>
                  <a:pt x="0" y="0"/>
                </a:moveTo>
                <a:lnTo>
                  <a:pt x="4599738" y="0"/>
                </a:lnTo>
                <a:lnTo>
                  <a:pt x="4636346" y="60259"/>
                </a:lnTo>
                <a:cubicBezTo>
                  <a:pt x="4879170" y="507256"/>
                  <a:pt x="5017099" y="1019504"/>
                  <a:pt x="5017099" y="1563967"/>
                </a:cubicBezTo>
                <a:cubicBezTo>
                  <a:pt x="5017099" y="3306249"/>
                  <a:pt x="3604701" y="4718647"/>
                  <a:pt x="1862419" y="4718647"/>
                </a:cubicBezTo>
                <a:cubicBezTo>
                  <a:pt x="1209063" y="4718647"/>
                  <a:pt x="602098" y="4520029"/>
                  <a:pt x="98607" y="4179877"/>
                </a:cubicBezTo>
                <a:lnTo>
                  <a:pt x="0" y="4106140"/>
                </a:lnTo>
                <a:close/>
              </a:path>
            </a:pathLst>
          </a:custGeom>
          <a:noFill/>
          <a:extLst>
            <a:ext uri="{909E8E84-426E-40DD-AFC4-6F175D3DCCD1}">
              <a14:hiddenFill xmlns:a14="http://schemas.microsoft.com/office/drawing/2010/main">
                <a:solidFill>
                  <a:srgbClr val="FFFFFF"/>
                </a:solidFill>
              </a14:hiddenFill>
            </a:ext>
          </a:extLst>
        </p:spPr>
      </p:pic>
      <p:pic>
        <p:nvPicPr>
          <p:cNvPr id="5" name="Picture 4" descr="A blue city outline on a blue background&#10;&#10;AI-generated content may be incorrect.">
            <a:extLst>
              <a:ext uri="{FF2B5EF4-FFF2-40B4-BE49-F238E27FC236}">
                <a16:creationId xmlns:a16="http://schemas.microsoft.com/office/drawing/2014/main" id="{F8B72C40-0608-4DA6-9B4F-89409F53FB8A}"/>
              </a:ext>
            </a:extLst>
          </p:cNvPr>
          <p:cNvPicPr>
            <a:picLocks noChangeAspect="1"/>
          </p:cNvPicPr>
          <p:nvPr/>
        </p:nvPicPr>
        <p:blipFill>
          <a:blip r:embed="rId4"/>
          <a:stretch>
            <a:fillRect/>
          </a:stretch>
        </p:blipFill>
        <p:spPr>
          <a:xfrm>
            <a:off x="76298" y="81200"/>
            <a:ext cx="3530688" cy="865098"/>
          </a:xfrm>
          <a:prstGeom prst="rect">
            <a:avLst/>
          </a:prstGeom>
        </p:spPr>
      </p:pic>
      <p:sp>
        <p:nvSpPr>
          <p:cNvPr id="6" name="TextBox 5">
            <a:extLst>
              <a:ext uri="{FF2B5EF4-FFF2-40B4-BE49-F238E27FC236}">
                <a16:creationId xmlns:a16="http://schemas.microsoft.com/office/drawing/2014/main" id="{A88E6CCE-F7CC-20E5-3D27-2A7CC6CCB3BD}"/>
              </a:ext>
            </a:extLst>
          </p:cNvPr>
          <p:cNvSpPr txBox="1"/>
          <p:nvPr/>
        </p:nvSpPr>
        <p:spPr>
          <a:xfrm>
            <a:off x="3689498" y="123535"/>
            <a:ext cx="8335925" cy="769441"/>
          </a:xfrm>
          <a:prstGeom prst="rect">
            <a:avLst/>
          </a:prstGeom>
          <a:noFill/>
        </p:spPr>
        <p:txBody>
          <a:bodyPr wrap="square" rtlCol="0">
            <a:spAutoFit/>
          </a:bodyPr>
          <a:lstStyle/>
          <a:p>
            <a:r>
              <a:rPr lang="en-US" sz="4400" dirty="0">
                <a:latin typeface="Constantia" panose="02030602050306030303" pitchFamily="18" charset="0"/>
              </a:rPr>
              <a:t>Galactic Cosmic Rays</a:t>
            </a:r>
          </a:p>
        </p:txBody>
      </p:sp>
      <p:sp>
        <p:nvSpPr>
          <p:cNvPr id="7" name="TextBox 6">
            <a:extLst>
              <a:ext uri="{FF2B5EF4-FFF2-40B4-BE49-F238E27FC236}">
                <a16:creationId xmlns:a16="http://schemas.microsoft.com/office/drawing/2014/main" id="{A921A4CF-EA7A-58CA-739C-49F06BDEA019}"/>
              </a:ext>
            </a:extLst>
          </p:cNvPr>
          <p:cNvSpPr txBox="1"/>
          <p:nvPr/>
        </p:nvSpPr>
        <p:spPr>
          <a:xfrm>
            <a:off x="76298" y="142755"/>
            <a:ext cx="1178570" cy="338554"/>
          </a:xfrm>
          <a:prstGeom prst="rect">
            <a:avLst/>
          </a:prstGeom>
          <a:noFill/>
        </p:spPr>
        <p:txBody>
          <a:bodyPr wrap="square" rtlCol="0">
            <a:spAutoFit/>
          </a:bodyPr>
          <a:lstStyle/>
          <a:p>
            <a:r>
              <a:rPr lang="it-IT" sz="1600" dirty="0">
                <a:solidFill>
                  <a:schemeClr val="accent4">
                    <a:lumMod val="40000"/>
                    <a:lumOff val="60000"/>
                  </a:schemeClr>
                </a:solidFill>
                <a:latin typeface="Aptos Black" panose="020B0004020202020204" pitchFamily="34" charset="0"/>
              </a:rPr>
              <a:t>HEP 2025</a:t>
            </a:r>
          </a:p>
        </p:txBody>
      </p:sp>
      <p:sp>
        <p:nvSpPr>
          <p:cNvPr id="12" name="TextBox 11">
            <a:extLst>
              <a:ext uri="{FF2B5EF4-FFF2-40B4-BE49-F238E27FC236}">
                <a16:creationId xmlns:a16="http://schemas.microsoft.com/office/drawing/2014/main" id="{865E6765-D035-4055-1C52-6880B9FDF380}"/>
              </a:ext>
            </a:extLst>
          </p:cNvPr>
          <p:cNvSpPr txBox="1"/>
          <p:nvPr/>
        </p:nvSpPr>
        <p:spPr>
          <a:xfrm>
            <a:off x="-19456" y="6551466"/>
            <a:ext cx="3521413" cy="307777"/>
          </a:xfrm>
          <a:prstGeom prst="rect">
            <a:avLst/>
          </a:prstGeom>
          <a:noFill/>
        </p:spPr>
        <p:txBody>
          <a:bodyPr wrap="square" rtlCol="0">
            <a:spAutoFit/>
          </a:bodyPr>
          <a:lstStyle/>
          <a:p>
            <a:r>
              <a:rPr lang="it-IT" sz="1400" dirty="0"/>
              <a:t>B. Panico 07/07/2025</a:t>
            </a:r>
          </a:p>
        </p:txBody>
      </p:sp>
      <p:sp>
        <p:nvSpPr>
          <p:cNvPr id="13" name="Slide Number Placeholder 12">
            <a:extLst>
              <a:ext uri="{FF2B5EF4-FFF2-40B4-BE49-F238E27FC236}">
                <a16:creationId xmlns:a16="http://schemas.microsoft.com/office/drawing/2014/main" id="{964C71D4-20DD-B8EE-D585-6C041EAA4428}"/>
              </a:ext>
            </a:extLst>
          </p:cNvPr>
          <p:cNvSpPr>
            <a:spLocks noGrp="1"/>
          </p:cNvSpPr>
          <p:nvPr>
            <p:ph type="sldNum" sz="quarter" idx="12"/>
          </p:nvPr>
        </p:nvSpPr>
        <p:spPr/>
        <p:txBody>
          <a:bodyPr/>
          <a:lstStyle/>
          <a:p>
            <a:fld id="{80AE5B61-BED0-4F2D-8ABE-0114A0923A7C}" type="slidenum">
              <a:rPr lang="it-IT" smtClean="0"/>
              <a:t>5</a:t>
            </a:fld>
            <a:endParaRPr lang="it-IT"/>
          </a:p>
        </p:txBody>
      </p:sp>
      <p:pic>
        <p:nvPicPr>
          <p:cNvPr id="2" name="Picture 1" descr="Cosmic Rays: 100 years of mystery – IceCube">
            <a:extLst>
              <a:ext uri="{FF2B5EF4-FFF2-40B4-BE49-F238E27FC236}">
                <a16:creationId xmlns:a16="http://schemas.microsoft.com/office/drawing/2014/main" id="{9367B296-4771-2EAB-9C3E-FA2A6D283117}"/>
              </a:ext>
            </a:extLst>
          </p:cNvPr>
          <p:cNvPicPr>
            <a:picLocks noChangeAspect="1"/>
          </p:cNvPicPr>
          <p:nvPr/>
        </p:nvPicPr>
        <p:blipFill>
          <a:blip r:embed="rId5"/>
          <a:stretch>
            <a:fillRect/>
          </a:stretch>
        </p:blipFill>
        <p:spPr>
          <a:xfrm>
            <a:off x="10303933" y="123535"/>
            <a:ext cx="1758182" cy="855497"/>
          </a:xfrm>
          <a:prstGeom prst="rect">
            <a:avLst/>
          </a:prstGeom>
        </p:spPr>
      </p:pic>
      <p:sp>
        <p:nvSpPr>
          <p:cNvPr id="3" name="TextBox 1">
            <a:extLst>
              <a:ext uri="{FF2B5EF4-FFF2-40B4-BE49-F238E27FC236}">
                <a16:creationId xmlns:a16="http://schemas.microsoft.com/office/drawing/2014/main" id="{01334F5F-5D2C-D32C-B801-4A4A5B97CAC7}"/>
              </a:ext>
            </a:extLst>
          </p:cNvPr>
          <p:cNvSpPr txBox="1"/>
          <p:nvPr/>
        </p:nvSpPr>
        <p:spPr>
          <a:xfrm>
            <a:off x="2125133" y="1078661"/>
            <a:ext cx="9936982" cy="923330"/>
          </a:xfrm>
          <a:prstGeom prst="rect">
            <a:avLst/>
          </a:prstGeom>
          <a:solidFill>
            <a:schemeClr val="bg1"/>
          </a:solidFill>
          <a:ln w="28575">
            <a:solidFill>
              <a:schemeClr val="accent4">
                <a:lumMod val="75000"/>
              </a:schemeClr>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b="1" dirty="0">
                <a:solidFill>
                  <a:schemeClr val="accent4">
                    <a:lumMod val="76000"/>
                  </a:schemeClr>
                </a:solidFill>
                <a:ea typeface="+mn-lt"/>
                <a:cs typeface="+mn-lt"/>
              </a:rPr>
              <a:t>Galactic Cosmic-Ray Hydrogen Spectra in the 40–250 MeV Range Measured by the High-energy Particle Detector (HEPD) on board the CSES-01 Satellite between 2018 and 2020</a:t>
            </a:r>
          </a:p>
          <a:p>
            <a:pPr algn="ctr"/>
            <a:r>
              <a:rPr lang="en-US" dirty="0">
                <a:ea typeface="+mn-lt"/>
                <a:cs typeface="+mn-lt"/>
              </a:rPr>
              <a:t>The Astrophysical Journal, 901:8 (7pp), 2020 10.3847/1538-4357/abad3e</a:t>
            </a:r>
          </a:p>
        </p:txBody>
      </p:sp>
      <p:sp>
        <p:nvSpPr>
          <p:cNvPr id="9" name="TextBox 3">
            <a:extLst>
              <a:ext uri="{FF2B5EF4-FFF2-40B4-BE49-F238E27FC236}">
                <a16:creationId xmlns:a16="http://schemas.microsoft.com/office/drawing/2014/main" id="{D47B6B78-AD68-A571-4F5B-31D4A162181D}"/>
              </a:ext>
            </a:extLst>
          </p:cNvPr>
          <p:cNvSpPr txBox="1"/>
          <p:nvPr/>
        </p:nvSpPr>
        <p:spPr>
          <a:xfrm>
            <a:off x="2023533" y="2078137"/>
            <a:ext cx="5701610" cy="83099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600" dirty="0">
                <a:latin typeface="Constantia" panose="02030602050306030303" pitchFamily="18" charset="0"/>
              </a:rPr>
              <a:t>Many properties of the CR transport and CR interactions with the magnetosphere can be inferred from GC protons. They can also easily be compared between different solar cycles.</a:t>
            </a:r>
          </a:p>
        </p:txBody>
      </p:sp>
      <p:pic>
        <p:nvPicPr>
          <p:cNvPr id="11" name="Immagine 12">
            <a:extLst>
              <a:ext uri="{FF2B5EF4-FFF2-40B4-BE49-F238E27FC236}">
                <a16:creationId xmlns:a16="http://schemas.microsoft.com/office/drawing/2014/main" id="{24A23C9F-785A-08F5-83CF-EB03EDBE789E}"/>
              </a:ext>
            </a:extLst>
          </p:cNvPr>
          <p:cNvPicPr>
            <a:picLocks noChangeAspect="1"/>
          </p:cNvPicPr>
          <p:nvPr/>
        </p:nvPicPr>
        <p:blipFill>
          <a:blip r:embed="rId6"/>
          <a:stretch>
            <a:fillRect/>
          </a:stretch>
        </p:blipFill>
        <p:spPr>
          <a:xfrm>
            <a:off x="7924799" y="2101620"/>
            <a:ext cx="4267200" cy="1986075"/>
          </a:xfrm>
          <a:prstGeom prst="rect">
            <a:avLst/>
          </a:prstGeom>
        </p:spPr>
      </p:pic>
      <p:sp>
        <p:nvSpPr>
          <p:cNvPr id="8" name="CasellaDiTesto 12">
            <a:extLst>
              <a:ext uri="{FF2B5EF4-FFF2-40B4-BE49-F238E27FC236}">
                <a16:creationId xmlns:a16="http://schemas.microsoft.com/office/drawing/2014/main" id="{BCB3E9CE-54D9-5A01-4E14-DA13A760820B}"/>
              </a:ext>
            </a:extLst>
          </p:cNvPr>
          <p:cNvSpPr txBox="1"/>
          <p:nvPr/>
        </p:nvSpPr>
        <p:spPr>
          <a:xfrm>
            <a:off x="222665" y="2906967"/>
            <a:ext cx="7609394" cy="2660408"/>
          </a:xfrm>
          <a:prstGeom prst="rect">
            <a:avLst/>
          </a:prstGeom>
        </p:spPr>
        <p:style>
          <a:lnRef idx="2">
            <a:schemeClr val="accent1"/>
          </a:lnRef>
          <a:fillRef idx="1">
            <a:schemeClr val="lt1"/>
          </a:fillRef>
          <a:effectRef idx="0">
            <a:schemeClr val="accent1"/>
          </a:effectRef>
          <a:fontRef idx="minor">
            <a:schemeClr val="dk1"/>
          </a:fontRef>
        </p:style>
        <p:txBody>
          <a:bodyPr wrap="square" lIns="91440" tIns="45720" rIns="91440" bIns="45720" anchor="t">
            <a:spAutoFit/>
          </a:bodyPr>
          <a:lstStyle>
            <a:defPPr>
              <a:defRPr lang="it-IT"/>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285750" indent="-285750">
              <a:lnSpc>
                <a:spcPct val="120000"/>
              </a:lnSpc>
              <a:buFont typeface="Wingdings" panose="05000000000000000000" pitchFamily="2" charset="2"/>
              <a:buChar char="ü"/>
            </a:pPr>
            <a:r>
              <a:rPr lang="en-US" sz="1400" b="1" dirty="0">
                <a:solidFill>
                  <a:schemeClr val="accent1"/>
                </a:solidFill>
                <a:latin typeface="Constantia" panose="02030602050306030303" pitchFamily="18" charset="0"/>
              </a:rPr>
              <a:t>Orbital parameter </a:t>
            </a:r>
            <a:r>
              <a:rPr lang="en-US" sz="1400" dirty="0">
                <a:latin typeface="Constantia" panose="02030602050306030303" pitchFamily="18" charset="0"/>
              </a:rPr>
              <a:t>to discriminate particles coming from outside the magnetosphere and the under-cutoff re-entrant albedo populations we made use of the AACGM (Altitude-Adjusted Corrected </a:t>
            </a:r>
            <a:r>
              <a:rPr lang="en-US" sz="1400" dirty="0" err="1">
                <a:latin typeface="Constantia" panose="02030602050306030303" pitchFamily="18" charset="0"/>
              </a:rPr>
              <a:t>GeoMagnetic</a:t>
            </a:r>
            <a:r>
              <a:rPr lang="en-US" sz="1400" dirty="0">
                <a:latin typeface="Constantia" panose="02030602050306030303" pitchFamily="18" charset="0"/>
              </a:rPr>
              <a:t>) coordinates to calculate the McIlwain parameter L </a:t>
            </a:r>
            <a:endParaRPr lang="en-US" sz="1400" b="1" dirty="0">
              <a:solidFill>
                <a:schemeClr val="accent1"/>
              </a:solidFill>
              <a:latin typeface="Constantia" panose="02030602050306030303" pitchFamily="18" charset="0"/>
            </a:endParaRPr>
          </a:p>
          <a:p>
            <a:pPr marL="742950" lvl="1" indent="-285750">
              <a:lnSpc>
                <a:spcPct val="120000"/>
              </a:lnSpc>
              <a:buFont typeface="Wingdings" panose="05000000000000000000" pitchFamily="2" charset="2"/>
              <a:buChar char="ü"/>
            </a:pPr>
            <a:r>
              <a:rPr lang="en-US" sz="1400" b="1" dirty="0">
                <a:latin typeface="Constantia" panose="02030602050306030303" pitchFamily="18" charset="0"/>
              </a:rPr>
              <a:t>L-shell parameter &gt; 7</a:t>
            </a:r>
          </a:p>
          <a:p>
            <a:pPr marL="285750" indent="-285750">
              <a:lnSpc>
                <a:spcPct val="120000"/>
              </a:lnSpc>
              <a:buFont typeface="Wingdings,Sans-Serif" panose="05000000000000000000" pitchFamily="2" charset="2"/>
              <a:buChar char="ü"/>
            </a:pPr>
            <a:r>
              <a:rPr lang="en-US" sz="1400" b="1" dirty="0">
                <a:solidFill>
                  <a:schemeClr val="accent1"/>
                </a:solidFill>
                <a:latin typeface="Constantia" panose="02030602050306030303" pitchFamily="18" charset="0"/>
              </a:rPr>
              <a:t>Trigger selection</a:t>
            </a:r>
            <a:endParaRPr lang="en-US" sz="1400" dirty="0">
              <a:solidFill>
                <a:schemeClr val="accent1"/>
              </a:solidFill>
              <a:latin typeface="Constantia" panose="02030602050306030303" pitchFamily="18" charset="0"/>
            </a:endParaRPr>
          </a:p>
          <a:p>
            <a:pPr marL="742950" lvl="1" indent="-285750">
              <a:lnSpc>
                <a:spcPct val="120000"/>
              </a:lnSpc>
              <a:buFont typeface="Wingdings,Sans-Serif" panose="05000000000000000000" pitchFamily="2" charset="2"/>
              <a:buChar char="ü"/>
            </a:pPr>
            <a:r>
              <a:rPr lang="en-US" sz="1400" dirty="0">
                <a:solidFill>
                  <a:srgbClr val="000000"/>
                </a:solidFill>
                <a:latin typeface="Constantia" panose="02030602050306030303" pitchFamily="18" charset="0"/>
              </a:rPr>
              <a:t>particles hit </a:t>
            </a:r>
            <a:r>
              <a:rPr lang="en-US" sz="1400" b="1" dirty="0">
                <a:solidFill>
                  <a:srgbClr val="000000"/>
                </a:solidFill>
                <a:latin typeface="Constantia" panose="02030602050306030303" pitchFamily="18" charset="0"/>
              </a:rPr>
              <a:t>T &amp; P1 &amp; P2 </a:t>
            </a:r>
            <a:r>
              <a:rPr lang="en-US" sz="1400" dirty="0">
                <a:solidFill>
                  <a:srgbClr val="000000"/>
                </a:solidFill>
                <a:latin typeface="Constantia" panose="02030602050306030303" pitchFamily="18" charset="0"/>
              </a:rPr>
              <a:t>(trigger and first two planes of the plastic scintillator tower)</a:t>
            </a:r>
          </a:p>
          <a:p>
            <a:pPr marL="285750" indent="-285750">
              <a:lnSpc>
                <a:spcPct val="120000"/>
              </a:lnSpc>
              <a:buFont typeface="Wingdings" panose="05000000000000000000" pitchFamily="2" charset="2"/>
              <a:buChar char="ü"/>
            </a:pPr>
            <a:r>
              <a:rPr lang="en-US" sz="1400" b="1" dirty="0">
                <a:solidFill>
                  <a:schemeClr val="accent1"/>
                </a:solidFill>
                <a:latin typeface="Constantia" panose="02030602050306030303" pitchFamily="18" charset="0"/>
              </a:rPr>
              <a:t>Full containment </a:t>
            </a:r>
            <a:r>
              <a:rPr lang="en-US" sz="1400" dirty="0">
                <a:latin typeface="Constantia" panose="02030602050306030303" pitchFamily="18" charset="0"/>
              </a:rPr>
              <a:t>inside the calorimeter in order to achieve a precise energy reconstruction</a:t>
            </a:r>
          </a:p>
          <a:p>
            <a:pPr marL="285750" indent="-285750">
              <a:lnSpc>
                <a:spcPct val="120000"/>
              </a:lnSpc>
              <a:buFont typeface="Wingdings" panose="05000000000000000000" pitchFamily="2" charset="2"/>
              <a:buChar char="ü"/>
            </a:pPr>
            <a:r>
              <a:rPr lang="en-US" sz="1400" b="1" dirty="0">
                <a:solidFill>
                  <a:schemeClr val="accent1"/>
                </a:solidFill>
                <a:latin typeface="Constantia" panose="02030602050306030303" pitchFamily="18" charset="0"/>
              </a:rPr>
              <a:t>Plain continuity</a:t>
            </a:r>
          </a:p>
          <a:p>
            <a:pPr marL="285750" indent="-285750">
              <a:lnSpc>
                <a:spcPct val="120000"/>
              </a:lnSpc>
              <a:buFont typeface="Wingdings" panose="05000000000000000000" pitchFamily="2" charset="2"/>
              <a:buChar char="ü"/>
            </a:pPr>
            <a:r>
              <a:rPr lang="en-US" sz="1400" b="1" dirty="0">
                <a:solidFill>
                  <a:schemeClr val="accent1"/>
                </a:solidFill>
                <a:latin typeface="Constantia" panose="02030602050306030303" pitchFamily="18" charset="0"/>
              </a:rPr>
              <a:t>Proton selection</a:t>
            </a:r>
          </a:p>
          <a:p>
            <a:pPr marL="742950" lvl="1" indent="-285750">
              <a:lnSpc>
                <a:spcPct val="120000"/>
              </a:lnSpc>
              <a:buFont typeface="Wingdings" panose="05000000000000000000" pitchFamily="2" charset="2"/>
              <a:buChar char="ü"/>
            </a:pPr>
            <a:r>
              <a:rPr lang="en-US" sz="1400" b="1" dirty="0">
                <a:latin typeface="Constantia" panose="02030602050306030303" pitchFamily="18" charset="0"/>
              </a:rPr>
              <a:t>PID</a:t>
            </a:r>
            <a:r>
              <a:rPr lang="en-US" sz="1400" dirty="0">
                <a:latin typeface="Constantia" panose="02030602050306030303" pitchFamily="18" charset="0"/>
              </a:rPr>
              <a:t> based on </a:t>
            </a:r>
            <a:r>
              <a:rPr lang="en-US" sz="1400" dirty="0" err="1">
                <a:latin typeface="Constantia" panose="02030602050306030303" pitchFamily="18" charset="0"/>
              </a:rPr>
              <a:t>dE</a:t>
            </a:r>
            <a:r>
              <a:rPr lang="en-US" sz="1400" dirty="0">
                <a:latin typeface="Constantia" panose="02030602050306030303" pitchFamily="18" charset="0"/>
              </a:rPr>
              <a:t>/dx vs </a:t>
            </a:r>
            <a:r>
              <a:rPr lang="en-US" sz="1400" dirty="0" err="1">
                <a:latin typeface="Constantia" panose="02030602050306030303" pitchFamily="18" charset="0"/>
              </a:rPr>
              <a:t>Edep</a:t>
            </a:r>
            <a:endParaRPr lang="en-US" sz="1400" dirty="0">
              <a:latin typeface="Constantia" panose="02030602050306030303" pitchFamily="18" charset="0"/>
            </a:endParaRPr>
          </a:p>
        </p:txBody>
      </p:sp>
      <p:sp>
        <p:nvSpPr>
          <p:cNvPr id="16" name="TextBox 15">
            <a:extLst>
              <a:ext uri="{FF2B5EF4-FFF2-40B4-BE49-F238E27FC236}">
                <a16:creationId xmlns:a16="http://schemas.microsoft.com/office/drawing/2014/main" id="{77CFA73D-CFB9-BE31-0A42-B5FE6597BCDA}"/>
              </a:ext>
            </a:extLst>
          </p:cNvPr>
          <p:cNvSpPr txBox="1"/>
          <p:nvPr/>
        </p:nvSpPr>
        <p:spPr>
          <a:xfrm>
            <a:off x="222666" y="5650715"/>
            <a:ext cx="7609394" cy="954107"/>
          </a:xfrm>
          <a:prstGeom prst="rect">
            <a:avLst/>
          </a:prstGeom>
          <a:noFill/>
          <a:ln>
            <a:solidFill>
              <a:schemeClr val="accent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n-US" sz="1400" dirty="0">
                <a:latin typeface="Constantia" panose="02030602050306030303" pitchFamily="18" charset="0"/>
              </a:rPr>
              <a:t>Hydrogen and electron/positron signals on plane P1 as a function of the total energy deposited inside the calorimeter (TOWER+LYSO). To better visualize the separation in the plot, only vertical particles (θ &lt; 15°) have been selected. The red curves identify the selection used in this analysis to discriminate between hydrogen nuclei and the rest.</a:t>
            </a:r>
          </a:p>
        </p:txBody>
      </p:sp>
      <p:pic>
        <p:nvPicPr>
          <p:cNvPr id="17" name="Picture 16">
            <a:extLst>
              <a:ext uri="{FF2B5EF4-FFF2-40B4-BE49-F238E27FC236}">
                <a16:creationId xmlns:a16="http://schemas.microsoft.com/office/drawing/2014/main" id="{BB49A180-412E-668E-A30F-B124FCC514EE}"/>
              </a:ext>
            </a:extLst>
          </p:cNvPr>
          <p:cNvPicPr>
            <a:picLocks noChangeAspect="1"/>
          </p:cNvPicPr>
          <p:nvPr/>
        </p:nvPicPr>
        <p:blipFill>
          <a:blip r:embed="rId7"/>
          <a:stretch>
            <a:fillRect/>
          </a:stretch>
        </p:blipFill>
        <p:spPr>
          <a:xfrm>
            <a:off x="8039633" y="4246583"/>
            <a:ext cx="3929701" cy="2469140"/>
          </a:xfrm>
          <a:prstGeom prst="rect">
            <a:avLst/>
          </a:prstGeom>
        </p:spPr>
      </p:pic>
    </p:spTree>
    <p:extLst>
      <p:ext uri="{BB962C8B-B14F-4D97-AF65-F5344CB8AC3E}">
        <p14:creationId xmlns:p14="http://schemas.microsoft.com/office/powerpoint/2010/main" val="21869424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9831A0-A24E-7113-51F7-919FF5FAA132}"/>
            </a:ext>
          </a:extLst>
        </p:cNvPr>
        <p:cNvGrpSpPr/>
        <p:nvPr/>
      </p:nvGrpSpPr>
      <p:grpSpPr>
        <a:xfrm>
          <a:off x="0" y="0"/>
          <a:ext cx="0" cy="0"/>
          <a:chOff x="0" y="0"/>
          <a:chExt cx="0" cy="0"/>
        </a:xfrm>
      </p:grpSpPr>
      <p:pic>
        <p:nvPicPr>
          <p:cNvPr id="4" name="Picture 2" descr="A splash of colors on a white surface">
            <a:extLst>
              <a:ext uri="{FF2B5EF4-FFF2-40B4-BE49-F238E27FC236}">
                <a16:creationId xmlns:a16="http://schemas.microsoft.com/office/drawing/2014/main" id="{4D2E6FC8-3B7E-01DE-0D92-A2F7939132FD}"/>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artisticPhotocopy trans="80000"/>
                    </a14:imgEffect>
                  </a14:imgLayer>
                </a14:imgProps>
              </a:ext>
              <a:ext uri="{28A0092B-C50C-407E-A947-70E740481C1C}">
                <a14:useLocalDpi xmlns:a14="http://schemas.microsoft.com/office/drawing/2010/main" val="0"/>
              </a:ext>
            </a:extLst>
          </a:blip>
          <a:srcRect r="20257" b="1"/>
          <a:stretch>
            <a:fillRect/>
          </a:stretch>
        </p:blipFill>
        <p:spPr bwMode="auto">
          <a:xfrm>
            <a:off x="1" y="1"/>
            <a:ext cx="5017099" cy="4718647"/>
          </a:xfrm>
          <a:custGeom>
            <a:avLst/>
            <a:gdLst/>
            <a:ahLst/>
            <a:cxnLst/>
            <a:rect l="l" t="t" r="r" b="b"/>
            <a:pathLst>
              <a:path w="5017099" h="4718647">
                <a:moveTo>
                  <a:pt x="0" y="0"/>
                </a:moveTo>
                <a:lnTo>
                  <a:pt x="4599738" y="0"/>
                </a:lnTo>
                <a:lnTo>
                  <a:pt x="4636346" y="60259"/>
                </a:lnTo>
                <a:cubicBezTo>
                  <a:pt x="4879170" y="507256"/>
                  <a:pt x="5017099" y="1019504"/>
                  <a:pt x="5017099" y="1563967"/>
                </a:cubicBezTo>
                <a:cubicBezTo>
                  <a:pt x="5017099" y="3306249"/>
                  <a:pt x="3604701" y="4718647"/>
                  <a:pt x="1862419" y="4718647"/>
                </a:cubicBezTo>
                <a:cubicBezTo>
                  <a:pt x="1209063" y="4718647"/>
                  <a:pt x="602098" y="4520029"/>
                  <a:pt x="98607" y="4179877"/>
                </a:cubicBezTo>
                <a:lnTo>
                  <a:pt x="0" y="4106140"/>
                </a:lnTo>
                <a:close/>
              </a:path>
            </a:pathLst>
          </a:custGeom>
          <a:noFill/>
          <a:extLst>
            <a:ext uri="{909E8E84-426E-40DD-AFC4-6F175D3DCCD1}">
              <a14:hiddenFill xmlns:a14="http://schemas.microsoft.com/office/drawing/2010/main">
                <a:solidFill>
                  <a:srgbClr val="FFFFFF"/>
                </a:solidFill>
              </a14:hiddenFill>
            </a:ext>
          </a:extLst>
        </p:spPr>
      </p:pic>
      <p:pic>
        <p:nvPicPr>
          <p:cNvPr id="5" name="Picture 4" descr="A blue city outline on a blue background&#10;&#10;AI-generated content may be incorrect.">
            <a:extLst>
              <a:ext uri="{FF2B5EF4-FFF2-40B4-BE49-F238E27FC236}">
                <a16:creationId xmlns:a16="http://schemas.microsoft.com/office/drawing/2014/main" id="{BFB06F6C-9400-CE48-429E-3E4FA6783EF8}"/>
              </a:ext>
            </a:extLst>
          </p:cNvPr>
          <p:cNvPicPr>
            <a:picLocks noChangeAspect="1"/>
          </p:cNvPicPr>
          <p:nvPr/>
        </p:nvPicPr>
        <p:blipFill>
          <a:blip r:embed="rId4"/>
          <a:stretch>
            <a:fillRect/>
          </a:stretch>
        </p:blipFill>
        <p:spPr>
          <a:xfrm>
            <a:off x="76298" y="81200"/>
            <a:ext cx="3530688" cy="865098"/>
          </a:xfrm>
          <a:prstGeom prst="rect">
            <a:avLst/>
          </a:prstGeom>
        </p:spPr>
      </p:pic>
      <p:sp>
        <p:nvSpPr>
          <p:cNvPr id="6" name="TextBox 5">
            <a:extLst>
              <a:ext uri="{FF2B5EF4-FFF2-40B4-BE49-F238E27FC236}">
                <a16:creationId xmlns:a16="http://schemas.microsoft.com/office/drawing/2014/main" id="{4FE9478D-EEBE-2364-C80F-4083A3D78C2C}"/>
              </a:ext>
            </a:extLst>
          </p:cNvPr>
          <p:cNvSpPr txBox="1"/>
          <p:nvPr/>
        </p:nvSpPr>
        <p:spPr>
          <a:xfrm>
            <a:off x="3689498" y="123535"/>
            <a:ext cx="8335925" cy="769441"/>
          </a:xfrm>
          <a:prstGeom prst="rect">
            <a:avLst/>
          </a:prstGeom>
          <a:noFill/>
        </p:spPr>
        <p:txBody>
          <a:bodyPr wrap="square" rtlCol="0">
            <a:spAutoFit/>
          </a:bodyPr>
          <a:lstStyle/>
          <a:p>
            <a:r>
              <a:rPr lang="en-US" sz="4400" dirty="0">
                <a:latin typeface="Constantia" panose="02030602050306030303" pitchFamily="18" charset="0"/>
              </a:rPr>
              <a:t>Galactic Cosmic Rays</a:t>
            </a:r>
          </a:p>
        </p:txBody>
      </p:sp>
      <p:sp>
        <p:nvSpPr>
          <p:cNvPr id="7" name="TextBox 6">
            <a:extLst>
              <a:ext uri="{FF2B5EF4-FFF2-40B4-BE49-F238E27FC236}">
                <a16:creationId xmlns:a16="http://schemas.microsoft.com/office/drawing/2014/main" id="{42F1BC49-EF91-AF7E-0E47-69BFD73DDF92}"/>
              </a:ext>
            </a:extLst>
          </p:cNvPr>
          <p:cNvSpPr txBox="1"/>
          <p:nvPr/>
        </p:nvSpPr>
        <p:spPr>
          <a:xfrm>
            <a:off x="76298" y="142755"/>
            <a:ext cx="1178570" cy="338554"/>
          </a:xfrm>
          <a:prstGeom prst="rect">
            <a:avLst/>
          </a:prstGeom>
          <a:noFill/>
        </p:spPr>
        <p:txBody>
          <a:bodyPr wrap="square" rtlCol="0">
            <a:spAutoFit/>
          </a:bodyPr>
          <a:lstStyle/>
          <a:p>
            <a:r>
              <a:rPr lang="it-IT" sz="1600" dirty="0">
                <a:solidFill>
                  <a:schemeClr val="accent4">
                    <a:lumMod val="40000"/>
                    <a:lumOff val="60000"/>
                  </a:schemeClr>
                </a:solidFill>
                <a:latin typeface="Aptos Black" panose="020B0004020202020204" pitchFamily="34" charset="0"/>
              </a:rPr>
              <a:t>HEP 2025</a:t>
            </a:r>
          </a:p>
        </p:txBody>
      </p:sp>
      <p:sp>
        <p:nvSpPr>
          <p:cNvPr id="12" name="TextBox 11">
            <a:extLst>
              <a:ext uri="{FF2B5EF4-FFF2-40B4-BE49-F238E27FC236}">
                <a16:creationId xmlns:a16="http://schemas.microsoft.com/office/drawing/2014/main" id="{F06A2BB8-47C3-D4D5-8A6B-60E02D7664A4}"/>
              </a:ext>
            </a:extLst>
          </p:cNvPr>
          <p:cNvSpPr txBox="1"/>
          <p:nvPr/>
        </p:nvSpPr>
        <p:spPr>
          <a:xfrm>
            <a:off x="-19456" y="6551466"/>
            <a:ext cx="3521413" cy="307777"/>
          </a:xfrm>
          <a:prstGeom prst="rect">
            <a:avLst/>
          </a:prstGeom>
          <a:noFill/>
        </p:spPr>
        <p:txBody>
          <a:bodyPr wrap="square" rtlCol="0">
            <a:spAutoFit/>
          </a:bodyPr>
          <a:lstStyle/>
          <a:p>
            <a:r>
              <a:rPr lang="it-IT" sz="1400" dirty="0"/>
              <a:t>B. Panico 07/07/2025</a:t>
            </a:r>
          </a:p>
        </p:txBody>
      </p:sp>
      <p:sp>
        <p:nvSpPr>
          <p:cNvPr id="13" name="Slide Number Placeholder 12">
            <a:extLst>
              <a:ext uri="{FF2B5EF4-FFF2-40B4-BE49-F238E27FC236}">
                <a16:creationId xmlns:a16="http://schemas.microsoft.com/office/drawing/2014/main" id="{6272762C-4DAC-61AC-DD96-16445CB0E270}"/>
              </a:ext>
            </a:extLst>
          </p:cNvPr>
          <p:cNvSpPr>
            <a:spLocks noGrp="1"/>
          </p:cNvSpPr>
          <p:nvPr>
            <p:ph type="sldNum" sz="quarter" idx="12"/>
          </p:nvPr>
        </p:nvSpPr>
        <p:spPr/>
        <p:txBody>
          <a:bodyPr/>
          <a:lstStyle/>
          <a:p>
            <a:fld id="{80AE5B61-BED0-4F2D-8ABE-0114A0923A7C}" type="slidenum">
              <a:rPr lang="it-IT" smtClean="0"/>
              <a:t>6</a:t>
            </a:fld>
            <a:endParaRPr lang="it-IT"/>
          </a:p>
        </p:txBody>
      </p:sp>
      <p:pic>
        <p:nvPicPr>
          <p:cNvPr id="3" name="Picture 2" descr="A graph of energy and energy&#10;&#10;AI-generated content may be incorrect.">
            <a:extLst>
              <a:ext uri="{FF2B5EF4-FFF2-40B4-BE49-F238E27FC236}">
                <a16:creationId xmlns:a16="http://schemas.microsoft.com/office/drawing/2014/main" id="{2CB519EB-1F0A-4AB3-7F3D-286139D7466F}"/>
              </a:ext>
            </a:extLst>
          </p:cNvPr>
          <p:cNvPicPr>
            <a:picLocks noChangeAspect="1"/>
          </p:cNvPicPr>
          <p:nvPr/>
        </p:nvPicPr>
        <p:blipFill>
          <a:blip r:embed="rId5"/>
          <a:stretch>
            <a:fillRect/>
          </a:stretch>
        </p:blipFill>
        <p:spPr>
          <a:xfrm>
            <a:off x="0" y="2210395"/>
            <a:ext cx="4137413" cy="3842656"/>
          </a:xfrm>
          <a:prstGeom prst="rect">
            <a:avLst/>
          </a:prstGeom>
        </p:spPr>
      </p:pic>
      <p:pic>
        <p:nvPicPr>
          <p:cNvPr id="8" name="Picture 7" descr="A graph of energy and energy&#10;&#10;AI-generated content may be incorrect.">
            <a:extLst>
              <a:ext uri="{FF2B5EF4-FFF2-40B4-BE49-F238E27FC236}">
                <a16:creationId xmlns:a16="http://schemas.microsoft.com/office/drawing/2014/main" id="{B3BD0B8A-DAF2-7011-7225-C06258CCDF13}"/>
              </a:ext>
            </a:extLst>
          </p:cNvPr>
          <p:cNvPicPr>
            <a:picLocks noChangeAspect="1"/>
          </p:cNvPicPr>
          <p:nvPr/>
        </p:nvPicPr>
        <p:blipFill>
          <a:blip r:embed="rId6"/>
          <a:stretch>
            <a:fillRect/>
          </a:stretch>
        </p:blipFill>
        <p:spPr>
          <a:xfrm>
            <a:off x="3876268" y="2188624"/>
            <a:ext cx="4048419" cy="3864428"/>
          </a:xfrm>
          <a:prstGeom prst="rect">
            <a:avLst/>
          </a:prstGeom>
        </p:spPr>
      </p:pic>
      <p:pic>
        <p:nvPicPr>
          <p:cNvPr id="9" name="Picture 8" descr="A graph of energy and energy&#10;&#10;AI-generated content may be incorrect.">
            <a:extLst>
              <a:ext uri="{FF2B5EF4-FFF2-40B4-BE49-F238E27FC236}">
                <a16:creationId xmlns:a16="http://schemas.microsoft.com/office/drawing/2014/main" id="{B40FBB18-4D13-2E76-14F6-95EE40B4020A}"/>
              </a:ext>
            </a:extLst>
          </p:cNvPr>
          <p:cNvPicPr>
            <a:picLocks noChangeAspect="1"/>
          </p:cNvPicPr>
          <p:nvPr/>
        </p:nvPicPr>
        <p:blipFill>
          <a:blip r:embed="rId7"/>
          <a:srcRect t="60" r="7579" b="328"/>
          <a:stretch/>
        </p:blipFill>
        <p:spPr>
          <a:xfrm>
            <a:off x="7793060" y="2177883"/>
            <a:ext cx="4375883" cy="3876190"/>
          </a:xfrm>
          <a:prstGeom prst="rect">
            <a:avLst/>
          </a:prstGeom>
        </p:spPr>
      </p:pic>
      <p:pic>
        <p:nvPicPr>
          <p:cNvPr id="10" name="Picture 9" descr="Cosmic Rays: 100 years of mystery – IceCube">
            <a:extLst>
              <a:ext uri="{FF2B5EF4-FFF2-40B4-BE49-F238E27FC236}">
                <a16:creationId xmlns:a16="http://schemas.microsoft.com/office/drawing/2014/main" id="{000588C0-045F-4BC9-7B4D-F4EFE8C05BC3}"/>
              </a:ext>
            </a:extLst>
          </p:cNvPr>
          <p:cNvPicPr>
            <a:picLocks noChangeAspect="1"/>
          </p:cNvPicPr>
          <p:nvPr/>
        </p:nvPicPr>
        <p:blipFill>
          <a:blip r:embed="rId8"/>
          <a:stretch>
            <a:fillRect/>
          </a:stretch>
        </p:blipFill>
        <p:spPr>
          <a:xfrm>
            <a:off x="10303933" y="123535"/>
            <a:ext cx="1758182" cy="855497"/>
          </a:xfrm>
          <a:prstGeom prst="rect">
            <a:avLst/>
          </a:prstGeom>
        </p:spPr>
      </p:pic>
      <p:sp>
        <p:nvSpPr>
          <p:cNvPr id="11" name="TextBox 1">
            <a:extLst>
              <a:ext uri="{FF2B5EF4-FFF2-40B4-BE49-F238E27FC236}">
                <a16:creationId xmlns:a16="http://schemas.microsoft.com/office/drawing/2014/main" id="{FA11B3CA-D5C2-1B91-6830-D0116BEDA295}"/>
              </a:ext>
            </a:extLst>
          </p:cNvPr>
          <p:cNvSpPr txBox="1"/>
          <p:nvPr/>
        </p:nvSpPr>
        <p:spPr>
          <a:xfrm>
            <a:off x="2125133" y="1078661"/>
            <a:ext cx="9936982" cy="923330"/>
          </a:xfrm>
          <a:prstGeom prst="rect">
            <a:avLst/>
          </a:prstGeom>
          <a:solidFill>
            <a:schemeClr val="bg1"/>
          </a:solidFill>
          <a:ln w="28575">
            <a:solidFill>
              <a:schemeClr val="accent4">
                <a:lumMod val="75000"/>
              </a:schemeClr>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b="1" dirty="0">
                <a:solidFill>
                  <a:schemeClr val="accent4">
                    <a:lumMod val="76000"/>
                  </a:schemeClr>
                </a:solidFill>
                <a:ea typeface="+mn-lt"/>
                <a:cs typeface="+mn-lt"/>
              </a:rPr>
              <a:t>Galactic Cosmic-Ray Hydrogen Spectra in the 40–250 MeV Range Measured by the High-energy Particle Detector (HEPD) on board the CSES-01 Satellite between 2018 and 2020</a:t>
            </a:r>
          </a:p>
          <a:p>
            <a:pPr algn="ctr"/>
            <a:r>
              <a:rPr lang="en-US" dirty="0">
                <a:ea typeface="+mn-lt"/>
                <a:cs typeface="+mn-lt"/>
              </a:rPr>
              <a:t>The Astrophysical Journal, 901:8 (7pp), 2020 10.3847/1538-4357/abad3e</a:t>
            </a:r>
          </a:p>
        </p:txBody>
      </p:sp>
    </p:spTree>
    <p:extLst>
      <p:ext uri="{BB962C8B-B14F-4D97-AF65-F5344CB8AC3E}">
        <p14:creationId xmlns:p14="http://schemas.microsoft.com/office/powerpoint/2010/main" val="31847963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2223B0-E2AF-1CBC-B7D9-5FD403CF4CA1}"/>
            </a:ext>
          </a:extLst>
        </p:cNvPr>
        <p:cNvGrpSpPr/>
        <p:nvPr/>
      </p:nvGrpSpPr>
      <p:grpSpPr>
        <a:xfrm>
          <a:off x="0" y="0"/>
          <a:ext cx="0" cy="0"/>
          <a:chOff x="0" y="0"/>
          <a:chExt cx="0" cy="0"/>
        </a:xfrm>
      </p:grpSpPr>
      <p:pic>
        <p:nvPicPr>
          <p:cNvPr id="4" name="Picture 2" descr="A splash of colors on a white surface">
            <a:extLst>
              <a:ext uri="{FF2B5EF4-FFF2-40B4-BE49-F238E27FC236}">
                <a16:creationId xmlns:a16="http://schemas.microsoft.com/office/drawing/2014/main" id="{99FE13F1-24D0-4DCA-506B-FF1EE66CB6A7}"/>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artisticPhotocopy trans="80000"/>
                    </a14:imgEffect>
                  </a14:imgLayer>
                </a14:imgProps>
              </a:ext>
              <a:ext uri="{28A0092B-C50C-407E-A947-70E740481C1C}">
                <a14:useLocalDpi xmlns:a14="http://schemas.microsoft.com/office/drawing/2010/main" val="0"/>
              </a:ext>
            </a:extLst>
          </a:blip>
          <a:srcRect r="20257" b="1"/>
          <a:stretch>
            <a:fillRect/>
          </a:stretch>
        </p:blipFill>
        <p:spPr bwMode="auto">
          <a:xfrm>
            <a:off x="1" y="1"/>
            <a:ext cx="5017099" cy="4718647"/>
          </a:xfrm>
          <a:custGeom>
            <a:avLst/>
            <a:gdLst/>
            <a:ahLst/>
            <a:cxnLst/>
            <a:rect l="l" t="t" r="r" b="b"/>
            <a:pathLst>
              <a:path w="5017099" h="4718647">
                <a:moveTo>
                  <a:pt x="0" y="0"/>
                </a:moveTo>
                <a:lnTo>
                  <a:pt x="4599738" y="0"/>
                </a:lnTo>
                <a:lnTo>
                  <a:pt x="4636346" y="60259"/>
                </a:lnTo>
                <a:cubicBezTo>
                  <a:pt x="4879170" y="507256"/>
                  <a:pt x="5017099" y="1019504"/>
                  <a:pt x="5017099" y="1563967"/>
                </a:cubicBezTo>
                <a:cubicBezTo>
                  <a:pt x="5017099" y="3306249"/>
                  <a:pt x="3604701" y="4718647"/>
                  <a:pt x="1862419" y="4718647"/>
                </a:cubicBezTo>
                <a:cubicBezTo>
                  <a:pt x="1209063" y="4718647"/>
                  <a:pt x="602098" y="4520029"/>
                  <a:pt x="98607" y="4179877"/>
                </a:cubicBezTo>
                <a:lnTo>
                  <a:pt x="0" y="4106140"/>
                </a:lnTo>
                <a:close/>
              </a:path>
            </a:pathLst>
          </a:custGeom>
          <a:noFill/>
          <a:extLst>
            <a:ext uri="{909E8E84-426E-40DD-AFC4-6F175D3DCCD1}">
              <a14:hiddenFill xmlns:a14="http://schemas.microsoft.com/office/drawing/2010/main">
                <a:solidFill>
                  <a:srgbClr val="FFFFFF"/>
                </a:solidFill>
              </a14:hiddenFill>
            </a:ext>
          </a:extLst>
        </p:spPr>
      </p:pic>
      <p:pic>
        <p:nvPicPr>
          <p:cNvPr id="5" name="Picture 4" descr="A blue city outline on a blue background&#10;&#10;AI-generated content may be incorrect.">
            <a:extLst>
              <a:ext uri="{FF2B5EF4-FFF2-40B4-BE49-F238E27FC236}">
                <a16:creationId xmlns:a16="http://schemas.microsoft.com/office/drawing/2014/main" id="{84432D36-BCDF-7D34-4F48-2F02810EADDA}"/>
              </a:ext>
            </a:extLst>
          </p:cNvPr>
          <p:cNvPicPr>
            <a:picLocks noChangeAspect="1"/>
          </p:cNvPicPr>
          <p:nvPr/>
        </p:nvPicPr>
        <p:blipFill>
          <a:blip r:embed="rId4"/>
          <a:stretch>
            <a:fillRect/>
          </a:stretch>
        </p:blipFill>
        <p:spPr>
          <a:xfrm>
            <a:off x="76298" y="81200"/>
            <a:ext cx="3530688" cy="865098"/>
          </a:xfrm>
          <a:prstGeom prst="rect">
            <a:avLst/>
          </a:prstGeom>
        </p:spPr>
      </p:pic>
      <p:sp>
        <p:nvSpPr>
          <p:cNvPr id="6" name="TextBox 5">
            <a:extLst>
              <a:ext uri="{FF2B5EF4-FFF2-40B4-BE49-F238E27FC236}">
                <a16:creationId xmlns:a16="http://schemas.microsoft.com/office/drawing/2014/main" id="{BE6FE187-637A-9AAB-818F-7A612DB64DA8}"/>
              </a:ext>
            </a:extLst>
          </p:cNvPr>
          <p:cNvSpPr txBox="1"/>
          <p:nvPr/>
        </p:nvSpPr>
        <p:spPr>
          <a:xfrm>
            <a:off x="3689498" y="123535"/>
            <a:ext cx="8335925" cy="769441"/>
          </a:xfrm>
          <a:prstGeom prst="rect">
            <a:avLst/>
          </a:prstGeom>
          <a:noFill/>
        </p:spPr>
        <p:txBody>
          <a:bodyPr wrap="square" rtlCol="0">
            <a:spAutoFit/>
          </a:bodyPr>
          <a:lstStyle/>
          <a:p>
            <a:r>
              <a:rPr lang="en-US" sz="4400" dirty="0">
                <a:latin typeface="Constantia" panose="02030602050306030303" pitchFamily="18" charset="0"/>
              </a:rPr>
              <a:t>Solar modulation</a:t>
            </a:r>
          </a:p>
        </p:txBody>
      </p:sp>
      <p:sp>
        <p:nvSpPr>
          <p:cNvPr id="7" name="TextBox 6">
            <a:extLst>
              <a:ext uri="{FF2B5EF4-FFF2-40B4-BE49-F238E27FC236}">
                <a16:creationId xmlns:a16="http://schemas.microsoft.com/office/drawing/2014/main" id="{B3F06CC7-2BA6-3EFA-A3A7-8BB943658B6E}"/>
              </a:ext>
            </a:extLst>
          </p:cNvPr>
          <p:cNvSpPr txBox="1"/>
          <p:nvPr/>
        </p:nvSpPr>
        <p:spPr>
          <a:xfrm>
            <a:off x="76298" y="142755"/>
            <a:ext cx="1178570" cy="338554"/>
          </a:xfrm>
          <a:prstGeom prst="rect">
            <a:avLst/>
          </a:prstGeom>
          <a:noFill/>
        </p:spPr>
        <p:txBody>
          <a:bodyPr wrap="square" rtlCol="0">
            <a:spAutoFit/>
          </a:bodyPr>
          <a:lstStyle/>
          <a:p>
            <a:r>
              <a:rPr lang="it-IT" sz="1600" dirty="0">
                <a:solidFill>
                  <a:schemeClr val="accent4">
                    <a:lumMod val="40000"/>
                    <a:lumOff val="60000"/>
                  </a:schemeClr>
                </a:solidFill>
                <a:latin typeface="Aptos Black" panose="020B0004020202020204" pitchFamily="34" charset="0"/>
              </a:rPr>
              <a:t>HEP 2025</a:t>
            </a:r>
          </a:p>
        </p:txBody>
      </p:sp>
      <p:sp>
        <p:nvSpPr>
          <p:cNvPr id="12" name="TextBox 11">
            <a:extLst>
              <a:ext uri="{FF2B5EF4-FFF2-40B4-BE49-F238E27FC236}">
                <a16:creationId xmlns:a16="http://schemas.microsoft.com/office/drawing/2014/main" id="{B6ABADCD-2B1C-3CCB-1E3B-026AE770202A}"/>
              </a:ext>
            </a:extLst>
          </p:cNvPr>
          <p:cNvSpPr txBox="1"/>
          <p:nvPr/>
        </p:nvSpPr>
        <p:spPr>
          <a:xfrm>
            <a:off x="-19456" y="6551466"/>
            <a:ext cx="3521413" cy="307777"/>
          </a:xfrm>
          <a:prstGeom prst="rect">
            <a:avLst/>
          </a:prstGeom>
          <a:noFill/>
        </p:spPr>
        <p:txBody>
          <a:bodyPr wrap="square" rtlCol="0">
            <a:spAutoFit/>
          </a:bodyPr>
          <a:lstStyle/>
          <a:p>
            <a:r>
              <a:rPr lang="it-IT" sz="1400" dirty="0"/>
              <a:t>B. Panico 07/07/2025</a:t>
            </a:r>
          </a:p>
        </p:txBody>
      </p:sp>
      <p:sp>
        <p:nvSpPr>
          <p:cNvPr id="13" name="Slide Number Placeholder 12">
            <a:extLst>
              <a:ext uri="{FF2B5EF4-FFF2-40B4-BE49-F238E27FC236}">
                <a16:creationId xmlns:a16="http://schemas.microsoft.com/office/drawing/2014/main" id="{1342EF54-E279-8D8B-7FC7-81681A1F364C}"/>
              </a:ext>
            </a:extLst>
          </p:cNvPr>
          <p:cNvSpPr>
            <a:spLocks noGrp="1"/>
          </p:cNvSpPr>
          <p:nvPr>
            <p:ph type="sldNum" sz="quarter" idx="12"/>
          </p:nvPr>
        </p:nvSpPr>
        <p:spPr/>
        <p:txBody>
          <a:bodyPr/>
          <a:lstStyle/>
          <a:p>
            <a:fld id="{80AE5B61-BED0-4F2D-8ABE-0114A0923A7C}" type="slidenum">
              <a:rPr lang="it-IT" smtClean="0"/>
              <a:t>7</a:t>
            </a:fld>
            <a:endParaRPr lang="it-IT"/>
          </a:p>
        </p:txBody>
      </p:sp>
      <p:sp>
        <p:nvSpPr>
          <p:cNvPr id="3" name="TextBox 2">
            <a:extLst>
              <a:ext uri="{FF2B5EF4-FFF2-40B4-BE49-F238E27FC236}">
                <a16:creationId xmlns:a16="http://schemas.microsoft.com/office/drawing/2014/main" id="{F073DE7A-FB06-020C-67CB-6E877F134D68}"/>
              </a:ext>
            </a:extLst>
          </p:cNvPr>
          <p:cNvSpPr txBox="1"/>
          <p:nvPr/>
        </p:nvSpPr>
        <p:spPr>
          <a:xfrm>
            <a:off x="5702084" y="1018457"/>
            <a:ext cx="6489915" cy="238526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spcBef>
                <a:spcPts val="200"/>
              </a:spcBef>
              <a:buFont typeface="Wingdings"/>
              <a:buChar char="§"/>
            </a:pPr>
            <a:r>
              <a:rPr lang="en-US" dirty="0">
                <a:latin typeface="Constantia" panose="02030602050306030303" pitchFamily="18" charset="0"/>
                <a:cs typeface="Segoe UI"/>
              </a:rPr>
              <a:t>​Source of Solar Wind &amp; Solar Energetic Particles​</a:t>
            </a:r>
          </a:p>
          <a:p>
            <a:pPr marL="342900" indent="-342900">
              <a:spcBef>
                <a:spcPts val="200"/>
              </a:spcBef>
              <a:buFont typeface="Wingdings"/>
              <a:buChar char="§"/>
            </a:pPr>
            <a:r>
              <a:rPr lang="en-US" dirty="0">
                <a:latin typeface="Constantia" panose="02030602050306030303" pitchFamily="18" charset="0"/>
                <a:cs typeface="Segoe UI"/>
              </a:rPr>
              <a:t>Chance to study </a:t>
            </a:r>
            <a:r>
              <a:rPr lang="en-US" i="1" dirty="0">
                <a:latin typeface="Constantia" panose="02030602050306030303" pitchFamily="18" charset="0"/>
                <a:cs typeface="Segoe UI"/>
              </a:rPr>
              <a:t>directly </a:t>
            </a:r>
            <a:r>
              <a:rPr lang="en-US" dirty="0">
                <a:latin typeface="Constantia" panose="02030602050306030303" pitchFamily="18" charset="0"/>
                <a:cs typeface="Segoe UI"/>
              </a:rPr>
              <a:t>acceleration and propagation mechanisms </a:t>
            </a:r>
          </a:p>
          <a:p>
            <a:pPr marL="342900" indent="-342900">
              <a:spcBef>
                <a:spcPts val="200"/>
              </a:spcBef>
              <a:buFont typeface="Wingdings"/>
              <a:buChar char="§"/>
            </a:pPr>
            <a:r>
              <a:rPr lang="en-US" dirty="0">
                <a:latin typeface="Constantia" panose="02030602050306030303" pitchFamily="18" charset="0"/>
                <a:cs typeface="Segoe UI"/>
              </a:rPr>
              <a:t>Source of the highest CR flux to Earth ​</a:t>
            </a:r>
          </a:p>
          <a:p>
            <a:pPr marL="342900" indent="-342900">
              <a:spcBef>
                <a:spcPts val="200"/>
              </a:spcBef>
              <a:buFont typeface="Wingdings"/>
              <a:buChar char="§"/>
            </a:pPr>
            <a:r>
              <a:rPr lang="en-US" dirty="0">
                <a:latin typeface="Constantia" panose="02030602050306030303" pitchFamily="18" charset="0"/>
              </a:rPr>
              <a:t>Data recorded by several space experiment were used to determine the solar modulation parameters over different solar cycles 23 and 24, based on the force-field approximation</a:t>
            </a:r>
          </a:p>
        </p:txBody>
      </p:sp>
      <p:pic>
        <p:nvPicPr>
          <p:cNvPr id="8" name="Picture 7">
            <a:extLst>
              <a:ext uri="{FF2B5EF4-FFF2-40B4-BE49-F238E27FC236}">
                <a16:creationId xmlns:a16="http://schemas.microsoft.com/office/drawing/2014/main" id="{67BAE4CA-BF81-58F2-312A-FCCA185DE4FF}"/>
              </a:ext>
            </a:extLst>
          </p:cNvPr>
          <p:cNvPicPr>
            <a:picLocks noChangeAspect="1"/>
          </p:cNvPicPr>
          <p:nvPr/>
        </p:nvPicPr>
        <p:blipFill>
          <a:blip r:embed="rId5"/>
          <a:stretch>
            <a:fillRect/>
          </a:stretch>
        </p:blipFill>
        <p:spPr>
          <a:xfrm>
            <a:off x="209036" y="1076314"/>
            <a:ext cx="5444881" cy="3565640"/>
          </a:xfrm>
          <a:prstGeom prst="rect">
            <a:avLst/>
          </a:prstGeom>
        </p:spPr>
      </p:pic>
      <p:sp>
        <p:nvSpPr>
          <p:cNvPr id="10" name="TextBox 9">
            <a:extLst>
              <a:ext uri="{FF2B5EF4-FFF2-40B4-BE49-F238E27FC236}">
                <a16:creationId xmlns:a16="http://schemas.microsoft.com/office/drawing/2014/main" id="{902CB35E-69C1-9196-F57E-47A3DF1A41BC}"/>
              </a:ext>
            </a:extLst>
          </p:cNvPr>
          <p:cNvSpPr txBox="1"/>
          <p:nvPr/>
        </p:nvSpPr>
        <p:spPr>
          <a:xfrm>
            <a:off x="76298" y="4718648"/>
            <a:ext cx="6214436" cy="1754326"/>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just"/>
            <a:r>
              <a:rPr lang="en-US" dirty="0">
                <a:latin typeface="Times New Roman" panose="02020603050405020304" pitchFamily="18" charset="0"/>
                <a:ea typeface="SimSun" panose="02010600030101010101" pitchFamily="2" charset="-122"/>
              </a:rPr>
              <a:t>The </a:t>
            </a:r>
            <a:r>
              <a:rPr lang="en-US" b="1" dirty="0">
                <a:latin typeface="Times New Roman" panose="02020603050405020304" pitchFamily="18" charset="0"/>
                <a:ea typeface="SimSun" panose="02010600030101010101" pitchFamily="2" charset="-122"/>
              </a:rPr>
              <a:t>Carrington system </a:t>
            </a:r>
            <a:r>
              <a:rPr lang="en-US" dirty="0">
                <a:latin typeface="Times New Roman" panose="02020603050405020304" pitchFamily="18" charset="0"/>
                <a:ea typeface="SimSun" panose="02010600030101010101" pitchFamily="2" charset="-122"/>
              </a:rPr>
              <a:t>is based on the average rotation rate of the Sun’s photosphere, with the reference longitude rotating with the photosphere at approximately the same rate.  In this system, surface features remain approximately at the same longitude from one map to the next, just as Earth’s surface features remain at the same longitude as the Earth rotates.</a:t>
            </a:r>
            <a:endParaRPr lang="it-IT" dirty="0"/>
          </a:p>
        </p:txBody>
      </p:sp>
      <p:pic>
        <p:nvPicPr>
          <p:cNvPr id="11" name="Picture 10">
            <a:extLst>
              <a:ext uri="{FF2B5EF4-FFF2-40B4-BE49-F238E27FC236}">
                <a16:creationId xmlns:a16="http://schemas.microsoft.com/office/drawing/2014/main" id="{18785B89-8847-D543-BB2F-45F4A8FECED5}"/>
              </a:ext>
            </a:extLst>
          </p:cNvPr>
          <p:cNvPicPr>
            <a:picLocks noChangeAspect="1"/>
          </p:cNvPicPr>
          <p:nvPr/>
        </p:nvPicPr>
        <p:blipFill>
          <a:blip r:embed="rId6"/>
          <a:srcRect l="-63" t="31986" r="-190" b="564"/>
          <a:stretch/>
        </p:blipFill>
        <p:spPr>
          <a:xfrm>
            <a:off x="6627626" y="3465079"/>
            <a:ext cx="4278337" cy="3256396"/>
          </a:xfrm>
          <a:prstGeom prst="rect">
            <a:avLst/>
          </a:prstGeom>
        </p:spPr>
      </p:pic>
      <p:pic>
        <p:nvPicPr>
          <p:cNvPr id="14" name="Picture 13" descr="Cosmic Rays: 100 years of mystery – IceCube">
            <a:extLst>
              <a:ext uri="{FF2B5EF4-FFF2-40B4-BE49-F238E27FC236}">
                <a16:creationId xmlns:a16="http://schemas.microsoft.com/office/drawing/2014/main" id="{7502DE5D-C81A-20F8-9629-FFA2DC0F44CC}"/>
              </a:ext>
            </a:extLst>
          </p:cNvPr>
          <p:cNvPicPr>
            <a:picLocks noChangeAspect="1"/>
          </p:cNvPicPr>
          <p:nvPr/>
        </p:nvPicPr>
        <p:blipFill>
          <a:blip r:embed="rId7"/>
          <a:stretch>
            <a:fillRect/>
          </a:stretch>
        </p:blipFill>
        <p:spPr>
          <a:xfrm>
            <a:off x="10303933" y="123535"/>
            <a:ext cx="1758182" cy="855497"/>
          </a:xfrm>
          <a:prstGeom prst="rect">
            <a:avLst/>
          </a:prstGeom>
        </p:spPr>
      </p:pic>
    </p:spTree>
    <p:extLst>
      <p:ext uri="{BB962C8B-B14F-4D97-AF65-F5344CB8AC3E}">
        <p14:creationId xmlns:p14="http://schemas.microsoft.com/office/powerpoint/2010/main" val="2584996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809566-344C-A0A7-B0B8-C39D5C521373}"/>
            </a:ext>
          </a:extLst>
        </p:cNvPr>
        <p:cNvGrpSpPr/>
        <p:nvPr/>
      </p:nvGrpSpPr>
      <p:grpSpPr>
        <a:xfrm>
          <a:off x="0" y="0"/>
          <a:ext cx="0" cy="0"/>
          <a:chOff x="0" y="0"/>
          <a:chExt cx="0" cy="0"/>
        </a:xfrm>
      </p:grpSpPr>
      <p:pic>
        <p:nvPicPr>
          <p:cNvPr id="4" name="Picture 2" descr="A splash of colors on a white surface">
            <a:extLst>
              <a:ext uri="{FF2B5EF4-FFF2-40B4-BE49-F238E27FC236}">
                <a16:creationId xmlns:a16="http://schemas.microsoft.com/office/drawing/2014/main" id="{D81F52A7-6FB1-40D4-6595-C5F05D75F634}"/>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artisticPhotocopy trans="80000"/>
                    </a14:imgEffect>
                  </a14:imgLayer>
                </a14:imgProps>
              </a:ext>
              <a:ext uri="{28A0092B-C50C-407E-A947-70E740481C1C}">
                <a14:useLocalDpi xmlns:a14="http://schemas.microsoft.com/office/drawing/2010/main" val="0"/>
              </a:ext>
            </a:extLst>
          </a:blip>
          <a:srcRect r="20257" b="1"/>
          <a:stretch>
            <a:fillRect/>
          </a:stretch>
        </p:blipFill>
        <p:spPr bwMode="auto">
          <a:xfrm>
            <a:off x="1" y="1"/>
            <a:ext cx="5017099" cy="4718647"/>
          </a:xfrm>
          <a:custGeom>
            <a:avLst/>
            <a:gdLst/>
            <a:ahLst/>
            <a:cxnLst/>
            <a:rect l="l" t="t" r="r" b="b"/>
            <a:pathLst>
              <a:path w="5017099" h="4718647">
                <a:moveTo>
                  <a:pt x="0" y="0"/>
                </a:moveTo>
                <a:lnTo>
                  <a:pt x="4599738" y="0"/>
                </a:lnTo>
                <a:lnTo>
                  <a:pt x="4636346" y="60259"/>
                </a:lnTo>
                <a:cubicBezTo>
                  <a:pt x="4879170" y="507256"/>
                  <a:pt x="5017099" y="1019504"/>
                  <a:pt x="5017099" y="1563967"/>
                </a:cubicBezTo>
                <a:cubicBezTo>
                  <a:pt x="5017099" y="3306249"/>
                  <a:pt x="3604701" y="4718647"/>
                  <a:pt x="1862419" y="4718647"/>
                </a:cubicBezTo>
                <a:cubicBezTo>
                  <a:pt x="1209063" y="4718647"/>
                  <a:pt x="602098" y="4520029"/>
                  <a:pt x="98607" y="4179877"/>
                </a:cubicBezTo>
                <a:lnTo>
                  <a:pt x="0" y="4106140"/>
                </a:lnTo>
                <a:close/>
              </a:path>
            </a:pathLst>
          </a:custGeom>
          <a:noFill/>
          <a:extLst>
            <a:ext uri="{909E8E84-426E-40DD-AFC4-6F175D3DCCD1}">
              <a14:hiddenFill xmlns:a14="http://schemas.microsoft.com/office/drawing/2010/main">
                <a:solidFill>
                  <a:srgbClr val="FFFFFF"/>
                </a:solidFill>
              </a14:hiddenFill>
            </a:ext>
          </a:extLst>
        </p:spPr>
      </p:pic>
      <p:pic>
        <p:nvPicPr>
          <p:cNvPr id="5" name="Picture 4" descr="A blue city outline on a blue background&#10;&#10;AI-generated content may be incorrect.">
            <a:extLst>
              <a:ext uri="{FF2B5EF4-FFF2-40B4-BE49-F238E27FC236}">
                <a16:creationId xmlns:a16="http://schemas.microsoft.com/office/drawing/2014/main" id="{D7BE0C2D-2C89-3680-3CC8-190F28E4D426}"/>
              </a:ext>
            </a:extLst>
          </p:cNvPr>
          <p:cNvPicPr>
            <a:picLocks noChangeAspect="1"/>
          </p:cNvPicPr>
          <p:nvPr/>
        </p:nvPicPr>
        <p:blipFill>
          <a:blip r:embed="rId4"/>
          <a:stretch>
            <a:fillRect/>
          </a:stretch>
        </p:blipFill>
        <p:spPr>
          <a:xfrm>
            <a:off x="76298" y="81200"/>
            <a:ext cx="3530688" cy="865098"/>
          </a:xfrm>
          <a:prstGeom prst="rect">
            <a:avLst/>
          </a:prstGeom>
        </p:spPr>
      </p:pic>
      <p:sp>
        <p:nvSpPr>
          <p:cNvPr id="6" name="TextBox 5">
            <a:extLst>
              <a:ext uri="{FF2B5EF4-FFF2-40B4-BE49-F238E27FC236}">
                <a16:creationId xmlns:a16="http://schemas.microsoft.com/office/drawing/2014/main" id="{5F16363A-AAAB-8E6B-962F-3D2D8A2F5E12}"/>
              </a:ext>
            </a:extLst>
          </p:cNvPr>
          <p:cNvSpPr txBox="1"/>
          <p:nvPr/>
        </p:nvSpPr>
        <p:spPr>
          <a:xfrm>
            <a:off x="3689498" y="123535"/>
            <a:ext cx="8335925" cy="769441"/>
          </a:xfrm>
          <a:prstGeom prst="rect">
            <a:avLst/>
          </a:prstGeom>
          <a:noFill/>
        </p:spPr>
        <p:txBody>
          <a:bodyPr wrap="square" rtlCol="0">
            <a:spAutoFit/>
          </a:bodyPr>
          <a:lstStyle/>
          <a:p>
            <a:r>
              <a:rPr lang="en-US" sz="4400" dirty="0">
                <a:latin typeface="Constantia" panose="02030602050306030303" pitchFamily="18" charset="0"/>
              </a:rPr>
              <a:t>Galactic Cosmic Rays</a:t>
            </a:r>
          </a:p>
        </p:txBody>
      </p:sp>
      <p:sp>
        <p:nvSpPr>
          <p:cNvPr id="7" name="TextBox 6">
            <a:extLst>
              <a:ext uri="{FF2B5EF4-FFF2-40B4-BE49-F238E27FC236}">
                <a16:creationId xmlns:a16="http://schemas.microsoft.com/office/drawing/2014/main" id="{D6718B06-7A69-18F7-CA37-59A0AA0D1DD2}"/>
              </a:ext>
            </a:extLst>
          </p:cNvPr>
          <p:cNvSpPr txBox="1"/>
          <p:nvPr/>
        </p:nvSpPr>
        <p:spPr>
          <a:xfrm>
            <a:off x="76298" y="142755"/>
            <a:ext cx="1178570" cy="338554"/>
          </a:xfrm>
          <a:prstGeom prst="rect">
            <a:avLst/>
          </a:prstGeom>
          <a:noFill/>
        </p:spPr>
        <p:txBody>
          <a:bodyPr wrap="square" rtlCol="0">
            <a:spAutoFit/>
          </a:bodyPr>
          <a:lstStyle/>
          <a:p>
            <a:r>
              <a:rPr lang="it-IT" sz="1600" dirty="0">
                <a:solidFill>
                  <a:schemeClr val="accent4">
                    <a:lumMod val="40000"/>
                    <a:lumOff val="60000"/>
                  </a:schemeClr>
                </a:solidFill>
                <a:latin typeface="Aptos Black" panose="020B0004020202020204" pitchFamily="34" charset="0"/>
              </a:rPr>
              <a:t>HEP 2025</a:t>
            </a:r>
          </a:p>
        </p:txBody>
      </p:sp>
      <p:sp>
        <p:nvSpPr>
          <p:cNvPr id="12" name="TextBox 11">
            <a:extLst>
              <a:ext uri="{FF2B5EF4-FFF2-40B4-BE49-F238E27FC236}">
                <a16:creationId xmlns:a16="http://schemas.microsoft.com/office/drawing/2014/main" id="{84880C21-58BB-1533-C2C3-D9046CC87D07}"/>
              </a:ext>
            </a:extLst>
          </p:cNvPr>
          <p:cNvSpPr txBox="1"/>
          <p:nvPr/>
        </p:nvSpPr>
        <p:spPr>
          <a:xfrm>
            <a:off x="-19456" y="6551466"/>
            <a:ext cx="3521413" cy="307777"/>
          </a:xfrm>
          <a:prstGeom prst="rect">
            <a:avLst/>
          </a:prstGeom>
          <a:noFill/>
        </p:spPr>
        <p:txBody>
          <a:bodyPr wrap="square" rtlCol="0">
            <a:spAutoFit/>
          </a:bodyPr>
          <a:lstStyle/>
          <a:p>
            <a:r>
              <a:rPr lang="it-IT" sz="1400" dirty="0"/>
              <a:t>B. Panico 07/07/2025</a:t>
            </a:r>
          </a:p>
        </p:txBody>
      </p:sp>
      <p:sp>
        <p:nvSpPr>
          <p:cNvPr id="13" name="Slide Number Placeholder 12">
            <a:extLst>
              <a:ext uri="{FF2B5EF4-FFF2-40B4-BE49-F238E27FC236}">
                <a16:creationId xmlns:a16="http://schemas.microsoft.com/office/drawing/2014/main" id="{2B5353FE-7743-49C7-F041-355DF7C7C688}"/>
              </a:ext>
            </a:extLst>
          </p:cNvPr>
          <p:cNvSpPr>
            <a:spLocks noGrp="1"/>
          </p:cNvSpPr>
          <p:nvPr>
            <p:ph type="sldNum" sz="quarter" idx="12"/>
          </p:nvPr>
        </p:nvSpPr>
        <p:spPr/>
        <p:txBody>
          <a:bodyPr/>
          <a:lstStyle/>
          <a:p>
            <a:fld id="{80AE5B61-BED0-4F2D-8ABE-0114A0923A7C}" type="slidenum">
              <a:rPr lang="it-IT" smtClean="0"/>
              <a:t>8</a:t>
            </a:fld>
            <a:endParaRPr lang="it-IT"/>
          </a:p>
        </p:txBody>
      </p:sp>
      <p:pic>
        <p:nvPicPr>
          <p:cNvPr id="2" name="Picture 1" descr="Cosmic Rays: 100 years of mystery – IceCube">
            <a:extLst>
              <a:ext uri="{FF2B5EF4-FFF2-40B4-BE49-F238E27FC236}">
                <a16:creationId xmlns:a16="http://schemas.microsoft.com/office/drawing/2014/main" id="{C0293885-7D7E-06F2-C26B-505F2C2581B3}"/>
              </a:ext>
            </a:extLst>
          </p:cNvPr>
          <p:cNvPicPr>
            <a:picLocks noChangeAspect="1"/>
          </p:cNvPicPr>
          <p:nvPr/>
        </p:nvPicPr>
        <p:blipFill>
          <a:blip r:embed="rId5"/>
          <a:stretch>
            <a:fillRect/>
          </a:stretch>
        </p:blipFill>
        <p:spPr>
          <a:xfrm>
            <a:off x="10303933" y="123535"/>
            <a:ext cx="1758182" cy="855497"/>
          </a:xfrm>
          <a:prstGeom prst="rect">
            <a:avLst/>
          </a:prstGeom>
        </p:spPr>
      </p:pic>
      <p:sp>
        <p:nvSpPr>
          <p:cNvPr id="3" name="TextBox 1">
            <a:extLst>
              <a:ext uri="{FF2B5EF4-FFF2-40B4-BE49-F238E27FC236}">
                <a16:creationId xmlns:a16="http://schemas.microsoft.com/office/drawing/2014/main" id="{BAA7E61B-FDF4-D43A-4169-7E4F4CF1A964}"/>
              </a:ext>
            </a:extLst>
          </p:cNvPr>
          <p:cNvSpPr txBox="1"/>
          <p:nvPr/>
        </p:nvSpPr>
        <p:spPr>
          <a:xfrm>
            <a:off x="2125133" y="1078661"/>
            <a:ext cx="9936982" cy="923330"/>
          </a:xfrm>
          <a:prstGeom prst="rect">
            <a:avLst/>
          </a:prstGeom>
          <a:solidFill>
            <a:schemeClr val="bg1"/>
          </a:solidFill>
          <a:ln w="28575">
            <a:solidFill>
              <a:schemeClr val="accent4">
                <a:lumMod val="75000"/>
              </a:schemeClr>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b="1" dirty="0">
                <a:solidFill>
                  <a:schemeClr val="accent4">
                    <a:lumMod val="76000"/>
                  </a:schemeClr>
                </a:solidFill>
                <a:ea typeface="+mn-lt"/>
                <a:cs typeface="+mn-lt"/>
              </a:rPr>
              <a:t>Time Dependence of 50–250 MeV Galactic Cosmic-Ray Protons between Solar Cycles 24 and 25, Measured by the High-energy Particle Detector on board the CSES-01 Satellite</a:t>
            </a:r>
            <a:endParaRPr lang="en-US" dirty="0"/>
          </a:p>
          <a:p>
            <a:pPr algn="ctr"/>
            <a:r>
              <a:rPr lang="en-US" dirty="0">
                <a:ea typeface="+mn-lt"/>
                <a:cs typeface="+mn-lt"/>
              </a:rPr>
              <a:t>The Astrophysical Journal Letters, 945:L39 (8pp), 2023 https://doi.org/10.3847/2041-8213/acbea7</a:t>
            </a:r>
          </a:p>
        </p:txBody>
      </p:sp>
      <p:pic>
        <p:nvPicPr>
          <p:cNvPr id="9" name="Picture 8">
            <a:extLst>
              <a:ext uri="{FF2B5EF4-FFF2-40B4-BE49-F238E27FC236}">
                <a16:creationId xmlns:a16="http://schemas.microsoft.com/office/drawing/2014/main" id="{939AEA18-803C-5858-74DF-D1A58D74CE4B}"/>
              </a:ext>
            </a:extLst>
          </p:cNvPr>
          <p:cNvPicPr>
            <a:picLocks noChangeAspect="1"/>
          </p:cNvPicPr>
          <p:nvPr/>
        </p:nvPicPr>
        <p:blipFill>
          <a:blip r:embed="rId6"/>
          <a:stretch>
            <a:fillRect/>
          </a:stretch>
        </p:blipFill>
        <p:spPr>
          <a:xfrm>
            <a:off x="74255" y="3095464"/>
            <a:ext cx="5621022" cy="2650715"/>
          </a:xfrm>
          <a:prstGeom prst="rect">
            <a:avLst/>
          </a:prstGeom>
        </p:spPr>
      </p:pic>
      <p:sp>
        <p:nvSpPr>
          <p:cNvPr id="10" name="TextBox 9">
            <a:extLst>
              <a:ext uri="{FF2B5EF4-FFF2-40B4-BE49-F238E27FC236}">
                <a16:creationId xmlns:a16="http://schemas.microsoft.com/office/drawing/2014/main" id="{DE3A63B9-E4B6-932B-8A30-7F2544CF3D15}"/>
              </a:ext>
            </a:extLst>
          </p:cNvPr>
          <p:cNvSpPr txBox="1"/>
          <p:nvPr/>
        </p:nvSpPr>
        <p:spPr>
          <a:xfrm>
            <a:off x="74254" y="5830846"/>
            <a:ext cx="5173038" cy="954107"/>
          </a:xfrm>
          <a:prstGeom prst="rect">
            <a:avLst/>
          </a:prstGeom>
          <a:solidFill>
            <a:schemeClr val="bg1"/>
          </a:solidFill>
          <a:ln>
            <a:solidFill>
              <a:srgbClr val="4472C4"/>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dirty="0">
                <a:solidFill>
                  <a:schemeClr val="accent2"/>
                </a:solidFill>
                <a:latin typeface="Constantia" panose="02030602050306030303" pitchFamily="18" charset="0"/>
              </a:rPr>
              <a:t>Evolution of HEPD-01 GCR protons </a:t>
            </a:r>
            <a:r>
              <a:rPr lang="en-US" sz="1400" dirty="0">
                <a:latin typeface="Constantia" panose="02030602050306030303" pitchFamily="18" charset="0"/>
              </a:rPr>
              <a:t>as a function of energy and time between 2018 and 2022 (CRs 2207-2255). It is clear how spectra slowly rise before 2020 July, to start decreasing from the second half of 2020 onward.</a:t>
            </a:r>
          </a:p>
        </p:txBody>
      </p:sp>
      <p:sp>
        <p:nvSpPr>
          <p:cNvPr id="11" name="TextBox 10">
            <a:extLst>
              <a:ext uri="{FF2B5EF4-FFF2-40B4-BE49-F238E27FC236}">
                <a16:creationId xmlns:a16="http://schemas.microsoft.com/office/drawing/2014/main" id="{BEFD317F-7D4F-7348-5C77-8391F0E52846}"/>
              </a:ext>
            </a:extLst>
          </p:cNvPr>
          <p:cNvSpPr txBox="1"/>
          <p:nvPr/>
        </p:nvSpPr>
        <p:spPr>
          <a:xfrm>
            <a:off x="116589" y="2101620"/>
            <a:ext cx="8197678" cy="923330"/>
          </a:xfrm>
          <a:prstGeom prst="rect">
            <a:avLst/>
          </a:prstGeom>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Wingdings"/>
              <a:buChar char="§"/>
            </a:pPr>
            <a:r>
              <a:rPr lang="en-US" dirty="0" err="1">
                <a:cs typeface="Segoe UI"/>
              </a:rPr>
              <a:t>Modelization</a:t>
            </a:r>
            <a:r>
              <a:rPr lang="en-US" dirty="0">
                <a:cs typeface="Segoe UI"/>
              </a:rPr>
              <a:t> of the heliosphere during the maximum phase of solar cycle </a:t>
            </a:r>
            <a:endParaRPr lang="en-US" dirty="0"/>
          </a:p>
          <a:p>
            <a:pPr marL="285750" indent="-285750">
              <a:buFont typeface="Wingdings"/>
              <a:buChar char="§"/>
            </a:pPr>
            <a:r>
              <a:rPr lang="en-US" dirty="0">
                <a:cs typeface="Segoe UI"/>
              </a:rPr>
              <a:t>49 time-profile of GCR protons in 10 energy intervals between 2018 and 2022​</a:t>
            </a:r>
            <a:endParaRPr lang="en-US" dirty="0"/>
          </a:p>
          <a:p>
            <a:pPr marL="285750" indent="-285750">
              <a:buFont typeface="Wingdings"/>
              <a:buChar char="§"/>
            </a:pPr>
            <a:r>
              <a:rPr lang="en-US" dirty="0">
                <a:cs typeface="Segoe UI"/>
              </a:rPr>
              <a:t>Comparison with Parker Solar Probe (SPS ) and SOHO/EPHIN​</a:t>
            </a:r>
            <a:endParaRPr lang="en-US" dirty="0"/>
          </a:p>
        </p:txBody>
      </p:sp>
      <p:pic>
        <p:nvPicPr>
          <p:cNvPr id="14" name="Picture 13" descr="A graph of different colored lines&#10;&#10;AI-generated content may be incorrect.">
            <a:extLst>
              <a:ext uri="{FF2B5EF4-FFF2-40B4-BE49-F238E27FC236}">
                <a16:creationId xmlns:a16="http://schemas.microsoft.com/office/drawing/2014/main" id="{DFB34711-A6D4-5E0D-F9D3-18425416230C}"/>
              </a:ext>
            </a:extLst>
          </p:cNvPr>
          <p:cNvPicPr>
            <a:picLocks noChangeAspect="1"/>
          </p:cNvPicPr>
          <p:nvPr/>
        </p:nvPicPr>
        <p:blipFill>
          <a:blip r:embed="rId7"/>
          <a:stretch>
            <a:fillRect/>
          </a:stretch>
        </p:blipFill>
        <p:spPr>
          <a:xfrm>
            <a:off x="8411131" y="2017530"/>
            <a:ext cx="3780868" cy="3555397"/>
          </a:xfrm>
          <a:prstGeom prst="rect">
            <a:avLst/>
          </a:prstGeom>
        </p:spPr>
      </p:pic>
      <p:pic>
        <p:nvPicPr>
          <p:cNvPr id="15" name="Picture 14" descr="A graph with red and blue lines&#10;&#10;AI-generated content may be incorrect.">
            <a:extLst>
              <a:ext uri="{FF2B5EF4-FFF2-40B4-BE49-F238E27FC236}">
                <a16:creationId xmlns:a16="http://schemas.microsoft.com/office/drawing/2014/main" id="{501D076B-86A5-BCE5-6873-BE40E2CFFFB8}"/>
              </a:ext>
            </a:extLst>
          </p:cNvPr>
          <p:cNvPicPr>
            <a:picLocks noChangeAspect="1"/>
          </p:cNvPicPr>
          <p:nvPr/>
        </p:nvPicPr>
        <p:blipFill>
          <a:blip r:embed="rId8"/>
          <a:stretch>
            <a:fillRect/>
          </a:stretch>
        </p:blipFill>
        <p:spPr>
          <a:xfrm>
            <a:off x="8394332" y="5588466"/>
            <a:ext cx="3532347" cy="1169940"/>
          </a:xfrm>
          <a:prstGeom prst="rect">
            <a:avLst/>
          </a:prstGeom>
        </p:spPr>
      </p:pic>
      <p:sp>
        <p:nvSpPr>
          <p:cNvPr id="16" name="TextBox 15">
            <a:extLst>
              <a:ext uri="{FF2B5EF4-FFF2-40B4-BE49-F238E27FC236}">
                <a16:creationId xmlns:a16="http://schemas.microsoft.com/office/drawing/2014/main" id="{169284FA-9700-321E-E4FE-805400E3806C}"/>
              </a:ext>
            </a:extLst>
          </p:cNvPr>
          <p:cNvSpPr txBox="1"/>
          <p:nvPr/>
        </p:nvSpPr>
        <p:spPr>
          <a:xfrm>
            <a:off x="5678777" y="3792146"/>
            <a:ext cx="2925618" cy="2800767"/>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dirty="0">
                <a:solidFill>
                  <a:schemeClr val="accent2"/>
                </a:solidFill>
                <a:latin typeface="Constantia" panose="02030602050306030303" pitchFamily="18" charset="0"/>
                <a:ea typeface="+mn-lt"/>
                <a:cs typeface="+mn-lt"/>
              </a:rPr>
              <a:t>Time profile of GCR protons </a:t>
            </a:r>
            <a:r>
              <a:rPr lang="en-US" sz="1600" dirty="0">
                <a:latin typeface="Constantia" panose="02030602050306030303" pitchFamily="18" charset="0"/>
                <a:ea typeface="+mn-lt"/>
                <a:cs typeface="+mn-lt"/>
              </a:rPr>
              <a:t>measured by HEPD-01 in 10 energy intervals (upper panel) between 2018 and 2022. Error bars take into account both statistical and systematic uncertainties. Sunspot number (red) and HCS tilt angle values (blue) as a function of time, in the same period (bottom panel).</a:t>
            </a:r>
            <a:endParaRPr lang="en-US" sz="2000" dirty="0">
              <a:latin typeface="Constantia" panose="02030602050306030303" pitchFamily="18" charset="0"/>
            </a:endParaRPr>
          </a:p>
        </p:txBody>
      </p:sp>
    </p:spTree>
    <p:extLst>
      <p:ext uri="{BB962C8B-B14F-4D97-AF65-F5344CB8AC3E}">
        <p14:creationId xmlns:p14="http://schemas.microsoft.com/office/powerpoint/2010/main" val="22592412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C393FB-A5A6-50D9-E03A-5E44CBDA402A}"/>
            </a:ext>
          </a:extLst>
        </p:cNvPr>
        <p:cNvGrpSpPr/>
        <p:nvPr/>
      </p:nvGrpSpPr>
      <p:grpSpPr>
        <a:xfrm>
          <a:off x="0" y="0"/>
          <a:ext cx="0" cy="0"/>
          <a:chOff x="0" y="0"/>
          <a:chExt cx="0" cy="0"/>
        </a:xfrm>
      </p:grpSpPr>
      <p:pic>
        <p:nvPicPr>
          <p:cNvPr id="4" name="Picture 2" descr="A splash of colors on a white surface">
            <a:extLst>
              <a:ext uri="{FF2B5EF4-FFF2-40B4-BE49-F238E27FC236}">
                <a16:creationId xmlns:a16="http://schemas.microsoft.com/office/drawing/2014/main" id="{B1E74386-2F6D-D925-29EC-9AFF5E6124FC}"/>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artisticPhotocopy trans="80000"/>
                    </a14:imgEffect>
                  </a14:imgLayer>
                </a14:imgProps>
              </a:ext>
              <a:ext uri="{28A0092B-C50C-407E-A947-70E740481C1C}">
                <a14:useLocalDpi xmlns:a14="http://schemas.microsoft.com/office/drawing/2010/main" val="0"/>
              </a:ext>
            </a:extLst>
          </a:blip>
          <a:srcRect r="20257" b="1"/>
          <a:stretch>
            <a:fillRect/>
          </a:stretch>
        </p:blipFill>
        <p:spPr bwMode="auto">
          <a:xfrm>
            <a:off x="1" y="1"/>
            <a:ext cx="5017099" cy="4718647"/>
          </a:xfrm>
          <a:custGeom>
            <a:avLst/>
            <a:gdLst/>
            <a:ahLst/>
            <a:cxnLst/>
            <a:rect l="l" t="t" r="r" b="b"/>
            <a:pathLst>
              <a:path w="5017099" h="4718647">
                <a:moveTo>
                  <a:pt x="0" y="0"/>
                </a:moveTo>
                <a:lnTo>
                  <a:pt x="4599738" y="0"/>
                </a:lnTo>
                <a:lnTo>
                  <a:pt x="4636346" y="60259"/>
                </a:lnTo>
                <a:cubicBezTo>
                  <a:pt x="4879170" y="507256"/>
                  <a:pt x="5017099" y="1019504"/>
                  <a:pt x="5017099" y="1563967"/>
                </a:cubicBezTo>
                <a:cubicBezTo>
                  <a:pt x="5017099" y="3306249"/>
                  <a:pt x="3604701" y="4718647"/>
                  <a:pt x="1862419" y="4718647"/>
                </a:cubicBezTo>
                <a:cubicBezTo>
                  <a:pt x="1209063" y="4718647"/>
                  <a:pt x="602098" y="4520029"/>
                  <a:pt x="98607" y="4179877"/>
                </a:cubicBezTo>
                <a:lnTo>
                  <a:pt x="0" y="4106140"/>
                </a:lnTo>
                <a:close/>
              </a:path>
            </a:pathLst>
          </a:custGeom>
          <a:noFill/>
          <a:extLst>
            <a:ext uri="{909E8E84-426E-40DD-AFC4-6F175D3DCCD1}">
              <a14:hiddenFill xmlns:a14="http://schemas.microsoft.com/office/drawing/2010/main">
                <a:solidFill>
                  <a:srgbClr val="FFFFFF"/>
                </a:solidFill>
              </a14:hiddenFill>
            </a:ext>
          </a:extLst>
        </p:spPr>
      </p:pic>
      <p:pic>
        <p:nvPicPr>
          <p:cNvPr id="5" name="Picture 4" descr="A blue city outline on a blue background&#10;&#10;AI-generated content may be incorrect.">
            <a:extLst>
              <a:ext uri="{FF2B5EF4-FFF2-40B4-BE49-F238E27FC236}">
                <a16:creationId xmlns:a16="http://schemas.microsoft.com/office/drawing/2014/main" id="{7304973F-45C4-BB99-AA30-5C667AA7ACEE}"/>
              </a:ext>
            </a:extLst>
          </p:cNvPr>
          <p:cNvPicPr>
            <a:picLocks noChangeAspect="1"/>
          </p:cNvPicPr>
          <p:nvPr/>
        </p:nvPicPr>
        <p:blipFill>
          <a:blip r:embed="rId4"/>
          <a:stretch>
            <a:fillRect/>
          </a:stretch>
        </p:blipFill>
        <p:spPr>
          <a:xfrm>
            <a:off x="76298" y="81200"/>
            <a:ext cx="3530688" cy="865098"/>
          </a:xfrm>
          <a:prstGeom prst="rect">
            <a:avLst/>
          </a:prstGeom>
        </p:spPr>
      </p:pic>
      <p:sp>
        <p:nvSpPr>
          <p:cNvPr id="6" name="TextBox 5">
            <a:extLst>
              <a:ext uri="{FF2B5EF4-FFF2-40B4-BE49-F238E27FC236}">
                <a16:creationId xmlns:a16="http://schemas.microsoft.com/office/drawing/2014/main" id="{D0A21D58-1D22-2C75-EB2D-95AB1B73EE00}"/>
              </a:ext>
            </a:extLst>
          </p:cNvPr>
          <p:cNvSpPr txBox="1"/>
          <p:nvPr/>
        </p:nvSpPr>
        <p:spPr>
          <a:xfrm>
            <a:off x="3689498" y="123535"/>
            <a:ext cx="8335925" cy="769441"/>
          </a:xfrm>
          <a:prstGeom prst="rect">
            <a:avLst/>
          </a:prstGeom>
          <a:noFill/>
        </p:spPr>
        <p:txBody>
          <a:bodyPr wrap="square" rtlCol="0">
            <a:spAutoFit/>
          </a:bodyPr>
          <a:lstStyle/>
          <a:p>
            <a:r>
              <a:rPr lang="en-US" sz="4400" dirty="0">
                <a:latin typeface="Constantia" panose="02030602050306030303" pitchFamily="18" charset="0"/>
              </a:rPr>
              <a:t>Galactic Cosmic Rays</a:t>
            </a:r>
          </a:p>
        </p:txBody>
      </p:sp>
      <p:sp>
        <p:nvSpPr>
          <p:cNvPr id="7" name="TextBox 6">
            <a:extLst>
              <a:ext uri="{FF2B5EF4-FFF2-40B4-BE49-F238E27FC236}">
                <a16:creationId xmlns:a16="http://schemas.microsoft.com/office/drawing/2014/main" id="{F6969F2F-2E10-6D51-F5BC-BF4CB9F2D3E7}"/>
              </a:ext>
            </a:extLst>
          </p:cNvPr>
          <p:cNvSpPr txBox="1"/>
          <p:nvPr/>
        </p:nvSpPr>
        <p:spPr>
          <a:xfrm>
            <a:off x="76298" y="142755"/>
            <a:ext cx="1178570" cy="338554"/>
          </a:xfrm>
          <a:prstGeom prst="rect">
            <a:avLst/>
          </a:prstGeom>
          <a:noFill/>
        </p:spPr>
        <p:txBody>
          <a:bodyPr wrap="square" rtlCol="0">
            <a:spAutoFit/>
          </a:bodyPr>
          <a:lstStyle/>
          <a:p>
            <a:r>
              <a:rPr lang="it-IT" sz="1600" dirty="0">
                <a:solidFill>
                  <a:schemeClr val="accent4">
                    <a:lumMod val="40000"/>
                    <a:lumOff val="60000"/>
                  </a:schemeClr>
                </a:solidFill>
                <a:latin typeface="Aptos Black" panose="020B0004020202020204" pitchFamily="34" charset="0"/>
              </a:rPr>
              <a:t>HEP 2025</a:t>
            </a:r>
          </a:p>
        </p:txBody>
      </p:sp>
      <p:sp>
        <p:nvSpPr>
          <p:cNvPr id="12" name="TextBox 11">
            <a:extLst>
              <a:ext uri="{FF2B5EF4-FFF2-40B4-BE49-F238E27FC236}">
                <a16:creationId xmlns:a16="http://schemas.microsoft.com/office/drawing/2014/main" id="{C8B252A0-01F8-CA7E-38E1-CEAD0E0FE750}"/>
              </a:ext>
            </a:extLst>
          </p:cNvPr>
          <p:cNvSpPr txBox="1"/>
          <p:nvPr/>
        </p:nvSpPr>
        <p:spPr>
          <a:xfrm>
            <a:off x="-19456" y="6551466"/>
            <a:ext cx="3521413" cy="307777"/>
          </a:xfrm>
          <a:prstGeom prst="rect">
            <a:avLst/>
          </a:prstGeom>
          <a:noFill/>
        </p:spPr>
        <p:txBody>
          <a:bodyPr wrap="square" rtlCol="0">
            <a:spAutoFit/>
          </a:bodyPr>
          <a:lstStyle/>
          <a:p>
            <a:r>
              <a:rPr lang="it-IT" sz="1400" dirty="0"/>
              <a:t>B. Panico 07/07/2025</a:t>
            </a:r>
          </a:p>
        </p:txBody>
      </p:sp>
      <p:sp>
        <p:nvSpPr>
          <p:cNvPr id="13" name="Slide Number Placeholder 12">
            <a:extLst>
              <a:ext uri="{FF2B5EF4-FFF2-40B4-BE49-F238E27FC236}">
                <a16:creationId xmlns:a16="http://schemas.microsoft.com/office/drawing/2014/main" id="{91FB8F2D-CEA9-FC24-689B-B839FB2B98DE}"/>
              </a:ext>
            </a:extLst>
          </p:cNvPr>
          <p:cNvSpPr>
            <a:spLocks noGrp="1"/>
          </p:cNvSpPr>
          <p:nvPr>
            <p:ph type="sldNum" sz="quarter" idx="12"/>
          </p:nvPr>
        </p:nvSpPr>
        <p:spPr/>
        <p:txBody>
          <a:bodyPr/>
          <a:lstStyle/>
          <a:p>
            <a:fld id="{80AE5B61-BED0-4F2D-8ABE-0114A0923A7C}" type="slidenum">
              <a:rPr lang="it-IT" smtClean="0"/>
              <a:t>9</a:t>
            </a:fld>
            <a:endParaRPr lang="it-IT"/>
          </a:p>
        </p:txBody>
      </p:sp>
      <p:pic>
        <p:nvPicPr>
          <p:cNvPr id="2" name="Picture 1" descr="Cosmic Rays: 100 years of mystery – IceCube">
            <a:extLst>
              <a:ext uri="{FF2B5EF4-FFF2-40B4-BE49-F238E27FC236}">
                <a16:creationId xmlns:a16="http://schemas.microsoft.com/office/drawing/2014/main" id="{9B7D970D-F9C5-4095-A05C-2F412C4098C9}"/>
              </a:ext>
            </a:extLst>
          </p:cNvPr>
          <p:cNvPicPr>
            <a:picLocks noChangeAspect="1"/>
          </p:cNvPicPr>
          <p:nvPr/>
        </p:nvPicPr>
        <p:blipFill>
          <a:blip r:embed="rId5"/>
          <a:stretch>
            <a:fillRect/>
          </a:stretch>
        </p:blipFill>
        <p:spPr>
          <a:xfrm>
            <a:off x="10303933" y="123535"/>
            <a:ext cx="1758182" cy="855497"/>
          </a:xfrm>
          <a:prstGeom prst="rect">
            <a:avLst/>
          </a:prstGeom>
        </p:spPr>
      </p:pic>
      <p:sp>
        <p:nvSpPr>
          <p:cNvPr id="3" name="TextBox 1">
            <a:extLst>
              <a:ext uri="{FF2B5EF4-FFF2-40B4-BE49-F238E27FC236}">
                <a16:creationId xmlns:a16="http://schemas.microsoft.com/office/drawing/2014/main" id="{B6022B11-4831-A04A-EE4E-4A232BF17819}"/>
              </a:ext>
            </a:extLst>
          </p:cNvPr>
          <p:cNvSpPr txBox="1"/>
          <p:nvPr/>
        </p:nvSpPr>
        <p:spPr>
          <a:xfrm>
            <a:off x="2125133" y="1078661"/>
            <a:ext cx="9936982" cy="923330"/>
          </a:xfrm>
          <a:prstGeom prst="rect">
            <a:avLst/>
          </a:prstGeom>
          <a:solidFill>
            <a:schemeClr val="bg1"/>
          </a:solidFill>
          <a:ln w="28575">
            <a:solidFill>
              <a:schemeClr val="accent4">
                <a:lumMod val="75000"/>
              </a:schemeClr>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b="1" dirty="0">
                <a:solidFill>
                  <a:schemeClr val="accent4">
                    <a:lumMod val="76000"/>
                  </a:schemeClr>
                </a:solidFill>
                <a:ea typeface="+mn-lt"/>
                <a:cs typeface="+mn-lt"/>
              </a:rPr>
              <a:t>Time Dependence of 50–250 MeV Galactic Cosmic-Ray Protons between Solar Cycles 24 and 25, Measured by the High-energy Particle Detector on board the CSES-01 Satellite</a:t>
            </a:r>
            <a:endParaRPr lang="en-US" dirty="0"/>
          </a:p>
          <a:p>
            <a:pPr algn="ctr"/>
            <a:r>
              <a:rPr lang="en-US" dirty="0">
                <a:ea typeface="+mn-lt"/>
                <a:cs typeface="+mn-lt"/>
              </a:rPr>
              <a:t>The Astrophysical Journal Letters, 945:L39 (8pp), 2023 https://doi.org/10.3847/2041-8213/acbea7</a:t>
            </a:r>
          </a:p>
        </p:txBody>
      </p:sp>
      <p:pic>
        <p:nvPicPr>
          <p:cNvPr id="10" name="Picture 9" descr="A graph of energy and energy&#10;&#10;AI-generated content may be incorrect.">
            <a:extLst>
              <a:ext uri="{FF2B5EF4-FFF2-40B4-BE49-F238E27FC236}">
                <a16:creationId xmlns:a16="http://schemas.microsoft.com/office/drawing/2014/main" id="{0EBD5988-A658-A4A2-0803-6B90D216D062}"/>
              </a:ext>
            </a:extLst>
          </p:cNvPr>
          <p:cNvPicPr>
            <a:picLocks noChangeAspect="1"/>
          </p:cNvPicPr>
          <p:nvPr/>
        </p:nvPicPr>
        <p:blipFill>
          <a:blip r:embed="rId6"/>
          <a:srcRect l="4252" r="7624" b="-198"/>
          <a:stretch>
            <a:fillRect/>
          </a:stretch>
        </p:blipFill>
        <p:spPr>
          <a:xfrm>
            <a:off x="8054556" y="2312559"/>
            <a:ext cx="3970867" cy="404379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10" descr="A graph of a function&#10;&#10;AI-generated content may be incorrect.">
            <a:extLst>
              <a:ext uri="{FF2B5EF4-FFF2-40B4-BE49-F238E27FC236}">
                <a16:creationId xmlns:a16="http://schemas.microsoft.com/office/drawing/2014/main" id="{6D7FFC4C-8A21-D049-9E77-2C5D496EBF69}"/>
              </a:ext>
            </a:extLst>
          </p:cNvPr>
          <p:cNvPicPr>
            <a:picLocks noChangeAspect="1"/>
          </p:cNvPicPr>
          <p:nvPr/>
        </p:nvPicPr>
        <p:blipFill>
          <a:blip r:embed="rId7" cstate="print">
            <a:extLst>
              <a:ext uri="{28A0092B-C50C-407E-A947-70E740481C1C}">
                <a14:useLocalDpi xmlns:a14="http://schemas.microsoft.com/office/drawing/2010/main" val="0"/>
              </a:ext>
            </a:extLst>
          </a:blip>
          <a:srcRect t="8002" r="6928"/>
          <a:stretch>
            <a:fillRect/>
          </a:stretch>
        </p:blipFill>
        <p:spPr>
          <a:xfrm>
            <a:off x="166577" y="2298302"/>
            <a:ext cx="4132354" cy="4072304"/>
          </a:xfrm>
          <a:prstGeom prst="rect">
            <a:avLst/>
          </a:prstGeom>
        </p:spPr>
      </p:pic>
      <p:sp>
        <p:nvSpPr>
          <p:cNvPr id="14" name="TextBox 3">
            <a:extLst>
              <a:ext uri="{FF2B5EF4-FFF2-40B4-BE49-F238E27FC236}">
                <a16:creationId xmlns:a16="http://schemas.microsoft.com/office/drawing/2014/main" id="{D230A86B-32AC-B9AF-3C38-AAD3E23EA8B7}"/>
              </a:ext>
            </a:extLst>
          </p:cNvPr>
          <p:cNvSpPr txBox="1">
            <a:spLocks noChangeArrowheads="1"/>
          </p:cNvSpPr>
          <p:nvPr/>
        </p:nvSpPr>
        <p:spPr bwMode="auto">
          <a:xfrm>
            <a:off x="4298931" y="4876792"/>
            <a:ext cx="3596441" cy="1815872"/>
          </a:xfrm>
          <a:prstGeom prst="rect">
            <a:avLst/>
          </a:prstGeom>
          <a:ln/>
        </p:spPr>
        <p:style>
          <a:lnRef idx="2">
            <a:schemeClr val="accent2"/>
          </a:lnRef>
          <a:fillRef idx="1">
            <a:schemeClr val="lt1"/>
          </a:fillRef>
          <a:effectRef idx="0">
            <a:schemeClr val="accent2"/>
          </a:effectRef>
          <a:fontRef idx="minor">
            <a:schemeClr val="dk1"/>
          </a:fontRef>
        </p:style>
        <p:txBody>
          <a:bodyPr wrap="square" lIns="91430" tIns="45715" rIns="91430" bIns="45715" anchor="t">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1600" b="1" dirty="0">
                <a:solidFill>
                  <a:schemeClr val="accent2">
                    <a:lumMod val="75000"/>
                  </a:schemeClr>
                </a:solidFill>
                <a:latin typeface="Constantia" panose="02030602050306030303" pitchFamily="18" charset="0"/>
                <a:ea typeface="ＭＳ Ｐゴシック"/>
                <a:cs typeface="Times New Roman"/>
              </a:rPr>
              <a:t>PAMELA Proton fluxes </a:t>
            </a:r>
            <a:endParaRPr lang="en-US" sz="1600" b="1" dirty="0">
              <a:solidFill>
                <a:schemeClr val="accent2">
                  <a:lumMod val="75000"/>
                </a:schemeClr>
              </a:solidFill>
              <a:latin typeface="Constantia" panose="02030602050306030303" pitchFamily="18" charset="0"/>
              <a:cs typeface="Arial" pitchFamily="34" charset="0"/>
            </a:endParaRPr>
          </a:p>
          <a:p>
            <a:r>
              <a:rPr lang="en-US" sz="1600" dirty="0">
                <a:latin typeface="Constantia" panose="02030602050306030303" pitchFamily="18" charset="0"/>
                <a:ea typeface="ＭＳ Ｐゴシック"/>
                <a:cs typeface="Times New Roman"/>
              </a:rPr>
              <a:t>During the 24th solar cycle; it is a weak, very long and peculiar solar minimum. Measurements are closer to interstellar medium and a good reference field for dosimetry interstellar flux</a:t>
            </a:r>
          </a:p>
        </p:txBody>
      </p:sp>
      <p:sp>
        <p:nvSpPr>
          <p:cNvPr id="8" name="TextBox 7">
            <a:extLst>
              <a:ext uri="{FF2B5EF4-FFF2-40B4-BE49-F238E27FC236}">
                <a16:creationId xmlns:a16="http://schemas.microsoft.com/office/drawing/2014/main" id="{B019A256-2D33-A7BA-F53C-FCD633F7DBAC}"/>
              </a:ext>
            </a:extLst>
          </p:cNvPr>
          <p:cNvSpPr txBox="1"/>
          <p:nvPr/>
        </p:nvSpPr>
        <p:spPr>
          <a:xfrm>
            <a:off x="4291099" y="2452378"/>
            <a:ext cx="3609802" cy="1815882"/>
          </a:xfrm>
          <a:prstGeom prst="rect">
            <a:avLst/>
          </a:prstGeom>
          <a:noFill/>
          <a:ln w="12700">
            <a:solidFill>
              <a:srgbClr val="4472C4"/>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dirty="0">
                <a:solidFill>
                  <a:srgbClr val="0070C0"/>
                </a:solidFill>
                <a:latin typeface="Constantia" panose="02030602050306030303" pitchFamily="18" charset="0"/>
                <a:ea typeface="+mn-lt"/>
                <a:cs typeface="+mn-lt"/>
              </a:rPr>
              <a:t>HEPD-01 data </a:t>
            </a:r>
            <a:r>
              <a:rPr lang="en-US" sz="1600" dirty="0">
                <a:latin typeface="Constantia" panose="02030602050306030303" pitchFamily="18" charset="0"/>
                <a:ea typeface="+mn-lt"/>
                <a:cs typeface="+mn-lt"/>
              </a:rPr>
              <a:t>on CR 2233 (2020 July) together with three proton spectra from the PAMELA detector—2006 June (black), 2009 December (red), and February 2014 (green). The spectrum from HEPD-01 is higher than the one from 2009 by PAMELA.</a:t>
            </a:r>
            <a:endParaRPr lang="en-US" sz="1600" dirty="0">
              <a:latin typeface="Constantia" panose="02030602050306030303" pitchFamily="18" charset="0"/>
            </a:endParaRPr>
          </a:p>
        </p:txBody>
      </p:sp>
      <p:sp>
        <p:nvSpPr>
          <p:cNvPr id="9" name="Arrow: Curved Left 8">
            <a:extLst>
              <a:ext uri="{FF2B5EF4-FFF2-40B4-BE49-F238E27FC236}">
                <a16:creationId xmlns:a16="http://schemas.microsoft.com/office/drawing/2014/main" id="{7A7A93B4-B1A9-2E03-6941-A34F45FAB393}"/>
              </a:ext>
            </a:extLst>
          </p:cNvPr>
          <p:cNvSpPr/>
          <p:nvPr/>
        </p:nvSpPr>
        <p:spPr>
          <a:xfrm rot="7657177">
            <a:off x="3455570" y="5523331"/>
            <a:ext cx="302831" cy="1462638"/>
          </a:xfrm>
          <a:prstGeom prst="curvedLeftArrow">
            <a:avLst/>
          </a:prstGeom>
          <a:solidFill>
            <a:schemeClr val="accent2"/>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16" name="Arrow: Curved Left 15">
            <a:extLst>
              <a:ext uri="{FF2B5EF4-FFF2-40B4-BE49-F238E27FC236}">
                <a16:creationId xmlns:a16="http://schemas.microsoft.com/office/drawing/2014/main" id="{655718FA-7E43-6511-A72F-F23DDE3A036B}"/>
              </a:ext>
            </a:extLst>
          </p:cNvPr>
          <p:cNvSpPr/>
          <p:nvPr/>
        </p:nvSpPr>
        <p:spPr>
          <a:xfrm rot="18829965">
            <a:off x="7794918" y="2105126"/>
            <a:ext cx="268644" cy="986765"/>
          </a:xfrm>
          <a:prstGeom prst="curvedLeftArrow">
            <a:avLst/>
          </a:prstGeom>
          <a:solidFill>
            <a:schemeClr val="tx2">
              <a:lumMod val="75000"/>
              <a:lumOff val="25000"/>
            </a:schemeClr>
          </a:solidFill>
          <a:ln>
            <a:solidFill>
              <a:schemeClr val="tx2">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Tree>
    <p:extLst>
      <p:ext uri="{BB962C8B-B14F-4D97-AF65-F5344CB8AC3E}">
        <p14:creationId xmlns:p14="http://schemas.microsoft.com/office/powerpoint/2010/main" val="257841659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0</TotalTime>
  <Words>3294</Words>
  <Application>Microsoft Office PowerPoint</Application>
  <PresentationFormat>Widescreen</PresentationFormat>
  <Paragraphs>317</Paragraphs>
  <Slides>20</Slides>
  <Notes>0</Notes>
  <HiddenSlides>0</HiddenSlides>
  <MMClips>0</MMClips>
  <ScaleCrop>false</ScaleCrop>
  <HeadingPairs>
    <vt:vector size="4" baseType="variant">
      <vt:variant>
        <vt:lpstr>Theme</vt:lpstr>
      </vt:variant>
      <vt:variant>
        <vt:i4>1</vt:i4>
      </vt:variant>
      <vt:variant>
        <vt:lpstr>Slide Titles</vt:lpstr>
      </vt:variant>
      <vt:variant>
        <vt:i4>20</vt:i4>
      </vt:variant>
    </vt:vector>
  </HeadingPairs>
  <TitlesOfParts>
    <vt:vector size="21"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BEATRICE PANICO</dc:creator>
  <cp:lastModifiedBy>BEATRICE PANICO</cp:lastModifiedBy>
  <cp:revision>23</cp:revision>
  <dcterms:created xsi:type="dcterms:W3CDTF">2025-06-13T08:23:53Z</dcterms:created>
  <dcterms:modified xsi:type="dcterms:W3CDTF">2025-07-07T10:34:39Z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2ad0b24d-6422-44b0-b3de-abb3a9e8c81a_Enabled">
    <vt:lpwstr>true</vt:lpwstr>
  </property>
  <property fmtid="{D5CDD505-2E9C-101B-9397-08002B2CF9AE}" pid="3" name="MSIP_Label_2ad0b24d-6422-44b0-b3de-abb3a9e8c81a_SetDate">
    <vt:lpwstr>2025-06-13T08:24:21Z</vt:lpwstr>
  </property>
  <property fmtid="{D5CDD505-2E9C-101B-9397-08002B2CF9AE}" pid="4" name="MSIP_Label_2ad0b24d-6422-44b0-b3de-abb3a9e8c81a_Method">
    <vt:lpwstr>Standard</vt:lpwstr>
  </property>
  <property fmtid="{D5CDD505-2E9C-101B-9397-08002B2CF9AE}" pid="5" name="MSIP_Label_2ad0b24d-6422-44b0-b3de-abb3a9e8c81a_Name">
    <vt:lpwstr>defa4170-0d19-0005-0004-bc88714345d2</vt:lpwstr>
  </property>
  <property fmtid="{D5CDD505-2E9C-101B-9397-08002B2CF9AE}" pid="6" name="MSIP_Label_2ad0b24d-6422-44b0-b3de-abb3a9e8c81a_SiteId">
    <vt:lpwstr>2fcfe26a-bb62-46b0-b1e3-28f9da0c45fd</vt:lpwstr>
  </property>
  <property fmtid="{D5CDD505-2E9C-101B-9397-08002B2CF9AE}" pid="7" name="MSIP_Label_2ad0b24d-6422-44b0-b3de-abb3a9e8c81a_ActionId">
    <vt:lpwstr>fc3cb654-2b3c-4a21-b2e1-c2d104751e68</vt:lpwstr>
  </property>
  <property fmtid="{D5CDD505-2E9C-101B-9397-08002B2CF9AE}" pid="8" name="MSIP_Label_2ad0b24d-6422-44b0-b3de-abb3a9e8c81a_ContentBits">
    <vt:lpwstr>0</vt:lpwstr>
  </property>
  <property fmtid="{D5CDD505-2E9C-101B-9397-08002B2CF9AE}" pid="9" name="MSIP_Label_2ad0b24d-6422-44b0-b3de-abb3a9e8c81a_Tag">
    <vt:lpwstr>10, 3, 0, 1</vt:lpwstr>
  </property>
</Properties>
</file>