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99" r:id="rId4"/>
    <p:sldId id="300" r:id="rId5"/>
    <p:sldId id="304" r:id="rId6"/>
    <p:sldId id="305" r:id="rId7"/>
    <p:sldId id="306" r:id="rId8"/>
    <p:sldId id="259" r:id="rId9"/>
    <p:sldId id="319" r:id="rId10"/>
    <p:sldId id="318" r:id="rId11"/>
    <p:sldId id="317" r:id="rId12"/>
    <p:sldId id="316" r:id="rId13"/>
    <p:sldId id="309" r:id="rId14"/>
    <p:sldId id="310" r:id="rId15"/>
    <p:sldId id="311" r:id="rId16"/>
    <p:sldId id="321" r:id="rId17"/>
    <p:sldId id="282" r:id="rId18"/>
    <p:sldId id="313" r:id="rId19"/>
    <p:sldId id="262" r:id="rId20"/>
    <p:sldId id="308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711D"/>
    <a:srgbClr val="007F7F"/>
    <a:srgbClr val="588F4C"/>
    <a:srgbClr val="C00000"/>
    <a:srgbClr val="FF8C00"/>
    <a:srgbClr val="FF8D24"/>
    <a:srgbClr val="FF9600"/>
    <a:srgbClr val="578E4A"/>
    <a:srgbClr val="FF8E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E6052-DC68-41EB-8DC3-525840DAADAF}" type="datetimeFigureOut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23E4F-4367-436B-AB70-7BFB9CEAD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950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B42690-78F4-4596-A683-9197D7D6D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B1AFE4-5368-4B25-92F3-90FC21AAD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03D272-E110-4EEE-AF96-6E9B9FF4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99BB-C78D-42FF-8E83-73220B4EB3DD}" type="datetime1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F5B355-8836-4D6A-87AB-AFF7ED364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F1CE26-E335-4DF3-8BF8-451A816D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80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2F4709-F0AB-49F8-AC5F-1293831C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5A706A-5730-4D78-BD40-73D7903B5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0B1515-BBC4-45CB-BC84-48C583E3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7FEE-8BD2-4D10-BAB1-735A44186B16}" type="datetime1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2F43E3-D6A9-494E-BD36-9F33339C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45627-06C9-4874-9809-7C040D0A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88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980576-0D16-4722-A7E3-41FE127C9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91D043-D8DD-49F8-8276-90C6239C6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FA86E-81D9-4EF5-ABEE-867C8C07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E9BF-BD6E-45BC-80C3-60F99910D5C1}" type="datetime1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4C84C-A745-4161-9D3D-26F2C830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6F99D0-510A-4E32-8DC3-8A39E143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55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69063-F1FA-4C73-879C-F6659EFB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05F01-5639-486F-9F60-E12E8AF1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F116EC-61BF-4F9E-BC65-AB2CF245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79A42-E916-4FD4-A4B7-ED2C610413AE}" type="datetime1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FF7BBD-7B2E-42FC-8BED-AA54536E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920BD-6E2F-4BC8-B75F-F0FEFFB5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56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32968-E46B-4D37-9086-100D5F41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30CA08-3821-4191-9F6D-3ECE46FB7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6FE3B5-F550-4DC5-BA44-97CE39C6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D4BE-F6D7-4CF3-9F22-18DA9CC1DEC7}" type="datetime1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91CEC1-2C9B-40F7-BB2A-10F5B6110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734F35-6239-4099-972C-4B44F79EC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35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AF5EF-4645-4CA0-98F9-4988E65D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83C0EC-0920-471A-9C4A-5223CF6D4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24DF50-A987-4431-A365-A28121E5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643A98-0B50-4397-B90F-09059EA5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22C4-5A36-4E58-9FC4-7193AEEE3CDB}" type="datetime1">
              <a:rPr lang="fr-FR" smtClean="0"/>
              <a:t>07/07/2025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9748CC-B549-4DDC-B91C-74E814AE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EBE68B-7FF5-4F5B-B42D-58B82A63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848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35FF3-69D9-43F4-A551-8C651EF5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9E0A2B-146E-4CD2-BAF6-5E1D5E859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C4D2BE-EFC5-4200-9329-B8541540C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864802-7BE5-459C-99A0-C523C6F18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1AE583-A9C4-460A-A23A-A323751BA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EBBCF34-2EB2-4A82-8B30-CEDF5664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4A3C9-E7A4-48DC-8033-CCF55A938CDA}" type="datetime1">
              <a:rPr lang="fr-FR" smtClean="0"/>
              <a:t>07/07/2025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A51DFB-91C7-4B50-8C71-48F787E6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0FA853-59B1-4C91-9BFA-70BA2A9F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71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EC50C-98E0-4B0C-94EE-F0B7646D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98A3F2-69EB-440A-9327-46ADB6D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AE0B-78D3-458E-B932-2DFAA1D8D907}" type="datetime1">
              <a:rPr lang="fr-FR" smtClean="0"/>
              <a:t>07/07/2025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543E22-2064-4CA2-AA62-4F5AEEB9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27B9B55-B43B-4386-B73C-197D9B6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59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6071CE-0521-447E-BBD7-54F5DE42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1B16-8894-4BBE-8225-0EA37E789EFC}" type="datetime1">
              <a:rPr lang="fr-FR" smtClean="0"/>
              <a:t>07/07/2025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DDFA269-E6C2-45A8-961A-AF62FF72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F79ACC-E4EA-4A21-AE85-2A0760C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83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2B396-175B-4257-868A-7C0A581F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3AB33B-3E90-4B7B-BFA2-29BBC3592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82F1DD-6E13-4ED7-AF50-388CDFEB6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03B830-FB51-4AA5-A190-5287D759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4554-D486-443F-9B07-D5D55B0CED4E}" type="datetime1">
              <a:rPr lang="fr-FR" smtClean="0"/>
              <a:t>07/07/2025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472923-5150-4954-9312-85109315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4D3B5-9691-4FA1-8F86-99F170CC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41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3178-8248-4D0A-B3E1-5D9D87AB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70E124-DE3D-459D-BD60-9E968BA688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FDFB6D-F8B4-44E5-AE4A-353ADAEB6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3C5559-AB40-4A30-9139-C71C148A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81D2-AF04-4E87-9AF0-25C1DB7E5349}" type="datetime1">
              <a:rPr lang="fr-FR" smtClean="0"/>
              <a:t>07/07/2025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F65254-5791-43C5-AEE7-2AA7051C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173C1-409D-47CD-87F4-B6DAEE984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5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5E7A07-CDAE-431B-9BDD-1AB5DEBF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57E24-CC19-4DB6-A56C-D92CD59D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08A27A-DF54-444A-B87E-5CA1C33A1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610CD-F6E3-447F-BC5B-D354BF9CAFF6}" type="datetime1">
              <a:rPr lang="fr-FR" smtClean="0"/>
              <a:t>07/07/2025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BB29E8-258D-431E-829D-29C24753F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AB78B0-A523-457D-8FCA-B5D90880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1D08-EE52-4A29-9558-65C26C4B7A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2.png"/><Relationship Id="rId10" Type="http://schemas.openxmlformats.org/officeDocument/2006/relationships/image" Target="../media/image73.png"/><Relationship Id="rId4" Type="http://schemas.openxmlformats.org/officeDocument/2006/relationships/image" Target="../media/image69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9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90.png"/><Relationship Id="rId4" Type="http://schemas.openxmlformats.org/officeDocument/2006/relationships/image" Target="../media/image79.png"/><Relationship Id="rId9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00.png"/><Relationship Id="rId7" Type="http://schemas.openxmlformats.org/officeDocument/2006/relationships/image" Target="../media/image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3.png"/><Relationship Id="rId7" Type="http://schemas.openxmlformats.org/officeDocument/2006/relationships/image" Target="../media/image10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35.jp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12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7.png"/><Relationship Id="rId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35.png"/><Relationship Id="rId1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5.png"/><Relationship Id="rId7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9E994-EAE6-4B12-8C3C-48BCB5B6D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9870"/>
            <a:ext cx="9144000" cy="1614129"/>
          </a:xfrm>
        </p:spPr>
        <p:txBody>
          <a:bodyPr>
            <a:normAutofit fontScale="90000"/>
          </a:bodyPr>
          <a:lstStyle/>
          <a:p>
            <a:r>
              <a:rPr lang="fr-FR" dirty="0"/>
              <a:t>Axions, Versatile Friends to Probe Beyond the Standard Model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306BF6-1DDB-4ACE-8EC0-34A0D6749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00892"/>
            <a:ext cx="9144000" cy="1655762"/>
          </a:xfrm>
        </p:spPr>
        <p:txBody>
          <a:bodyPr>
            <a:normAutofit/>
          </a:bodyPr>
          <a:lstStyle/>
          <a:p>
            <a:r>
              <a:rPr lang="fr-FR" sz="3200" dirty="0"/>
              <a:t>Théo Brugeat </a:t>
            </a:r>
          </a:p>
          <a:p>
            <a:r>
              <a:rPr lang="fr-FR" sz="1800" dirty="0" err="1"/>
              <a:t>Laboratory</a:t>
            </a:r>
            <a:r>
              <a:rPr lang="fr-FR" sz="1800" dirty="0"/>
              <a:t> of </a:t>
            </a:r>
            <a:r>
              <a:rPr lang="fr-FR" sz="1800" dirty="0" err="1"/>
              <a:t>Subatomic</a:t>
            </a:r>
            <a:r>
              <a:rPr lang="fr-FR" sz="1800" dirty="0"/>
              <a:t> </a:t>
            </a:r>
            <a:r>
              <a:rPr lang="fr-FR" sz="1800" dirty="0" err="1"/>
              <a:t>Physic</a:t>
            </a:r>
            <a:r>
              <a:rPr lang="fr-FR" sz="1800" dirty="0"/>
              <a:t> and </a:t>
            </a:r>
            <a:r>
              <a:rPr lang="fr-FR" sz="1800" dirty="0" err="1"/>
              <a:t>Cosmology</a:t>
            </a:r>
            <a:endParaRPr lang="fr-FR" sz="1800" dirty="0"/>
          </a:p>
          <a:p>
            <a:r>
              <a:rPr lang="fr-FR" sz="1800" dirty="0" err="1"/>
              <a:t>Theoretical</a:t>
            </a:r>
            <a:r>
              <a:rPr lang="fr-FR" sz="1800" dirty="0"/>
              <a:t> </a:t>
            </a:r>
            <a:r>
              <a:rPr lang="fr-FR" sz="1800" dirty="0" err="1"/>
              <a:t>physics</a:t>
            </a:r>
            <a:r>
              <a:rPr lang="fr-FR" sz="1800" dirty="0"/>
              <a:t> team</a:t>
            </a:r>
          </a:p>
          <a:p>
            <a:r>
              <a:rPr lang="fr-FR" sz="1800" dirty="0"/>
              <a:t>In collaboration </a:t>
            </a:r>
            <a:r>
              <a:rPr lang="fr-FR" sz="1800" dirty="0" err="1"/>
              <a:t>with</a:t>
            </a:r>
            <a:r>
              <a:rPr lang="fr-FR" sz="1800" dirty="0"/>
              <a:t> Christopher Smith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1DDF5B0-BAA4-4955-8C2C-149962B9AA37}"/>
              </a:ext>
            </a:extLst>
          </p:cNvPr>
          <p:cNvSpPr txBox="1"/>
          <p:nvPr/>
        </p:nvSpPr>
        <p:spPr>
          <a:xfrm>
            <a:off x="9779330" y="6424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65B2038-169B-4D1D-8F7E-98B736F98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529" y="5877928"/>
            <a:ext cx="1751064" cy="8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DE022F-5153-4883-A53E-F99CC86EE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16" y="5721035"/>
            <a:ext cx="1687470" cy="99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Grenoble-Alpes-logo">
            <a:extLst>
              <a:ext uri="{FF2B5EF4-FFF2-40B4-BE49-F238E27FC236}">
                <a16:creationId xmlns:a16="http://schemas.microsoft.com/office/drawing/2014/main" id="{DDC877E0-74C3-4C73-BBCD-035187590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55" y="5854382"/>
            <a:ext cx="1441509" cy="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A1E5A0-F8E5-4939-9484-DCF5ACAB6F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209"/>
          <a:stretch>
            <a:fillRect/>
          </a:stretch>
        </p:blipFill>
        <p:spPr bwMode="auto">
          <a:xfrm>
            <a:off x="5767722" y="5854382"/>
            <a:ext cx="1572500" cy="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55CA68-FA8D-4692-8F20-93844568F3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73" y="5854382"/>
            <a:ext cx="1123855" cy="88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AB6F26A0-E9E3-4004-A728-BC201CC5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C1D08-EE52-4A29-9558-65C26C4B7A5B}" type="slidenum">
              <a:rPr lang="fr-FR" smtClean="0"/>
              <a:t>1</a:t>
            </a:fld>
            <a:r>
              <a:rPr lang="fr-FR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83805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FE232491-2042-46C3-8314-99023227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055" y="1741818"/>
            <a:ext cx="2349501" cy="14003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1BF8E6-2FAC-4A9F-84AA-FD4756E2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23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Space</a:t>
            </a:r>
            <a:r>
              <a:rPr lang="fr-FR" sz="4000" dirty="0"/>
              <a:t>-Time </a:t>
            </a:r>
            <a:r>
              <a:rPr lang="fr-FR" sz="4000" dirty="0" err="1"/>
              <a:t>Entanglement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4A6FA-B5E3-43EE-A021-D47325A1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074" y="1343818"/>
            <a:ext cx="7709995" cy="438620"/>
          </a:xfrm>
          <a:prstGeom prst="round2DiagRect">
            <a:avLst/>
          </a:prstGeom>
          <a:ln w="190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 err="1"/>
              <a:t>Some</a:t>
            </a:r>
            <a:r>
              <a:rPr lang="fr-FR" sz="1800" dirty="0"/>
              <a:t> </a:t>
            </a:r>
            <a:r>
              <a:rPr lang="fr-FR" sz="1800" dirty="0" err="1"/>
              <a:t>models</a:t>
            </a:r>
            <a:r>
              <a:rPr lang="fr-FR" sz="1800" dirty="0"/>
              <a:t> </a:t>
            </a:r>
            <a:r>
              <a:rPr lang="fr-FR" sz="1800" dirty="0" err="1"/>
              <a:t>predicts</a:t>
            </a:r>
            <a:r>
              <a:rPr lang="fr-FR" sz="1800" dirty="0"/>
              <a:t> </a:t>
            </a:r>
            <a:r>
              <a:rPr lang="fr-FR" sz="1800" dirty="0">
                <a:solidFill>
                  <a:srgbClr val="C00000"/>
                </a:solidFill>
              </a:rPr>
              <a:t>axions and dilatons </a:t>
            </a:r>
            <a:r>
              <a:rPr lang="fr-FR" sz="1800" dirty="0" err="1">
                <a:solidFill>
                  <a:srgbClr val="C00000"/>
                </a:solidFill>
              </a:rPr>
              <a:t>together</a:t>
            </a:r>
            <a:r>
              <a:rPr lang="fr-FR" sz="1800" dirty="0"/>
              <a:t> (e.g. Einstein-Cartan </a:t>
            </a:r>
            <a:r>
              <a:rPr lang="fr-FR" sz="1800" dirty="0" err="1"/>
              <a:t>gravity</a:t>
            </a:r>
            <a:r>
              <a:rPr lang="fr-FR" sz="1800" dirty="0"/>
              <a:t>):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73C3EAF-149F-4954-9B97-1D2BA7C99C05}"/>
              </a:ext>
            </a:extLst>
          </p:cNvPr>
          <p:cNvSpPr txBox="1">
            <a:spLocks/>
          </p:cNvSpPr>
          <p:nvPr/>
        </p:nvSpPr>
        <p:spPr>
          <a:xfrm>
            <a:off x="727073" y="2103271"/>
            <a:ext cx="5721853" cy="365125"/>
          </a:xfrm>
          <a:prstGeom prst="round2Diag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The </a:t>
            </a:r>
            <a:r>
              <a:rPr lang="fr-FR" sz="1800" dirty="0" err="1"/>
              <a:t>dilaton</a:t>
            </a:r>
            <a:r>
              <a:rPr lang="fr-FR" sz="1800" dirty="0"/>
              <a:t> </a:t>
            </a:r>
            <a:r>
              <a:rPr lang="fr-FR" sz="1800" dirty="0" err="1"/>
              <a:t>phenomenology</a:t>
            </a:r>
            <a:r>
              <a:rPr lang="fr-FR" sz="1800" dirty="0"/>
              <a:t> close to axions:</a:t>
            </a:r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005D81B1-0B96-44A1-AD45-BB1A70A6569E}"/>
              </a:ext>
            </a:extLst>
          </p:cNvPr>
          <p:cNvSpPr txBox="1">
            <a:spLocks/>
          </p:cNvSpPr>
          <p:nvPr/>
        </p:nvSpPr>
        <p:spPr>
          <a:xfrm>
            <a:off x="10227733" y="0"/>
            <a:ext cx="196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Landscape</a:t>
            </a:r>
            <a:r>
              <a:rPr lang="fr-FR" dirty="0"/>
              <a:t> of </a:t>
            </a:r>
            <a:r>
              <a:rPr lang="fr-FR" dirty="0" err="1"/>
              <a:t>Axion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65295EF-E89C-49DB-9AE3-1BD513371D41}"/>
              </a:ext>
            </a:extLst>
          </p:cNvPr>
          <p:cNvSpPr txBox="1">
            <a:spLocks/>
          </p:cNvSpPr>
          <p:nvPr/>
        </p:nvSpPr>
        <p:spPr>
          <a:xfrm>
            <a:off x="727072" y="2669381"/>
            <a:ext cx="5826128" cy="972177"/>
          </a:xfrm>
          <a:prstGeom prst="round2Diag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err="1"/>
              <a:t>Scalar</a:t>
            </a:r>
            <a:r>
              <a:rPr lang="fr-FR" sz="1800" dirty="0"/>
              <a:t> </a:t>
            </a:r>
            <a:r>
              <a:rPr lang="fr-FR" sz="1800" dirty="0" err="1"/>
              <a:t>field</a:t>
            </a:r>
            <a:r>
              <a:rPr lang="fr-FR" sz="1800" dirty="0"/>
              <a:t> </a:t>
            </a:r>
            <a:r>
              <a:rPr lang="fr-FR" sz="1800" dirty="0" err="1">
                <a:solidFill>
                  <a:srgbClr val="C00000"/>
                </a:solidFill>
              </a:rPr>
              <a:t>weakly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interacting</a:t>
            </a:r>
            <a:r>
              <a:rPr lang="fr-FR" sz="1800" dirty="0"/>
              <a:t>,</a:t>
            </a:r>
            <a:br>
              <a:rPr lang="fr-FR" sz="1800" dirty="0"/>
            </a:br>
            <a:r>
              <a:rPr lang="fr-FR" sz="1800" dirty="0"/>
              <a:t>May </a:t>
            </a:r>
            <a:r>
              <a:rPr lang="fr-FR" sz="1800" dirty="0" err="1"/>
              <a:t>play</a:t>
            </a:r>
            <a:r>
              <a:rPr lang="fr-FR" sz="1800" dirty="0"/>
              <a:t> a </a:t>
            </a:r>
            <a:r>
              <a:rPr lang="fr-FR" sz="1800" dirty="0" err="1">
                <a:solidFill>
                  <a:srgbClr val="C00000"/>
                </a:solidFill>
              </a:rPr>
              <a:t>role</a:t>
            </a:r>
            <a:r>
              <a:rPr lang="fr-FR" sz="1800" dirty="0">
                <a:solidFill>
                  <a:srgbClr val="C00000"/>
                </a:solidFill>
              </a:rPr>
              <a:t> in </a:t>
            </a:r>
            <a:r>
              <a:rPr lang="fr-FR" sz="1800" dirty="0" err="1">
                <a:solidFill>
                  <a:srgbClr val="C00000"/>
                </a:solidFill>
              </a:rPr>
              <a:t>cosmological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/>
              <a:t>scenarios,</a:t>
            </a:r>
            <a:br>
              <a:rPr lang="fr-FR" sz="1800" dirty="0"/>
            </a:br>
            <a:r>
              <a:rPr lang="fr-FR" sz="1800" dirty="0"/>
              <a:t>Goldstone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>
                <a:solidFill>
                  <a:srgbClr val="588F4C"/>
                </a:solidFill>
              </a:rPr>
              <a:t>anomalous</a:t>
            </a:r>
            <a:r>
              <a:rPr lang="fr-FR" sz="1800" dirty="0">
                <a:solidFill>
                  <a:srgbClr val="588F4C"/>
                </a:solidFill>
              </a:rPr>
              <a:t> </a:t>
            </a:r>
            <a:r>
              <a:rPr lang="fr-FR" sz="1800" dirty="0" err="1">
                <a:solidFill>
                  <a:srgbClr val="588F4C"/>
                </a:solidFill>
              </a:rPr>
              <a:t>coupling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/>
              <a:t>to the gauge bosons.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BF810DA-9504-4624-8A9A-80B7FF9B9722}"/>
              </a:ext>
            </a:extLst>
          </p:cNvPr>
          <p:cNvSpPr txBox="1">
            <a:spLocks/>
          </p:cNvSpPr>
          <p:nvPr/>
        </p:nvSpPr>
        <p:spPr>
          <a:xfrm>
            <a:off x="665628" y="4057226"/>
            <a:ext cx="5117552" cy="365125"/>
          </a:xfrm>
          <a:prstGeom prst="round2DiagRect">
            <a:avLst/>
          </a:prstGeom>
          <a:ln w="19050">
            <a:solidFill>
              <a:schemeClr val="accent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But </a:t>
            </a:r>
            <a:r>
              <a:rPr lang="fr-FR" sz="1800" dirty="0" err="1"/>
              <a:t>space</a:t>
            </a:r>
            <a:r>
              <a:rPr lang="fr-FR" sz="1800" dirty="0"/>
              <a:t>-time </a:t>
            </a:r>
            <a:r>
              <a:rPr lang="fr-FR" sz="1800" dirty="0" err="1"/>
              <a:t>symmetries</a:t>
            </a:r>
            <a:r>
              <a:rPr lang="fr-FR" sz="1800" dirty="0"/>
              <a:t> are </a:t>
            </a:r>
            <a:r>
              <a:rPr lang="fr-FR" sz="1800" dirty="0" err="1"/>
              <a:t>much</a:t>
            </a:r>
            <a:r>
              <a:rPr lang="fr-FR" sz="1800" dirty="0"/>
              <a:t> more </a:t>
            </a:r>
            <a:r>
              <a:rPr lang="fr-FR" sz="1800" dirty="0" err="1"/>
              <a:t>involved</a:t>
            </a:r>
            <a:r>
              <a:rPr lang="fr-FR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21C41B88-D760-4E48-B241-CFE488B344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627" y="4691339"/>
                <a:ext cx="6217737" cy="1061233"/>
              </a:xfrm>
              <a:prstGeom prst="round2Diag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800" dirty="0">
                    <a:solidFill>
                      <a:srgbClr val="C00000"/>
                    </a:solidFill>
                  </a:rPr>
                  <a:t>Inverse Higgs </a:t>
                </a:r>
                <a:r>
                  <a:rPr lang="fr-FR" sz="1800" dirty="0" err="1">
                    <a:solidFill>
                      <a:srgbClr val="C00000"/>
                    </a:solidFill>
                  </a:rPr>
                  <a:t>constraint</a:t>
                </a:r>
                <a:r>
                  <a:rPr lang="fr-FR" sz="1800" dirty="0">
                    <a:solidFill>
                      <a:srgbClr val="C00000"/>
                    </a:solidFill>
                  </a:rPr>
                  <a:t> </a:t>
                </a:r>
                <a:r>
                  <a:rPr lang="fr-FR" sz="1800" dirty="0"/>
                  <a:t>: 5 </a:t>
                </a:r>
                <a:r>
                  <a:rPr lang="fr-FR" sz="1800" dirty="0" err="1"/>
                  <a:t>broken</a:t>
                </a:r>
                <a:r>
                  <a:rPr lang="fr-FR" sz="1800" dirty="0"/>
                  <a:t> </a:t>
                </a:r>
                <a:r>
                  <a:rPr lang="fr-FR" sz="1800" dirty="0" err="1"/>
                  <a:t>generators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1800" dirty="0"/>
                  <a:t> 1 Goldstone,</a:t>
                </a:r>
                <a:br>
                  <a:rPr lang="fr-FR" sz="1800" dirty="0"/>
                </a:br>
                <a:r>
                  <a:rPr lang="fr-FR" sz="1800" dirty="0" err="1"/>
                  <a:t>Current</a:t>
                </a:r>
                <a:r>
                  <a:rPr lang="fr-FR" sz="1800" dirty="0"/>
                  <a:t> of the </a:t>
                </a:r>
                <a:r>
                  <a:rPr lang="fr-FR" sz="1800" dirty="0" err="1"/>
                  <a:t>symmetry</a:t>
                </a:r>
                <a:r>
                  <a:rPr lang="fr-FR" sz="1800" dirty="0"/>
                  <a:t> </a:t>
                </a:r>
                <a:r>
                  <a:rPr lang="fr-FR" sz="1800" dirty="0" err="1"/>
                  <a:t>with</a:t>
                </a:r>
                <a:r>
                  <a:rPr lang="fr-FR" sz="1800" dirty="0"/>
                  <a:t> </a:t>
                </a:r>
                <a:r>
                  <a:rPr lang="fr-FR" sz="1800" dirty="0">
                    <a:solidFill>
                      <a:srgbClr val="C00000"/>
                    </a:solidFill>
                  </a:rPr>
                  <a:t>explicit </a:t>
                </a:r>
                <a:r>
                  <a:rPr lang="fr-FR" sz="1800" dirty="0" err="1">
                    <a:solidFill>
                      <a:srgbClr val="C00000"/>
                    </a:solidFill>
                  </a:rPr>
                  <a:t>coordinates</a:t>
                </a:r>
                <a:r>
                  <a:rPr lang="fr-FR" sz="1800" dirty="0">
                    <a:solidFill>
                      <a:srgbClr val="C00000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C00000"/>
                    </a:solidFill>
                  </a:rPr>
                  <a:t>dependance</a:t>
                </a:r>
                <a:r>
                  <a:rPr lang="fr-FR" sz="1800" dirty="0"/>
                  <a:t>,</a:t>
                </a:r>
                <a:br>
                  <a:rPr lang="fr-FR" sz="1800" dirty="0">
                    <a:solidFill>
                      <a:srgbClr val="C00000"/>
                    </a:solidFill>
                  </a:rPr>
                </a:br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fr-FR" sz="1800" dirty="0" err="1">
                    <a:solidFill>
                      <a:srgbClr val="C00000"/>
                    </a:solidFill>
                  </a:rPr>
                  <a:t>Deriving</a:t>
                </a:r>
                <a:r>
                  <a:rPr lang="fr-FR" sz="1800" dirty="0">
                    <a:solidFill>
                      <a:srgbClr val="C00000"/>
                    </a:solidFill>
                  </a:rPr>
                  <a:t> effective </a:t>
                </a:r>
                <a:r>
                  <a:rPr lang="fr-FR" sz="1800" dirty="0" err="1">
                    <a:solidFill>
                      <a:srgbClr val="C00000"/>
                    </a:solidFill>
                  </a:rPr>
                  <a:t>theories</a:t>
                </a:r>
                <a:r>
                  <a:rPr lang="fr-FR" sz="1800" dirty="0">
                    <a:solidFill>
                      <a:srgbClr val="C00000"/>
                    </a:solidFill>
                  </a:rPr>
                  <a:t> </a:t>
                </a:r>
                <a:r>
                  <a:rPr lang="fr-FR" sz="1800" dirty="0" err="1"/>
                  <a:t>consistently</a:t>
                </a:r>
                <a:r>
                  <a:rPr lang="fr-FR" sz="1800" dirty="0"/>
                  <a:t> </a:t>
                </a:r>
                <a:r>
                  <a:rPr lang="fr-FR" sz="1800" dirty="0" err="1"/>
                  <a:t>is</a:t>
                </a:r>
                <a:r>
                  <a:rPr lang="fr-FR" sz="1800" dirty="0"/>
                  <a:t> </a:t>
                </a:r>
                <a:r>
                  <a:rPr lang="fr-FR" sz="1800" dirty="0" err="1"/>
                  <a:t>tedious</a:t>
                </a:r>
                <a:r>
                  <a:rPr lang="fr-FR" sz="1800" dirty="0"/>
                  <a:t>.</a:t>
                </a:r>
                <a:br>
                  <a:rPr lang="fr-FR" sz="1800" dirty="0"/>
                </a:br>
                <a:endParaRPr lang="fr-FR" sz="1800" dirty="0"/>
              </a:p>
            </p:txBody>
          </p:sp>
        </mc:Choice>
        <mc:Fallback xmlns="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21C41B88-D760-4E48-B241-CFE488B34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27" y="4691339"/>
                <a:ext cx="6217737" cy="1061233"/>
              </a:xfrm>
              <a:prstGeom prst="round2DiagRect">
                <a:avLst/>
              </a:prstGeom>
              <a:blipFill>
                <a:blip r:embed="rId3"/>
                <a:stretch>
                  <a:fillRect t="-5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C7DDDB9-28C7-48CC-8BF8-1E3E4881EA0A}"/>
                  </a:ext>
                </a:extLst>
              </p:cNvPr>
              <p:cNvSpPr txBox="1"/>
              <p:nvPr/>
            </p:nvSpPr>
            <p:spPr>
              <a:xfrm>
                <a:off x="7172996" y="3558935"/>
                <a:ext cx="4427621" cy="1152656"/>
              </a:xfrm>
              <a:prstGeom prst="round2Diag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fr-FR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fr-FR" i="1" smtClean="0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i="1" smtClean="0">
                              <a:solidFill>
                                <a:srgbClr val="2C711D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i="1">
                              <a:solidFill>
                                <a:srgbClr val="2C711D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i="1">
                              <a:solidFill>
                                <a:srgbClr val="2C711D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i="1">
                              <a:solidFill>
                                <a:srgbClr val="2C711D"/>
                              </a:solidFill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2C711D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3C7DDDB9-28C7-48CC-8BF8-1E3E4881E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996" y="3558935"/>
                <a:ext cx="4427621" cy="1152656"/>
              </a:xfrm>
              <a:prstGeom prst="round2Diag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DA0F8A0B-8E16-4405-805B-0C23173B1AA0}"/>
              </a:ext>
            </a:extLst>
          </p:cNvPr>
          <p:cNvSpPr txBox="1"/>
          <p:nvPr/>
        </p:nvSpPr>
        <p:spPr>
          <a:xfrm>
            <a:off x="9701241" y="4711591"/>
            <a:ext cx="213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[Coleman </a:t>
            </a:r>
            <a:r>
              <a:rPr lang="fr-FR" sz="1200" dirty="0" err="1"/>
              <a:t>Callan</a:t>
            </a:r>
            <a:r>
              <a:rPr lang="fr-FR" sz="1200" dirty="0"/>
              <a:t> </a:t>
            </a:r>
            <a:r>
              <a:rPr lang="fr-FR" sz="1200" dirty="0" err="1"/>
              <a:t>Jackiw</a:t>
            </a:r>
            <a:r>
              <a:rPr lang="fr-FR" sz="1200" dirty="0"/>
              <a:t> (1970)]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ED01C72-551E-4B4B-8282-C9D888D27787}"/>
              </a:ext>
            </a:extLst>
          </p:cNvPr>
          <p:cNvSpPr txBox="1"/>
          <p:nvPr/>
        </p:nvSpPr>
        <p:spPr>
          <a:xfrm>
            <a:off x="6553200" y="4760290"/>
            <a:ext cx="2133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[Low, </a:t>
            </a:r>
            <a:r>
              <a:rPr lang="fr-FR" sz="1200" dirty="0" err="1"/>
              <a:t>Manohar</a:t>
            </a:r>
            <a:r>
              <a:rPr lang="fr-FR" sz="1200" dirty="0"/>
              <a:t> (2001)]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30DCBEB-D7B0-476E-9655-AC982953D5BD}"/>
              </a:ext>
            </a:extLst>
          </p:cNvPr>
          <p:cNvSpPr txBox="1"/>
          <p:nvPr/>
        </p:nvSpPr>
        <p:spPr>
          <a:xfrm>
            <a:off x="6153429" y="3236923"/>
            <a:ext cx="21015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[Adler, Collins, Duncan (1977)]</a:t>
            </a:r>
          </a:p>
        </p:txBody>
      </p:sp>
      <p:sp>
        <p:nvSpPr>
          <p:cNvPr id="28" name="Espace réservé du numéro de diapositive 3">
            <a:extLst>
              <a:ext uri="{FF2B5EF4-FFF2-40B4-BE49-F238E27FC236}">
                <a16:creationId xmlns:a16="http://schemas.microsoft.com/office/drawing/2014/main" id="{F582A521-AE00-4692-9E01-7DC935586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9/15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256455D-651A-4C63-B436-344D374180D2}"/>
              </a:ext>
            </a:extLst>
          </p:cNvPr>
          <p:cNvSpPr txBox="1"/>
          <p:nvPr/>
        </p:nvSpPr>
        <p:spPr>
          <a:xfrm>
            <a:off x="4647418" y="2945129"/>
            <a:ext cx="3378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Banerjee</a:t>
            </a:r>
            <a:r>
              <a:rPr lang="fr-FR" sz="1200" dirty="0"/>
              <a:t>, </a:t>
            </a:r>
            <a:r>
              <a:rPr lang="fr-FR" sz="1200" dirty="0" err="1"/>
              <a:t>Csáki</a:t>
            </a:r>
            <a:r>
              <a:rPr lang="fr-FR" sz="1200" dirty="0"/>
              <a:t>, Geller, Heller-</a:t>
            </a:r>
            <a:r>
              <a:rPr lang="fr-FR" sz="1200" dirty="0" err="1"/>
              <a:t>Algazi</a:t>
            </a:r>
            <a:r>
              <a:rPr lang="fr-FR" sz="1200" dirty="0"/>
              <a:t>, Ismail (2025)]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C64395-21D8-41BB-84D2-2316587E83E0}"/>
              </a:ext>
            </a:extLst>
          </p:cNvPr>
          <p:cNvSpPr txBox="1"/>
          <p:nvPr/>
        </p:nvSpPr>
        <p:spPr>
          <a:xfrm>
            <a:off x="6153429" y="1651798"/>
            <a:ext cx="25802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Karananas</a:t>
            </a:r>
            <a:r>
              <a:rPr lang="fr-FR" sz="1200" dirty="0"/>
              <a:t>, </a:t>
            </a:r>
            <a:r>
              <a:rPr lang="fr-FR" sz="1200" dirty="0" err="1"/>
              <a:t>Shaposhnikov</a:t>
            </a:r>
            <a:r>
              <a:rPr lang="fr-FR" sz="1200" dirty="0"/>
              <a:t>, Zell (2025)]</a:t>
            </a:r>
          </a:p>
        </p:txBody>
      </p:sp>
    </p:spTree>
    <p:extLst>
      <p:ext uri="{BB962C8B-B14F-4D97-AF65-F5344CB8AC3E}">
        <p14:creationId xmlns:p14="http://schemas.microsoft.com/office/powerpoint/2010/main" val="16671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C1BF8E6-2FAC-4A9F-84AA-FD4756E23A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30427" y="23976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fr-FR" sz="4000" dirty="0"/>
                  <a:t>Mixing </a:t>
                </a:r>
                <a:r>
                  <a:rPr lang="fr-FR" sz="4000" dirty="0" err="1"/>
                  <a:t>with</a:t>
                </a:r>
                <a:r>
                  <a:rPr lang="fr-FR" sz="4000" dirty="0"/>
                  <a:t> </a:t>
                </a:r>
                <a14:m>
                  <m:oMath xmlns:m="http://schemas.openxmlformats.org/officeDocument/2006/math">
                    <m:r>
                      <a:rPr lang="fr-FR" sz="4000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fr-FR" sz="4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4000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endParaRPr lang="fr-FR" sz="4000" dirty="0"/>
              </a:p>
            </p:txBody>
          </p:sp>
        </mc:Choice>
        <mc:Fallback xmlns="">
          <p:sp>
            <p:nvSpPr>
              <p:cNvPr id="2" name="Titre 1">
                <a:extLst>
                  <a:ext uri="{FF2B5EF4-FFF2-40B4-BE49-F238E27FC236}">
                    <a16:creationId xmlns:a16="http://schemas.microsoft.com/office/drawing/2014/main" id="{6C1BF8E6-2FAC-4A9F-84AA-FD4756E23A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30427" y="23976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BD44344D-B79B-41A0-AF84-79590FD9090B}"/>
              </a:ext>
            </a:extLst>
          </p:cNvPr>
          <p:cNvSpPr txBox="1"/>
          <p:nvPr/>
        </p:nvSpPr>
        <p:spPr>
          <a:xfrm>
            <a:off x="1599715" y="3902304"/>
            <a:ext cx="3505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Dias,Machado</a:t>
            </a:r>
            <a:r>
              <a:rPr lang="fr-FR" sz="1200" dirty="0"/>
              <a:t>, Nishi, </a:t>
            </a:r>
            <a:r>
              <a:rPr lang="fr-FR" sz="1200" dirty="0" err="1"/>
              <a:t>Ringwald</a:t>
            </a:r>
            <a:r>
              <a:rPr lang="fr-FR" sz="1200" dirty="0"/>
              <a:t>, </a:t>
            </a:r>
            <a:r>
              <a:rPr lang="fr-FR" sz="1200" dirty="0" err="1"/>
              <a:t>Vaudrevange</a:t>
            </a:r>
            <a:r>
              <a:rPr lang="fr-FR" sz="1200" dirty="0"/>
              <a:t> (2014)]</a:t>
            </a:r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005D81B1-0B96-44A1-AD45-BB1A70A6569E}"/>
              </a:ext>
            </a:extLst>
          </p:cNvPr>
          <p:cNvSpPr txBox="1">
            <a:spLocks/>
          </p:cNvSpPr>
          <p:nvPr/>
        </p:nvSpPr>
        <p:spPr>
          <a:xfrm>
            <a:off x="10227733" y="0"/>
            <a:ext cx="196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Landscape</a:t>
            </a:r>
            <a:r>
              <a:rPr lang="fr-FR" dirty="0"/>
              <a:t> of </a:t>
            </a:r>
            <a:r>
              <a:rPr lang="fr-FR" dirty="0" err="1"/>
              <a:t>Axion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1C6AACE-0779-408A-92CA-1F8C9E631AB5}"/>
                  </a:ext>
                </a:extLst>
              </p:cNvPr>
              <p:cNvSpPr txBox="1"/>
              <p:nvPr/>
            </p:nvSpPr>
            <p:spPr>
              <a:xfrm>
                <a:off x="2760555" y="1330729"/>
                <a:ext cx="6646333" cy="408623"/>
              </a:xfrm>
              <a:prstGeom prst="round2Diag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chemeClr val="tx1"/>
                    </a:solidFill>
                  </a:rPr>
                  <a:t>Peccei</a:t>
                </a:r>
                <a:r>
                  <a:rPr lang="fr-FR" dirty="0"/>
                  <a:t>-Quinn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>
                    <a:solidFill>
                      <a:schemeClr val="tx1"/>
                    </a:solidFill>
                  </a:rPr>
                  <a:t>a </a:t>
                </a:r>
                <a:r>
                  <a:rPr lang="fr-FR" dirty="0" err="1">
                    <a:solidFill>
                      <a:srgbClr val="C00000"/>
                    </a:solidFill>
                  </a:rPr>
                  <a:t>flavor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 err="1">
                    <a:solidFill>
                      <a:srgbClr val="C00000"/>
                    </a:solidFill>
                  </a:rPr>
                  <a:t>symmetry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 err="1"/>
                  <a:t>which</a:t>
                </a:r>
                <a:r>
                  <a:rPr lang="fr-FR" dirty="0"/>
                  <a:t> can </a:t>
                </a:r>
                <a:r>
                  <a:rPr lang="fr-FR" dirty="0" err="1"/>
                  <a:t>naturally</a:t>
                </a:r>
                <a:r>
                  <a:rPr lang="fr-FR" dirty="0"/>
                  <a:t> mix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ℒ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B1C6AACE-0779-408A-92CA-1F8C9E631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555" y="1330729"/>
                <a:ext cx="6646333" cy="408623"/>
              </a:xfrm>
              <a:prstGeom prst="round2DiagRect">
                <a:avLst/>
              </a:prstGeom>
              <a:blipFill>
                <a:blip r:embed="rId3"/>
                <a:stretch>
                  <a:fillRect l="-366" t="-1429" b="-157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4A497A2-8E5C-44CE-82A2-BF57E63F0E9D}"/>
                  </a:ext>
                </a:extLst>
              </p:cNvPr>
              <p:cNvSpPr txBox="1"/>
              <p:nvPr/>
            </p:nvSpPr>
            <p:spPr>
              <a:xfrm>
                <a:off x="3449440" y="1914444"/>
                <a:ext cx="5992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Breaking </a:t>
                </a:r>
                <a:r>
                  <a:rPr lang="fr-FR" dirty="0" err="1"/>
                  <a:t>spontaneously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m:rPr>
                        <m:nor/>
                      </m:rP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b="0" i="0" dirty="0" smtClean="0"/>
                      <m:t>or</m:t>
                    </m:r>
                    <m:r>
                      <m:rPr>
                        <m:nor/>
                      </m:rPr>
                      <a:rPr lang="fr-FR" b="0" i="0" dirty="0" smtClean="0"/>
                      <m:t> </m:t>
                    </m:r>
                    <m:r>
                      <a:rPr lang="fr-F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fr-FR" dirty="0"/>
                  <a:t> could explain </a:t>
                </a:r>
                <a:r>
                  <a:rPr lang="fr-FR" dirty="0" err="1"/>
                  <a:t>matter</a:t>
                </a:r>
                <a:r>
                  <a:rPr lang="fr-FR" dirty="0"/>
                  <a:t> </a:t>
                </a:r>
                <a:r>
                  <a:rPr lang="fr-FR" dirty="0" err="1"/>
                  <a:t>asymetry</a:t>
                </a:r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4A497A2-8E5C-44CE-82A2-BF57E63F0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440" y="1914444"/>
                <a:ext cx="5992278" cy="369332"/>
              </a:xfrm>
              <a:prstGeom prst="rect">
                <a:avLst/>
              </a:prstGeom>
              <a:blipFill>
                <a:blip r:embed="rId4"/>
                <a:stretch>
                  <a:fillRect l="-916" t="-8197" r="-1119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4406837-49A2-4605-8075-626FA3D0D720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597418" y="2264628"/>
            <a:ext cx="2191398" cy="9933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2916AC4-B7F0-4A3A-83C4-4D3E025ED2FB}"/>
                  </a:ext>
                </a:extLst>
              </p:cNvPr>
              <p:cNvSpPr txBox="1"/>
              <p:nvPr/>
            </p:nvSpPr>
            <p:spPr>
              <a:xfrm>
                <a:off x="1399098" y="3257966"/>
                <a:ext cx="43966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Closeness</a:t>
                </a:r>
                <a:r>
                  <a:rPr lang="fr-FR" dirty="0"/>
                  <a:t> of </a:t>
                </a:r>
                <a:r>
                  <a:rPr lang="fr-FR" dirty="0" err="1"/>
                  <a:t>seesaw</a:t>
                </a:r>
                <a:r>
                  <a:rPr lang="fr-FR" dirty="0"/>
                  <a:t> </a:t>
                </a:r>
                <a:r>
                  <a:rPr lang="fr-FR" dirty="0" err="1"/>
                  <a:t>scale</a:t>
                </a:r>
                <a:r>
                  <a:rPr lang="fr-FR" dirty="0"/>
                  <a:t> and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r-FR" dirty="0"/>
                  <a:t>:</a:t>
                </a:r>
                <a:br>
                  <a:rPr lang="fr-FR" dirty="0"/>
                </a:br>
                <a14:m>
                  <m:oMath xmlns:m="http://schemas.openxmlformats.org/officeDocument/2006/math">
                    <m:r>
                      <a:rPr lang="fr-F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attemps to </a:t>
                </a:r>
                <a:r>
                  <a:rPr lang="fr-FR" dirty="0" err="1">
                    <a:solidFill>
                      <a:srgbClr val="7030A0"/>
                    </a:solidFill>
                  </a:rPr>
                  <a:t>unite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them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/>
                  <a:t>with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72916AC4-B7F0-4A3A-83C4-4D3E025ED2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098" y="3257966"/>
                <a:ext cx="4396639" cy="646331"/>
              </a:xfrm>
              <a:prstGeom prst="rect">
                <a:avLst/>
              </a:prstGeom>
              <a:blipFill>
                <a:blip r:embed="rId5"/>
                <a:stretch>
                  <a:fillRect l="-1248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658C2A63-02F5-4FB8-9B7A-BD21B690904F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6445579" y="2283776"/>
            <a:ext cx="2165021" cy="90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F009F71-CC78-4103-ABE3-3601B07F5963}"/>
                  </a:ext>
                </a:extLst>
              </p:cNvPr>
              <p:cNvSpPr txBox="1"/>
              <p:nvPr/>
            </p:nvSpPr>
            <p:spPr>
              <a:xfrm>
                <a:off x="7206967" y="3255973"/>
                <a:ext cx="35859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Cosmological</a:t>
                </a:r>
                <a:r>
                  <a:rPr lang="fr-FR" dirty="0"/>
                  <a:t> </a:t>
                </a:r>
                <a:r>
                  <a:rPr lang="fr-FR" dirty="0" err="1"/>
                  <a:t>role</a:t>
                </a:r>
                <a:r>
                  <a:rPr lang="fr-FR" dirty="0"/>
                  <a:t> as DM candidate:</a:t>
                </a:r>
                <a:br>
                  <a:rPr lang="fr-FR" dirty="0"/>
                </a:br>
                <a14:m>
                  <m:oMath xmlns:m="http://schemas.openxmlformats.org/officeDocument/2006/math">
                    <m:r>
                      <a:rPr lang="fr-F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axions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inducing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 err="1">
                    <a:solidFill>
                      <a:schemeClr val="accent1"/>
                    </a:solidFill>
                  </a:rPr>
                  <a:t>baryogenesis</a:t>
                </a:r>
                <a:r>
                  <a:rPr lang="fr-FR" dirty="0">
                    <a:solidFill>
                      <a:schemeClr val="accent1"/>
                    </a:solidFill>
                  </a:rPr>
                  <a:t> </a:t>
                </a:r>
                <a:r>
                  <a:rPr lang="fr-FR" dirty="0"/>
                  <a:t>?</a:t>
                </a: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F009F71-CC78-4103-ABE3-3601B07F5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67" y="3255973"/>
                <a:ext cx="3585935" cy="646331"/>
              </a:xfrm>
              <a:prstGeom prst="rect">
                <a:avLst/>
              </a:prstGeom>
              <a:blipFill>
                <a:blip r:embed="rId6"/>
                <a:stretch>
                  <a:fillRect l="-1361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E3F84BAF-5F3D-41B9-9AF1-66D456974E54}"/>
              </a:ext>
            </a:extLst>
          </p:cNvPr>
          <p:cNvSpPr/>
          <p:nvPr/>
        </p:nvSpPr>
        <p:spPr>
          <a:xfrm>
            <a:off x="5993827" y="3446375"/>
            <a:ext cx="200527" cy="929169"/>
          </a:xfrm>
          <a:prstGeom prst="down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89E14AA-C702-46DD-89DB-6C99FE6BC56F}"/>
                  </a:ext>
                </a:extLst>
              </p:cNvPr>
              <p:cNvSpPr txBox="1"/>
              <p:nvPr/>
            </p:nvSpPr>
            <p:spPr>
              <a:xfrm>
                <a:off x="2699083" y="4948989"/>
                <a:ext cx="64736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</a:rPr>
                  <a:t>DM and </a:t>
                </a:r>
                <a:r>
                  <a:rPr lang="fr-FR" dirty="0" err="1">
                    <a:solidFill>
                      <a:srgbClr val="C00000"/>
                    </a:solidFill>
                  </a:rPr>
                  <a:t>baryonic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 err="1">
                    <a:solidFill>
                      <a:srgbClr val="C00000"/>
                    </a:solidFill>
                  </a:rPr>
                  <a:t>relic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 err="1">
                    <a:solidFill>
                      <a:srgbClr val="C00000"/>
                    </a:solidFill>
                  </a:rPr>
                  <a:t>densities</a:t>
                </a:r>
                <a:r>
                  <a:rPr lang="fr-FR" dirty="0">
                    <a:solidFill>
                      <a:srgbClr val="C00000"/>
                    </a:solidFill>
                  </a:rPr>
                  <a:t> are close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motivates</a:t>
                </a:r>
                <a:r>
                  <a:rPr lang="fr-FR" dirty="0"/>
                  <a:t> </a:t>
                </a:r>
                <a:r>
                  <a:rPr lang="fr-FR" dirty="0" err="1"/>
                  <a:t>such</a:t>
                </a:r>
                <a:r>
                  <a:rPr lang="fr-FR" dirty="0"/>
                  <a:t> </a:t>
                </a:r>
                <a:r>
                  <a:rPr lang="fr-FR" dirty="0" err="1"/>
                  <a:t>models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889E14AA-C702-46DD-89DB-6C99FE6BC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083" y="4948989"/>
                <a:ext cx="6473695" cy="369332"/>
              </a:xfrm>
              <a:prstGeom prst="rect">
                <a:avLst/>
              </a:prstGeom>
              <a:blipFill>
                <a:blip r:embed="rId7"/>
                <a:stretch>
                  <a:fillRect l="-847" t="-10000" r="-75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space réservé du numéro de diapositive 3">
            <a:extLst>
              <a:ext uri="{FF2B5EF4-FFF2-40B4-BE49-F238E27FC236}">
                <a16:creationId xmlns:a16="http://schemas.microsoft.com/office/drawing/2014/main" id="{156FC684-49D6-4EFB-B49A-AD83286E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10/15</a:t>
            </a:r>
          </a:p>
        </p:txBody>
      </p:sp>
    </p:spTree>
    <p:extLst>
      <p:ext uri="{BB962C8B-B14F-4D97-AF65-F5344CB8AC3E}">
        <p14:creationId xmlns:p14="http://schemas.microsoft.com/office/powerpoint/2010/main" val="7679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7" grpId="0"/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BF8E6-2FAC-4A9F-84AA-FD4756E2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23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Baryon Violation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04A6FA-B5E3-43EE-A021-D47325A1E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074" y="1343818"/>
                <a:ext cx="4844306" cy="646586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800" dirty="0"/>
                  <a:t>Baryogenesis </a:t>
                </a:r>
                <a:r>
                  <a:rPr lang="en-US" sz="1800" dirty="0">
                    <a:solidFill>
                      <a:srgbClr val="FF0000"/>
                    </a:solidFill>
                  </a:rPr>
                  <a:t>requires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</a:rPr>
                  <a:t> violating processes</a:t>
                </a:r>
                <a:r>
                  <a:rPr lang="en-US" sz="1800" dirty="0"/>
                  <a:t>.</a:t>
                </a:r>
                <a:br>
                  <a:rPr lang="en-US" sz="1800" dirty="0"/>
                </a:br>
                <a:r>
                  <a:rPr lang="en-US" sz="1800" dirty="0"/>
                  <a:t>A naturally preferred mode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800" dirty="0">
                    <a:solidFill>
                      <a:schemeClr val="accent1"/>
                    </a:solidFill>
                  </a:rPr>
                  <a:t> models</a:t>
                </a:r>
                <a:r>
                  <a:rPr lang="en-US" sz="1800" dirty="0"/>
                  <a:t>.</a:t>
                </a:r>
                <a:endParaRPr lang="fr-FR" sz="18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04A6FA-B5E3-43EE-A021-D47325A1E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074" y="1343818"/>
                <a:ext cx="4844306" cy="646586"/>
              </a:xfrm>
              <a:prstGeom prst="round2DiagRect">
                <a:avLst/>
              </a:prstGeom>
              <a:blipFill>
                <a:blip r:embed="rId2"/>
                <a:stretch>
                  <a:fillRect l="-251" t="-6364" b="-909"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BD44344D-B79B-41A0-AF84-79590FD9090B}"/>
              </a:ext>
            </a:extLst>
          </p:cNvPr>
          <p:cNvSpPr txBox="1"/>
          <p:nvPr/>
        </p:nvSpPr>
        <p:spPr>
          <a:xfrm>
            <a:off x="10524066" y="1871526"/>
            <a:ext cx="1454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Mohapatra</a:t>
            </a:r>
            <a:r>
              <a:rPr lang="fr-FR" sz="1200" dirty="0"/>
              <a:t> (1980)]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8BB58F4-0359-4DF5-8D77-DC2CAA7FA53B}"/>
                  </a:ext>
                </a:extLst>
              </p:cNvPr>
              <p:cNvSpPr txBox="1"/>
              <p:nvPr/>
            </p:nvSpPr>
            <p:spPr>
              <a:xfrm>
                <a:off x="6057088" y="1507580"/>
                <a:ext cx="5448262" cy="3190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fr-F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d>
                        <m:d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98BB58F4-0359-4DF5-8D77-DC2CAA7FA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088" y="1507580"/>
                <a:ext cx="5448262" cy="319062"/>
              </a:xfrm>
              <a:prstGeom prst="rect">
                <a:avLst/>
              </a:prstGeom>
              <a:blipFill>
                <a:blip r:embed="rId3"/>
                <a:stretch>
                  <a:fillRect l="-1232" b="-169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D321AD6-8BE7-45BF-88AA-BF4EE18DE77E}"/>
                  </a:ext>
                </a:extLst>
              </p:cNvPr>
              <p:cNvSpPr txBox="1"/>
              <p:nvPr/>
            </p:nvSpPr>
            <p:spPr>
              <a:xfrm>
                <a:off x="1697566" y="2394754"/>
                <a:ext cx="2976392" cy="5843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fr-FR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fr-F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2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F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fr-FR" sz="20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fr-FR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sz="20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D321AD6-8BE7-45BF-88AA-BF4EE18DE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566" y="2394754"/>
                <a:ext cx="2976392" cy="5843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73C3EAF-149F-4954-9B97-1D2BA7C99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7883" y="2498791"/>
                <a:ext cx="5846671" cy="365125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800" dirty="0">
                    <a:solidFill>
                      <a:srgbClr val="7030A0"/>
                    </a:solidFill>
                  </a:rPr>
                  <a:t>Non-</a:t>
                </a:r>
                <a:r>
                  <a:rPr lang="fr-FR" sz="1800" dirty="0" err="1">
                    <a:solidFill>
                      <a:srgbClr val="7030A0"/>
                    </a:solidFill>
                  </a:rPr>
                  <a:t>Relativistic</a:t>
                </a:r>
                <a:r>
                  <a:rPr lang="fr-FR" sz="1800" dirty="0">
                    <a:solidFill>
                      <a:srgbClr val="7030A0"/>
                    </a:solidFill>
                  </a:rPr>
                  <a:t> description</a:t>
                </a:r>
                <a:r>
                  <a:rPr lang="fr-FR" sz="1800" dirty="0"/>
                  <a:t>: 2 by 2 system </a:t>
                </a:r>
                <a:r>
                  <a:rPr lang="fr-FR" sz="1800" dirty="0" err="1"/>
                  <a:t>with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fr-FR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1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sz="1800" dirty="0"/>
                  <a:t>.</a:t>
                </a:r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73C3EAF-149F-4954-9B97-1D2BA7C9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83" y="2498791"/>
                <a:ext cx="5846671" cy="365125"/>
              </a:xfrm>
              <a:prstGeom prst="round2DiagRect">
                <a:avLst/>
              </a:prstGeom>
              <a:blipFill>
                <a:blip r:embed="rId5"/>
                <a:stretch>
                  <a:fillRect l="-520" t="-15873" b="-14286"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84382358-4395-4610-A6A6-FC3759A435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6073" y="3476232"/>
                <a:ext cx="5793259" cy="880022"/>
              </a:xfrm>
              <a:prstGeom prst="round2Diag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num>
                                  <m:den>
                                    <m:r>
                                      <a:rPr lang="fr-F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fr-F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0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fr-F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fr-FR" sz="20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fr-FR" sz="2000">
                                                    <a:latin typeface="Cambria Math" panose="02040503050406030204" pitchFamily="18" charset="0"/>
                                                  </a:rPr>
                                                  <m:t>Δ</m:t>
                                                </m:r>
                                                <m:r>
                                                  <a:rPr lang="fr-FR" sz="2000" i="1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fr-FR" sz="20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p>
                                        <m:r>
                                          <a:rPr lang="fr-FR" sz="2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e>
                            </m:d>
                          </m:e>
                        </m:func>
                      </m:e>
                      <m:sup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/>
                  <a:t>.</a:t>
                </a:r>
              </a:p>
            </p:txBody>
          </p:sp>
        </mc:Choice>
        <mc:Fallback xmlns="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84382358-4395-4610-A6A6-FC3759A4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073" y="3476232"/>
                <a:ext cx="5793259" cy="880022"/>
              </a:xfrm>
              <a:prstGeom prst="round2Diag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B3EF0171-E3E8-4FD9-BA3B-88FD6C694E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6347" y="4855398"/>
                <a:ext cx="6079306" cy="1317568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/>
                  <a:t>In quasi-free </a:t>
                </a:r>
                <a:r>
                  <a:rPr lang="fr-FR" sz="1800" dirty="0" err="1"/>
                  <a:t>regime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sty m:val="p"/>
                      </m:rPr>
                      <a:rPr lang="fr-FR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fr-FR" sz="1800" dirty="0"/>
                  <a:t>: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800" dirty="0"/>
                  <a:t>,</a:t>
                </a:r>
              </a:p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/>
                  <a:t>Energy </a:t>
                </a:r>
                <a:r>
                  <a:rPr lang="fr-FR" sz="1800" dirty="0" err="1"/>
                  <a:t>splitting</a:t>
                </a:r>
                <a:r>
                  <a:rPr lang="fr-FR" sz="1800" dirty="0"/>
                  <a:t> </a:t>
                </a:r>
                <a:r>
                  <a:rPr lang="fr-FR" sz="1800" dirty="0" err="1"/>
                  <a:t>is</a:t>
                </a:r>
                <a:r>
                  <a:rPr lang="fr-FR" sz="1800" dirty="0"/>
                  <a:t> hard to </a:t>
                </a:r>
                <a:r>
                  <a:rPr lang="fr-FR" sz="1800" dirty="0" err="1"/>
                  <a:t>minimize</a:t>
                </a:r>
                <a:r>
                  <a:rPr lang="fr-FR" sz="1800" dirty="0"/>
                  <a:t>,</a:t>
                </a:r>
              </a:p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 err="1"/>
                  <a:t>Current</a:t>
                </a:r>
                <a:r>
                  <a:rPr lang="fr-FR" sz="1800" dirty="0"/>
                  <a:t> </a:t>
                </a:r>
                <a:r>
                  <a:rPr lang="fr-FR" sz="1800" dirty="0" err="1"/>
                  <a:t>bound</a:t>
                </a:r>
                <a:r>
                  <a:rPr lang="fr-FR" sz="1800" dirty="0"/>
                  <a:t>: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≤0.8×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−23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B3EF0171-E3E8-4FD9-BA3B-88FD6C694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347" y="4855398"/>
                <a:ext cx="6079306" cy="1317568"/>
              </a:xfrm>
              <a:prstGeom prst="round2Diag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005D81B1-0B96-44A1-AD45-BB1A70A6569E}"/>
              </a:ext>
            </a:extLst>
          </p:cNvPr>
          <p:cNvSpPr txBox="1">
            <a:spLocks/>
          </p:cNvSpPr>
          <p:nvPr/>
        </p:nvSpPr>
        <p:spPr>
          <a:xfrm>
            <a:off x="9589325" y="0"/>
            <a:ext cx="260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Baryonic</a:t>
            </a:r>
            <a:r>
              <a:rPr lang="fr-FR" dirty="0"/>
              <a:t> </a:t>
            </a:r>
            <a:r>
              <a:rPr lang="fr-FR" dirty="0" err="1"/>
              <a:t>Axion</a:t>
            </a:r>
            <a:r>
              <a:rPr lang="fr-FR" dirty="0"/>
              <a:t> in Neutron Oscillations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3A2EE8-4193-44A9-BB8D-5141F2D2583D}"/>
              </a:ext>
            </a:extLst>
          </p:cNvPr>
          <p:cNvSpPr txBox="1"/>
          <p:nvPr/>
        </p:nvSpPr>
        <p:spPr>
          <a:xfrm>
            <a:off x="3149227" y="6172966"/>
            <a:ext cx="1507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ILL,Grenoble</a:t>
            </a:r>
            <a:r>
              <a:rPr lang="fr-FR" sz="1200" dirty="0"/>
              <a:t> (1994)]</a:t>
            </a:r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A051D1C0-1FC0-413D-B4D0-490264C4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11/15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056637F-41DF-44F8-B809-F6440F4E487D}"/>
              </a:ext>
            </a:extLst>
          </p:cNvPr>
          <p:cNvCxnSpPr/>
          <p:nvPr/>
        </p:nvCxnSpPr>
        <p:spPr>
          <a:xfrm>
            <a:off x="10288922" y="1871526"/>
            <a:ext cx="852927" cy="67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62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BF8E6-2FAC-4A9F-84AA-FD4756E2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Dark</a:t>
            </a:r>
            <a:r>
              <a:rPr lang="fr-FR" sz="4000" dirty="0"/>
              <a:t> </a:t>
            </a:r>
            <a:r>
              <a:rPr lang="fr-FR" sz="4000" dirty="0" err="1"/>
              <a:t>Matter</a:t>
            </a:r>
            <a:r>
              <a:rPr lang="fr-FR" sz="4000" dirty="0"/>
              <a:t> </a:t>
            </a:r>
            <a:r>
              <a:rPr lang="fr-FR" sz="4000" dirty="0" err="1"/>
              <a:t>Enhanced</a:t>
            </a:r>
            <a:r>
              <a:rPr lang="fr-FR" sz="4000" dirty="0"/>
              <a:t>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04A6FA-B5E3-43EE-A021-D47325A1E7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4586" y="1319663"/>
                <a:ext cx="5388621" cy="389941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1800" dirty="0"/>
                  <a:t>Baryonic </a:t>
                </a:r>
                <a:r>
                  <a:rPr lang="fr-FR" sz="1800" dirty="0" err="1"/>
                  <a:t>Dark</a:t>
                </a:r>
                <a:r>
                  <a:rPr lang="fr-FR" sz="1800" dirty="0"/>
                  <a:t> </a:t>
                </a:r>
                <a:r>
                  <a:rPr lang="fr-FR" sz="1800" dirty="0" err="1"/>
                  <a:t>Matter</a:t>
                </a:r>
                <a:r>
                  <a:rPr lang="fr-FR" sz="1800" dirty="0"/>
                  <a:t>: </a:t>
                </a:r>
                <a14:m>
                  <m:oMath xmlns:m="http://schemas.openxmlformats.org/officeDocument/2006/math">
                    <m:r>
                      <a:rPr lang="fr-FR" sz="1800" i="1">
                        <a:latin typeface="Cambria Math" panose="02040503050406030204" pitchFamily="18" charset="0"/>
                      </a:rPr>
                      <m:t>𝜆𝜙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fr-FR" sz="1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FR" sz="1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sz="1800" dirty="0"/>
                  <a:t> </a:t>
                </a:r>
                <a:r>
                  <a:rPr lang="fr-FR" sz="1800" dirty="0" err="1">
                    <a:solidFill>
                      <a:schemeClr val="accent1"/>
                    </a:solidFill>
                  </a:rPr>
                  <a:t>dynamical</a:t>
                </a:r>
                <a:r>
                  <a:rPr lang="fr-FR" sz="18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1800" dirty="0" err="1">
                    <a:solidFill>
                      <a:schemeClr val="accent1"/>
                    </a:solidFill>
                  </a:rPr>
                  <a:t>parameter</a:t>
                </a:r>
                <a14:m>
                  <m:oMath xmlns:m="http://schemas.openxmlformats.org/officeDocument/2006/math">
                    <m:r>
                      <a:rPr lang="fr-FR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204A6FA-B5E3-43EE-A021-D47325A1E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4586" y="1319663"/>
                <a:ext cx="5388621" cy="389941"/>
              </a:xfrm>
              <a:prstGeom prst="round2DiagRect">
                <a:avLst/>
              </a:prstGeom>
              <a:blipFill>
                <a:blip r:embed="rId2"/>
                <a:stretch>
                  <a:fillRect l="-564" t="-7463" b="-14925"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BD44344D-B79B-41A0-AF84-79590FD9090B}"/>
              </a:ext>
            </a:extLst>
          </p:cNvPr>
          <p:cNvSpPr txBox="1"/>
          <p:nvPr/>
        </p:nvSpPr>
        <p:spPr>
          <a:xfrm>
            <a:off x="9346553" y="4019065"/>
            <a:ext cx="1271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Smith,TB</a:t>
            </a:r>
            <a:r>
              <a:rPr lang="fr-FR" sz="1200" dirty="0"/>
              <a:t> (2024)]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D321AD6-8BE7-45BF-88AA-BF4EE18DE77E}"/>
                  </a:ext>
                </a:extLst>
              </p:cNvPr>
              <p:cNvSpPr txBox="1"/>
              <p:nvPr/>
            </p:nvSpPr>
            <p:spPr>
              <a:xfrm>
                <a:off x="1147233" y="2184967"/>
                <a:ext cx="309847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e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fr-FR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fr-F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fr-FR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D321AD6-8BE7-45BF-88AA-BF4EE18DE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233" y="2184967"/>
                <a:ext cx="3098477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73C3EAF-149F-4954-9B97-1D2BA7C99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4586" y="3328771"/>
                <a:ext cx="3098477" cy="423804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800" dirty="0">
                    <a:solidFill>
                      <a:srgbClr val="7030A0"/>
                    </a:solidFill>
                  </a:rPr>
                  <a:t>Rabi </a:t>
                </a:r>
                <a:r>
                  <a:rPr lang="fr-FR" sz="1800" dirty="0" err="1">
                    <a:solidFill>
                      <a:srgbClr val="7030A0"/>
                    </a:solidFill>
                  </a:rPr>
                  <a:t>Resonance</a:t>
                </a:r>
                <a:r>
                  <a:rPr lang="fr-FR" sz="1800" dirty="0">
                    <a:solidFill>
                      <a:srgbClr val="7030A0"/>
                    </a:solidFill>
                  </a:rPr>
                  <a:t> </a:t>
                </a:r>
                <a:r>
                  <a:rPr lang="fr-FR" sz="1800" dirty="0"/>
                  <a:t>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b="0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fr-FR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1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fr-FR" sz="1800" dirty="0"/>
                  <a:t>:</a:t>
                </a:r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73C3EAF-149F-4954-9B97-1D2BA7C9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586" y="3328771"/>
                <a:ext cx="3098477" cy="423804"/>
              </a:xfrm>
              <a:prstGeom prst="round2DiagRect">
                <a:avLst/>
              </a:prstGeom>
              <a:blipFill>
                <a:blip r:embed="rId4"/>
                <a:stretch>
                  <a:fillRect l="-783" t="-5479" b="-5479"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84382358-4395-4610-A6A6-FC3759A435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49382" y="2040991"/>
                <a:ext cx="5643552" cy="937086"/>
              </a:xfrm>
              <a:prstGeom prst="round2Diag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18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f>
                      <m:f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fr-FR" sz="18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FR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8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fr-F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fr-FR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fr-FR" sz="1800">
                                                    <a:latin typeface="Cambria Math" panose="02040503050406030204" pitchFamily="18" charset="0"/>
                                                  </a:rPr>
                                                  <m:t>Δ</m:t>
                                                </m:r>
                                                <m:r>
                                                  <a:rPr lang="fr-FR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𝐸</m:t>
                                                </m:r>
                                                <m:r>
                                                  <a:rPr lang="fr-FR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fr-FR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𝑚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𝜙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fr-FR" sz="18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fr-FR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</m:d>
                          </m:e>
                        </m:func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800" dirty="0"/>
                  <a:t>.</a:t>
                </a:r>
              </a:p>
            </p:txBody>
          </p:sp>
        </mc:Choice>
        <mc:Fallback xmlns="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84382358-4395-4610-A6A6-FC3759A43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382" y="2040991"/>
                <a:ext cx="5643552" cy="937086"/>
              </a:xfrm>
              <a:prstGeom prst="round2Diag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B3EF0171-E3E8-4FD9-BA3B-88FD6C694E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2680" y="4280129"/>
                <a:ext cx="8575508" cy="2208539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 err="1"/>
                  <a:t>Convert</a:t>
                </a:r>
                <a:r>
                  <a:rPr lang="fr-FR" sz="1800" dirty="0"/>
                  <a:t> </a:t>
                </a:r>
                <a:r>
                  <a:rPr lang="fr-FR" sz="1800" dirty="0">
                    <a:solidFill>
                      <a:srgbClr val="7030A0"/>
                    </a:solidFill>
                  </a:rPr>
                  <a:t>50% of the neutrons </a:t>
                </a:r>
                <a:r>
                  <a:rPr lang="fr-FR" sz="1800" dirty="0"/>
                  <a:t>?!</a:t>
                </a:r>
              </a:p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 err="1"/>
                  <a:t>From</a:t>
                </a:r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=6.02× 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r-FR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fr-FR" sz="1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fr-FR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fr-FR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fr-FR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𝑒𝑉</m:t>
                    </m:r>
                    <m:r>
                      <a:rPr lang="fr-FR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fr-FR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fr-FR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fr-FR" sz="1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r-FR" sz="1800" dirty="0"/>
                  <a:t>,</a:t>
                </a:r>
              </a:p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/>
                  <a:t>Tuning at the </a:t>
                </a:r>
                <a:r>
                  <a:rPr lang="fr-FR" sz="1800" dirty="0" err="1"/>
                  <a:t>precision</a:t>
                </a:r>
                <a:r>
                  <a:rPr lang="fr-FR" sz="18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1800" dirty="0"/>
                  <a:t> ...</a:t>
                </a:r>
              </a:p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/>
                  <a:t>The</a:t>
                </a:r>
                <a:r>
                  <a:rPr lang="fr-FR" sz="1800" dirty="0">
                    <a:solidFill>
                      <a:srgbClr val="FF0000"/>
                    </a:solidFill>
                  </a:rPr>
                  <a:t> ILL </a:t>
                </a:r>
                <a:r>
                  <a:rPr lang="fr-FR" sz="1800" dirty="0" err="1">
                    <a:solidFill>
                      <a:srgbClr val="FF0000"/>
                    </a:solidFill>
                  </a:rPr>
                  <a:t>measurements</a:t>
                </a:r>
                <a:r>
                  <a:rPr lang="fr-FR" sz="1800" dirty="0">
                    <a:solidFill>
                      <a:srgbClr val="FF0000"/>
                    </a:solidFill>
                  </a:rPr>
                  <a:t> </a:t>
                </a:r>
                <a:r>
                  <a:rPr lang="fr-FR" sz="1800" dirty="0" err="1">
                    <a:solidFill>
                      <a:srgbClr val="FF0000"/>
                    </a:solidFill>
                  </a:rPr>
                  <a:t>give</a:t>
                </a:r>
                <a:r>
                  <a:rPr lang="fr-FR" sz="1800" dirty="0">
                    <a:solidFill>
                      <a:srgbClr val="FF0000"/>
                    </a:solidFill>
                  </a:rPr>
                  <a:t> a </a:t>
                </a:r>
                <a:r>
                  <a:rPr lang="fr-FR" sz="1800" dirty="0" err="1">
                    <a:solidFill>
                      <a:srgbClr val="FF0000"/>
                    </a:solidFill>
                  </a:rPr>
                  <a:t>bound</a:t>
                </a:r>
                <a:r>
                  <a:rPr lang="fr-FR" sz="1800" dirty="0">
                    <a:solidFill>
                      <a:srgbClr val="FF0000"/>
                    </a:solidFill>
                  </a:rPr>
                  <a:t> </a:t>
                </a:r>
                <a:r>
                  <a:rPr lang="fr-FR" sz="18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 sz="180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fr-FR" sz="18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fr-FR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800" dirty="0"/>
                  <a:t>,</a:t>
                </a:r>
              </a:p>
              <a:p>
                <a:pPr>
                  <a:buFont typeface="Calibri" panose="020F0502020204030204" pitchFamily="34" charset="0"/>
                  <a:buChar char="₪"/>
                </a:pPr>
                <a:r>
                  <a:rPr lang="fr-FR" sz="1800" dirty="0" err="1"/>
                  <a:t>Well</a:t>
                </a:r>
                <a:r>
                  <a:rPr lang="fr-FR" sz="1800" dirty="0"/>
                  <a:t> </a:t>
                </a:r>
                <a:r>
                  <a:rPr lang="fr-FR" sz="1800" dirty="0" err="1"/>
                  <a:t>choosen</a:t>
                </a:r>
                <a:r>
                  <a:rPr lang="fr-FR" sz="1800" dirty="0"/>
                  <a:t> </a:t>
                </a:r>
                <a:r>
                  <a:rPr lang="fr-FR" sz="1800" dirty="0" err="1"/>
                  <a:t>magnetic</a:t>
                </a:r>
                <a:r>
                  <a:rPr lang="fr-FR" sz="1800" dirty="0"/>
                  <a:t> </a:t>
                </a:r>
                <a:r>
                  <a:rPr lang="fr-FR" sz="1800" dirty="0" err="1"/>
                  <a:t>field</a:t>
                </a:r>
                <a:r>
                  <a:rPr lang="fr-FR" sz="1800" dirty="0"/>
                  <a:t> </a:t>
                </a:r>
                <a:r>
                  <a:rPr lang="fr-FR" sz="1800" dirty="0" err="1"/>
                  <a:t>may</a:t>
                </a:r>
                <a:r>
                  <a:rPr lang="fr-FR" sz="1800" dirty="0"/>
                  <a:t> </a:t>
                </a:r>
                <a:r>
                  <a:rPr lang="fr-FR" sz="1800" dirty="0" err="1">
                    <a:solidFill>
                      <a:srgbClr val="FF0000"/>
                    </a:solidFill>
                  </a:rPr>
                  <a:t>improve</a:t>
                </a:r>
                <a:r>
                  <a:rPr lang="fr-FR" sz="1800" dirty="0">
                    <a:solidFill>
                      <a:srgbClr val="FF0000"/>
                    </a:solidFill>
                  </a:rPr>
                  <a:t> the </a:t>
                </a:r>
                <a:r>
                  <a:rPr lang="fr-FR" sz="1800" dirty="0" err="1">
                    <a:solidFill>
                      <a:srgbClr val="FF0000"/>
                    </a:solidFill>
                  </a:rPr>
                  <a:t>constraint</a:t>
                </a:r>
                <a:r>
                  <a:rPr lang="fr-FR" sz="1800" dirty="0"/>
                  <a:t>.</a:t>
                </a:r>
              </a:p>
            </p:txBody>
          </p:sp>
        </mc:Choice>
        <mc:Fallback xmlns="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B3EF0171-E3E8-4FD9-BA3B-88FD6C694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80" y="4280129"/>
                <a:ext cx="8575508" cy="2208539"/>
              </a:xfrm>
              <a:prstGeom prst="round2Diag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160D10C-BF7D-4A13-9D70-0043FE091FCE}"/>
                  </a:ext>
                </a:extLst>
              </p:cNvPr>
              <p:cNvSpPr txBox="1"/>
              <p:nvPr/>
            </p:nvSpPr>
            <p:spPr>
              <a:xfrm>
                <a:off x="7447492" y="1341748"/>
                <a:ext cx="2326215" cy="394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fr-FR" sz="18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ε</m:t>
                      </m:r>
                      <m:d>
                        <m:dPr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fr-FR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sz="1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sub>
                          </m:sSub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C160D10C-BF7D-4A13-9D70-0043FE091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492" y="1341748"/>
                <a:ext cx="2326215" cy="394082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4BE0AB5-4F6E-40AC-AFB1-959F9FDA8833}"/>
                  </a:ext>
                </a:extLst>
              </p:cNvPr>
              <p:cNvSpPr txBox="1"/>
              <p:nvPr/>
            </p:nvSpPr>
            <p:spPr>
              <a:xfrm>
                <a:off x="4746502" y="2311476"/>
                <a:ext cx="4635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94BE0AB5-4F6E-40AC-AFB1-959F9FDA8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502" y="2311476"/>
                <a:ext cx="4635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109AC6C-EDD7-4633-BDB7-44505751E972}"/>
                  </a:ext>
                </a:extLst>
              </p:cNvPr>
              <p:cNvSpPr txBox="1"/>
              <p:nvPr/>
            </p:nvSpPr>
            <p:spPr>
              <a:xfrm>
                <a:off x="7282909" y="3309464"/>
                <a:ext cx="2847977" cy="423804"/>
              </a:xfrm>
              <a:prstGeom prst="round2Diag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2109AC6C-EDD7-4633-BDB7-44505751E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909" y="3309464"/>
                <a:ext cx="2847977" cy="423804"/>
              </a:xfrm>
              <a:prstGeom prst="round2DiagRect">
                <a:avLst/>
              </a:prstGeom>
              <a:blipFill>
                <a:blip r:embed="rId9"/>
                <a:stretch>
                  <a:fillRect r="-426" b="-12500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11D9ACB-55D8-46DA-9DAF-46988357A3BF}"/>
                  </a:ext>
                </a:extLst>
              </p:cNvPr>
              <p:cNvSpPr txBox="1"/>
              <p:nvPr/>
            </p:nvSpPr>
            <p:spPr>
              <a:xfrm>
                <a:off x="8653880" y="5532195"/>
                <a:ext cx="1563170" cy="309872"/>
              </a:xfrm>
              <a:prstGeom prst="round2Diag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411D9ACB-55D8-46DA-9DAF-46988357A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880" y="5532195"/>
                <a:ext cx="1563170" cy="309872"/>
              </a:xfrm>
              <a:prstGeom prst="round2DiagRect">
                <a:avLst/>
              </a:prstGeom>
              <a:blipFill>
                <a:blip r:embed="rId10"/>
                <a:stretch>
                  <a:fillRect b="-566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Espace réservé du numéro de diapositive 3">
            <a:extLst>
              <a:ext uri="{FF2B5EF4-FFF2-40B4-BE49-F238E27FC236}">
                <a16:creationId xmlns:a16="http://schemas.microsoft.com/office/drawing/2014/main" id="{8BD77457-85D5-4212-BC63-7A2EDB068C60}"/>
              </a:ext>
            </a:extLst>
          </p:cNvPr>
          <p:cNvSpPr txBox="1">
            <a:spLocks/>
          </p:cNvSpPr>
          <p:nvPr/>
        </p:nvSpPr>
        <p:spPr>
          <a:xfrm>
            <a:off x="9589325" y="0"/>
            <a:ext cx="260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Baryonic</a:t>
            </a:r>
            <a:r>
              <a:rPr lang="fr-FR" dirty="0"/>
              <a:t> </a:t>
            </a:r>
            <a:r>
              <a:rPr lang="fr-FR" dirty="0" err="1"/>
              <a:t>Axion</a:t>
            </a:r>
            <a:r>
              <a:rPr lang="fr-FR" dirty="0"/>
              <a:t> in Neutron Oscillations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32DC6AF-6014-44CF-A7FE-60B2F880B7E8}"/>
              </a:ext>
            </a:extLst>
          </p:cNvPr>
          <p:cNvSpPr txBox="1"/>
          <p:nvPr/>
        </p:nvSpPr>
        <p:spPr>
          <a:xfrm>
            <a:off x="3610063" y="3742066"/>
            <a:ext cx="1271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[Rabi (1937)]</a:t>
            </a:r>
          </a:p>
        </p:txBody>
      </p:sp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792D647A-E296-4BDC-8717-F21BACF6F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12/15</a:t>
            </a:r>
          </a:p>
        </p:txBody>
      </p:sp>
    </p:spTree>
    <p:extLst>
      <p:ext uri="{BB962C8B-B14F-4D97-AF65-F5344CB8AC3E}">
        <p14:creationId xmlns:p14="http://schemas.microsoft.com/office/powerpoint/2010/main" val="38098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 animBg="1"/>
      <p:bldP spid="24" grpId="0" animBg="1"/>
      <p:bldP spid="17" grpId="0" animBg="1"/>
      <p:bldP spid="9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3311195F-228F-4056-AC2C-DD8367597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2" y="2036108"/>
            <a:ext cx="1925126" cy="202997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81CF431-840C-47A6-8976-93F7C9DA2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38" y="3409936"/>
            <a:ext cx="178902" cy="14764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71A5E75-F73C-4851-8200-4BBD2C5CF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36" y="2591439"/>
            <a:ext cx="108850" cy="12501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256D256-F0D0-45B8-A960-ECE651F5F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5" y="3207802"/>
            <a:ext cx="187525" cy="10346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7A622CB-25B7-46AC-A78B-CAC916ADD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2" y="2919731"/>
            <a:ext cx="95918" cy="15411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93AC208-0D56-4168-ABBE-B07177BE5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6" y="3172050"/>
            <a:ext cx="108850" cy="12501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A891A9-B845-41F3-A16A-785D5D1CB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02" y="2452538"/>
            <a:ext cx="178902" cy="14764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954E0E4-1EF1-408C-9537-FCD57A797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5" y="2036108"/>
            <a:ext cx="178902" cy="14764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FADCA4A-9DC1-42D8-A2EA-9BF7A84B6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26" y="3857155"/>
            <a:ext cx="178902" cy="1476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23DC52C-A53C-4676-BC95-7F5B20F55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03" y="2760429"/>
            <a:ext cx="187525" cy="10346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AE69602-F890-4146-A337-24A39CF0B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68" y="2839500"/>
            <a:ext cx="144416" cy="1390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D1772C-9DDE-4D06-9C81-DED3526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Axionic</a:t>
            </a:r>
            <a:r>
              <a:rPr lang="fr-FR" sz="4000" dirty="0"/>
              <a:t> </a:t>
            </a:r>
            <a:r>
              <a:rPr lang="fr-FR" sz="4000" dirty="0" err="1"/>
              <a:t>Couplings</a:t>
            </a:r>
            <a:r>
              <a:rPr lang="fr-FR" sz="4000" dirty="0"/>
              <a:t> to </a:t>
            </a:r>
            <a:r>
              <a:rPr lang="fr-FR" sz="4000" dirty="0" err="1"/>
              <a:t>Baryonicity</a:t>
            </a:r>
            <a:endParaRPr lang="fr-FR" sz="40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9F0B82B1-5853-421E-8A42-22FD50222F7B}"/>
              </a:ext>
            </a:extLst>
          </p:cNvPr>
          <p:cNvSpPr txBox="1"/>
          <p:nvPr/>
        </p:nvSpPr>
        <p:spPr>
          <a:xfrm>
            <a:off x="3761873" y="4063451"/>
            <a:ext cx="1900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Arias-Aragón,Smith</a:t>
            </a:r>
            <a:r>
              <a:rPr lang="fr-FR" sz="1200" dirty="0"/>
              <a:t>(2022)]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81927D05-E013-4757-88A4-5D8D1023B5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815" y="5429955"/>
                <a:ext cx="5021036" cy="419593"/>
              </a:xfrm>
              <a:prstGeom prst="round2Diag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acc>
                        <m:accPr>
                          <m:chr m:val="̅"/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p>
                        <m:sSupPr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acc>
                        <m:accPr>
                          <m:chr m:val="̅"/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p>
                        <m:sSup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81927D05-E013-4757-88A4-5D8D1023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15" y="5429955"/>
                <a:ext cx="5021036" cy="419593"/>
              </a:xfrm>
              <a:prstGeom prst="round2DiagRect">
                <a:avLst/>
              </a:prstGeom>
              <a:blipFill>
                <a:blip r:embed="rId8"/>
                <a:stretch>
                  <a:fillRect b="-289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4C95DD0-D63E-4BEB-ABDF-F89FB6DB20B9}"/>
                  </a:ext>
                </a:extLst>
              </p:cNvPr>
              <p:cNvSpPr txBox="1"/>
              <p:nvPr/>
            </p:nvSpPr>
            <p:spPr>
              <a:xfrm>
                <a:off x="5725306" y="3273737"/>
                <a:ext cx="5862416" cy="420045"/>
              </a:xfrm>
              <a:prstGeom prst="round2Diag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fr-FR" dirty="0">
                    <a:solidFill>
                      <a:srgbClr val="7030A0"/>
                    </a:solidFill>
                    <a:latin typeface="Calibri" panose="020F0502020204030204"/>
                  </a:rPr>
                  <a:t>Dominant</a:t>
                </a:r>
                <a:r>
                  <a:rPr lang="fr-FR" dirty="0">
                    <a:solidFill>
                      <a:prstClr val="black"/>
                    </a:solidFill>
                    <a:latin typeface="Calibri" panose="020F0502020204030204"/>
                  </a:rPr>
                  <a:t> contribution </a:t>
                </a:r>
                <a:r>
                  <a:rPr lang="fr-FR" dirty="0" err="1">
                    <a:solidFill>
                      <a:prstClr val="black"/>
                    </a:solidFill>
                    <a:latin typeface="Calibri" panose="020F0502020204030204"/>
                  </a:rPr>
                  <a:t>is</a:t>
                </a:r>
                <a:r>
                  <a:rPr lang="fr-FR" dirty="0">
                    <a:solidFill>
                      <a:prstClr val="black"/>
                    </a:solidFill>
                    <a:latin typeface="Calibri" panose="020F0502020204030204"/>
                  </a:rPr>
                  <a:t> constant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4C95DD0-D63E-4BEB-ABDF-F89FB6DB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06" y="3273737"/>
                <a:ext cx="5862416" cy="420045"/>
              </a:xfrm>
              <a:prstGeom prst="round2DiagRect">
                <a:avLst/>
              </a:prstGeom>
              <a:blipFill>
                <a:blip r:embed="rId9"/>
                <a:stretch>
                  <a:fillRect l="-415" b="-13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014EE19-042B-4BB7-BF71-AD4564B73931}"/>
                  </a:ext>
                </a:extLst>
              </p:cNvPr>
              <p:cNvSpPr txBox="1"/>
              <p:nvPr/>
            </p:nvSpPr>
            <p:spPr>
              <a:xfrm>
                <a:off x="6685117" y="4220148"/>
                <a:ext cx="3949029" cy="566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𝑙𝑖𝑛𝑒𝑎𝑟</m:t>
                          </m:r>
                        </m:sub>
                      </m:sSub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014EE19-042B-4BB7-BF71-AD4564B73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17" y="4220148"/>
                <a:ext cx="3949029" cy="5668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space réservé du numéro de diapositive 3">
            <a:extLst>
              <a:ext uri="{FF2B5EF4-FFF2-40B4-BE49-F238E27FC236}">
                <a16:creationId xmlns:a16="http://schemas.microsoft.com/office/drawing/2014/main" id="{504045E8-EECE-4156-B75D-1BD995C096DC}"/>
              </a:ext>
            </a:extLst>
          </p:cNvPr>
          <p:cNvSpPr txBox="1">
            <a:spLocks/>
          </p:cNvSpPr>
          <p:nvPr/>
        </p:nvSpPr>
        <p:spPr>
          <a:xfrm>
            <a:off x="9589325" y="0"/>
            <a:ext cx="260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Baryonic</a:t>
            </a:r>
            <a:r>
              <a:rPr lang="fr-FR" dirty="0"/>
              <a:t> </a:t>
            </a:r>
            <a:r>
              <a:rPr lang="fr-FR" dirty="0" err="1"/>
              <a:t>Axion</a:t>
            </a:r>
            <a:r>
              <a:rPr lang="fr-FR" dirty="0"/>
              <a:t> in Neutron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AE03B9D-E126-43AA-98C9-CBA4EAFC9AC1}"/>
                  </a:ext>
                </a:extLst>
              </p:cNvPr>
              <p:cNvSpPr txBox="1"/>
              <p:nvPr/>
            </p:nvSpPr>
            <p:spPr>
              <a:xfrm>
                <a:off x="812238" y="1328222"/>
                <a:ext cx="4386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Two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fr-FR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0" lang="en-US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kumimoji="0" lang="fr-FR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(2,0) 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couplings in SM:</a:t>
                </a:r>
                <a:endPara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AE03B9D-E126-43AA-98C9-CBA4EAFC9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38" y="1328222"/>
                <a:ext cx="4386296" cy="369332"/>
              </a:xfrm>
              <a:prstGeom prst="rect">
                <a:avLst/>
              </a:prstGeom>
              <a:blipFill>
                <a:blip r:embed="rId11"/>
                <a:stretch>
                  <a:fillRect l="-1111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6F7D6BF4-245E-4E43-A27F-63756868A6B6}"/>
              </a:ext>
            </a:extLst>
          </p:cNvPr>
          <p:cNvSpPr txBox="1">
            <a:spLocks/>
          </p:cNvSpPr>
          <p:nvPr/>
        </p:nvSpPr>
        <p:spPr>
          <a:xfrm>
            <a:off x="579815" y="4340450"/>
            <a:ext cx="4968834" cy="381768"/>
          </a:xfrm>
          <a:prstGeom prst="round2DiagRect">
            <a:avLst/>
          </a:prstGeom>
          <a:ln w="19050">
            <a:solidFill>
              <a:srgbClr val="FF8E2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 err="1">
                <a:solidFill>
                  <a:schemeClr val="accent1"/>
                </a:solidFill>
              </a:rPr>
              <a:t>Identify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>
                <a:solidFill>
                  <a:schemeClr val="accent1"/>
                </a:solidFill>
              </a:rPr>
              <a:t>Baryonic</a:t>
            </a:r>
            <a:r>
              <a:rPr lang="fr-FR" sz="1800" dirty="0">
                <a:solidFill>
                  <a:schemeClr val="accent1"/>
                </a:solidFill>
              </a:rPr>
              <a:t> and </a:t>
            </a:r>
            <a:r>
              <a:rPr lang="fr-FR" sz="1800" dirty="0" err="1">
                <a:solidFill>
                  <a:schemeClr val="accent1"/>
                </a:solidFill>
              </a:rPr>
              <a:t>Peccei</a:t>
            </a:r>
            <a:r>
              <a:rPr lang="fr-FR" sz="1800" dirty="0">
                <a:solidFill>
                  <a:schemeClr val="accent1"/>
                </a:solidFill>
              </a:rPr>
              <a:t>-Quinn </a:t>
            </a:r>
            <a:r>
              <a:rPr lang="fr-FR" sz="1800" dirty="0" err="1"/>
              <a:t>using</a:t>
            </a:r>
            <a:r>
              <a:rPr lang="fr-FR" sz="1800" dirty="0"/>
              <a:t> Diquarks.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548845F-C099-4828-B1AC-52BFAC2CD915}"/>
              </a:ext>
            </a:extLst>
          </p:cNvPr>
          <p:cNvSpPr txBox="1"/>
          <p:nvPr/>
        </p:nvSpPr>
        <p:spPr>
          <a:xfrm>
            <a:off x="6322007" y="1328222"/>
            <a:ext cx="457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SSB of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Baryonic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number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axion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= « 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baryonon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 »: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F855836-C8B7-4862-B97E-D521129CE8BF}"/>
                  </a:ext>
                </a:extLst>
              </p:cNvPr>
              <p:cNvSpPr txBox="1"/>
              <p:nvPr/>
            </p:nvSpPr>
            <p:spPr>
              <a:xfrm>
                <a:off x="6759078" y="2208870"/>
                <a:ext cx="3703043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𝑖𝑎</m:t>
                          </m:r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d>
                        <m:d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9F855836-C8B7-4862-B97E-D521129CE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78" y="2208870"/>
                <a:ext cx="3703043" cy="408253"/>
              </a:xfrm>
              <a:prstGeom prst="rect">
                <a:avLst/>
              </a:prstGeom>
              <a:blipFill>
                <a:blip r:embed="rId12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Espace réservé du numéro de diapositive 3">
            <a:extLst>
              <a:ext uri="{FF2B5EF4-FFF2-40B4-BE49-F238E27FC236}">
                <a16:creationId xmlns:a16="http://schemas.microsoft.com/office/drawing/2014/main" id="{4CFCB135-2A0C-4618-BC07-58F86F38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13/15</a:t>
            </a:r>
          </a:p>
        </p:txBody>
      </p:sp>
    </p:spTree>
    <p:extLst>
      <p:ext uri="{BB962C8B-B14F-4D97-AF65-F5344CB8AC3E}">
        <p14:creationId xmlns:p14="http://schemas.microsoft.com/office/powerpoint/2010/main" val="92989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3311195F-228F-4056-AC2C-DD8367597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2" y="2036108"/>
            <a:ext cx="1925126" cy="202997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81CF431-840C-47A6-8976-93F7C9DA2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38" y="3409936"/>
            <a:ext cx="178902" cy="14764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71A5E75-F73C-4851-8200-4BBD2C5CF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36" y="2591439"/>
            <a:ext cx="108850" cy="12501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256D256-F0D0-45B8-A960-ECE651F5F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915" y="3207802"/>
            <a:ext cx="187525" cy="10346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7A622CB-25B7-46AC-A78B-CAC916ADD4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52" y="2919731"/>
            <a:ext cx="95918" cy="15411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93AC208-0D56-4168-ABBE-B07177BE5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16" y="3172050"/>
            <a:ext cx="108850" cy="12501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A891A9-B845-41F3-A16A-785D5D1CB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02" y="2452538"/>
            <a:ext cx="178902" cy="14764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D954E0E4-1EF1-408C-9537-FCD57A797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65" y="2036108"/>
            <a:ext cx="178902" cy="14764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7FADCA4A-9DC1-42D8-A2EA-9BF7A84B6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26" y="3857155"/>
            <a:ext cx="178902" cy="1476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823DC52C-A53C-4676-BC95-7F5B20F55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03" y="2760429"/>
            <a:ext cx="187525" cy="10346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5AE69602-F890-4146-A337-24A39CF0B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68" y="2839500"/>
            <a:ext cx="144416" cy="13902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D1772C-9DDE-4D06-9C81-DED3526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Axionic</a:t>
            </a:r>
            <a:r>
              <a:rPr lang="fr-FR" sz="4000" dirty="0"/>
              <a:t> </a:t>
            </a:r>
            <a:r>
              <a:rPr lang="fr-FR" sz="4000" dirty="0" err="1"/>
              <a:t>Couplings</a:t>
            </a:r>
            <a:r>
              <a:rPr lang="fr-FR" sz="4000" dirty="0"/>
              <a:t> to </a:t>
            </a:r>
            <a:r>
              <a:rPr lang="fr-FR" sz="4000" dirty="0" err="1"/>
              <a:t>Baryonicity</a:t>
            </a:r>
            <a:endParaRPr lang="fr-F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17AA52C-BEE7-4442-B339-2773116CA8D3}"/>
                  </a:ext>
                </a:extLst>
              </p:cNvPr>
              <p:cNvSpPr txBox="1"/>
              <p:nvPr/>
            </p:nvSpPr>
            <p:spPr>
              <a:xfrm>
                <a:off x="812238" y="1328222"/>
                <a:ext cx="4386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Two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fr-FR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kumimoji="0" lang="en-US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0" lang="en-US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0" lang="en-US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kumimoji="0" lang="fr-FR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(2,0) </m:t>
                    </m:r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couplings in SM:</a:t>
                </a:r>
                <a:endPara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C17AA52C-BEE7-4442-B339-2773116CA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38" y="1328222"/>
                <a:ext cx="4386296" cy="369332"/>
              </a:xfrm>
              <a:prstGeom prst="rect">
                <a:avLst/>
              </a:prstGeom>
              <a:blipFill>
                <a:blip r:embed="rId8"/>
                <a:stretch>
                  <a:fillRect l="-1111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space réservé du contenu 2">
            <a:extLst>
              <a:ext uri="{FF2B5EF4-FFF2-40B4-BE49-F238E27FC236}">
                <a16:creationId xmlns:a16="http://schemas.microsoft.com/office/drawing/2014/main" id="{9921A8D4-A937-4C0F-8948-82D4D9632FB9}"/>
              </a:ext>
            </a:extLst>
          </p:cNvPr>
          <p:cNvSpPr txBox="1">
            <a:spLocks/>
          </p:cNvSpPr>
          <p:nvPr/>
        </p:nvSpPr>
        <p:spPr>
          <a:xfrm>
            <a:off x="579815" y="4340450"/>
            <a:ext cx="4968834" cy="381768"/>
          </a:xfrm>
          <a:prstGeom prst="round2DiagRect">
            <a:avLst/>
          </a:prstGeom>
          <a:ln w="19050">
            <a:solidFill>
              <a:srgbClr val="FF8E27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 err="1">
                <a:solidFill>
                  <a:schemeClr val="accent1"/>
                </a:solidFill>
              </a:rPr>
              <a:t>Identify</a:t>
            </a:r>
            <a:r>
              <a:rPr lang="fr-FR" sz="1800" dirty="0">
                <a:solidFill>
                  <a:schemeClr val="accent1"/>
                </a:solidFill>
              </a:rPr>
              <a:t> </a:t>
            </a:r>
            <a:r>
              <a:rPr lang="fr-FR" sz="1800" dirty="0" err="1">
                <a:solidFill>
                  <a:schemeClr val="accent1"/>
                </a:solidFill>
              </a:rPr>
              <a:t>Baryonic</a:t>
            </a:r>
            <a:r>
              <a:rPr lang="fr-FR" sz="1800" dirty="0">
                <a:solidFill>
                  <a:schemeClr val="accent1"/>
                </a:solidFill>
              </a:rPr>
              <a:t> and </a:t>
            </a:r>
            <a:r>
              <a:rPr lang="fr-FR" sz="1800" dirty="0" err="1">
                <a:solidFill>
                  <a:schemeClr val="accent1"/>
                </a:solidFill>
              </a:rPr>
              <a:t>Peccei</a:t>
            </a:r>
            <a:r>
              <a:rPr lang="fr-FR" sz="1800" dirty="0">
                <a:solidFill>
                  <a:schemeClr val="accent1"/>
                </a:solidFill>
              </a:rPr>
              <a:t>-Quinn </a:t>
            </a:r>
            <a:r>
              <a:rPr lang="fr-FR" sz="1800" dirty="0" err="1"/>
              <a:t>using</a:t>
            </a:r>
            <a:r>
              <a:rPr lang="fr-FR" sz="1800" dirty="0"/>
              <a:t> Diquarks.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81927D05-E013-4757-88A4-5D8D1023B5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815" y="5429955"/>
                <a:ext cx="5021036" cy="419593"/>
              </a:xfrm>
              <a:prstGeom prst="round2Diag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𝑃𝑄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sz="1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fr-F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acc>
                        <m:accPr>
                          <m:chr m:val="̅"/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p>
                        <m:sSupPr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acc>
                        <m:accPr>
                          <m:chr m:val="̅"/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sSup>
                        <m:sSupPr>
                          <m:ctrlPr>
                            <a:rPr lang="fr-F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0" name="Espace réservé du contenu 2">
                <a:extLst>
                  <a:ext uri="{FF2B5EF4-FFF2-40B4-BE49-F238E27FC236}">
                    <a16:creationId xmlns:a16="http://schemas.microsoft.com/office/drawing/2014/main" id="{81927D05-E013-4757-88A4-5D8D1023B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15" y="5429955"/>
                <a:ext cx="5021036" cy="419593"/>
              </a:xfrm>
              <a:prstGeom prst="round2DiagRect">
                <a:avLst/>
              </a:prstGeom>
              <a:blipFill>
                <a:blip r:embed="rId9"/>
                <a:stretch>
                  <a:fillRect b="-289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7D01B4F0-9657-4E1B-84E5-E4BDA4838595}"/>
              </a:ext>
            </a:extLst>
          </p:cNvPr>
          <p:cNvSpPr txBox="1"/>
          <p:nvPr/>
        </p:nvSpPr>
        <p:spPr>
          <a:xfrm>
            <a:off x="6322007" y="1328222"/>
            <a:ext cx="457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SSB of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Baryonic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number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,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axion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= « 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baryonon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 »: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9B8B945C-8866-49BE-9DF8-0F48539AC3E9}"/>
                  </a:ext>
                </a:extLst>
              </p:cNvPr>
              <p:cNvSpPr txBox="1"/>
              <p:nvPr/>
            </p:nvSpPr>
            <p:spPr>
              <a:xfrm>
                <a:off x="6759078" y="2208870"/>
                <a:ext cx="3703043" cy="40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𝑖𝑎</m:t>
                          </m:r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d>
                        <m:d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9B8B945C-8866-49BE-9DF8-0F48539AC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078" y="2208870"/>
                <a:ext cx="3703043" cy="408253"/>
              </a:xfrm>
              <a:prstGeom prst="rect">
                <a:avLst/>
              </a:prstGeom>
              <a:blipFill>
                <a:blip r:embed="rId10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4C95DD0-D63E-4BEB-ABDF-F89FB6DB20B9}"/>
                  </a:ext>
                </a:extLst>
              </p:cNvPr>
              <p:cNvSpPr txBox="1"/>
              <p:nvPr/>
            </p:nvSpPr>
            <p:spPr>
              <a:xfrm>
                <a:off x="5725306" y="3273737"/>
                <a:ext cx="5862416" cy="420045"/>
              </a:xfrm>
              <a:prstGeom prst="round2Diag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fr-FR" dirty="0">
                    <a:solidFill>
                      <a:srgbClr val="7030A0"/>
                    </a:solidFill>
                    <a:latin typeface="Calibri" panose="020F0502020204030204"/>
                  </a:rPr>
                  <a:t>Dominant</a:t>
                </a:r>
                <a:r>
                  <a:rPr lang="fr-FR" dirty="0">
                    <a:solidFill>
                      <a:prstClr val="black"/>
                    </a:solidFill>
                    <a:latin typeface="Calibri" panose="020F0502020204030204"/>
                  </a:rPr>
                  <a:t> contribution </a:t>
                </a:r>
                <a:r>
                  <a:rPr lang="fr-FR" dirty="0" err="1">
                    <a:solidFill>
                      <a:prstClr val="black"/>
                    </a:solidFill>
                    <a:latin typeface="Calibri" panose="020F0502020204030204"/>
                  </a:rPr>
                  <a:t>is</a:t>
                </a:r>
                <a:r>
                  <a:rPr lang="fr-FR" dirty="0">
                    <a:solidFill>
                      <a:prstClr val="black"/>
                    </a:solidFill>
                    <a:latin typeface="Calibri" panose="020F0502020204030204"/>
                  </a:rPr>
                  <a:t> constant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𝑣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𝑖𝑎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𝑖𝑎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kumimoji="0" lang="fr-FR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64C95DD0-D63E-4BEB-ABDF-F89FB6DB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06" y="3273737"/>
                <a:ext cx="5862416" cy="420045"/>
              </a:xfrm>
              <a:prstGeom prst="round2DiagRect">
                <a:avLst/>
              </a:prstGeom>
              <a:blipFill>
                <a:blip r:embed="rId11"/>
                <a:stretch>
                  <a:fillRect l="-415" b="-1388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014EE19-042B-4BB7-BF71-AD4564B73931}"/>
                  </a:ext>
                </a:extLst>
              </p:cNvPr>
              <p:cNvSpPr txBox="1"/>
              <p:nvPr/>
            </p:nvSpPr>
            <p:spPr>
              <a:xfrm>
                <a:off x="6685117" y="4220148"/>
                <a:ext cx="3949029" cy="566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𝑙𝑖𝑛𝑒𝑎𝑟</m:t>
                          </m:r>
                        </m:sub>
                      </m:sSub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d>
                        <m:dPr>
                          <m:ctrlP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3014EE19-042B-4BB7-BF71-AD4564B73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117" y="4220148"/>
                <a:ext cx="3949029" cy="5668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6F04A63-0176-4982-BD2C-7519A17643E9}"/>
                  </a:ext>
                </a:extLst>
              </p:cNvPr>
              <p:cNvSpPr txBox="1"/>
              <p:nvPr/>
            </p:nvSpPr>
            <p:spPr>
              <a:xfrm>
                <a:off x="5725307" y="5212412"/>
                <a:ext cx="5770586" cy="718495"/>
              </a:xfrm>
              <a:prstGeom prst="round2Diag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fr-FR" dirty="0">
                    <a:solidFill>
                      <a:srgbClr val="FF0000"/>
                    </a:solidFill>
                    <a:latin typeface="Calibri" panose="020F0502020204030204"/>
                  </a:rPr>
                  <a:t>Parity odd </a:t>
                </a:r>
                <a14:m>
                  <m:oMath xmlns:m="http://schemas.openxmlformats.org/officeDocument/2006/math">
                    <m:r>
                      <a:rPr lang="fr-FR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fr-FR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couplings</a:t>
                </a: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are </a:t>
                </a:r>
                <a:r>
                  <a:rPr kumimoji="0" lang="fr-FR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technically</a:t>
                </a: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fr-FR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challenging</a:t>
                </a: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for Non-</a:t>
                </a:r>
                <a:r>
                  <a:rPr kumimoji="0" lang="fr-FR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Relativistic</a:t>
                </a: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fr-FR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reduction</a:t>
                </a:r>
                <a:r>
                  <a:rPr kumimoji="0" lang="fr-F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56F04A63-0176-4982-BD2C-7519A1764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07" y="5212412"/>
                <a:ext cx="5770586" cy="718495"/>
              </a:xfrm>
              <a:prstGeom prst="round2DiagRect">
                <a:avLst/>
              </a:prstGeom>
              <a:blipFill>
                <a:blip r:embed="rId13"/>
                <a:stretch>
                  <a:fillRect l="-317" b="-8475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Espace réservé du numéro de diapositive 3">
            <a:extLst>
              <a:ext uri="{FF2B5EF4-FFF2-40B4-BE49-F238E27FC236}">
                <a16:creationId xmlns:a16="http://schemas.microsoft.com/office/drawing/2014/main" id="{AC43A52F-E867-4AF0-AD13-884198282CBA}"/>
              </a:ext>
            </a:extLst>
          </p:cNvPr>
          <p:cNvSpPr txBox="1">
            <a:spLocks/>
          </p:cNvSpPr>
          <p:nvPr/>
        </p:nvSpPr>
        <p:spPr>
          <a:xfrm>
            <a:off x="9589325" y="0"/>
            <a:ext cx="260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Baryonic</a:t>
            </a:r>
            <a:r>
              <a:rPr lang="fr-FR" dirty="0"/>
              <a:t> </a:t>
            </a:r>
            <a:r>
              <a:rPr lang="fr-FR" dirty="0" err="1"/>
              <a:t>Axion</a:t>
            </a:r>
            <a:r>
              <a:rPr lang="fr-FR" dirty="0"/>
              <a:t> in Neutron Oscillations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0E5105-A2C6-4DD6-8200-AC3E14D51B70}"/>
              </a:ext>
            </a:extLst>
          </p:cNvPr>
          <p:cNvSpPr txBox="1"/>
          <p:nvPr/>
        </p:nvSpPr>
        <p:spPr>
          <a:xfrm>
            <a:off x="3761873" y="4063451"/>
            <a:ext cx="19009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Arias-Aragón,Smith</a:t>
            </a:r>
            <a:r>
              <a:rPr lang="fr-FR" sz="1200" dirty="0"/>
              <a:t>(2022)] </a:t>
            </a:r>
          </a:p>
        </p:txBody>
      </p:sp>
      <p:sp>
        <p:nvSpPr>
          <p:cNvPr id="28" name="Espace réservé du numéro de diapositive 3">
            <a:extLst>
              <a:ext uri="{FF2B5EF4-FFF2-40B4-BE49-F238E27FC236}">
                <a16:creationId xmlns:a16="http://schemas.microsoft.com/office/drawing/2014/main" id="{25372168-1A08-47BC-ABC8-24404951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13/15</a:t>
            </a:r>
          </a:p>
        </p:txBody>
      </p:sp>
    </p:spTree>
    <p:extLst>
      <p:ext uri="{BB962C8B-B14F-4D97-AF65-F5344CB8AC3E}">
        <p14:creationId xmlns:p14="http://schemas.microsoft.com/office/powerpoint/2010/main" val="399508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1772C-9DDE-4D06-9C81-DED3526E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Derivative</a:t>
            </a:r>
            <a:r>
              <a:rPr lang="fr-FR" sz="4000" dirty="0"/>
              <a:t> </a:t>
            </a:r>
            <a:r>
              <a:rPr lang="fr-FR" sz="4000" dirty="0" err="1"/>
              <a:t>Coupling</a:t>
            </a:r>
            <a:r>
              <a:rPr lang="fr-FR" sz="4000" dirty="0"/>
              <a:t> in Oscillations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C6D536-5803-485A-9EA1-C7DB284B59F5}"/>
                  </a:ext>
                </a:extLst>
              </p:cNvPr>
              <p:cNvSpPr txBox="1"/>
              <p:nvPr/>
            </p:nvSpPr>
            <p:spPr>
              <a:xfrm>
                <a:off x="1637336" y="1330261"/>
                <a:ext cx="4974352" cy="2873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fr-FR" i="1" smtClean="0">
                              <a:solidFill>
                                <a:srgbClr val="00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007F7F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007F7F"/>
                              </a:solidFill>
                              <a:latin typeface="Cambria Math" panose="02040503050406030204" pitchFamily="18" charset="0"/>
                            </a:rPr>
                            <m:t>𝑖𝑎</m:t>
                          </m:r>
                          <m:r>
                            <a:rPr lang="fr-FR" i="1">
                              <a:solidFill>
                                <a:srgbClr val="007F7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i="1">
                              <a:solidFill>
                                <a:srgbClr val="007F7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d>
                        <m:dPr>
                          <m:ctrlPr>
                            <a:rPr lang="fr-FR" i="1">
                              <a:solidFill>
                                <a:srgbClr val="00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007F7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007F7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F4C6D536-5803-485A-9EA1-C7DB284B5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336" y="1330261"/>
                <a:ext cx="4974352" cy="287323"/>
              </a:xfrm>
              <a:prstGeom prst="rect">
                <a:avLst/>
              </a:prstGeom>
              <a:blipFill>
                <a:blip r:embed="rId2"/>
                <a:stretch>
                  <a:fillRect t="-8511" b="-234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360DFB1E-3ECF-4E09-9018-03D4D2DDEE07}"/>
                  </a:ext>
                </a:extLst>
              </p:cNvPr>
              <p:cNvSpPr txBox="1"/>
              <p:nvPr/>
            </p:nvSpPr>
            <p:spPr>
              <a:xfrm>
                <a:off x="1637336" y="2345331"/>
                <a:ext cx="7041077" cy="5205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i="1">
                          <a:solidFill>
                            <a:srgbClr val="FF8D2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+( 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i="1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  <m:t>𝐴𝑛𝑜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360DFB1E-3ECF-4E09-9018-03D4D2DD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336" y="2345331"/>
                <a:ext cx="7041077" cy="5205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4292CF48-1B9A-45DE-B223-B6405C04C98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128388" y="1911800"/>
            <a:ext cx="1585506" cy="46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95452D6-DFC8-4DC7-8C73-573AB0404748}"/>
                  </a:ext>
                </a:extLst>
              </p:cNvPr>
              <p:cNvSpPr txBox="1"/>
              <p:nvPr/>
            </p:nvSpPr>
            <p:spPr>
              <a:xfrm>
                <a:off x="7713894" y="1588634"/>
                <a:ext cx="19290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8D24"/>
                    </a:solidFill>
                  </a:rPr>
                  <a:t>Baryonic </a:t>
                </a:r>
                <a:r>
                  <a:rPr lang="fr-FR" dirty="0" err="1">
                    <a:solidFill>
                      <a:srgbClr val="FF8D24"/>
                    </a:solidFill>
                  </a:rPr>
                  <a:t>current</a:t>
                </a:r>
                <a:r>
                  <a:rPr lang="fr-FR" dirty="0">
                    <a:solidFill>
                      <a:srgbClr val="FF8D24"/>
                    </a:solidFill>
                  </a:rPr>
                  <a:t> </a:t>
                </a:r>
                <a:r>
                  <a:rPr lang="fr-FR" dirty="0" err="1">
                    <a:solidFill>
                      <a:srgbClr val="FF8D24"/>
                    </a:solidFill>
                  </a:rPr>
                  <a:t>is</a:t>
                </a:r>
                <a:r>
                  <a:rPr lang="fr-FR" dirty="0">
                    <a:solidFill>
                      <a:srgbClr val="FF8D2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8D2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Δ</m:t>
                    </m:r>
                    <m:r>
                      <a:rPr kumimoji="0" lang="en-US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8D2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>
                    <a:solidFill>
                      <a:srgbClr val="FF8D24"/>
                    </a:solidFill>
                  </a:rPr>
                  <a:t>=0 !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295452D6-DFC8-4DC7-8C73-573AB0404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894" y="1588634"/>
                <a:ext cx="1929037" cy="646331"/>
              </a:xfrm>
              <a:prstGeom prst="rect">
                <a:avLst/>
              </a:prstGeom>
              <a:blipFill>
                <a:blip r:embed="rId4"/>
                <a:stretch>
                  <a:fillRect l="-2524" t="-5660" r="-2208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FC3ECBB1-8364-4E6D-BD35-3EB171F1120B}"/>
              </a:ext>
            </a:extLst>
          </p:cNvPr>
          <p:cNvSpPr/>
          <p:nvPr/>
        </p:nvSpPr>
        <p:spPr>
          <a:xfrm>
            <a:off x="3920594" y="2828173"/>
            <a:ext cx="161585" cy="844169"/>
          </a:xfrm>
          <a:prstGeom prst="downArrow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Flèche : bas 47">
            <a:extLst>
              <a:ext uri="{FF2B5EF4-FFF2-40B4-BE49-F238E27FC236}">
                <a16:creationId xmlns:a16="http://schemas.microsoft.com/office/drawing/2014/main" id="{9D81735B-AFCE-4646-BA14-608109A643CC}"/>
              </a:ext>
            </a:extLst>
          </p:cNvPr>
          <p:cNvSpPr/>
          <p:nvPr/>
        </p:nvSpPr>
        <p:spPr>
          <a:xfrm>
            <a:off x="6274169" y="2848595"/>
            <a:ext cx="161584" cy="856307"/>
          </a:xfrm>
          <a:prstGeom prst="downArrow">
            <a:avLst/>
          </a:prstGeom>
          <a:noFill/>
          <a:ln w="19050">
            <a:solidFill>
              <a:srgbClr val="FF8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BFE0364-E6D9-4131-B904-BD226CFC28C1}"/>
                  </a:ext>
                </a:extLst>
              </p:cNvPr>
              <p:cNvSpPr txBox="1"/>
              <p:nvPr/>
            </p:nvSpPr>
            <p:spPr>
              <a:xfrm>
                <a:off x="6638370" y="2928994"/>
                <a:ext cx="18374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FF8D2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FR" i="1" smtClean="0">
                        <a:solidFill>
                          <a:srgbClr val="FF8D2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solidFill>
                          <a:srgbClr val="FF8D24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fr-FR" i="1">
                        <a:solidFill>
                          <a:srgbClr val="FF8D2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FF8D24"/>
                    </a:solidFill>
                  </a:rPr>
                  <a:t> </a:t>
                </a:r>
                <a:r>
                  <a:rPr lang="fr-FR" dirty="0" err="1">
                    <a:solidFill>
                      <a:srgbClr val="FF8D24"/>
                    </a:solidFill>
                  </a:rPr>
                  <a:t>mixing</a:t>
                </a:r>
                <a:r>
                  <a:rPr lang="fr-FR" dirty="0">
                    <a:solidFill>
                      <a:srgbClr val="FF8D24"/>
                    </a:solidFill>
                  </a:rPr>
                  <a:t> </a:t>
                </a:r>
                <a:r>
                  <a:rPr lang="fr-FR" dirty="0" err="1">
                    <a:solidFill>
                      <a:srgbClr val="FF8D24"/>
                    </a:solidFill>
                  </a:rPr>
                  <a:t>with</a:t>
                </a:r>
                <a:r>
                  <a:rPr lang="fr-FR" dirty="0">
                    <a:solidFill>
                      <a:srgbClr val="FF8D2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8D2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Δ</m:t>
                    </m:r>
                    <m:r>
                      <a:rPr kumimoji="0" lang="en-US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8D2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fr-FR" dirty="0">
                    <a:solidFill>
                      <a:srgbClr val="FF8D24"/>
                    </a:solidFill>
                  </a:rPr>
                  <a:t>=2 </a:t>
                </a:r>
                <a:r>
                  <a:rPr lang="fr-FR" dirty="0" err="1">
                    <a:solidFill>
                      <a:srgbClr val="FF8D24"/>
                    </a:solidFill>
                  </a:rPr>
                  <a:t>currents</a:t>
                </a:r>
                <a:r>
                  <a:rPr lang="fr-FR" dirty="0">
                    <a:solidFill>
                      <a:srgbClr val="FF8D24"/>
                    </a:solidFill>
                  </a:rPr>
                  <a:t> </a:t>
                </a:r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BFE0364-E6D9-4131-B904-BD226CFC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370" y="2928994"/>
                <a:ext cx="1837426" cy="646331"/>
              </a:xfrm>
              <a:prstGeom prst="rect">
                <a:avLst/>
              </a:prstGeom>
              <a:blipFill>
                <a:blip r:embed="rId5"/>
                <a:stretch>
                  <a:fillRect t="-4673" r="-664" b="-130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6D1CBA2-B5C2-4145-8829-585AE4BF5302}"/>
                  </a:ext>
                </a:extLst>
              </p:cNvPr>
              <p:cNvSpPr txBox="1"/>
              <p:nvPr/>
            </p:nvSpPr>
            <p:spPr>
              <a:xfrm>
                <a:off x="1700637" y="2910717"/>
                <a:ext cx="2241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fr-FR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diagonalization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>
                    <a:solidFill>
                      <a:srgbClr val="7030A0"/>
                    </a:solidFill>
                  </a:rPr>
                  <a:t>with</a:t>
                </a:r>
                <a:r>
                  <a:rPr lang="fr-FR" dirty="0">
                    <a:solidFill>
                      <a:srgbClr val="7030A0"/>
                    </a:solidFill>
                  </a:rPr>
                  <a:t> Weyl rotations </a:t>
                </a:r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76D1CBA2-B5C2-4145-8829-585AE4BF5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637" y="2910717"/>
                <a:ext cx="2241987" cy="646331"/>
              </a:xfrm>
              <a:prstGeom prst="rect">
                <a:avLst/>
              </a:prstGeom>
              <a:blipFill>
                <a:blip r:embed="rId6"/>
                <a:stretch>
                  <a:fillRect l="-2446" t="-4673" b="-130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19818704-61B1-48AC-9BD3-3BE4F088B11A}"/>
                  </a:ext>
                </a:extLst>
              </p:cNvPr>
              <p:cNvSpPr txBox="1"/>
              <p:nvPr/>
            </p:nvSpPr>
            <p:spPr>
              <a:xfrm>
                <a:off x="1467297" y="3546209"/>
                <a:ext cx="9402078" cy="612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⊃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i="1">
                          <a:solidFill>
                            <a:srgbClr val="FF8D2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solidFill>
                                        <a:srgbClr val="FF8D2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solidFill>
                                        <a:srgbClr val="FF8D24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fr-FR" i="1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sSup>
                            <m:sSupPr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fr-FR" i="1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</m:sSup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+( 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i="1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578E4A"/>
                              </a:solidFill>
                              <a:latin typeface="Cambria Math" panose="02040503050406030204" pitchFamily="18" charset="0"/>
                            </a:rPr>
                            <m:t>𝐴𝑛𝑜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19818704-61B1-48AC-9BD3-3BE4F088B1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297" y="3546209"/>
                <a:ext cx="9402078" cy="6128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lèche : bas 49">
            <a:extLst>
              <a:ext uri="{FF2B5EF4-FFF2-40B4-BE49-F238E27FC236}">
                <a16:creationId xmlns:a16="http://schemas.microsoft.com/office/drawing/2014/main" id="{C43BA82A-0FB6-4BAD-9422-354F85BC2B55}"/>
              </a:ext>
            </a:extLst>
          </p:cNvPr>
          <p:cNvSpPr/>
          <p:nvPr/>
        </p:nvSpPr>
        <p:spPr>
          <a:xfrm rot="14628949">
            <a:off x="2737835" y="3887725"/>
            <a:ext cx="167592" cy="612860"/>
          </a:xfrm>
          <a:prstGeom prst="downArrow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79B3610-4422-44EF-8A2F-0B98A40C9EB1}"/>
              </a:ext>
            </a:extLst>
          </p:cNvPr>
          <p:cNvSpPr txBox="1"/>
          <p:nvPr/>
        </p:nvSpPr>
        <p:spPr>
          <a:xfrm>
            <a:off x="1465806" y="4332072"/>
            <a:ext cx="194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Can </a:t>
            </a:r>
            <a:r>
              <a:rPr lang="fr-FR" dirty="0" err="1">
                <a:solidFill>
                  <a:srgbClr val="7030A0"/>
                </a:solidFill>
              </a:rPr>
              <a:t>be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 err="1">
                <a:solidFill>
                  <a:srgbClr val="7030A0"/>
                </a:solidFill>
              </a:rPr>
              <a:t>turned</a:t>
            </a:r>
            <a:r>
              <a:rPr lang="fr-FR" dirty="0">
                <a:solidFill>
                  <a:srgbClr val="7030A0"/>
                </a:solidFill>
              </a:rPr>
              <a:t> off!</a:t>
            </a:r>
          </a:p>
        </p:txBody>
      </p:sp>
      <p:sp>
        <p:nvSpPr>
          <p:cNvPr id="20" name="Accolade fermante 19">
            <a:extLst>
              <a:ext uri="{FF2B5EF4-FFF2-40B4-BE49-F238E27FC236}">
                <a16:creationId xmlns:a16="http://schemas.microsoft.com/office/drawing/2014/main" id="{52C790B3-A81C-4C6E-B519-5E86FED71CFE}"/>
              </a:ext>
            </a:extLst>
          </p:cNvPr>
          <p:cNvSpPr/>
          <p:nvPr/>
        </p:nvSpPr>
        <p:spPr>
          <a:xfrm rot="5400000">
            <a:off x="7312948" y="2925370"/>
            <a:ext cx="183977" cy="2470879"/>
          </a:xfrm>
          <a:prstGeom prst="rightBrace">
            <a:avLst/>
          </a:prstGeom>
          <a:ln>
            <a:solidFill>
              <a:srgbClr val="FF8D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24FAB48-F2A4-475E-B3A5-064D09A8E4B2}"/>
              </a:ext>
            </a:extLst>
          </p:cNvPr>
          <p:cNvSpPr txBox="1"/>
          <p:nvPr/>
        </p:nvSpPr>
        <p:spPr>
          <a:xfrm>
            <a:off x="7557083" y="4287873"/>
            <a:ext cx="2606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8D24"/>
                </a:solidFill>
              </a:rPr>
              <a:t>Coupling</a:t>
            </a:r>
            <a:r>
              <a:rPr lang="fr-FR" dirty="0">
                <a:solidFill>
                  <a:srgbClr val="FF8D24"/>
                </a:solidFill>
              </a:rPr>
              <a:t> to </a:t>
            </a:r>
            <a:r>
              <a:rPr lang="fr-FR" dirty="0" err="1">
                <a:solidFill>
                  <a:srgbClr val="FF8D24"/>
                </a:solidFill>
              </a:rPr>
              <a:t>axion</a:t>
            </a:r>
            <a:r>
              <a:rPr lang="fr-FR" dirty="0">
                <a:solidFill>
                  <a:srgbClr val="FF8D24"/>
                </a:solidFill>
              </a:rPr>
              <a:t> </a:t>
            </a:r>
            <a:r>
              <a:rPr lang="fr-FR" dirty="0" err="1">
                <a:solidFill>
                  <a:srgbClr val="FF8D24"/>
                </a:solidFill>
              </a:rPr>
              <a:t>wind</a:t>
            </a:r>
            <a:r>
              <a:rPr lang="fr-FR" dirty="0"/>
              <a:t>,</a:t>
            </a:r>
            <a:r>
              <a:rPr lang="fr-FR" dirty="0">
                <a:solidFill>
                  <a:srgbClr val="FF8D24"/>
                </a:solidFill>
              </a:rPr>
              <a:t> </a:t>
            </a:r>
            <a:r>
              <a:rPr lang="fr-FR" dirty="0"/>
              <a:t>in oscillations description:</a:t>
            </a:r>
          </a:p>
        </p:txBody>
      </p:sp>
      <p:sp>
        <p:nvSpPr>
          <p:cNvPr id="52" name="Flèche : bas 51">
            <a:extLst>
              <a:ext uri="{FF2B5EF4-FFF2-40B4-BE49-F238E27FC236}">
                <a16:creationId xmlns:a16="http://schemas.microsoft.com/office/drawing/2014/main" id="{C06B08C2-5F00-49C2-8343-9D3C6727EA70}"/>
              </a:ext>
            </a:extLst>
          </p:cNvPr>
          <p:cNvSpPr/>
          <p:nvPr/>
        </p:nvSpPr>
        <p:spPr>
          <a:xfrm>
            <a:off x="7309399" y="4356240"/>
            <a:ext cx="191073" cy="521780"/>
          </a:xfrm>
          <a:prstGeom prst="downArrow">
            <a:avLst/>
          </a:prstGeom>
          <a:noFill/>
          <a:ln w="19050">
            <a:solidFill>
              <a:srgbClr val="FF8D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96B7F7A8-ED58-4726-987E-59688FC32DB9}"/>
                  </a:ext>
                </a:extLst>
              </p:cNvPr>
              <p:cNvSpPr txBox="1"/>
              <p:nvPr/>
            </p:nvSpPr>
            <p:spPr>
              <a:xfrm>
                <a:off x="6274169" y="5011113"/>
                <a:ext cx="3726613" cy="627619"/>
              </a:xfrm>
              <a:prstGeom prst="round2Diag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8D24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fr-FR" b="0" i="1" smtClean="0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FF8D24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</m:acc>
                      <m:r>
                        <a:rPr lang="fr-FR" b="0" i="1" smtClean="0">
                          <a:solidFill>
                            <a:srgbClr val="FF8D24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96B7F7A8-ED58-4726-987E-59688FC32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169" y="5011113"/>
                <a:ext cx="3726613" cy="627619"/>
              </a:xfrm>
              <a:prstGeom prst="round2Diag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ZoneTexte 53">
            <a:extLst>
              <a:ext uri="{FF2B5EF4-FFF2-40B4-BE49-F238E27FC236}">
                <a16:creationId xmlns:a16="http://schemas.microsoft.com/office/drawing/2014/main" id="{AB02B40D-A3EF-426F-A7C5-7A5E53B83DBA}"/>
              </a:ext>
            </a:extLst>
          </p:cNvPr>
          <p:cNvSpPr txBox="1"/>
          <p:nvPr/>
        </p:nvSpPr>
        <p:spPr>
          <a:xfrm>
            <a:off x="1831693" y="4985471"/>
            <a:ext cx="372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Extra </a:t>
            </a:r>
            <a:r>
              <a:rPr lang="fr-FR" dirty="0" err="1">
                <a:solidFill>
                  <a:schemeClr val="accent1"/>
                </a:solidFill>
              </a:rPr>
              <a:t>derivative</a:t>
            </a:r>
            <a:r>
              <a:rPr lang="fr-FR" dirty="0">
                <a:solidFill>
                  <a:schemeClr val="accent1"/>
                </a:solidFill>
              </a:rPr>
              <a:t> in the </a:t>
            </a:r>
            <a:r>
              <a:rPr lang="fr-FR" dirty="0" err="1">
                <a:solidFill>
                  <a:schemeClr val="accent1"/>
                </a:solidFill>
              </a:rPr>
              <a:t>coupling</a:t>
            </a:r>
            <a:r>
              <a:rPr lang="fr-FR" dirty="0"/>
              <a:t>: </a:t>
            </a:r>
          </a:p>
          <a:p>
            <a:r>
              <a:rPr lang="fr-FR" dirty="0"/>
              <a:t>Signal for QCD axions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</a:t>
            </a:r>
            <a:r>
              <a:rPr lang="fr-FR" dirty="0" err="1"/>
              <a:t>small</a:t>
            </a:r>
            <a:r>
              <a:rPr lang="fr-FR" dirty="0"/>
              <a:t>.</a:t>
            </a:r>
          </a:p>
        </p:txBody>
      </p:sp>
      <p:sp>
        <p:nvSpPr>
          <p:cNvPr id="56" name="Espace réservé du numéro de diapositive 3">
            <a:extLst>
              <a:ext uri="{FF2B5EF4-FFF2-40B4-BE49-F238E27FC236}">
                <a16:creationId xmlns:a16="http://schemas.microsoft.com/office/drawing/2014/main" id="{D655C437-1BC5-4CCF-8332-AD741A6146ED}"/>
              </a:ext>
            </a:extLst>
          </p:cNvPr>
          <p:cNvSpPr txBox="1">
            <a:spLocks/>
          </p:cNvSpPr>
          <p:nvPr/>
        </p:nvSpPr>
        <p:spPr>
          <a:xfrm>
            <a:off x="9589325" y="0"/>
            <a:ext cx="2602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Baryonic</a:t>
            </a:r>
            <a:r>
              <a:rPr lang="fr-FR" dirty="0"/>
              <a:t> </a:t>
            </a:r>
            <a:r>
              <a:rPr lang="fr-FR" dirty="0" err="1"/>
              <a:t>Axion</a:t>
            </a:r>
            <a:r>
              <a:rPr lang="fr-FR" dirty="0"/>
              <a:t> in Neutron Oscillations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2750D3EA-9E99-4EF6-B7A3-1720B379510D}"/>
              </a:ext>
            </a:extLst>
          </p:cNvPr>
          <p:cNvSpPr txBox="1"/>
          <p:nvPr/>
        </p:nvSpPr>
        <p:spPr>
          <a:xfrm>
            <a:off x="0" y="6505246"/>
            <a:ext cx="12712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Smith,TB</a:t>
            </a:r>
            <a:r>
              <a:rPr lang="fr-FR" sz="1200" dirty="0"/>
              <a:t> (2024)]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81F8B44-0FE3-4DAA-A1BA-F4AFEFA30FEA}"/>
              </a:ext>
            </a:extLst>
          </p:cNvPr>
          <p:cNvSpPr txBox="1"/>
          <p:nvPr/>
        </p:nvSpPr>
        <p:spPr>
          <a:xfrm>
            <a:off x="3282826" y="6019169"/>
            <a:ext cx="5626348" cy="408623"/>
          </a:xfrm>
          <a:prstGeom prst="round2Diag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What</a:t>
            </a:r>
            <a:r>
              <a:rPr lang="fr-FR" dirty="0">
                <a:solidFill>
                  <a:srgbClr val="C00000"/>
                </a:solidFill>
              </a:rPr>
              <a:t> about </a:t>
            </a:r>
            <a:r>
              <a:rPr lang="fr-FR" dirty="0" err="1">
                <a:solidFill>
                  <a:srgbClr val="C00000"/>
                </a:solidFill>
              </a:rPr>
              <a:t>other</a:t>
            </a:r>
            <a:r>
              <a:rPr lang="fr-FR" dirty="0">
                <a:solidFill>
                  <a:srgbClr val="C00000"/>
                </a:solidFill>
              </a:rPr>
              <a:t> probes : </a:t>
            </a:r>
            <a:r>
              <a:rPr lang="fr-FR" dirty="0"/>
              <a:t>Solar axions, </a:t>
            </a:r>
            <a:r>
              <a:rPr lang="fr-FR" dirty="0" err="1"/>
              <a:t>Binary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, …</a:t>
            </a:r>
          </a:p>
        </p:txBody>
      </p:sp>
      <p:sp>
        <p:nvSpPr>
          <p:cNvPr id="59" name="Espace réservé du numéro de diapositive 3">
            <a:extLst>
              <a:ext uri="{FF2B5EF4-FFF2-40B4-BE49-F238E27FC236}">
                <a16:creationId xmlns:a16="http://schemas.microsoft.com/office/drawing/2014/main" id="{6DB9848E-D639-438D-B012-76C4BCA3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14/15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2A20A64-472A-4501-A733-7486E4A30CCD}"/>
              </a:ext>
            </a:extLst>
          </p:cNvPr>
          <p:cNvSpPr txBox="1"/>
          <p:nvPr/>
        </p:nvSpPr>
        <p:spPr>
          <a:xfrm>
            <a:off x="2741673" y="1862716"/>
            <a:ext cx="192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7F7F"/>
                </a:solidFill>
                <a:latin typeface="Calibri" panose="020F0502020204030204"/>
              </a:rPr>
              <a:t>F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007F7F"/>
                </a:solidFill>
                <a:effectLst/>
                <a:uLnTx/>
                <a:uFillTx/>
                <a:latin typeface="Calibri" panose="020F0502020204030204"/>
              </a:rPr>
              <a:t>ield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7F7F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srgbClr val="007F7F"/>
                </a:solidFill>
                <a:effectLst/>
                <a:uLnTx/>
                <a:uFillTx/>
                <a:latin typeface="Calibri" panose="020F0502020204030204"/>
              </a:rPr>
              <a:t>redefinition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7F7F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</p:txBody>
      </p:sp>
      <p:sp>
        <p:nvSpPr>
          <p:cNvPr id="27" name="Flèche : bas 26">
            <a:extLst>
              <a:ext uri="{FF2B5EF4-FFF2-40B4-BE49-F238E27FC236}">
                <a16:creationId xmlns:a16="http://schemas.microsoft.com/office/drawing/2014/main" id="{3C3C66F4-3904-4E6B-9EDC-CBD8B737DED0}"/>
              </a:ext>
            </a:extLst>
          </p:cNvPr>
          <p:cNvSpPr/>
          <p:nvPr/>
        </p:nvSpPr>
        <p:spPr>
          <a:xfrm>
            <a:off x="4589244" y="1668103"/>
            <a:ext cx="209294" cy="795619"/>
          </a:xfrm>
          <a:prstGeom prst="downArrow">
            <a:avLst/>
          </a:prstGeom>
          <a:noFill/>
          <a:ln w="19050">
            <a:solidFill>
              <a:srgbClr val="00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  <p:bldP spid="14" grpId="0" animBg="1"/>
      <p:bldP spid="48" grpId="0" animBg="1"/>
      <p:bldP spid="15" grpId="0"/>
      <p:bldP spid="16" grpId="0"/>
      <p:bldP spid="49" grpId="0"/>
      <p:bldP spid="50" grpId="0" animBg="1"/>
      <p:bldP spid="19" grpId="0"/>
      <p:bldP spid="20" grpId="0" animBg="1"/>
      <p:bldP spid="21" grpId="0"/>
      <p:bldP spid="52" grpId="0" animBg="1"/>
      <p:bldP spid="53" grpId="0" animBg="1"/>
      <p:bldP spid="54" grpId="0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134966-8418-4087-89C6-511EFF5FA59F}"/>
              </a:ext>
            </a:extLst>
          </p:cNvPr>
          <p:cNvSpPr txBox="1">
            <a:spLocks/>
          </p:cNvSpPr>
          <p:nvPr/>
        </p:nvSpPr>
        <p:spPr>
          <a:xfrm>
            <a:off x="43042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Conclusion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B0DBCE9A-47C2-415E-AB4E-FC686CB8812B}"/>
              </a:ext>
            </a:extLst>
          </p:cNvPr>
          <p:cNvSpPr txBox="1">
            <a:spLocks/>
          </p:cNvSpPr>
          <p:nvPr/>
        </p:nvSpPr>
        <p:spPr>
          <a:xfrm>
            <a:off x="9791205" y="0"/>
            <a:ext cx="240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Conclusion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0EF321-BDE5-4E79-B0EA-24766C2772F5}"/>
              </a:ext>
            </a:extLst>
          </p:cNvPr>
          <p:cNvSpPr txBox="1"/>
          <p:nvPr/>
        </p:nvSpPr>
        <p:spPr>
          <a:xfrm>
            <a:off x="2012520" y="1905506"/>
            <a:ext cx="84761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₪"/>
            </a:pPr>
            <a:r>
              <a:rPr lang="fr-FR" sz="2400" dirty="0" err="1"/>
              <a:t>Resonances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DM </a:t>
            </a:r>
            <a:r>
              <a:rPr lang="fr-FR" sz="2400" dirty="0" err="1"/>
              <a:t>is</a:t>
            </a:r>
            <a:r>
              <a:rPr lang="fr-FR" sz="2400" dirty="0"/>
              <a:t> relevant for </a:t>
            </a:r>
            <a:r>
              <a:rPr lang="fr-FR" sz="2400" dirty="0">
                <a:solidFill>
                  <a:srgbClr val="FF0000"/>
                </a:solidFill>
              </a:rPr>
              <a:t>future neutron </a:t>
            </a:r>
            <a:r>
              <a:rPr lang="fr-FR" sz="2400" dirty="0" err="1">
                <a:solidFill>
                  <a:srgbClr val="FF0000"/>
                </a:solidFill>
              </a:rPr>
              <a:t>experiments</a:t>
            </a:r>
            <a:r>
              <a:rPr lang="fr-FR" sz="2400" dirty="0"/>
              <a:t>,</a:t>
            </a:r>
          </a:p>
          <a:p>
            <a:pPr marL="285750" indent="-285750">
              <a:buFont typeface="Calibri" panose="020F0502020204030204" pitchFamily="34" charset="0"/>
              <a:buChar char="₪"/>
            </a:pPr>
            <a:r>
              <a:rPr lang="fr-FR" sz="2400" dirty="0" err="1"/>
              <a:t>Baryonic</a:t>
            </a:r>
            <a:r>
              <a:rPr lang="fr-FR" sz="2400" dirty="0"/>
              <a:t> QCD </a:t>
            </a:r>
            <a:r>
              <a:rPr lang="fr-FR" sz="2400" dirty="0" err="1"/>
              <a:t>axion</a:t>
            </a:r>
            <a:r>
              <a:rPr lang="fr-FR" sz="2400" dirty="0"/>
              <a:t> </a:t>
            </a:r>
            <a:r>
              <a:rPr lang="fr-FR" sz="2400" dirty="0" err="1"/>
              <a:t>requires</a:t>
            </a:r>
            <a:r>
              <a:rPr lang="fr-FR" sz="2400" dirty="0"/>
              <a:t> </a:t>
            </a:r>
            <a:r>
              <a:rPr lang="fr-FR" sz="2400" dirty="0" err="1">
                <a:solidFill>
                  <a:srgbClr val="FF0000"/>
                </a:solidFill>
              </a:rPr>
              <a:t>another</a:t>
            </a:r>
            <a:r>
              <a:rPr lang="fr-FR" sz="2400" dirty="0">
                <a:solidFill>
                  <a:srgbClr val="FF0000"/>
                </a:solidFill>
              </a:rPr>
              <a:t> probe</a:t>
            </a:r>
            <a:r>
              <a:rPr lang="fr-FR" sz="2400" dirty="0"/>
              <a:t>, </a:t>
            </a:r>
            <a:r>
              <a:rPr lang="fr-FR" sz="2400" dirty="0" err="1"/>
              <a:t>what</a:t>
            </a:r>
            <a:r>
              <a:rPr lang="fr-FR" sz="2400" dirty="0"/>
              <a:t> source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best ?</a:t>
            </a:r>
          </a:p>
          <a:p>
            <a:pPr marL="285750" indent="-285750">
              <a:buFont typeface="Calibri" panose="020F0502020204030204" pitchFamily="34" charset="0"/>
              <a:buChar char="₪"/>
            </a:pPr>
            <a:r>
              <a:rPr lang="fr-FR" sz="2400" dirty="0"/>
              <a:t>The </a:t>
            </a:r>
            <a:r>
              <a:rPr lang="fr-FR" sz="2400" dirty="0" err="1"/>
              <a:t>formalism</a:t>
            </a:r>
            <a:r>
              <a:rPr lang="fr-FR" sz="2400" dirty="0"/>
              <a:t> </a:t>
            </a:r>
            <a:r>
              <a:rPr lang="fr-FR" sz="2400" dirty="0" err="1"/>
              <a:t>fits</a:t>
            </a:r>
            <a:r>
              <a:rPr lang="fr-FR" sz="2400" dirty="0"/>
              <a:t> to </a:t>
            </a:r>
            <a:r>
              <a:rPr lang="fr-FR" sz="2400" dirty="0" err="1"/>
              <a:t>Leptogenesis</a:t>
            </a:r>
            <a:r>
              <a:rPr lang="fr-FR" sz="2400" dirty="0"/>
              <a:t> by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identifying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axion</a:t>
            </a:r>
            <a:r>
              <a:rPr lang="fr-FR" sz="2400" dirty="0">
                <a:solidFill>
                  <a:srgbClr val="FF0000"/>
                </a:solidFill>
              </a:rPr>
              <a:t> to </a:t>
            </a:r>
            <a:r>
              <a:rPr lang="fr-FR" sz="2400" dirty="0" err="1">
                <a:solidFill>
                  <a:srgbClr val="FF0000"/>
                </a:solidFill>
              </a:rPr>
              <a:t>majoron</a:t>
            </a:r>
            <a:r>
              <a:rPr lang="fr-FR" sz="2400" dirty="0"/>
              <a:t>,</a:t>
            </a:r>
          </a:p>
          <a:p>
            <a:pPr marL="285750" indent="-285750">
              <a:buFont typeface="Calibri" panose="020F0502020204030204" pitchFamily="34" charset="0"/>
              <a:buChar char="₪"/>
            </a:pPr>
            <a:r>
              <a:rPr lang="fr-FR" sz="2400" dirty="0" err="1"/>
              <a:t>Hints</a:t>
            </a:r>
            <a:r>
              <a:rPr lang="fr-FR" sz="2400" dirty="0"/>
              <a:t> of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Baryonic</a:t>
            </a:r>
            <a:r>
              <a:rPr lang="fr-FR" sz="2400" dirty="0">
                <a:solidFill>
                  <a:srgbClr val="FF0000"/>
                </a:solidFill>
              </a:rPr>
              <a:t>/</a:t>
            </a:r>
            <a:r>
              <a:rPr lang="fr-FR" sz="2400" dirty="0" err="1">
                <a:solidFill>
                  <a:srgbClr val="FF0000"/>
                </a:solidFill>
              </a:rPr>
              <a:t>Leptonic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Dark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Matter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/>
              <a:t>would</a:t>
            </a:r>
            <a:r>
              <a:rPr lang="fr-FR" sz="2400" dirty="0"/>
              <a:t> </a:t>
            </a:r>
            <a:r>
              <a:rPr lang="fr-FR" sz="2400" dirty="0" err="1"/>
              <a:t>motivate</a:t>
            </a:r>
            <a:r>
              <a:rPr lang="fr-FR" sz="2400" dirty="0"/>
              <a:t> the investigations.</a:t>
            </a:r>
          </a:p>
        </p:txBody>
      </p:sp>
      <p:sp>
        <p:nvSpPr>
          <p:cNvPr id="34" name="Espace réservé du numéro de diapositive 3">
            <a:extLst>
              <a:ext uri="{FF2B5EF4-FFF2-40B4-BE49-F238E27FC236}">
                <a16:creationId xmlns:a16="http://schemas.microsoft.com/office/drawing/2014/main" id="{BD6FE579-0C44-4DC3-A6FF-53A5402C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15/15</a:t>
            </a:r>
          </a:p>
        </p:txBody>
      </p:sp>
    </p:spTree>
    <p:extLst>
      <p:ext uri="{BB962C8B-B14F-4D97-AF65-F5344CB8AC3E}">
        <p14:creationId xmlns:p14="http://schemas.microsoft.com/office/powerpoint/2010/main" val="690506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69DC0-0B7F-457A-8012-2A6D733F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20" y="2689061"/>
            <a:ext cx="8343960" cy="739939"/>
          </a:xfrm>
        </p:spPr>
        <p:txBody>
          <a:bodyPr>
            <a:noAutofit/>
          </a:bodyPr>
          <a:lstStyle/>
          <a:p>
            <a:r>
              <a:rPr lang="fr-FR" sz="5400" dirty="0" err="1"/>
              <a:t>Thank</a:t>
            </a:r>
            <a:r>
              <a:rPr lang="fr-FR" sz="5400" dirty="0"/>
              <a:t> </a:t>
            </a:r>
            <a:r>
              <a:rPr lang="fr-FR" sz="5400" dirty="0" err="1"/>
              <a:t>you</a:t>
            </a:r>
            <a:r>
              <a:rPr lang="fr-FR" sz="5400" dirty="0"/>
              <a:t> for </a:t>
            </a:r>
            <a:r>
              <a:rPr lang="fr-FR" sz="5400" dirty="0" err="1"/>
              <a:t>your</a:t>
            </a:r>
            <a:r>
              <a:rPr lang="fr-FR" sz="5400" dirty="0"/>
              <a:t> attention!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3F18CA-55D4-48C7-9EEA-E8B0F54E6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1D08-EE52-4A29-9558-65C26C4B7A5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83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DFB37CCC-87A0-496A-83E7-8819FF73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409" y="3520313"/>
            <a:ext cx="2808433" cy="281947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4A601-9E36-4C23-8847-9922D413A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1256167"/>
            <a:ext cx="8971643" cy="67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Leptoquark and Diquark are </a:t>
            </a:r>
            <a:r>
              <a:rPr lang="en-US" sz="2000" dirty="0">
                <a:solidFill>
                  <a:srgbClr val="FF0000"/>
                </a:solidFill>
              </a:rPr>
              <a:t>mediating Fermi interactions </a:t>
            </a:r>
            <a:r>
              <a:rPr lang="en-US" sz="2000" dirty="0"/>
              <a:t>to colored pairs of Quark/Lepton. They arise naturally in some theories (SUSY).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E6CEA-B9ED-4F6D-92A3-249B4F427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50" y="2121417"/>
            <a:ext cx="3192236" cy="12571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BD3E3A-4018-4E8D-BB59-366C9F73F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2129178"/>
            <a:ext cx="3192236" cy="124937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CDED951-A46D-4254-B82C-E6C55B42B3FE}"/>
              </a:ext>
            </a:extLst>
          </p:cNvPr>
          <p:cNvSpPr txBox="1"/>
          <p:nvPr/>
        </p:nvSpPr>
        <p:spPr>
          <a:xfrm>
            <a:off x="7236279" y="2345910"/>
            <a:ext cx="5019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They</a:t>
            </a:r>
            <a:r>
              <a:rPr lang="fr-FR" sz="2000" dirty="0"/>
              <a:t> are </a:t>
            </a:r>
            <a:r>
              <a:rPr lang="fr-FR" sz="2000" dirty="0" err="1"/>
              <a:t>classified</a:t>
            </a:r>
            <a:r>
              <a:rPr lang="fr-FR" sz="2000" dirty="0"/>
              <a:t> </a:t>
            </a:r>
            <a:r>
              <a:rPr lang="fr-FR" sz="2000" dirty="0" err="1"/>
              <a:t>according</a:t>
            </a:r>
            <a:r>
              <a:rPr lang="fr-FR" sz="2000" dirty="0"/>
              <a:t> to </a:t>
            </a:r>
            <a:r>
              <a:rPr lang="fr-FR" sz="2000" dirty="0" err="1"/>
              <a:t>their</a:t>
            </a:r>
            <a:r>
              <a:rPr lang="fr-FR" sz="2000" dirty="0"/>
              <a:t> SM charges and carry </a:t>
            </a:r>
            <a:r>
              <a:rPr lang="fr-FR" sz="2000" dirty="0" err="1"/>
              <a:t>Leptonic</a:t>
            </a:r>
            <a:r>
              <a:rPr lang="fr-FR" sz="2000" dirty="0"/>
              <a:t>/</a:t>
            </a:r>
            <a:r>
              <a:rPr lang="fr-FR" sz="2000" dirty="0" err="1"/>
              <a:t>Baryonic</a:t>
            </a:r>
            <a:r>
              <a:rPr lang="fr-FR" sz="2000" dirty="0"/>
              <a:t> </a:t>
            </a:r>
            <a:r>
              <a:rPr lang="fr-FR" sz="2000" dirty="0" err="1"/>
              <a:t>Number</a:t>
            </a:r>
            <a:r>
              <a:rPr lang="fr-FR" sz="2000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FBE42C1-B7CE-468E-8108-0748E08B3DA5}"/>
              </a:ext>
            </a:extLst>
          </p:cNvPr>
          <p:cNvSpPr txBox="1"/>
          <p:nvPr/>
        </p:nvSpPr>
        <p:spPr>
          <a:xfrm>
            <a:off x="567498" y="4039915"/>
            <a:ext cx="6157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They</a:t>
            </a:r>
            <a:r>
              <a:rPr lang="fr-FR" sz="2000" dirty="0"/>
              <a:t> can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used</a:t>
            </a:r>
            <a:r>
              <a:rPr lang="fr-FR" sz="2000" dirty="0"/>
              <a:t> to </a:t>
            </a:r>
            <a:r>
              <a:rPr lang="fr-FR" sz="2000" dirty="0" err="1"/>
              <a:t>construct</a:t>
            </a:r>
            <a:r>
              <a:rPr lang="fr-FR" sz="2000" dirty="0"/>
              <a:t> (</a:t>
            </a:r>
            <a:r>
              <a:rPr lang="en-US" sz="2000" dirty="0"/>
              <a:t>ΔB,ΔL)  = (2,0) couplings.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fr-FR" sz="2000" dirty="0"/>
              <a:t>On the right : </a:t>
            </a:r>
            <a:r>
              <a:rPr lang="fr-FR" sz="2000" dirty="0" err="1">
                <a:solidFill>
                  <a:srgbClr val="FF0000"/>
                </a:solidFill>
              </a:rPr>
              <a:t>scalar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 err="1">
                <a:solidFill>
                  <a:srgbClr val="FF0000"/>
                </a:solidFill>
              </a:rPr>
              <a:t>coupling</a:t>
            </a:r>
            <a:r>
              <a:rPr lang="fr-FR" sz="2000" dirty="0">
                <a:solidFill>
                  <a:srgbClr val="FF0000"/>
                </a:solidFill>
              </a:rPr>
              <a:t>, </a:t>
            </a:r>
            <a:r>
              <a:rPr lang="fr-FR" sz="2000" dirty="0" err="1"/>
              <a:t>requiring</a:t>
            </a:r>
            <a:r>
              <a:rPr lang="fr-FR" sz="2000" dirty="0"/>
              <a:t> 2 </a:t>
            </a:r>
            <a:r>
              <a:rPr lang="fr-FR" sz="2000" dirty="0" err="1"/>
              <a:t>di-quarks</a:t>
            </a:r>
            <a:r>
              <a:rPr lang="fr-FR" sz="2000" dirty="0"/>
              <a:t>.</a:t>
            </a:r>
            <a:endParaRPr lang="en-US" sz="20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E9D5F158-0CA5-46F1-B6CB-D17B218E8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39" y="4717557"/>
            <a:ext cx="152398" cy="17503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1528DE5-0145-4C87-A655-6D7AC2073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40" y="5206112"/>
            <a:ext cx="152398" cy="17503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DFF37B0-9D0A-473E-A0A9-345FCE1C5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6" y="4480331"/>
            <a:ext cx="291895" cy="2409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3DE243F-0830-4AFA-9A7E-C78645B614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06" y="4208470"/>
            <a:ext cx="317776" cy="17532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9945443-7013-4CE9-A0EE-DE53DD3D3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842" y="5179902"/>
            <a:ext cx="291895" cy="2409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3B2BF52-D1D5-49DA-9D73-5BF67104C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70" y="5517339"/>
            <a:ext cx="291895" cy="2409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AF23F7-24EE-440E-AA0F-307E3984C7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95" y="6180264"/>
            <a:ext cx="291895" cy="2409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6369F2D-0287-4138-85FE-BF4AEB0ABC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14" y="3509554"/>
            <a:ext cx="317776" cy="17532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B677DAE-569F-4643-ACDE-632ACA39D9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79" y="4218891"/>
            <a:ext cx="195522" cy="188226"/>
          </a:xfrm>
          <a:prstGeom prst="rect">
            <a:avLst/>
          </a:prstGeom>
        </p:spPr>
      </p:pic>
      <p:sp>
        <p:nvSpPr>
          <p:cNvPr id="41" name="Titre 1">
            <a:extLst>
              <a:ext uri="{FF2B5EF4-FFF2-40B4-BE49-F238E27FC236}">
                <a16:creationId xmlns:a16="http://schemas.microsoft.com/office/drawing/2014/main" id="{73F60A41-DAF9-48D4-90A4-69FE5A84CB5A}"/>
              </a:ext>
            </a:extLst>
          </p:cNvPr>
          <p:cNvSpPr txBox="1">
            <a:spLocks/>
          </p:cNvSpPr>
          <p:nvPr/>
        </p:nvSpPr>
        <p:spPr>
          <a:xfrm>
            <a:off x="85725" y="4698"/>
            <a:ext cx="11687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err="1">
                <a:solidFill>
                  <a:srgbClr val="EEDC82"/>
                </a:solidFill>
              </a:rPr>
              <a:t>Leptoquark</a:t>
            </a:r>
            <a:r>
              <a:rPr lang="fr-FR" sz="4000" dirty="0"/>
              <a:t> and </a:t>
            </a:r>
            <a:r>
              <a:rPr lang="fr-FR" sz="4000" dirty="0">
                <a:solidFill>
                  <a:srgbClr val="FF9F79"/>
                </a:solidFill>
              </a:rPr>
              <a:t>Diquarks</a:t>
            </a:r>
            <a:r>
              <a:rPr lang="fr-FR" sz="4000" dirty="0"/>
              <a:t> : </a:t>
            </a:r>
            <a:r>
              <a:rPr lang="fr-FR" sz="4000" dirty="0" err="1"/>
              <a:t>mediators</a:t>
            </a:r>
            <a:r>
              <a:rPr lang="fr-FR" sz="4000" dirty="0"/>
              <a:t> of B-violation</a:t>
            </a:r>
          </a:p>
        </p:txBody>
      </p:sp>
    </p:spTree>
    <p:extLst>
      <p:ext uri="{BB962C8B-B14F-4D97-AF65-F5344CB8AC3E}">
        <p14:creationId xmlns:p14="http://schemas.microsoft.com/office/powerpoint/2010/main" val="214014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36035-93D9-4968-A327-8341BA30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9" y="-47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Outline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86BD52-A6B2-4AB7-ACDE-19FA3FC4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342" y="2634049"/>
            <a:ext cx="7642494" cy="158990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dirty="0" err="1"/>
              <a:t>Axion</a:t>
            </a:r>
            <a:r>
              <a:rPr lang="fr-FR" dirty="0"/>
              <a:t> Solution to Strong CP puzzle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Landscape</a:t>
            </a:r>
            <a:r>
              <a:rPr lang="fr-FR" dirty="0"/>
              <a:t> of </a:t>
            </a:r>
            <a:r>
              <a:rPr lang="fr-FR" dirty="0" err="1"/>
              <a:t>Axion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  <a:p>
            <a:pPr marL="571500" indent="-571500">
              <a:buFont typeface="+mj-lt"/>
              <a:buAutoNum type="romanUcPeriod"/>
            </a:pPr>
            <a:r>
              <a:rPr lang="fr-FR" dirty="0" err="1"/>
              <a:t>Baryonic</a:t>
            </a:r>
            <a:r>
              <a:rPr lang="fr-FR" dirty="0"/>
              <a:t> Axions in Neutron Oscillations </a:t>
            </a:r>
            <a:r>
              <a:rPr lang="fr-FR" sz="1600" dirty="0"/>
              <a:t>(2412.06434)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/>
              <a:t>Conclusion</a:t>
            </a:r>
            <a:endParaRPr lang="fr-FR" sz="1600" dirty="0"/>
          </a:p>
          <a:p>
            <a:pPr marL="1028700" lvl="1" indent="-571500">
              <a:buFont typeface="+mj-lt"/>
              <a:buAutoNum type="alphaLcPeriod"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44D26C5C-C562-43B5-A57E-681562FB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C1D08-EE52-4A29-9558-65C26C4B7A5B}" type="slidenum">
              <a:rPr lang="fr-FR" smtClean="0"/>
              <a:t>2</a:t>
            </a:fld>
            <a:r>
              <a:rPr lang="fr-FR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497718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801A812-5A92-4250-924A-DF4C9B03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5502" y="4258219"/>
            <a:ext cx="1994386" cy="11363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52AFC57-3CDE-4E62-806B-160F6EE3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629" y="4258219"/>
            <a:ext cx="2461470" cy="11363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FA5FE3-1049-4E2B-A995-750C45C81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561" y="1751154"/>
            <a:ext cx="2554184" cy="113633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BBFA475-DF95-4DD3-BDB7-CE827258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Reparametrization</a:t>
            </a:r>
            <a:r>
              <a:rPr lang="fr-FR" sz="4000" dirty="0"/>
              <a:t> Invariance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63FFD9-9CB2-45A0-A3EB-18FA32A837E2}"/>
              </a:ext>
            </a:extLst>
          </p:cNvPr>
          <p:cNvSpPr txBox="1"/>
          <p:nvPr/>
        </p:nvSpPr>
        <p:spPr>
          <a:xfrm>
            <a:off x="412559" y="1350353"/>
            <a:ext cx="4984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 the UV, CPV gauge </a:t>
            </a:r>
            <a:r>
              <a:rPr lang="fr-FR" dirty="0" err="1"/>
              <a:t>coupling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>
                <a:solidFill>
                  <a:srgbClr val="C00000"/>
                </a:solidFill>
              </a:rPr>
              <a:t>not </a:t>
            </a:r>
            <a:r>
              <a:rPr lang="fr-FR" dirty="0" err="1">
                <a:solidFill>
                  <a:srgbClr val="C00000"/>
                </a:solidFill>
              </a:rPr>
              <a:t>always</a:t>
            </a:r>
            <a:r>
              <a:rPr lang="fr-FR" dirty="0">
                <a:solidFill>
                  <a:srgbClr val="C00000"/>
                </a:solidFill>
              </a:rPr>
              <a:t> explicit</a:t>
            </a:r>
            <a:r>
              <a:rPr lang="fr-FR" dirty="0"/>
              <a:t>:</a:t>
            </a:r>
          </a:p>
        </p:txBody>
      </p: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F0D2266E-16DF-4E12-AD7A-15533734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C1D08-EE52-4A29-9558-65C26C4B7A5B}" type="slidenum">
              <a:rPr lang="fr-FR" smtClean="0"/>
              <a:t>20</a:t>
            </a:fld>
            <a:r>
              <a:rPr lang="fr-FR" dirty="0"/>
              <a:t>/25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5FC7A1C-D26D-410E-9019-AB40C87041DF}"/>
              </a:ext>
            </a:extLst>
          </p:cNvPr>
          <p:cNvSpPr txBox="1"/>
          <p:nvPr/>
        </p:nvSpPr>
        <p:spPr>
          <a:xfrm>
            <a:off x="-1" y="6488668"/>
            <a:ext cx="1835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[Quevillon Smith (2019)]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F0B71E5-0FE2-4E70-A043-4F24FC2352CA}"/>
                  </a:ext>
                </a:extLst>
              </p:cNvPr>
              <p:cNvSpPr txBox="1"/>
              <p:nvPr/>
            </p:nvSpPr>
            <p:spPr>
              <a:xfrm>
                <a:off x="-517373" y="2253920"/>
                <a:ext cx="7692242" cy="633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𝑃𝑜𝑙𝑎𝑟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𝑖𝐷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fr-FR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fr-FR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00808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r>
                        <a:rPr lang="fr-FR" i="1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F0B71E5-0FE2-4E70-A043-4F24FC235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7373" y="2253920"/>
                <a:ext cx="7692242" cy="633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BE7092E-F819-49D0-A527-6FAB78908BCC}"/>
                  </a:ext>
                </a:extLst>
              </p:cNvPr>
              <p:cNvSpPr txBox="1"/>
              <p:nvPr/>
            </p:nvSpPr>
            <p:spPr>
              <a:xfrm>
                <a:off x="362112" y="5100372"/>
                <a:ext cx="6978237" cy="639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𝐷𝑒𝑟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b="0" i="1" smtClean="0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𝑖𝐷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sSub>
                        <m:sSubPr>
                          <m:ctrlP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m:rPr>
                              <m:lit/>
                            </m:rP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9535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b="0" i="1" smtClean="0">
                          <a:solidFill>
                            <a:srgbClr val="FF953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9535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953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9BE7092E-F819-49D0-A527-6FAB78908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2" y="5100372"/>
                <a:ext cx="6978237" cy="6394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E04B5E6-C51F-4F41-A0D8-8F16B3B0DD0E}"/>
                  </a:ext>
                </a:extLst>
              </p:cNvPr>
              <p:cNvSpPr txBox="1"/>
              <p:nvPr/>
            </p:nvSpPr>
            <p:spPr>
              <a:xfrm>
                <a:off x="412559" y="3491297"/>
                <a:ext cx="6338509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b="0" dirty="0">
                    <a:solidFill>
                      <a:srgbClr val="C00000"/>
                    </a:solidFill>
                  </a:rPr>
                  <a:t>Change variables </a:t>
                </a:r>
                <a:r>
                  <a:rPr lang="fr-FR" b="0" dirty="0"/>
                  <a:t>to </a:t>
                </a:r>
                <a:r>
                  <a:rPr lang="fr-FR" b="0" dirty="0" err="1"/>
                  <a:t>make</a:t>
                </a:r>
                <a:r>
                  <a:rPr lang="fr-FR" b="0" dirty="0"/>
                  <a:t> the fermions PQ invariant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p>
                    </m:sSup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0E04B5E6-C51F-4F41-A0D8-8F16B3B0D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9" y="3491297"/>
                <a:ext cx="6338509" cy="317844"/>
              </a:xfrm>
              <a:prstGeom prst="rect">
                <a:avLst/>
              </a:prstGeom>
              <a:blipFill>
                <a:blip r:embed="rId7"/>
                <a:stretch>
                  <a:fillRect l="-2310" t="-11538" r="-2214" b="-44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DA954EB-D278-4E2A-AC50-D1EEB5B762D8}"/>
                  </a:ext>
                </a:extLst>
              </p:cNvPr>
              <p:cNvSpPr txBox="1"/>
              <p:nvPr/>
            </p:nvSpPr>
            <p:spPr>
              <a:xfrm>
                <a:off x="7541626" y="3309159"/>
                <a:ext cx="3690452" cy="524825"/>
              </a:xfrm>
              <a:prstGeom prst="round2DiagRect">
                <a:avLst/>
              </a:prstGeom>
              <a:noFill/>
              <a:ln w="19050">
                <a:solidFill>
                  <a:srgbClr val="FF8E27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fr-FR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fr-FR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fr-FR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FF8E27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FF8E27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𝑖𝑚</m:t>
                      </m:r>
                      <m:acc>
                        <m:accPr>
                          <m:chr m:val="̅"/>
                          <m:ctrlPr>
                            <a:rPr lang="fr-FR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fr-FR" i="1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rgbClr val="00808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b="0" i="1" smtClean="0">
                          <a:solidFill>
                            <a:srgbClr val="00808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rgbClr val="397A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 smtClean="0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397A2A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397A2A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397A2A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i="1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  <m:t>8 </m:t>
                              </m:r>
                              <m:r>
                                <a:rPr lang="fr-FR" i="1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r>
                            <a:rPr lang="fr-FR" i="1">
                              <a:solidFill>
                                <a:srgbClr val="397A2A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397A2A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 smtClean="0">
                              <a:solidFill>
                                <a:srgbClr val="397A2A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397A2A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397A2A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DA954EB-D278-4E2A-AC50-D1EEB5B7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626" y="3309159"/>
                <a:ext cx="3690452" cy="524825"/>
              </a:xfrm>
              <a:prstGeom prst="round2Diag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numéro de diapositive 3">
            <a:extLst>
              <a:ext uri="{FF2B5EF4-FFF2-40B4-BE49-F238E27FC236}">
                <a16:creationId xmlns:a16="http://schemas.microsoft.com/office/drawing/2014/main" id="{59CCC4BD-78AD-485F-AD9D-8BE25CB8BEC1}"/>
              </a:ext>
            </a:extLst>
          </p:cNvPr>
          <p:cNvSpPr txBox="1">
            <a:spLocks/>
          </p:cNvSpPr>
          <p:nvPr/>
        </p:nvSpPr>
        <p:spPr>
          <a:xfrm>
            <a:off x="10272156" y="0"/>
            <a:ext cx="1919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Axion</a:t>
            </a:r>
            <a:r>
              <a:rPr lang="fr-FR" dirty="0"/>
              <a:t> Solution to Strong CP</a:t>
            </a:r>
          </a:p>
        </p:txBody>
      </p:sp>
    </p:spTree>
    <p:extLst>
      <p:ext uri="{BB962C8B-B14F-4D97-AF65-F5344CB8AC3E}">
        <p14:creationId xmlns:p14="http://schemas.microsoft.com/office/powerpoint/2010/main" val="638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134966-8418-4087-89C6-511EFF5FA59F}"/>
              </a:ext>
            </a:extLst>
          </p:cNvPr>
          <p:cNvSpPr txBox="1">
            <a:spLocks/>
          </p:cNvSpPr>
          <p:nvPr/>
        </p:nvSpPr>
        <p:spPr>
          <a:xfrm>
            <a:off x="43042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Strong CP Puzzle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D635357E-2411-480D-B462-5B92816F26F3}"/>
              </a:ext>
            </a:extLst>
          </p:cNvPr>
          <p:cNvCxnSpPr>
            <a:cxnSpLocks/>
          </p:cNvCxnSpPr>
          <p:nvPr/>
        </p:nvCxnSpPr>
        <p:spPr>
          <a:xfrm>
            <a:off x="4186238" y="2277128"/>
            <a:ext cx="679587" cy="271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FE33C93-3E9A-40E0-9D5D-FD1503C4161B}"/>
              </a:ext>
            </a:extLst>
          </p:cNvPr>
          <p:cNvCxnSpPr>
            <a:cxnSpLocks/>
          </p:cNvCxnSpPr>
          <p:nvPr/>
        </p:nvCxnSpPr>
        <p:spPr>
          <a:xfrm flipH="1">
            <a:off x="6124575" y="2258672"/>
            <a:ext cx="686559" cy="289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4704F64-13AF-48AF-82F7-8F86D14323F5}"/>
              </a:ext>
            </a:extLst>
          </p:cNvPr>
          <p:cNvSpPr txBox="1"/>
          <p:nvPr/>
        </p:nvSpPr>
        <p:spPr>
          <a:xfrm>
            <a:off x="504770" y="1868505"/>
            <a:ext cx="5461683" cy="408623"/>
          </a:xfrm>
          <a:prstGeom prst="round2Diag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Non-trivial Quantum </a:t>
            </a:r>
            <a:r>
              <a:rPr lang="fr-FR" dirty="0" err="1"/>
              <a:t>Chromodynamic</a:t>
            </a:r>
            <a:r>
              <a:rPr lang="fr-FR" dirty="0"/>
              <a:t> vacuum structure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B2A8E30-3C3D-4B24-AFBC-90BDFF101C3C}"/>
              </a:ext>
            </a:extLst>
          </p:cNvPr>
          <p:cNvSpPr txBox="1"/>
          <p:nvPr/>
        </p:nvSpPr>
        <p:spPr>
          <a:xfrm>
            <a:off x="6811132" y="1868505"/>
            <a:ext cx="4088113" cy="408623"/>
          </a:xfrm>
          <a:prstGeom prst="round2Diag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Yukawa</a:t>
            </a:r>
            <a:r>
              <a:rPr lang="fr-FR" dirty="0"/>
              <a:t> phases of Quarks-Higgs </a:t>
            </a:r>
            <a:r>
              <a:rPr lang="fr-FR" dirty="0" err="1"/>
              <a:t>couplings</a:t>
            </a:r>
            <a:endParaRPr lang="fr-FR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83ED416-0266-468E-B4D4-2CE191FE7D79}"/>
              </a:ext>
            </a:extLst>
          </p:cNvPr>
          <p:cNvCxnSpPr>
            <a:cxnSpLocks/>
          </p:cNvCxnSpPr>
          <p:nvPr/>
        </p:nvCxnSpPr>
        <p:spPr>
          <a:xfrm>
            <a:off x="9004544" y="1542641"/>
            <a:ext cx="0" cy="305029"/>
          </a:xfrm>
          <a:prstGeom prst="straightConnector1">
            <a:avLst/>
          </a:prstGeom>
          <a:ln>
            <a:solidFill>
              <a:srgbClr val="006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668AB14-BB80-4FDF-9792-1C20BEAC9A75}"/>
              </a:ext>
            </a:extLst>
          </p:cNvPr>
          <p:cNvSpPr txBox="1"/>
          <p:nvPr/>
        </p:nvSpPr>
        <p:spPr>
          <a:xfrm>
            <a:off x="1769015" y="1178202"/>
            <a:ext cx="2871565" cy="408623"/>
          </a:xfrm>
          <a:prstGeom prst="round2DiagRect">
            <a:avLst/>
          </a:prstGeom>
          <a:noFill/>
          <a:ln w="19050">
            <a:solidFill>
              <a:srgbClr val="0064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Excess of the </a:t>
            </a:r>
            <a:r>
              <a:rPr lang="fr-FR" dirty="0" err="1"/>
              <a:t>meson</a:t>
            </a:r>
            <a:r>
              <a:rPr lang="fr-FR" dirty="0"/>
              <a:t> </a:t>
            </a:r>
            <a:r>
              <a:rPr lang="el-GR" dirty="0"/>
              <a:t>η</a:t>
            </a:r>
            <a:r>
              <a:rPr lang="fr-FR" dirty="0"/>
              <a:t>’ mass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15C173F-8B6B-4432-92A2-6DC2E49356DF}"/>
              </a:ext>
            </a:extLst>
          </p:cNvPr>
          <p:cNvSpPr txBox="1"/>
          <p:nvPr/>
        </p:nvSpPr>
        <p:spPr>
          <a:xfrm>
            <a:off x="7297861" y="1158426"/>
            <a:ext cx="3545400" cy="408623"/>
          </a:xfrm>
          <a:prstGeom prst="round2DiagRect">
            <a:avLst/>
          </a:prstGeom>
          <a:noFill/>
          <a:ln w="19050">
            <a:solidFill>
              <a:srgbClr val="0064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CP </a:t>
            </a:r>
            <a:r>
              <a:rPr lang="fr-FR" dirty="0" err="1"/>
              <a:t>violating</a:t>
            </a:r>
            <a:r>
              <a:rPr lang="fr-FR" dirty="0"/>
              <a:t> </a:t>
            </a:r>
            <a:r>
              <a:rPr lang="fr-FR" dirty="0" err="1"/>
              <a:t>electroweak</a:t>
            </a:r>
            <a:r>
              <a:rPr lang="fr-FR" dirty="0"/>
              <a:t> </a:t>
            </a:r>
            <a:r>
              <a:rPr lang="fr-FR" dirty="0" err="1"/>
              <a:t>processes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84DF6A8-3C5A-48FB-A563-217F4D15B9B2}"/>
                  </a:ext>
                </a:extLst>
              </p:cNvPr>
              <p:cNvSpPr txBox="1"/>
              <p:nvPr/>
            </p:nvSpPr>
            <p:spPr>
              <a:xfrm>
                <a:off x="3281749" y="2901526"/>
                <a:ext cx="5176652" cy="524825"/>
              </a:xfrm>
              <a:prstGeom prst="round2DiagRect">
                <a:avLst/>
              </a:prstGeom>
              <a:solidFill>
                <a:schemeClr val="accent2">
                  <a:alpha val="19000"/>
                </a:schemeClr>
              </a:solidFill>
              <a:ln w="1905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𝑄𝐶𝐷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fr-FR">
                          <a:latin typeface="Cambria Math" panose="02040503050406030204" pitchFamily="18" charset="0"/>
                        </a:rPr>
                        <m:t>Arg</m:t>
                      </m:r>
                      <m:r>
                        <m:rPr>
                          <m:nor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m:rPr>
                          <m:nor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B84DF6A8-3C5A-48FB-A563-217F4D15B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749" y="2901526"/>
                <a:ext cx="5176652" cy="524825"/>
              </a:xfrm>
              <a:prstGeom prst="round2Diag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8A1FD08-674B-4F61-87C9-F01077E15A12}"/>
                  </a:ext>
                </a:extLst>
              </p:cNvPr>
              <p:cNvSpPr txBox="1"/>
              <p:nvPr/>
            </p:nvSpPr>
            <p:spPr>
              <a:xfrm>
                <a:off x="1564556" y="3779238"/>
                <a:ext cx="8321649" cy="440476"/>
              </a:xfrm>
              <a:prstGeom prst="round2DiagRect">
                <a:avLst/>
              </a:prstGeom>
              <a:noFill/>
              <a:ln w="19050">
                <a:solidFill>
                  <a:srgbClr val="0064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Neutron Electric </a:t>
                </a:r>
                <a:r>
                  <a:rPr lang="fr-FR" dirty="0" err="1"/>
                  <a:t>Dipole</a:t>
                </a:r>
                <a:r>
                  <a:rPr lang="fr-FR" dirty="0"/>
                  <a:t> Moment </a:t>
                </a:r>
                <a:r>
                  <a:rPr lang="fr-FR" dirty="0" err="1"/>
                  <a:t>experiment</a:t>
                </a:r>
                <a:r>
                  <a:rPr lang="fr-FR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Arg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Arg</m:t>
                    </m:r>
                    <m:r>
                      <m:rPr>
                        <m:nor/>
                      </m:rPr>
                      <a:rPr lang="fr-FR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8A1FD08-674B-4F61-87C9-F01077E15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556" y="3779238"/>
                <a:ext cx="8321649" cy="440476"/>
              </a:xfrm>
              <a:prstGeom prst="round2DiagRect">
                <a:avLst/>
              </a:prstGeom>
              <a:blipFill>
                <a:blip r:embed="rId3"/>
                <a:stretch>
                  <a:fillRect l="-292" b="-9333"/>
                </a:stretch>
              </a:blipFill>
              <a:ln w="19050">
                <a:solidFill>
                  <a:srgbClr val="0064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16C85A6-08CB-4C20-817A-D528FC17E778}"/>
              </a:ext>
            </a:extLst>
          </p:cNvPr>
          <p:cNvCxnSpPr>
            <a:cxnSpLocks/>
          </p:cNvCxnSpPr>
          <p:nvPr/>
        </p:nvCxnSpPr>
        <p:spPr>
          <a:xfrm flipV="1">
            <a:off x="5679397" y="3426351"/>
            <a:ext cx="0" cy="352887"/>
          </a:xfrm>
          <a:prstGeom prst="straightConnector1">
            <a:avLst/>
          </a:prstGeom>
          <a:ln>
            <a:solidFill>
              <a:srgbClr val="006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2B6DBA3D-847B-4AF0-BBDB-BAC2DCEAE852}"/>
              </a:ext>
            </a:extLst>
          </p:cNvPr>
          <p:cNvSpPr/>
          <p:nvPr/>
        </p:nvSpPr>
        <p:spPr>
          <a:xfrm rot="5400000" flipH="1">
            <a:off x="5986250" y="1932184"/>
            <a:ext cx="219500" cy="160910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4E30AADE-2FA0-476B-84E7-43E060A23C84}"/>
              </a:ext>
            </a:extLst>
          </p:cNvPr>
          <p:cNvSpPr/>
          <p:nvPr/>
        </p:nvSpPr>
        <p:spPr>
          <a:xfrm rot="5400000" flipH="1">
            <a:off x="4756075" y="2429998"/>
            <a:ext cx="219500" cy="61347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6173BF7-9898-4332-A833-3CED7C4BB33D}"/>
              </a:ext>
            </a:extLst>
          </p:cNvPr>
          <p:cNvCxnSpPr>
            <a:cxnSpLocks/>
          </p:cNvCxnSpPr>
          <p:nvPr/>
        </p:nvCxnSpPr>
        <p:spPr>
          <a:xfrm>
            <a:off x="3108833" y="1547534"/>
            <a:ext cx="0" cy="305029"/>
          </a:xfrm>
          <a:prstGeom prst="straightConnector1">
            <a:avLst/>
          </a:prstGeom>
          <a:ln>
            <a:solidFill>
              <a:srgbClr val="006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355BA9F8-66F8-42CF-854B-3494E78EE9D3}"/>
              </a:ext>
            </a:extLst>
          </p:cNvPr>
          <p:cNvSpPr txBox="1"/>
          <p:nvPr/>
        </p:nvSpPr>
        <p:spPr>
          <a:xfrm>
            <a:off x="1552134" y="4453242"/>
            <a:ext cx="3798799" cy="408623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How </a:t>
            </a:r>
            <a:r>
              <a:rPr lang="fr-FR" dirty="0" err="1"/>
              <a:t>Yukawa</a:t>
            </a:r>
            <a:r>
              <a:rPr lang="fr-FR" dirty="0"/>
              <a:t> phases </a:t>
            </a:r>
            <a:r>
              <a:rPr lang="fr-FR" dirty="0" err="1"/>
              <a:t>speaks</a:t>
            </a:r>
            <a:r>
              <a:rPr lang="fr-FR" dirty="0"/>
              <a:t> to Gluons: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8A5679D0-D5BF-466F-90AB-2C688A2788BC}"/>
                  </a:ext>
                </a:extLst>
              </p:cNvPr>
              <p:cNvSpPr txBox="1"/>
              <p:nvPr/>
            </p:nvSpPr>
            <p:spPr>
              <a:xfrm>
                <a:off x="2784470" y="5311134"/>
                <a:ext cx="503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8A5679D0-D5BF-466F-90AB-2C688A278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70" y="5311134"/>
                <a:ext cx="5033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3072F78A-A453-4E88-83B7-B936272EC123}"/>
              </a:ext>
            </a:extLst>
          </p:cNvPr>
          <p:cNvSpPr/>
          <p:nvPr/>
        </p:nvSpPr>
        <p:spPr>
          <a:xfrm>
            <a:off x="6637180" y="4453242"/>
            <a:ext cx="343278" cy="20149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86DF239A-FA56-4F96-AF28-9C8340870004}"/>
                  </a:ext>
                </a:extLst>
              </p:cNvPr>
              <p:cNvSpPr txBox="1"/>
              <p:nvPr/>
            </p:nvSpPr>
            <p:spPr>
              <a:xfrm>
                <a:off x="7336140" y="5235594"/>
                <a:ext cx="3130461" cy="408623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err="1"/>
                  <a:t>What</a:t>
                </a:r>
                <a:r>
                  <a:rPr lang="fr-FR" dirty="0"/>
                  <a:t> about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fr-FR" dirty="0"/>
                  <a:t>?</a:t>
                </a: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86DF239A-FA56-4F96-AF28-9C834087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140" y="5235594"/>
                <a:ext cx="3130461" cy="408623"/>
              </a:xfrm>
              <a:prstGeom prst="round2DiagRect">
                <a:avLst/>
              </a:prstGeom>
              <a:blipFill>
                <a:blip r:embed="rId6"/>
                <a:stretch>
                  <a:fillRect l="-973" t="-2985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ZoneTexte 31">
            <a:extLst>
              <a:ext uri="{FF2B5EF4-FFF2-40B4-BE49-F238E27FC236}">
                <a16:creationId xmlns:a16="http://schemas.microsoft.com/office/drawing/2014/main" id="{328F7D89-C954-419A-A44D-F235A1689538}"/>
              </a:ext>
            </a:extLst>
          </p:cNvPr>
          <p:cNvSpPr txBox="1"/>
          <p:nvPr/>
        </p:nvSpPr>
        <p:spPr>
          <a:xfrm>
            <a:off x="1878578" y="6111766"/>
            <a:ext cx="2806342" cy="408623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Chiral</a:t>
            </a:r>
            <a:r>
              <a:rPr lang="fr-FR" dirty="0"/>
              <a:t> </a:t>
            </a:r>
            <a:r>
              <a:rPr lang="fr-FR" dirty="0" err="1">
                <a:solidFill>
                  <a:srgbClr val="006400"/>
                </a:solidFill>
              </a:rPr>
              <a:t>anomaly</a:t>
            </a:r>
            <a:r>
              <a:rPr lang="fr-FR" dirty="0"/>
              <a:t> of fermions.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750D900A-A361-427A-98B4-5F32332AD7B3}"/>
                  </a:ext>
                </a:extLst>
              </p:cNvPr>
              <p:cNvSpPr txBox="1"/>
              <p:nvPr/>
            </p:nvSpPr>
            <p:spPr>
              <a:xfrm>
                <a:off x="1093094" y="4974186"/>
                <a:ext cx="1644168" cy="973032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box>
                          <m:box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750D900A-A361-427A-98B4-5F32332A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94" y="4974186"/>
                <a:ext cx="1644168" cy="973032"/>
              </a:xfrm>
              <a:prstGeom prst="round2Diag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5FA7520-978A-4BF5-BC2C-4143F4125CE2}"/>
                  </a:ext>
                </a:extLst>
              </p:cNvPr>
              <p:cNvSpPr txBox="1"/>
              <p:nvPr/>
            </p:nvSpPr>
            <p:spPr>
              <a:xfrm>
                <a:off x="3475156" y="5081928"/>
                <a:ext cx="2806342" cy="827744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ba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ba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𝐴𝑛𝑜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b="0" i="1" smtClean="0">
                        <a:solidFill>
                          <a:srgbClr val="0064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dirty="0">
                    <a:solidFill>
                      <a:srgbClr val="0064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fr-FR" i="1">
                                <a:solidFill>
                                  <a:srgbClr val="00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rgbClr val="0064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35FA7520-978A-4BF5-BC2C-4143F4125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56" y="5081928"/>
                <a:ext cx="2806342" cy="827744"/>
              </a:xfrm>
              <a:prstGeom prst="round2Diag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Espace réservé du numéro de diapositive 3">
            <a:extLst>
              <a:ext uri="{FF2B5EF4-FFF2-40B4-BE49-F238E27FC236}">
                <a16:creationId xmlns:a16="http://schemas.microsoft.com/office/drawing/2014/main" id="{6F8789B9-F503-4822-ABC1-80D3D30EFF1D}"/>
              </a:ext>
            </a:extLst>
          </p:cNvPr>
          <p:cNvSpPr txBox="1">
            <a:spLocks/>
          </p:cNvSpPr>
          <p:nvPr/>
        </p:nvSpPr>
        <p:spPr>
          <a:xfrm>
            <a:off x="10272156" y="0"/>
            <a:ext cx="1919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Axion</a:t>
            </a:r>
            <a:r>
              <a:rPr lang="fr-FR" dirty="0"/>
              <a:t> Solution to Strong CP</a:t>
            </a:r>
          </a:p>
        </p:txBody>
      </p:sp>
      <p:sp>
        <p:nvSpPr>
          <p:cNvPr id="39" name="Espace réservé du numéro de diapositive 3">
            <a:extLst>
              <a:ext uri="{FF2B5EF4-FFF2-40B4-BE49-F238E27FC236}">
                <a16:creationId xmlns:a16="http://schemas.microsoft.com/office/drawing/2014/main" id="{36C45786-852E-4A2A-8246-A6E0807D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C1D08-EE52-4A29-9558-65C26C4B7A5B}" type="slidenum">
              <a:rPr lang="fr-FR" smtClean="0"/>
              <a:t>3</a:t>
            </a:fld>
            <a:r>
              <a:rPr lang="fr-FR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6921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/>
      <p:bldP spid="30" grpId="0"/>
      <p:bldP spid="6" grpId="0" animBg="1"/>
      <p:bldP spid="35" grpId="0"/>
      <p:bldP spid="32" grpId="0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134966-8418-4087-89C6-511EFF5FA59F}"/>
              </a:ext>
            </a:extLst>
          </p:cNvPr>
          <p:cNvSpPr txBox="1">
            <a:spLocks/>
          </p:cNvSpPr>
          <p:nvPr/>
        </p:nvSpPr>
        <p:spPr>
          <a:xfrm>
            <a:off x="43042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Strong CP Puzzle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55BA9F8-66F8-42CF-854B-3494E78EE9D3}"/>
                  </a:ext>
                </a:extLst>
              </p:cNvPr>
              <p:cNvSpPr txBox="1"/>
              <p:nvPr/>
            </p:nvSpPr>
            <p:spPr>
              <a:xfrm>
                <a:off x="3681269" y="1076623"/>
                <a:ext cx="4156417" cy="408623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Similar contributions for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fr-FR" dirty="0"/>
                  <a:t> :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55BA9F8-66F8-42CF-854B-3494E78EE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269" y="1076623"/>
                <a:ext cx="4156417" cy="408623"/>
              </a:xfrm>
              <a:prstGeom prst="round2DiagRect">
                <a:avLst/>
              </a:prstGeom>
              <a:blipFill>
                <a:blip r:embed="rId2"/>
                <a:stretch>
                  <a:fillRect l="-733" t="-4478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A315211-AD54-4A7D-B587-076949D2225E}"/>
                  </a:ext>
                </a:extLst>
              </p:cNvPr>
              <p:cNvSpPr txBox="1"/>
              <p:nvPr/>
            </p:nvSpPr>
            <p:spPr>
              <a:xfrm>
                <a:off x="2796050" y="1534494"/>
                <a:ext cx="6599899" cy="717147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𝐶𝑃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𝑆𝑈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</m:sSub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A315211-AD54-4A7D-B587-076949D22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050" y="1534494"/>
                <a:ext cx="6599899" cy="717147"/>
              </a:xfrm>
              <a:prstGeom prst="round2Diag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943343CE-A252-40E6-9EE7-C3927E702157}"/>
              </a:ext>
            </a:extLst>
          </p:cNvPr>
          <p:cNvSpPr/>
          <p:nvPr/>
        </p:nvSpPr>
        <p:spPr>
          <a:xfrm rot="5400000">
            <a:off x="3895356" y="1842104"/>
            <a:ext cx="141428" cy="584370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6AA93FCD-4B5A-4477-AB0E-E3B8FA1F7B58}"/>
              </a:ext>
            </a:extLst>
          </p:cNvPr>
          <p:cNvSpPr/>
          <p:nvPr/>
        </p:nvSpPr>
        <p:spPr>
          <a:xfrm rot="5400000">
            <a:off x="7288415" y="1834008"/>
            <a:ext cx="141428" cy="572984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4ED3C37-4AB2-4C8F-8E3E-5656173AB0C9}"/>
              </a:ext>
            </a:extLst>
          </p:cNvPr>
          <p:cNvCxnSpPr>
            <a:cxnSpLocks/>
            <a:stCxn id="37" idx="3"/>
            <a:endCxn id="2" idx="1"/>
          </p:cNvCxnSpPr>
          <p:nvPr/>
        </p:nvCxnSpPr>
        <p:spPr>
          <a:xfrm flipV="1">
            <a:off x="3161489" y="2205003"/>
            <a:ext cx="804581" cy="3991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F4DB146-CB5D-4614-8183-4ADF0BC4ABC1}"/>
                  </a:ext>
                </a:extLst>
              </p:cNvPr>
              <p:cNvSpPr txBox="1"/>
              <p:nvPr/>
            </p:nvSpPr>
            <p:spPr>
              <a:xfrm>
                <a:off x="1259720" y="2604143"/>
                <a:ext cx="3803537" cy="408623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r>
                  <a:rPr lang="fr-FR" dirty="0"/>
                  <a:t> is </a:t>
                </a:r>
                <a:r>
                  <a:rPr lang="fr-FR" dirty="0" err="1"/>
                  <a:t>anomalous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fr-FR" dirty="0" err="1"/>
                  <a:t>rotate</a:t>
                </a:r>
                <a:r>
                  <a:rPr lang="fr-FR" dirty="0"/>
                  <a:t> </a:t>
                </a:r>
                <a:r>
                  <a:rPr lang="fr-FR" dirty="0" err="1"/>
                  <a:t>away</a:t>
                </a:r>
                <a:endParaRPr lang="fr-FR" dirty="0"/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F4DB146-CB5D-4614-8183-4ADF0BC4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720" y="2604143"/>
                <a:ext cx="3803537" cy="408623"/>
              </a:xfrm>
              <a:prstGeom prst="round2DiagRect">
                <a:avLst/>
              </a:prstGeom>
              <a:blipFill>
                <a:blip r:embed="rId4"/>
                <a:stretch>
                  <a:fillRect t="-2985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B47B737-C05D-486D-8DD8-391BB90AFF10}"/>
                  </a:ext>
                </a:extLst>
              </p:cNvPr>
              <p:cNvSpPr txBox="1"/>
              <p:nvPr/>
            </p:nvSpPr>
            <p:spPr>
              <a:xfrm>
                <a:off x="4161204" y="2990910"/>
                <a:ext cx="3577329" cy="408623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trivial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Integrate</a:t>
                </a:r>
                <a:r>
                  <a:rPr lang="fr-FR" dirty="0"/>
                  <a:t> by parts</a:t>
                </a:r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EB47B737-C05D-486D-8DD8-391BB90AF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204" y="2990910"/>
                <a:ext cx="3577329" cy="408623"/>
              </a:xfrm>
              <a:prstGeom prst="round2DiagRect">
                <a:avLst/>
              </a:prstGeom>
              <a:blipFill>
                <a:blip r:embed="rId5"/>
                <a:stretch>
                  <a:fillRect t="-4478" r="-171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2C47556-D573-4CFD-966F-EE95B1675B13}"/>
              </a:ext>
            </a:extLst>
          </p:cNvPr>
          <p:cNvCxnSpPr>
            <a:cxnSpLocks/>
            <a:stCxn id="38" idx="3"/>
            <a:endCxn id="30" idx="1"/>
          </p:cNvCxnSpPr>
          <p:nvPr/>
        </p:nvCxnSpPr>
        <p:spPr>
          <a:xfrm flipV="1">
            <a:off x="5949869" y="2191214"/>
            <a:ext cx="1409260" cy="799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5663A62-C5FA-4F6C-B84A-837FB35F9307}"/>
                  </a:ext>
                </a:extLst>
              </p:cNvPr>
              <p:cNvSpPr txBox="1"/>
              <p:nvPr/>
            </p:nvSpPr>
            <p:spPr>
              <a:xfrm>
                <a:off x="2784470" y="5311134"/>
                <a:ext cx="503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5663A62-C5FA-4F6C-B84A-837FB35F9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470" y="5311134"/>
                <a:ext cx="5033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539B087A-1EE3-4536-A679-70D2E97A26F5}"/>
                  </a:ext>
                </a:extLst>
              </p:cNvPr>
              <p:cNvSpPr txBox="1"/>
              <p:nvPr/>
            </p:nvSpPr>
            <p:spPr>
              <a:xfrm>
                <a:off x="7135016" y="5094325"/>
                <a:ext cx="401875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r>
                  <a:rPr lang="fr-FR" dirty="0"/>
                  <a:t> is not </a:t>
                </a:r>
                <a:r>
                  <a:rPr lang="fr-FR" dirty="0" err="1"/>
                  <a:t>anomalous</a:t>
                </a:r>
                <a:r>
                  <a:rPr lang="fr-FR" dirty="0"/>
                  <a:t>. </a:t>
                </a:r>
              </a:p>
              <a:p>
                <a:r>
                  <a:rPr lang="fr-FR" dirty="0"/>
                  <a:t>QCD </a:t>
                </a:r>
                <a:r>
                  <a:rPr lang="fr-FR" dirty="0" err="1"/>
                  <a:t>operator</a:t>
                </a:r>
                <a:r>
                  <a:rPr lang="fr-FR" dirty="0"/>
                  <a:t> </a:t>
                </a:r>
                <a:r>
                  <a:rPr lang="fr-FR" dirty="0" err="1"/>
                  <a:t>cannot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 </a:t>
                </a:r>
                <a:r>
                  <a:rPr lang="fr-FR" dirty="0" err="1"/>
                  <a:t>removed</a:t>
                </a:r>
                <a:r>
                  <a:rPr lang="fr-FR" dirty="0"/>
                  <a:t>.</a:t>
                </a:r>
              </a:p>
            </p:txBody>
          </p:sp>
        </mc:Choice>
        <mc:Fallback xmlns=""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539B087A-1EE3-4536-A679-70D2E97A2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16" y="5094325"/>
                <a:ext cx="4018759" cy="646331"/>
              </a:xfrm>
              <a:prstGeom prst="rect">
                <a:avLst/>
              </a:prstGeom>
              <a:blipFill>
                <a:blip r:embed="rId10"/>
                <a:stretch>
                  <a:fillRect l="-1212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ccolade fermante 52">
            <a:extLst>
              <a:ext uri="{FF2B5EF4-FFF2-40B4-BE49-F238E27FC236}">
                <a16:creationId xmlns:a16="http://schemas.microsoft.com/office/drawing/2014/main" id="{5980A4CC-78EB-4BFD-A725-D85DEBAF838F}"/>
              </a:ext>
            </a:extLst>
          </p:cNvPr>
          <p:cNvSpPr/>
          <p:nvPr/>
        </p:nvSpPr>
        <p:spPr>
          <a:xfrm>
            <a:off x="6637180" y="4453242"/>
            <a:ext cx="343278" cy="20149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C8BDB9-47AA-4AC4-8F97-95B1973BFDA0}"/>
                  </a:ext>
                </a:extLst>
              </p:cNvPr>
              <p:cNvSpPr txBox="1"/>
              <p:nvPr/>
            </p:nvSpPr>
            <p:spPr>
              <a:xfrm>
                <a:off x="1093094" y="4974186"/>
                <a:ext cx="1644168" cy="973032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box>
                          <m:box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C8BDB9-47AA-4AC4-8F97-95B1973B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094" y="4974186"/>
                <a:ext cx="1644168" cy="973032"/>
              </a:xfrm>
              <a:prstGeom prst="round2Diag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7175891-1A08-453B-87B7-2D93907B403C}"/>
                  </a:ext>
                </a:extLst>
              </p:cNvPr>
              <p:cNvSpPr txBox="1"/>
              <p:nvPr/>
            </p:nvSpPr>
            <p:spPr>
              <a:xfrm>
                <a:off x="3475156" y="5081928"/>
                <a:ext cx="2806342" cy="827744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ba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fr-FR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ba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𝐴𝑛𝑜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fr-FR" b="0" i="1" smtClean="0">
                        <a:solidFill>
                          <a:srgbClr val="0064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r-FR" dirty="0">
                    <a:solidFill>
                      <a:srgbClr val="0064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fr-FR" i="1">
                                <a:solidFill>
                                  <a:srgbClr val="0064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solidFill>
                                  <a:srgbClr val="0064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p>
                        <m:r>
                          <a:rPr lang="fr-FR" i="1">
                            <a:solidFill>
                              <a:srgbClr val="00640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47175891-1A08-453B-87B7-2D93907B4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56" y="5081928"/>
                <a:ext cx="2806342" cy="827744"/>
              </a:xfrm>
              <a:prstGeom prst="round2Diag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space réservé du numéro de diapositive 3">
            <a:extLst>
              <a:ext uri="{FF2B5EF4-FFF2-40B4-BE49-F238E27FC236}">
                <a16:creationId xmlns:a16="http://schemas.microsoft.com/office/drawing/2014/main" id="{C7BEB04D-E8EE-4E4E-9375-3477EF3B85FD}"/>
              </a:ext>
            </a:extLst>
          </p:cNvPr>
          <p:cNvSpPr txBox="1">
            <a:spLocks/>
          </p:cNvSpPr>
          <p:nvPr/>
        </p:nvSpPr>
        <p:spPr>
          <a:xfrm>
            <a:off x="10272156" y="0"/>
            <a:ext cx="1919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Axion</a:t>
            </a:r>
            <a:r>
              <a:rPr lang="fr-FR" dirty="0"/>
              <a:t> Solution to Strong CP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CCE99D0-C5AC-44AC-B90F-BC8B689AFB06}"/>
              </a:ext>
            </a:extLst>
          </p:cNvPr>
          <p:cNvCxnSpPr>
            <a:cxnSpLocks/>
            <a:stCxn id="52" idx="0"/>
          </p:cNvCxnSpPr>
          <p:nvPr/>
        </p:nvCxnSpPr>
        <p:spPr>
          <a:xfrm flipH="1" flipV="1">
            <a:off x="8110641" y="2109391"/>
            <a:ext cx="1033755" cy="2984934"/>
          </a:xfrm>
          <a:prstGeom prst="straightConnector1">
            <a:avLst/>
          </a:prstGeom>
          <a:ln w="19050">
            <a:solidFill>
              <a:srgbClr val="FF8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53BDEB4E-B27C-43AA-8562-1009345CDFAB}"/>
              </a:ext>
            </a:extLst>
          </p:cNvPr>
          <p:cNvSpPr txBox="1"/>
          <p:nvPr/>
        </p:nvSpPr>
        <p:spPr>
          <a:xfrm>
            <a:off x="1552134" y="4453242"/>
            <a:ext cx="3798799" cy="408623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How </a:t>
            </a:r>
            <a:r>
              <a:rPr lang="fr-FR" dirty="0" err="1"/>
              <a:t>Yukawa</a:t>
            </a:r>
            <a:r>
              <a:rPr lang="fr-FR" dirty="0"/>
              <a:t> phases </a:t>
            </a:r>
            <a:r>
              <a:rPr lang="fr-FR" dirty="0" err="1"/>
              <a:t>speaks</a:t>
            </a:r>
            <a:r>
              <a:rPr lang="fr-FR" dirty="0"/>
              <a:t> to Gluons: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E2BBEAA-FA2F-43DF-8051-97521BCB5479}"/>
              </a:ext>
            </a:extLst>
          </p:cNvPr>
          <p:cNvSpPr txBox="1"/>
          <p:nvPr/>
        </p:nvSpPr>
        <p:spPr>
          <a:xfrm>
            <a:off x="1878578" y="6111766"/>
            <a:ext cx="2806342" cy="408623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Chiral</a:t>
            </a:r>
            <a:r>
              <a:rPr lang="fr-FR" dirty="0"/>
              <a:t> </a:t>
            </a:r>
            <a:r>
              <a:rPr lang="fr-FR" dirty="0" err="1">
                <a:solidFill>
                  <a:srgbClr val="006400"/>
                </a:solidFill>
              </a:rPr>
              <a:t>anomaly</a:t>
            </a:r>
            <a:r>
              <a:rPr lang="fr-FR" dirty="0"/>
              <a:t> of fermions.</a:t>
            </a:r>
          </a:p>
        </p:txBody>
      </p:sp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id="{677FD103-C47F-4314-BA7B-B2E1BFC8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C1D08-EE52-4A29-9558-65C26C4B7A5B}" type="slidenum">
              <a:rPr lang="fr-FR" smtClean="0"/>
              <a:t>4</a:t>
            </a:fld>
            <a:r>
              <a:rPr lang="fr-FR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8838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7" grpId="0"/>
      <p:bldP spid="38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134966-8418-4087-89C6-511EFF5FA59F}"/>
              </a:ext>
            </a:extLst>
          </p:cNvPr>
          <p:cNvSpPr txBox="1">
            <a:spLocks/>
          </p:cNvSpPr>
          <p:nvPr/>
        </p:nvSpPr>
        <p:spPr>
          <a:xfrm>
            <a:off x="43042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How to Cook Axions</a:t>
            </a:r>
            <a:r>
              <a:rPr lang="fr-FR" sz="1000" dirty="0"/>
              <a:t>(KSVZ type)</a:t>
            </a:r>
            <a:r>
              <a:rPr lang="fr-FR" sz="40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55BA9F8-66F8-42CF-854B-3494E78EE9D3}"/>
                  </a:ext>
                </a:extLst>
              </p:cNvPr>
              <p:cNvSpPr txBox="1"/>
              <p:nvPr/>
            </p:nvSpPr>
            <p:spPr>
              <a:xfrm>
                <a:off x="2464028" y="1078695"/>
                <a:ext cx="6187147" cy="430260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1. </a:t>
                </a:r>
                <a:r>
                  <a:rPr lang="fr-FR" dirty="0" err="1"/>
                  <a:t>Consider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global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fr-F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:r>
                  <a:rPr lang="fr-FR" dirty="0" err="1"/>
                  <a:t>coupled</a:t>
                </a:r>
                <a:r>
                  <a:rPr lang="fr-FR" dirty="0"/>
                  <a:t> to </a:t>
                </a:r>
                <a:r>
                  <a:rPr lang="fr-FR" dirty="0" err="1">
                    <a:solidFill>
                      <a:srgbClr val="006600"/>
                    </a:solidFill>
                  </a:rPr>
                  <a:t>colored</a:t>
                </a:r>
                <a:r>
                  <a:rPr lang="fr-FR" dirty="0">
                    <a:solidFill>
                      <a:srgbClr val="006600"/>
                    </a:solidFill>
                  </a:rPr>
                  <a:t> fermions</a:t>
                </a:r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55BA9F8-66F8-42CF-854B-3494E78EE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28" y="1078695"/>
                <a:ext cx="6187147" cy="430260"/>
              </a:xfrm>
              <a:prstGeom prst="round2DiagRect">
                <a:avLst/>
              </a:prstGeom>
              <a:blipFill>
                <a:blip r:embed="rId2"/>
                <a:stretch>
                  <a:fillRect l="-493" t="-1408" b="-12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A315211-AD54-4A7D-B587-076949D2225E}"/>
                  </a:ext>
                </a:extLst>
              </p:cNvPr>
              <p:cNvSpPr txBox="1"/>
              <p:nvPr/>
            </p:nvSpPr>
            <p:spPr>
              <a:xfrm>
                <a:off x="1914747" y="1616338"/>
                <a:ext cx="6976941" cy="700973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𝐾𝑆𝑉𝑍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𝑖𝐷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A315211-AD54-4A7D-B587-076949D22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47" y="1616338"/>
                <a:ext cx="6976941" cy="700973"/>
              </a:xfrm>
              <a:prstGeom prst="round2Diag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fermante 1">
            <a:extLst>
              <a:ext uri="{FF2B5EF4-FFF2-40B4-BE49-F238E27FC236}">
                <a16:creationId xmlns:a16="http://schemas.microsoft.com/office/drawing/2014/main" id="{943343CE-A252-40E6-9EE7-C3927E702157}"/>
              </a:ext>
            </a:extLst>
          </p:cNvPr>
          <p:cNvSpPr/>
          <p:nvPr/>
        </p:nvSpPr>
        <p:spPr>
          <a:xfrm rot="5400000">
            <a:off x="4694144" y="2048760"/>
            <a:ext cx="137745" cy="912378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Accolade fermante 29">
            <a:extLst>
              <a:ext uri="{FF2B5EF4-FFF2-40B4-BE49-F238E27FC236}">
                <a16:creationId xmlns:a16="http://schemas.microsoft.com/office/drawing/2014/main" id="{6AA93FCD-4B5A-4477-AB0E-E3B8FA1F7B58}"/>
              </a:ext>
            </a:extLst>
          </p:cNvPr>
          <p:cNvSpPr/>
          <p:nvPr/>
        </p:nvSpPr>
        <p:spPr>
          <a:xfrm rot="5400000">
            <a:off x="8285417" y="2107123"/>
            <a:ext cx="149625" cy="78377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F4ED3C37-4AB2-4C8F-8E3E-5656173AB0C9}"/>
              </a:ext>
            </a:extLst>
          </p:cNvPr>
          <p:cNvCxnSpPr>
            <a:cxnSpLocks/>
            <a:stCxn id="37" idx="3"/>
            <a:endCxn id="2" idx="1"/>
          </p:cNvCxnSpPr>
          <p:nvPr/>
        </p:nvCxnSpPr>
        <p:spPr>
          <a:xfrm flipV="1">
            <a:off x="2885426" y="2573822"/>
            <a:ext cx="1877591" cy="371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F4DB146-CB5D-4614-8183-4ADF0BC4ABC1}"/>
                  </a:ext>
                </a:extLst>
              </p:cNvPr>
              <p:cNvSpPr txBox="1"/>
              <p:nvPr/>
            </p:nvSpPr>
            <p:spPr>
              <a:xfrm>
                <a:off x="1007836" y="2944926"/>
                <a:ext cx="3755180" cy="430260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2.</a:t>
                </a:r>
                <a:r>
                  <a:rPr lang="fr-FR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fr-FR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</a:t>
                </a:r>
                <a:r>
                  <a:rPr lang="fr-FR" dirty="0">
                    <a:solidFill>
                      <a:srgbClr val="FF0000"/>
                    </a:solidFill>
                  </a:rPr>
                  <a:t>chiral</a:t>
                </a:r>
                <a:r>
                  <a:rPr lang="fr-FR" dirty="0"/>
                  <a:t>, </a:t>
                </a:r>
                <a:r>
                  <a:rPr lang="fr-FR" dirty="0" err="1"/>
                  <a:t>hence</a:t>
                </a:r>
                <a:r>
                  <a:rPr lang="fr-FR" dirty="0"/>
                  <a:t> </a:t>
                </a:r>
                <a:r>
                  <a:rPr lang="fr-FR" dirty="0" err="1">
                    <a:solidFill>
                      <a:srgbClr val="006400"/>
                    </a:solidFill>
                  </a:rPr>
                  <a:t>anomalous</a:t>
                </a:r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6F4DB146-CB5D-4614-8183-4ADF0BC4A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36" y="2944926"/>
                <a:ext cx="3755180" cy="430260"/>
              </a:xfrm>
              <a:prstGeom prst="round2DiagRect">
                <a:avLst/>
              </a:prstGeom>
              <a:blipFill>
                <a:blip r:embed="rId4"/>
                <a:stretch>
                  <a:fillRect l="-812" t="-1408" r="-649" b="-14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EB47B737-C05D-486D-8DD8-391BB90AFF10}"/>
              </a:ext>
            </a:extLst>
          </p:cNvPr>
          <p:cNvSpPr txBox="1"/>
          <p:nvPr/>
        </p:nvSpPr>
        <p:spPr>
          <a:xfrm>
            <a:off x="6500929" y="2955745"/>
            <a:ext cx="4445098" cy="408623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3. </a:t>
            </a:r>
            <a:r>
              <a:rPr lang="fr-FR" dirty="0" err="1"/>
              <a:t>Potential</a:t>
            </a:r>
            <a:r>
              <a:rPr lang="fr-FR" dirty="0"/>
              <a:t> </a:t>
            </a:r>
            <a:r>
              <a:rPr lang="fr-FR" dirty="0" err="1"/>
              <a:t>induces</a:t>
            </a:r>
            <a:r>
              <a:rPr lang="fr-FR" dirty="0"/>
              <a:t> a </a:t>
            </a:r>
            <a:r>
              <a:rPr lang="fr-FR" dirty="0" err="1"/>
              <a:t>spontaneous</a:t>
            </a:r>
            <a:r>
              <a:rPr lang="fr-FR" dirty="0"/>
              <a:t> </a:t>
            </a:r>
            <a:r>
              <a:rPr lang="fr-FR" dirty="0" err="1"/>
              <a:t>breaking</a:t>
            </a:r>
            <a:r>
              <a:rPr lang="fr-FR" dirty="0"/>
              <a:t>: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2C47556-D573-4CFD-966F-EE95B1675B13}"/>
              </a:ext>
            </a:extLst>
          </p:cNvPr>
          <p:cNvCxnSpPr>
            <a:cxnSpLocks/>
            <a:stCxn id="38" idx="3"/>
            <a:endCxn id="30" idx="1"/>
          </p:cNvCxnSpPr>
          <p:nvPr/>
        </p:nvCxnSpPr>
        <p:spPr>
          <a:xfrm flipH="1" flipV="1">
            <a:off x="8360229" y="2573821"/>
            <a:ext cx="363249" cy="3819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C8BDB9-47AA-4AC4-8F97-95B1973BFDA0}"/>
                  </a:ext>
                </a:extLst>
              </p:cNvPr>
              <p:cNvSpPr txBox="1"/>
              <p:nvPr/>
            </p:nvSpPr>
            <p:spPr>
              <a:xfrm>
                <a:off x="1961587" y="3622546"/>
                <a:ext cx="1644168" cy="1061781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box>
                            <m:box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box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r-FR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fr-FR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fr-FR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box>
                          <m:box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box>
                      </m:sup>
                    </m:sSup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AC8BDB9-47AA-4AC4-8F97-95B1973B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587" y="3622546"/>
                <a:ext cx="1644168" cy="1061781"/>
              </a:xfrm>
              <a:prstGeom prst="round2Diag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0303532-593D-4F2A-8178-CD4704787D1D}"/>
                  </a:ext>
                </a:extLst>
              </p:cNvPr>
              <p:cNvSpPr txBox="1"/>
              <p:nvPr/>
            </p:nvSpPr>
            <p:spPr>
              <a:xfrm>
                <a:off x="7630885" y="3820297"/>
                <a:ext cx="2028701" cy="644290"/>
              </a:xfrm>
              <a:prstGeom prst="round2DiagRect">
                <a:avLst/>
              </a:prstGeom>
              <a:solidFill>
                <a:schemeClr val="bg1">
                  <a:alpha val="19000"/>
                </a:schemeClr>
              </a:solidFill>
              <a:ln w="1905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𝑖𝑣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30303532-593D-4F2A-8178-CD4704787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85" y="3820297"/>
                <a:ext cx="2028701" cy="644290"/>
              </a:xfrm>
              <a:prstGeom prst="round2DiagRect">
                <a:avLst/>
              </a:prstGeom>
              <a:blipFill>
                <a:blip r:embed="rId6"/>
                <a:stretch>
                  <a:fillRect b="-5556"/>
                </a:stretch>
              </a:blipFill>
              <a:ln w="1905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AB449EB2-CBAE-46DD-B6B8-8A8B27540BA7}"/>
                  </a:ext>
                </a:extLst>
              </p:cNvPr>
              <p:cNvSpPr txBox="1"/>
              <p:nvPr/>
            </p:nvSpPr>
            <p:spPr>
              <a:xfrm>
                <a:off x="3960909" y="3994953"/>
                <a:ext cx="503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AB449EB2-CBAE-46DD-B6B8-8A8B27540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909" y="3994953"/>
                <a:ext cx="5033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A2D8B2FE-EF79-4E0F-8BD4-71090C529FB0}"/>
                  </a:ext>
                </a:extLst>
              </p:cNvPr>
              <p:cNvSpPr txBox="1"/>
              <p:nvPr/>
            </p:nvSpPr>
            <p:spPr>
              <a:xfrm>
                <a:off x="4819367" y="3772365"/>
                <a:ext cx="1737714" cy="757726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fr-FR" b="0" dirty="0">
                  <a:solidFill>
                    <a:schemeClr val="tx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A2D8B2FE-EF79-4E0F-8BD4-71090C52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367" y="3772365"/>
                <a:ext cx="1737714" cy="757726"/>
              </a:xfrm>
              <a:prstGeom prst="round2Diag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ZoneTexte 47">
            <a:extLst>
              <a:ext uri="{FF2B5EF4-FFF2-40B4-BE49-F238E27FC236}">
                <a16:creationId xmlns:a16="http://schemas.microsoft.com/office/drawing/2014/main" id="{6892374E-ADC3-450E-B5F4-7E5FEABBBCCE}"/>
              </a:ext>
            </a:extLst>
          </p:cNvPr>
          <p:cNvSpPr txBox="1"/>
          <p:nvPr/>
        </p:nvSpPr>
        <p:spPr>
          <a:xfrm>
            <a:off x="2821328" y="4984052"/>
            <a:ext cx="5954120" cy="408623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Axions have a </a:t>
            </a:r>
            <a:r>
              <a:rPr lang="fr-FR" dirty="0">
                <a:solidFill>
                  <a:srgbClr val="7030A0"/>
                </a:solidFill>
              </a:rPr>
              <a:t>shift invariance</a:t>
            </a:r>
            <a:r>
              <a:rPr lang="fr-FR" dirty="0"/>
              <a:t>, up to the </a:t>
            </a:r>
            <a:r>
              <a:rPr lang="fr-FR" dirty="0" err="1">
                <a:solidFill>
                  <a:srgbClr val="006600"/>
                </a:solidFill>
              </a:rPr>
              <a:t>anomalous</a:t>
            </a:r>
            <a:r>
              <a:rPr lang="fr-FR" dirty="0">
                <a:solidFill>
                  <a:srgbClr val="006600"/>
                </a:solidFill>
              </a:rPr>
              <a:t> </a:t>
            </a:r>
            <a:r>
              <a:rPr lang="fr-FR" dirty="0" err="1">
                <a:solidFill>
                  <a:srgbClr val="006600"/>
                </a:solidFill>
              </a:rPr>
              <a:t>coupling</a:t>
            </a:r>
            <a:r>
              <a:rPr lang="fr-FR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96F465D-60C9-45BF-84D3-6B7BECF9DAAF}"/>
                  </a:ext>
                </a:extLst>
              </p:cNvPr>
              <p:cNvSpPr txBox="1"/>
              <p:nvPr/>
            </p:nvSpPr>
            <p:spPr>
              <a:xfrm>
                <a:off x="2080966" y="5565803"/>
                <a:ext cx="8030068" cy="707428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𝐾𝑆𝑉𝑍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fr-FR" dirty="0">
                          <a:solidFill>
                            <a:srgbClr val="7030A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fr-F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fr-F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8 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</m:sub>
                            <m:sup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fr-FR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0064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rgbClr val="006400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A96F465D-60C9-45BF-84D3-6B7BECF9D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966" y="5565803"/>
                <a:ext cx="8030068" cy="707428"/>
              </a:xfrm>
              <a:prstGeom prst="round2Diag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 31">
            <a:extLst>
              <a:ext uri="{FF2B5EF4-FFF2-40B4-BE49-F238E27FC236}">
                <a16:creationId xmlns:a16="http://schemas.microsoft.com/office/drawing/2014/main" id="{0E39597D-961B-4B6D-A884-5D56395771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3633" y="3562897"/>
            <a:ext cx="1534657" cy="1149936"/>
          </a:xfrm>
          <a:prstGeom prst="rect">
            <a:avLst/>
          </a:prstGeom>
        </p:spPr>
      </p:pic>
      <p:sp>
        <p:nvSpPr>
          <p:cNvPr id="34" name="Espace réservé du numéro de diapositive 3">
            <a:extLst>
              <a:ext uri="{FF2B5EF4-FFF2-40B4-BE49-F238E27FC236}">
                <a16:creationId xmlns:a16="http://schemas.microsoft.com/office/drawing/2014/main" id="{AB167E7F-941F-4F36-ADEF-D8924BFD5F5A}"/>
              </a:ext>
            </a:extLst>
          </p:cNvPr>
          <p:cNvSpPr txBox="1">
            <a:spLocks/>
          </p:cNvSpPr>
          <p:nvPr/>
        </p:nvSpPr>
        <p:spPr>
          <a:xfrm>
            <a:off x="10272156" y="0"/>
            <a:ext cx="1919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Axion</a:t>
            </a:r>
            <a:r>
              <a:rPr lang="fr-FR" dirty="0"/>
              <a:t> Solution to Strong CP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21EAFCA-A39A-472F-B708-FAEDE7047A1B}"/>
              </a:ext>
            </a:extLst>
          </p:cNvPr>
          <p:cNvSpPr txBox="1"/>
          <p:nvPr/>
        </p:nvSpPr>
        <p:spPr>
          <a:xfrm>
            <a:off x="0" y="6538912"/>
            <a:ext cx="3513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Peccei,Quinn</a:t>
            </a:r>
            <a:r>
              <a:rPr lang="fr-FR" sz="1200" dirty="0"/>
              <a:t>(1977), Weinberg(1978),</a:t>
            </a:r>
            <a:r>
              <a:rPr lang="fr-FR" sz="1200" dirty="0" err="1"/>
              <a:t>Wilczek</a:t>
            </a:r>
            <a:r>
              <a:rPr lang="fr-FR" sz="1200" dirty="0"/>
              <a:t>(1978)] </a:t>
            </a:r>
          </a:p>
        </p:txBody>
      </p:sp>
      <p:sp>
        <p:nvSpPr>
          <p:cNvPr id="41" name="Espace réservé du numéro de diapositive 3">
            <a:extLst>
              <a:ext uri="{FF2B5EF4-FFF2-40B4-BE49-F238E27FC236}">
                <a16:creationId xmlns:a16="http://schemas.microsoft.com/office/drawing/2014/main" id="{E27DCA80-EEC4-4F07-8C77-6630086F4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C1D08-EE52-4A29-9558-65C26C4B7A5B}" type="slidenum">
              <a:rPr lang="fr-FR" smtClean="0"/>
              <a:t>5</a:t>
            </a:fld>
            <a:r>
              <a:rPr lang="fr-FR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24286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37" grpId="0"/>
      <p:bldP spid="38" grpId="0"/>
      <p:bldP spid="20" grpId="0" animBg="1"/>
      <p:bldP spid="40" grpId="0" animBg="1"/>
      <p:bldP spid="42" grpId="0"/>
      <p:bldP spid="43" grpId="0" animBg="1"/>
      <p:bldP spid="48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134966-8418-4087-89C6-511EFF5FA59F}"/>
              </a:ext>
            </a:extLst>
          </p:cNvPr>
          <p:cNvSpPr txBox="1">
            <a:spLocks/>
          </p:cNvSpPr>
          <p:nvPr/>
        </p:nvSpPr>
        <p:spPr>
          <a:xfrm>
            <a:off x="43042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Axions Solves Strong CP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23997AE-DD28-4D36-94E7-A1F70715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31" y="2362174"/>
            <a:ext cx="1534657" cy="114993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3F0CD2-9FA4-4F45-A935-FC4AC0EA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485" y="2362174"/>
            <a:ext cx="1482337" cy="10537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3AC1FCD-673F-45B6-8F40-C2B51896B015}"/>
                  </a:ext>
                </a:extLst>
              </p:cNvPr>
              <p:cNvSpPr txBox="1"/>
              <p:nvPr/>
            </p:nvSpPr>
            <p:spPr>
              <a:xfrm>
                <a:off x="527301" y="4199800"/>
                <a:ext cx="2189514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fr-F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</m:e>
                      <m:sup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p>
                    </m:sSup>
                  </m:oMath>
                </a14:m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E3AC1FCD-673F-45B6-8F40-C2B51896B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01" y="4199800"/>
                <a:ext cx="2189514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1CD60F0-B700-4738-BE5A-E22D7A822511}"/>
                  </a:ext>
                </a:extLst>
              </p:cNvPr>
              <p:cNvSpPr txBox="1"/>
              <p:nvPr/>
            </p:nvSpPr>
            <p:spPr>
              <a:xfrm>
                <a:off x="956058" y="1343818"/>
                <a:ext cx="4692788" cy="430260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𝑄𝐶𝐷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contribution to </a:t>
                </a:r>
                <a:r>
                  <a:rPr lang="fr-FR" dirty="0" err="1"/>
                  <a:t>axion’s</a:t>
                </a:r>
                <a:r>
                  <a:rPr lang="fr-FR" dirty="0"/>
                  <a:t> </a:t>
                </a:r>
                <a:r>
                  <a:rPr lang="fr-FR" dirty="0" err="1"/>
                  <a:t>potential</a:t>
                </a:r>
                <a:endParaRPr lang="fr-FR" dirty="0"/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A1CD60F0-B700-4738-BE5A-E22D7A822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058" y="1343818"/>
                <a:ext cx="4692788" cy="430260"/>
              </a:xfrm>
              <a:prstGeom prst="round2DiagRect">
                <a:avLst/>
              </a:prstGeom>
              <a:blipFill>
                <a:blip r:embed="rId5"/>
                <a:stretch>
                  <a:fillRect l="-517" b="-10811"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25F60E1-57E2-47E0-AA13-D8D6EE68AA0A}"/>
                  </a:ext>
                </a:extLst>
              </p:cNvPr>
              <p:cNvSpPr txBox="1"/>
              <p:nvPr/>
            </p:nvSpPr>
            <p:spPr>
              <a:xfrm>
                <a:off x="3378221" y="4124523"/>
                <a:ext cx="2189514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A25F60E1-57E2-47E0-AA13-D8D6EE68A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221" y="4124523"/>
                <a:ext cx="2189514" cy="582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llipse 6">
            <a:extLst>
              <a:ext uri="{FF2B5EF4-FFF2-40B4-BE49-F238E27FC236}">
                <a16:creationId xmlns:a16="http://schemas.microsoft.com/office/drawing/2014/main" id="{0239A599-25B2-4893-B008-3433F140D58C}"/>
              </a:ext>
            </a:extLst>
          </p:cNvPr>
          <p:cNvSpPr/>
          <p:nvPr/>
        </p:nvSpPr>
        <p:spPr>
          <a:xfrm>
            <a:off x="4623105" y="3105827"/>
            <a:ext cx="338249" cy="310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E4E142F-710B-412E-8E5E-D35537D35A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8647" y="1800372"/>
            <a:ext cx="1140455" cy="1268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19FCAAE-74E1-4F5D-9C23-16DD398846C2}"/>
                  </a:ext>
                </a:extLst>
              </p:cNvPr>
              <p:cNvSpPr txBox="1"/>
              <p:nvPr/>
            </p:nvSpPr>
            <p:spPr>
              <a:xfrm>
                <a:off x="4155251" y="3562328"/>
                <a:ext cx="1273956" cy="411815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̅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id="{219FCAAE-74E1-4F5D-9C23-16DD39884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51" y="3562328"/>
                <a:ext cx="1273956" cy="411815"/>
              </a:xfrm>
              <a:prstGeom prst="round2DiagRect">
                <a:avLst/>
              </a:prstGeom>
              <a:blipFill>
                <a:blip r:embed="rId8"/>
                <a:stretch>
                  <a:fillRect r="-17453"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290A997-B0FF-4067-AC60-A36017F23DBF}"/>
                  </a:ext>
                </a:extLst>
              </p:cNvPr>
              <p:cNvSpPr txBox="1"/>
              <p:nvPr/>
            </p:nvSpPr>
            <p:spPr>
              <a:xfrm>
                <a:off x="1177711" y="3512110"/>
                <a:ext cx="983695" cy="411815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290A997-B0FF-4067-AC60-A36017F23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711" y="3512110"/>
                <a:ext cx="983695" cy="411815"/>
              </a:xfrm>
              <a:prstGeom prst="round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>
            <a:extLst>
              <a:ext uri="{FF2B5EF4-FFF2-40B4-BE49-F238E27FC236}">
                <a16:creationId xmlns:a16="http://schemas.microsoft.com/office/drawing/2014/main" id="{214666AC-3805-4D09-BD41-EEBD932EBF1B}"/>
              </a:ext>
            </a:extLst>
          </p:cNvPr>
          <p:cNvSpPr txBox="1"/>
          <p:nvPr/>
        </p:nvSpPr>
        <p:spPr>
          <a:xfrm>
            <a:off x="1313830" y="4704255"/>
            <a:ext cx="3532981" cy="408623"/>
          </a:xfrm>
          <a:prstGeom prst="round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Mass </a:t>
            </a:r>
            <a:r>
              <a:rPr lang="fr-FR" dirty="0" err="1"/>
              <a:t>computed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Chiral </a:t>
            </a:r>
            <a:r>
              <a:rPr lang="fr-FR" dirty="0" err="1"/>
              <a:t>theory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3A666C3-ED33-4360-9816-8C1B0A48D826}"/>
                  </a:ext>
                </a:extLst>
              </p:cNvPr>
              <p:cNvSpPr txBox="1"/>
              <p:nvPr/>
            </p:nvSpPr>
            <p:spPr>
              <a:xfrm>
                <a:off x="2200077" y="5315135"/>
                <a:ext cx="1880377" cy="668694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53A666C3-ED33-4360-9816-8C1B0A48D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077" y="5315135"/>
                <a:ext cx="1880377" cy="668694"/>
              </a:xfrm>
              <a:prstGeom prst="round2Diag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Espace réservé du numéro de diapositive 3">
            <a:extLst>
              <a:ext uri="{FF2B5EF4-FFF2-40B4-BE49-F238E27FC236}">
                <a16:creationId xmlns:a16="http://schemas.microsoft.com/office/drawing/2014/main" id="{B72D7E54-5B6A-4C99-BF3F-B5131B201EA9}"/>
              </a:ext>
            </a:extLst>
          </p:cNvPr>
          <p:cNvSpPr txBox="1">
            <a:spLocks/>
          </p:cNvSpPr>
          <p:nvPr/>
        </p:nvSpPr>
        <p:spPr>
          <a:xfrm>
            <a:off x="10272156" y="0"/>
            <a:ext cx="1919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Axion</a:t>
            </a:r>
            <a:r>
              <a:rPr lang="fr-FR" dirty="0"/>
              <a:t> Solution to Strong CP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1257901D-CCD8-4F98-AF49-E08C7E3305BE}"/>
                  </a:ext>
                </a:extLst>
              </p:cNvPr>
              <p:cNvSpPr txBox="1"/>
              <p:nvPr/>
            </p:nvSpPr>
            <p:spPr>
              <a:xfrm>
                <a:off x="2950060" y="3106406"/>
                <a:ext cx="25415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1257901D-CCD8-4F98-AF49-E08C7E33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060" y="3106406"/>
                <a:ext cx="254155" cy="369332"/>
              </a:xfrm>
              <a:prstGeom prst="rect">
                <a:avLst/>
              </a:prstGeom>
              <a:blipFill>
                <a:blip r:embed="rId11"/>
                <a:stretch>
                  <a:fillRect r="-404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Image 60">
            <a:extLst>
              <a:ext uri="{FF2B5EF4-FFF2-40B4-BE49-F238E27FC236}">
                <a16:creationId xmlns:a16="http://schemas.microsoft.com/office/drawing/2014/main" id="{199807EC-246A-4ECC-AFE1-6BA30C04C8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26928" y="4494540"/>
            <a:ext cx="2230972" cy="828051"/>
          </a:xfrm>
          <a:prstGeom prst="rect">
            <a:avLst/>
          </a:prstGeom>
        </p:spPr>
      </p:pic>
      <p:sp>
        <p:nvSpPr>
          <p:cNvPr id="62" name="ZoneTexte 61">
            <a:extLst>
              <a:ext uri="{FF2B5EF4-FFF2-40B4-BE49-F238E27FC236}">
                <a16:creationId xmlns:a16="http://schemas.microsoft.com/office/drawing/2014/main" id="{BA42A183-1E84-492C-835D-B08330F28C21}"/>
              </a:ext>
            </a:extLst>
          </p:cNvPr>
          <p:cNvSpPr txBox="1"/>
          <p:nvPr/>
        </p:nvSpPr>
        <p:spPr>
          <a:xfrm>
            <a:off x="6994221" y="1342513"/>
            <a:ext cx="3896387" cy="408623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>
            <a:solidFill>
              <a:srgbClr val="FF8C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Axions are </a:t>
            </a:r>
            <a:r>
              <a:rPr lang="fr-FR" dirty="0">
                <a:solidFill>
                  <a:srgbClr val="FF8C00"/>
                </a:solidFill>
              </a:rPr>
              <a:t>light</a:t>
            </a:r>
            <a:r>
              <a:rPr lang="fr-FR" dirty="0"/>
              <a:t> and </a:t>
            </a:r>
            <a:r>
              <a:rPr lang="fr-FR" dirty="0" err="1">
                <a:solidFill>
                  <a:schemeClr val="accent1"/>
                </a:solidFill>
              </a:rPr>
              <a:t>weakly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interacting</a:t>
            </a:r>
            <a:r>
              <a:rPr lang="fr-FR" dirty="0"/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250B86C6-389F-4FA3-BA27-15A043E2A80C}"/>
                  </a:ext>
                </a:extLst>
              </p:cNvPr>
              <p:cNvSpPr txBox="1"/>
              <p:nvPr/>
            </p:nvSpPr>
            <p:spPr>
              <a:xfrm>
                <a:off x="7722038" y="2105248"/>
                <a:ext cx="2440752" cy="694800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solidFill>
                            <a:srgbClr val="FF8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</a:rPr>
                                <m:t>𝐺𝑒𝑉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rgbClr val="FF8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fr-FR" i="1">
                          <a:solidFill>
                            <a:srgbClr val="FF8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250B86C6-389F-4FA3-BA27-15A043E2A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038" y="2105248"/>
                <a:ext cx="2440752" cy="694800"/>
              </a:xfrm>
              <a:prstGeom prst="round2Diag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4EE28FE-60F5-41AA-9C26-72C3D5B199E5}"/>
                  </a:ext>
                </a:extLst>
              </p:cNvPr>
              <p:cNvSpPr txBox="1"/>
              <p:nvPr/>
            </p:nvSpPr>
            <p:spPr>
              <a:xfrm>
                <a:off x="7115086" y="3007308"/>
                <a:ext cx="3654656" cy="408623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/>
                  <a:t> mixes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&gt;30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𝐸𝑊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  <a:r>
                  <a:rPr lang="fr-FR" dirty="0">
                    <a:solidFill>
                      <a:schemeClr val="accent1"/>
                    </a:solidFill>
                  </a:rPr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D4EE28FE-60F5-41AA-9C26-72C3D5B19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86" y="3007308"/>
                <a:ext cx="3654656" cy="408623"/>
              </a:xfrm>
              <a:prstGeom prst="round2DiagRect">
                <a:avLst/>
              </a:prstGeom>
              <a:blipFill>
                <a:blip r:embed="rId14"/>
                <a:stretch>
                  <a:fillRect t="-2985" b="-19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B9DCD0F7-1243-42FA-967F-A7F8A97E45C4}"/>
                  </a:ext>
                </a:extLst>
              </p:cNvPr>
              <p:cNvSpPr txBox="1"/>
              <p:nvPr/>
            </p:nvSpPr>
            <p:spPr>
              <a:xfrm>
                <a:off x="7094436" y="5949032"/>
                <a:ext cx="3851591" cy="534544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−10±1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B9DCD0F7-1243-42FA-967F-A7F8A97E4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36" y="5949032"/>
                <a:ext cx="3851591" cy="534544"/>
              </a:xfrm>
              <a:prstGeom prst="round2DiagRect">
                <a:avLst/>
              </a:prstGeom>
              <a:blipFill>
                <a:blip r:embed="rId15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B298D9C-9E71-4212-A58B-5EBDDF10F134}"/>
                  </a:ext>
                </a:extLst>
              </p:cNvPr>
              <p:cNvSpPr txBox="1"/>
              <p:nvPr/>
            </p:nvSpPr>
            <p:spPr>
              <a:xfrm>
                <a:off x="7461943" y="3598382"/>
                <a:ext cx="2960942" cy="433168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gets</a:t>
                </a:r>
                <a:r>
                  <a:rPr lang="fr-FR" dirty="0"/>
                  <a:t> </a:t>
                </a:r>
                <a:r>
                  <a:rPr lang="fr-FR" dirty="0" err="1"/>
                  <a:t>correlated</a:t>
                </a:r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4B298D9C-9E71-4212-A58B-5EBDDF10F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43" y="3598382"/>
                <a:ext cx="2960942" cy="433168"/>
              </a:xfrm>
              <a:prstGeom prst="round2DiagRect">
                <a:avLst/>
              </a:prstGeom>
              <a:blipFill>
                <a:blip r:embed="rId16"/>
                <a:stretch>
                  <a:fillRect t="-1408" r="-823" b="-14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3F4C023F-3FF5-484A-9F4E-C795341FB8F4}"/>
                  </a:ext>
                </a:extLst>
              </p:cNvPr>
              <p:cNvSpPr txBox="1"/>
              <p:nvPr/>
            </p:nvSpPr>
            <p:spPr>
              <a:xfrm>
                <a:off x="7649197" y="5315135"/>
                <a:ext cx="2742068" cy="887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𝑎𝐸</m:t>
                      </m:r>
                      <m:r>
                        <a:rPr lang="fr-F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  <a:p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3F4C023F-3FF5-484A-9F4E-C795341FB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97" y="5315135"/>
                <a:ext cx="2742068" cy="88793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Image 68">
            <a:extLst>
              <a:ext uri="{FF2B5EF4-FFF2-40B4-BE49-F238E27FC236}">
                <a16:creationId xmlns:a16="http://schemas.microsoft.com/office/drawing/2014/main" id="{2CAB35FE-78C1-4CB6-9DDB-D01086176E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99" y="1147927"/>
            <a:ext cx="5329664" cy="3247764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DC53E295-5115-4CB6-A2F8-64FDD1E27233}"/>
              </a:ext>
            </a:extLst>
          </p:cNvPr>
          <p:cNvSpPr txBox="1"/>
          <p:nvPr/>
        </p:nvSpPr>
        <p:spPr>
          <a:xfrm>
            <a:off x="9161114" y="874332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[PDG 2019 (</a:t>
            </a:r>
            <a:r>
              <a:rPr lang="fr-FR" sz="1200" dirty="0" err="1"/>
              <a:t>simplified</a:t>
            </a:r>
            <a:r>
              <a:rPr lang="fr-FR" sz="1200" dirty="0"/>
              <a:t>)]</a:t>
            </a:r>
          </a:p>
        </p:txBody>
      </p:sp>
      <p:sp>
        <p:nvSpPr>
          <p:cNvPr id="71" name="Espace réservé du numéro de diapositive 3">
            <a:extLst>
              <a:ext uri="{FF2B5EF4-FFF2-40B4-BE49-F238E27FC236}">
                <a16:creationId xmlns:a16="http://schemas.microsoft.com/office/drawing/2014/main" id="{822FC91D-1F13-4032-9E9B-FA32E762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C1D08-EE52-4A29-9558-65C26C4B7A5B}" type="slidenum">
              <a:rPr lang="fr-FR" smtClean="0"/>
              <a:t>6</a:t>
            </a:fld>
            <a:r>
              <a:rPr lang="fr-FR" dirty="0"/>
              <a:t>/15</a:t>
            </a:r>
          </a:p>
        </p:txBody>
      </p:sp>
    </p:spTree>
    <p:extLst>
      <p:ext uri="{BB962C8B-B14F-4D97-AF65-F5344CB8AC3E}">
        <p14:creationId xmlns:p14="http://schemas.microsoft.com/office/powerpoint/2010/main" val="41494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35" grpId="0" animBg="1"/>
      <p:bldP spid="45" grpId="0"/>
      <p:bldP spid="16" grpId="0" animBg="1"/>
      <p:bldP spid="60" grpId="0"/>
      <p:bldP spid="62" grpId="0" animBg="1"/>
      <p:bldP spid="63" grpId="0"/>
      <p:bldP spid="64" grpId="0"/>
      <p:bldP spid="65" grpId="0" animBg="1"/>
      <p:bldP spid="66" grpId="0"/>
      <p:bldP spid="67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6134966-8418-4087-89C6-511EFF5FA59F}"/>
              </a:ext>
            </a:extLst>
          </p:cNvPr>
          <p:cNvSpPr txBox="1">
            <a:spLocks/>
          </p:cNvSpPr>
          <p:nvPr/>
        </p:nvSpPr>
        <p:spPr>
          <a:xfrm>
            <a:off x="430427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/>
              <a:t>Axions as Cold </a:t>
            </a:r>
            <a:r>
              <a:rPr lang="fr-FR" sz="4000" dirty="0" err="1"/>
              <a:t>Dark</a:t>
            </a:r>
            <a:r>
              <a:rPr lang="fr-FR" sz="4000" dirty="0"/>
              <a:t> </a:t>
            </a:r>
            <a:r>
              <a:rPr lang="fr-FR" sz="4000" dirty="0" err="1"/>
              <a:t>Matter</a:t>
            </a:r>
            <a:r>
              <a:rPr lang="fr-FR" sz="400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3F0CD2-9FA4-4F45-A935-FC4AC0EA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85" y="2360869"/>
            <a:ext cx="1482337" cy="105375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0239A599-25B2-4893-B008-3433F140D58C}"/>
              </a:ext>
            </a:extLst>
          </p:cNvPr>
          <p:cNvSpPr/>
          <p:nvPr/>
        </p:nvSpPr>
        <p:spPr>
          <a:xfrm>
            <a:off x="4631905" y="3104522"/>
            <a:ext cx="338249" cy="310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E4E142F-710B-412E-8E5E-D35537D35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47" y="1799067"/>
            <a:ext cx="1140455" cy="126852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D1C4803-C35F-49D8-8AE3-36C670A9E7CC}"/>
              </a:ext>
            </a:extLst>
          </p:cNvPr>
          <p:cNvSpPr txBox="1"/>
          <p:nvPr/>
        </p:nvSpPr>
        <p:spPr>
          <a:xfrm>
            <a:off x="5062289" y="2348936"/>
            <a:ext cx="753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NOW*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10BCA6F-F132-4FA4-A92A-18C253A7D0BE}"/>
              </a:ext>
            </a:extLst>
          </p:cNvPr>
          <p:cNvSpPr txBox="1"/>
          <p:nvPr/>
        </p:nvSpPr>
        <p:spPr>
          <a:xfrm>
            <a:off x="964858" y="1342513"/>
            <a:ext cx="4692788" cy="408623"/>
          </a:xfrm>
          <a:prstGeom prst="round2DiagRect">
            <a:avLst/>
          </a:prstGeom>
          <a:noFill/>
          <a:ln w="19050">
            <a:solidFill>
              <a:srgbClr val="FF8C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Axions production : </a:t>
            </a:r>
            <a:r>
              <a:rPr lang="fr-FR" dirty="0" err="1">
                <a:solidFill>
                  <a:srgbClr val="9638B2"/>
                </a:solidFill>
              </a:rPr>
              <a:t>misalignement</a:t>
            </a:r>
            <a:r>
              <a:rPr lang="fr-FR" dirty="0">
                <a:solidFill>
                  <a:srgbClr val="9638B2"/>
                </a:solidFill>
              </a:rPr>
              <a:t> </a:t>
            </a:r>
            <a:r>
              <a:rPr lang="fr-FR" dirty="0" err="1">
                <a:solidFill>
                  <a:srgbClr val="9638B2"/>
                </a:solidFill>
              </a:rPr>
              <a:t>mechanism</a:t>
            </a:r>
            <a:r>
              <a:rPr lang="fr-FR" dirty="0"/>
              <a:t>.</a:t>
            </a:r>
            <a:endParaRPr lang="fr-FR" dirty="0">
              <a:solidFill>
                <a:srgbClr val="9810C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174D490-FF6E-48CA-90DB-B3B73223F2F1}"/>
                  </a:ext>
                </a:extLst>
              </p:cNvPr>
              <p:cNvSpPr txBox="1"/>
              <p:nvPr/>
            </p:nvSpPr>
            <p:spPr>
              <a:xfrm>
                <a:off x="763436" y="2310531"/>
                <a:ext cx="2569569" cy="715089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Non-thermal production</a:t>
                </a:r>
              </a:p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fr-FR" dirty="0"/>
                  <a:t> Axions are cold.</a:t>
                </a:r>
              </a:p>
            </p:txBody>
          </p:sp>
        </mc:Choice>
        <mc:Fallback xmlns="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174D490-FF6E-48CA-90DB-B3B73223F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36" y="2310531"/>
                <a:ext cx="2569569" cy="715089"/>
              </a:xfrm>
              <a:prstGeom prst="round2DiagRect">
                <a:avLst/>
              </a:prstGeom>
              <a:blipFill>
                <a:blip r:embed="rId4"/>
                <a:stretch>
                  <a:fillRect l="-711" b="-8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2158A19-1ED0-4695-83AB-1991648FB39F}"/>
                  </a:ext>
                </a:extLst>
              </p:cNvPr>
              <p:cNvSpPr txBox="1"/>
              <p:nvPr/>
            </p:nvSpPr>
            <p:spPr>
              <a:xfrm>
                <a:off x="1577993" y="3863698"/>
                <a:ext cx="2084120" cy="425223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sSubSup>
                        <m:sSubSupPr>
                          <m:ctrlPr>
                            <a:rPr lang="fr-FR" b="0" i="1" smtClean="0">
                              <a:solidFill>
                                <a:srgbClr val="9638B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rgbClr val="9638B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9638B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9638B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2158A19-1ED0-4695-83AB-1991648FB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93" y="3863698"/>
                <a:ext cx="2084120" cy="425223"/>
              </a:xfrm>
              <a:prstGeom prst="round2Diag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9DC90AF9-B908-401F-AD96-8F998B1B5459}"/>
                  </a:ext>
                </a:extLst>
              </p:cNvPr>
              <p:cNvSpPr txBox="1"/>
              <p:nvPr/>
            </p:nvSpPr>
            <p:spPr>
              <a:xfrm>
                <a:off x="565424" y="3394070"/>
                <a:ext cx="4109259" cy="408623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Density of state </a:t>
                </a:r>
                <a:r>
                  <a:rPr lang="fr-FR" dirty="0" err="1"/>
                  <a:t>depends</a:t>
                </a:r>
                <a:r>
                  <a:rPr lang="fr-FR" dirty="0"/>
                  <a:t> on </a:t>
                </a:r>
                <a:r>
                  <a:rPr lang="fr-FR" dirty="0" err="1"/>
                  <a:t>unknown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9638B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rgbClr val="9638B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9638B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9DC90AF9-B908-401F-AD96-8F998B1B5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24" y="3394070"/>
                <a:ext cx="4109259" cy="408623"/>
              </a:xfrm>
              <a:prstGeom prst="round2DiagRect">
                <a:avLst/>
              </a:prstGeom>
              <a:blipFill>
                <a:blip r:embed="rId6"/>
                <a:stretch>
                  <a:fillRect l="-742" t="-2985" b="-179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Espace réservé du numéro de diapositive 3">
            <a:extLst>
              <a:ext uri="{FF2B5EF4-FFF2-40B4-BE49-F238E27FC236}">
                <a16:creationId xmlns:a16="http://schemas.microsoft.com/office/drawing/2014/main" id="{E4A3B258-3E7C-4CA6-94D1-922B8DA32149}"/>
              </a:ext>
            </a:extLst>
          </p:cNvPr>
          <p:cNvSpPr txBox="1">
            <a:spLocks/>
          </p:cNvSpPr>
          <p:nvPr/>
        </p:nvSpPr>
        <p:spPr>
          <a:xfrm>
            <a:off x="10272156" y="0"/>
            <a:ext cx="1919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Axion</a:t>
            </a:r>
            <a:r>
              <a:rPr lang="fr-FR" dirty="0"/>
              <a:t> Solution to Strong CP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D2AB159E-2E8A-4AF7-815D-7EC56192C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658" y="4447827"/>
            <a:ext cx="3246415" cy="2209961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8412AFCE-0BA6-4315-8C5D-AC86E0466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6928" y="4494540"/>
            <a:ext cx="2230972" cy="828051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E58902A3-8C3D-475E-B119-A538BCACE01F}"/>
              </a:ext>
            </a:extLst>
          </p:cNvPr>
          <p:cNvSpPr txBox="1"/>
          <p:nvPr/>
        </p:nvSpPr>
        <p:spPr>
          <a:xfrm>
            <a:off x="6994221" y="1342513"/>
            <a:ext cx="3896387" cy="408623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>
            <a:solidFill>
              <a:srgbClr val="FF8C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Axions are </a:t>
            </a:r>
            <a:r>
              <a:rPr lang="fr-FR" dirty="0">
                <a:solidFill>
                  <a:srgbClr val="FF8C00"/>
                </a:solidFill>
              </a:rPr>
              <a:t>light</a:t>
            </a:r>
            <a:r>
              <a:rPr lang="fr-FR" dirty="0"/>
              <a:t> and </a:t>
            </a:r>
            <a:r>
              <a:rPr lang="fr-FR" dirty="0" err="1">
                <a:solidFill>
                  <a:schemeClr val="accent1"/>
                </a:solidFill>
              </a:rPr>
              <a:t>weakly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interacting</a:t>
            </a:r>
            <a:r>
              <a:rPr lang="fr-FR" dirty="0"/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57CA408C-6950-4488-9C19-B7475F97ECAA}"/>
                  </a:ext>
                </a:extLst>
              </p:cNvPr>
              <p:cNvSpPr txBox="1"/>
              <p:nvPr/>
            </p:nvSpPr>
            <p:spPr>
              <a:xfrm>
                <a:off x="7722038" y="2105248"/>
                <a:ext cx="2440752" cy="694800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fr-FR" b="0" i="1" smtClean="0">
                          <a:solidFill>
                            <a:srgbClr val="FF8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rgbClr val="FF8C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FR" i="1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fr-FR" i="1">
                                      <a:solidFill>
                                        <a:srgbClr val="FF8C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p>
                              </m:sSup>
                              <m:r>
                                <a:rPr lang="fr-FR" i="1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</a:rPr>
                                <m:t>𝐺𝑒𝑉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rgbClr val="FF8C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e>
                      </m:d>
                      <m:r>
                        <a:rPr lang="fr-FR" i="1">
                          <a:solidFill>
                            <a:srgbClr val="FF8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fr-FR" i="1">
                          <a:solidFill>
                            <a:srgbClr val="FF8C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57CA408C-6950-4488-9C19-B7475F97E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038" y="2105248"/>
                <a:ext cx="2440752" cy="694800"/>
              </a:xfrm>
              <a:prstGeom prst="round2Diag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62C63730-43A3-4905-A9CF-78C42397B3DE}"/>
                  </a:ext>
                </a:extLst>
              </p:cNvPr>
              <p:cNvSpPr txBox="1"/>
              <p:nvPr/>
            </p:nvSpPr>
            <p:spPr>
              <a:xfrm>
                <a:off x="7115086" y="3007308"/>
                <a:ext cx="3654656" cy="408623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r-FR" dirty="0"/>
                  <a:t> mixes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FR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&gt;30</m:t>
                    </m:r>
                    <m:sSub>
                      <m:sSubPr>
                        <m:ctrlP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𝐸𝑊</m:t>
                        </m:r>
                      </m:sub>
                    </m:sSub>
                  </m:oMath>
                </a14:m>
                <a:r>
                  <a:rPr lang="fr-FR" dirty="0"/>
                  <a:t>.</a:t>
                </a:r>
                <a:r>
                  <a:rPr lang="fr-FR" dirty="0">
                    <a:solidFill>
                      <a:schemeClr val="accent1"/>
                    </a:solidFill>
                  </a:rPr>
                  <a:t>  </a:t>
                </a:r>
                <a:endParaRPr lang="fr-FR" dirty="0"/>
              </a:p>
            </p:txBody>
          </p:sp>
        </mc:Choice>
        <mc:Fallback xmlns="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62C63730-43A3-4905-A9CF-78C42397B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86" y="3007308"/>
                <a:ext cx="3654656" cy="408623"/>
              </a:xfrm>
              <a:prstGeom prst="round2DiagRect">
                <a:avLst/>
              </a:prstGeom>
              <a:blipFill>
                <a:blip r:embed="rId10"/>
                <a:stretch>
                  <a:fillRect t="-2985" b="-194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4D3125FE-D398-4A03-AEC4-A499E455EA1A}"/>
                  </a:ext>
                </a:extLst>
              </p:cNvPr>
              <p:cNvSpPr txBox="1"/>
              <p:nvPr/>
            </p:nvSpPr>
            <p:spPr>
              <a:xfrm>
                <a:off x="7094436" y="5949032"/>
                <a:ext cx="3851591" cy="534544"/>
              </a:xfrm>
              <a:prstGeom prst="round2DiagRect">
                <a:avLst/>
              </a:prstGeom>
              <a:noFill/>
              <a:ln w="19050">
                <a:solidFill>
                  <a:srgbClr val="FF8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</m:sub>
                          </m:s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𝛾𝛾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−10±1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4D3125FE-D398-4A03-AEC4-A499E455E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36" y="5949032"/>
                <a:ext cx="3851591" cy="534544"/>
              </a:xfrm>
              <a:prstGeom prst="round2Diag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solidFill>
                  <a:srgbClr val="FF8C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EC78F65B-6B50-4FAA-B71D-DF435FDF4EA2}"/>
                  </a:ext>
                </a:extLst>
              </p:cNvPr>
              <p:cNvSpPr txBox="1"/>
              <p:nvPr/>
            </p:nvSpPr>
            <p:spPr>
              <a:xfrm>
                <a:off x="7461943" y="3598382"/>
                <a:ext cx="2960942" cy="433168"/>
              </a:xfrm>
              <a:prstGeom prst="round2Diag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gets</a:t>
                </a:r>
                <a:r>
                  <a:rPr lang="fr-FR" dirty="0"/>
                  <a:t> </a:t>
                </a:r>
                <a:r>
                  <a:rPr lang="fr-FR" dirty="0" err="1"/>
                  <a:t>correlated</a:t>
                </a:r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EC78F65B-6B50-4FAA-B71D-DF435FDF4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43" y="3598382"/>
                <a:ext cx="2960942" cy="433168"/>
              </a:xfrm>
              <a:prstGeom prst="round2DiagRect">
                <a:avLst/>
              </a:prstGeom>
              <a:blipFill>
                <a:blip r:embed="rId12"/>
                <a:stretch>
                  <a:fillRect t="-1408" r="-823" b="-140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2659AB0-925B-4E72-A103-B53C6A3E8E32}"/>
                  </a:ext>
                </a:extLst>
              </p:cNvPr>
              <p:cNvSpPr txBox="1"/>
              <p:nvPr/>
            </p:nvSpPr>
            <p:spPr>
              <a:xfrm>
                <a:off x="7649197" y="5315135"/>
                <a:ext cx="2742068" cy="887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𝛾𝛾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p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fr-F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𝑎𝐸</m:t>
                      </m:r>
                      <m:r>
                        <a:rPr lang="fr-F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fr-FR" dirty="0"/>
              </a:p>
              <a:p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02659AB0-925B-4E72-A103-B53C6A3E8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197" y="5315135"/>
                <a:ext cx="2742068" cy="88793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Image 60">
            <a:extLst>
              <a:ext uri="{FF2B5EF4-FFF2-40B4-BE49-F238E27FC236}">
                <a16:creationId xmlns:a16="http://schemas.microsoft.com/office/drawing/2014/main" id="{51162868-F4F7-4D02-A0F4-302BD05D97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99" y="1147927"/>
            <a:ext cx="5329664" cy="324776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D37560-827C-4570-8E37-18C3A43A5F7E}"/>
              </a:ext>
            </a:extLst>
          </p:cNvPr>
          <p:cNvSpPr txBox="1"/>
          <p:nvPr/>
        </p:nvSpPr>
        <p:spPr>
          <a:xfrm>
            <a:off x="9161114" y="874332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[PDG 2019 (</a:t>
            </a:r>
            <a:r>
              <a:rPr lang="fr-FR" sz="1200" dirty="0" err="1"/>
              <a:t>simplified</a:t>
            </a:r>
            <a:r>
              <a:rPr lang="fr-FR" sz="1200" dirty="0"/>
              <a:t>)]</a:t>
            </a:r>
          </a:p>
        </p:txBody>
      </p:sp>
      <p:sp>
        <p:nvSpPr>
          <p:cNvPr id="62" name="Espace réservé du numéro de diapositive 3">
            <a:extLst>
              <a:ext uri="{FF2B5EF4-FFF2-40B4-BE49-F238E27FC236}">
                <a16:creationId xmlns:a16="http://schemas.microsoft.com/office/drawing/2014/main" id="{E441375A-9D8B-4673-9160-C6D215AC4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6/15</a:t>
            </a:r>
          </a:p>
        </p:txBody>
      </p:sp>
    </p:spTree>
    <p:extLst>
      <p:ext uri="{BB962C8B-B14F-4D97-AF65-F5344CB8AC3E}">
        <p14:creationId xmlns:p14="http://schemas.microsoft.com/office/powerpoint/2010/main" val="93665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6126E253-16E7-4D04-9782-6334E9C07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87" y="5166235"/>
            <a:ext cx="2500211" cy="1192944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838C310-EC61-4967-A66F-352724B3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518" y="5360927"/>
            <a:ext cx="2458667" cy="96750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C1BF8E6-2FAC-4A9F-84AA-FD4756E2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23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 err="1"/>
              <a:t>Models</a:t>
            </a:r>
            <a:r>
              <a:rPr lang="fr-FR" sz="4000" dirty="0"/>
              <a:t> of Invisible Axions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4A6FA-B5E3-43EE-A021-D47325A1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542" y="1664475"/>
            <a:ext cx="4330679" cy="417249"/>
          </a:xfrm>
          <a:prstGeom prst="round2DiagRect">
            <a:avLst/>
          </a:prstGeom>
          <a:ln w="19050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One new </a:t>
            </a:r>
            <a:r>
              <a:rPr lang="fr-FR" sz="1800" dirty="0" err="1"/>
              <a:t>scalar</a:t>
            </a:r>
            <a:r>
              <a:rPr lang="fr-FR" sz="1800" dirty="0"/>
              <a:t> </a:t>
            </a:r>
            <a:r>
              <a:rPr lang="fr-FR" sz="1800" dirty="0" err="1"/>
              <a:t>field</a:t>
            </a:r>
            <a:r>
              <a:rPr lang="fr-FR" sz="1800" dirty="0"/>
              <a:t>, </a:t>
            </a:r>
            <a:r>
              <a:rPr lang="fr-FR" sz="1800" dirty="0" err="1">
                <a:solidFill>
                  <a:srgbClr val="C00000"/>
                </a:solidFill>
              </a:rPr>
              <a:t>two</a:t>
            </a:r>
            <a:r>
              <a:rPr lang="fr-FR" sz="1800" dirty="0">
                <a:solidFill>
                  <a:srgbClr val="C00000"/>
                </a:solidFill>
              </a:rPr>
              <a:t> </a:t>
            </a:r>
            <a:r>
              <a:rPr lang="fr-FR" sz="1800" dirty="0" err="1">
                <a:solidFill>
                  <a:srgbClr val="C00000"/>
                </a:solidFill>
              </a:rPr>
              <a:t>path</a:t>
            </a:r>
            <a:r>
              <a:rPr lang="fr-FR" sz="1800" dirty="0">
                <a:solidFill>
                  <a:srgbClr val="C00000"/>
                </a:solidFill>
              </a:rPr>
              <a:t> to </a:t>
            </a:r>
            <a:r>
              <a:rPr lang="fr-FR" sz="1800" dirty="0" err="1">
                <a:solidFill>
                  <a:srgbClr val="C00000"/>
                </a:solidFill>
              </a:rPr>
              <a:t>reach</a:t>
            </a:r>
            <a:r>
              <a:rPr lang="fr-FR" sz="1800" dirty="0">
                <a:solidFill>
                  <a:srgbClr val="C00000"/>
                </a:solidFill>
              </a:rPr>
              <a:t> SM</a:t>
            </a:r>
            <a:r>
              <a:rPr lang="fr-FR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73C3EAF-149F-4954-9B97-1D2BA7C99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4838" y="2237270"/>
                <a:ext cx="1533517" cy="365125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800" dirty="0">
                    <a:solidFill>
                      <a:srgbClr val="7030A0"/>
                    </a:solidFill>
                  </a:rPr>
                  <a:t>KSVZ</a:t>
                </a:r>
                <a:r>
                  <a:rPr lang="fr-FR" sz="1800" dirty="0"/>
                  <a:t>: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fr-F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D73C3EAF-149F-4954-9B97-1D2BA7C99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838" y="2237270"/>
                <a:ext cx="1533517" cy="365125"/>
              </a:xfrm>
              <a:prstGeom prst="round2DiagRect">
                <a:avLst/>
              </a:prstGeom>
              <a:blipFill>
                <a:blip r:embed="rId4"/>
                <a:stretch>
                  <a:fillRect l="-1569" t="-15873" b="-14286"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B3EF0171-E3E8-4FD9-BA3B-88FD6C694E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85444" y="4286576"/>
                <a:ext cx="2629356" cy="775857"/>
              </a:xfrm>
              <a:prstGeom prst="round2DiagRect">
                <a:avLst/>
              </a:prstGeom>
              <a:ln w="19050">
                <a:solidFill>
                  <a:srgbClr val="7030A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fr-FR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1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24" name="Espace réservé du contenu 2">
                <a:extLst>
                  <a:ext uri="{FF2B5EF4-FFF2-40B4-BE49-F238E27FC236}">
                    <a16:creationId xmlns:a16="http://schemas.microsoft.com/office/drawing/2014/main" id="{B3EF0171-E3E8-4FD9-BA3B-88FD6C694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44" y="4286576"/>
                <a:ext cx="2629356" cy="775857"/>
              </a:xfrm>
              <a:prstGeom prst="round2Diag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005D81B1-0B96-44A1-AD45-BB1A70A6569E}"/>
              </a:ext>
            </a:extLst>
          </p:cNvPr>
          <p:cNvSpPr txBox="1">
            <a:spLocks/>
          </p:cNvSpPr>
          <p:nvPr/>
        </p:nvSpPr>
        <p:spPr>
          <a:xfrm>
            <a:off x="10227733" y="0"/>
            <a:ext cx="196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Landscape</a:t>
            </a:r>
            <a:r>
              <a:rPr lang="fr-FR" dirty="0"/>
              <a:t> of </a:t>
            </a:r>
            <a:r>
              <a:rPr lang="fr-FR" dirty="0" err="1"/>
              <a:t>Axion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C48FE5E-C2AA-41A7-AEA4-4F1616B7242A}"/>
                  </a:ext>
                </a:extLst>
              </p:cNvPr>
              <p:cNvSpPr txBox="1"/>
              <p:nvPr/>
            </p:nvSpPr>
            <p:spPr>
              <a:xfrm>
                <a:off x="4903266" y="1218264"/>
                <a:ext cx="1909233" cy="379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𝑖𝑎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</m:oMath>
                  </m:oMathPara>
                </a14:m>
                <a:endParaRPr lang="fr-F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EC48FE5E-C2AA-41A7-AEA4-4F1616B72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266" y="1218264"/>
                <a:ext cx="1909233" cy="379656"/>
              </a:xfrm>
              <a:prstGeom prst="rect">
                <a:avLst/>
              </a:prstGeom>
              <a:blipFill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Espace réservé du contenu 2">
                <a:extLst>
                  <a:ext uri="{FF2B5EF4-FFF2-40B4-BE49-F238E27FC236}">
                    <a16:creationId xmlns:a16="http://schemas.microsoft.com/office/drawing/2014/main" id="{B87E5E77-73F7-4F86-AD38-EA54CA2355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097" y="2230323"/>
                <a:ext cx="1533517" cy="365125"/>
              </a:xfrm>
              <a:prstGeom prst="round2DiagRect">
                <a:avLst/>
              </a:prstGeom>
              <a:ln w="19050">
                <a:solidFill>
                  <a:srgbClr val="FF8E27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800" dirty="0">
                    <a:solidFill>
                      <a:schemeClr val="accent1"/>
                    </a:solidFill>
                  </a:rPr>
                  <a:t>DFSZ</a:t>
                </a:r>
                <a:r>
                  <a:rPr lang="fr-FR" sz="1800" dirty="0"/>
                  <a:t>: </a:t>
                </a:r>
                <a14:m>
                  <m:oMath xmlns:m="http://schemas.openxmlformats.org/officeDocument/2006/math">
                    <m:r>
                      <a:rPr lang="fr-F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sSubSup>
                      <m:sSubSupPr>
                        <m:ctrlP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fr-F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sSub>
                      <m:sSubPr>
                        <m:ctrlPr>
                          <a:rPr lang="fr-F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F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fr-FR" sz="1800" dirty="0"/>
              </a:p>
            </p:txBody>
          </p:sp>
        </mc:Choice>
        <mc:Fallback xmlns="">
          <p:sp>
            <p:nvSpPr>
              <p:cNvPr id="32" name="Espace réservé du contenu 2">
                <a:extLst>
                  <a:ext uri="{FF2B5EF4-FFF2-40B4-BE49-F238E27FC236}">
                    <a16:creationId xmlns:a16="http://schemas.microsoft.com/office/drawing/2014/main" id="{B87E5E77-73F7-4F86-AD38-EA54CA23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097" y="2230323"/>
                <a:ext cx="1533517" cy="365125"/>
              </a:xfrm>
              <a:prstGeom prst="round2DiagRect">
                <a:avLst/>
              </a:prstGeom>
              <a:blipFill>
                <a:blip r:embed="rId7"/>
                <a:stretch>
                  <a:fillRect l="-784" t="-6349" b="-12698"/>
                </a:stretch>
              </a:blipFill>
              <a:ln w="19050">
                <a:solidFill>
                  <a:srgbClr val="FF8E27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>
            <a:extLst>
              <a:ext uri="{FF2B5EF4-FFF2-40B4-BE49-F238E27FC236}">
                <a16:creationId xmlns:a16="http://schemas.microsoft.com/office/drawing/2014/main" id="{DA317F48-4733-4EDB-B58E-9862859500F0}"/>
              </a:ext>
            </a:extLst>
          </p:cNvPr>
          <p:cNvSpPr txBox="1"/>
          <p:nvPr/>
        </p:nvSpPr>
        <p:spPr>
          <a:xfrm>
            <a:off x="1166023" y="2595614"/>
            <a:ext cx="32511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[Kim (1979), </a:t>
            </a:r>
            <a:r>
              <a:rPr lang="fr-FR" sz="1200" dirty="0" err="1"/>
              <a:t>Shifman,Vainhstein,Zakharov</a:t>
            </a:r>
            <a:r>
              <a:rPr lang="fr-FR" sz="1200" dirty="0"/>
              <a:t> (1980)]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EA965CA-CA18-42F2-8416-C279F631603A}"/>
              </a:ext>
            </a:extLst>
          </p:cNvPr>
          <p:cNvSpPr txBox="1"/>
          <p:nvPr/>
        </p:nvSpPr>
        <p:spPr>
          <a:xfrm>
            <a:off x="7001602" y="2640332"/>
            <a:ext cx="31665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Dine,Fischer,Srednicky</a:t>
            </a:r>
            <a:r>
              <a:rPr lang="fr-FR" sz="1200" dirty="0"/>
              <a:t>(1981), </a:t>
            </a:r>
            <a:r>
              <a:rPr lang="fr-FR" sz="1200" dirty="0" err="1"/>
              <a:t>Zhitnitsky</a:t>
            </a:r>
            <a:r>
              <a:rPr lang="fr-FR" sz="1200" dirty="0"/>
              <a:t>(1980)]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573B8B6C-CB60-4232-8FC5-505D64A9D214}"/>
              </a:ext>
            </a:extLst>
          </p:cNvPr>
          <p:cNvSpPr txBox="1">
            <a:spLocks/>
          </p:cNvSpPr>
          <p:nvPr/>
        </p:nvSpPr>
        <p:spPr>
          <a:xfrm>
            <a:off x="6715732" y="3071039"/>
            <a:ext cx="3738238" cy="425609"/>
          </a:xfrm>
          <a:prstGeom prst="round2Diag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Small </a:t>
            </a:r>
            <a:r>
              <a:rPr lang="fr-FR" sz="1800" dirty="0" err="1"/>
              <a:t>mixing</a:t>
            </a:r>
            <a:r>
              <a:rPr lang="fr-FR" sz="1800" dirty="0"/>
              <a:t> of pseudo-</a:t>
            </a:r>
            <a:r>
              <a:rPr lang="fr-FR" sz="1800" dirty="0" err="1"/>
              <a:t>scalar</a:t>
            </a:r>
            <a:r>
              <a:rPr lang="fr-FR" sz="1800" dirty="0"/>
              <a:t> modes.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36D2FF5-6D3A-4D52-8B5E-EF7CAC6AE18B}"/>
                  </a:ext>
                </a:extLst>
              </p:cNvPr>
              <p:cNvSpPr txBox="1"/>
              <p:nvPr/>
            </p:nvSpPr>
            <p:spPr>
              <a:xfrm>
                <a:off x="7612598" y="4179213"/>
                <a:ext cx="2014002" cy="883221"/>
              </a:xfrm>
              <a:prstGeom prst="round2DiagRect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fr-FR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D36D2FF5-6D3A-4D52-8B5E-EF7CAC6AE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598" y="4179213"/>
                <a:ext cx="2014002" cy="883221"/>
              </a:xfrm>
              <a:prstGeom prst="round2Diag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C2E37716-0833-4BC3-AF5F-2B751BD29BA0}"/>
              </a:ext>
            </a:extLst>
          </p:cNvPr>
          <p:cNvSpPr txBox="1">
            <a:spLocks/>
          </p:cNvSpPr>
          <p:nvPr/>
        </p:nvSpPr>
        <p:spPr>
          <a:xfrm>
            <a:off x="1116178" y="3693079"/>
            <a:ext cx="3350831" cy="425609"/>
          </a:xfrm>
          <a:prstGeom prst="round2Diag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err="1"/>
              <a:t>Coupling</a:t>
            </a:r>
            <a:r>
              <a:rPr lang="fr-FR" sz="1800" dirty="0"/>
              <a:t> to SM by </a:t>
            </a:r>
            <a:r>
              <a:rPr lang="fr-FR" sz="1800" dirty="0">
                <a:solidFill>
                  <a:srgbClr val="7030A0"/>
                </a:solidFill>
              </a:rPr>
              <a:t>gauge bosons</a:t>
            </a:r>
            <a:r>
              <a:rPr lang="fr-FR" sz="1800" dirty="0"/>
              <a:t>:</a:t>
            </a:r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CC1FA3F2-41A3-49ED-8498-6957F2595EEB}"/>
              </a:ext>
            </a:extLst>
          </p:cNvPr>
          <p:cNvSpPr txBox="1">
            <a:spLocks/>
          </p:cNvSpPr>
          <p:nvPr/>
        </p:nvSpPr>
        <p:spPr>
          <a:xfrm>
            <a:off x="6909438" y="3673436"/>
            <a:ext cx="3350831" cy="425609"/>
          </a:xfrm>
          <a:prstGeom prst="round2Diag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 err="1"/>
              <a:t>Coupling</a:t>
            </a:r>
            <a:r>
              <a:rPr lang="fr-FR" sz="1800" dirty="0"/>
              <a:t> to SM by </a:t>
            </a:r>
            <a:r>
              <a:rPr lang="fr-FR" sz="1800" dirty="0" err="1">
                <a:solidFill>
                  <a:schemeClr val="accent1"/>
                </a:solidFill>
              </a:rPr>
              <a:t>left</a:t>
            </a:r>
            <a:r>
              <a:rPr lang="fr-FR" sz="1800" dirty="0">
                <a:solidFill>
                  <a:schemeClr val="accent1"/>
                </a:solidFill>
              </a:rPr>
              <a:t> fermions</a:t>
            </a:r>
            <a:r>
              <a:rPr lang="fr-FR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Espace réservé du contenu 2">
                <a:extLst>
                  <a:ext uri="{FF2B5EF4-FFF2-40B4-BE49-F238E27FC236}">
                    <a16:creationId xmlns:a16="http://schemas.microsoft.com/office/drawing/2014/main" id="{112186BB-1D5E-433F-9E28-743245A089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44311" y="2230323"/>
                <a:ext cx="1039023" cy="365125"/>
              </a:xfrm>
              <a:prstGeom prst="round2DiagRect">
                <a:avLst/>
              </a:prstGeom>
              <a:ln w="19050">
                <a:noFill/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fr-F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fr-F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F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𝐸𝑊</m:t>
                          </m:r>
                        </m:sub>
                      </m:sSub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45" name="Espace réservé du contenu 2">
                <a:extLst>
                  <a:ext uri="{FF2B5EF4-FFF2-40B4-BE49-F238E27FC236}">
                    <a16:creationId xmlns:a16="http://schemas.microsoft.com/office/drawing/2014/main" id="{112186BB-1D5E-433F-9E28-743245A08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311" y="2230323"/>
                <a:ext cx="1039023" cy="365125"/>
              </a:xfrm>
              <a:prstGeom prst="round2Diag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Espace réservé du numéro de diapositive 3">
            <a:extLst>
              <a:ext uri="{FF2B5EF4-FFF2-40B4-BE49-F238E27FC236}">
                <a16:creationId xmlns:a16="http://schemas.microsoft.com/office/drawing/2014/main" id="{140B9EBB-F2B5-492A-BCF5-BD3AB54B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7/15</a:t>
            </a:r>
          </a:p>
        </p:txBody>
      </p:sp>
    </p:spTree>
    <p:extLst>
      <p:ext uri="{BB962C8B-B14F-4D97-AF65-F5344CB8AC3E}">
        <p14:creationId xmlns:p14="http://schemas.microsoft.com/office/powerpoint/2010/main" val="24523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BF8E6-2FAC-4A9F-84AA-FD4756E2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27" y="239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Extensions Beyond DFSZ/KSVZ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D44344D-B79B-41A0-AF84-79590FD9090B}"/>
              </a:ext>
            </a:extLst>
          </p:cNvPr>
          <p:cNvSpPr txBox="1"/>
          <p:nvPr/>
        </p:nvSpPr>
        <p:spPr>
          <a:xfrm>
            <a:off x="874294" y="3031595"/>
            <a:ext cx="21336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[Di </a:t>
            </a:r>
            <a:r>
              <a:rPr lang="fr-FR" sz="1200" dirty="0" err="1"/>
              <a:t>Luzio</a:t>
            </a:r>
            <a:r>
              <a:rPr lang="fr-FR" sz="1200" dirty="0"/>
              <a:t>, </a:t>
            </a:r>
            <a:r>
              <a:rPr lang="fr-FR" sz="1200" dirty="0" err="1"/>
              <a:t>Mescia</a:t>
            </a:r>
            <a:r>
              <a:rPr lang="fr-FR" sz="1200" dirty="0"/>
              <a:t>, </a:t>
            </a:r>
            <a:r>
              <a:rPr lang="fr-FR" sz="1200" dirty="0" err="1"/>
              <a:t>Nardi</a:t>
            </a:r>
            <a:r>
              <a:rPr lang="fr-FR" sz="1200" dirty="0"/>
              <a:t> (2016)]</a:t>
            </a:r>
          </a:p>
        </p:txBody>
      </p:sp>
      <p:sp>
        <p:nvSpPr>
          <p:cNvPr id="25" name="Espace réservé du numéro de diapositive 3">
            <a:extLst>
              <a:ext uri="{FF2B5EF4-FFF2-40B4-BE49-F238E27FC236}">
                <a16:creationId xmlns:a16="http://schemas.microsoft.com/office/drawing/2014/main" id="{005D81B1-0B96-44A1-AD45-BB1A70A6569E}"/>
              </a:ext>
            </a:extLst>
          </p:cNvPr>
          <p:cNvSpPr txBox="1">
            <a:spLocks/>
          </p:cNvSpPr>
          <p:nvPr/>
        </p:nvSpPr>
        <p:spPr>
          <a:xfrm>
            <a:off x="10227733" y="0"/>
            <a:ext cx="1964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Landscape</a:t>
            </a:r>
            <a:r>
              <a:rPr lang="fr-FR" dirty="0"/>
              <a:t> of </a:t>
            </a:r>
            <a:r>
              <a:rPr lang="fr-FR" dirty="0" err="1"/>
              <a:t>Axion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D69A560-EE2D-46E8-88B5-A6D86CE98EAD}"/>
              </a:ext>
            </a:extLst>
          </p:cNvPr>
          <p:cNvSpPr txBox="1">
            <a:spLocks/>
          </p:cNvSpPr>
          <p:nvPr/>
        </p:nvSpPr>
        <p:spPr>
          <a:xfrm>
            <a:off x="4214815" y="1349539"/>
            <a:ext cx="3762370" cy="417249"/>
          </a:xfrm>
          <a:prstGeom prst="round2DiagRect">
            <a:avLst/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71DB666-7616-45E8-8853-FEC8E485BD73}"/>
                  </a:ext>
                </a:extLst>
              </p:cNvPr>
              <p:cNvSpPr txBox="1"/>
              <p:nvPr/>
            </p:nvSpPr>
            <p:spPr>
              <a:xfrm>
                <a:off x="727074" y="2206033"/>
                <a:ext cx="9677906" cy="3161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dirty="0"/>
                  <a:t>Beyond, </a:t>
                </a:r>
                <a:r>
                  <a:rPr lang="fr-FR" sz="1800" dirty="0" err="1"/>
                  <a:t>many</a:t>
                </a:r>
                <a:r>
                  <a:rPr lang="fr-FR" sz="1800" dirty="0"/>
                  <a:t> </a:t>
                </a:r>
                <a:r>
                  <a:rPr lang="fr-FR" sz="1800" dirty="0">
                    <a:solidFill>
                      <a:schemeClr val="accent2"/>
                    </a:solidFill>
                  </a:rPr>
                  <a:t>alternatives</a:t>
                </a:r>
                <a:r>
                  <a:rPr lang="fr-FR" sz="1800" dirty="0"/>
                  <a:t> of </a:t>
                </a:r>
                <a:r>
                  <a:rPr lang="fr-FR" sz="1800" dirty="0" err="1"/>
                  <a:t>models</a:t>
                </a:r>
                <a:r>
                  <a:rPr lang="fr-FR" sz="1800" dirty="0"/>
                  <a:t>:</a:t>
                </a:r>
                <a:endParaRPr lang="fr-FR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Calibri" panose="020F0502020204030204" pitchFamily="34" charset="0"/>
                  <a:buChar char="₪"/>
                </a:pPr>
                <a:r>
                  <a:rPr lang="fr-FR" dirty="0">
                    <a:solidFill>
                      <a:schemeClr val="accent2"/>
                    </a:solidFill>
                  </a:rPr>
                  <a:t>QCD axions off the band</a:t>
                </a:r>
                <a:r>
                  <a:rPr lang="fr-FR" dirty="0"/>
                  <a:t>: </a:t>
                </a:r>
                <a:br>
                  <a:rPr lang="fr-FR" dirty="0"/>
                </a:br>
                <a:r>
                  <a:rPr lang="fr-FR" dirty="0" err="1">
                    <a:solidFill>
                      <a:srgbClr val="C00000"/>
                    </a:solidFill>
                  </a:rPr>
                  <a:t>heavy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/>
                  <a:t>(</a:t>
                </a:r>
                <a:r>
                  <a:rPr lang="fr-FR" dirty="0" err="1"/>
                  <a:t>mirror</a:t>
                </a:r>
                <a:r>
                  <a:rPr lang="fr-FR" dirty="0"/>
                  <a:t> QCD) or </a:t>
                </a:r>
                <a:r>
                  <a:rPr lang="fr-FR" dirty="0">
                    <a:solidFill>
                      <a:srgbClr val="C00000"/>
                    </a:solidFill>
                  </a:rPr>
                  <a:t>ultra light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dirty="0"/>
                  <a:t>-</a:t>
                </a:r>
                <a:r>
                  <a:rPr lang="fr-FR" dirty="0" err="1"/>
                  <a:t>symmetry</a:t>
                </a:r>
                <a:r>
                  <a:rPr lang="fr-FR" dirty="0"/>
                  <a:t>) axions, </a:t>
                </a:r>
                <a:r>
                  <a:rPr lang="fr-FR" dirty="0" err="1">
                    <a:solidFill>
                      <a:srgbClr val="C00000"/>
                    </a:solidFill>
                  </a:rPr>
                  <a:t>enlarging</a:t>
                </a:r>
                <a:r>
                  <a:rPr lang="fr-FR" dirty="0">
                    <a:solidFill>
                      <a:srgbClr val="C00000"/>
                    </a:solidFill>
                  </a:rPr>
                  <a:t> the band </a:t>
                </a:r>
                <a:r>
                  <a:rPr lang="fr-FR" dirty="0"/>
                  <a:t>(</a:t>
                </a:r>
                <a:r>
                  <a:rPr lang="fr-FR" dirty="0" err="1"/>
                  <a:t>many</a:t>
                </a:r>
                <a:r>
                  <a:rPr lang="fr-FR" dirty="0"/>
                  <a:t> </a:t>
                </a:r>
                <a:r>
                  <a:rPr lang="fr-FR" dirty="0" err="1"/>
                  <a:t>fields</a:t>
                </a:r>
                <a:r>
                  <a:rPr lang="fr-FR" dirty="0"/>
                  <a:t>), …</a:t>
                </a:r>
                <a:br>
                  <a:rPr lang="fr-FR" dirty="0"/>
                </a:br>
                <a:endParaRPr lang="fr-FR" dirty="0"/>
              </a:p>
              <a:p>
                <a:pPr marL="285750" indent="-285750">
                  <a:buFont typeface="Calibri" panose="020F0502020204030204" pitchFamily="34" charset="0"/>
                  <a:buChar char="₪"/>
                </a:pPr>
                <a:r>
                  <a:rPr lang="fr-FR" dirty="0">
                    <a:solidFill>
                      <a:schemeClr val="accent2"/>
                    </a:solidFill>
                  </a:rPr>
                  <a:t>DM </a:t>
                </a:r>
                <a:r>
                  <a:rPr lang="fr-FR" dirty="0" err="1">
                    <a:solidFill>
                      <a:schemeClr val="accent2"/>
                    </a:solidFill>
                  </a:rPr>
                  <a:t>axion</a:t>
                </a:r>
                <a:r>
                  <a:rPr lang="fr-FR" dirty="0">
                    <a:solidFill>
                      <a:schemeClr val="accent2"/>
                    </a:solidFill>
                  </a:rPr>
                  <a:t> off </a:t>
                </a:r>
                <a:r>
                  <a:rPr lang="fr-FR" dirty="0" err="1">
                    <a:solidFill>
                      <a:schemeClr val="accent2"/>
                    </a:solidFill>
                  </a:rPr>
                  <a:t>misalignment</a:t>
                </a:r>
                <a:r>
                  <a:rPr lang="fr-FR" dirty="0">
                    <a:solidFill>
                      <a:schemeClr val="accent2"/>
                    </a:solidFill>
                  </a:rPr>
                  <a:t> mass range</a:t>
                </a:r>
                <a:r>
                  <a:rPr lang="fr-FR" dirty="0"/>
                  <a:t>:</a:t>
                </a:r>
                <a:br>
                  <a:rPr lang="fr-FR" dirty="0"/>
                </a:br>
                <a:r>
                  <a:rPr lang="fr-FR" dirty="0" err="1"/>
                  <a:t>Only</a:t>
                </a:r>
                <a:r>
                  <a:rPr lang="fr-FR" dirty="0"/>
                  <a:t> a fraction of DM, </a:t>
                </a:r>
                <a:r>
                  <a:rPr lang="fr-FR" dirty="0" err="1">
                    <a:solidFill>
                      <a:srgbClr val="C00000"/>
                    </a:solidFill>
                  </a:rPr>
                  <a:t>kinetic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 err="1"/>
                  <a:t>misalignement</a:t>
                </a:r>
                <a:r>
                  <a:rPr lang="fr-FR" dirty="0"/>
                  <a:t>, </a:t>
                </a:r>
                <a:r>
                  <a:rPr lang="fr-FR" dirty="0" err="1">
                    <a:solidFill>
                      <a:srgbClr val="C00000"/>
                    </a:solidFill>
                  </a:rPr>
                  <a:t>topological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 err="1">
                    <a:solidFill>
                      <a:srgbClr val="C00000"/>
                    </a:solidFill>
                  </a:rPr>
                  <a:t>defects</a:t>
                </a:r>
                <a:r>
                  <a:rPr lang="fr-FR" dirty="0">
                    <a:solidFill>
                      <a:srgbClr val="C00000"/>
                    </a:solidFill>
                  </a:rPr>
                  <a:t>, </a:t>
                </a:r>
                <a:r>
                  <a:rPr lang="fr-FR" dirty="0" err="1">
                    <a:solidFill>
                      <a:srgbClr val="C00000"/>
                    </a:solidFill>
                  </a:rPr>
                  <a:t>curvature-induced</a:t>
                </a:r>
                <a:r>
                  <a:rPr lang="fr-FR" dirty="0">
                    <a:solidFill>
                      <a:srgbClr val="C00000"/>
                    </a:solidFill>
                  </a:rPr>
                  <a:t> </a:t>
                </a:r>
                <a:r>
                  <a:rPr lang="fr-FR" dirty="0"/>
                  <a:t>production,…</a:t>
                </a:r>
                <a:br>
                  <a:rPr lang="fr-FR" dirty="0"/>
                </a:br>
                <a:endParaRPr lang="fr-FR" dirty="0">
                  <a:solidFill>
                    <a:schemeClr val="accent2"/>
                  </a:solidFill>
                </a:endParaRPr>
              </a:p>
              <a:p>
                <a:pPr marL="285750" indent="-285750">
                  <a:buFont typeface="Calibri" panose="020F0502020204030204" pitchFamily="34" charset="0"/>
                  <a:buChar char="₪"/>
                </a:pPr>
                <a:r>
                  <a:rPr lang="fr-FR" dirty="0" err="1">
                    <a:solidFill>
                      <a:schemeClr val="accent2"/>
                    </a:solidFill>
                  </a:rPr>
                  <a:t>Axion</a:t>
                </a:r>
                <a:r>
                  <a:rPr lang="fr-FR" dirty="0">
                    <a:solidFill>
                      <a:schemeClr val="accent2"/>
                    </a:solidFill>
                  </a:rPr>
                  <a:t>-like </a:t>
                </a:r>
                <a:r>
                  <a:rPr lang="fr-FR" dirty="0" err="1">
                    <a:solidFill>
                      <a:schemeClr val="accent2"/>
                    </a:solidFill>
                  </a:rPr>
                  <a:t>particles</a:t>
                </a:r>
                <a:r>
                  <a:rPr lang="fr-FR" dirty="0">
                    <a:solidFill>
                      <a:schemeClr val="accent2"/>
                    </a:solidFill>
                  </a:rPr>
                  <a:t> </a:t>
                </a:r>
                <a:r>
                  <a:rPr lang="fr-FR" dirty="0"/>
                  <a:t>(no </a:t>
                </a:r>
                <a:r>
                  <a:rPr lang="fr-FR" dirty="0" err="1"/>
                  <a:t>correlation</a:t>
                </a:r>
                <a:r>
                  <a:rPr lang="fr-FR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𝛾𝛾</m:t>
                        </m:r>
                      </m:sub>
                    </m:sSub>
                  </m:oMath>
                </a14:m>
                <a:r>
                  <a:rPr lang="fr-FR" dirty="0"/>
                  <a:t>):</a:t>
                </a:r>
                <a:br>
                  <a:rPr lang="fr-FR" dirty="0"/>
                </a:br>
                <a:r>
                  <a:rPr lang="fr-FR" dirty="0"/>
                  <a:t>Do not solve Strong CP, but </a:t>
                </a:r>
                <a:r>
                  <a:rPr lang="fr-FR" dirty="0" err="1"/>
                  <a:t>natural</a:t>
                </a:r>
                <a:r>
                  <a:rPr lang="fr-FR" dirty="0"/>
                  <a:t> DM candidate and arise in string </a:t>
                </a:r>
                <a:r>
                  <a:rPr lang="fr-FR" dirty="0" err="1"/>
                  <a:t>theory</a:t>
                </a:r>
                <a:r>
                  <a:rPr lang="fr-FR" dirty="0"/>
                  <a:t>.</a:t>
                </a:r>
                <a:br>
                  <a:rPr lang="fr-FR" dirty="0"/>
                </a:br>
                <a:endParaRPr lang="fr-FR" dirty="0"/>
              </a:p>
              <a:p>
                <a:pPr marL="285750" indent="-285750">
                  <a:buFont typeface="Calibri" panose="020F0502020204030204" pitchFamily="34" charset="0"/>
                  <a:buChar char="₪"/>
                </a:pPr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F71DB666-7616-45E8-8853-FEC8E485B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4" y="2206033"/>
                <a:ext cx="9677906" cy="3161506"/>
              </a:xfrm>
              <a:prstGeom prst="rect">
                <a:avLst/>
              </a:prstGeom>
              <a:blipFill>
                <a:blip r:embed="rId2"/>
                <a:stretch>
                  <a:fillRect l="-504" t="-11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A4116130-3255-4B15-B644-9AEFD113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fr-FR" dirty="0"/>
              <a:t>8/15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996633F-3D65-440B-B1EE-72D8E0CD865E}"/>
              </a:ext>
            </a:extLst>
          </p:cNvPr>
          <p:cNvSpPr txBox="1"/>
          <p:nvPr/>
        </p:nvSpPr>
        <p:spPr>
          <a:xfrm>
            <a:off x="3296652" y="3031595"/>
            <a:ext cx="27993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[Di </a:t>
            </a:r>
            <a:r>
              <a:rPr lang="fr-FR" sz="1200" dirty="0" err="1"/>
              <a:t>Luzio</a:t>
            </a:r>
            <a:r>
              <a:rPr lang="fr-FR" sz="1200" dirty="0"/>
              <a:t>, </a:t>
            </a:r>
            <a:r>
              <a:rPr lang="fr-FR" sz="1200" dirty="0" err="1"/>
              <a:t>Gavela</a:t>
            </a:r>
            <a:r>
              <a:rPr lang="fr-FR" sz="1200" dirty="0"/>
              <a:t>, </a:t>
            </a:r>
            <a:r>
              <a:rPr lang="fr-FR" sz="1200" dirty="0" err="1"/>
              <a:t>Quilez</a:t>
            </a:r>
            <a:r>
              <a:rPr lang="fr-FR" sz="1200" dirty="0"/>
              <a:t>, </a:t>
            </a:r>
            <a:r>
              <a:rPr lang="fr-FR" sz="1200" dirty="0" err="1"/>
              <a:t>Ringwald</a:t>
            </a:r>
            <a:r>
              <a:rPr lang="fr-FR" sz="1200" dirty="0"/>
              <a:t> (2021)]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CFBBF6F-6DAA-4A09-8DB4-45E1CB9FFA75}"/>
              </a:ext>
            </a:extLst>
          </p:cNvPr>
          <p:cNvSpPr txBox="1"/>
          <p:nvPr/>
        </p:nvSpPr>
        <p:spPr>
          <a:xfrm>
            <a:off x="6617367" y="3031594"/>
            <a:ext cx="3152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[Gaillard, </a:t>
            </a:r>
            <a:r>
              <a:rPr lang="fr-FR" sz="1200" dirty="0" err="1"/>
              <a:t>Gavela</a:t>
            </a:r>
            <a:r>
              <a:rPr lang="fr-FR" sz="1200" dirty="0"/>
              <a:t>, </a:t>
            </a:r>
            <a:r>
              <a:rPr lang="fr-FR" sz="1200" dirty="0" err="1"/>
              <a:t>Houtz</a:t>
            </a:r>
            <a:r>
              <a:rPr lang="fr-FR" sz="1200" dirty="0"/>
              <a:t>, </a:t>
            </a:r>
            <a:r>
              <a:rPr lang="fr-FR" sz="1200" dirty="0" err="1"/>
              <a:t>Quilez</a:t>
            </a:r>
            <a:r>
              <a:rPr lang="fr-FR" sz="1200" dirty="0"/>
              <a:t>, </a:t>
            </a:r>
            <a:r>
              <a:rPr lang="fr-FR" sz="1200" dirty="0" err="1"/>
              <a:t>del</a:t>
            </a:r>
            <a:r>
              <a:rPr lang="fr-FR" sz="1200" dirty="0"/>
              <a:t> Rey (2018)]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B3AFE3D-97D6-415C-AFDC-E885231012BA}"/>
              </a:ext>
            </a:extLst>
          </p:cNvPr>
          <p:cNvSpPr txBox="1"/>
          <p:nvPr/>
        </p:nvSpPr>
        <p:spPr>
          <a:xfrm>
            <a:off x="3300414" y="3857157"/>
            <a:ext cx="18288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[Co, Hall, </a:t>
            </a:r>
            <a:r>
              <a:rPr lang="fr-FR" sz="1200" dirty="0" err="1"/>
              <a:t>Harigaya</a:t>
            </a:r>
            <a:r>
              <a:rPr lang="fr-FR" sz="1200" dirty="0"/>
              <a:t> (2019)]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202FCA8-ACC8-4702-BDF0-E1751B044BF6}"/>
              </a:ext>
            </a:extLst>
          </p:cNvPr>
          <p:cNvSpPr txBox="1"/>
          <p:nvPr/>
        </p:nvSpPr>
        <p:spPr>
          <a:xfrm>
            <a:off x="7226967" y="3874183"/>
            <a:ext cx="37859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Eröncel</a:t>
            </a:r>
            <a:r>
              <a:rPr lang="fr-FR" sz="1200" dirty="0"/>
              <a:t>, </a:t>
            </a:r>
            <a:r>
              <a:rPr lang="fr-FR" sz="1200" dirty="0" err="1"/>
              <a:t>Gouttenoire</a:t>
            </a:r>
            <a:r>
              <a:rPr lang="fr-FR" sz="1200" dirty="0"/>
              <a:t>, Sato, Servant, </a:t>
            </a:r>
            <a:r>
              <a:rPr lang="fr-FR" sz="1200" dirty="0" err="1"/>
              <a:t>Simakachorn</a:t>
            </a:r>
            <a:r>
              <a:rPr lang="fr-FR" sz="1200" dirty="0"/>
              <a:t> (2025)]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4D15E3F-11E4-422F-A31A-6EF925EC44C5}"/>
              </a:ext>
            </a:extLst>
          </p:cNvPr>
          <p:cNvSpPr txBox="1"/>
          <p:nvPr/>
        </p:nvSpPr>
        <p:spPr>
          <a:xfrm>
            <a:off x="5289883" y="3874182"/>
            <a:ext cx="16122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[Marsch (review,2015)]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CDF7263-F985-4A2F-92AA-E0C5980A7B3D}"/>
              </a:ext>
            </a:extLst>
          </p:cNvPr>
          <p:cNvSpPr txBox="1"/>
          <p:nvPr/>
        </p:nvSpPr>
        <p:spPr>
          <a:xfrm>
            <a:off x="6693816" y="4720097"/>
            <a:ext cx="1752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[</a:t>
            </a:r>
            <a:r>
              <a:rPr lang="fr-FR" sz="1200" dirty="0" err="1"/>
              <a:t>Ringwald</a:t>
            </a:r>
            <a:r>
              <a:rPr lang="fr-FR" sz="1200" dirty="0"/>
              <a:t> (</a:t>
            </a:r>
            <a:r>
              <a:rPr lang="fr-FR" sz="1200" dirty="0" err="1"/>
              <a:t>review</a:t>
            </a:r>
            <a:r>
              <a:rPr lang="fr-FR" sz="1200" dirty="0"/>
              <a:t>, 2014)]</a:t>
            </a:r>
          </a:p>
        </p:txBody>
      </p:sp>
    </p:spTree>
    <p:extLst>
      <p:ext uri="{BB962C8B-B14F-4D97-AF65-F5344CB8AC3E}">
        <p14:creationId xmlns:p14="http://schemas.microsoft.com/office/powerpoint/2010/main" val="34462081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72883</TotalTime>
  <Words>1820</Words>
  <Application>Microsoft Office PowerPoint</Application>
  <PresentationFormat>Grand écran</PresentationFormat>
  <Paragraphs>243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Thème Office</vt:lpstr>
      <vt:lpstr>Axions, Versatile Friends to Probe Beyond the Standard Model</vt:lpstr>
      <vt:lpstr>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Models of Invisible Axions</vt:lpstr>
      <vt:lpstr>Extensions Beyond DFSZ/KSVZ</vt:lpstr>
      <vt:lpstr>Space-Time Entanglement</vt:lpstr>
      <vt:lpstr>Mixing with L,B</vt:lpstr>
      <vt:lpstr>Baryon Violation</vt:lpstr>
      <vt:lpstr>Dark Matter Enhanced Oscillations</vt:lpstr>
      <vt:lpstr>Axionic Couplings to Baryonicity</vt:lpstr>
      <vt:lpstr>Axionic Couplings to Baryonicity</vt:lpstr>
      <vt:lpstr>Derivative Coupling in Oscillations</vt:lpstr>
      <vt:lpstr>Présentation PowerPoint</vt:lpstr>
      <vt:lpstr>Thank you for your attention!</vt:lpstr>
      <vt:lpstr>Présentation PowerPoint</vt:lpstr>
      <vt:lpstr>Reparametrization Invariance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Baryonic axion and the case of neutron oscillation</dc:title>
  <dc:creator>Theo Brugeat</dc:creator>
  <cp:lastModifiedBy>Theo Brugeat</cp:lastModifiedBy>
  <cp:revision>482</cp:revision>
  <dcterms:created xsi:type="dcterms:W3CDTF">2024-06-05T12:01:41Z</dcterms:created>
  <dcterms:modified xsi:type="dcterms:W3CDTF">2025-07-07T07:03:52Z</dcterms:modified>
</cp:coreProperties>
</file>