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CAEAE4"/>
          </a:solidFill>
        </a:fill>
      </a:tcStyle>
    </a:wholeTbl>
    <a:band2H>
      <a:tcTxStyle b="def" i="def"/>
      <a:tcStyle>
        <a:tcBdr/>
        <a:fill>
          <a:solidFill>
            <a:srgbClr val="E6F5F2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FFFFCD"/>
          </a:solidFill>
        </a:fill>
      </a:tcStyle>
    </a:wholeTbl>
    <a:band2H>
      <a:tcTxStyle b="def" i="def"/>
      <a:tcStyle>
        <a:tcBdr/>
        <a:fill>
          <a:solidFill>
            <a:srgbClr val="FFFFE7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F9D9CA"/>
          </a:solidFill>
        </a:fill>
      </a:tcStyle>
    </a:wholeTbl>
    <a:band2H>
      <a:tcTxStyle b="def" i="def"/>
      <a:tcStyle>
        <a:tcBdr/>
        <a:fill>
          <a:solidFill>
            <a:srgbClr val="FCEDE6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CACBCF"/>
          </a:solidFill>
        </a:fill>
      </a:tcStyle>
    </a:wholeTbl>
    <a:band2H>
      <a:tcTxStyle b="def" i="def"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firstCol>
    <a:lastRow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508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Shape 4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mailto:j.tafoya.vargas@cern.ch" TargetMode="Externa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mailto:j.tafoya.vargas@cern.ch" TargetMode="Externa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6;p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4" name="image13.jpeg" descr="image13.jpeg"/>
            <p:cNvPicPr>
              <a:picLocks noChangeAspect="1"/>
            </p:cNvPicPr>
            <p:nvPr/>
          </p:nvPicPr>
          <p:blipFill>
            <a:blip r:embed="rId2">
              <a:alphaModFix amt="54000"/>
              <a:extLst/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" name="Google Shape;17;p2" descr="Google Shape;17;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/>
          <p:nvPr>
            <p:ph type="title"/>
          </p:nvPr>
        </p:nvSpPr>
        <p:spPr>
          <a:xfrm>
            <a:off x="822960" y="3655583"/>
            <a:ext cx="10455082" cy="927884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831850" y="4589464"/>
            <a:ext cx="9185911" cy="1500188"/>
          </a:xfrm>
          <a:prstGeom prst="rect">
            <a:avLst/>
          </a:prstGeom>
        </p:spPr>
        <p:txBody>
          <a:bodyPr/>
          <a:lstStyle>
            <a:lvl1pPr marL="228600"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90;p11" descr="Google Shape;90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itle Text"/>
          <p:cNvSpPr txBox="1"/>
          <p:nvPr>
            <p:ph type="title"/>
          </p:nvPr>
        </p:nvSpPr>
        <p:spPr>
          <a:xfrm>
            <a:off x="838199" y="365125"/>
            <a:ext cx="9981586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3" name="Body Level One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and Content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97;p12" descr="Google Shape;97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23" name="Body Level One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and Content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05;p13" descr="Google Shape;105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and Content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12;p14" descr="Google Shape;112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20;p15" descr="Google Shape;120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sz="half" idx="1"/>
          </p:nvPr>
        </p:nvSpPr>
        <p:spPr>
          <a:xfrm>
            <a:off x="5717752" y="1825625"/>
            <a:ext cx="4957593" cy="4351340"/>
          </a:xfrm>
          <a:prstGeom prst="rect">
            <a:avLst/>
          </a:prstGeom>
        </p:spPr>
        <p:txBody>
          <a:bodyPr/>
          <a:lstStyle>
            <a:lvl1pPr marL="228600">
              <a:defRPr sz="2400"/>
            </a:lvl1pPr>
            <a:lvl2pPr marL="228600" indent="457200">
              <a:buSzTx/>
              <a:buNone/>
              <a:defRPr sz="2400"/>
            </a:lvl2pPr>
            <a:lvl3pPr marL="228600" indent="914400">
              <a:buSzTx/>
              <a:buNone/>
              <a:defRPr sz="2400"/>
            </a:lvl3pPr>
            <a:lvl4pPr marL="228600" indent="1371600">
              <a:buSzTx/>
              <a:buNone/>
              <a:defRPr sz="2400"/>
            </a:lvl4pPr>
            <a:lvl5pPr marL="228600" indent="1828800"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29;p16" descr="Google Shape;129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Body Level One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Title and Content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36;p17" descr="Google Shape;136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73" name="Body Level One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8_Title and Content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45;p18" descr="Google Shape;145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3" name="Body Level One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9_Title and Content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52;p19" descr="Google Shape;152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93" name="Body Level One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160;p20" descr="Google Shape;160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203" name="Body Level One…"/>
          <p:cNvSpPr txBox="1"/>
          <p:nvPr>
            <p:ph type="body" sz="half" idx="1"/>
          </p:nvPr>
        </p:nvSpPr>
        <p:spPr>
          <a:xfrm>
            <a:off x="838200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Google Shape;164;p20"/>
          <p:cNvSpPr txBox="1"/>
          <p:nvPr>
            <p:ph type="body" sz="half" idx="21"/>
          </p:nvPr>
        </p:nvSpPr>
        <p:spPr>
          <a:xfrm>
            <a:off x="5471159" y="1825625"/>
            <a:ext cx="4485641" cy="4351340"/>
          </a:xfrm>
          <a:prstGeom prst="rect">
            <a:avLst/>
          </a:prstGeom>
        </p:spPr>
        <p:txBody>
          <a:bodyPr/>
          <a:lstStyle/>
          <a:p>
            <a:pPr marL="228600">
              <a:defRPr sz="2800"/>
            </a:pP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5;p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2285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" name="image15.jpeg" descr="image15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" name="Google Shape;26;p3" descr="Google Shape;26;p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itle Text"/>
          <p:cNvSpPr txBox="1"/>
          <p:nvPr>
            <p:ph type="title"/>
          </p:nvPr>
        </p:nvSpPr>
        <p:spPr>
          <a:xfrm>
            <a:off x="822960" y="3657600"/>
            <a:ext cx="10455082" cy="92354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sz="quarter" idx="1"/>
          </p:nvPr>
        </p:nvSpPr>
        <p:spPr>
          <a:xfrm>
            <a:off x="831850" y="4589464"/>
            <a:ext cx="9236711" cy="1500188"/>
          </a:xfrm>
          <a:prstGeom prst="rect">
            <a:avLst/>
          </a:prstGeom>
        </p:spPr>
        <p:txBody>
          <a:bodyPr/>
          <a:lstStyle>
            <a:lvl1pPr marL="228600"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170;p21" descr="Google Shape;170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4" name="Body Level One…"/>
          <p:cNvSpPr txBox="1"/>
          <p:nvPr>
            <p:ph type="body" sz="half" idx="1"/>
          </p:nvPr>
        </p:nvSpPr>
        <p:spPr>
          <a:xfrm>
            <a:off x="838200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Google Shape;173;p21"/>
          <p:cNvSpPr txBox="1"/>
          <p:nvPr>
            <p:ph type="body" sz="half" idx="21"/>
          </p:nvPr>
        </p:nvSpPr>
        <p:spPr>
          <a:xfrm>
            <a:off x="5471159" y="1825625"/>
            <a:ext cx="4485641" cy="4351340"/>
          </a:xfrm>
          <a:prstGeom prst="rect">
            <a:avLst/>
          </a:prstGeom>
        </p:spPr>
        <p:txBody>
          <a:bodyPr/>
          <a:lstStyle/>
          <a:p>
            <a:pPr marL="228600">
              <a:defRPr sz="2800">
                <a:solidFill>
                  <a:srgbClr val="FFFFFF"/>
                </a:solidFill>
              </a:defRPr>
            </a:pPr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wo Content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178;p22" descr="Google Shape;178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225" name="Body Level One…"/>
          <p:cNvSpPr txBox="1"/>
          <p:nvPr>
            <p:ph type="body" sz="half" idx="1"/>
          </p:nvPr>
        </p:nvSpPr>
        <p:spPr>
          <a:xfrm>
            <a:off x="838200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Google Shape;182;p22"/>
          <p:cNvSpPr txBox="1"/>
          <p:nvPr>
            <p:ph type="body" sz="half" idx="21"/>
          </p:nvPr>
        </p:nvSpPr>
        <p:spPr>
          <a:xfrm>
            <a:off x="5471159" y="1825625"/>
            <a:ext cx="4485641" cy="4351340"/>
          </a:xfrm>
          <a:prstGeom prst="rect">
            <a:avLst/>
          </a:prstGeom>
        </p:spPr>
        <p:txBody>
          <a:bodyPr/>
          <a:lstStyle/>
          <a:p>
            <a:pPr marL="228600">
              <a:defRPr sz="2800"/>
            </a:pPr>
          </a:p>
        </p:txBody>
      </p:sp>
      <p:sp>
        <p:nvSpPr>
          <p:cNvPr id="227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wo Content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188;p23" descr="Google Shape;188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6" name="Body Level One…"/>
          <p:cNvSpPr txBox="1"/>
          <p:nvPr>
            <p:ph type="body" sz="half" idx="1"/>
          </p:nvPr>
        </p:nvSpPr>
        <p:spPr>
          <a:xfrm>
            <a:off x="838200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Google Shape;191;p23"/>
          <p:cNvSpPr txBox="1"/>
          <p:nvPr>
            <p:ph type="body" sz="half" idx="21"/>
          </p:nvPr>
        </p:nvSpPr>
        <p:spPr>
          <a:xfrm>
            <a:off x="5471159" y="1825625"/>
            <a:ext cx="4485641" cy="4351340"/>
          </a:xfrm>
          <a:prstGeom prst="rect">
            <a:avLst/>
          </a:prstGeom>
        </p:spPr>
        <p:txBody>
          <a:bodyPr/>
          <a:lstStyle/>
          <a:p>
            <a:pPr marL="228600">
              <a:defRPr sz="2800">
                <a:solidFill>
                  <a:srgbClr val="FFFFFF"/>
                </a:solidFill>
              </a:defRPr>
            </a:pPr>
          </a:p>
        </p:txBody>
      </p:sp>
      <p:sp>
        <p:nvSpPr>
          <p:cNvPr id="238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wo Content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196;p24" descr="Google Shape;196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247" name="Body Level One…"/>
          <p:cNvSpPr txBox="1"/>
          <p:nvPr>
            <p:ph type="body" sz="half" idx="1"/>
          </p:nvPr>
        </p:nvSpPr>
        <p:spPr>
          <a:xfrm>
            <a:off x="838200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Google Shape;200;p24"/>
          <p:cNvSpPr txBox="1"/>
          <p:nvPr>
            <p:ph type="body" sz="half" idx="21"/>
          </p:nvPr>
        </p:nvSpPr>
        <p:spPr>
          <a:xfrm>
            <a:off x="5471159" y="1825625"/>
            <a:ext cx="4485641" cy="4351340"/>
          </a:xfrm>
          <a:prstGeom prst="rect">
            <a:avLst/>
          </a:prstGeom>
        </p:spPr>
        <p:txBody>
          <a:bodyPr/>
          <a:lstStyle/>
          <a:p>
            <a:pPr marL="228600">
              <a:defRPr sz="2800"/>
            </a:pPr>
          </a:p>
        </p:txBody>
      </p:sp>
      <p:sp>
        <p:nvSpPr>
          <p:cNvPr id="249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05;p25" descr="Google Shape;205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258" name="Body Level One…"/>
          <p:cNvSpPr txBox="1"/>
          <p:nvPr>
            <p:ph type="body" sz="half" idx="1"/>
          </p:nvPr>
        </p:nvSpPr>
        <p:spPr>
          <a:xfrm>
            <a:off x="6675119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228600" indent="457200">
              <a:buSzTx/>
              <a:buNone/>
              <a:defRPr sz="2800"/>
            </a:lvl2pPr>
            <a:lvl3pPr marL="228600" indent="914400">
              <a:buSzTx/>
              <a:buNone/>
              <a:defRPr sz="2800"/>
            </a:lvl3pPr>
            <a:lvl4pPr marL="228600" indent="1371600">
              <a:buSzTx/>
              <a:buNone/>
              <a:defRPr sz="2800"/>
            </a:lvl4pPr>
            <a:lvl5pPr marL="228600" indent="1828800"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14;p26" descr="Google Shape;214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8" name="Body Level One…"/>
          <p:cNvSpPr txBox="1"/>
          <p:nvPr>
            <p:ph type="body" sz="half" idx="1"/>
          </p:nvPr>
        </p:nvSpPr>
        <p:spPr>
          <a:xfrm>
            <a:off x="6675119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8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8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8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Two Content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21;p27" descr="Google Shape;221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278" name="Body Level One…"/>
          <p:cNvSpPr txBox="1"/>
          <p:nvPr>
            <p:ph type="body" sz="half" idx="1"/>
          </p:nvPr>
        </p:nvSpPr>
        <p:spPr>
          <a:xfrm>
            <a:off x="6675119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228600" indent="457200">
              <a:buSzTx/>
              <a:buNone/>
              <a:defRPr sz="2800"/>
            </a:lvl2pPr>
            <a:lvl3pPr marL="228600" indent="914400">
              <a:buSzTx/>
              <a:buNone/>
              <a:defRPr sz="2800"/>
            </a:lvl3pPr>
            <a:lvl4pPr marL="228600" indent="1371600">
              <a:buSzTx/>
              <a:buNone/>
              <a:defRPr sz="2800"/>
            </a:lvl4pPr>
            <a:lvl5pPr marL="228600" indent="1828800"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8_Two Content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29;p28" descr="Google Shape;229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8" name="Body Level One…"/>
          <p:cNvSpPr txBox="1"/>
          <p:nvPr>
            <p:ph type="body" sz="half" idx="1"/>
          </p:nvPr>
        </p:nvSpPr>
        <p:spPr>
          <a:xfrm>
            <a:off x="6675119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8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8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8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9_Two Content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36;p29" descr="Google Shape;236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Title Text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298" name="Body Level One…"/>
          <p:cNvSpPr txBox="1"/>
          <p:nvPr>
            <p:ph type="body" sz="half" idx="1"/>
          </p:nvPr>
        </p:nvSpPr>
        <p:spPr>
          <a:xfrm>
            <a:off x="6675119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228600" indent="457200">
              <a:buSzTx/>
              <a:buNone/>
              <a:defRPr sz="2800"/>
            </a:lvl2pPr>
            <a:lvl3pPr marL="228600" indent="914400">
              <a:buSzTx/>
              <a:buNone/>
              <a:defRPr sz="2800"/>
            </a:lvl3pPr>
            <a:lvl4pPr marL="228600" indent="1371600">
              <a:buSzTx/>
              <a:buNone/>
              <a:defRPr sz="2800"/>
            </a:lvl4pPr>
            <a:lvl5pPr marL="228600" indent="1828800"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244;p30" descr="Google Shape;244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lide Number"/>
          <p:cNvSpPr txBox="1"/>
          <p:nvPr>
            <p:ph type="sldNum" sz="quarter" idx="2"/>
          </p:nvPr>
        </p:nvSpPr>
        <p:spPr>
          <a:xfrm>
            <a:off x="11799769" y="6489443"/>
            <a:ext cx="301815" cy="2896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4;p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40" name="image14.jpeg" descr="image14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" name="Google Shape;35;p4" descr="Google Shape;35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itle Text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831850" y="4589464"/>
            <a:ext cx="9236711" cy="1500188"/>
          </a:xfrm>
          <a:prstGeom prst="rect">
            <a:avLst/>
          </a:prstGeom>
        </p:spPr>
        <p:txBody>
          <a:bodyPr/>
          <a:lstStyle>
            <a:lvl1pPr marL="228600"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251;p31" descr="Google Shape;251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Blank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256;p32" descr="Google Shape;256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Blank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263;p33" descr="Google Shape;263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Blank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268;p34" descr="Google Shape;268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274;p35" descr="Google Shape;274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Title Text"/>
          <p:cNvSpPr txBox="1"/>
          <p:nvPr>
            <p:ph type="title"/>
          </p:nvPr>
        </p:nvSpPr>
        <p:spPr>
          <a:xfrm>
            <a:off x="839787" y="365125"/>
            <a:ext cx="9979998" cy="1325563"/>
          </a:xfrm>
          <a:prstGeom prst="rect">
            <a:avLst/>
          </a:prstGeom>
        </p:spPr>
        <p:txBody>
          <a:bodyPr/>
          <a:lstStyle>
            <a:lvl1pPr>
              <a:defRPr b="0" sz="4400"/>
            </a:lvl1pPr>
          </a:lstStyle>
          <a:p>
            <a:pPr/>
            <a:r>
              <a:t>Title Text</a:t>
            </a:r>
          </a:p>
        </p:txBody>
      </p:sp>
      <p:sp>
        <p:nvSpPr>
          <p:cNvPr id="348" name="Body Level One…"/>
          <p:cNvSpPr txBox="1"/>
          <p:nvPr>
            <p:ph type="body" sz="quarter" idx="1"/>
          </p:nvPr>
        </p:nvSpPr>
        <p:spPr>
          <a:xfrm>
            <a:off x="839788" y="1681163"/>
            <a:ext cx="4494212" cy="823913"/>
          </a:xfrm>
          <a:prstGeom prst="rect">
            <a:avLst/>
          </a:prstGeom>
        </p:spPr>
        <p:txBody>
          <a:bodyPr anchor="b"/>
          <a:lstStyle>
            <a:lvl1pPr marL="228600">
              <a:defRPr b="1" sz="2400"/>
            </a:lvl1pPr>
            <a:lvl2pPr marL="228600" indent="457200">
              <a:buSzTx/>
              <a:buNone/>
              <a:defRPr b="1" sz="2400"/>
            </a:lvl2pPr>
            <a:lvl3pPr marL="228600" indent="914400">
              <a:buSzTx/>
              <a:buNone/>
              <a:defRPr b="1" sz="2400"/>
            </a:lvl3pPr>
            <a:lvl4pPr marL="228600" indent="1371600">
              <a:buSzTx/>
              <a:buNone/>
              <a:defRPr b="1" sz="2400"/>
            </a:lvl4pPr>
            <a:lvl5pPr marL="22860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" name="Google Shape;278;p35"/>
          <p:cNvSpPr txBox="1"/>
          <p:nvPr>
            <p:ph type="body" sz="quarter" idx="21"/>
          </p:nvPr>
        </p:nvSpPr>
        <p:spPr>
          <a:xfrm>
            <a:off x="839788" y="2505075"/>
            <a:ext cx="4494212" cy="3684588"/>
          </a:xfrm>
          <a:prstGeom prst="rect">
            <a:avLst/>
          </a:prstGeom>
        </p:spPr>
        <p:txBody>
          <a:bodyPr/>
          <a:lstStyle/>
          <a:p>
            <a:pPr marL="228600">
              <a:defRPr sz="2800"/>
            </a:pPr>
          </a:p>
        </p:txBody>
      </p:sp>
      <p:sp>
        <p:nvSpPr>
          <p:cNvPr id="350" name="Google Shape;279;p35"/>
          <p:cNvSpPr txBox="1"/>
          <p:nvPr>
            <p:ph type="body" sz="quarter" idx="22"/>
          </p:nvPr>
        </p:nvSpPr>
        <p:spPr>
          <a:xfrm>
            <a:off x="5572761" y="1681163"/>
            <a:ext cx="4485639" cy="823913"/>
          </a:xfrm>
          <a:prstGeom prst="rect">
            <a:avLst/>
          </a:prstGeom>
        </p:spPr>
        <p:txBody>
          <a:bodyPr anchor="b"/>
          <a:lstStyle/>
          <a:p>
            <a:pPr marL="228600">
              <a:defRPr b="1" sz="2400"/>
            </a:pPr>
          </a:p>
        </p:txBody>
      </p:sp>
      <p:sp>
        <p:nvSpPr>
          <p:cNvPr id="351" name="Google Shape;280;p35"/>
          <p:cNvSpPr txBox="1"/>
          <p:nvPr>
            <p:ph type="body" sz="quarter" idx="23"/>
          </p:nvPr>
        </p:nvSpPr>
        <p:spPr>
          <a:xfrm>
            <a:off x="5572761" y="2505075"/>
            <a:ext cx="4485639" cy="3684588"/>
          </a:xfrm>
          <a:prstGeom prst="rect">
            <a:avLst/>
          </a:prstGeom>
        </p:spPr>
        <p:txBody>
          <a:bodyPr/>
          <a:lstStyle/>
          <a:p>
            <a:pPr marL="228600">
              <a:defRPr sz="2800"/>
            </a:pPr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285;p36" descr="Google Shape;285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/>
          <a:lstStyle>
            <a:lvl1pPr>
              <a:defRPr b="0" sz="3200"/>
            </a:lvl1pPr>
          </a:lstStyle>
          <a:p>
            <a:pPr/>
            <a:r>
              <a:t>Title Text</a:t>
            </a:r>
          </a:p>
        </p:txBody>
      </p:sp>
      <p:sp>
        <p:nvSpPr>
          <p:cNvPr id="361" name="Body Level One…"/>
          <p:cNvSpPr txBox="1"/>
          <p:nvPr>
            <p:ph type="body" sz="half" idx="1"/>
          </p:nvPr>
        </p:nvSpPr>
        <p:spPr>
          <a:xfrm>
            <a:off x="5183187" y="987425"/>
            <a:ext cx="4895534" cy="4873626"/>
          </a:xfrm>
          <a:prstGeom prst="rect">
            <a:avLst/>
          </a:prstGeom>
        </p:spPr>
        <p:txBody>
          <a:bodyPr/>
          <a:lstStyle>
            <a:lvl1pPr marL="228600"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Google Shape;289;p36"/>
          <p:cNvSpPr txBox="1"/>
          <p:nvPr>
            <p:ph type="body" sz="quarter" idx="21"/>
          </p:nvPr>
        </p:nvSpPr>
        <p:spPr>
          <a:xfrm>
            <a:off x="839787" y="2057400"/>
            <a:ext cx="3932238" cy="3811589"/>
          </a:xfrm>
          <a:prstGeom prst="rect">
            <a:avLst/>
          </a:prstGeom>
        </p:spPr>
        <p:txBody>
          <a:bodyPr/>
          <a:lstStyle/>
          <a:p>
            <a:pPr marL="228600">
              <a:defRPr sz="1600"/>
            </a:pPr>
          </a:p>
        </p:txBody>
      </p:sp>
      <p:sp>
        <p:nvSpPr>
          <p:cNvPr id="363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294;p37" descr="Google Shape;294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Title Text"/>
          <p:cNvSpPr txBox="1"/>
          <p:nvPr>
            <p:ph type="title"/>
          </p:nvPr>
        </p:nvSpPr>
        <p:spPr>
          <a:xfrm>
            <a:off x="839787" y="2204720"/>
            <a:ext cx="4209734" cy="1600201"/>
          </a:xfrm>
          <a:prstGeom prst="rect">
            <a:avLst/>
          </a:prstGeom>
        </p:spPr>
        <p:txBody>
          <a:bodyPr/>
          <a:lstStyle>
            <a:lvl1pPr>
              <a:defRPr b="0" sz="3200"/>
            </a:lvl1pPr>
          </a:lstStyle>
          <a:p>
            <a:pPr/>
            <a:r>
              <a:t>Title Text</a:t>
            </a:r>
          </a:p>
        </p:txBody>
      </p:sp>
      <p:sp>
        <p:nvSpPr>
          <p:cNvPr id="372" name="Google Shape;296;p37"/>
          <p:cNvSpPr/>
          <p:nvPr>
            <p:ph type="pic" sz="half" idx="21"/>
          </p:nvPr>
        </p:nvSpPr>
        <p:spPr>
          <a:xfrm>
            <a:off x="5183187" y="987425"/>
            <a:ext cx="5576253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73" name="Body Level One…"/>
          <p:cNvSpPr txBox="1"/>
          <p:nvPr>
            <p:ph type="body" sz="quarter" idx="1"/>
          </p:nvPr>
        </p:nvSpPr>
        <p:spPr>
          <a:xfrm>
            <a:off x="839787" y="3860798"/>
            <a:ext cx="4209734" cy="2008190"/>
          </a:xfrm>
          <a:prstGeom prst="rect">
            <a:avLst/>
          </a:prstGeom>
        </p:spPr>
        <p:txBody>
          <a:bodyPr/>
          <a:lstStyle>
            <a:lvl1pPr marL="228600">
              <a:defRPr sz="1600"/>
            </a:lvl1pPr>
            <a:lvl2pPr marL="228600" indent="457200">
              <a:buSzTx/>
              <a:buNone/>
              <a:defRPr sz="1600"/>
            </a:lvl2pPr>
            <a:lvl3pPr marL="228600" indent="914400">
              <a:buSzTx/>
              <a:buNone/>
              <a:defRPr sz="1600"/>
            </a:lvl3pPr>
            <a:lvl4pPr marL="228600" indent="1371600">
              <a:buSzTx/>
              <a:buNone/>
              <a:defRPr sz="1600"/>
            </a:lvl4pPr>
            <a:lvl5pPr marL="228600" indent="1828800">
              <a:buSz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02;p38" descr="Google Shape;302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Title Text"/>
          <p:cNvSpPr txBox="1"/>
          <p:nvPr>
            <p:ph type="title"/>
          </p:nvPr>
        </p:nvSpPr>
        <p:spPr>
          <a:xfrm>
            <a:off x="838200" y="365125"/>
            <a:ext cx="9220200" cy="1325563"/>
          </a:xfrm>
          <a:prstGeom prst="rect">
            <a:avLst/>
          </a:prstGeom>
        </p:spPr>
        <p:txBody>
          <a:bodyPr/>
          <a:lstStyle>
            <a:lvl1pPr>
              <a:defRPr b="0" sz="4400"/>
            </a:lvl1pPr>
          </a:lstStyle>
          <a:p>
            <a:pPr/>
            <a:r>
              <a:t>Title Text</a:t>
            </a:r>
          </a:p>
        </p:txBody>
      </p:sp>
      <p:sp>
        <p:nvSpPr>
          <p:cNvPr id="383" name="Body Level One…"/>
          <p:cNvSpPr txBox="1"/>
          <p:nvPr>
            <p:ph type="body" idx="1"/>
          </p:nvPr>
        </p:nvSpPr>
        <p:spPr>
          <a:xfrm rot="5400000">
            <a:off x="3272630" y="-608805"/>
            <a:ext cx="4351340" cy="9220201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09;p39" descr="Google Shape;309;p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14;p40" descr="Google Shape;314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itle Text"/>
          <p:cNvSpPr txBox="1"/>
          <p:nvPr>
            <p:ph type="title"/>
          </p:nvPr>
        </p:nvSpPr>
        <p:spPr>
          <a:xfrm>
            <a:off x="838200" y="365125"/>
            <a:ext cx="9128125" cy="1325563"/>
          </a:xfrm>
          <a:prstGeom prst="rect">
            <a:avLst/>
          </a:prstGeom>
        </p:spPr>
        <p:txBody>
          <a:bodyPr/>
          <a:lstStyle>
            <a:lvl1pPr>
              <a:defRPr b="0" sz="4400"/>
            </a:lvl1pPr>
          </a:lstStyle>
          <a:p>
            <a:pPr/>
            <a:r>
              <a:t>Title Text</a:t>
            </a:r>
          </a:p>
        </p:txBody>
      </p:sp>
      <p:sp>
        <p:nvSpPr>
          <p:cNvPr id="401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43;p5" descr="Google Shape;43;p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Title Text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831850" y="4630103"/>
            <a:ext cx="9216391" cy="1500188"/>
          </a:xfrm>
          <a:prstGeom prst="rect">
            <a:avLst/>
          </a:prstGeom>
        </p:spPr>
        <p:txBody>
          <a:bodyPr/>
          <a:lstStyle>
            <a:lvl1pPr marL="228600">
              <a:defRPr sz="2400"/>
            </a:lvl1pPr>
            <a:lvl2pPr marL="228600" indent="457200">
              <a:buSzTx/>
              <a:buNone/>
              <a:defRPr sz="2400"/>
            </a:lvl2pPr>
            <a:lvl3pPr marL="228600" indent="914400">
              <a:buSzTx/>
              <a:buNone/>
              <a:defRPr sz="2400"/>
            </a:lvl3pPr>
            <a:lvl4pPr marL="228600" indent="1371600">
              <a:buSzTx/>
              <a:buNone/>
              <a:defRPr sz="2400"/>
            </a:lvl4pPr>
            <a:lvl5pPr marL="228600" indent="1828800"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320;p41" descr="Google Shape;320;p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Title Text"/>
          <p:cNvSpPr txBox="1"/>
          <p:nvPr>
            <p:ph type="title"/>
          </p:nvPr>
        </p:nvSpPr>
        <p:spPr>
          <a:xfrm>
            <a:off x="843280" y="1122362"/>
            <a:ext cx="8625841" cy="2387601"/>
          </a:xfrm>
          <a:prstGeom prst="rect">
            <a:avLst/>
          </a:prstGeom>
        </p:spPr>
        <p:txBody>
          <a:bodyPr/>
          <a:lstStyle>
            <a:lvl1pPr algn="ctr">
              <a:defRPr b="0" sz="6000"/>
            </a:lvl1pPr>
          </a:lstStyle>
          <a:p>
            <a:pPr/>
            <a:r>
              <a:t>Title Text</a:t>
            </a:r>
          </a:p>
        </p:txBody>
      </p:sp>
      <p:sp>
        <p:nvSpPr>
          <p:cNvPr id="410" name="Body Level One…"/>
          <p:cNvSpPr txBox="1"/>
          <p:nvPr>
            <p:ph type="body" sz="quarter" idx="1"/>
          </p:nvPr>
        </p:nvSpPr>
        <p:spPr>
          <a:xfrm>
            <a:off x="843280" y="3602037"/>
            <a:ext cx="8625841" cy="1655764"/>
          </a:xfrm>
          <a:prstGeom prst="rect">
            <a:avLst/>
          </a:prstGeom>
        </p:spPr>
        <p:txBody>
          <a:bodyPr/>
          <a:lstStyle>
            <a:lvl1pPr marL="228600" algn="ctr">
              <a:defRPr sz="2400"/>
            </a:lvl1pPr>
            <a:lvl2pPr marL="228600" indent="304800" algn="ctr">
              <a:buSzTx/>
              <a:buNone/>
              <a:defRPr sz="2400"/>
            </a:lvl2pPr>
            <a:lvl3pPr marL="228600" indent="787400" algn="ctr">
              <a:buSzTx/>
              <a:buNone/>
              <a:defRPr sz="2400"/>
            </a:lvl3pPr>
            <a:lvl4pPr marL="228600" indent="1257300" algn="ctr">
              <a:buSzTx/>
              <a:buNone/>
              <a:defRPr sz="2400"/>
            </a:lvl4pPr>
            <a:lvl5pPr marL="228600" indent="1714500" algn="ctr"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1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83;p10" descr="Google Shape;83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Title Text"/>
          <p:cNvSpPr txBox="1"/>
          <p:nvPr>
            <p:ph type="title"/>
          </p:nvPr>
        </p:nvSpPr>
        <p:spPr>
          <a:xfrm>
            <a:off x="838200" y="365125"/>
            <a:ext cx="9981584" cy="72930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28600">
              <a:defRPr sz="2200"/>
            </a:lvl1pPr>
            <a:lvl2pPr marL="971550" indent="-400050">
              <a:buSzPts val="2200"/>
              <a:defRPr sz="2200"/>
            </a:lvl2pPr>
            <a:lvl3pPr marL="1508760" indent="-480060">
              <a:buSzPts val="2200"/>
              <a:defRPr sz="2200"/>
            </a:lvl3pPr>
            <a:lvl4pPr marL="2019300" indent="-533400">
              <a:buSzPts val="2200"/>
              <a:defRPr sz="2200"/>
            </a:lvl4pPr>
            <a:lvl5pPr marL="2476500" indent="-533400">
              <a:buSzPts val="2200"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1" name="Google Shape;342;p43"/>
          <p:cNvSpPr txBox="1"/>
          <p:nvPr/>
        </p:nvSpPr>
        <p:spPr>
          <a:xfrm>
            <a:off x="21899" y="6471475"/>
            <a:ext cx="8372383" cy="40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6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uFill>
                  <a:solidFill>
                    <a:srgbClr val="0433FF"/>
                  </a:solidFill>
                </a:uFill>
                <a:hlinkClick r:id="rId3" invalidUrl="" action="" tgtFrame="" tooltip="" history="1" highlightClick="0" endSnd="0"/>
              </a:rPr>
              <a:t>J.S. Tafoya Vargas</a:t>
            </a:r>
            <a:r>
              <a:rPr>
                <a:uFill>
                  <a:solidFill>
                    <a:srgbClr val="0433FF"/>
                  </a:solidFill>
                </a:uFill>
              </a:rPr>
              <a:t> (</a:t>
            </a:r>
            <a:r>
              <a:rPr>
                <a:uFill>
                  <a:solidFill>
                    <a:srgbClr val="0433FF"/>
                  </a:solidFill>
                </a:uFill>
                <a:hlinkClick r:id="rId3" invalidUrl="" action="" tgtFrame="" tooltip="" history="1" highlightClick="0" endSnd="0"/>
              </a:rPr>
              <a:t>j.tafoya.vargas@cern.ch</a:t>
            </a:r>
            <a:r>
              <a:rPr>
                <a:uFill>
                  <a:solidFill>
                    <a:srgbClr val="0433FF"/>
                  </a:solidFill>
                </a:uFill>
              </a:rPr>
              <a:t>) | FORMOSA | LLP2024</a:t>
            </a:r>
          </a:p>
        </p:txBody>
      </p:sp>
      <p:sp>
        <p:nvSpPr>
          <p:cNvPr id="4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83;p10" descr="Google Shape;83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2" name="Google Shape;342;p43"/>
          <p:cNvSpPr txBox="1"/>
          <p:nvPr/>
        </p:nvSpPr>
        <p:spPr>
          <a:xfrm>
            <a:off x="21899" y="6471475"/>
            <a:ext cx="8372383" cy="40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6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uFill>
                  <a:solidFill>
                    <a:srgbClr val="0433FF"/>
                  </a:solidFill>
                </a:uFill>
                <a:hlinkClick r:id="rId3" invalidUrl="" action="" tgtFrame="" tooltip="" history="1" highlightClick="0" endSnd="0"/>
              </a:rPr>
              <a:t>J.S. Tafoya Vargas</a:t>
            </a:r>
            <a:r>
              <a:rPr>
                <a:uFill>
                  <a:solidFill>
                    <a:srgbClr val="0433FF"/>
                  </a:solidFill>
                </a:uFill>
              </a:rPr>
              <a:t> (</a:t>
            </a:r>
            <a:r>
              <a:rPr>
                <a:uFill>
                  <a:solidFill>
                    <a:srgbClr val="0433FF"/>
                  </a:solidFill>
                </a:uFill>
                <a:hlinkClick r:id="rId3" invalidUrl="" action="" tgtFrame="" tooltip="" history="1" highlightClick="0" endSnd="0"/>
              </a:rPr>
              <a:t>j.tafoya.vargas@cern.ch</a:t>
            </a:r>
            <a:r>
              <a:rPr>
                <a:uFill>
                  <a:solidFill>
                    <a:srgbClr val="0433FF"/>
                  </a:solidFill>
                </a:uFill>
              </a:rPr>
              <a:t>) | The FPF at the LHC | LLP2025 Valencia</a:t>
            </a:r>
          </a:p>
        </p:txBody>
      </p:sp>
      <p:sp>
        <p:nvSpPr>
          <p:cNvPr id="4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51;p6" descr="Google Shape;51;p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Text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" name="Body Level One…"/>
          <p:cNvSpPr txBox="1"/>
          <p:nvPr>
            <p:ph type="body" sz="quarter" idx="1"/>
          </p:nvPr>
        </p:nvSpPr>
        <p:spPr>
          <a:xfrm>
            <a:off x="831850" y="4630103"/>
            <a:ext cx="9216391" cy="1500188"/>
          </a:xfrm>
          <a:prstGeom prst="rect">
            <a:avLst/>
          </a:prstGeom>
        </p:spPr>
        <p:txBody>
          <a:bodyPr/>
          <a:lstStyle>
            <a:lvl1pPr marL="228600"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xfrm>
            <a:off x="11799769" y="648944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Section Header">
    <p:bg>
      <p:bgPr>
        <a:solidFill>
          <a:srgbClr val="FF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60;p7" descr="Google Shape;60;p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Title Text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831850" y="4630103"/>
            <a:ext cx="9216391" cy="1500188"/>
          </a:xfrm>
          <a:prstGeom prst="rect">
            <a:avLst/>
          </a:prstGeom>
        </p:spPr>
        <p:txBody>
          <a:bodyPr/>
          <a:lstStyle>
            <a:lvl1pPr marL="228600">
              <a:defRPr sz="2400"/>
            </a:lvl1pPr>
            <a:lvl2pPr marL="228600" indent="457200">
              <a:buSzTx/>
              <a:buNone/>
              <a:defRPr sz="2400"/>
            </a:lvl2pPr>
            <a:lvl3pPr marL="228600" indent="914400">
              <a:buSzTx/>
              <a:buNone/>
              <a:defRPr sz="2400"/>
            </a:lvl3pPr>
            <a:lvl4pPr marL="228600" indent="1371600">
              <a:buSzTx/>
              <a:buNone/>
              <a:defRPr sz="2400"/>
            </a:lvl4pPr>
            <a:lvl5pPr marL="228600" indent="1828800"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Section Header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67;p8" descr="Google Shape;67;p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itle Text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1850" y="4630103"/>
            <a:ext cx="9216391" cy="1500188"/>
          </a:xfrm>
          <a:prstGeom prst="rect">
            <a:avLst/>
          </a:prstGeom>
        </p:spPr>
        <p:txBody>
          <a:bodyPr/>
          <a:lstStyle>
            <a:lvl1pPr marL="228600"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Section Header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75;p9" descr="Google Shape;75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itle Text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sz="quarter" idx="1"/>
          </p:nvPr>
        </p:nvSpPr>
        <p:spPr>
          <a:xfrm>
            <a:off x="831850" y="4630103"/>
            <a:ext cx="9216391" cy="1500188"/>
          </a:xfrm>
          <a:prstGeom prst="rect">
            <a:avLst/>
          </a:prstGeom>
        </p:spPr>
        <p:txBody>
          <a:bodyPr/>
          <a:lstStyle>
            <a:lvl1pPr marL="228600">
              <a:defRPr sz="2400"/>
            </a:lvl1pPr>
            <a:lvl2pPr marL="228600" indent="457200">
              <a:buSzTx/>
              <a:buNone/>
              <a:defRPr sz="2400"/>
            </a:lvl2pPr>
            <a:lvl3pPr marL="228600" indent="914400">
              <a:buSzTx/>
              <a:buNone/>
              <a:defRPr sz="2400"/>
            </a:lvl3pPr>
            <a:lvl4pPr marL="228600" indent="1371600">
              <a:buSzTx/>
              <a:buNone/>
              <a:defRPr sz="2400"/>
            </a:lvl4pPr>
            <a:lvl5pPr marL="228600" indent="1828800"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hyperlink" Target="mailto:j.tafoya.vargas@cern.ch" TargetMode="External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3;p10" descr="Google Shape;83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831171" y="123061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838200" y="1381125"/>
            <a:ext cx="9967528" cy="4645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>
            <a:lvl2pPr marL="601578" indent="-220578">
              <a:buSzPct val="100000"/>
              <a:buChar char="•"/>
            </a:lvl2pPr>
            <a:lvl3pPr marL="982578" indent="-220578">
              <a:buSzPct val="100000"/>
              <a:buChar char="•"/>
            </a:lvl3pPr>
            <a:lvl4pPr marL="1363578" indent="-220578">
              <a:buSzPct val="100000"/>
              <a:buChar char="•"/>
            </a:lvl4pPr>
            <a:lvl5pPr marL="1744578" indent="-220578">
              <a:buSzPct val="100000"/>
              <a:buChar char="•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Google Shape;342;p43"/>
          <p:cNvSpPr txBox="1"/>
          <p:nvPr/>
        </p:nvSpPr>
        <p:spPr>
          <a:xfrm>
            <a:off x="21899" y="6471475"/>
            <a:ext cx="8787762" cy="40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6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uFill>
                  <a:solidFill>
                    <a:srgbClr val="0433FF"/>
                  </a:solidFill>
                </a:uFill>
                <a:hlinkClick r:id="rId3" invalidUrl="" action="" tgtFrame="" tooltip="" history="1" highlightClick="0" endSnd="0"/>
              </a:rPr>
              <a:t>J.S. Tafoya Vargas</a:t>
            </a:r>
            <a:r>
              <a:rPr>
                <a:uFill>
                  <a:solidFill>
                    <a:srgbClr val="0433FF"/>
                  </a:solidFill>
                </a:uFill>
              </a:rPr>
              <a:t> (</a:t>
            </a:r>
            <a:r>
              <a:rPr>
                <a:uFill>
                  <a:solidFill>
                    <a:srgbClr val="0433FF"/>
                  </a:solidFill>
                </a:uFill>
                <a:hlinkClick r:id="rId3" invalidUrl="" action="" tgtFrame="" tooltip="" history="1" highlightClick="0" endSnd="0"/>
              </a:rPr>
              <a:t>j.tafoya.vargas@cern.ch</a:t>
            </a:r>
            <a:r>
              <a:rPr>
                <a:uFill>
                  <a:solidFill>
                    <a:srgbClr val="0433FF"/>
                  </a:solidFill>
                </a:uFill>
              </a:rPr>
              <a:t>) | milliQan | EPS-HEP 2025 Marseille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798895" y="6495287"/>
            <a:ext cx="301815" cy="289623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b">
            <a:spAutoFit/>
          </a:bodyPr>
          <a:lstStyle>
            <a:lvl1pPr algn="ctr">
              <a:defRPr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</p:sldLayoutIdLst>
  <p:transition xmlns:p14="http://schemas.microsoft.com/office/powerpoint/2010/main" spd="med" advClick="1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0" marR="0" indent="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2286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4572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6858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9144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11430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13716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6002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8288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Relationship Id="rId3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gif"/><Relationship Id="rId3" Type="http://schemas.openxmlformats.org/officeDocument/2006/relationships/image" Target="../media/image3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Relationship Id="rId3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www.youtube.com/watch?v=rFjgGTclM9E" TargetMode="External"/><Relationship Id="rId3" Type="http://schemas.openxmlformats.org/officeDocument/2006/relationships/video" Target="https://www.youtube.com/embed/rFjgGTclM9E?feature=oembed" TargetMode="External"/><Relationship Id="rId4" Type="http://schemas.openxmlformats.org/officeDocument/2006/relationships/image" Target="../media/image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tif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44.png"/><Relationship Id="rId8" Type="http://schemas.openxmlformats.org/officeDocument/2006/relationships/image" Target="../media/image12.jpe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arxiv.org/pdf/2104.07151.pdf" TargetMode="Externa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g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g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14.jpe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2.png"/><Relationship Id="rId3" Type="http://schemas.openxmlformats.org/officeDocument/2006/relationships/hyperlink" Target="https://arxiv.org/pdf/2104.07151.pdf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4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journals.aps.org/prd/abstract/10.1103/PhysRevD.104.032002" TargetMode="External"/><Relationship Id="rId3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Relationship Id="rId3" Type="http://schemas.openxmlformats.org/officeDocument/2006/relationships/hyperlink" Target="https://www.sciencedirect.com/science/article/pii/S0370269315003287" TargetMode="External"/><Relationship Id="rId4" Type="http://schemas.openxmlformats.org/officeDocument/2006/relationships/hyperlink" Target="https://arxiv.org/pdf/2104.07151" TargetMode="External"/><Relationship Id="rId5" Type="http://schemas.openxmlformats.org/officeDocument/2006/relationships/hyperlink" Target="https://journals.aps.org/prd/abstract/10.1103/PhysRevD.104.032002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2025.07.11"/>
          <p:cNvSpPr txBox="1"/>
          <p:nvPr>
            <p:ph type="body" sz="quarter" idx="1"/>
          </p:nvPr>
        </p:nvSpPr>
        <p:spPr>
          <a:xfrm>
            <a:off x="8115133" y="5961084"/>
            <a:ext cx="1741628" cy="718239"/>
          </a:xfrm>
          <a:prstGeom prst="rect">
            <a:avLst/>
          </a:prstGeom>
        </p:spPr>
        <p:txBody>
          <a:bodyPr anchor="ctr"/>
          <a:lstStyle>
            <a:lvl1pPr marL="0" defTabSz="905255">
              <a:spcBef>
                <a:spcPts val="0"/>
              </a:spcBef>
              <a:defRPr sz="2574"/>
            </a:lvl1pPr>
          </a:lstStyle>
          <a:p>
            <a:pPr/>
            <a:r>
              <a:t>2025.07.11</a:t>
            </a:r>
          </a:p>
        </p:txBody>
      </p:sp>
      <p:sp>
        <p:nvSpPr>
          <p:cNvPr id="443" name="Google Shape;332;p42"/>
          <p:cNvSpPr txBox="1"/>
          <p:nvPr/>
        </p:nvSpPr>
        <p:spPr>
          <a:xfrm>
            <a:off x="5232744" y="4412130"/>
            <a:ext cx="6560491" cy="98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Juan Salvador Tafoya Vargas</a:t>
            </a:r>
            <a:r>
              <a:t> (UC Davis)</a:t>
            </a:r>
          </a:p>
          <a:p>
            <a:pPr algn="ctr"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on behalf of the milliQan Collaboration</a:t>
            </a:r>
          </a:p>
        </p:txBody>
      </p:sp>
      <p:sp>
        <p:nvSpPr>
          <p:cNvPr id="444" name="Google Shape;332;p42"/>
          <p:cNvSpPr txBox="1"/>
          <p:nvPr/>
        </p:nvSpPr>
        <p:spPr>
          <a:xfrm>
            <a:off x="5148484" y="5827001"/>
            <a:ext cx="2432197" cy="98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EPS-HEP 2025 Marseille</a:t>
            </a:r>
          </a:p>
        </p:txBody>
      </p:sp>
      <p:sp>
        <p:nvSpPr>
          <p:cNvPr id="445" name="Group"/>
          <p:cNvSpPr txBox="1"/>
          <p:nvPr/>
        </p:nvSpPr>
        <p:spPr>
          <a:xfrm>
            <a:off x="5324365" y="2515908"/>
            <a:ext cx="6377248" cy="98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>
            <a:lvl1pPr algn="ctr" defTabSz="694944">
              <a:lnSpc>
                <a:spcPct val="120000"/>
              </a:lnSpc>
              <a:defRPr b="1" sz="258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Status of the MilliQan Experiment during Run 3</a:t>
            </a:r>
          </a:p>
        </p:txBody>
      </p:sp>
      <p:pic>
        <p:nvPicPr>
          <p:cNvPr id="44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614" y="-245544"/>
            <a:ext cx="5013354" cy="752003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pic>
        <p:nvPicPr>
          <p:cNvPr id="44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33611" y="197113"/>
            <a:ext cx="1545704" cy="1545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46663" y="332187"/>
            <a:ext cx="4517872" cy="1275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Energy and timing calibr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and timing calibrations</a:t>
            </a:r>
          </a:p>
        </p:txBody>
      </p:sp>
      <p:sp>
        <p:nvSpPr>
          <p:cNvPr id="5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7" name="Correct for timing shifts due to differences in electronics/cable lengths with beam on/off data + cosmic muons…"/>
          <p:cNvSpPr txBox="1"/>
          <p:nvPr/>
        </p:nvSpPr>
        <p:spPr>
          <a:xfrm>
            <a:off x="3844095" y="3323074"/>
            <a:ext cx="4171449" cy="297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>
            <a:lvl1pPr marL="180473" indent="-180473">
              <a:lnSpc>
                <a:spcPct val="120000"/>
              </a:lnSpc>
              <a:spcBef>
                <a:spcPts val="1000"/>
              </a:spcBef>
              <a:buSzPct val="1000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61473" indent="-180473">
              <a:lnSpc>
                <a:spcPct val="120000"/>
              </a:lnSpc>
              <a:spcBef>
                <a:spcPts val="1000"/>
              </a:spcBef>
              <a:buSzPct val="1000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</a:lstStyle>
          <a:p>
            <a:pPr/>
            <a:r>
              <a:t>Correct for timing shifts due to differences in electronics/cable lengths with beam on/off data + cosmic muons</a:t>
            </a:r>
          </a:p>
          <a:p>
            <a:pPr lvl="1"/>
            <a:r>
              <a:t>Calibrate such that particles traveling straight through detector from I.P. have same time in all channels</a:t>
            </a:r>
          </a:p>
        </p:txBody>
      </p:sp>
      <p:sp>
        <p:nvSpPr>
          <p:cNvPr id="588" name="Measure response of every scintillator+PMT module using   source (22 keV X-ray)…"/>
          <p:cNvSpPr txBox="1"/>
          <p:nvPr>
            <p:ph type="body" sz="quarter" idx="1"/>
          </p:nvPr>
        </p:nvSpPr>
        <p:spPr>
          <a:xfrm>
            <a:off x="1499750" y="882519"/>
            <a:ext cx="6238460" cy="1837632"/>
          </a:xfrm>
          <a:prstGeom prst="rect">
            <a:avLst/>
          </a:prstGeom>
        </p:spPr>
        <p:txBody>
          <a:bodyPr/>
          <a:lstStyle/>
          <a:p>
            <a:pPr marL="178668" indent="-178668" defTabSz="905255">
              <a:spcBef>
                <a:spcPts val="900"/>
              </a:spcBef>
              <a:buSzPct val="100000"/>
              <a:buChar char="•"/>
              <a:defRPr sz="1782"/>
            </a:pPr>
            <a:r>
              <a:t>Measure response of every scintillator+PMT module using </a:t>
            </a:r>
            <a14:m>
              <m:oMath>
                <m:sSup>
                  <m:e/>
                  <m:sup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109</m:t>
                    </m:r>
                  </m:sup>
                </m:sSup>
                <m:r>
                  <m:rPr>
                    <m:sty m:val="p"/>
                  </m:rP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Cd</m:t>
                </m:r>
              </m:oMath>
            </a14:m>
            <a:r>
              <a:t> source (22 keV X-ray)</a:t>
            </a:r>
          </a:p>
          <a:p>
            <a:pPr marL="178668" indent="-178668" defTabSz="905255">
              <a:spcBef>
                <a:spcPts val="900"/>
              </a:spcBef>
              <a:buSzPct val="100000"/>
              <a:buChar char="•"/>
              <a:defRPr sz="1782"/>
            </a:pPr>
            <a:r>
              <a:t>Calibrate each channel in GEANT4 simulation to ensure accounts for differences in PMT quantum efficiency, bar wrapping, optical coupling, etc…</a:t>
            </a:r>
          </a:p>
        </p:txBody>
      </p:sp>
      <p:sp>
        <p:nvSpPr>
          <p:cNvPr id="589" name="Line"/>
          <p:cNvSpPr/>
          <p:nvPr/>
        </p:nvSpPr>
        <p:spPr>
          <a:xfrm>
            <a:off x="7614456" y="1723137"/>
            <a:ext cx="535915" cy="153831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594" name="Group"/>
          <p:cNvGrpSpPr/>
          <p:nvPr/>
        </p:nvGrpSpPr>
        <p:grpSpPr>
          <a:xfrm>
            <a:off x="8218096" y="1001904"/>
            <a:ext cx="3993739" cy="4854192"/>
            <a:chOff x="0" y="0"/>
            <a:chExt cx="3993738" cy="4854190"/>
          </a:xfrm>
        </p:grpSpPr>
        <p:grpSp>
          <p:nvGrpSpPr>
            <p:cNvPr id="592" name="Group"/>
            <p:cNvGrpSpPr/>
            <p:nvPr/>
          </p:nvGrpSpPr>
          <p:grpSpPr>
            <a:xfrm>
              <a:off x="0" y="0"/>
              <a:ext cx="3993739" cy="4854191"/>
              <a:chOff x="0" y="0"/>
              <a:chExt cx="3993738" cy="4854190"/>
            </a:xfrm>
          </p:grpSpPr>
          <p:pic>
            <p:nvPicPr>
              <p:cNvPr id="590" name="pasted-movie.png" descr="pasted-movi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1017068"/>
                <a:ext cx="3993739" cy="38371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1" name="Screenshot 2023-02-08 at 11.18.02 AM.png" descr="Screenshot 2023-02-08 at 11.18.02 AM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08624" y="0"/>
                <a:ext cx="3176473" cy="7399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93" name="Rectangle"/>
            <p:cNvSpPr/>
            <p:nvPr/>
          </p:nvSpPr>
          <p:spPr>
            <a:xfrm>
              <a:off x="1321665" y="1100444"/>
              <a:ext cx="870747" cy="1846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599" name="Group"/>
          <p:cNvGrpSpPr/>
          <p:nvPr/>
        </p:nvGrpSpPr>
        <p:grpSpPr>
          <a:xfrm>
            <a:off x="99874" y="3112960"/>
            <a:ext cx="3541670" cy="3399189"/>
            <a:chOff x="0" y="0"/>
            <a:chExt cx="3541669" cy="3399187"/>
          </a:xfrm>
        </p:grpSpPr>
        <p:grpSp>
          <p:nvGrpSpPr>
            <p:cNvPr id="597" name="Group"/>
            <p:cNvGrpSpPr/>
            <p:nvPr/>
          </p:nvGrpSpPr>
          <p:grpSpPr>
            <a:xfrm>
              <a:off x="0" y="0"/>
              <a:ext cx="3541670" cy="3399188"/>
              <a:chOff x="0" y="0"/>
              <a:chExt cx="3541669" cy="3399187"/>
            </a:xfrm>
          </p:grpSpPr>
          <p:pic>
            <p:nvPicPr>
              <p:cNvPr id="595" name="pasted-movie.png" descr="pasted-movi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3541670" cy="33991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96" name="Timing validated…"/>
              <p:cNvSpPr txBox="1"/>
              <p:nvPr/>
            </p:nvSpPr>
            <p:spPr>
              <a:xfrm>
                <a:off x="500418" y="405294"/>
                <a:ext cx="1476558" cy="1413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b="1" sz="1300">
                    <a:solidFill>
                      <a:srgbClr val="0365C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Timing validated </a:t>
                </a:r>
              </a:p>
              <a:p>
                <a:pPr algn="ctr" defTabSz="584200">
                  <a:defRPr b="1" sz="1300">
                    <a:solidFill>
                      <a:srgbClr val="0365C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with beam and cosmic muons</a:t>
                </a:r>
              </a:p>
            </p:txBody>
          </p:sp>
        </p:grpSp>
        <p:sp>
          <p:nvSpPr>
            <p:cNvPr id="598" name="Rectangle"/>
            <p:cNvSpPr/>
            <p:nvPr/>
          </p:nvSpPr>
          <p:spPr>
            <a:xfrm>
              <a:off x="1013115" y="99892"/>
              <a:ext cx="804631" cy="1381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00" name="Line"/>
          <p:cNvSpPr/>
          <p:nvPr/>
        </p:nvSpPr>
        <p:spPr>
          <a:xfrm flipH="1">
            <a:off x="3603500" y="4725427"/>
            <a:ext cx="426121" cy="12826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A fully calibrated GEANT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fully calibrated GEANT simulation</a:t>
            </a:r>
          </a:p>
        </p:txBody>
      </p:sp>
      <p:sp>
        <p:nvSpPr>
          <p:cNvPr id="6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07" name="Group"/>
          <p:cNvGrpSpPr/>
          <p:nvPr/>
        </p:nvGrpSpPr>
        <p:grpSpPr>
          <a:xfrm>
            <a:off x="1738423" y="853046"/>
            <a:ext cx="7627044" cy="5668553"/>
            <a:chOff x="0" y="0"/>
            <a:chExt cx="7627042" cy="5668551"/>
          </a:xfrm>
        </p:grpSpPr>
        <p:pic>
          <p:nvPicPr>
            <p:cNvPr id="604" name="mcp1_40p0m_0p001q.gif" descr="mcp1_40p0m_0p001q.gi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627043" cy="5668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5" name="Rock"/>
            <p:cNvSpPr txBox="1"/>
            <p:nvPr/>
          </p:nvSpPr>
          <p:spPr>
            <a:xfrm>
              <a:off x="673579" y="438948"/>
              <a:ext cx="683769" cy="399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7200">
                <a:defRPr sz="2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Rock</a:t>
              </a:r>
            </a:p>
          </p:txBody>
        </p:sp>
        <p:sp>
          <p:nvSpPr>
            <p:cNvPr id="606" name="Tunnel"/>
            <p:cNvSpPr txBox="1"/>
            <p:nvPr/>
          </p:nvSpPr>
          <p:spPr>
            <a:xfrm>
              <a:off x="605380" y="1521365"/>
              <a:ext cx="820167" cy="399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7200">
                <a:defRPr sz="2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Tunnel</a:t>
              </a:r>
            </a:p>
          </p:txBody>
        </p:sp>
      </p:grpSp>
      <p:sp>
        <p:nvSpPr>
          <p:cNvPr id="608" name="Google Shape;338;p43"/>
          <p:cNvSpPr txBox="1"/>
          <p:nvPr/>
        </p:nvSpPr>
        <p:spPr>
          <a:xfrm>
            <a:off x="9979670" y="2996925"/>
            <a:ext cx="1799859" cy="106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Legend: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14:m>
              <m:oMath>
                <m:r>
                  <a:rPr xmlns:a="http://schemas.openxmlformats.org/drawingml/2006/main" sz="2150" i="1">
                    <a:solidFill>
                      <a:srgbClr val="FF260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, </a:t>
            </a:r>
            <a14:m>
              <m:oMath>
                <m:r>
                  <a:rPr xmlns:a="http://schemas.openxmlformats.org/drawingml/2006/main" sz="2150" i="1">
                    <a:solidFill>
                      <a:srgbClr val="008E00"/>
                    </a:solidFill>
                    <a:latin typeface="Cambria Math" panose="02040503050406030204" pitchFamily="18" charset="0"/>
                  </a:rPr>
                  <m:t>γ</m:t>
                </m:r>
              </m:oMath>
            </a14:m>
            <a:r>
              <a:t>, </a:t>
            </a:r>
            <a14:m>
              <m:oMath>
                <m:r>
                  <m:rPr>
                    <m:sty m:val="p"/>
                  </m:rPr>
                  <a:rPr xmlns:a="http://schemas.openxmlformats.org/drawingml/2006/main" sz="2150" i="1">
                    <a:solidFill>
                      <a:srgbClr val="2B62B9"/>
                    </a:solidFill>
                    <a:latin typeface="Cambria Math" panose="02040503050406030204" pitchFamily="18" charset="0"/>
                  </a:rPr>
                  <m:t>mCP</m:t>
                </m:r>
              </m:oMath>
            </a14:m>
            <a:r>
              <a:t>, </a:t>
            </a:r>
            <a14:m>
              <m:oMath>
                <m:sSup>
                  <m:e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,</a:t>
            </a:r>
          </a:p>
          <a:p>
            <a:pPr>
              <a:defRPr sz="1800">
                <a:solidFill>
                  <a:srgbClr val="3B9B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optical photon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Run 3 search for mCPs, started in 202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Run 3 search for mCPs, started in 2023</a:t>
            </a:r>
          </a:p>
        </p:txBody>
      </p:sp>
      <p:sp>
        <p:nvSpPr>
          <p:cNvPr id="6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3094" y="4730314"/>
            <a:ext cx="7865812" cy="16390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5" name="Group"/>
          <p:cNvGrpSpPr/>
          <p:nvPr/>
        </p:nvGrpSpPr>
        <p:grpSpPr>
          <a:xfrm>
            <a:off x="6202879" y="949535"/>
            <a:ext cx="5827120" cy="3671342"/>
            <a:chOff x="0" y="0"/>
            <a:chExt cx="5827118" cy="3671340"/>
          </a:xfrm>
        </p:grpSpPr>
        <p:pic>
          <p:nvPicPr>
            <p:cNvPr id="613" name="Group" descr="Group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804" t="2304" r="1759" b="2564"/>
            <a:stretch>
              <a:fillRect/>
            </a:stretch>
          </p:blipFill>
          <p:spPr>
            <a:xfrm>
              <a:off x="0" y="0"/>
              <a:ext cx="5827119" cy="3671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4" name="Rectangle"/>
            <p:cNvSpPr/>
            <p:nvPr/>
          </p:nvSpPr>
          <p:spPr>
            <a:xfrm>
              <a:off x="1254990" y="72709"/>
              <a:ext cx="1097666" cy="1575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16" name="Detector and GEANT4 simulation fully calibrated with collected data…"/>
          <p:cNvSpPr txBox="1"/>
          <p:nvPr>
            <p:ph type="body" sz="half" idx="1"/>
          </p:nvPr>
        </p:nvSpPr>
        <p:spPr>
          <a:xfrm>
            <a:off x="195388" y="1228936"/>
            <a:ext cx="6042474" cy="3399248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</a:pPr>
            <a:r>
              <a:t>Detector and GEANT4 simulation </a:t>
            </a:r>
            <a:r>
              <a:rPr b="1"/>
              <a:t>fully calibrated with collected data</a:t>
            </a:r>
          </a:p>
          <a:p>
            <a:pPr marL="180473" indent="-180473">
              <a:buSzPct val="100000"/>
              <a:buChar char="•"/>
            </a:pPr>
            <a:r>
              <a:t>Bar detector collected 124.7 fb-1 of </a:t>
            </a:r>
            <a:r>
              <a:rPr b="1"/>
              <a:t>physics-quality</a:t>
            </a:r>
            <a:r>
              <a:t> data in 7800 h of operation</a:t>
            </a:r>
          </a:p>
          <a:p>
            <a:pPr marL="180473" indent="-180473">
              <a:buSzPct val="100000"/>
              <a:buChar char="•"/>
            </a:pPr>
            <a:r>
              <a:t>Web based DQM tools allow rapid response when issues arise</a:t>
            </a:r>
          </a:p>
          <a:p>
            <a:pPr marL="180473" indent="-180473">
              <a:buSzPct val="100000"/>
              <a:buChar char="•"/>
            </a:pPr>
            <a:r>
              <a:t> &gt;95% data collection efficiency since 2024!</a:t>
            </a:r>
          </a:p>
          <a:p>
            <a:pPr marL="180473" indent="-180473">
              <a:buSzPct val="100000"/>
              <a:buChar char="•"/>
            </a:pPr>
            <a:r>
              <a:t>Carried out a first search for the mCPs with this dataset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Validating simulation and alignment with mu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Validating simulation and alignment with muons</a:t>
            </a:r>
          </a:p>
        </p:txBody>
      </p:sp>
      <p:sp>
        <p:nvSpPr>
          <p:cNvPr id="619" name="Measured muon rate in agreement with simulation:      obserbed   for   expected"/>
          <p:cNvSpPr txBox="1"/>
          <p:nvPr>
            <p:ph type="body" sz="quarter" idx="1"/>
          </p:nvPr>
        </p:nvSpPr>
        <p:spPr>
          <a:xfrm>
            <a:off x="119088" y="5687726"/>
            <a:ext cx="6791966" cy="824772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</a:pPr>
            <a:r>
              <a:t>Measured muon rate in agreement with simulation:      obserbed </a:t>
            </a:r>
            <a14:m>
              <m:oMath>
                <m: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0.21</m:t>
                </m:r>
                <m: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0.05</m:t>
                </m:r>
                <m:sSup>
                  <m:e>
                    <m:r>
                      <m:rPr>
                        <m:sty m:val="p"/>
                      </m:rP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pb</m:t>
                    </m:r>
                  </m:e>
                  <m:sup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</m:oMath>
            </a14:m>
            <a:r>
              <a:t> for </a:t>
            </a:r>
            <a14:m>
              <m:oMath>
                <m: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0.21</m:t>
                </m:r>
                <m: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0.05</m:t>
                </m:r>
                <m:sSup>
                  <m:e>
                    <m:r>
                      <m:rPr>
                        <m:sty m:val="p"/>
                      </m:rP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pb</m:t>
                    </m:r>
                  </m:e>
                  <m:sup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</m:oMath>
            </a14:m>
            <a:r>
              <a:t> expected</a:t>
            </a:r>
            <a:endParaRPr>
              <a:solidFill>
                <a:srgbClr val="022850"/>
              </a:solidFill>
            </a:endParaRPr>
          </a:p>
        </p:txBody>
      </p:sp>
      <p:sp>
        <p:nvSpPr>
          <p:cNvPr id="6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23" name="Group"/>
          <p:cNvGrpSpPr/>
          <p:nvPr/>
        </p:nvGrpSpPr>
        <p:grpSpPr>
          <a:xfrm>
            <a:off x="11837" y="1856260"/>
            <a:ext cx="3668988" cy="3755080"/>
            <a:chOff x="0" y="0"/>
            <a:chExt cx="3668986" cy="3755078"/>
          </a:xfrm>
        </p:grpSpPr>
        <p:pic>
          <p:nvPicPr>
            <p:cNvPr id="62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69331" b="49653"/>
            <a:stretch>
              <a:fillRect/>
            </a:stretch>
          </p:blipFill>
          <p:spPr>
            <a:xfrm>
              <a:off x="0" y="0"/>
              <a:ext cx="3668987" cy="3755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2" name="Rectangle"/>
            <p:cNvSpPr/>
            <p:nvPr/>
          </p:nvSpPr>
          <p:spPr>
            <a:xfrm>
              <a:off x="1386171" y="403553"/>
              <a:ext cx="798391" cy="1603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628" name="Group"/>
          <p:cNvGrpSpPr/>
          <p:nvPr/>
        </p:nvGrpSpPr>
        <p:grpSpPr>
          <a:xfrm>
            <a:off x="3710979" y="766121"/>
            <a:ext cx="8366833" cy="3755216"/>
            <a:chOff x="0" y="0"/>
            <a:chExt cx="8366831" cy="3755214"/>
          </a:xfrm>
        </p:grpSpPr>
        <p:pic>
          <p:nvPicPr>
            <p:cNvPr id="62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902" t="0" r="27577" b="48559"/>
            <a:stretch>
              <a:fillRect/>
            </a:stretch>
          </p:blipFill>
          <p:spPr>
            <a:xfrm>
              <a:off x="0" y="0"/>
              <a:ext cx="4744650" cy="3755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5332" t="11403" r="0" b="62100"/>
            <a:stretch>
              <a:fillRect/>
            </a:stretch>
          </p:blipFill>
          <p:spPr>
            <a:xfrm>
              <a:off x="5012523" y="773722"/>
              <a:ext cx="3354309" cy="2246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6" name="Fixing for 2025 running!"/>
            <p:cNvSpPr txBox="1"/>
            <p:nvPr/>
          </p:nvSpPr>
          <p:spPr>
            <a:xfrm>
              <a:off x="5411837" y="3045323"/>
              <a:ext cx="2546833" cy="285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i="1" sz="1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Fixing for 2025 running!</a:t>
              </a:r>
            </a:p>
          </p:txBody>
        </p:sp>
        <p:sp>
          <p:nvSpPr>
            <p:cNvPr id="627" name="measured ~0.2º misalignment"/>
            <p:cNvSpPr txBox="1"/>
            <p:nvPr/>
          </p:nvSpPr>
          <p:spPr>
            <a:xfrm>
              <a:off x="5078119" y="463089"/>
              <a:ext cx="3194965" cy="285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i="1" sz="1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measured ~0.2º misalignment</a:t>
              </a:r>
            </a:p>
          </p:txBody>
        </p:sp>
      </p:grpSp>
      <p:sp>
        <p:nvSpPr>
          <p:cNvPr id="629" name="Using paths of muons measure ~0.2º misalignment                 → correcion applied to MC (~12% impact on signal a efficienty)"/>
          <p:cNvSpPr txBox="1"/>
          <p:nvPr/>
        </p:nvSpPr>
        <p:spPr>
          <a:xfrm>
            <a:off x="4498413" y="4541071"/>
            <a:ext cx="6791966" cy="729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>
            <a:lvl1pPr marL="180473" indent="-180473">
              <a:lnSpc>
                <a:spcPct val="120000"/>
              </a:lnSpc>
              <a:spcBef>
                <a:spcPts val="1000"/>
              </a:spcBef>
              <a:buSzPct val="1000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Using paths of muons measure ~0.2º misalignment                 → correcion applied to MC (~12% impact on signal a efficienty)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Main mCP backgrounds + mitig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mCP backgrounds + mitigation</a:t>
            </a:r>
          </a:p>
        </p:txBody>
      </p:sp>
      <p:sp>
        <p:nvSpPr>
          <p:cNvPr id="6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3" name="beamMuon_showering_trimmed.gif" descr="beamMuon_showering_trimmed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3609" y="1472810"/>
            <a:ext cx="4675258" cy="3478510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Veto events with single deposit per layer forming pointing path to I.P. if also have…"/>
          <p:cNvSpPr txBox="1"/>
          <p:nvPr/>
        </p:nvSpPr>
        <p:spPr>
          <a:xfrm>
            <a:off x="6374548" y="5037764"/>
            <a:ext cx="5593379" cy="1046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2000">
                <a:solidFill>
                  <a:srgbClr val="1A4F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Veto events with </a:t>
            </a:r>
            <a:r>
              <a:rPr b="1"/>
              <a:t>single</a:t>
            </a:r>
            <a:r>
              <a:t> deposit per layer forming </a:t>
            </a:r>
            <a:r>
              <a:rPr b="1"/>
              <a:t>pointing path</a:t>
            </a:r>
            <a:r>
              <a:t> to I.P. </a:t>
            </a:r>
            <a:r>
              <a:rPr b="1"/>
              <a:t>if</a:t>
            </a:r>
            <a:r>
              <a:t> also have</a:t>
            </a:r>
          </a:p>
          <a:p>
            <a:pPr algn="ctr" defTabSz="584200">
              <a:defRPr sz="2000">
                <a:solidFill>
                  <a:srgbClr val="1A4F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  <a:r>
              <a:rPr b="1"/>
              <a:t>deposits in side panels</a:t>
            </a:r>
          </a:p>
        </p:txBody>
      </p:sp>
      <p:sp>
        <p:nvSpPr>
          <p:cNvPr id="635" name="Background: beam/cosmic muon + secondaries"/>
          <p:cNvSpPr txBox="1"/>
          <p:nvPr/>
        </p:nvSpPr>
        <p:spPr>
          <a:xfrm>
            <a:off x="6303342" y="974633"/>
            <a:ext cx="5735790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2000">
                <a:solidFill>
                  <a:schemeClr val="accent4">
                    <a:lumOff val="-321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Background</a:t>
            </a:r>
            <a:r>
              <a:t>: beam/cosmic muon + secondaries </a:t>
            </a:r>
          </a:p>
        </p:txBody>
      </p:sp>
      <p:sp>
        <p:nvSpPr>
          <p:cNvPr id="636" name="Require 4 layer coincidence…"/>
          <p:cNvSpPr txBox="1"/>
          <p:nvPr/>
        </p:nvSpPr>
        <p:spPr>
          <a:xfrm>
            <a:off x="679031" y="5202864"/>
            <a:ext cx="4783923" cy="71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2000">
                <a:solidFill>
                  <a:srgbClr val="1A4F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Require 4 layer coincidence</a:t>
            </a:r>
          </a:p>
          <a:p>
            <a:pPr algn="ctr" defTabSz="584200">
              <a:defRPr sz="2000">
                <a:solidFill>
                  <a:srgbClr val="1A4F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(hit in </a:t>
            </a:r>
            <a:r>
              <a:rPr b="1"/>
              <a:t>each layer</a:t>
            </a:r>
            <a:r>
              <a:t> within </a:t>
            </a:r>
            <a:r>
              <a:rPr b="1"/>
              <a:t>20 ns window)</a:t>
            </a:r>
          </a:p>
        </p:txBody>
      </p:sp>
      <p:grpSp>
        <p:nvGrpSpPr>
          <p:cNvPr id="643" name="Group"/>
          <p:cNvGrpSpPr/>
          <p:nvPr/>
        </p:nvGrpSpPr>
        <p:grpSpPr>
          <a:xfrm>
            <a:off x="405043" y="1710677"/>
            <a:ext cx="5331898" cy="2940110"/>
            <a:chOff x="0" y="0"/>
            <a:chExt cx="5331896" cy="2940108"/>
          </a:xfrm>
        </p:grpSpPr>
        <p:grpSp>
          <p:nvGrpSpPr>
            <p:cNvPr id="641" name="Group"/>
            <p:cNvGrpSpPr/>
            <p:nvPr/>
          </p:nvGrpSpPr>
          <p:grpSpPr>
            <a:xfrm>
              <a:off x="-1" y="-1"/>
              <a:ext cx="5027468" cy="2860552"/>
              <a:chOff x="0" y="0"/>
              <a:chExt cx="5027466" cy="2860550"/>
            </a:xfrm>
          </p:grpSpPr>
          <p:pic>
            <p:nvPicPr>
              <p:cNvPr id="637" name="1600px-PhotoMultiplierTubeAndScintillator.svg.png" descr="1600px-PhotoMultiplierTubeAndScintillator.svg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331" t="0" r="0" b="0"/>
              <a:stretch>
                <a:fillRect/>
              </a:stretch>
            </p:blipFill>
            <p:spPr>
              <a:xfrm>
                <a:off x="188120" y="0"/>
                <a:ext cx="4839347" cy="27391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8" name="Rectangle"/>
              <p:cNvSpPr/>
              <p:nvPr/>
            </p:nvSpPr>
            <p:spPr>
              <a:xfrm>
                <a:off x="0" y="336361"/>
                <a:ext cx="531614" cy="186960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639" name="Rectangle"/>
              <p:cNvSpPr/>
              <p:nvPr/>
            </p:nvSpPr>
            <p:spPr>
              <a:xfrm>
                <a:off x="296185" y="2194253"/>
                <a:ext cx="904462" cy="60109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640" name="Thermionic…"/>
              <p:cNvSpPr txBox="1"/>
              <p:nvPr/>
            </p:nvSpPr>
            <p:spPr>
              <a:xfrm>
                <a:off x="173974" y="2187401"/>
                <a:ext cx="1148883" cy="6731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Thermionic</a:t>
                </a:r>
              </a:p>
              <a:p>
                <a:pPr algn="ctr" defTabSz="584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emission</a:t>
                </a:r>
              </a:p>
            </p:txBody>
          </p:sp>
        </p:grpSp>
        <p:sp>
          <p:nvSpPr>
            <p:cNvPr id="642" name="~ kHz rate"/>
            <p:cNvSpPr txBox="1"/>
            <p:nvPr/>
          </p:nvSpPr>
          <p:spPr>
            <a:xfrm>
              <a:off x="2883016" y="2553039"/>
              <a:ext cx="2448881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584200">
                <a:defRPr sz="1800">
                  <a:solidFill>
                    <a:srgbClr val="0365C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~ </a:t>
              </a:r>
              <a:r>
                <a:rPr b="1"/>
                <a:t>kHz </a:t>
              </a:r>
              <a:r>
                <a:t>rate</a:t>
              </a:r>
            </a:p>
          </p:txBody>
        </p:sp>
      </p:grpSp>
      <p:sp>
        <p:nvSpPr>
          <p:cNvPr id="644" name="Background: PMT dark rate (random in time)"/>
          <p:cNvSpPr txBox="1"/>
          <p:nvPr/>
        </p:nvSpPr>
        <p:spPr>
          <a:xfrm>
            <a:off x="152867" y="994325"/>
            <a:ext cx="5836250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2000">
                <a:solidFill>
                  <a:schemeClr val="accent4">
                    <a:lumOff val="-321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Background</a:t>
            </a:r>
            <a:r>
              <a:t>: PMT dark rate (random in time)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earch in two orthogonal signal reg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Search in two orthogonal signal regions </a:t>
            </a:r>
          </a:p>
        </p:txBody>
      </p:sp>
      <p:sp>
        <p:nvSpPr>
          <p:cNvPr id="6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8" name="SR1: lower charges…"/>
          <p:cNvSpPr txBox="1"/>
          <p:nvPr>
            <p:ph type="body" sz="half" idx="1"/>
          </p:nvPr>
        </p:nvSpPr>
        <p:spPr>
          <a:xfrm>
            <a:off x="787151" y="877772"/>
            <a:ext cx="4853566" cy="3768317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spcBef>
                <a:spcPts val="4200"/>
              </a:spcBef>
              <a:defRPr sz="1900">
                <a:solidFill>
                  <a:schemeClr val="accent4">
                    <a:lumOff val="-3215"/>
                  </a:schemeClr>
                </a:solidFill>
              </a:defRPr>
            </a:pPr>
            <a:r>
              <a:t>SR1: lower charges</a:t>
            </a:r>
          </a:p>
          <a:p>
            <a:pPr lvl="1" marL="611605" indent="-230605" defTabSz="584200">
              <a:lnSpc>
                <a:spcPct val="100000"/>
              </a:lnSpc>
              <a:spcBef>
                <a:spcPts val="1500"/>
              </a:spcBef>
              <a:defRPr sz="1900">
                <a:solidFill>
                  <a:schemeClr val="accent4">
                    <a:lumOff val="-3215"/>
                  </a:schemeClr>
                </a:solidFill>
              </a:defRPr>
            </a:pPr>
            <a:r>
              <a:rPr b="1"/>
              <a:t>Veto</a:t>
            </a:r>
            <a:r>
              <a:t> events with hits in </a:t>
            </a:r>
            <a:r>
              <a:rPr b="1"/>
              <a:t>front/back panels</a:t>
            </a:r>
            <a:r>
              <a:t> and </a:t>
            </a:r>
            <a:r>
              <a:rPr b="1"/>
              <a:t>saturating pulses </a:t>
            </a:r>
            <a:r>
              <a:t>deposited in any bar.</a:t>
            </a:r>
          </a:p>
          <a:p>
            <a:pPr defTabSz="584200">
              <a:lnSpc>
                <a:spcPct val="100000"/>
              </a:lnSpc>
              <a:spcBef>
                <a:spcPts val="4200"/>
              </a:spcBef>
              <a:defRPr sz="1900">
                <a:solidFill>
                  <a:schemeClr val="accent4">
                    <a:lumOff val="-3215"/>
                  </a:schemeClr>
                </a:solidFill>
              </a:defRPr>
            </a:pPr>
            <a:r>
              <a:t>SR2: higher charges</a:t>
            </a:r>
          </a:p>
          <a:p>
            <a:pPr lvl="1" marL="611605" indent="-230605" defTabSz="584200">
              <a:lnSpc>
                <a:spcPct val="100000"/>
              </a:lnSpc>
              <a:spcBef>
                <a:spcPts val="1500"/>
              </a:spcBef>
              <a:defRPr sz="1900">
                <a:solidFill>
                  <a:schemeClr val="accent4">
                    <a:lumOff val="-3215"/>
                  </a:schemeClr>
                </a:solidFill>
              </a:defRPr>
            </a:pPr>
            <a:r>
              <a:rPr b="1"/>
              <a:t>Require</a:t>
            </a:r>
            <a:r>
              <a:t> events to have </a:t>
            </a:r>
            <a:r>
              <a:rPr b="1"/>
              <a:t>≥1 </a:t>
            </a:r>
            <a:r>
              <a:t>hits in </a:t>
            </a:r>
            <a:r>
              <a:rPr b="1"/>
              <a:t>front/back panel </a:t>
            </a:r>
            <a:r>
              <a:t>(but with &lt; 70 nPE).</a:t>
            </a:r>
          </a:p>
        </p:txBody>
      </p:sp>
      <p:grpSp>
        <p:nvGrpSpPr>
          <p:cNvPr id="655" name="Group"/>
          <p:cNvGrpSpPr/>
          <p:nvPr/>
        </p:nvGrpSpPr>
        <p:grpSpPr>
          <a:xfrm>
            <a:off x="1762241" y="4949904"/>
            <a:ext cx="8119445" cy="1504854"/>
            <a:chOff x="0" y="0"/>
            <a:chExt cx="8119444" cy="1504853"/>
          </a:xfrm>
        </p:grpSpPr>
        <p:sp>
          <p:nvSpPr>
            <p:cNvPr id="649" name="Google Shape;296;p31"/>
            <p:cNvSpPr txBox="1"/>
            <p:nvPr/>
          </p:nvSpPr>
          <p:spPr>
            <a:xfrm>
              <a:off x="0" y="72988"/>
              <a:ext cx="1735813" cy="426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Q/e = 0.002</a:t>
              </a:r>
            </a:p>
          </p:txBody>
        </p:sp>
        <p:sp>
          <p:nvSpPr>
            <p:cNvPr id="650" name="Google Shape;296;p31"/>
            <p:cNvSpPr txBox="1"/>
            <p:nvPr/>
          </p:nvSpPr>
          <p:spPr>
            <a:xfrm>
              <a:off x="0" y="937131"/>
              <a:ext cx="1735813" cy="426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Q/e = 0.01</a:t>
              </a:r>
            </a:p>
          </p:txBody>
        </p:sp>
        <p:sp>
          <p:nvSpPr>
            <p:cNvPr id="651" name="SR1"/>
            <p:cNvSpPr txBox="1"/>
            <p:nvPr/>
          </p:nvSpPr>
          <p:spPr>
            <a:xfrm>
              <a:off x="7276996" y="0"/>
              <a:ext cx="842449" cy="572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SR1</a:t>
              </a:r>
            </a:p>
          </p:txBody>
        </p:sp>
        <p:sp>
          <p:nvSpPr>
            <p:cNvPr id="652" name="SR2"/>
            <p:cNvSpPr txBox="1"/>
            <p:nvPr/>
          </p:nvSpPr>
          <p:spPr>
            <a:xfrm>
              <a:off x="7276996" y="864142"/>
              <a:ext cx="842449" cy="572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SR2</a:t>
              </a:r>
            </a:p>
          </p:txBody>
        </p:sp>
        <p:pic>
          <p:nvPicPr>
            <p:cNvPr id="653" name="q0p002_m0p1.png" descr="q0p002_m0p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6664" r="0" b="28753"/>
            <a:stretch>
              <a:fillRect/>
            </a:stretch>
          </p:blipFill>
          <p:spPr>
            <a:xfrm>
              <a:off x="1859429" y="33033"/>
              <a:ext cx="5293951" cy="6056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4" name="q0p01_m0p1.png" descr="q0p01_m0p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7633" r="0" b="27633"/>
            <a:stretch>
              <a:fillRect/>
            </a:stretch>
          </p:blipFill>
          <p:spPr>
            <a:xfrm>
              <a:off x="1864497" y="897712"/>
              <a:ext cx="5288883" cy="607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5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12035" y="967037"/>
            <a:ext cx="5716334" cy="41104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9" name="Group"/>
          <p:cNvGrpSpPr/>
          <p:nvPr/>
        </p:nvGrpSpPr>
        <p:grpSpPr>
          <a:xfrm>
            <a:off x="5920171" y="949196"/>
            <a:ext cx="5699751" cy="4128381"/>
            <a:chOff x="0" y="0"/>
            <a:chExt cx="5699750" cy="4128379"/>
          </a:xfrm>
        </p:grpSpPr>
        <p:pic>
          <p:nvPicPr>
            <p:cNvPr id="657" name="milliqan_SignalRegions_new.pdf" descr="milliqan_SignalRegions_new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575" t="8794" r="6575" b="8794"/>
            <a:stretch>
              <a:fillRect/>
            </a:stretch>
          </p:blipFill>
          <p:spPr>
            <a:xfrm>
              <a:off x="0" y="17840"/>
              <a:ext cx="5699751" cy="4110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8" name="Rectangle"/>
            <p:cNvSpPr/>
            <p:nvPr/>
          </p:nvSpPr>
          <p:spPr>
            <a:xfrm>
              <a:off x="1697288" y="0"/>
              <a:ext cx="1371157" cy="2605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Background prediction/validation: SR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Background prediction/validation: SR1</a:t>
            </a:r>
          </a:p>
        </p:txBody>
      </p:sp>
      <p:sp>
        <p:nvSpPr>
          <p:cNvPr id="662" name="Background predicted using ABCD method inverting timing and pointing path requirements in “beam-on” dataset (data taken during LHC collisions).…"/>
          <p:cNvSpPr txBox="1"/>
          <p:nvPr>
            <p:ph type="body" sz="half" idx="1"/>
          </p:nvPr>
        </p:nvSpPr>
        <p:spPr>
          <a:xfrm>
            <a:off x="1112236" y="2247979"/>
            <a:ext cx="9967528" cy="1992804"/>
          </a:xfrm>
          <a:prstGeom prst="rect">
            <a:avLst/>
          </a:prstGeom>
        </p:spPr>
        <p:txBody>
          <a:bodyPr/>
          <a:lstStyle/>
          <a:p>
            <a:pPr algn="ctr">
              <a:defRPr sz="2000">
                <a:solidFill>
                  <a:schemeClr val="accent4">
                    <a:lumOff val="-3215"/>
                  </a:schemeClr>
                </a:solidFill>
              </a:defRPr>
            </a:pPr>
            <a:r>
              <a:t>Background predicted using ABCD method inverting </a:t>
            </a:r>
            <a:r>
              <a:rPr b="1"/>
              <a:t>timing</a:t>
            </a:r>
            <a:r>
              <a:t> and </a:t>
            </a:r>
            <a:r>
              <a:rPr b="1"/>
              <a:t>pointing path</a:t>
            </a:r>
            <a:r>
              <a:t> requirements in “beam-on” dataset (data taken during LHC collisions).</a:t>
            </a:r>
          </a:p>
          <a:p>
            <a:pPr algn="ctr">
              <a:defRPr sz="2000">
                <a:solidFill>
                  <a:schemeClr val="accent4">
                    <a:lumOff val="-3215"/>
                  </a:schemeClr>
                </a:solidFill>
              </a:defRPr>
            </a:pPr>
            <a:r>
              <a:t>Validate prediction method using </a:t>
            </a:r>
            <a:r>
              <a:rPr b="1"/>
              <a:t>beam-off</a:t>
            </a:r>
            <a:r>
              <a:t> dataset and “</a:t>
            </a:r>
            <a:r>
              <a:rPr b="1"/>
              <a:t>nearly pointing</a:t>
            </a:r>
            <a:r>
              <a:t>” </a:t>
            </a:r>
            <a:r>
              <a:rPr b="1"/>
              <a:t>control region</a:t>
            </a:r>
            <a:r>
              <a:t> (max deviation from straight-path of one bar/layer).</a:t>
            </a:r>
          </a:p>
        </p:txBody>
      </p:sp>
      <p:sp>
        <p:nvSpPr>
          <p:cNvPr id="6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4" name="Beam-off SR1…"/>
          <p:cNvSpPr txBox="1"/>
          <p:nvPr/>
        </p:nvSpPr>
        <p:spPr>
          <a:xfrm>
            <a:off x="1949842" y="4287754"/>
            <a:ext cx="3957193" cy="167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24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+mj-lt"/>
                <a:ea typeface="+mj-ea"/>
                <a:cs typeface="+mj-cs"/>
                <a:sym typeface="Helvetica"/>
              </a:rPr>
              <a:t>Beam-off SR1</a:t>
            </a:r>
            <a:endParaRPr b="1">
              <a:latin typeface="+mj-lt"/>
              <a:ea typeface="+mj-ea"/>
              <a:cs typeface="+mj-cs"/>
              <a:sym typeface="Helvetica"/>
            </a:endParaRPr>
          </a:p>
          <a:p>
            <a:pPr defTabSz="584200">
              <a:defRPr sz="24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b="1">
              <a:latin typeface="+mj-lt"/>
              <a:ea typeface="+mj-ea"/>
              <a:cs typeface="+mj-cs"/>
              <a:sym typeface="Helvetica"/>
            </a:endParaRPr>
          </a:p>
          <a:p>
            <a:pPr defTabSz="584200">
              <a:defRPr sz="24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Prediction: </a:t>
            </a:r>
            <a14:m>
              <m:oMath>
                <m:sSubSup>
                  <m:e>
                    <m:r>
                      <a:rPr xmlns:a="http://schemas.openxmlformats.org/drawingml/2006/main" sz="2900" i="1">
                        <a:solidFill>
                          <a:srgbClr val="0264C0"/>
                        </a:solidFill>
                        <a:latin typeface="Cambria Math" panose="02040503050406030204" pitchFamily="18" charset="0"/>
                      </a:rPr>
                      <m:t>0.32</m:t>
                    </m:r>
                  </m:e>
                  <m:sub>
                    <m:r>
                      <a:rPr xmlns:a="http://schemas.openxmlformats.org/drawingml/2006/main" sz="2900" i="1">
                        <a:solidFill>
                          <a:srgbClr val="0264C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2900" i="1">
                        <a:solidFill>
                          <a:srgbClr val="0264C0"/>
                        </a:solidFill>
                        <a:latin typeface="Cambria Math" panose="02040503050406030204" pitchFamily="18" charset="0"/>
                      </a:rPr>
                      <m:t>0.16</m:t>
                    </m:r>
                  </m:sub>
                  <m:sup>
                    <m:r>
                      <a:rPr xmlns:a="http://schemas.openxmlformats.org/drawingml/2006/main" sz="2900" i="1">
                        <a:solidFill>
                          <a:srgbClr val="0264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2900" i="1">
                        <a:solidFill>
                          <a:srgbClr val="0264C0"/>
                        </a:solidFill>
                        <a:latin typeface="Cambria Math" panose="02040503050406030204" pitchFamily="18" charset="0"/>
                      </a:rPr>
                      <m:t>0.24</m:t>
                    </m:r>
                  </m:sup>
                </m:sSubSup>
              </m:oMath>
            </a14:m>
            <a:r>
              <a:t>Observation: </a:t>
            </a:r>
            <a14:m>
              <m:oMath>
                <m:r>
                  <a:rPr xmlns:a="http://schemas.openxmlformats.org/drawingml/2006/main" sz="2900" i="1">
                    <a:solidFill>
                      <a:srgbClr val="0264C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</a:p>
        </p:txBody>
      </p:sp>
      <p:sp>
        <p:nvSpPr>
          <p:cNvPr id="665" name="Beam-on SR1 control region…"/>
          <p:cNvSpPr txBox="1"/>
          <p:nvPr/>
        </p:nvSpPr>
        <p:spPr>
          <a:xfrm>
            <a:off x="5922424" y="4269764"/>
            <a:ext cx="4732609" cy="1668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2400">
                <a:solidFill>
                  <a:srgbClr val="2B63BA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+mj-lt"/>
                <a:ea typeface="+mj-ea"/>
                <a:cs typeface="+mj-cs"/>
                <a:sym typeface="Helvetica"/>
              </a:rPr>
              <a:t>Beam-on SR1 control region</a:t>
            </a:r>
            <a:endParaRPr b="1">
              <a:latin typeface="+mj-lt"/>
              <a:ea typeface="+mj-ea"/>
              <a:cs typeface="+mj-cs"/>
              <a:sym typeface="Helvetica"/>
            </a:endParaRPr>
          </a:p>
          <a:p>
            <a:pPr defTabSz="584200">
              <a:defRPr sz="2400">
                <a:solidFill>
                  <a:srgbClr val="2B63BA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b="1">
              <a:latin typeface="+mj-lt"/>
              <a:ea typeface="+mj-ea"/>
              <a:cs typeface="+mj-cs"/>
              <a:sym typeface="Helvetica"/>
            </a:endParaRPr>
          </a:p>
          <a:p>
            <a:pPr defTabSz="584200">
              <a:defRPr sz="2400">
                <a:solidFill>
                  <a:srgbClr val="2B63BA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Prediction: </a:t>
            </a:r>
            <a14:m>
              <m:oMath>
                <m:sSubSup>
                  <m:e>
                    <m:r>
                      <a:rPr xmlns:a="http://schemas.openxmlformats.org/drawingml/2006/main" sz="2900" i="1">
                        <a:solidFill>
                          <a:srgbClr val="2B63BA"/>
                        </a:solidFill>
                        <a:latin typeface="Cambria Math" panose="02040503050406030204" pitchFamily="18" charset="0"/>
                      </a:rPr>
                      <m:t>0.31</m:t>
                    </m:r>
                  </m:e>
                  <m:sub>
                    <m:r>
                      <a:rPr xmlns:a="http://schemas.openxmlformats.org/drawingml/2006/main" sz="2900" i="1">
                        <a:solidFill>
                          <a:srgbClr val="2B63BA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2900" i="1">
                        <a:solidFill>
                          <a:srgbClr val="2B63BA"/>
                        </a:solidFill>
                        <a:latin typeface="Cambria Math" panose="02040503050406030204" pitchFamily="18" charset="0"/>
                      </a:rPr>
                      <m:t>0.18</m:t>
                    </m:r>
                  </m:sub>
                  <m:sup>
                    <m:r>
                      <a:rPr xmlns:a="http://schemas.openxmlformats.org/drawingml/2006/main" sz="2900" i="1">
                        <a:solidFill>
                          <a:srgbClr val="2B63BA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2900" i="1">
                        <a:solidFill>
                          <a:srgbClr val="2B63BA"/>
                        </a:solidFill>
                        <a:latin typeface="Cambria Math" panose="02040503050406030204" pitchFamily="18" charset="0"/>
                      </a:rPr>
                      <m:t>0.28</m:t>
                    </m:r>
                  </m:sup>
                </m:sSubSup>
              </m:oMath>
            </a14:m>
            <a:r>
              <a:t> </a:t>
            </a:r>
          </a:p>
          <a:p>
            <a:pPr defTabSz="584200">
              <a:defRPr sz="2400">
                <a:solidFill>
                  <a:srgbClr val="2B63BA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Observation: </a:t>
            </a:r>
            <a14:m>
              <m:oMath>
                <m:r>
                  <a:rPr xmlns:a="http://schemas.openxmlformats.org/drawingml/2006/main" sz="2900" i="1">
                    <a:solidFill>
                      <a:srgbClr val="2B63BA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</a:p>
        </p:txBody>
      </p:sp>
      <p:grpSp>
        <p:nvGrpSpPr>
          <p:cNvPr id="668" name="Group"/>
          <p:cNvGrpSpPr/>
          <p:nvPr/>
        </p:nvGrpSpPr>
        <p:grpSpPr>
          <a:xfrm>
            <a:off x="2622929" y="1285727"/>
            <a:ext cx="6830570" cy="620977"/>
            <a:chOff x="0" y="0"/>
            <a:chExt cx="6830569" cy="620976"/>
          </a:xfrm>
        </p:grpSpPr>
        <p:sp>
          <p:nvSpPr>
            <p:cNvPr id="666" name="Google Shape;296;p31"/>
            <p:cNvSpPr txBox="1"/>
            <p:nvPr/>
          </p:nvSpPr>
          <p:spPr>
            <a:xfrm>
              <a:off x="0" y="51103"/>
              <a:ext cx="1735813" cy="426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Q/e = 0.002</a:t>
              </a:r>
            </a:p>
          </p:txBody>
        </p:sp>
        <p:pic>
          <p:nvPicPr>
            <p:cNvPr id="667" name="q0p002_m0p1.png" descr="q0p002_m0p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5843" r="4140" b="28446"/>
            <a:stretch>
              <a:fillRect/>
            </a:stretch>
          </p:blipFill>
          <p:spPr>
            <a:xfrm>
              <a:off x="1755810" y="0"/>
              <a:ext cx="5074760" cy="620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R1 search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SR1 search results</a:t>
            </a:r>
          </a:p>
        </p:txBody>
      </p:sp>
      <p:sp>
        <p:nvSpPr>
          <p:cNvPr id="6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2" name="Prediction:…"/>
          <p:cNvSpPr txBox="1"/>
          <p:nvPr>
            <p:ph type="body" sz="quarter" idx="1"/>
          </p:nvPr>
        </p:nvSpPr>
        <p:spPr>
          <a:xfrm>
            <a:off x="874019" y="983926"/>
            <a:ext cx="4038879" cy="2617608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444500" indent="-444500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2600">
                <a:solidFill>
                  <a:schemeClr val="accent4">
                    <a:lumOff val="-3215"/>
                  </a:schemeClr>
                </a:solidFill>
              </a:defRPr>
            </a:pPr>
            <a:r>
              <a:t>Prediction: </a:t>
            </a:r>
            <a14:m>
              <m:oMath>
                <m:sSubSup>
                  <m:e>
                    <m:r>
                      <a:rPr xmlns:a="http://schemas.openxmlformats.org/drawingml/2006/main" sz="3100" i="1">
                        <a:solidFill>
                          <a:srgbClr val="012040"/>
                        </a:solidFill>
                        <a:latin typeface="Cambria Math" panose="02040503050406030204" pitchFamily="18" charset="0"/>
                      </a:rPr>
                      <m:t>0.10</m:t>
                    </m:r>
                  </m:e>
                  <m:sub>
                    <m:r>
                      <a:rPr xmlns:a="http://schemas.openxmlformats.org/drawingml/2006/main" sz="3100" i="1">
                        <a:solidFill>
                          <a:srgbClr val="01204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100" i="1">
                        <a:solidFill>
                          <a:srgbClr val="012040"/>
                        </a:solidFill>
                        <a:latin typeface="Cambria Math" panose="02040503050406030204" pitchFamily="18" charset="0"/>
                      </a:rPr>
                      <m:t>0.07</m:t>
                    </m:r>
                  </m:sub>
                  <m:sup>
                    <m:r>
                      <a:rPr xmlns:a="http://schemas.openxmlformats.org/drawingml/2006/main" sz="3100" i="1">
                        <a:solidFill>
                          <a:srgbClr val="01204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3100" i="1">
                        <a:solidFill>
                          <a:srgbClr val="012040"/>
                        </a:solidFill>
                        <a:latin typeface="Cambria Math" panose="02040503050406030204" pitchFamily="18" charset="0"/>
                      </a:rPr>
                      <m:t>0.12</m:t>
                    </m:r>
                  </m:sup>
                </m:sSubSup>
              </m:oMath>
            </a14:m>
          </a:p>
          <a:p>
            <a:pPr marL="444500" indent="-444500" defTabSz="584200">
              <a:lnSpc>
                <a:spcPct val="100000"/>
              </a:lnSpc>
              <a:spcBef>
                <a:spcPts val="4200"/>
              </a:spcBef>
              <a:buSzPct val="75000"/>
              <a:buChar char="•"/>
              <a:defRPr sz="2600">
                <a:solidFill>
                  <a:schemeClr val="accent4">
                    <a:lumOff val="-3215"/>
                  </a:schemeClr>
                </a:solidFill>
              </a:defRPr>
            </a:pPr>
            <a:r>
              <a:t>Observation: </a:t>
            </a:r>
            <a14:m>
              <m:oMath>
                <m:r>
                  <a:rPr xmlns:a="http://schemas.openxmlformats.org/drawingml/2006/main" sz="3100" i="1">
                    <a:solidFill>
                      <a:srgbClr val="01204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endParaRPr>
              <a:solidFill>
                <a:srgbClr val="022040"/>
              </a:solidFill>
            </a:endParaRPr>
          </a:p>
        </p:txBody>
      </p:sp>
      <p:sp>
        <p:nvSpPr>
          <p:cNvPr id="673" name="Result:…"/>
          <p:cNvSpPr txBox="1"/>
          <p:nvPr/>
        </p:nvSpPr>
        <p:spPr>
          <a:xfrm>
            <a:off x="594881" y="3846738"/>
            <a:ext cx="4597155" cy="13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b="1" sz="2600">
                <a:solidFill>
                  <a:schemeClr val="accent4">
                    <a:lumOff val="-321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Result:</a:t>
            </a:r>
          </a:p>
          <a:p>
            <a:pPr defTabSz="584200">
              <a:defRPr b="1" sz="2600">
                <a:solidFill>
                  <a:schemeClr val="accent4">
                    <a:lumOff val="-321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Observation consistent with background expectation</a:t>
            </a:r>
          </a:p>
        </p:txBody>
      </p:sp>
      <p:grpSp>
        <p:nvGrpSpPr>
          <p:cNvPr id="676" name="Group"/>
          <p:cNvGrpSpPr/>
          <p:nvPr/>
        </p:nvGrpSpPr>
        <p:grpSpPr>
          <a:xfrm>
            <a:off x="5421740" y="751740"/>
            <a:ext cx="5950958" cy="5354520"/>
            <a:chOff x="0" y="0"/>
            <a:chExt cx="5950956" cy="5354519"/>
          </a:xfrm>
        </p:grpSpPr>
        <p:pic>
          <p:nvPicPr>
            <p:cNvPr id="67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226" b="0"/>
            <a:stretch>
              <a:fillRect/>
            </a:stretch>
          </p:blipFill>
          <p:spPr>
            <a:xfrm>
              <a:off x="0" y="0"/>
              <a:ext cx="5950957" cy="53545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5" name="Rectangle"/>
            <p:cNvSpPr/>
            <p:nvPr/>
          </p:nvSpPr>
          <p:spPr>
            <a:xfrm>
              <a:off x="1617592" y="130369"/>
              <a:ext cx="1350409" cy="2394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77" name="No mCP signal :("/>
          <p:cNvSpPr txBox="1"/>
          <p:nvPr/>
        </p:nvSpPr>
        <p:spPr>
          <a:xfrm>
            <a:off x="1264473" y="5630353"/>
            <a:ext cx="3257970" cy="58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300">
                <a:solidFill>
                  <a:schemeClr val="accent4">
                    <a:lumOff val="-321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No mCP signal :(</a:t>
            </a:r>
          </a:p>
        </p:txBody>
      </p:sp>
      <p:sp>
        <p:nvSpPr>
          <p:cNvPr id="678" name="“No”"/>
          <p:cNvSpPr txBox="1"/>
          <p:nvPr/>
        </p:nvSpPr>
        <p:spPr>
          <a:xfrm>
            <a:off x="6340296" y="5547722"/>
            <a:ext cx="2229264" cy="197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/>
            <a:r>
              <a:t>“No”</a:t>
            </a:r>
          </a:p>
        </p:txBody>
      </p:sp>
      <p:sp>
        <p:nvSpPr>
          <p:cNvPr id="679" name="“Yes”"/>
          <p:cNvSpPr txBox="1"/>
          <p:nvPr/>
        </p:nvSpPr>
        <p:spPr>
          <a:xfrm>
            <a:off x="8707675" y="5547722"/>
            <a:ext cx="2353420" cy="197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/>
          </a:lstStyle>
          <a:p>
            <a:pPr/>
            <a:r>
              <a:t>“Yes”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Background prediction/validation: SR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Background prediction/validation: SR2</a:t>
            </a:r>
          </a:p>
        </p:txBody>
      </p:sp>
      <p:sp>
        <p:nvSpPr>
          <p:cNvPr id="682" name="Dominant background for SR2 is from beam muons that shower through detector — can’t predict in   beam-off dataset…"/>
          <p:cNvSpPr txBox="1"/>
          <p:nvPr>
            <p:ph type="body" sz="half" idx="1"/>
          </p:nvPr>
        </p:nvSpPr>
        <p:spPr>
          <a:xfrm>
            <a:off x="454496" y="1054770"/>
            <a:ext cx="11283008" cy="1868259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</a:pPr>
            <a:r>
              <a:t>Dominant background for SR2 is from beam muons that shower through detector — can’t predict in   beam-off dataset</a:t>
            </a:r>
          </a:p>
          <a:p>
            <a:pPr marL="180473" indent="-180473">
              <a:buSzPct val="100000"/>
              <a:buChar char="•"/>
            </a:pPr>
            <a:r>
              <a:t>Background predicted using ABCD method inverting front/back panel nPE and number of bar requirements</a:t>
            </a:r>
          </a:p>
          <a:p>
            <a:pPr marL="180473" indent="-180473">
              <a:buSzPct val="100000"/>
              <a:buChar char="•"/>
            </a:pPr>
            <a:r>
              <a:t>Validate prediction method using 5-6 bar hit control region</a:t>
            </a:r>
          </a:p>
        </p:txBody>
      </p:sp>
      <p:sp>
        <p:nvSpPr>
          <p:cNvPr id="6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4" name="Beam-on SR2 control region…"/>
          <p:cNvSpPr txBox="1"/>
          <p:nvPr/>
        </p:nvSpPr>
        <p:spPr>
          <a:xfrm>
            <a:off x="6233305" y="4087196"/>
            <a:ext cx="4839423" cy="225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2600">
                <a:solidFill>
                  <a:srgbClr val="0365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Beam-on SR2 control region</a:t>
            </a:r>
            <a:endParaRPr b="1"/>
          </a:p>
          <a:p>
            <a:pPr defTabSz="584200">
              <a:defRPr sz="2600">
                <a:solidFill>
                  <a:srgbClr val="0365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b="1"/>
          </a:p>
          <a:p>
            <a:pPr defTabSz="584200">
              <a:defRPr sz="2600">
                <a:solidFill>
                  <a:srgbClr val="0365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Prediction: </a:t>
            </a:r>
            <a14:m>
              <m:oMath>
                <m:sSubSup>
                  <m:e>
                    <m:r>
                      <a:rPr xmlns:a="http://schemas.openxmlformats.org/drawingml/2006/main" sz="3100" i="1">
                        <a:solidFill>
                          <a:srgbClr val="0264C0"/>
                        </a:solidFill>
                        <a:latin typeface="Cambria Math" panose="02040503050406030204" pitchFamily="18" charset="0"/>
                      </a:rPr>
                      <m:t>3.40</m:t>
                    </m:r>
                  </m:e>
                  <m:sub>
                    <m:r>
                      <a:rPr xmlns:a="http://schemas.openxmlformats.org/drawingml/2006/main" sz="3100" i="1">
                        <a:solidFill>
                          <a:srgbClr val="0264C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100" i="1">
                        <a:solidFill>
                          <a:srgbClr val="0264C0"/>
                        </a:solidFill>
                        <a:latin typeface="Cambria Math" panose="02040503050406030204" pitchFamily="18" charset="0"/>
                      </a:rPr>
                      <m:t>1.20</m:t>
                    </m:r>
                  </m:sub>
                  <m:sup>
                    <m:r>
                      <a:rPr xmlns:a="http://schemas.openxmlformats.org/drawingml/2006/main" sz="3100" i="1">
                        <a:solidFill>
                          <a:srgbClr val="0264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3100" i="1">
                        <a:solidFill>
                          <a:srgbClr val="0264C0"/>
                        </a:solidFill>
                        <a:latin typeface="Cambria Math" panose="02040503050406030204" pitchFamily="18" charset="0"/>
                      </a:rPr>
                      <m:t>1.69</m:t>
                    </m:r>
                  </m:sup>
                </m:sSubSup>
              </m:oMath>
            </a14:m>
            <a:r>
              <a:t> Observation: 5</a:t>
            </a:r>
          </a:p>
        </p:txBody>
      </p:sp>
      <p:grpSp>
        <p:nvGrpSpPr>
          <p:cNvPr id="691" name="Group"/>
          <p:cNvGrpSpPr/>
          <p:nvPr/>
        </p:nvGrpSpPr>
        <p:grpSpPr>
          <a:xfrm>
            <a:off x="357088" y="2887771"/>
            <a:ext cx="4722880" cy="3517361"/>
            <a:chOff x="0" y="0"/>
            <a:chExt cx="4722878" cy="3517360"/>
          </a:xfrm>
        </p:grpSpPr>
        <p:grpSp>
          <p:nvGrpSpPr>
            <p:cNvPr id="689" name="Group"/>
            <p:cNvGrpSpPr/>
            <p:nvPr/>
          </p:nvGrpSpPr>
          <p:grpSpPr>
            <a:xfrm>
              <a:off x="0" y="-1"/>
              <a:ext cx="4722879" cy="3517362"/>
              <a:chOff x="0" y="0"/>
              <a:chExt cx="4722878" cy="3517360"/>
            </a:xfrm>
          </p:grpSpPr>
          <p:pic>
            <p:nvPicPr>
              <p:cNvPr id="685" name="pasted-movie.png" descr="pasted-movi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5844" b="2417"/>
              <a:stretch>
                <a:fillRect/>
              </a:stretch>
            </p:blipFill>
            <p:spPr>
              <a:xfrm>
                <a:off x="0" y="0"/>
                <a:ext cx="4722879" cy="35173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86" name="Line"/>
              <p:cNvSpPr/>
              <p:nvPr/>
            </p:nvSpPr>
            <p:spPr>
              <a:xfrm flipH="1">
                <a:off x="571787" y="2583347"/>
                <a:ext cx="381077" cy="1006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687" name="Line"/>
              <p:cNvSpPr/>
              <p:nvPr/>
            </p:nvSpPr>
            <p:spPr>
              <a:xfrm flipV="1">
                <a:off x="1040290" y="377780"/>
                <a:ext cx="1" cy="289551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688" name="CR"/>
              <p:cNvSpPr txBox="1"/>
              <p:nvPr/>
            </p:nvSpPr>
            <p:spPr>
              <a:xfrm>
                <a:off x="557160" y="2775915"/>
                <a:ext cx="419852" cy="3652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defRPr sz="1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/>
                <a:r>
                  <a:t>CR</a:t>
                </a:r>
              </a:p>
            </p:txBody>
          </p:sp>
        </p:grpSp>
        <p:sp>
          <p:nvSpPr>
            <p:cNvPr id="690" name="Rectangle"/>
            <p:cNvSpPr/>
            <p:nvPr/>
          </p:nvSpPr>
          <p:spPr>
            <a:xfrm>
              <a:off x="1120241" y="152699"/>
              <a:ext cx="798689" cy="1672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694" name="Group"/>
          <p:cNvGrpSpPr/>
          <p:nvPr/>
        </p:nvGrpSpPr>
        <p:grpSpPr>
          <a:xfrm>
            <a:off x="5311529" y="3125429"/>
            <a:ext cx="6682975" cy="607142"/>
            <a:chOff x="0" y="0"/>
            <a:chExt cx="6682973" cy="607141"/>
          </a:xfrm>
        </p:grpSpPr>
        <p:sp>
          <p:nvSpPr>
            <p:cNvPr id="692" name="Google Shape;296;p31"/>
            <p:cNvSpPr txBox="1"/>
            <p:nvPr/>
          </p:nvSpPr>
          <p:spPr>
            <a:xfrm>
              <a:off x="0" y="39457"/>
              <a:ext cx="1735813" cy="426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0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Q/e = 0.01</a:t>
              </a:r>
            </a:p>
          </p:txBody>
        </p:sp>
        <p:pic>
          <p:nvPicPr>
            <p:cNvPr id="693" name="q0p01_m0p1.png" descr="q0p01_m0p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7633" r="5265" b="27633"/>
            <a:stretch>
              <a:fillRect/>
            </a:stretch>
          </p:blipFill>
          <p:spPr>
            <a:xfrm>
              <a:off x="1672565" y="0"/>
              <a:ext cx="5010409" cy="607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R2 search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SR2 search results</a:t>
            </a:r>
          </a:p>
        </p:txBody>
      </p:sp>
      <p:sp>
        <p:nvSpPr>
          <p:cNvPr id="6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98" name="Result:…"/>
          <p:cNvSpPr txBox="1"/>
          <p:nvPr/>
        </p:nvSpPr>
        <p:spPr>
          <a:xfrm>
            <a:off x="817646" y="4436245"/>
            <a:ext cx="4592595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b="1" sz="3000">
                <a:solidFill>
                  <a:schemeClr val="accent4">
                    <a:lumOff val="-321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Result: </a:t>
            </a:r>
          </a:p>
          <a:p>
            <a:pPr defTabSz="584200">
              <a:defRPr b="1" sz="3000">
                <a:solidFill>
                  <a:schemeClr val="accent4">
                    <a:lumOff val="-321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Agreement within ~1.2σ</a:t>
            </a:r>
          </a:p>
        </p:txBody>
      </p:sp>
      <p:sp>
        <p:nvSpPr>
          <p:cNvPr id="699" name="Text"/>
          <p:cNvSpPr txBox="1"/>
          <p:nvPr/>
        </p:nvSpPr>
        <p:spPr>
          <a:xfrm>
            <a:off x="9576736" y="7175500"/>
            <a:ext cx="255525" cy="250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 defTabSz="457200">
              <a:defRPr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00" name="Prediction:…"/>
          <p:cNvSpPr txBox="1"/>
          <p:nvPr/>
        </p:nvSpPr>
        <p:spPr>
          <a:xfrm>
            <a:off x="1101201" y="1670806"/>
            <a:ext cx="4025485" cy="2518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44500" indent="-444500" defTabSz="584200">
              <a:spcBef>
                <a:spcPts val="4200"/>
              </a:spcBef>
              <a:buSzPct val="75000"/>
              <a:buChar char="•"/>
              <a:defRPr sz="2600">
                <a:solidFill>
                  <a:schemeClr val="accent4">
                    <a:lumOff val="-321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Prediction: </a:t>
            </a:r>
            <a14:m>
              <m:oMath>
                <m:sSubSup>
                  <m:e>
                    <m:r>
                      <a:rPr xmlns:a="http://schemas.openxmlformats.org/drawingml/2006/main" sz="3100" i="1">
                        <a:solidFill>
                          <a:srgbClr val="012040"/>
                        </a:solidFill>
                        <a:latin typeface="Cambria Math" panose="02040503050406030204" pitchFamily="18" charset="0"/>
                      </a:rPr>
                      <m:t>0.87</m:t>
                    </m:r>
                  </m:e>
                  <m:sub>
                    <m:r>
                      <a:rPr xmlns:a="http://schemas.openxmlformats.org/drawingml/2006/main" sz="3100" i="1">
                        <a:solidFill>
                          <a:srgbClr val="01204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100" i="1">
                        <a:solidFill>
                          <a:srgbClr val="012040"/>
                        </a:solidFill>
                        <a:latin typeface="Cambria Math" panose="02040503050406030204" pitchFamily="18" charset="0"/>
                      </a:rPr>
                      <m:t>0.26</m:t>
                    </m:r>
                  </m:sub>
                  <m:sup>
                    <m:r>
                      <a:rPr xmlns:a="http://schemas.openxmlformats.org/drawingml/2006/main" sz="3100" i="1">
                        <a:solidFill>
                          <a:srgbClr val="01204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3100" i="1">
                        <a:solidFill>
                          <a:srgbClr val="012040"/>
                        </a:solidFill>
                        <a:latin typeface="Cambria Math" panose="02040503050406030204" pitchFamily="18" charset="0"/>
                      </a:rPr>
                      <m:t>0.33</m:t>
                    </m:r>
                  </m:sup>
                </m:sSubSup>
              </m:oMath>
            </a14:m>
          </a:p>
          <a:p>
            <a:pPr marL="444500" indent="-444500" defTabSz="584200">
              <a:spcBef>
                <a:spcPts val="4200"/>
              </a:spcBef>
              <a:buSzPct val="75000"/>
              <a:buChar char="•"/>
              <a:defRPr sz="2600">
                <a:solidFill>
                  <a:schemeClr val="accent4">
                    <a:lumOff val="-321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Observation: </a:t>
            </a:r>
            <a14:m>
              <m:oMath>
                <m:r>
                  <a:rPr xmlns:a="http://schemas.openxmlformats.org/drawingml/2006/main" sz="3100" i="1">
                    <a:solidFill>
                      <a:srgbClr val="012040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endParaRPr>
              <a:solidFill>
                <a:srgbClr val="022040"/>
              </a:solidFill>
            </a:endParaRPr>
          </a:p>
        </p:txBody>
      </p:sp>
      <p:grpSp>
        <p:nvGrpSpPr>
          <p:cNvPr id="703" name="Group"/>
          <p:cNvGrpSpPr/>
          <p:nvPr/>
        </p:nvGrpSpPr>
        <p:grpSpPr>
          <a:xfrm>
            <a:off x="5789191" y="480309"/>
            <a:ext cx="6248889" cy="5378299"/>
            <a:chOff x="0" y="0"/>
            <a:chExt cx="6248887" cy="5378298"/>
          </a:xfrm>
        </p:grpSpPr>
        <p:pic>
          <p:nvPicPr>
            <p:cNvPr id="70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248888" cy="5378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2" name="Rectangle"/>
            <p:cNvSpPr/>
            <p:nvPr/>
          </p:nvSpPr>
          <p:spPr>
            <a:xfrm>
              <a:off x="1777566" y="315474"/>
              <a:ext cx="1350409" cy="239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04" name="No significant excess in SR1/SR2 … proceed to set limits"/>
          <p:cNvSpPr/>
          <p:nvPr/>
        </p:nvSpPr>
        <p:spPr>
          <a:xfrm rot="21522250">
            <a:off x="2750988" y="2746920"/>
            <a:ext cx="6690024" cy="1364160"/>
          </a:xfrm>
          <a:prstGeom prst="rect">
            <a:avLst/>
          </a:prstGeom>
          <a:solidFill>
            <a:srgbClr val="FAFAFA"/>
          </a:solidFill>
          <a:ln w="25400">
            <a:solidFill>
              <a:srgbClr val="FF26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584200">
              <a:defRPr b="1" sz="2600">
                <a:solidFill>
                  <a:srgbClr val="5E7A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No significant excess in SR1/SR2 … proceed to set limits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No signs of new physics seen at the LHC (yet)…"/>
          <p:cNvSpPr txBox="1"/>
          <p:nvPr>
            <p:ph type="body" sz="quarter" idx="1"/>
          </p:nvPr>
        </p:nvSpPr>
        <p:spPr>
          <a:xfrm>
            <a:off x="308318" y="2302618"/>
            <a:ext cx="2897089" cy="2996143"/>
          </a:xfrm>
          <a:prstGeom prst="rect">
            <a:avLst/>
          </a:prstGeom>
        </p:spPr>
        <p:txBody>
          <a:bodyPr/>
          <a:lstStyle/>
          <a:p>
            <a:pPr algn="ctr"/>
            <a:r>
              <a:t>No signs of new physics seen at the LHC (yet)</a:t>
            </a:r>
          </a:p>
          <a:p>
            <a:pPr algn="ctr"/>
          </a:p>
          <a:p>
            <a:pPr algn="ctr"/>
            <a:r>
              <a:t>SM extensions that include dark (or hidden) sectors give very plausible hint</a:t>
            </a:r>
          </a:p>
        </p:txBody>
      </p:sp>
      <p:sp>
        <p:nvSpPr>
          <p:cNvPr id="451" name="Slide Number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69" name="Group"/>
          <p:cNvGrpSpPr/>
          <p:nvPr/>
        </p:nvGrpSpPr>
        <p:grpSpPr>
          <a:xfrm>
            <a:off x="3558845" y="1240154"/>
            <a:ext cx="8324837" cy="5121072"/>
            <a:chOff x="-673654" y="-426586"/>
            <a:chExt cx="8324836" cy="5121071"/>
          </a:xfrm>
        </p:grpSpPr>
        <p:grpSp>
          <p:nvGrpSpPr>
            <p:cNvPr id="466" name="Group"/>
            <p:cNvGrpSpPr/>
            <p:nvPr/>
          </p:nvGrpSpPr>
          <p:grpSpPr>
            <a:xfrm>
              <a:off x="1163967" y="-426587"/>
              <a:ext cx="5729310" cy="1735809"/>
              <a:chOff x="0" y="0"/>
              <a:chExt cx="5729309" cy="1735807"/>
            </a:xfrm>
          </p:grpSpPr>
          <p:sp>
            <p:nvSpPr>
              <p:cNvPr id="452" name="electron"/>
              <p:cNvSpPr/>
              <p:nvPr/>
            </p:nvSpPr>
            <p:spPr>
              <a:xfrm>
                <a:off x="0" y="280167"/>
                <a:ext cx="812803" cy="62592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C1001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/>
              <a:p>
                <a:pPr algn="ctr">
                  <a:defRPr sz="1200"/>
                </a:pPr>
              </a:p>
              <a:p>
                <a:pPr algn="ctr">
                  <a:defRPr sz="1200"/>
                </a:pPr>
                <a:r>
                  <a:t>electron</a:t>
                </a:r>
              </a:p>
            </p:txBody>
          </p:sp>
          <p:sp>
            <p:nvSpPr>
              <p:cNvPr id="453" name="Oval"/>
              <p:cNvSpPr/>
              <p:nvPr/>
            </p:nvSpPr>
            <p:spPr>
              <a:xfrm>
                <a:off x="2304768" y="1138647"/>
                <a:ext cx="812804" cy="597161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9A00C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4" name="dark electron"/>
              <p:cNvSpPr/>
              <p:nvPr/>
            </p:nvSpPr>
            <p:spPr>
              <a:xfrm>
                <a:off x="4916506" y="280167"/>
                <a:ext cx="812804" cy="62592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121AFF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/>
              <a:p>
                <a:pPr algn="ctr">
                  <a:defRPr sz="500"/>
                </a:pPr>
              </a:p>
              <a:p>
                <a:pPr algn="ctr">
                  <a:defRPr sz="1200"/>
                </a:pPr>
                <a:r>
                  <a:t>dark electron</a:t>
                </a:r>
              </a:p>
            </p:txBody>
          </p:sp>
          <p:sp>
            <p:nvSpPr>
              <p:cNvPr id="455" name="Line"/>
              <p:cNvSpPr/>
              <p:nvPr/>
            </p:nvSpPr>
            <p:spPr>
              <a:xfrm>
                <a:off x="768710" y="693521"/>
                <a:ext cx="385767" cy="187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3" h="16762" fill="norm" stroke="1" extrusionOk="0">
                    <a:moveTo>
                      <a:pt x="1049" y="1654"/>
                    </a:moveTo>
                    <a:cubicBezTo>
                      <a:pt x="-777" y="4813"/>
                      <a:pt x="-122" y="9935"/>
                      <a:pt x="2253" y="11665"/>
                    </a:cubicBezTo>
                    <a:cubicBezTo>
                      <a:pt x="2905" y="12140"/>
                      <a:pt x="3627" y="12185"/>
                      <a:pt x="4300" y="11807"/>
                    </a:cubicBezTo>
                    <a:cubicBezTo>
                      <a:pt x="7024" y="10277"/>
                      <a:pt x="5815" y="-2229"/>
                      <a:pt x="10286" y="348"/>
                    </a:cubicBezTo>
                    <a:cubicBezTo>
                      <a:pt x="14504" y="2780"/>
                      <a:pt x="8073" y="13662"/>
                      <a:pt x="11941" y="16291"/>
                    </a:cubicBezTo>
                    <a:cubicBezTo>
                      <a:pt x="16470" y="19371"/>
                      <a:pt x="15298" y="6383"/>
                      <a:pt x="18051" y="4523"/>
                    </a:cubicBezTo>
                    <a:cubicBezTo>
                      <a:pt x="19055" y="3845"/>
                      <a:pt x="20208" y="4418"/>
                      <a:pt x="20823" y="5897"/>
                    </a:cubicBezTo>
                  </a:path>
                </a:pathLst>
              </a:custGeom>
              <a:noFill/>
              <a:ln w="25400" cap="flat">
                <a:solidFill>
                  <a:srgbClr val="C1001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6" name="Line"/>
              <p:cNvSpPr/>
              <p:nvPr/>
            </p:nvSpPr>
            <p:spPr>
              <a:xfrm>
                <a:off x="4578324" y="699038"/>
                <a:ext cx="383173" cy="187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9" h="16772" fill="norm" stroke="1" extrusionOk="0">
                    <a:moveTo>
                      <a:pt x="20205" y="1645"/>
                    </a:moveTo>
                    <a:cubicBezTo>
                      <a:pt x="21600" y="4350"/>
                      <a:pt x="21381" y="7739"/>
                      <a:pt x="20193" y="10033"/>
                    </a:cubicBezTo>
                    <a:cubicBezTo>
                      <a:pt x="19425" y="11517"/>
                      <a:pt x="18233" y="12462"/>
                      <a:pt x="16883" y="11810"/>
                    </a:cubicBezTo>
                    <a:cubicBezTo>
                      <a:pt x="14072" y="10452"/>
                      <a:pt x="15360" y="-2211"/>
                      <a:pt x="10766" y="338"/>
                    </a:cubicBezTo>
                    <a:cubicBezTo>
                      <a:pt x="6435" y="2741"/>
                      <a:pt x="13021" y="13668"/>
                      <a:pt x="9076" y="16300"/>
                    </a:cubicBezTo>
                    <a:cubicBezTo>
                      <a:pt x="4445" y="19389"/>
                      <a:pt x="5646" y="6375"/>
                      <a:pt x="2832" y="4517"/>
                    </a:cubicBezTo>
                    <a:cubicBezTo>
                      <a:pt x="1807" y="3840"/>
                      <a:pt x="629" y="4415"/>
                      <a:pt x="0" y="5893"/>
                    </a:cubicBezTo>
                  </a:path>
                </a:pathLst>
              </a:custGeom>
              <a:noFill/>
              <a:ln w="25400" cap="flat">
                <a:solidFill>
                  <a:srgbClr val="121A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7" name="Line"/>
              <p:cNvSpPr/>
              <p:nvPr/>
            </p:nvSpPr>
            <p:spPr>
              <a:xfrm>
                <a:off x="3053725" y="998051"/>
                <a:ext cx="513745" cy="29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51" h="20637" fill="norm" stroke="1" extrusionOk="0">
                    <a:moveTo>
                      <a:pt x="374" y="20637"/>
                    </a:moveTo>
                    <a:cubicBezTo>
                      <a:pt x="-648" y="17980"/>
                      <a:pt x="560" y="14406"/>
                      <a:pt x="2348" y="14797"/>
                    </a:cubicBezTo>
                    <a:cubicBezTo>
                      <a:pt x="4136" y="15188"/>
                      <a:pt x="5326" y="20960"/>
                      <a:pt x="7217" y="18657"/>
                    </a:cubicBezTo>
                    <a:cubicBezTo>
                      <a:pt x="9079" y="16391"/>
                      <a:pt x="6300" y="11113"/>
                      <a:pt x="7988" y="8738"/>
                    </a:cubicBezTo>
                    <a:cubicBezTo>
                      <a:pt x="9555" y="6532"/>
                      <a:pt x="12199" y="12725"/>
                      <a:pt x="13586" y="8933"/>
                    </a:cubicBezTo>
                    <a:cubicBezTo>
                      <a:pt x="14335" y="6886"/>
                      <a:pt x="12678" y="3896"/>
                      <a:pt x="13756" y="2067"/>
                    </a:cubicBezTo>
                    <a:cubicBezTo>
                      <a:pt x="15352" y="-640"/>
                      <a:pt x="16582" y="4752"/>
                      <a:pt x="18132" y="5230"/>
                    </a:cubicBezTo>
                    <a:cubicBezTo>
                      <a:pt x="19772" y="5736"/>
                      <a:pt x="20952" y="2476"/>
                      <a:pt x="20025" y="0"/>
                    </a:cubicBezTo>
                  </a:path>
                </a:pathLst>
              </a:custGeom>
              <a:noFill/>
              <a:ln w="25400" cap="flat">
                <a:solidFill>
                  <a:srgbClr val="121A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8" name="Line"/>
              <p:cNvSpPr/>
              <p:nvPr/>
            </p:nvSpPr>
            <p:spPr>
              <a:xfrm>
                <a:off x="1839003" y="998051"/>
                <a:ext cx="513745" cy="29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51" h="20637" fill="norm" stroke="1" extrusionOk="0">
                    <a:moveTo>
                      <a:pt x="19977" y="20637"/>
                    </a:moveTo>
                    <a:cubicBezTo>
                      <a:pt x="20999" y="17980"/>
                      <a:pt x="19791" y="14406"/>
                      <a:pt x="18003" y="14797"/>
                    </a:cubicBezTo>
                    <a:cubicBezTo>
                      <a:pt x="16215" y="15188"/>
                      <a:pt x="15025" y="20960"/>
                      <a:pt x="13134" y="18657"/>
                    </a:cubicBezTo>
                    <a:cubicBezTo>
                      <a:pt x="11272" y="16391"/>
                      <a:pt x="14051" y="11113"/>
                      <a:pt x="12363" y="8738"/>
                    </a:cubicBezTo>
                    <a:cubicBezTo>
                      <a:pt x="10796" y="6532"/>
                      <a:pt x="8152" y="12725"/>
                      <a:pt x="6765" y="8933"/>
                    </a:cubicBezTo>
                    <a:cubicBezTo>
                      <a:pt x="6016" y="6886"/>
                      <a:pt x="7673" y="3896"/>
                      <a:pt x="6595" y="2067"/>
                    </a:cubicBezTo>
                    <a:cubicBezTo>
                      <a:pt x="4999" y="-640"/>
                      <a:pt x="3769" y="4752"/>
                      <a:pt x="2219" y="5230"/>
                    </a:cubicBezTo>
                    <a:cubicBezTo>
                      <a:pt x="579" y="5736"/>
                      <a:pt x="-601" y="2476"/>
                      <a:pt x="326" y="0"/>
                    </a:cubicBezTo>
                  </a:path>
                </a:pathLst>
              </a:custGeom>
              <a:noFill/>
              <a:ln w="25400" cap="flat">
                <a:solidFill>
                  <a:srgbClr val="C1001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9" name="γ…"/>
              <p:cNvSpPr/>
              <p:nvPr/>
            </p:nvSpPr>
            <p:spPr>
              <a:xfrm>
                <a:off x="1143394" y="181053"/>
                <a:ext cx="812804" cy="824153"/>
              </a:xfrm>
              <a:prstGeom prst="roundRect">
                <a:avLst>
                  <a:gd name="adj" fmla="val 15209"/>
                </a:avLst>
              </a:prstGeom>
              <a:solidFill>
                <a:srgbClr val="FFFFFF"/>
              </a:solidFill>
              <a:ln w="25400" cap="flat">
                <a:solidFill>
                  <a:srgbClr val="C1001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/>
              <a:p>
                <a:pPr algn="ctr">
                  <a:defRPr sz="3000">
                    <a:solidFill>
                      <a:srgbClr val="E0666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 </a:t>
                </a:r>
                <a:r>
                  <a:rPr sz="2200"/>
                  <a:t> </a:t>
                </a:r>
                <a:r>
                  <a:t>γ</a:t>
                </a:r>
              </a:p>
              <a:p>
                <a:pPr algn="ctr">
                  <a:defRPr sz="1200"/>
                </a:pPr>
                <a:r>
                  <a:t>photon</a:t>
                </a:r>
              </a:p>
            </p:txBody>
          </p:sp>
          <p:sp>
            <p:nvSpPr>
              <p:cNvPr id="460" name="γ*…"/>
              <p:cNvSpPr/>
              <p:nvPr/>
            </p:nvSpPr>
            <p:spPr>
              <a:xfrm>
                <a:off x="3425597" y="181053"/>
                <a:ext cx="1146941" cy="824153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25400" cap="flat">
                <a:solidFill>
                  <a:srgbClr val="121AFF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/>
              <a:p>
                <a:pPr algn="ctr">
                  <a:defRPr sz="3000">
                    <a:solidFill>
                      <a:srgbClr val="3F52D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  </a:t>
                </a:r>
                <a:r>
                  <a:rPr sz="2500"/>
                  <a:t> </a:t>
                </a:r>
                <a:r>
                  <a:t>γ*</a:t>
                </a:r>
              </a:p>
              <a:p>
                <a:pPr algn="ctr">
                  <a:defRPr sz="1200"/>
                </a:pPr>
                <a:r>
                  <a:t>dark photon</a:t>
                </a:r>
              </a:p>
            </p:txBody>
          </p:sp>
          <p:sp>
            <p:nvSpPr>
              <p:cNvPr id="461" name="strength: e"/>
              <p:cNvSpPr txBox="1"/>
              <p:nvPr/>
            </p:nvSpPr>
            <p:spPr>
              <a:xfrm>
                <a:off x="366487" y="989771"/>
                <a:ext cx="576948" cy="1486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algn="ctr">
                  <a:defRPr sz="800"/>
                </a:lvl1pPr>
              </a:lstStyle>
              <a:p>
                <a:pPr/>
                <a:r>
                  <a:t>strength: e</a:t>
                </a:r>
              </a:p>
            </p:txBody>
          </p:sp>
          <p:sp>
            <p:nvSpPr>
              <p:cNvPr id="462" name="strength: e’ ≈ e"/>
              <p:cNvSpPr txBox="1"/>
              <p:nvPr/>
            </p:nvSpPr>
            <p:spPr>
              <a:xfrm>
                <a:off x="4545679" y="989771"/>
                <a:ext cx="796505" cy="1486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algn="ctr">
                  <a:defRPr sz="800"/>
                </a:lvl1pPr>
              </a:lstStyle>
              <a:p>
                <a:pPr/>
                <a:r>
                  <a:t>strength: e’ ≈ e</a:t>
                </a:r>
              </a:p>
            </p:txBody>
          </p:sp>
          <p:sp>
            <p:nvSpPr>
              <p:cNvPr id="463" name="Natural strength (LO):…"/>
              <p:cNvSpPr txBox="1"/>
              <p:nvPr/>
            </p:nvSpPr>
            <p:spPr>
              <a:xfrm>
                <a:off x="1713453" y="877889"/>
                <a:ext cx="1995434" cy="2440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/>
              <a:p>
                <a:pPr algn="ctr">
                  <a:defRPr sz="800"/>
                </a:pPr>
                <a:r>
                  <a:t>Natural strength (LO): </a:t>
                </a:r>
              </a:p>
              <a:p>
                <a:pPr algn="ctr">
                  <a:defRPr sz="800"/>
                </a:pPr>
                <a:r>
                  <a:t>α/π ≈ 1/1000</a:t>
                </a:r>
              </a:p>
            </p:txBody>
          </p:sp>
          <p:sp>
            <p:nvSpPr>
              <p:cNvPr id="464" name="U(1)"/>
              <p:cNvSpPr/>
              <p:nvPr/>
            </p:nvSpPr>
            <p:spPr>
              <a:xfrm>
                <a:off x="1721071" y="8730"/>
                <a:ext cx="536534" cy="327137"/>
              </a:xfrm>
              <a:prstGeom prst="roundRect">
                <a:avLst>
                  <a:gd name="adj" fmla="val 19125"/>
                </a:avLst>
              </a:prstGeom>
              <a:solidFill>
                <a:srgbClr val="FFFFFF"/>
              </a:solidFill>
              <a:ln w="25400" cap="flat">
                <a:solidFill>
                  <a:srgbClr val="C1001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>
                <a:lvl1pPr algn="ctr">
                  <a:defRPr sz="1600">
                    <a:solidFill>
                      <a:srgbClr val="E0666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U(1)</a:t>
                </a:r>
              </a:p>
            </p:txBody>
          </p:sp>
          <p:sp>
            <p:nvSpPr>
              <p:cNvPr id="465" name="U(1)*"/>
              <p:cNvSpPr/>
              <p:nvPr/>
            </p:nvSpPr>
            <p:spPr>
              <a:xfrm>
                <a:off x="3022251" y="0"/>
                <a:ext cx="612591" cy="344597"/>
              </a:xfrm>
              <a:prstGeom prst="roundRect">
                <a:avLst>
                  <a:gd name="adj" fmla="val 19727"/>
                </a:avLst>
              </a:prstGeom>
              <a:solidFill>
                <a:srgbClr val="FFFFFF"/>
              </a:solidFill>
              <a:ln w="25400" cap="flat">
                <a:solidFill>
                  <a:srgbClr val="121AFF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>
                <a:lvl1pPr algn="ctr">
                  <a:defRPr sz="1600">
                    <a:solidFill>
                      <a:srgbClr val="3F52D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U(1)*</a:t>
                </a:r>
              </a:p>
            </p:txBody>
          </p:sp>
        </p:grpSp>
        <p:sp>
          <p:nvSpPr>
            <p:cNvPr id="467" name="Photons and dark photons originate from different…"/>
            <p:cNvSpPr txBox="1"/>
            <p:nvPr/>
          </p:nvSpPr>
          <p:spPr>
            <a:xfrm>
              <a:off x="406061" y="1469523"/>
              <a:ext cx="7245121" cy="3224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rmAutofit fontScale="100000" lnSpcReduction="0"/>
            </a:bodyPr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Photons and dark photons originate from different </a:t>
              </a:r>
              <a14:m>
                <m:oMath>
                  <m:r>
                    <a:rPr xmlns:a="http://schemas.openxmlformats.org/drawingml/2006/main" sz="240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240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40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240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a14:m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gauge groups, but they can interact through </a:t>
              </a:r>
              <a:r>
                <a:rPr b="1"/>
                <a:t>kinetic mixing</a:t>
              </a:r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b="1"/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Interaction with dark electrons is around</a:t>
              </a:r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b="1"/>
                <a:t>1/1000 as strong as the standard model</a:t>
              </a:r>
              <a:endParaRPr b="1"/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from naturalness arguments</a:t>
              </a:r>
            </a:p>
          </p:txBody>
        </p:sp>
        <p:sp>
          <p:nvSpPr>
            <p:cNvPr id="468" name="Line"/>
            <p:cNvSpPr/>
            <p:nvPr/>
          </p:nvSpPr>
          <p:spPr>
            <a:xfrm>
              <a:off x="-673655" y="1883249"/>
              <a:ext cx="836238" cy="1"/>
            </a:xfrm>
            <a:prstGeom prst="line">
              <a:avLst/>
            </a:prstGeom>
            <a:noFill/>
            <a:ln w="50800" cap="flat">
              <a:solidFill>
                <a:schemeClr val="accent4">
                  <a:satOff val="-64169"/>
                  <a:lumOff val="20980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70" name="New physics and dark matter → Hidden Valley"/>
          <p:cNvSpPr txBox="1"/>
          <p:nvPr/>
        </p:nvSpPr>
        <p:spPr>
          <a:xfrm>
            <a:off x="831171" y="120143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New physics and dark matter → Hidden Valley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earch results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Search results!</a:t>
            </a:r>
          </a:p>
        </p:txBody>
      </p:sp>
      <p:sp>
        <p:nvSpPr>
          <p:cNvPr id="707" name="Results significantly extend constraints in charge/mass plane…"/>
          <p:cNvSpPr txBox="1"/>
          <p:nvPr>
            <p:ph type="body" sz="quarter" idx="1"/>
          </p:nvPr>
        </p:nvSpPr>
        <p:spPr>
          <a:xfrm>
            <a:off x="393579" y="1760746"/>
            <a:ext cx="4974475" cy="3127014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  <a:defRPr sz="2000"/>
            </a:pPr>
            <a:r>
              <a:t>Results significantly extend constraints in charge/mass plane</a:t>
            </a:r>
          </a:p>
          <a:p>
            <a:pPr marL="180473" indent="-180473">
              <a:buSzPct val="100000"/>
              <a:buChar char="•"/>
              <a:defRPr sz="2000"/>
            </a:pPr>
            <a:r>
              <a:t>World leading limits on mCPs with masses 0.5 - 25 GeV! </a:t>
            </a:r>
          </a:p>
          <a:p>
            <a:pPr marL="180473" indent="-180473">
              <a:buSzPct val="100000"/>
              <a:buChar char="•"/>
              <a:defRPr sz="2000"/>
            </a:pPr>
            <a:r>
              <a:t>This despite only 40% of full Run 3 dataset analyzed (and only using data collected with bar detector)</a:t>
            </a:r>
          </a:p>
        </p:txBody>
      </p:sp>
      <p:sp>
        <p:nvSpPr>
          <p:cNvPr id="7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9" name="finalLimit_Run3.pdf" descr="finalLimit_Run3.pdf"/>
          <p:cNvPicPr>
            <a:picLocks noChangeAspect="1"/>
          </p:cNvPicPr>
          <p:nvPr/>
        </p:nvPicPr>
        <p:blipFill>
          <a:blip r:embed="rId2">
            <a:extLst/>
          </a:blip>
          <a:srcRect l="0" t="0" r="6731" b="0"/>
          <a:stretch>
            <a:fillRect/>
          </a:stretch>
        </p:blipFill>
        <p:spPr>
          <a:xfrm>
            <a:off x="5539892" y="339280"/>
            <a:ext cx="6579405" cy="5290676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Paper available at https://arxiv.org/abs/2506.02251 !"/>
          <p:cNvSpPr txBox="1"/>
          <p:nvPr/>
        </p:nvSpPr>
        <p:spPr>
          <a:xfrm>
            <a:off x="2355058" y="5796136"/>
            <a:ext cx="7481884" cy="509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defRPr b="1"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Paper available at </a:t>
            </a:r>
            <a:r>
              <a:rPr u="sng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https://arxiv.org/abs/2506.02251</a:t>
            </a:r>
            <a:r>
              <a:t> 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Expectation for full Run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Expectation for full Run 3</a:t>
            </a:r>
          </a:p>
        </p:txBody>
      </p:sp>
      <p:sp>
        <p:nvSpPr>
          <p:cNvPr id="7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14" name="Adding 2025+2026 data gives significant guaranteed extension in reach with bar detector…"/>
          <p:cNvSpPr txBox="1"/>
          <p:nvPr>
            <p:ph type="body" sz="half" idx="1"/>
          </p:nvPr>
        </p:nvSpPr>
        <p:spPr>
          <a:xfrm>
            <a:off x="515230" y="1252451"/>
            <a:ext cx="3848353" cy="4818942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262254" indent="-262254" defTabSz="344677">
              <a:lnSpc>
                <a:spcPct val="100000"/>
              </a:lnSpc>
              <a:spcBef>
                <a:spcPts val="2400"/>
              </a:spcBef>
              <a:buSzPct val="75000"/>
              <a:buChar char="•"/>
              <a:defRPr sz="2124">
                <a:solidFill>
                  <a:srgbClr val="000000"/>
                </a:solidFill>
              </a:defRPr>
            </a:pPr>
            <a:r>
              <a:t>Adding 2025+2026 data gives significant </a:t>
            </a:r>
            <a:r>
              <a:rPr b="1"/>
              <a:t>guaranteed</a:t>
            </a:r>
            <a:r>
              <a:t> extension in reach with bar detector</a:t>
            </a:r>
          </a:p>
          <a:p>
            <a:pPr lvl="1" marL="462425" indent="-260114" defTabSz="344677">
              <a:lnSpc>
                <a:spcPct val="100000"/>
              </a:lnSpc>
              <a:spcBef>
                <a:spcPts val="2400"/>
              </a:spcBef>
              <a:buSzPct val="75000"/>
              <a:buChar char="-"/>
              <a:defRPr sz="1651">
                <a:solidFill>
                  <a:srgbClr val="000000"/>
                </a:solidFill>
              </a:defRPr>
            </a:pPr>
            <a:r>
              <a:t>Addition of hermetic front panel will reduce background &lt;&lt; 1 for SR2</a:t>
            </a:r>
          </a:p>
          <a:p>
            <a:pPr marL="262254" indent="-262254" defTabSz="344677">
              <a:lnSpc>
                <a:spcPct val="100000"/>
              </a:lnSpc>
              <a:spcBef>
                <a:spcPts val="2400"/>
              </a:spcBef>
              <a:buSzPct val="75000"/>
              <a:buChar char="•"/>
              <a:defRPr sz="2124">
                <a:solidFill>
                  <a:srgbClr val="000000"/>
                </a:solidFill>
              </a:defRPr>
            </a:pPr>
            <a:r>
              <a:t>Search already designed, will allow rapid top up</a:t>
            </a:r>
          </a:p>
          <a:p>
            <a:pPr marL="262254" indent="-262254" defTabSz="344677">
              <a:lnSpc>
                <a:spcPct val="100000"/>
              </a:lnSpc>
              <a:spcBef>
                <a:spcPts val="2400"/>
              </a:spcBef>
              <a:buSzPct val="75000"/>
              <a:buChar char="•"/>
              <a:defRPr sz="2124">
                <a:solidFill>
                  <a:srgbClr val="000000"/>
                </a:solidFill>
              </a:defRPr>
            </a:pPr>
            <a:r>
              <a:t>Slab detector is online for 2025 running will extend even further!</a:t>
            </a:r>
          </a:p>
        </p:txBody>
      </p:sp>
      <p:sp>
        <p:nvSpPr>
          <p:cNvPr id="715" name="Rectangle"/>
          <p:cNvSpPr/>
          <p:nvPr/>
        </p:nvSpPr>
        <p:spPr>
          <a:xfrm>
            <a:off x="9912909" y="5617537"/>
            <a:ext cx="1867646" cy="8495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18" name="Group"/>
          <p:cNvGrpSpPr/>
          <p:nvPr/>
        </p:nvGrpSpPr>
        <p:grpSpPr>
          <a:xfrm>
            <a:off x="4438087" y="620300"/>
            <a:ext cx="7593380" cy="6083244"/>
            <a:chOff x="0" y="0"/>
            <a:chExt cx="7593379" cy="6083242"/>
          </a:xfrm>
        </p:grpSpPr>
        <p:pic>
          <p:nvPicPr>
            <p:cNvPr id="716" name="finalLimit_fullRun3.pdf" descr="finalLimit_fullRun3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6381" b="0"/>
            <a:stretch>
              <a:fillRect/>
            </a:stretch>
          </p:blipFill>
          <p:spPr>
            <a:xfrm>
              <a:off x="0" y="0"/>
              <a:ext cx="7593380" cy="60832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7" name="Rectangle"/>
            <p:cNvSpPr/>
            <p:nvPr/>
          </p:nvSpPr>
          <p:spPr>
            <a:xfrm>
              <a:off x="2197737" y="349634"/>
              <a:ext cx="1470932" cy="26076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ummary &amp; Outloo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 &amp; Outlook</a:t>
            </a:r>
          </a:p>
        </p:txBody>
      </p:sp>
      <p:sp>
        <p:nvSpPr>
          <p:cNvPr id="721" name="milliQan has searched for millicharged particles using 124.7   pp collision data at   = 13.6 TeV collected by its bar detector in 2023-24…"/>
          <p:cNvSpPr txBox="1"/>
          <p:nvPr>
            <p:ph type="body" sz="half" idx="1"/>
          </p:nvPr>
        </p:nvSpPr>
        <p:spPr>
          <a:xfrm>
            <a:off x="736600" y="776532"/>
            <a:ext cx="10718800" cy="2417341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</a:pPr>
            <a:r>
              <a:t>milliQan has searched for millicharged particles using 124.7 </a:t>
            </a:r>
            <a14:m>
              <m:oMath>
                <m:sSup>
                  <m:e>
                    <m:r>
                      <m:rPr>
                        <m:sty m:val="p"/>
                      </m:rP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fb</m:t>
                    </m:r>
                  </m:e>
                  <m:sup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</m:oMath>
            </a14:m>
            <a:r>
              <a:t> pp collision data at </a:t>
            </a:r>
            <a14:m>
              <m:oMath>
                <m:rad>
                  <m:radPr>
                    <m:ctrlP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</m:ctrlPr>
                    <m:degHide m:val="on"/>
                  </m:radPr>
                  <m:deg/>
                  <m:e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s</m:t>
                    </m:r>
                  </m:e>
                </m:rad>
              </m:oMath>
            </a14:m>
            <a:r>
              <a:t> = 13.6 TeV collected by its bar detector in 2023-24</a:t>
            </a:r>
          </a:p>
          <a:p>
            <a:pPr marL="180473" indent="-180473">
              <a:buSzPct val="100000"/>
              <a:buChar char="•"/>
            </a:pPr>
            <a:r>
              <a:t>No candidate mCP events were observed and we have set world leading constrains on millicharged particles with masses 0.5 - 25 GeV.</a:t>
            </a:r>
          </a:p>
          <a:p>
            <a:pPr marL="180473" indent="-180473">
              <a:buSzPct val="100000"/>
              <a:buChar char="•"/>
            </a:pPr>
            <a:r>
              <a:t>We look forward to exploring the remainder of the significant accessible parameter space with the addition of 2025-26 Run 3 data that will include our slab detector </a:t>
            </a:r>
          </a:p>
        </p:txBody>
      </p:sp>
      <p:sp>
        <p:nvSpPr>
          <p:cNvPr id="7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3" name="For more information and a general overview of the experiment, check out this short film about milliQan produced for the recent 2025 APS global physics summit:…"/>
          <p:cNvSpPr txBox="1"/>
          <p:nvPr/>
        </p:nvSpPr>
        <p:spPr>
          <a:xfrm>
            <a:off x="7160453" y="3854773"/>
            <a:ext cx="4402485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18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 more information and a general overview of the experiment, check out this short film about milliQan produced for the recent 2025 APS global physics summit:</a:t>
            </a:r>
          </a:p>
          <a:p>
            <a:pPr defTabSz="584200">
              <a:defRPr sz="1800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defTabSz="584200">
              <a:defRPr sz="1500" u="sng">
                <a:solidFill>
                  <a:srgbClr val="0365C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hlinkClick r:id="rId2" invalidUrl="" action="" tgtFrame="" tooltip="" history="1" highlightClick="0" endSnd="0"/>
              </a:rPr>
              <a:t>https://www.youtube.com/watch?v=rFjgGTclM9E</a:t>
            </a:r>
          </a:p>
        </p:txBody>
      </p:sp>
      <p:pic>
        <p:nvPicPr>
          <p:cNvPr id="724" name="The milliQan Detector at CERN - The Search for Milli-charged Particles" descr="The milliQan Detector at CERN - The Search for Milli-charged Particle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The milliQan Detector at CERN - The Search for Milli-charged Particles" aiw:author="WebsEdge Science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73760" y="3243543"/>
            <a:ext cx="5650241" cy="31782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72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2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7" name="This speaker supported by funding from DOE Office of Science"/>
          <p:cNvSpPr txBox="1"/>
          <p:nvPr>
            <p:ph type="body" sz="quarter" idx="1"/>
          </p:nvPr>
        </p:nvSpPr>
        <p:spPr>
          <a:xfrm>
            <a:off x="2381986" y="5893798"/>
            <a:ext cx="7428028" cy="405761"/>
          </a:xfrm>
          <a:prstGeom prst="rect">
            <a:avLst/>
          </a:prstGeom>
        </p:spPr>
        <p:txBody>
          <a:bodyPr/>
          <a:lstStyle>
            <a:lvl1pPr algn="ctr">
              <a:defRPr i="1"/>
            </a:lvl1pPr>
          </a:lstStyle>
          <a:p>
            <a:pPr/>
            <a:r>
              <a:t>This speaker supported by funding from DOE Office of Science</a:t>
            </a:r>
          </a:p>
        </p:txBody>
      </p:sp>
      <p:grpSp>
        <p:nvGrpSpPr>
          <p:cNvPr id="739" name="Group"/>
          <p:cNvGrpSpPr/>
          <p:nvPr/>
        </p:nvGrpSpPr>
        <p:grpSpPr>
          <a:xfrm>
            <a:off x="190715" y="1244183"/>
            <a:ext cx="11810569" cy="4257801"/>
            <a:chOff x="0" y="0"/>
            <a:chExt cx="11810568" cy="4257800"/>
          </a:xfrm>
        </p:grpSpPr>
        <p:pic>
          <p:nvPicPr>
            <p:cNvPr id="72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833" t="0" r="15833" b="0"/>
            <a:stretch>
              <a:fillRect/>
            </a:stretch>
          </p:blipFill>
          <p:spPr>
            <a:xfrm>
              <a:off x="0" y="45368"/>
              <a:ext cx="2112959" cy="1623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9" name="220px-Lebanese_University_logo.png" descr="220px-Lebanese_University_logo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370922" y="1896169"/>
              <a:ext cx="1313835" cy="1713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0" name="unknown.png" descr="unknown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0245201" y="74340"/>
              <a:ext cx="1565368" cy="1565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main-qimg-290ca2ab45d3b8dd06be105e80d3d01d-c.jpg" descr="main-qimg-290ca2ab45d3b8dd06be105e80d3d01d-c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8525" y="1937529"/>
              <a:ext cx="1635912" cy="1631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ucsb-seal-2-color.jpg" descr="ucsb-seal-2-color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99838" y="0"/>
              <a:ext cx="1635912" cy="1713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unknown.png" descr="unknown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66534" y="1948049"/>
              <a:ext cx="2425096" cy="72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bokrenlf2yhcgty6.jpg" descr="bokrenlf2yhcgty6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024297" y="1896169"/>
              <a:ext cx="1713957" cy="1713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800px-The_University_of_California_Davis.svg.png" descr="800px-The_University_of_California_Davis.svg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780" t="1755" r="1780" b="1755"/>
            <a:stretch>
              <a:fillRect/>
            </a:stretch>
          </p:blipFill>
          <p:spPr>
            <a:xfrm>
              <a:off x="5322625" y="18637"/>
              <a:ext cx="1712925" cy="1713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unknown.png" descr="unknown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822414" y="13480"/>
              <a:ext cx="1713957" cy="1713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Boston-University-Logo.png" descr="Boston-University-Logo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849764" y="2762317"/>
              <a:ext cx="2658636" cy="14954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8" name="VUB_SPONSOR LOGO-RGB.pdf" descr="VUB_SPONSOR LOGO-RGB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602530" y="2005407"/>
              <a:ext cx="1635911" cy="1495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0" name="The milliQan collaboration"/>
          <p:cNvSpPr txBox="1"/>
          <p:nvPr/>
        </p:nvSpPr>
        <p:spPr>
          <a:xfrm>
            <a:off x="831171" y="123061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The milliQan collaboration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IMG-20250705-WA0003.jpg" descr="IMG-20250705-WA0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068107"/>
            <a:ext cx="12192001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End"/>
          <p:cNvSpPr txBox="1"/>
          <p:nvPr>
            <p:ph type="title"/>
          </p:nvPr>
        </p:nvSpPr>
        <p:spPr>
          <a:xfrm>
            <a:off x="10415150" y="147344"/>
            <a:ext cx="1595400" cy="833737"/>
          </a:xfrm>
          <a:prstGeom prst="rect">
            <a:avLst/>
          </a:prstGeom>
        </p:spPr>
        <p:txBody>
          <a:bodyPr/>
          <a:lstStyle/>
          <a:p>
            <a:pPr/>
            <a:r>
              <a:t>End</a:t>
            </a:r>
          </a:p>
        </p:txBody>
      </p:sp>
      <p:sp>
        <p:nvSpPr>
          <p:cNvPr id="7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617;p60"/>
          <p:cNvSpPr txBox="1"/>
          <p:nvPr>
            <p:ph type="title" idx="4294967295"/>
          </p:nvPr>
        </p:nvSpPr>
        <p:spPr>
          <a:xfrm>
            <a:off x="822325" y="3657600"/>
            <a:ext cx="10455300" cy="927001"/>
          </a:xfrm>
          <a:prstGeom prst="rect">
            <a:avLst/>
          </a:prstGeom>
        </p:spPr>
        <p:txBody>
          <a:bodyPr lIns="0" tIns="0" rIns="0" bIns="0"/>
          <a:lstStyle>
            <a:lvl1pPr>
              <a:defRPr b="0" sz="4400"/>
            </a:lvl1pPr>
          </a:lstStyle>
          <a:p>
            <a:pPr/>
            <a:r>
              <a:t>Backup</a:t>
            </a:r>
          </a:p>
        </p:txBody>
      </p:sp>
      <p:sp>
        <p:nvSpPr>
          <p:cNvPr id="7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lide Number"/>
          <p:cNvSpPr txBox="1"/>
          <p:nvPr>
            <p:ph type="sldNum" sz="quarter" idx="2"/>
          </p:nvPr>
        </p:nvSpPr>
        <p:spPr>
          <a:xfrm>
            <a:off x="11803813" y="6480960"/>
            <a:ext cx="301814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50" name="Google Shape;627;p61"/>
          <p:cNvSpPr txBox="1"/>
          <p:nvPr/>
        </p:nvSpPr>
        <p:spPr>
          <a:xfrm>
            <a:off x="730299" y="187225"/>
            <a:ext cx="7227138" cy="1049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Why millicharged particles?</a:t>
            </a:r>
            <a:endParaRPr sz="2400">
              <a:solidFill>
                <a:srgbClr val="0046B9"/>
              </a:solidFill>
            </a:endParaRPr>
          </a:p>
        </p:txBody>
      </p:sp>
      <p:sp>
        <p:nvSpPr>
          <p:cNvPr id="751" name="Standard motivation: Introduce new, hidden   with a massless field A', a “dark photon” that couples to a massive “dark fermion” ψ’…"/>
          <p:cNvSpPr txBox="1"/>
          <p:nvPr/>
        </p:nvSpPr>
        <p:spPr>
          <a:xfrm>
            <a:off x="192133" y="1087689"/>
            <a:ext cx="11807734" cy="568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Standard motivation: Introduce new, hidden </a:t>
            </a:r>
            <a14:m>
              <m:oMath>
                <m:r>
                  <a:rPr xmlns:a="http://schemas.openxmlformats.org/drawingml/2006/main" sz="2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2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2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with a massless field A', a “dark photon” that couples to a massive “dark fermion” 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ψ’</a:t>
            </a:r>
          </a:p>
          <a:p>
            <a:pPr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57200" indent="-381000">
              <a:spcBef>
                <a:spcPts val="2000"/>
              </a:spcBef>
              <a:buClr>
                <a:schemeClr val="accent4"/>
              </a:buClr>
              <a:buSzPts val="2300"/>
              <a:buFont typeface="Helvetica Neue"/>
              <a:buChar char="⚬"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14:m>
              <m:oMath>
                <m:s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ψ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  <a:r>
              <a:rPr>
                <a:solidFill>
                  <a:srgbClr val="000000"/>
                </a:solidFill>
              </a:rPr>
              <a:t> has mass </a:t>
            </a:r>
            <a14:m>
              <m:oMath>
                <m:sSub>
                  <m:e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P</m:t>
                    </m:r>
                  </m:sub>
                </m:sSub>
              </m:oMath>
            </a14:m>
            <a:r>
              <a:rPr>
                <a:solidFill>
                  <a:srgbClr val="000000"/>
                </a:solidFill>
              </a:rPr>
              <a:t> and charge under the new </a:t>
            </a:r>
            <a14:m>
              <m:oMath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rPr>
                <a:solidFill>
                  <a:srgbClr val="000000"/>
                </a:solidFill>
              </a:rPr>
              <a:t> of </a:t>
            </a:r>
            <a14:m>
              <m:oMath>
                <m:sSup>
                  <m:e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</a:p>
          <a:p>
            <a:pPr marL="457200" indent="-381000">
              <a:spcBef>
                <a:spcPts val="2000"/>
              </a:spcBef>
              <a:buClr>
                <a:schemeClr val="accent4"/>
              </a:buClr>
              <a:buSzPts val="2300"/>
              <a:buFont typeface="Helvetica Neue"/>
              <a:buChar char="⚬"/>
              <a:defRPr sz="23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Gauge transformation of  </a:t>
            </a:r>
            <a14:m>
              <m:oMath>
                <m:sSub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bSup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sSub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bSup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κ</m:t>
                </m:r>
                <m:sSub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</m:oMath>
            </a14:m>
            <a:r>
              <a:t>  introduces coupling  </a:t>
            </a:r>
            <a14:m>
              <m:oMath>
                <m:bar>
                  <m:barPr>
                    <m:ctrlP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pos m:val="top"/>
                  </m:barPr>
                  <m:e>
                    <m:sSup>
                      <m:e>
                        <m:r>
                          <a:rPr xmlns:a="http://schemas.openxmlformats.org/drawingml/2006/main" sz="2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xmlns:a="http://schemas.openxmlformats.org/drawingml/2006/main" sz="2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e>
                </m:ba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κ</m:t>
                </m:r>
                <m:s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s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p>
                </m:sSup>
                <m:sSub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  <m:s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ψ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</a:p>
          <a:p>
            <a:pPr marL="457200" indent="-381000">
              <a:spcBef>
                <a:spcPts val="2000"/>
              </a:spcBef>
              <a:buClr>
                <a:schemeClr val="accent4"/>
              </a:buClr>
              <a:buSzPts val="2300"/>
              <a:buFont typeface="Helvetica Neue"/>
              <a:buChar char="⚬"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000000"/>
                </a:solidFill>
              </a:rPr>
              <a:t>Conclusion: Coupling arises between dark fermion and SM photon of 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charge  </a:t>
            </a:r>
            <a14:m>
              <m:oMath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κ</m:t>
                </m:r>
                <m:s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m:rPr>
                    <m:sty m:val="p"/>
                  </m:rP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cos</m:t>
                </m:r>
                <m:sSub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</m:oMath>
            </a14:m>
            <a:r>
              <a:rPr>
                <a:solidFill>
                  <a:srgbClr val="000000"/>
                </a:solidFill>
              </a:rPr>
              <a:t> .</a:t>
            </a:r>
            <a:r>
              <a:t> </a:t>
            </a:r>
            <a:r>
              <a:rPr b="1"/>
              <a:t>mCP parameters are entirely defined by their mass and charge</a:t>
            </a:r>
            <a:r>
              <a:t> </a:t>
            </a:r>
          </a:p>
          <a:p>
            <a:pPr>
              <a:spcBef>
                <a:spcPts val="2000"/>
              </a:spcBef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see e.g. </a:t>
            </a:r>
            <a:r>
              <a:rPr b="1" i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hlinkClick r:id="rId2" invalidUrl="" action="" tgtFrame="" tooltip="" history="1" highlightClick="0" endSnd="0"/>
              </a:rPr>
              <a:t>arXiv:2104.07151v2</a:t>
            </a:r>
            <a:r>
              <a:t> for more details</a:t>
            </a:r>
          </a:p>
        </p:txBody>
      </p:sp>
      <p:grpSp>
        <p:nvGrpSpPr>
          <p:cNvPr id="760" name="Group"/>
          <p:cNvGrpSpPr/>
          <p:nvPr/>
        </p:nvGrpSpPr>
        <p:grpSpPr>
          <a:xfrm>
            <a:off x="192133" y="1816230"/>
            <a:ext cx="11807734" cy="1637067"/>
            <a:chOff x="0" y="0"/>
            <a:chExt cx="11807733" cy="1637065"/>
          </a:xfrm>
        </p:grpSpPr>
        <p:pic>
          <p:nvPicPr>
            <p:cNvPr id="752" name="Google Shape;579;p51" descr="Google Shape;579;p5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46091"/>
              <a:ext cx="8598711" cy="581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3" name="Google Shape;580;p51"/>
            <p:cNvSpPr txBox="1"/>
            <p:nvPr/>
          </p:nvSpPr>
          <p:spPr>
            <a:xfrm>
              <a:off x="964823" y="1126343"/>
              <a:ext cx="2114650" cy="38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>
                  <a:solidFill>
                    <a:srgbClr val="4D497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massless “dark photon”</a:t>
              </a:r>
            </a:p>
          </p:txBody>
        </p:sp>
        <p:sp>
          <p:nvSpPr>
            <p:cNvPr id="754" name="Google Shape;581;p51"/>
            <p:cNvSpPr/>
            <p:nvPr/>
          </p:nvSpPr>
          <p:spPr>
            <a:xfrm flipV="1">
              <a:off x="2002037" y="890461"/>
              <a:ext cx="97201" cy="222301"/>
            </a:xfrm>
            <a:prstGeom prst="line">
              <a:avLst/>
            </a:prstGeom>
            <a:noFill/>
            <a:ln w="9525" cap="flat">
              <a:solidFill>
                <a:srgbClr val="C64BEA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55" name="Google Shape;582;p51"/>
            <p:cNvSpPr txBox="1"/>
            <p:nvPr/>
          </p:nvSpPr>
          <p:spPr>
            <a:xfrm>
              <a:off x="3495190" y="1113071"/>
              <a:ext cx="3686076" cy="44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>
                  <a:solidFill>
                    <a:srgbClr val="4D497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“dark fermion” with mass </a:t>
              </a:r>
              <a14:m>
                <m:oMath>
                  <m:sSub>
                    <m:e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</m:sSub>
                </m:oMath>
              </a14:m>
              <a:r>
                <a:t> , charge </a:t>
              </a:r>
              <a14:m>
                <m:oMath>
                  <m:sSup>
                    <m:e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</m:oMath>
              </a14:m>
            </a:p>
          </p:txBody>
        </p:sp>
        <p:sp>
          <p:nvSpPr>
            <p:cNvPr id="756" name="Google Shape;583;p51"/>
            <p:cNvSpPr/>
            <p:nvPr/>
          </p:nvSpPr>
          <p:spPr>
            <a:xfrm rot="16200000">
              <a:off x="5121784" y="-594869"/>
              <a:ext cx="222123" cy="319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5635" y="21600"/>
                    <a:pt x="10800" y="21541"/>
                    <a:pt x="10800" y="21469"/>
                  </a:cubicBezTo>
                  <a:lnTo>
                    <a:pt x="10800" y="10931"/>
                  </a:lnTo>
                  <a:cubicBezTo>
                    <a:pt x="10800" y="10859"/>
                    <a:pt x="5965" y="10800"/>
                    <a:pt x="0" y="10800"/>
                  </a:cubicBezTo>
                  <a:cubicBezTo>
                    <a:pt x="5965" y="10800"/>
                    <a:pt x="10800" y="10741"/>
                    <a:pt x="10800" y="10669"/>
                  </a:cubicBezTo>
                  <a:lnTo>
                    <a:pt x="10800" y="131"/>
                  </a:lnTo>
                  <a:cubicBezTo>
                    <a:pt x="10800" y="59"/>
                    <a:pt x="15635" y="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C64BE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584;p51"/>
            <p:cNvSpPr txBox="1"/>
            <p:nvPr/>
          </p:nvSpPr>
          <p:spPr>
            <a:xfrm>
              <a:off x="7772591" y="1126343"/>
              <a:ext cx="1461301" cy="38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>
                  <a:solidFill>
                    <a:srgbClr val="4D497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mixing term</a:t>
              </a:r>
            </a:p>
          </p:txBody>
        </p:sp>
        <p:sp>
          <p:nvSpPr>
            <p:cNvPr id="758" name="Google Shape;585;p51"/>
            <p:cNvSpPr/>
            <p:nvPr/>
          </p:nvSpPr>
          <p:spPr>
            <a:xfrm flipH="1" flipV="1">
              <a:off x="8082673" y="893023"/>
              <a:ext cx="263101" cy="215401"/>
            </a:xfrm>
            <a:prstGeom prst="line">
              <a:avLst/>
            </a:prstGeom>
            <a:noFill/>
            <a:ln w="9525" cap="flat">
              <a:solidFill>
                <a:srgbClr val="C64BEA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59" name="Google Shape;590;p51" descr="Google Shape;590;p5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98802" y="0"/>
              <a:ext cx="2208932" cy="1637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63" name="Millicharged particle through detec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Millicharged particle through detector</a:t>
            </a:r>
          </a:p>
        </p:txBody>
      </p:sp>
      <p:sp>
        <p:nvSpPr>
          <p:cNvPr id="764" name="Google Shape;338;p43"/>
          <p:cNvSpPr txBox="1"/>
          <p:nvPr/>
        </p:nvSpPr>
        <p:spPr>
          <a:xfrm>
            <a:off x="9209729" y="4479429"/>
            <a:ext cx="1799859" cy="106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Legend: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14:m>
              <m:oMath>
                <m:r>
                  <a:rPr xmlns:a="http://schemas.openxmlformats.org/drawingml/2006/main" sz="2150" i="1">
                    <a:solidFill>
                      <a:srgbClr val="FF260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, </a:t>
            </a:r>
            <a14:m>
              <m:oMath>
                <m:r>
                  <a:rPr xmlns:a="http://schemas.openxmlformats.org/drawingml/2006/main" sz="2150" i="1">
                    <a:solidFill>
                      <a:srgbClr val="008E00"/>
                    </a:solidFill>
                    <a:latin typeface="Cambria Math" panose="02040503050406030204" pitchFamily="18" charset="0"/>
                  </a:rPr>
                  <m:t>γ</m:t>
                </m:r>
              </m:oMath>
            </a14:m>
            <a:r>
              <a:t>, </a:t>
            </a:r>
            <a14:m>
              <m:oMath>
                <m:r>
                  <m:rPr>
                    <m:sty m:val="p"/>
                  </m:rPr>
                  <a:rPr xmlns:a="http://schemas.openxmlformats.org/drawingml/2006/main" sz="2150" i="1">
                    <a:solidFill>
                      <a:srgbClr val="2B62B9"/>
                    </a:solidFill>
                    <a:latin typeface="Cambria Math" panose="02040503050406030204" pitchFamily="18" charset="0"/>
                  </a:rPr>
                  <m:t>mCP</m:t>
                </m:r>
              </m:oMath>
            </a14:m>
            <a:r>
              <a:t>, </a:t>
            </a:r>
            <a14:m>
              <m:oMath>
                <m:sSup>
                  <m:e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,</a:t>
            </a:r>
          </a:p>
          <a:p>
            <a:pPr>
              <a:defRPr sz="1800">
                <a:solidFill>
                  <a:srgbClr val="3B9B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optical photon</a:t>
            </a:r>
          </a:p>
        </p:txBody>
      </p:sp>
      <p:sp>
        <p:nvSpPr>
          <p:cNvPr id="765" name="Google Shape;338;p43"/>
          <p:cNvSpPr txBox="1"/>
          <p:nvPr/>
        </p:nvSpPr>
        <p:spPr>
          <a:xfrm>
            <a:off x="9209729" y="2645505"/>
            <a:ext cx="1799859" cy="52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2150" i="1">
                          <a:solidFill>
                            <a:srgbClr val="02285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2150" i="1">
                          <a:solidFill>
                            <a:srgbClr val="022850"/>
                          </a:solidFill>
                          <a:latin typeface="Cambria Math" panose="02040503050406030204" pitchFamily="18" charset="0"/>
                        </a:rPr>
                        <m:t>mCP</m:t>
                      </m:r>
                    </m:sub>
                  </m:sSub>
                  <m:r>
                    <a:rPr xmlns:a="http://schemas.openxmlformats.org/drawingml/2006/main" sz="215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15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0.01</m:t>
                  </m:r>
                  <m:r>
                    <a:rPr xmlns:a="http://schemas.openxmlformats.org/drawingml/2006/main" sz="215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e</m:t>
                  </m:r>
                </m:oMath>
              </m:oMathPara>
            </a14:m>
            <a:endParaRPr>
              <a:solidFill>
                <a:srgbClr val="022850"/>
              </a:solidFill>
            </a:endParaRPr>
          </a:p>
        </p:txBody>
      </p:sp>
      <p:grpSp>
        <p:nvGrpSpPr>
          <p:cNvPr id="769" name="Group"/>
          <p:cNvGrpSpPr/>
          <p:nvPr/>
        </p:nvGrpSpPr>
        <p:grpSpPr>
          <a:xfrm>
            <a:off x="701346" y="964885"/>
            <a:ext cx="7225668" cy="5394075"/>
            <a:chOff x="0" y="0"/>
            <a:chExt cx="7225666" cy="5394073"/>
          </a:xfrm>
        </p:grpSpPr>
        <p:pic>
          <p:nvPicPr>
            <p:cNvPr id="766" name="Google Shape;486;p44" descr="Google Shape;486;p44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225667" cy="53940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7" name="Rock"/>
            <p:cNvSpPr txBox="1"/>
            <p:nvPr/>
          </p:nvSpPr>
          <p:spPr>
            <a:xfrm>
              <a:off x="582182" y="448807"/>
              <a:ext cx="683769" cy="399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7200">
                <a:defRPr sz="2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Rock</a:t>
              </a:r>
            </a:p>
          </p:txBody>
        </p:sp>
        <p:sp>
          <p:nvSpPr>
            <p:cNvPr id="768" name="Tunnel"/>
            <p:cNvSpPr txBox="1"/>
            <p:nvPr/>
          </p:nvSpPr>
          <p:spPr>
            <a:xfrm>
              <a:off x="513983" y="1531224"/>
              <a:ext cx="820167" cy="399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7200">
                <a:defRPr sz="2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Tunnel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hrough going mu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Through going muons </a:t>
            </a:r>
          </a:p>
        </p:txBody>
      </p:sp>
      <p:sp>
        <p:nvSpPr>
          <p:cNvPr id="772" name="Muons from CMS I.P. go through all 4 layers…"/>
          <p:cNvSpPr txBox="1"/>
          <p:nvPr>
            <p:ph type="body" sz="quarter" idx="1"/>
          </p:nvPr>
        </p:nvSpPr>
        <p:spPr>
          <a:xfrm>
            <a:off x="8133484" y="1313402"/>
            <a:ext cx="3952348" cy="2704995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</a:pPr>
            <a:r>
              <a:t>Muons from CMS I.P. go through all 4 layers</a:t>
            </a:r>
          </a:p>
          <a:p>
            <a:pPr marL="180473" indent="-180473">
              <a:buSzPct val="100000"/>
              <a:buChar char="•"/>
            </a:pPr>
            <a:r>
              <a:t>Useful for alignment and calibration</a:t>
            </a:r>
          </a:p>
          <a:p>
            <a:pPr marL="180473" indent="-180473">
              <a:buSzPct val="100000"/>
              <a:buChar char="•"/>
            </a:pPr>
            <a:r>
              <a:t>Deposits large signal in bars and show-up in front+back panels</a:t>
            </a:r>
          </a:p>
        </p:txBody>
      </p:sp>
      <p:sp>
        <p:nvSpPr>
          <p:cNvPr id="7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77" name="Group"/>
          <p:cNvGrpSpPr/>
          <p:nvPr/>
        </p:nvGrpSpPr>
        <p:grpSpPr>
          <a:xfrm>
            <a:off x="682826" y="963035"/>
            <a:ext cx="7262709" cy="5397774"/>
            <a:chOff x="0" y="0"/>
            <a:chExt cx="7262707" cy="5397772"/>
          </a:xfrm>
        </p:grpSpPr>
        <p:pic>
          <p:nvPicPr>
            <p:cNvPr id="774" name="beambar_muon_clean.gif" descr="beambar_muon_clean.gi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262708" cy="53977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5" name="Rock"/>
            <p:cNvSpPr txBox="1"/>
            <p:nvPr/>
          </p:nvSpPr>
          <p:spPr>
            <a:xfrm>
              <a:off x="600703" y="450656"/>
              <a:ext cx="683769" cy="399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7200">
                <a:defRPr sz="2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Rock</a:t>
              </a:r>
            </a:p>
          </p:txBody>
        </p:sp>
        <p:sp>
          <p:nvSpPr>
            <p:cNvPr id="776" name="Tunnel"/>
            <p:cNvSpPr txBox="1"/>
            <p:nvPr/>
          </p:nvSpPr>
          <p:spPr>
            <a:xfrm>
              <a:off x="532504" y="1533074"/>
              <a:ext cx="820167" cy="399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7200">
                <a:defRPr sz="2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Tunnel</a:t>
              </a:r>
            </a:p>
          </p:txBody>
        </p:sp>
      </p:grpSp>
      <p:sp>
        <p:nvSpPr>
          <p:cNvPr id="778" name="Google Shape;338;p43"/>
          <p:cNvSpPr txBox="1"/>
          <p:nvPr/>
        </p:nvSpPr>
        <p:spPr>
          <a:xfrm>
            <a:off x="9209729" y="4479429"/>
            <a:ext cx="1799859" cy="106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Legend: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14:m>
              <m:oMath>
                <m:r>
                  <a:rPr xmlns:a="http://schemas.openxmlformats.org/drawingml/2006/main" sz="2150" i="1">
                    <a:solidFill>
                      <a:srgbClr val="FF260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, </a:t>
            </a:r>
            <a14:m>
              <m:oMath>
                <m:r>
                  <a:rPr xmlns:a="http://schemas.openxmlformats.org/drawingml/2006/main" sz="2150" i="1">
                    <a:solidFill>
                      <a:srgbClr val="008E00"/>
                    </a:solidFill>
                    <a:latin typeface="Cambria Math" panose="02040503050406030204" pitchFamily="18" charset="0"/>
                  </a:rPr>
                  <m:t>γ</m:t>
                </m:r>
              </m:oMath>
            </a14:m>
            <a:r>
              <a:t>, </a:t>
            </a:r>
            <a14:m>
              <m:oMath>
                <m:r>
                  <m:rPr>
                    <m:sty m:val="p"/>
                  </m:rPr>
                  <a:rPr xmlns:a="http://schemas.openxmlformats.org/drawingml/2006/main" sz="2150" i="1">
                    <a:solidFill>
                      <a:srgbClr val="2B62B9"/>
                    </a:solidFill>
                    <a:latin typeface="Cambria Math" panose="02040503050406030204" pitchFamily="18" charset="0"/>
                  </a:rPr>
                  <m:t>mCP</m:t>
                </m:r>
              </m:oMath>
            </a14:m>
            <a:r>
              <a:t>, </a:t>
            </a:r>
            <a14:m>
              <m:oMath>
                <m:sSup>
                  <m:e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,</a:t>
            </a:r>
          </a:p>
          <a:p>
            <a:pPr>
              <a:defRPr sz="1800">
                <a:solidFill>
                  <a:srgbClr val="3B9B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optical photon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Background from cosmic ray show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Background from cosmic ray showers</a:t>
            </a:r>
          </a:p>
        </p:txBody>
      </p:sp>
      <p:sp>
        <p:nvSpPr>
          <p:cNvPr id="781" name="With quad coincidence, random backgrounds are negligible…"/>
          <p:cNvSpPr txBox="1"/>
          <p:nvPr>
            <p:ph type="body" sz="quarter" idx="1"/>
          </p:nvPr>
        </p:nvSpPr>
        <p:spPr>
          <a:xfrm>
            <a:off x="8216538" y="1283807"/>
            <a:ext cx="3786242" cy="2934950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</a:pPr>
            <a:r>
              <a:t>With quad coincidence, random backgrounds are negligible</a:t>
            </a:r>
          </a:p>
          <a:p>
            <a:pPr marL="180473" indent="-180473">
              <a:buSzPct val="100000"/>
              <a:buChar char="•"/>
            </a:pPr>
            <a:r>
              <a:t>Dominant remaining background from cosmic ray showers</a:t>
            </a:r>
          </a:p>
          <a:p>
            <a:pPr lvl="1" marL="561473" indent="-180473"/>
            <a:r>
              <a:t>Correlated hits between layers</a:t>
            </a:r>
          </a:p>
          <a:p>
            <a:pPr marL="180473" indent="-180473">
              <a:buSzPct val="100000"/>
              <a:buChar char="•"/>
            </a:pPr>
            <a:r>
              <a:t>Veto by thin scintillator panels surrounding detector</a:t>
            </a:r>
          </a:p>
        </p:txBody>
      </p:sp>
      <p:sp>
        <p:nvSpPr>
          <p:cNvPr id="7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86" name="Group"/>
          <p:cNvGrpSpPr/>
          <p:nvPr/>
        </p:nvGrpSpPr>
        <p:grpSpPr>
          <a:xfrm>
            <a:off x="682825" y="963035"/>
            <a:ext cx="7262710" cy="5397774"/>
            <a:chOff x="0" y="0"/>
            <a:chExt cx="7262708" cy="5397772"/>
          </a:xfrm>
        </p:grpSpPr>
        <p:pic>
          <p:nvPicPr>
            <p:cNvPr id="783" name="cosmicBar3_gammaAndElectron.gif" descr="cosmicBar3_gammaAndElectron.gi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262709" cy="53977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4" name="Rock"/>
            <p:cNvSpPr txBox="1"/>
            <p:nvPr/>
          </p:nvSpPr>
          <p:spPr>
            <a:xfrm>
              <a:off x="600703" y="450656"/>
              <a:ext cx="683769" cy="399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7200">
                <a:defRPr sz="2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Rock</a:t>
              </a:r>
            </a:p>
          </p:txBody>
        </p:sp>
        <p:sp>
          <p:nvSpPr>
            <p:cNvPr id="785" name="Tunnel"/>
            <p:cNvSpPr txBox="1"/>
            <p:nvPr/>
          </p:nvSpPr>
          <p:spPr>
            <a:xfrm>
              <a:off x="532504" y="1533074"/>
              <a:ext cx="820167" cy="399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7200">
                <a:defRPr sz="2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Tunnel</a:t>
              </a:r>
            </a:p>
          </p:txBody>
        </p:sp>
      </p:grpSp>
      <p:sp>
        <p:nvSpPr>
          <p:cNvPr id="787" name="Google Shape;338;p43"/>
          <p:cNvSpPr txBox="1"/>
          <p:nvPr/>
        </p:nvSpPr>
        <p:spPr>
          <a:xfrm>
            <a:off x="9209729" y="4479429"/>
            <a:ext cx="1799859" cy="106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Legend: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14:m>
              <m:oMath>
                <m:r>
                  <a:rPr xmlns:a="http://schemas.openxmlformats.org/drawingml/2006/main" sz="2150" i="1">
                    <a:solidFill>
                      <a:srgbClr val="FF260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, </a:t>
            </a:r>
            <a14:m>
              <m:oMath>
                <m:r>
                  <a:rPr xmlns:a="http://schemas.openxmlformats.org/drawingml/2006/main" sz="2150" i="1">
                    <a:solidFill>
                      <a:srgbClr val="008E00"/>
                    </a:solidFill>
                    <a:latin typeface="Cambria Math" panose="02040503050406030204" pitchFamily="18" charset="0"/>
                  </a:rPr>
                  <m:t>γ</m:t>
                </m:r>
              </m:oMath>
            </a14:m>
            <a:r>
              <a:t>, </a:t>
            </a:r>
            <a14:m>
              <m:oMath>
                <m:r>
                  <m:rPr>
                    <m:sty m:val="p"/>
                  </m:rPr>
                  <a:rPr xmlns:a="http://schemas.openxmlformats.org/drawingml/2006/main" sz="2150" i="1">
                    <a:solidFill>
                      <a:srgbClr val="2B62B9"/>
                    </a:solidFill>
                    <a:latin typeface="Cambria Math" panose="02040503050406030204" pitchFamily="18" charset="0"/>
                  </a:rPr>
                  <m:t>mCP</m:t>
                </m:r>
              </m:oMath>
            </a14:m>
            <a:r>
              <a:t>, </a:t>
            </a:r>
            <a14:m>
              <m:oMath>
                <m:sSup>
                  <m:e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-</m:t>
                    </m:r>
                  </m:sup>
                </m:sSup>
              </m:oMath>
            </a14:m>
            <a:r>
              <a:t>,</a:t>
            </a:r>
          </a:p>
          <a:p>
            <a:pPr>
              <a:defRPr sz="1800">
                <a:solidFill>
                  <a:srgbClr val="3B9B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optical photon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7782662" y="1890050"/>
            <a:ext cx="4300786" cy="4885376"/>
            <a:chOff x="0" y="0"/>
            <a:chExt cx="4300785" cy="4885375"/>
          </a:xfrm>
        </p:grpSpPr>
        <p:grpSp>
          <p:nvGrpSpPr>
            <p:cNvPr id="474" name="Google Shape;339;p43"/>
            <p:cNvGrpSpPr/>
            <p:nvPr/>
          </p:nvGrpSpPr>
          <p:grpSpPr>
            <a:xfrm>
              <a:off x="0" y="0"/>
              <a:ext cx="3856176" cy="4885376"/>
              <a:chOff x="0" y="0"/>
              <a:chExt cx="3856175" cy="4885375"/>
            </a:xfrm>
          </p:grpSpPr>
          <p:pic>
            <p:nvPicPr>
              <p:cNvPr id="472" name="Google Shape;340;p43" descr="Google Shape;340;p43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28865"/>
              <a:stretch>
                <a:fillRect/>
              </a:stretch>
            </p:blipFill>
            <p:spPr>
              <a:xfrm>
                <a:off x="0" y="0"/>
                <a:ext cx="3856176" cy="34752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3" name="Google Shape;341;p43" descr="Google Shape;341;p43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44037" b="0"/>
              <a:stretch>
                <a:fillRect/>
              </a:stretch>
            </p:blipFill>
            <p:spPr>
              <a:xfrm>
                <a:off x="0" y="0"/>
                <a:ext cx="2158150" cy="4885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78" name="Group"/>
            <p:cNvGrpSpPr/>
            <p:nvPr/>
          </p:nvGrpSpPr>
          <p:grpSpPr>
            <a:xfrm>
              <a:off x="3130838" y="994911"/>
              <a:ext cx="1169948" cy="1980204"/>
              <a:chOff x="0" y="0"/>
              <a:chExt cx="1169946" cy="1980202"/>
            </a:xfrm>
          </p:grpSpPr>
          <p:pic>
            <p:nvPicPr>
              <p:cNvPr id="475" name="Screenshot 2018-07-01 18.05.59.png" descr="Screenshot 2018-07-01 18.05.59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1009440"/>
                <a:ext cx="651639" cy="970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6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3197" t="22010" r="67625" b="22010"/>
              <a:stretch>
                <a:fillRect/>
              </a:stretch>
            </p:blipFill>
            <p:spPr>
              <a:xfrm>
                <a:off x="627287" y="0"/>
                <a:ext cx="542660" cy="10477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5" name="Connection Line"/>
              <p:cNvSpPr/>
              <p:nvPr/>
            </p:nvSpPr>
            <p:spPr>
              <a:xfrm>
                <a:off x="483061" y="837907"/>
                <a:ext cx="444759" cy="489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11348" y="17614"/>
                      <a:pt x="18548" y="10414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70BF4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</p:grpSp>
      </p:grpSp>
      <p:sp>
        <p:nvSpPr>
          <p:cNvPr id="480" name="Slide Number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1" name="Google Shape;343;p43"/>
          <p:cNvSpPr txBox="1"/>
          <p:nvPr/>
        </p:nvSpPr>
        <p:spPr>
          <a:xfrm>
            <a:off x="720299" y="1091704"/>
            <a:ext cx="10751402" cy="90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Millicharged particles (</a:t>
            </a:r>
            <a:r>
              <a:rPr b="1"/>
              <a:t>mCPs</a:t>
            </a:r>
            <a:r>
              <a:t>) are well motivated in dark sector theories, but difficult to detect because the interaction strength is reduced by a factor </a:t>
            </a:r>
            <a14:m>
              <m:oMath>
                <m:r>
                  <a:rPr xmlns:a="http://schemas.openxmlformats.org/drawingml/2006/main" sz="240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40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240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240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e</m:t>
                </m:r>
                <m:sSup>
                  <m:e>
                    <m:r>
                      <a:rPr xmlns:a="http://schemas.openxmlformats.org/drawingml/2006/main" sz="240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  <m:sup>
                    <m:r>
                      <a:rPr xmlns:a="http://schemas.openxmlformats.org/drawingml/2006/main" sz="240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.</a:t>
            </a:r>
            <a:endParaRPr>
              <a:solidFill>
                <a:srgbClr val="022850"/>
              </a:solidFill>
            </a:endParaRPr>
          </a:p>
        </p:txBody>
      </p:sp>
      <p:sp>
        <p:nvSpPr>
          <p:cNvPr id="482" name="Equation"/>
          <p:cNvSpPr txBox="1"/>
          <p:nvPr/>
        </p:nvSpPr>
        <p:spPr>
          <a:xfrm>
            <a:off x="9898215" y="5204016"/>
            <a:ext cx="1740549" cy="66389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sSup>
                    <m:e>
                      <m:d>
                        <m:dPr>
                          <m:ctrlPr>
                            <a:rPr xmlns:a="http://schemas.openxmlformats.org/drawingml/2006/main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xmlns:a="http://schemas.openxmlformats.org/drawingml/2006/main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a:rPr xmlns:a="http://schemas.openxmlformats.org/drawingml/2006/main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num>
                            <m:den>
                              <m:r>
                                <a:rPr xmlns:a="http://schemas.openxmlformats.org/drawingml/2006/main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den>
                          </m:f>
                        </m:e>
                      </m:d>
                    </m:e>
                    <m:sup>
                      <m: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sSub>
                    <m:e>
                      <m: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p"/>
                        </m:rP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sty m:val="p"/>
                        </m:rP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</m:oMath>
              </m:oMathPara>
            </a14:m>
            <a:endParaRPr sz="1700"/>
          </a:p>
        </p:txBody>
      </p:sp>
      <p:sp>
        <p:nvSpPr>
          <p:cNvPr id="483" name="Google Shape;338;p43"/>
          <p:cNvSpPr txBox="1"/>
          <p:nvPr/>
        </p:nvSpPr>
        <p:spPr>
          <a:xfrm>
            <a:off x="340449" y="2238268"/>
            <a:ext cx="7241511" cy="418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complementary </a:t>
            </a:r>
            <a:r>
              <a:rPr b="1"/>
              <a:t>LHC</a:t>
            </a:r>
            <a:r>
              <a:t> </a:t>
            </a:r>
            <a:r>
              <a:rPr b="1"/>
              <a:t>hidden/dark sector experiment </a:t>
            </a:r>
            <a:r>
              <a:t>proposed by Andy Haas and Chris Hill in 2014</a:t>
            </a:r>
          </a:p>
          <a:p>
            <a:pPr>
              <a:defRPr b="1" sz="20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Core concept</a:t>
            </a:r>
            <a:r>
              <a:rPr b="0"/>
              <a:t>: Use array of efficient long scintillator bars + PMTs to detect ionisation from mCPs.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sz="2000">
                <a:solidFill>
                  <a:srgbClr val="000000"/>
                </a:solidFill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b="1"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Challenges</a:t>
            </a:r>
            <a:r>
              <a:rPr b="0"/>
              <a:t>:</a:t>
            </a:r>
          </a:p>
          <a:p>
            <a:pPr marL="457200" indent="-368300">
              <a:buClr>
                <a:schemeClr val="accent4"/>
              </a:buClr>
              <a:buSzPts val="2000"/>
              <a:buFont typeface="Helvetica Neue"/>
              <a:buChar char="⚬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Expect few scintillation photons to be produced</a:t>
            </a:r>
          </a:p>
          <a:p>
            <a:pPr lvl="2" indent="457200"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→ must be able to detect single scintillation photons</a:t>
            </a:r>
          </a:p>
          <a:p>
            <a:pPr marL="457200" indent="-368300">
              <a:buClr>
                <a:schemeClr val="accent4"/>
              </a:buClr>
              <a:buSzPts val="2000"/>
              <a:buFont typeface="Helvetica Neue"/>
              <a:buChar char="⚬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Well controlled backgrounds → signatures “point” at the interaction point, triggering on sets of signals within small time windows (~20 ns)</a:t>
            </a:r>
          </a:p>
        </p:txBody>
      </p:sp>
      <p:sp>
        <p:nvSpPr>
          <p:cNvPr id="484" name="Millicharged particle searches at the LHC"/>
          <p:cNvSpPr txBox="1"/>
          <p:nvPr/>
        </p:nvSpPr>
        <p:spPr>
          <a:xfrm>
            <a:off x="831171" y="120143"/>
            <a:ext cx="10751402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Millicharged particle searches at the LHC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ignal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Signal simulation</a:t>
            </a:r>
          </a:p>
        </p:txBody>
      </p:sp>
      <p:sp>
        <p:nvSpPr>
          <p:cNvPr id="7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1" name="mcp-xsec_run3.pdf" descr="mcp-xsec_run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9621" y="983853"/>
            <a:ext cx="6812748" cy="4890278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Signal simulation comprised of a wide range of DY/meson producction channels"/>
          <p:cNvSpPr txBox="1"/>
          <p:nvPr>
            <p:ph type="body" sz="quarter" idx="1"/>
          </p:nvPr>
        </p:nvSpPr>
        <p:spPr>
          <a:xfrm>
            <a:off x="1865366" y="5969930"/>
            <a:ext cx="8461268" cy="40576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Signal simulation comprised of a wide range of DY/meson producction channels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Muon event that initially leaked into SR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Muon event that initially leaked into SR1 </a:t>
            </a:r>
          </a:p>
        </p:txBody>
      </p:sp>
      <p:sp>
        <p:nvSpPr>
          <p:cNvPr id="795" name="Event displays clearly indicate the observed event is a muon that evaded veto…"/>
          <p:cNvSpPr txBox="1"/>
          <p:nvPr>
            <p:ph type="body" sz="half" idx="1"/>
          </p:nvPr>
        </p:nvSpPr>
        <p:spPr>
          <a:xfrm>
            <a:off x="520700" y="1339125"/>
            <a:ext cx="5189173" cy="4645595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</a:pPr>
            <a:r>
              <a:t>Event displays clearly indicate the observed event is a muon that evaded veto</a:t>
            </a:r>
          </a:p>
          <a:p>
            <a:pPr marL="180473" indent="-180473">
              <a:buSzPct val="100000"/>
              <a:buChar char="•"/>
            </a:pPr>
            <a:r>
              <a:t>Due to 8 out of 80 channels saturating at lower than nominal energy (black circles)</a:t>
            </a:r>
          </a:p>
          <a:p>
            <a:pPr lvl="1" marL="561473" indent="-180473"/>
            <a:r>
              <a:t>Energy deposited by a muon in such a channel thus below veto threshold (red line)</a:t>
            </a:r>
          </a:p>
          <a:p>
            <a:pPr lvl="1" marL="561473" indent="-180473"/>
            <a:r>
              <a:t>Somewhat improbably, this turned out to be the case for 3/4 channels hit by the muon in this event!</a:t>
            </a:r>
          </a:p>
          <a:p>
            <a:pPr marL="180473" indent="-180473">
              <a:buSzPct val="100000"/>
              <a:buChar char="•"/>
            </a:pPr>
            <a:r>
              <a:t>Addressed by lowering the muon veto threshold for these channels and re-running analysis</a:t>
            </a:r>
          </a:p>
        </p:txBody>
      </p:sp>
      <p:sp>
        <p:nvSpPr>
          <p:cNvPr id="7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99" name="Group"/>
          <p:cNvGrpSpPr/>
          <p:nvPr/>
        </p:nvGrpSpPr>
        <p:grpSpPr>
          <a:xfrm>
            <a:off x="6002206" y="885835"/>
            <a:ext cx="5684781" cy="2961195"/>
            <a:chOff x="0" y="0"/>
            <a:chExt cx="5684780" cy="2961193"/>
          </a:xfrm>
        </p:grpSpPr>
        <p:pic>
          <p:nvPicPr>
            <p:cNvPr id="797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354697" cy="2961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8" name="NB: front/back panels not quite hermetic - will be fixed for 2025/2026 operation"/>
            <p:cNvSpPr txBox="1"/>
            <p:nvPr/>
          </p:nvSpPr>
          <p:spPr>
            <a:xfrm>
              <a:off x="3254480" y="2168341"/>
              <a:ext cx="2430301" cy="5963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046B9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NB: front/back panels not quite hermetic - will be fixed for 2025/2026 operation</a:t>
              </a:r>
            </a:p>
          </p:txBody>
        </p:sp>
      </p:grpSp>
      <p:sp>
        <p:nvSpPr>
          <p:cNvPr id="800" name="For full transparency, we document this as a post-unblinding fix"/>
          <p:cNvSpPr txBox="1"/>
          <p:nvPr/>
        </p:nvSpPr>
        <p:spPr>
          <a:xfrm>
            <a:off x="457815" y="6019165"/>
            <a:ext cx="7100086" cy="51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For full transparency, we document this as a </a:t>
            </a:r>
            <a:r>
              <a:rPr b="1"/>
              <a:t>post-unblinding fix</a:t>
            </a:r>
          </a:p>
        </p:txBody>
      </p:sp>
      <p:grpSp>
        <p:nvGrpSpPr>
          <p:cNvPr id="810" name="Group"/>
          <p:cNvGrpSpPr/>
          <p:nvPr/>
        </p:nvGrpSpPr>
        <p:grpSpPr>
          <a:xfrm>
            <a:off x="7795945" y="3882654"/>
            <a:ext cx="3712109" cy="2667496"/>
            <a:chOff x="0" y="0"/>
            <a:chExt cx="3712107" cy="2667494"/>
          </a:xfrm>
        </p:grpSpPr>
        <p:pic>
          <p:nvPicPr>
            <p:cNvPr id="801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712108" cy="2667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2" name="Circle"/>
            <p:cNvSpPr/>
            <p:nvPr/>
          </p:nvSpPr>
          <p:spPr>
            <a:xfrm>
              <a:off x="326608" y="1523035"/>
              <a:ext cx="133097" cy="128822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28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803" name="Circle"/>
            <p:cNvSpPr/>
            <p:nvPr/>
          </p:nvSpPr>
          <p:spPr>
            <a:xfrm>
              <a:off x="692956" y="1627418"/>
              <a:ext cx="133096" cy="128822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28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804" name="Circle"/>
            <p:cNvSpPr/>
            <p:nvPr/>
          </p:nvSpPr>
          <p:spPr>
            <a:xfrm>
              <a:off x="951926" y="1594884"/>
              <a:ext cx="133096" cy="128822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28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805" name="Circle"/>
            <p:cNvSpPr/>
            <p:nvPr/>
          </p:nvSpPr>
          <p:spPr>
            <a:xfrm>
              <a:off x="1292873" y="1573835"/>
              <a:ext cx="133097" cy="128822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28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806" name="Circle"/>
            <p:cNvSpPr/>
            <p:nvPr/>
          </p:nvSpPr>
          <p:spPr>
            <a:xfrm>
              <a:off x="1539906" y="1720445"/>
              <a:ext cx="133096" cy="128822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28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807" name="Circle"/>
            <p:cNvSpPr/>
            <p:nvPr/>
          </p:nvSpPr>
          <p:spPr>
            <a:xfrm>
              <a:off x="1662841" y="1573835"/>
              <a:ext cx="133096" cy="128822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28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808" name="Circle"/>
            <p:cNvSpPr/>
            <p:nvPr/>
          </p:nvSpPr>
          <p:spPr>
            <a:xfrm>
              <a:off x="1885150" y="1682345"/>
              <a:ext cx="133097" cy="128822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28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809" name="Circle"/>
            <p:cNvSpPr/>
            <p:nvPr/>
          </p:nvSpPr>
          <p:spPr>
            <a:xfrm>
              <a:off x="2505417" y="1607584"/>
              <a:ext cx="133097" cy="128822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28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Cutflow for SR1 &amp; SR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Cutflow for SR1 &amp; SR2</a:t>
            </a:r>
          </a:p>
        </p:txBody>
      </p:sp>
      <p:sp>
        <p:nvSpPr>
          <p:cNvPr id="8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2848" y="1106276"/>
            <a:ext cx="9466304" cy="5111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rigger and DAQ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Trigger and DAQ</a:t>
            </a:r>
          </a:p>
        </p:txBody>
      </p:sp>
      <p:sp>
        <p:nvSpPr>
          <p:cNvPr id="817" name="Uses new “trigger board” to trigger the detectors…"/>
          <p:cNvSpPr txBox="1"/>
          <p:nvPr>
            <p:ph type="body" sz="quarter" idx="1"/>
          </p:nvPr>
        </p:nvSpPr>
        <p:spPr>
          <a:xfrm>
            <a:off x="469656" y="1726201"/>
            <a:ext cx="5388781" cy="2661805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</a:pPr>
            <a:r>
              <a:t>Uses new “trigger board” to trigger the detectors</a:t>
            </a:r>
          </a:p>
          <a:p>
            <a:pPr marL="180473" indent="-180473">
              <a:buSzPct val="100000"/>
              <a:buChar char="•"/>
            </a:pPr>
            <a:r>
              <a:t>PMT data input to CAEN digitizer</a:t>
            </a:r>
          </a:p>
          <a:p>
            <a:pPr marL="180473" indent="-180473">
              <a:buSzPct val="100000"/>
              <a:buChar char="•"/>
            </a:pPr>
            <a:r>
              <a:t>Digitizers send triggers from PMTs to trigger board</a:t>
            </a:r>
          </a:p>
          <a:p>
            <a:pPr marL="180473" indent="-180473">
              <a:buSzPct val="100000"/>
              <a:buChar char="•"/>
            </a:pPr>
            <a:r>
              <a:t>Trigger board logic determines if board should fire</a:t>
            </a:r>
          </a:p>
          <a:p>
            <a:pPr marL="180473" indent="-180473">
              <a:buSzPct val="100000"/>
              <a:buChar char="•"/>
            </a:pPr>
            <a:r>
              <a:t>Uses FPGA to program our trigger menu</a:t>
            </a:r>
          </a:p>
        </p:txBody>
      </p:sp>
      <p:sp>
        <p:nvSpPr>
          <p:cNvPr id="8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8348833" y="2473302"/>
            <a:ext cx="3078560" cy="3061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20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1094" y="317667"/>
            <a:ext cx="672607" cy="5069640"/>
          </a:xfrm>
          <a:prstGeom prst="rect">
            <a:avLst/>
          </a:prstGeom>
          <a:ln w="12700">
            <a:miter lim="400000"/>
          </a:ln>
        </p:spPr>
      </p:pic>
      <p:sp>
        <p:nvSpPr>
          <p:cNvPr id="821" name="TextBox 26"/>
          <p:cNvSpPr txBox="1"/>
          <p:nvPr/>
        </p:nvSpPr>
        <p:spPr>
          <a:xfrm>
            <a:off x="6274846" y="4452259"/>
            <a:ext cx="546548" cy="5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PMT</a:t>
            </a:r>
            <a:r>
              <a:t> </a:t>
            </a:r>
            <a:r>
              <a:t>Pulse</a:t>
            </a:r>
          </a:p>
        </p:txBody>
      </p:sp>
      <p:sp>
        <p:nvSpPr>
          <p:cNvPr id="822" name="TextBox 2"/>
          <p:cNvSpPr txBox="1"/>
          <p:nvPr/>
        </p:nvSpPr>
        <p:spPr>
          <a:xfrm>
            <a:off x="9436021" y="2170052"/>
            <a:ext cx="1345145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Trigger Board</a:t>
            </a:r>
          </a:p>
        </p:txBody>
      </p:sp>
      <p:sp>
        <p:nvSpPr>
          <p:cNvPr id="823" name="Straight Arrow Connector 4"/>
          <p:cNvSpPr/>
          <p:nvPr/>
        </p:nvSpPr>
        <p:spPr>
          <a:xfrm flipV="1">
            <a:off x="7157028" y="4276852"/>
            <a:ext cx="1810324" cy="175407"/>
          </a:xfrm>
          <a:prstGeom prst="line">
            <a:avLst/>
          </a:prstGeom>
          <a:ln w="38100">
            <a:solidFill>
              <a:srgbClr val="00B05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4" name="Frame 7"/>
          <p:cNvSpPr/>
          <p:nvPr/>
        </p:nvSpPr>
        <p:spPr>
          <a:xfrm>
            <a:off x="6914166" y="3828306"/>
            <a:ext cx="242864" cy="1015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682" y="402"/>
                </a:moveTo>
                <a:lnTo>
                  <a:pt x="1682" y="21198"/>
                </a:lnTo>
                <a:lnTo>
                  <a:pt x="19918" y="21198"/>
                </a:lnTo>
                <a:lnTo>
                  <a:pt x="19918" y="402"/>
                </a:lnTo>
                <a:close/>
              </a:path>
            </a:pathLst>
          </a:custGeom>
          <a:solidFill>
            <a:srgbClr val="00B05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5" name="Left Brace 10"/>
          <p:cNvSpPr/>
          <p:nvPr/>
        </p:nvSpPr>
        <p:spPr>
          <a:xfrm>
            <a:off x="8967351" y="3165483"/>
            <a:ext cx="167855" cy="2200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1539"/>
                  <a:pt x="10800" y="21463"/>
                </a:cubicBezTo>
                <a:lnTo>
                  <a:pt x="10800" y="10758"/>
                </a:lnTo>
                <a:cubicBezTo>
                  <a:pt x="10800" y="10682"/>
                  <a:pt x="5965" y="10621"/>
                  <a:pt x="0" y="10621"/>
                </a:cubicBezTo>
                <a:cubicBezTo>
                  <a:pt x="5965" y="10621"/>
                  <a:pt x="10800" y="10559"/>
                  <a:pt x="10800" y="10483"/>
                </a:cubicBezTo>
                <a:lnTo>
                  <a:pt x="10800" y="137"/>
                </a:lnTo>
                <a:cubicBezTo>
                  <a:pt x="10800" y="61"/>
                  <a:pt x="15635" y="0"/>
                  <a:pt x="21600" y="0"/>
                </a:cubicBezTo>
              </a:path>
            </a:pathLst>
          </a:custGeom>
          <a:ln w="38100">
            <a:solidFill>
              <a:srgbClr val="00B050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26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rcRect l="0" t="0" r="3079" b="0"/>
          <a:stretch>
            <a:fillRect/>
          </a:stretch>
        </p:blipFill>
        <p:spPr>
          <a:xfrm>
            <a:off x="8391635" y="583232"/>
            <a:ext cx="3746553" cy="1250010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TextBox 13"/>
          <p:cNvSpPr txBox="1"/>
          <p:nvPr/>
        </p:nvSpPr>
        <p:spPr>
          <a:xfrm>
            <a:off x="8981685" y="523781"/>
            <a:ext cx="150945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DAQ Computer</a:t>
            </a:r>
          </a:p>
        </p:txBody>
      </p:sp>
      <p:sp>
        <p:nvSpPr>
          <p:cNvPr id="828" name="Curved Connector 15"/>
          <p:cNvSpPr/>
          <p:nvPr/>
        </p:nvSpPr>
        <p:spPr>
          <a:xfrm rot="16200000">
            <a:off x="8097739" y="1860777"/>
            <a:ext cx="1387085" cy="867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598" y="0"/>
                  <a:pt x="11196" y="5400"/>
                  <a:pt x="11196" y="10800"/>
                </a:cubicBezTo>
                <a:cubicBezTo>
                  <a:pt x="11196" y="16200"/>
                  <a:pt x="16398" y="21600"/>
                  <a:pt x="21600" y="21600"/>
                </a:cubicBezTo>
              </a:path>
            </a:pathLst>
          </a:custGeom>
          <a:ln w="38100">
            <a:solidFill>
              <a:srgbClr val="7030A0"/>
            </a:solidFill>
            <a:miter/>
            <a:tailEnd type="triangle"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9" name="Straight Arrow Connector 29"/>
          <p:cNvSpPr/>
          <p:nvPr/>
        </p:nvSpPr>
        <p:spPr>
          <a:xfrm flipV="1">
            <a:off x="7115239" y="1662283"/>
            <a:ext cx="1635474" cy="1142902"/>
          </a:xfrm>
          <a:prstGeom prst="line">
            <a:avLst/>
          </a:prstGeom>
          <a:ln w="38100">
            <a:solidFill>
              <a:srgbClr val="7030A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30" name="TextBox 30"/>
          <p:cNvSpPr txBox="1"/>
          <p:nvPr/>
        </p:nvSpPr>
        <p:spPr>
          <a:xfrm>
            <a:off x="9270946" y="1721702"/>
            <a:ext cx="1497284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Trigger Information</a:t>
            </a:r>
          </a:p>
        </p:txBody>
      </p:sp>
      <p:sp>
        <p:nvSpPr>
          <p:cNvPr id="831" name="TextBox 31"/>
          <p:cNvSpPr txBox="1"/>
          <p:nvPr/>
        </p:nvSpPr>
        <p:spPr>
          <a:xfrm>
            <a:off x="7373248" y="1504750"/>
            <a:ext cx="122112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Digitized Pulses</a:t>
            </a:r>
          </a:p>
        </p:txBody>
      </p:sp>
      <p:sp>
        <p:nvSpPr>
          <p:cNvPr id="832" name="Curved Connector 34"/>
          <p:cNvSpPr/>
          <p:nvPr/>
        </p:nvSpPr>
        <p:spPr>
          <a:xfrm rot="10800000">
            <a:off x="7054756" y="2237730"/>
            <a:ext cx="2684252" cy="983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38100">
            <a:solidFill>
              <a:srgbClr val="FF0000"/>
            </a:solidFill>
            <a:miter/>
            <a:tailEnd type="triangle"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33" name="TextBox 36"/>
          <p:cNvSpPr txBox="1"/>
          <p:nvPr/>
        </p:nvSpPr>
        <p:spPr>
          <a:xfrm>
            <a:off x="7659562" y="2523207"/>
            <a:ext cx="791503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Global Trigger</a:t>
            </a:r>
          </a:p>
        </p:txBody>
      </p:sp>
      <p:sp>
        <p:nvSpPr>
          <p:cNvPr id="834" name="TextBox 37"/>
          <p:cNvSpPr txBox="1"/>
          <p:nvPr/>
        </p:nvSpPr>
        <p:spPr>
          <a:xfrm>
            <a:off x="7426529" y="4001701"/>
            <a:ext cx="1296738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Channel Triggers</a:t>
            </a:r>
          </a:p>
        </p:txBody>
      </p:sp>
      <p:sp>
        <p:nvSpPr>
          <p:cNvPr id="835" name="TextBox 38"/>
          <p:cNvSpPr txBox="1"/>
          <p:nvPr/>
        </p:nvSpPr>
        <p:spPr>
          <a:xfrm>
            <a:off x="6370921" y="5337453"/>
            <a:ext cx="1429977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CAEN Digitizer</a:t>
            </a:r>
          </a:p>
        </p:txBody>
      </p:sp>
      <p:grpSp>
        <p:nvGrpSpPr>
          <p:cNvPr id="844" name="Group"/>
          <p:cNvGrpSpPr/>
          <p:nvPr/>
        </p:nvGrpSpPr>
        <p:grpSpPr>
          <a:xfrm>
            <a:off x="97339" y="5373119"/>
            <a:ext cx="6638899" cy="2149768"/>
            <a:chOff x="0" y="0"/>
            <a:chExt cx="6638897" cy="2149767"/>
          </a:xfrm>
        </p:grpSpPr>
        <p:pic>
          <p:nvPicPr>
            <p:cNvPr id="836" name="Picture 14" descr="Picture 14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4000" t="81030" r="15455" b="0"/>
            <a:stretch>
              <a:fillRect/>
            </a:stretch>
          </p:blipFill>
          <p:spPr>
            <a:xfrm rot="10800000">
              <a:off x="0" y="190099"/>
              <a:ext cx="4017549" cy="5095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7" name="TextBox 1"/>
            <p:cNvSpPr/>
            <p:nvPr/>
          </p:nvSpPr>
          <p:spPr>
            <a:xfrm>
              <a:off x="1392822" y="73244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Scintillator Bar</a:t>
              </a:r>
            </a:p>
          </p:txBody>
        </p:sp>
        <p:pic>
          <p:nvPicPr>
            <p:cNvPr id="838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210799" y="0"/>
              <a:ext cx="659211" cy="889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62639" y="60725"/>
              <a:ext cx="1070775" cy="768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0" name="TextBox 1"/>
            <p:cNvSpPr/>
            <p:nvPr/>
          </p:nvSpPr>
          <p:spPr>
            <a:xfrm>
              <a:off x="4109427" y="87976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PMT base</a:t>
              </a:r>
            </a:p>
          </p:txBody>
        </p:sp>
        <p:sp>
          <p:nvSpPr>
            <p:cNvPr id="841" name="TextBox 1"/>
            <p:cNvSpPr/>
            <p:nvPr/>
          </p:nvSpPr>
          <p:spPr>
            <a:xfrm>
              <a:off x="5368897" y="87976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PMT</a:t>
              </a:r>
            </a:p>
          </p:txBody>
        </p:sp>
        <p:sp>
          <p:nvSpPr>
            <p:cNvPr id="842" name="TextBox 38"/>
            <p:cNvSpPr/>
            <p:nvPr/>
          </p:nvSpPr>
          <p:spPr>
            <a:xfrm>
              <a:off x="4007599" y="29368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843" name="TextBox 38"/>
            <p:cNvSpPr/>
            <p:nvPr/>
          </p:nvSpPr>
          <p:spPr>
            <a:xfrm>
              <a:off x="4863030" y="29368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+</a:t>
              </a:r>
            </a:p>
          </p:txBody>
        </p:sp>
      </p:grpSp>
      <p:sp>
        <p:nvSpPr>
          <p:cNvPr id="845" name="Straight Arrow Connector 17"/>
          <p:cNvSpPr/>
          <p:nvPr/>
        </p:nvSpPr>
        <p:spPr>
          <a:xfrm flipV="1">
            <a:off x="4558111" y="3587580"/>
            <a:ext cx="2632557" cy="2331651"/>
          </a:xfrm>
          <a:prstGeom prst="line">
            <a:avLst/>
          </a:prstGeom>
          <a:ln w="38100">
            <a:solidFill>
              <a:srgbClr val="4472C4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DAQ &amp; Trigger Monitor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DAQ &amp; Trigger Monitoring </a:t>
            </a:r>
          </a:p>
        </p:txBody>
      </p:sp>
      <p:sp>
        <p:nvSpPr>
          <p:cNvPr id="848" name="Web-based interfaces/DBs to run &amp; monitor the detector…"/>
          <p:cNvSpPr txBox="1"/>
          <p:nvPr>
            <p:ph type="body" sz="quarter" idx="1"/>
          </p:nvPr>
        </p:nvSpPr>
        <p:spPr>
          <a:xfrm>
            <a:off x="144198" y="1701965"/>
            <a:ext cx="6131984" cy="1143851"/>
          </a:xfrm>
          <a:prstGeom prst="rect">
            <a:avLst/>
          </a:prstGeom>
        </p:spPr>
        <p:txBody>
          <a:bodyPr/>
          <a:lstStyle>
            <a:lvl1pPr marL="180473" indent="-180473">
              <a:buSzPct val="100000"/>
              <a:buChar char="•"/>
            </a:lvl1pPr>
            <a:lvl2pPr marL="561473" indent="-180473"/>
          </a:lstStyle>
          <a:p>
            <a:pPr/>
            <a:r>
              <a:t>Web-based interfaces/DBs to run &amp; monitor the detector</a:t>
            </a:r>
          </a:p>
          <a:p>
            <a:pPr lvl="1"/>
            <a:r>
              <a:t>Stable continuous data taking since June 1st 2023</a:t>
            </a:r>
          </a:p>
        </p:txBody>
      </p:sp>
      <p:sp>
        <p:nvSpPr>
          <p:cNvPr id="8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6488" r="0" b="0"/>
          <a:stretch>
            <a:fillRect/>
          </a:stretch>
        </p:blipFill>
        <p:spPr>
          <a:xfrm>
            <a:off x="1125781" y="3473317"/>
            <a:ext cx="8936939" cy="3033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1808" t="0" r="0" b="0"/>
          <a:stretch>
            <a:fillRect/>
          </a:stretch>
        </p:blipFill>
        <p:spPr>
          <a:xfrm>
            <a:off x="6504290" y="660075"/>
            <a:ext cx="5567105" cy="2796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lide Number"/>
          <p:cNvSpPr txBox="1"/>
          <p:nvPr>
            <p:ph type="sldNum" sz="quarter" idx="2"/>
          </p:nvPr>
        </p:nvSpPr>
        <p:spPr>
          <a:xfrm>
            <a:off x="11843434" y="6495287"/>
            <a:ext cx="212737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4" name="Google Shape;625;p61"/>
          <p:cNvSpPr txBox="1"/>
          <p:nvPr/>
        </p:nvSpPr>
        <p:spPr>
          <a:xfrm>
            <a:off x="628500" y="1072099"/>
            <a:ext cx="10935000" cy="594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One can consider a dark sector containing a massless abelian gauge field,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A′</a:t>
            </a:r>
            <a:r>
              <a:t>, that couples to a new dark fermion,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  <a:r>
              <a:t>, with order one coupling,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e′</a:t>
            </a:r>
            <a:r>
              <a:t>. A kinetic mixing,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κ</a:t>
            </a:r>
            <a:r>
              <a:t>, can be introduced between the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A′</a:t>
            </a:r>
            <a:r>
              <a:t> and SM hypercharge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t>. Under a convenient basis,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A′</a:t>
            </a:r>
            <a:r>
              <a:t> is decoupled from the SM sector and the Lagrangian can be written as</a:t>
            </a:r>
          </a:p>
          <a:p>
            <a:pPr>
              <a:lnSpc>
                <a:spcPct val="115000"/>
              </a:lnSpc>
              <a:spcBef>
                <a:spcPts val="1200"/>
              </a:spcBef>
              <a:defRPr>
                <a:solidFill>
                  <a:srgbClr val="000000"/>
                </a:solidFill>
              </a:defRPr>
            </a:pPr>
            <a:endParaRPr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defRPr sz="1500">
                <a:solidFill>
                  <a:srgbClr val="000000"/>
                </a:solidFill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defRPr>
                <a:solidFill>
                  <a:srgbClr val="000000"/>
                </a:solidFill>
              </a:defRPr>
            </a:pPr>
            <a:endParaRPr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 this case, the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  <a:r>
              <a:t> acts as a field with hypercharge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κe′</a:t>
            </a:r>
            <a:r>
              <a:t>. The new fermion is generically called a millicharged particle since a natural value for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κ</a:t>
            </a:r>
            <a:r>
              <a:t>, and therefore the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  <a:r>
              <a:t> effective electric charge, of ~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αe/π </a:t>
            </a:r>
            <a:r>
              <a:t>~10</a:t>
            </a:r>
            <a:r>
              <a:rPr baseline="30000"/>
              <a:t>−3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t> arises from one-loop effects. The parameter space     1 &lt;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baseline="-25000"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  <a:r>
              <a:t> &lt; 100 GeV, an ideal mass range for production at the LHC, is largely unexplored by </a:t>
            </a:r>
            <a:r>
              <a:rPr i="1"/>
              <a:t>direct</a:t>
            </a:r>
            <a:r>
              <a:t> searches.</a:t>
            </a:r>
          </a:p>
        </p:txBody>
      </p:sp>
      <p:pic>
        <p:nvPicPr>
          <p:cNvPr id="855" name="Google Shape;626;p61" descr="Google Shape;626;p6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3474" y="2971824"/>
            <a:ext cx="7585052" cy="914352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Google Shape;627;p61"/>
          <p:cNvSpPr txBox="1"/>
          <p:nvPr/>
        </p:nvSpPr>
        <p:spPr>
          <a:xfrm>
            <a:off x="679499" y="504725"/>
            <a:ext cx="5599802" cy="9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from </a:t>
            </a:r>
            <a:r>
              <a:rPr u="sng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hlinkClick r:id="rId3" invalidUrl="" action="" tgtFrame="" tooltip="" history="1" highlightClick="0" endSnd="0"/>
              </a:rPr>
              <a:t>arXiv:2104.07151v2</a:t>
            </a:r>
            <a:r>
              <a:rPr>
                <a:solidFill>
                  <a:srgbClr val="0046B9"/>
                </a:solidFill>
              </a:rPr>
              <a:t> </a:t>
            </a:r>
            <a:endParaRPr>
              <a:solidFill>
                <a:srgbClr val="0046B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he milliQan experimental si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milliQan experimental site</a:t>
            </a:r>
          </a:p>
        </p:txBody>
      </p:sp>
      <p:sp>
        <p:nvSpPr>
          <p:cNvPr id="488" name="In a tunnel above CMS at CERN, off-axis from LHC…"/>
          <p:cNvSpPr txBox="1"/>
          <p:nvPr>
            <p:ph type="body" sz="quarter" idx="1"/>
          </p:nvPr>
        </p:nvSpPr>
        <p:spPr>
          <a:xfrm>
            <a:off x="478488" y="1000006"/>
            <a:ext cx="7519911" cy="2147919"/>
          </a:xfrm>
          <a:prstGeom prst="rect">
            <a:avLst/>
          </a:prstGeom>
        </p:spPr>
        <p:txBody>
          <a:bodyPr/>
          <a:lstStyle/>
          <a:p>
            <a:pPr marL="171450" indent="-171450" defTabSz="868680">
              <a:lnSpc>
                <a:spcPct val="100000"/>
              </a:lnSpc>
              <a:spcBef>
                <a:spcPts val="900"/>
              </a:spcBef>
              <a:buSzPct val="100000"/>
              <a:buChar char="•"/>
              <a:defRPr sz="1710"/>
            </a:pPr>
            <a:r>
              <a:t>In a tunnel above CMS at CERN, off-axis from LHC</a:t>
            </a:r>
          </a:p>
          <a:p>
            <a:pPr lvl="1" marL="533400" indent="-171449" defTabSz="868680">
              <a:lnSpc>
                <a:spcPct val="100000"/>
              </a:lnSpc>
              <a:spcBef>
                <a:spcPts val="900"/>
              </a:spcBef>
              <a:defRPr sz="1710"/>
            </a:pPr>
            <a:r>
              <a:t>2 detectors, in PX56 drainage gallery</a:t>
            </a:r>
          </a:p>
          <a:p>
            <a:pPr lvl="1" marL="533400" indent="-171449" defTabSz="868680">
              <a:lnSpc>
                <a:spcPct val="100000"/>
              </a:lnSpc>
              <a:spcBef>
                <a:spcPts val="900"/>
              </a:spcBef>
              <a:defRPr sz="1710"/>
            </a:pPr>
            <a:r>
              <a:t>33m from CMS I.P. at an angle </a:t>
            </a:r>
            <a14:m>
              <m:oMath>
                <m:r>
                  <a:rPr xmlns:a="http://schemas.openxmlformats.org/drawingml/2006/main" sz="20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η</m:t>
                </m:r>
                <m:r>
                  <a:rPr xmlns:a="http://schemas.openxmlformats.org/drawingml/2006/main" sz="20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≈</m:t>
                </m:r>
                <m:r>
                  <a:rPr xmlns:a="http://schemas.openxmlformats.org/drawingml/2006/main" sz="20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0.1</m:t>
                </m:r>
              </m:oMath>
            </a14:m>
            <a:r>
              <a:t>, </a:t>
            </a:r>
            <a14:m>
              <m:oMath>
                <m:r>
                  <a:rPr xmlns:a="http://schemas.openxmlformats.org/drawingml/2006/main" sz="20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ϕ</m:t>
                </m:r>
                <m:r>
                  <a:rPr xmlns:a="http://schemas.openxmlformats.org/drawingml/2006/main" sz="20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0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43</m:t>
                </m:r>
              </m:oMath>
            </a14:m>
          </a:p>
          <a:p>
            <a:pPr lvl="1" marL="533400" indent="-171449" defTabSz="868680">
              <a:lnSpc>
                <a:spcPct val="100000"/>
              </a:lnSpc>
              <a:spcBef>
                <a:spcPts val="900"/>
              </a:spcBef>
              <a:defRPr sz="1710"/>
            </a:pPr>
            <a:r>
              <a:t>17m of rock - natural shielding from beam and I.P. subproducts</a:t>
            </a:r>
          </a:p>
          <a:p>
            <a:pPr lvl="1" marL="533400" indent="-171449" defTabSz="868680">
              <a:lnSpc>
                <a:spcPct val="100000"/>
              </a:lnSpc>
              <a:spcBef>
                <a:spcPts val="900"/>
              </a:spcBef>
              <a:defRPr sz="1710"/>
            </a:pPr>
            <a:r>
              <a:t>70m underground - cosmic muon flux suppressed by a factor of ~100 (compared to surface)</a:t>
            </a:r>
          </a:p>
        </p:txBody>
      </p:sp>
      <p:sp>
        <p:nvSpPr>
          <p:cNvPr id="489" name="Slide Number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92" name="Group"/>
          <p:cNvGrpSpPr/>
          <p:nvPr/>
        </p:nvGrpSpPr>
        <p:grpSpPr>
          <a:xfrm>
            <a:off x="8438424" y="697059"/>
            <a:ext cx="3593631" cy="4803985"/>
            <a:chOff x="0" y="0"/>
            <a:chExt cx="3593629" cy="4803984"/>
          </a:xfrm>
        </p:grpSpPr>
        <p:pic>
          <p:nvPicPr>
            <p:cNvPr id="49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593630" cy="4803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IMG_1584.jpeg" descr="IMG_1584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294" t="2197" r="3294" b="7283"/>
            <a:stretch>
              <a:fillRect/>
            </a:stretch>
          </p:blipFill>
          <p:spPr>
            <a:xfrm>
              <a:off x="1114" y="8890"/>
              <a:ext cx="2443091" cy="10380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6" name="Group"/>
          <p:cNvGrpSpPr/>
          <p:nvPr/>
        </p:nvGrpSpPr>
        <p:grpSpPr>
          <a:xfrm>
            <a:off x="544069" y="3259248"/>
            <a:ext cx="7660704" cy="3262927"/>
            <a:chOff x="0" y="0"/>
            <a:chExt cx="7660703" cy="3262926"/>
          </a:xfrm>
        </p:grpSpPr>
        <p:pic>
          <p:nvPicPr>
            <p:cNvPr id="493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36313"/>
              <a:ext cx="3357897" cy="3190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4526998" y="572920"/>
              <a:ext cx="2861751" cy="25613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milliqan_location.pdf" descr="milliqan_location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674" t="11151" r="7674" b="11151"/>
            <a:stretch>
              <a:fillRect/>
            </a:stretch>
          </p:blipFill>
          <p:spPr>
            <a:xfrm>
              <a:off x="3443135" y="0"/>
              <a:ext cx="4217569" cy="3262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un 3 bar &amp; slab detector desig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Run 3 bar &amp; slab detector designs </a:t>
            </a:r>
          </a:p>
        </p:txBody>
      </p:sp>
      <p:sp>
        <p:nvSpPr>
          <p:cNvPr id="499" name="Each has 4 radial “layers” of EJ200 scintillator oriented at CMS…"/>
          <p:cNvSpPr txBox="1"/>
          <p:nvPr>
            <p:ph type="body" sz="half" idx="1"/>
          </p:nvPr>
        </p:nvSpPr>
        <p:spPr>
          <a:xfrm>
            <a:off x="842812" y="1264785"/>
            <a:ext cx="5703468" cy="4794275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  <a:defRPr sz="2000"/>
            </a:pPr>
            <a:r>
              <a:t>Each has 4 radial “layers” of EJ200 scintillator oriented at CMS</a:t>
            </a:r>
          </a:p>
          <a:p>
            <a:pPr lvl="1" marL="561473" indent="-180473">
              <a:defRPr sz="2000"/>
            </a:pPr>
            <a:r>
              <a:t>4x4 array of 60 x 5 x 5 cm “bars”</a:t>
            </a:r>
          </a:p>
          <a:p>
            <a:pPr lvl="1" marL="561473" indent="-180473">
              <a:defRPr sz="2000"/>
            </a:pPr>
            <a:r>
              <a:t>Twelve 40 x 60 x 5 cm “slabs” equivalent to the coverage of</a:t>
            </a:r>
            <a:r>
              <a:rPr b="1"/>
              <a:t> ~1000 bars</a:t>
            </a:r>
            <a:endParaRPr b="1"/>
          </a:p>
          <a:p>
            <a:pPr lvl="1" marL="561473" indent="-180473">
              <a:defRPr sz="2000"/>
            </a:pPr>
            <a:r>
              <a:t>Coupled to Hamamatsu R878 PMTs (amplified to allow sPE sensitivity)</a:t>
            </a:r>
          </a:p>
          <a:p>
            <a:pPr marL="180473" indent="-180473">
              <a:buSzPct val="100000"/>
              <a:buChar char="•"/>
              <a:defRPr sz="2000"/>
            </a:pPr>
            <a:r>
              <a:t>Bar detector has veto panels to provide active rejection of cosmic and beam muon deposits</a:t>
            </a:r>
          </a:p>
          <a:p>
            <a:pPr marL="180473" indent="-180473">
              <a:buSzPct val="100000"/>
              <a:buChar char="•"/>
              <a:defRPr sz="2000"/>
            </a:pPr>
            <a:r>
              <a:t>DAQ uses CAEN V1743 digitizers readout by custom FPGA-based trigger board  </a:t>
            </a:r>
          </a:p>
        </p:txBody>
      </p:sp>
      <p:sp>
        <p:nvSpPr>
          <p:cNvPr id="500" name="Slide Number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24637" t="25204" r="28562" b="21138"/>
          <a:stretch>
            <a:fillRect/>
          </a:stretch>
        </p:blipFill>
        <p:spPr>
          <a:xfrm>
            <a:off x="7210766" y="3862960"/>
            <a:ext cx="3923507" cy="2530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4" fill="norm" stroke="1" extrusionOk="0">
                <a:moveTo>
                  <a:pt x="16625" y="0"/>
                </a:moveTo>
                <a:cubicBezTo>
                  <a:pt x="16433" y="-2"/>
                  <a:pt x="16304" y="33"/>
                  <a:pt x="15976" y="146"/>
                </a:cubicBezTo>
                <a:cubicBezTo>
                  <a:pt x="15710" y="237"/>
                  <a:pt x="15422" y="326"/>
                  <a:pt x="15338" y="342"/>
                </a:cubicBezTo>
                <a:cubicBezTo>
                  <a:pt x="15255" y="358"/>
                  <a:pt x="15092" y="410"/>
                  <a:pt x="14975" y="457"/>
                </a:cubicBezTo>
                <a:cubicBezTo>
                  <a:pt x="14859" y="504"/>
                  <a:pt x="14557" y="615"/>
                  <a:pt x="14305" y="704"/>
                </a:cubicBezTo>
                <a:cubicBezTo>
                  <a:pt x="14052" y="793"/>
                  <a:pt x="13779" y="888"/>
                  <a:pt x="13702" y="917"/>
                </a:cubicBezTo>
                <a:cubicBezTo>
                  <a:pt x="13624" y="946"/>
                  <a:pt x="13410" y="1019"/>
                  <a:pt x="13225" y="1080"/>
                </a:cubicBezTo>
                <a:cubicBezTo>
                  <a:pt x="12826" y="1211"/>
                  <a:pt x="12685" y="1262"/>
                  <a:pt x="12218" y="1432"/>
                </a:cubicBezTo>
                <a:cubicBezTo>
                  <a:pt x="12024" y="1502"/>
                  <a:pt x="11784" y="1577"/>
                  <a:pt x="11687" y="1597"/>
                </a:cubicBezTo>
                <a:cubicBezTo>
                  <a:pt x="11590" y="1618"/>
                  <a:pt x="11425" y="1677"/>
                  <a:pt x="11318" y="1733"/>
                </a:cubicBezTo>
                <a:cubicBezTo>
                  <a:pt x="11211" y="1788"/>
                  <a:pt x="10967" y="1876"/>
                  <a:pt x="10776" y="1926"/>
                </a:cubicBezTo>
                <a:cubicBezTo>
                  <a:pt x="10585" y="1976"/>
                  <a:pt x="10392" y="2040"/>
                  <a:pt x="10350" y="2068"/>
                </a:cubicBezTo>
                <a:cubicBezTo>
                  <a:pt x="10308" y="2095"/>
                  <a:pt x="10124" y="2165"/>
                  <a:pt x="9939" y="2223"/>
                </a:cubicBezTo>
                <a:cubicBezTo>
                  <a:pt x="9754" y="2282"/>
                  <a:pt x="9304" y="2434"/>
                  <a:pt x="8938" y="2562"/>
                </a:cubicBezTo>
                <a:lnTo>
                  <a:pt x="8276" y="2795"/>
                </a:lnTo>
                <a:lnTo>
                  <a:pt x="8285" y="3343"/>
                </a:lnTo>
                <a:lnTo>
                  <a:pt x="8296" y="3892"/>
                </a:lnTo>
                <a:lnTo>
                  <a:pt x="8418" y="3939"/>
                </a:lnTo>
                <a:cubicBezTo>
                  <a:pt x="8486" y="3966"/>
                  <a:pt x="8556" y="4008"/>
                  <a:pt x="8571" y="4030"/>
                </a:cubicBezTo>
                <a:cubicBezTo>
                  <a:pt x="8611" y="4090"/>
                  <a:pt x="6841" y="7146"/>
                  <a:pt x="6747" y="7181"/>
                </a:cubicBezTo>
                <a:cubicBezTo>
                  <a:pt x="6523" y="7263"/>
                  <a:pt x="5556" y="7590"/>
                  <a:pt x="5539" y="7590"/>
                </a:cubicBezTo>
                <a:cubicBezTo>
                  <a:pt x="5527" y="7590"/>
                  <a:pt x="5522" y="7841"/>
                  <a:pt x="5528" y="8148"/>
                </a:cubicBezTo>
                <a:lnTo>
                  <a:pt x="5539" y="8707"/>
                </a:lnTo>
                <a:lnTo>
                  <a:pt x="5657" y="8744"/>
                </a:lnTo>
                <a:cubicBezTo>
                  <a:pt x="5722" y="8765"/>
                  <a:pt x="5790" y="8802"/>
                  <a:pt x="5807" y="8829"/>
                </a:cubicBezTo>
                <a:cubicBezTo>
                  <a:pt x="5833" y="8868"/>
                  <a:pt x="4504" y="11260"/>
                  <a:pt x="4149" y="11813"/>
                </a:cubicBezTo>
                <a:cubicBezTo>
                  <a:pt x="4069" y="11937"/>
                  <a:pt x="3965" y="11992"/>
                  <a:pt x="3489" y="12155"/>
                </a:cubicBezTo>
                <a:cubicBezTo>
                  <a:pt x="3178" y="12261"/>
                  <a:pt x="2887" y="12362"/>
                  <a:pt x="2843" y="12378"/>
                </a:cubicBezTo>
                <a:cubicBezTo>
                  <a:pt x="2764" y="12407"/>
                  <a:pt x="2763" y="12424"/>
                  <a:pt x="2773" y="12967"/>
                </a:cubicBezTo>
                <a:lnTo>
                  <a:pt x="2781" y="13525"/>
                </a:lnTo>
                <a:lnTo>
                  <a:pt x="2941" y="13553"/>
                </a:lnTo>
                <a:cubicBezTo>
                  <a:pt x="3028" y="13568"/>
                  <a:pt x="3100" y="13596"/>
                  <a:pt x="3100" y="13617"/>
                </a:cubicBezTo>
                <a:cubicBezTo>
                  <a:pt x="3100" y="13638"/>
                  <a:pt x="2701" y="14354"/>
                  <a:pt x="2211" y="15207"/>
                </a:cubicBezTo>
                <a:lnTo>
                  <a:pt x="1320" y="16760"/>
                </a:lnTo>
                <a:lnTo>
                  <a:pt x="797" y="16940"/>
                </a:lnTo>
                <a:cubicBezTo>
                  <a:pt x="510" y="17038"/>
                  <a:pt x="213" y="17143"/>
                  <a:pt x="138" y="17177"/>
                </a:cubicBezTo>
                <a:lnTo>
                  <a:pt x="0" y="17241"/>
                </a:lnTo>
                <a:lnTo>
                  <a:pt x="17" y="17776"/>
                </a:lnTo>
                <a:cubicBezTo>
                  <a:pt x="27" y="18071"/>
                  <a:pt x="40" y="18325"/>
                  <a:pt x="48" y="18337"/>
                </a:cubicBezTo>
                <a:cubicBezTo>
                  <a:pt x="56" y="18350"/>
                  <a:pt x="244" y="18373"/>
                  <a:pt x="468" y="18391"/>
                </a:cubicBezTo>
                <a:cubicBezTo>
                  <a:pt x="691" y="18410"/>
                  <a:pt x="915" y="18436"/>
                  <a:pt x="964" y="18449"/>
                </a:cubicBezTo>
                <a:cubicBezTo>
                  <a:pt x="1012" y="18462"/>
                  <a:pt x="1218" y="18487"/>
                  <a:pt x="1422" y="18503"/>
                </a:cubicBezTo>
                <a:cubicBezTo>
                  <a:pt x="1626" y="18519"/>
                  <a:pt x="1848" y="18543"/>
                  <a:pt x="1916" y="18557"/>
                </a:cubicBezTo>
                <a:cubicBezTo>
                  <a:pt x="1984" y="18572"/>
                  <a:pt x="2167" y="18596"/>
                  <a:pt x="2323" y="18611"/>
                </a:cubicBezTo>
                <a:cubicBezTo>
                  <a:pt x="2478" y="18627"/>
                  <a:pt x="2702" y="18653"/>
                  <a:pt x="2819" y="18669"/>
                </a:cubicBezTo>
                <a:cubicBezTo>
                  <a:pt x="2935" y="18684"/>
                  <a:pt x="3134" y="18707"/>
                  <a:pt x="3260" y="18720"/>
                </a:cubicBezTo>
                <a:cubicBezTo>
                  <a:pt x="3987" y="18794"/>
                  <a:pt x="4162" y="18819"/>
                  <a:pt x="4186" y="18842"/>
                </a:cubicBezTo>
                <a:cubicBezTo>
                  <a:pt x="4229" y="18882"/>
                  <a:pt x="4217" y="19213"/>
                  <a:pt x="4171" y="19285"/>
                </a:cubicBezTo>
                <a:cubicBezTo>
                  <a:pt x="4148" y="19321"/>
                  <a:pt x="4098" y="19352"/>
                  <a:pt x="4060" y="19352"/>
                </a:cubicBezTo>
                <a:cubicBezTo>
                  <a:pt x="4021" y="19352"/>
                  <a:pt x="3966" y="19384"/>
                  <a:pt x="3935" y="19424"/>
                </a:cubicBezTo>
                <a:cubicBezTo>
                  <a:pt x="3904" y="19463"/>
                  <a:pt x="3688" y="19560"/>
                  <a:pt x="3454" y="19640"/>
                </a:cubicBezTo>
                <a:cubicBezTo>
                  <a:pt x="3221" y="19720"/>
                  <a:pt x="2915" y="19825"/>
                  <a:pt x="2773" y="19874"/>
                </a:cubicBezTo>
                <a:lnTo>
                  <a:pt x="2515" y="19965"/>
                </a:lnTo>
                <a:lnTo>
                  <a:pt x="2526" y="20242"/>
                </a:lnTo>
                <a:cubicBezTo>
                  <a:pt x="2535" y="20488"/>
                  <a:pt x="2547" y="20526"/>
                  <a:pt x="2622" y="20554"/>
                </a:cubicBezTo>
                <a:cubicBezTo>
                  <a:pt x="2725" y="20591"/>
                  <a:pt x="2757" y="20707"/>
                  <a:pt x="2679" y="20753"/>
                </a:cubicBezTo>
                <a:cubicBezTo>
                  <a:pt x="2563" y="20822"/>
                  <a:pt x="2631" y="20882"/>
                  <a:pt x="2819" y="20882"/>
                </a:cubicBezTo>
                <a:cubicBezTo>
                  <a:pt x="3020" y="20882"/>
                  <a:pt x="3064" y="20819"/>
                  <a:pt x="2952" y="20693"/>
                </a:cubicBezTo>
                <a:cubicBezTo>
                  <a:pt x="2899" y="20633"/>
                  <a:pt x="2908" y="20613"/>
                  <a:pt x="3022" y="20530"/>
                </a:cubicBezTo>
                <a:cubicBezTo>
                  <a:pt x="3203" y="20397"/>
                  <a:pt x="3448" y="20399"/>
                  <a:pt x="4455" y="20530"/>
                </a:cubicBezTo>
                <a:cubicBezTo>
                  <a:pt x="4558" y="20544"/>
                  <a:pt x="4749" y="20566"/>
                  <a:pt x="4879" y="20581"/>
                </a:cubicBezTo>
                <a:cubicBezTo>
                  <a:pt x="5009" y="20596"/>
                  <a:pt x="5218" y="20620"/>
                  <a:pt x="5344" y="20635"/>
                </a:cubicBezTo>
                <a:cubicBezTo>
                  <a:pt x="5471" y="20650"/>
                  <a:pt x="5687" y="20674"/>
                  <a:pt x="5823" y="20689"/>
                </a:cubicBezTo>
                <a:cubicBezTo>
                  <a:pt x="5959" y="20704"/>
                  <a:pt x="6173" y="20731"/>
                  <a:pt x="6299" y="20747"/>
                </a:cubicBezTo>
                <a:cubicBezTo>
                  <a:pt x="6609" y="20785"/>
                  <a:pt x="6969" y="20825"/>
                  <a:pt x="7289" y="20858"/>
                </a:cubicBezTo>
                <a:cubicBezTo>
                  <a:pt x="7435" y="20873"/>
                  <a:pt x="7682" y="20907"/>
                  <a:pt x="7837" y="20933"/>
                </a:cubicBezTo>
                <a:cubicBezTo>
                  <a:pt x="7993" y="20959"/>
                  <a:pt x="8159" y="20978"/>
                  <a:pt x="8207" y="20973"/>
                </a:cubicBezTo>
                <a:cubicBezTo>
                  <a:pt x="8269" y="20968"/>
                  <a:pt x="8306" y="21007"/>
                  <a:pt x="8340" y="21115"/>
                </a:cubicBezTo>
                <a:cubicBezTo>
                  <a:pt x="8366" y="21198"/>
                  <a:pt x="8417" y="21268"/>
                  <a:pt x="8451" y="21268"/>
                </a:cubicBezTo>
                <a:cubicBezTo>
                  <a:pt x="8541" y="21268"/>
                  <a:pt x="8567" y="21326"/>
                  <a:pt x="8519" y="21417"/>
                </a:cubicBezTo>
                <a:cubicBezTo>
                  <a:pt x="8487" y="21477"/>
                  <a:pt x="8488" y="21504"/>
                  <a:pt x="8528" y="21545"/>
                </a:cubicBezTo>
                <a:cubicBezTo>
                  <a:pt x="8579" y="21598"/>
                  <a:pt x="8797" y="21575"/>
                  <a:pt x="8838" y="21511"/>
                </a:cubicBezTo>
                <a:cubicBezTo>
                  <a:pt x="8850" y="21493"/>
                  <a:pt x="8830" y="21451"/>
                  <a:pt x="8794" y="21420"/>
                </a:cubicBezTo>
                <a:cubicBezTo>
                  <a:pt x="8733" y="21367"/>
                  <a:pt x="8734" y="21354"/>
                  <a:pt x="8829" y="21234"/>
                </a:cubicBezTo>
                <a:cubicBezTo>
                  <a:pt x="8885" y="21163"/>
                  <a:pt x="8966" y="21103"/>
                  <a:pt x="9008" y="21102"/>
                </a:cubicBezTo>
                <a:cubicBezTo>
                  <a:pt x="9051" y="21101"/>
                  <a:pt x="9123" y="21079"/>
                  <a:pt x="9170" y="21051"/>
                </a:cubicBezTo>
                <a:cubicBezTo>
                  <a:pt x="9217" y="21024"/>
                  <a:pt x="9309" y="20987"/>
                  <a:pt x="9375" y="20970"/>
                </a:cubicBezTo>
                <a:cubicBezTo>
                  <a:pt x="9442" y="20953"/>
                  <a:pt x="9548" y="20917"/>
                  <a:pt x="9611" y="20889"/>
                </a:cubicBezTo>
                <a:cubicBezTo>
                  <a:pt x="9675" y="20860"/>
                  <a:pt x="9727" y="20847"/>
                  <a:pt x="9727" y="20862"/>
                </a:cubicBezTo>
                <a:cubicBezTo>
                  <a:pt x="9727" y="20876"/>
                  <a:pt x="9747" y="20868"/>
                  <a:pt x="9771" y="20845"/>
                </a:cubicBezTo>
                <a:cubicBezTo>
                  <a:pt x="9795" y="20821"/>
                  <a:pt x="9830" y="20799"/>
                  <a:pt x="9850" y="20794"/>
                </a:cubicBezTo>
                <a:cubicBezTo>
                  <a:pt x="9869" y="20789"/>
                  <a:pt x="9982" y="20757"/>
                  <a:pt x="10099" y="20720"/>
                </a:cubicBezTo>
                <a:cubicBezTo>
                  <a:pt x="10215" y="20682"/>
                  <a:pt x="10334" y="20644"/>
                  <a:pt x="10363" y="20635"/>
                </a:cubicBezTo>
                <a:cubicBezTo>
                  <a:pt x="10392" y="20626"/>
                  <a:pt x="10415" y="20616"/>
                  <a:pt x="10415" y="20611"/>
                </a:cubicBezTo>
                <a:cubicBezTo>
                  <a:pt x="10415" y="20593"/>
                  <a:pt x="10638" y="20540"/>
                  <a:pt x="10752" y="20533"/>
                </a:cubicBezTo>
                <a:cubicBezTo>
                  <a:pt x="10848" y="20528"/>
                  <a:pt x="10873" y="20549"/>
                  <a:pt x="10866" y="20618"/>
                </a:cubicBezTo>
                <a:cubicBezTo>
                  <a:pt x="10855" y="20722"/>
                  <a:pt x="10999" y="20779"/>
                  <a:pt x="11150" y="20733"/>
                </a:cubicBezTo>
                <a:cubicBezTo>
                  <a:pt x="11261" y="20699"/>
                  <a:pt x="11268" y="20674"/>
                  <a:pt x="11191" y="20588"/>
                </a:cubicBezTo>
                <a:cubicBezTo>
                  <a:pt x="11144" y="20534"/>
                  <a:pt x="11149" y="20512"/>
                  <a:pt x="11235" y="20415"/>
                </a:cubicBezTo>
                <a:cubicBezTo>
                  <a:pt x="11315" y="20325"/>
                  <a:pt x="11576" y="20200"/>
                  <a:pt x="11759" y="20165"/>
                </a:cubicBezTo>
                <a:cubicBezTo>
                  <a:pt x="11779" y="20161"/>
                  <a:pt x="11843" y="20134"/>
                  <a:pt x="11901" y="20107"/>
                </a:cubicBezTo>
                <a:cubicBezTo>
                  <a:pt x="11960" y="20081"/>
                  <a:pt x="12063" y="20047"/>
                  <a:pt x="12131" y="20029"/>
                </a:cubicBezTo>
                <a:cubicBezTo>
                  <a:pt x="12199" y="20012"/>
                  <a:pt x="12264" y="19988"/>
                  <a:pt x="12277" y="19975"/>
                </a:cubicBezTo>
                <a:cubicBezTo>
                  <a:pt x="12290" y="19963"/>
                  <a:pt x="12385" y="19927"/>
                  <a:pt x="12489" y="19894"/>
                </a:cubicBezTo>
                <a:cubicBezTo>
                  <a:pt x="12696" y="19828"/>
                  <a:pt x="12837" y="19780"/>
                  <a:pt x="13208" y="19650"/>
                </a:cubicBezTo>
                <a:cubicBezTo>
                  <a:pt x="13344" y="19603"/>
                  <a:pt x="13496" y="19550"/>
                  <a:pt x="13544" y="19535"/>
                </a:cubicBezTo>
                <a:cubicBezTo>
                  <a:pt x="13593" y="19520"/>
                  <a:pt x="13695" y="19487"/>
                  <a:pt x="13771" y="19461"/>
                </a:cubicBezTo>
                <a:cubicBezTo>
                  <a:pt x="13940" y="19402"/>
                  <a:pt x="13990" y="19439"/>
                  <a:pt x="13916" y="19566"/>
                </a:cubicBezTo>
                <a:cubicBezTo>
                  <a:pt x="13885" y="19618"/>
                  <a:pt x="13872" y="19678"/>
                  <a:pt x="13885" y="19698"/>
                </a:cubicBezTo>
                <a:cubicBezTo>
                  <a:pt x="13920" y="19752"/>
                  <a:pt x="14119" y="19740"/>
                  <a:pt x="14180" y="19681"/>
                </a:cubicBezTo>
                <a:cubicBezTo>
                  <a:pt x="14225" y="19636"/>
                  <a:pt x="14223" y="19617"/>
                  <a:pt x="14163" y="19549"/>
                </a:cubicBezTo>
                <a:cubicBezTo>
                  <a:pt x="14093" y="19470"/>
                  <a:pt x="14093" y="19468"/>
                  <a:pt x="14180" y="19410"/>
                </a:cubicBezTo>
                <a:cubicBezTo>
                  <a:pt x="14229" y="19378"/>
                  <a:pt x="14291" y="19329"/>
                  <a:pt x="14320" y="19302"/>
                </a:cubicBezTo>
                <a:cubicBezTo>
                  <a:pt x="14367" y="19258"/>
                  <a:pt x="14582" y="19172"/>
                  <a:pt x="14809" y="19105"/>
                </a:cubicBezTo>
                <a:cubicBezTo>
                  <a:pt x="14855" y="19092"/>
                  <a:pt x="14919" y="19070"/>
                  <a:pt x="14951" y="19055"/>
                </a:cubicBezTo>
                <a:cubicBezTo>
                  <a:pt x="14984" y="19040"/>
                  <a:pt x="15049" y="19015"/>
                  <a:pt x="15098" y="19001"/>
                </a:cubicBezTo>
                <a:cubicBezTo>
                  <a:pt x="15146" y="18986"/>
                  <a:pt x="15306" y="18932"/>
                  <a:pt x="15452" y="18882"/>
                </a:cubicBezTo>
                <a:cubicBezTo>
                  <a:pt x="15597" y="18832"/>
                  <a:pt x="15741" y="18787"/>
                  <a:pt x="15771" y="18777"/>
                </a:cubicBezTo>
                <a:cubicBezTo>
                  <a:pt x="15800" y="18767"/>
                  <a:pt x="15831" y="18752"/>
                  <a:pt x="15841" y="18747"/>
                </a:cubicBezTo>
                <a:cubicBezTo>
                  <a:pt x="15850" y="18741"/>
                  <a:pt x="15874" y="18732"/>
                  <a:pt x="15893" y="18726"/>
                </a:cubicBezTo>
                <a:cubicBezTo>
                  <a:pt x="16073" y="18675"/>
                  <a:pt x="16238" y="18619"/>
                  <a:pt x="16372" y="18561"/>
                </a:cubicBezTo>
                <a:cubicBezTo>
                  <a:pt x="16459" y="18522"/>
                  <a:pt x="16547" y="18487"/>
                  <a:pt x="16566" y="18483"/>
                </a:cubicBezTo>
                <a:cubicBezTo>
                  <a:pt x="16585" y="18479"/>
                  <a:pt x="16650" y="18460"/>
                  <a:pt x="16712" y="18442"/>
                </a:cubicBezTo>
                <a:cubicBezTo>
                  <a:pt x="16846" y="18403"/>
                  <a:pt x="16928" y="18457"/>
                  <a:pt x="16870" y="18547"/>
                </a:cubicBezTo>
                <a:cubicBezTo>
                  <a:pt x="16798" y="18659"/>
                  <a:pt x="16830" y="18696"/>
                  <a:pt x="17007" y="18696"/>
                </a:cubicBezTo>
                <a:cubicBezTo>
                  <a:pt x="17193" y="18696"/>
                  <a:pt x="17234" y="18626"/>
                  <a:pt x="17123" y="18500"/>
                </a:cubicBezTo>
                <a:cubicBezTo>
                  <a:pt x="17065" y="18433"/>
                  <a:pt x="17063" y="18427"/>
                  <a:pt x="17130" y="18391"/>
                </a:cubicBezTo>
                <a:cubicBezTo>
                  <a:pt x="17398" y="18247"/>
                  <a:pt x="17464" y="18175"/>
                  <a:pt x="17471" y="18012"/>
                </a:cubicBezTo>
                <a:cubicBezTo>
                  <a:pt x="17474" y="17922"/>
                  <a:pt x="17479" y="17811"/>
                  <a:pt x="17481" y="17765"/>
                </a:cubicBezTo>
                <a:cubicBezTo>
                  <a:pt x="17484" y="17716"/>
                  <a:pt x="17435" y="17660"/>
                  <a:pt x="17361" y="17627"/>
                </a:cubicBezTo>
                <a:cubicBezTo>
                  <a:pt x="17291" y="17595"/>
                  <a:pt x="17208" y="17500"/>
                  <a:pt x="17167" y="17407"/>
                </a:cubicBezTo>
                <a:cubicBezTo>
                  <a:pt x="17106" y="17268"/>
                  <a:pt x="16207" y="15251"/>
                  <a:pt x="15760" y="14250"/>
                </a:cubicBezTo>
                <a:lnTo>
                  <a:pt x="15618" y="13935"/>
                </a:lnTo>
                <a:lnTo>
                  <a:pt x="16393" y="10538"/>
                </a:lnTo>
                <a:cubicBezTo>
                  <a:pt x="16843" y="8563"/>
                  <a:pt x="17189" y="7120"/>
                  <a:pt x="17219" y="7096"/>
                </a:cubicBezTo>
                <a:cubicBezTo>
                  <a:pt x="17263" y="7062"/>
                  <a:pt x="17498" y="6968"/>
                  <a:pt x="17687" y="6910"/>
                </a:cubicBezTo>
                <a:cubicBezTo>
                  <a:pt x="17730" y="6897"/>
                  <a:pt x="17984" y="6812"/>
                  <a:pt x="18041" y="6792"/>
                </a:cubicBezTo>
                <a:cubicBezTo>
                  <a:pt x="18055" y="6786"/>
                  <a:pt x="18071" y="6778"/>
                  <a:pt x="18076" y="6771"/>
                </a:cubicBezTo>
                <a:cubicBezTo>
                  <a:pt x="18081" y="6765"/>
                  <a:pt x="18118" y="6754"/>
                  <a:pt x="18157" y="6744"/>
                </a:cubicBezTo>
                <a:cubicBezTo>
                  <a:pt x="18195" y="6735"/>
                  <a:pt x="18306" y="6700"/>
                  <a:pt x="18403" y="6666"/>
                </a:cubicBezTo>
                <a:cubicBezTo>
                  <a:pt x="18501" y="6633"/>
                  <a:pt x="18635" y="6588"/>
                  <a:pt x="18703" y="6568"/>
                </a:cubicBezTo>
                <a:cubicBezTo>
                  <a:pt x="18771" y="6549"/>
                  <a:pt x="18835" y="6516"/>
                  <a:pt x="18845" y="6494"/>
                </a:cubicBezTo>
                <a:cubicBezTo>
                  <a:pt x="18855" y="6471"/>
                  <a:pt x="18855" y="6212"/>
                  <a:pt x="18845" y="5915"/>
                </a:cubicBezTo>
                <a:lnTo>
                  <a:pt x="18827" y="5374"/>
                </a:lnTo>
                <a:lnTo>
                  <a:pt x="18703" y="5360"/>
                </a:lnTo>
                <a:cubicBezTo>
                  <a:pt x="18179" y="5304"/>
                  <a:pt x="17656" y="5221"/>
                  <a:pt x="17637" y="5191"/>
                </a:cubicBezTo>
                <a:cubicBezTo>
                  <a:pt x="17588" y="5116"/>
                  <a:pt x="17892" y="3938"/>
                  <a:pt x="18019" y="3709"/>
                </a:cubicBezTo>
                <a:lnTo>
                  <a:pt x="18143" y="3486"/>
                </a:lnTo>
                <a:lnTo>
                  <a:pt x="18089" y="3239"/>
                </a:lnTo>
                <a:lnTo>
                  <a:pt x="18034" y="2988"/>
                </a:lnTo>
                <a:lnTo>
                  <a:pt x="18157" y="2910"/>
                </a:lnTo>
                <a:cubicBezTo>
                  <a:pt x="18223" y="2867"/>
                  <a:pt x="18305" y="2829"/>
                  <a:pt x="18340" y="2829"/>
                </a:cubicBezTo>
                <a:cubicBezTo>
                  <a:pt x="18375" y="2829"/>
                  <a:pt x="18483" y="2793"/>
                  <a:pt x="18580" y="2748"/>
                </a:cubicBezTo>
                <a:cubicBezTo>
                  <a:pt x="18678" y="2702"/>
                  <a:pt x="18755" y="2666"/>
                  <a:pt x="18755" y="2670"/>
                </a:cubicBezTo>
                <a:cubicBezTo>
                  <a:pt x="18755" y="2685"/>
                  <a:pt x="19047" y="2599"/>
                  <a:pt x="19144" y="2555"/>
                </a:cubicBezTo>
                <a:cubicBezTo>
                  <a:pt x="19202" y="2528"/>
                  <a:pt x="19298" y="2493"/>
                  <a:pt x="19356" y="2477"/>
                </a:cubicBezTo>
                <a:cubicBezTo>
                  <a:pt x="19414" y="2462"/>
                  <a:pt x="19514" y="2428"/>
                  <a:pt x="19577" y="2399"/>
                </a:cubicBezTo>
                <a:cubicBezTo>
                  <a:pt x="19640" y="2371"/>
                  <a:pt x="19693" y="2358"/>
                  <a:pt x="19693" y="2372"/>
                </a:cubicBezTo>
                <a:cubicBezTo>
                  <a:pt x="19693" y="2387"/>
                  <a:pt x="19712" y="2382"/>
                  <a:pt x="19736" y="2359"/>
                </a:cubicBezTo>
                <a:cubicBezTo>
                  <a:pt x="19760" y="2336"/>
                  <a:pt x="19803" y="2310"/>
                  <a:pt x="19832" y="2305"/>
                </a:cubicBezTo>
                <a:cubicBezTo>
                  <a:pt x="19862" y="2299"/>
                  <a:pt x="19967" y="2269"/>
                  <a:pt x="20064" y="2237"/>
                </a:cubicBezTo>
                <a:cubicBezTo>
                  <a:pt x="20161" y="2205"/>
                  <a:pt x="20280" y="2164"/>
                  <a:pt x="20328" y="2149"/>
                </a:cubicBezTo>
                <a:cubicBezTo>
                  <a:pt x="20377" y="2134"/>
                  <a:pt x="20480" y="2101"/>
                  <a:pt x="20558" y="2071"/>
                </a:cubicBezTo>
                <a:cubicBezTo>
                  <a:pt x="20695" y="2019"/>
                  <a:pt x="21070" y="1885"/>
                  <a:pt x="21106" y="1875"/>
                </a:cubicBezTo>
                <a:cubicBezTo>
                  <a:pt x="21116" y="1872"/>
                  <a:pt x="21231" y="1837"/>
                  <a:pt x="21362" y="1797"/>
                </a:cubicBezTo>
                <a:lnTo>
                  <a:pt x="21600" y="1726"/>
                </a:lnTo>
                <a:lnTo>
                  <a:pt x="21600" y="1157"/>
                </a:lnTo>
                <a:cubicBezTo>
                  <a:pt x="21600" y="847"/>
                  <a:pt x="21588" y="582"/>
                  <a:pt x="21574" y="569"/>
                </a:cubicBezTo>
                <a:cubicBezTo>
                  <a:pt x="21559" y="555"/>
                  <a:pt x="21349" y="530"/>
                  <a:pt x="21106" y="511"/>
                </a:cubicBezTo>
                <a:cubicBezTo>
                  <a:pt x="20863" y="492"/>
                  <a:pt x="20608" y="465"/>
                  <a:pt x="20540" y="454"/>
                </a:cubicBezTo>
                <a:cubicBezTo>
                  <a:pt x="20350" y="421"/>
                  <a:pt x="19955" y="374"/>
                  <a:pt x="19623" y="342"/>
                </a:cubicBezTo>
                <a:cubicBezTo>
                  <a:pt x="19457" y="326"/>
                  <a:pt x="19259" y="302"/>
                  <a:pt x="19181" y="288"/>
                </a:cubicBezTo>
                <a:cubicBezTo>
                  <a:pt x="19104" y="274"/>
                  <a:pt x="18856" y="246"/>
                  <a:pt x="18633" y="227"/>
                </a:cubicBezTo>
                <a:cubicBezTo>
                  <a:pt x="18409" y="208"/>
                  <a:pt x="18219" y="185"/>
                  <a:pt x="18209" y="176"/>
                </a:cubicBezTo>
                <a:cubicBezTo>
                  <a:pt x="18199" y="167"/>
                  <a:pt x="18001" y="145"/>
                  <a:pt x="17768" y="125"/>
                </a:cubicBezTo>
                <a:cubicBezTo>
                  <a:pt x="17534" y="106"/>
                  <a:pt x="17318" y="79"/>
                  <a:pt x="17289" y="68"/>
                </a:cubicBezTo>
                <a:cubicBezTo>
                  <a:pt x="17260" y="56"/>
                  <a:pt x="17062" y="32"/>
                  <a:pt x="16848" y="14"/>
                </a:cubicBezTo>
                <a:cubicBezTo>
                  <a:pt x="16760" y="6"/>
                  <a:pt x="16689" y="1"/>
                  <a:pt x="16625" y="0"/>
                </a:cubicBezTo>
                <a:close/>
                <a:moveTo>
                  <a:pt x="17226" y="3228"/>
                </a:moveTo>
                <a:cubicBezTo>
                  <a:pt x="17259" y="3227"/>
                  <a:pt x="17282" y="3235"/>
                  <a:pt x="17294" y="3252"/>
                </a:cubicBezTo>
                <a:cubicBezTo>
                  <a:pt x="17316" y="3287"/>
                  <a:pt x="17154" y="3608"/>
                  <a:pt x="16828" y="4176"/>
                </a:cubicBezTo>
                <a:cubicBezTo>
                  <a:pt x="16402" y="4919"/>
                  <a:pt x="16313" y="5049"/>
                  <a:pt x="16216" y="5062"/>
                </a:cubicBezTo>
                <a:cubicBezTo>
                  <a:pt x="16154" y="5071"/>
                  <a:pt x="16097" y="5069"/>
                  <a:pt x="16087" y="5056"/>
                </a:cubicBezTo>
                <a:cubicBezTo>
                  <a:pt x="16078" y="5042"/>
                  <a:pt x="15895" y="5013"/>
                  <a:pt x="15681" y="4995"/>
                </a:cubicBezTo>
                <a:cubicBezTo>
                  <a:pt x="15467" y="4976"/>
                  <a:pt x="15143" y="4940"/>
                  <a:pt x="14958" y="4914"/>
                </a:cubicBezTo>
                <a:cubicBezTo>
                  <a:pt x="14773" y="4887"/>
                  <a:pt x="14583" y="4864"/>
                  <a:pt x="14536" y="4863"/>
                </a:cubicBezTo>
                <a:cubicBezTo>
                  <a:pt x="14369" y="4857"/>
                  <a:pt x="14381" y="4764"/>
                  <a:pt x="14591" y="4409"/>
                </a:cubicBezTo>
                <a:cubicBezTo>
                  <a:pt x="14704" y="4218"/>
                  <a:pt x="14819" y="4056"/>
                  <a:pt x="14849" y="4047"/>
                </a:cubicBezTo>
                <a:cubicBezTo>
                  <a:pt x="14879" y="4039"/>
                  <a:pt x="14968" y="4006"/>
                  <a:pt x="15045" y="3976"/>
                </a:cubicBezTo>
                <a:cubicBezTo>
                  <a:pt x="15123" y="3946"/>
                  <a:pt x="15226" y="3910"/>
                  <a:pt x="15275" y="3895"/>
                </a:cubicBezTo>
                <a:cubicBezTo>
                  <a:pt x="15323" y="3880"/>
                  <a:pt x="15441" y="3843"/>
                  <a:pt x="15535" y="3814"/>
                </a:cubicBezTo>
                <a:cubicBezTo>
                  <a:pt x="15629" y="3785"/>
                  <a:pt x="15716" y="3752"/>
                  <a:pt x="15729" y="3739"/>
                </a:cubicBezTo>
                <a:cubicBezTo>
                  <a:pt x="15743" y="3726"/>
                  <a:pt x="15822" y="3701"/>
                  <a:pt x="15906" y="3682"/>
                </a:cubicBezTo>
                <a:cubicBezTo>
                  <a:pt x="15990" y="3662"/>
                  <a:pt x="16094" y="3625"/>
                  <a:pt x="16136" y="3601"/>
                </a:cubicBezTo>
                <a:cubicBezTo>
                  <a:pt x="16177" y="3576"/>
                  <a:pt x="16224" y="3553"/>
                  <a:pt x="16238" y="3550"/>
                </a:cubicBezTo>
                <a:cubicBezTo>
                  <a:pt x="16253" y="3546"/>
                  <a:pt x="16276" y="3540"/>
                  <a:pt x="16291" y="3536"/>
                </a:cubicBezTo>
                <a:cubicBezTo>
                  <a:pt x="16364" y="3519"/>
                  <a:pt x="16397" y="3507"/>
                  <a:pt x="16511" y="3469"/>
                </a:cubicBezTo>
                <a:cubicBezTo>
                  <a:pt x="16743" y="3391"/>
                  <a:pt x="16936" y="3322"/>
                  <a:pt x="17097" y="3259"/>
                </a:cubicBezTo>
                <a:cubicBezTo>
                  <a:pt x="17149" y="3238"/>
                  <a:pt x="17193" y="3230"/>
                  <a:pt x="17226" y="3228"/>
                </a:cubicBezTo>
                <a:close/>
                <a:moveTo>
                  <a:pt x="9144" y="4027"/>
                </a:moveTo>
                <a:lnTo>
                  <a:pt x="9340" y="4061"/>
                </a:lnTo>
                <a:cubicBezTo>
                  <a:pt x="9449" y="4078"/>
                  <a:pt x="9680" y="4104"/>
                  <a:pt x="9854" y="4118"/>
                </a:cubicBezTo>
                <a:cubicBezTo>
                  <a:pt x="10027" y="4133"/>
                  <a:pt x="10317" y="4169"/>
                  <a:pt x="10498" y="4200"/>
                </a:cubicBezTo>
                <a:cubicBezTo>
                  <a:pt x="10680" y="4230"/>
                  <a:pt x="10840" y="4242"/>
                  <a:pt x="10857" y="4227"/>
                </a:cubicBezTo>
                <a:cubicBezTo>
                  <a:pt x="10873" y="4211"/>
                  <a:pt x="10931" y="4223"/>
                  <a:pt x="10984" y="4254"/>
                </a:cubicBezTo>
                <a:lnTo>
                  <a:pt x="11080" y="4311"/>
                </a:lnTo>
                <a:lnTo>
                  <a:pt x="10756" y="4798"/>
                </a:lnTo>
                <a:cubicBezTo>
                  <a:pt x="10579" y="5068"/>
                  <a:pt x="10433" y="5321"/>
                  <a:pt x="10433" y="5360"/>
                </a:cubicBezTo>
                <a:cubicBezTo>
                  <a:pt x="10433" y="5493"/>
                  <a:pt x="10122" y="5991"/>
                  <a:pt x="10020" y="6020"/>
                </a:cubicBezTo>
                <a:cubicBezTo>
                  <a:pt x="9966" y="6035"/>
                  <a:pt x="9762" y="6109"/>
                  <a:pt x="9568" y="6186"/>
                </a:cubicBezTo>
                <a:cubicBezTo>
                  <a:pt x="9373" y="6262"/>
                  <a:pt x="9133" y="6339"/>
                  <a:pt x="9032" y="6355"/>
                </a:cubicBezTo>
                <a:cubicBezTo>
                  <a:pt x="8932" y="6371"/>
                  <a:pt x="8780" y="6419"/>
                  <a:pt x="8696" y="6463"/>
                </a:cubicBezTo>
                <a:cubicBezTo>
                  <a:pt x="8611" y="6508"/>
                  <a:pt x="8399" y="6595"/>
                  <a:pt x="8224" y="6653"/>
                </a:cubicBezTo>
                <a:cubicBezTo>
                  <a:pt x="7795" y="6796"/>
                  <a:pt x="7645" y="6825"/>
                  <a:pt x="7625" y="6775"/>
                </a:cubicBezTo>
                <a:cubicBezTo>
                  <a:pt x="7616" y="6751"/>
                  <a:pt x="7819" y="6363"/>
                  <a:pt x="8075" y="5912"/>
                </a:cubicBezTo>
                <a:cubicBezTo>
                  <a:pt x="8332" y="5461"/>
                  <a:pt x="8677" y="4854"/>
                  <a:pt x="8842" y="4562"/>
                </a:cubicBezTo>
                <a:lnTo>
                  <a:pt x="9144" y="4027"/>
                </a:lnTo>
                <a:close/>
                <a:moveTo>
                  <a:pt x="14012" y="4315"/>
                </a:moveTo>
                <a:cubicBezTo>
                  <a:pt x="14042" y="4311"/>
                  <a:pt x="14062" y="4315"/>
                  <a:pt x="14069" y="4325"/>
                </a:cubicBezTo>
                <a:cubicBezTo>
                  <a:pt x="14081" y="4344"/>
                  <a:pt x="14039" y="4455"/>
                  <a:pt x="13968" y="4579"/>
                </a:cubicBezTo>
                <a:cubicBezTo>
                  <a:pt x="13862" y="4764"/>
                  <a:pt x="13831" y="4794"/>
                  <a:pt x="13754" y="4795"/>
                </a:cubicBezTo>
                <a:cubicBezTo>
                  <a:pt x="13704" y="4796"/>
                  <a:pt x="13543" y="4840"/>
                  <a:pt x="13396" y="4897"/>
                </a:cubicBezTo>
                <a:cubicBezTo>
                  <a:pt x="13048" y="5029"/>
                  <a:pt x="13040" y="5033"/>
                  <a:pt x="12935" y="5059"/>
                </a:cubicBezTo>
                <a:cubicBezTo>
                  <a:pt x="12885" y="5071"/>
                  <a:pt x="12793" y="5097"/>
                  <a:pt x="12729" y="5117"/>
                </a:cubicBezTo>
                <a:cubicBezTo>
                  <a:pt x="12666" y="5136"/>
                  <a:pt x="12552" y="5162"/>
                  <a:pt x="12476" y="5174"/>
                </a:cubicBezTo>
                <a:cubicBezTo>
                  <a:pt x="12400" y="5186"/>
                  <a:pt x="12324" y="5214"/>
                  <a:pt x="12308" y="5235"/>
                </a:cubicBezTo>
                <a:cubicBezTo>
                  <a:pt x="12291" y="5256"/>
                  <a:pt x="12268" y="5262"/>
                  <a:pt x="12260" y="5249"/>
                </a:cubicBezTo>
                <a:cubicBezTo>
                  <a:pt x="12251" y="5235"/>
                  <a:pt x="12227" y="5246"/>
                  <a:pt x="12207" y="5272"/>
                </a:cubicBezTo>
                <a:cubicBezTo>
                  <a:pt x="12133" y="5367"/>
                  <a:pt x="12138" y="5233"/>
                  <a:pt x="12218" y="4870"/>
                </a:cubicBezTo>
                <a:cubicBezTo>
                  <a:pt x="12263" y="4669"/>
                  <a:pt x="12315" y="4477"/>
                  <a:pt x="12334" y="4447"/>
                </a:cubicBezTo>
                <a:cubicBezTo>
                  <a:pt x="12375" y="4380"/>
                  <a:pt x="12389" y="4381"/>
                  <a:pt x="12998" y="4463"/>
                </a:cubicBezTo>
                <a:cubicBezTo>
                  <a:pt x="13322" y="4507"/>
                  <a:pt x="13472" y="4513"/>
                  <a:pt x="13485" y="4480"/>
                </a:cubicBezTo>
                <a:cubicBezTo>
                  <a:pt x="13493" y="4462"/>
                  <a:pt x="13514" y="4455"/>
                  <a:pt x="13533" y="4467"/>
                </a:cubicBezTo>
                <a:cubicBezTo>
                  <a:pt x="13553" y="4478"/>
                  <a:pt x="13576" y="4470"/>
                  <a:pt x="13586" y="4447"/>
                </a:cubicBezTo>
                <a:cubicBezTo>
                  <a:pt x="13595" y="4423"/>
                  <a:pt x="13614" y="4413"/>
                  <a:pt x="13627" y="4426"/>
                </a:cubicBezTo>
                <a:cubicBezTo>
                  <a:pt x="13641" y="4439"/>
                  <a:pt x="13670" y="4429"/>
                  <a:pt x="13691" y="4403"/>
                </a:cubicBezTo>
                <a:cubicBezTo>
                  <a:pt x="13711" y="4376"/>
                  <a:pt x="13736" y="4364"/>
                  <a:pt x="13743" y="4375"/>
                </a:cubicBezTo>
                <a:cubicBezTo>
                  <a:pt x="13751" y="4387"/>
                  <a:pt x="13823" y="4371"/>
                  <a:pt x="13903" y="4342"/>
                </a:cubicBezTo>
                <a:cubicBezTo>
                  <a:pt x="13943" y="4327"/>
                  <a:pt x="13982" y="4318"/>
                  <a:pt x="14012" y="4315"/>
                </a:cubicBezTo>
                <a:close/>
                <a:moveTo>
                  <a:pt x="11453" y="5347"/>
                </a:moveTo>
                <a:cubicBezTo>
                  <a:pt x="11472" y="5356"/>
                  <a:pt x="11476" y="5400"/>
                  <a:pt x="11451" y="5472"/>
                </a:cubicBezTo>
                <a:cubicBezTo>
                  <a:pt x="11423" y="5554"/>
                  <a:pt x="11362" y="5580"/>
                  <a:pt x="11337" y="5519"/>
                </a:cubicBezTo>
                <a:cubicBezTo>
                  <a:pt x="11330" y="5501"/>
                  <a:pt x="11350" y="5446"/>
                  <a:pt x="11383" y="5397"/>
                </a:cubicBezTo>
                <a:cubicBezTo>
                  <a:pt x="11401" y="5372"/>
                  <a:pt x="11416" y="5358"/>
                  <a:pt x="11429" y="5350"/>
                </a:cubicBezTo>
                <a:cubicBezTo>
                  <a:pt x="11439" y="5344"/>
                  <a:pt x="11447" y="5344"/>
                  <a:pt x="11453" y="5347"/>
                </a:cubicBezTo>
                <a:close/>
                <a:moveTo>
                  <a:pt x="16402" y="7333"/>
                </a:moveTo>
                <a:cubicBezTo>
                  <a:pt x="16484" y="7321"/>
                  <a:pt x="16473" y="7469"/>
                  <a:pt x="16376" y="7918"/>
                </a:cubicBezTo>
                <a:lnTo>
                  <a:pt x="16275" y="8382"/>
                </a:lnTo>
                <a:lnTo>
                  <a:pt x="16085" y="8389"/>
                </a:lnTo>
                <a:cubicBezTo>
                  <a:pt x="15780" y="8396"/>
                  <a:pt x="15511" y="8353"/>
                  <a:pt x="15463" y="8291"/>
                </a:cubicBezTo>
                <a:cubicBezTo>
                  <a:pt x="15388" y="8194"/>
                  <a:pt x="15777" y="7550"/>
                  <a:pt x="15941" y="7499"/>
                </a:cubicBezTo>
                <a:cubicBezTo>
                  <a:pt x="16110" y="7446"/>
                  <a:pt x="16121" y="7441"/>
                  <a:pt x="16131" y="7428"/>
                </a:cubicBezTo>
                <a:cubicBezTo>
                  <a:pt x="16136" y="7421"/>
                  <a:pt x="16173" y="7412"/>
                  <a:pt x="16212" y="7404"/>
                </a:cubicBezTo>
                <a:cubicBezTo>
                  <a:pt x="16251" y="7397"/>
                  <a:pt x="16319" y="7372"/>
                  <a:pt x="16363" y="7350"/>
                </a:cubicBezTo>
                <a:cubicBezTo>
                  <a:pt x="16378" y="7342"/>
                  <a:pt x="16390" y="7335"/>
                  <a:pt x="16402" y="7333"/>
                </a:cubicBezTo>
                <a:close/>
                <a:moveTo>
                  <a:pt x="12926" y="8558"/>
                </a:moveTo>
                <a:cubicBezTo>
                  <a:pt x="13122" y="8556"/>
                  <a:pt x="13551" y="8614"/>
                  <a:pt x="13841" y="8666"/>
                </a:cubicBezTo>
                <a:cubicBezTo>
                  <a:pt x="13846" y="8667"/>
                  <a:pt x="13850" y="8666"/>
                  <a:pt x="13854" y="8666"/>
                </a:cubicBezTo>
                <a:cubicBezTo>
                  <a:pt x="14138" y="8692"/>
                  <a:pt x="14190" y="8716"/>
                  <a:pt x="14125" y="8798"/>
                </a:cubicBezTo>
                <a:cubicBezTo>
                  <a:pt x="14105" y="8915"/>
                  <a:pt x="13994" y="9154"/>
                  <a:pt x="13804" y="9482"/>
                </a:cubicBezTo>
                <a:cubicBezTo>
                  <a:pt x="13659" y="9732"/>
                  <a:pt x="13603" y="9821"/>
                  <a:pt x="13540" y="9857"/>
                </a:cubicBezTo>
                <a:cubicBezTo>
                  <a:pt x="13530" y="9864"/>
                  <a:pt x="13515" y="9874"/>
                  <a:pt x="13505" y="9878"/>
                </a:cubicBezTo>
                <a:cubicBezTo>
                  <a:pt x="13500" y="9879"/>
                  <a:pt x="13493" y="9880"/>
                  <a:pt x="13487" y="9881"/>
                </a:cubicBezTo>
                <a:cubicBezTo>
                  <a:pt x="13476" y="9883"/>
                  <a:pt x="13465" y="9884"/>
                  <a:pt x="13450" y="9884"/>
                </a:cubicBezTo>
                <a:cubicBezTo>
                  <a:pt x="13441" y="9885"/>
                  <a:pt x="13440" y="9884"/>
                  <a:pt x="13431" y="9884"/>
                </a:cubicBezTo>
                <a:cubicBezTo>
                  <a:pt x="13421" y="9885"/>
                  <a:pt x="13416" y="9888"/>
                  <a:pt x="13404" y="9888"/>
                </a:cubicBezTo>
                <a:cubicBezTo>
                  <a:pt x="13370" y="9888"/>
                  <a:pt x="13363" y="9880"/>
                  <a:pt x="13334" y="9878"/>
                </a:cubicBezTo>
                <a:cubicBezTo>
                  <a:pt x="13333" y="9878"/>
                  <a:pt x="13334" y="9878"/>
                  <a:pt x="13332" y="9878"/>
                </a:cubicBezTo>
                <a:cubicBezTo>
                  <a:pt x="13332" y="9877"/>
                  <a:pt x="13320" y="9878"/>
                  <a:pt x="13319" y="9878"/>
                </a:cubicBezTo>
                <a:cubicBezTo>
                  <a:pt x="13282" y="9874"/>
                  <a:pt x="13227" y="9874"/>
                  <a:pt x="13223" y="9868"/>
                </a:cubicBezTo>
                <a:cubicBezTo>
                  <a:pt x="13215" y="9856"/>
                  <a:pt x="13038" y="9832"/>
                  <a:pt x="12839" y="9813"/>
                </a:cubicBezTo>
                <a:cubicBezTo>
                  <a:pt x="12829" y="9812"/>
                  <a:pt x="12828" y="9811"/>
                  <a:pt x="12819" y="9810"/>
                </a:cubicBezTo>
                <a:cubicBezTo>
                  <a:pt x="12817" y="9810"/>
                  <a:pt x="12816" y="9810"/>
                  <a:pt x="12814" y="9810"/>
                </a:cubicBezTo>
                <a:cubicBezTo>
                  <a:pt x="12602" y="9791"/>
                  <a:pt x="12350" y="9764"/>
                  <a:pt x="12253" y="9749"/>
                </a:cubicBezTo>
                <a:cubicBezTo>
                  <a:pt x="12158" y="9735"/>
                  <a:pt x="11993" y="9713"/>
                  <a:pt x="11877" y="9698"/>
                </a:cubicBezTo>
                <a:cubicBezTo>
                  <a:pt x="11874" y="9698"/>
                  <a:pt x="11870" y="9695"/>
                  <a:pt x="11866" y="9695"/>
                </a:cubicBezTo>
                <a:cubicBezTo>
                  <a:pt x="11856" y="9694"/>
                  <a:pt x="11845" y="9692"/>
                  <a:pt x="11836" y="9692"/>
                </a:cubicBezTo>
                <a:cubicBezTo>
                  <a:pt x="11731" y="9681"/>
                  <a:pt x="11635" y="9658"/>
                  <a:pt x="11622" y="9637"/>
                </a:cubicBezTo>
                <a:cubicBezTo>
                  <a:pt x="11606" y="9614"/>
                  <a:pt x="11671" y="9480"/>
                  <a:pt x="11753" y="9336"/>
                </a:cubicBezTo>
                <a:cubicBezTo>
                  <a:pt x="11780" y="9285"/>
                  <a:pt x="11800" y="9241"/>
                  <a:pt x="11833" y="9184"/>
                </a:cubicBezTo>
                <a:cubicBezTo>
                  <a:pt x="11962" y="8966"/>
                  <a:pt x="12075" y="8801"/>
                  <a:pt x="12085" y="8815"/>
                </a:cubicBezTo>
                <a:cubicBezTo>
                  <a:pt x="12089" y="8822"/>
                  <a:pt x="12102" y="8822"/>
                  <a:pt x="12120" y="8819"/>
                </a:cubicBezTo>
                <a:cubicBezTo>
                  <a:pt x="12120" y="8818"/>
                  <a:pt x="12122" y="8819"/>
                  <a:pt x="12122" y="8819"/>
                </a:cubicBezTo>
                <a:cubicBezTo>
                  <a:pt x="12123" y="8818"/>
                  <a:pt x="12125" y="8815"/>
                  <a:pt x="12126" y="8815"/>
                </a:cubicBezTo>
                <a:cubicBezTo>
                  <a:pt x="12131" y="8815"/>
                  <a:pt x="12136" y="8813"/>
                  <a:pt x="12142" y="8812"/>
                </a:cubicBezTo>
                <a:cubicBezTo>
                  <a:pt x="12155" y="8807"/>
                  <a:pt x="12168" y="8804"/>
                  <a:pt x="12183" y="8795"/>
                </a:cubicBezTo>
                <a:cubicBezTo>
                  <a:pt x="12203" y="8783"/>
                  <a:pt x="12250" y="8771"/>
                  <a:pt x="12288" y="8758"/>
                </a:cubicBezTo>
                <a:cubicBezTo>
                  <a:pt x="12299" y="8753"/>
                  <a:pt x="12313" y="8742"/>
                  <a:pt x="12321" y="8741"/>
                </a:cubicBezTo>
                <a:cubicBezTo>
                  <a:pt x="12326" y="8739"/>
                  <a:pt x="12348" y="8734"/>
                  <a:pt x="12360" y="8731"/>
                </a:cubicBezTo>
                <a:cubicBezTo>
                  <a:pt x="12382" y="8724"/>
                  <a:pt x="12397" y="8715"/>
                  <a:pt x="12417" y="8710"/>
                </a:cubicBezTo>
                <a:cubicBezTo>
                  <a:pt x="12501" y="8691"/>
                  <a:pt x="12581" y="8665"/>
                  <a:pt x="12594" y="8653"/>
                </a:cubicBezTo>
                <a:cubicBezTo>
                  <a:pt x="12618" y="8629"/>
                  <a:pt x="12865" y="8559"/>
                  <a:pt x="12926" y="8558"/>
                </a:cubicBezTo>
                <a:close/>
                <a:moveTo>
                  <a:pt x="15262" y="8829"/>
                </a:moveTo>
                <a:cubicBezTo>
                  <a:pt x="15545" y="8846"/>
                  <a:pt x="16078" y="8919"/>
                  <a:pt x="16103" y="8957"/>
                </a:cubicBezTo>
                <a:cubicBezTo>
                  <a:pt x="16133" y="9004"/>
                  <a:pt x="15936" y="9950"/>
                  <a:pt x="15867" y="10091"/>
                </a:cubicBezTo>
                <a:cubicBezTo>
                  <a:pt x="15839" y="10147"/>
                  <a:pt x="15515" y="10181"/>
                  <a:pt x="15480" y="10131"/>
                </a:cubicBezTo>
                <a:cubicBezTo>
                  <a:pt x="15474" y="10123"/>
                  <a:pt x="15302" y="10099"/>
                  <a:pt x="15098" y="10077"/>
                </a:cubicBezTo>
                <a:cubicBezTo>
                  <a:pt x="14537" y="10018"/>
                  <a:pt x="14533" y="10018"/>
                  <a:pt x="14495" y="9959"/>
                </a:cubicBezTo>
                <a:cubicBezTo>
                  <a:pt x="14471" y="9922"/>
                  <a:pt x="14559" y="9732"/>
                  <a:pt x="14761" y="9380"/>
                </a:cubicBezTo>
                <a:cubicBezTo>
                  <a:pt x="14927" y="9092"/>
                  <a:pt x="15074" y="8845"/>
                  <a:pt x="15089" y="8832"/>
                </a:cubicBezTo>
                <a:cubicBezTo>
                  <a:pt x="15101" y="8822"/>
                  <a:pt x="15167" y="8823"/>
                  <a:pt x="15262" y="8829"/>
                </a:cubicBezTo>
                <a:close/>
                <a:moveTo>
                  <a:pt x="6483" y="8839"/>
                </a:moveTo>
                <a:cubicBezTo>
                  <a:pt x="6498" y="8838"/>
                  <a:pt x="6512" y="8840"/>
                  <a:pt x="6529" y="8846"/>
                </a:cubicBezTo>
                <a:cubicBezTo>
                  <a:pt x="6548" y="8852"/>
                  <a:pt x="6684" y="8867"/>
                  <a:pt x="6830" y="8879"/>
                </a:cubicBezTo>
                <a:cubicBezTo>
                  <a:pt x="6976" y="8891"/>
                  <a:pt x="7141" y="8912"/>
                  <a:pt x="7199" y="8927"/>
                </a:cubicBezTo>
                <a:cubicBezTo>
                  <a:pt x="7258" y="8941"/>
                  <a:pt x="7496" y="8969"/>
                  <a:pt x="7728" y="8988"/>
                </a:cubicBezTo>
                <a:cubicBezTo>
                  <a:pt x="7960" y="9006"/>
                  <a:pt x="8188" y="9045"/>
                  <a:pt x="8235" y="9072"/>
                </a:cubicBezTo>
                <a:lnTo>
                  <a:pt x="8320" y="9123"/>
                </a:lnTo>
                <a:lnTo>
                  <a:pt x="8204" y="9326"/>
                </a:lnTo>
                <a:cubicBezTo>
                  <a:pt x="8141" y="9439"/>
                  <a:pt x="8080" y="9533"/>
                  <a:pt x="8069" y="9536"/>
                </a:cubicBezTo>
                <a:cubicBezTo>
                  <a:pt x="7985" y="9556"/>
                  <a:pt x="7921" y="9651"/>
                  <a:pt x="7888" y="9810"/>
                </a:cubicBezTo>
                <a:cubicBezTo>
                  <a:pt x="7838" y="10044"/>
                  <a:pt x="7337" y="10761"/>
                  <a:pt x="7153" y="10862"/>
                </a:cubicBezTo>
                <a:cubicBezTo>
                  <a:pt x="6967" y="10965"/>
                  <a:pt x="6291" y="11198"/>
                  <a:pt x="6262" y="11170"/>
                </a:cubicBezTo>
                <a:cubicBezTo>
                  <a:pt x="6248" y="11157"/>
                  <a:pt x="6142" y="11195"/>
                  <a:pt x="6028" y="11252"/>
                </a:cubicBezTo>
                <a:cubicBezTo>
                  <a:pt x="5914" y="11308"/>
                  <a:pt x="5671" y="11403"/>
                  <a:pt x="5486" y="11465"/>
                </a:cubicBezTo>
                <a:cubicBezTo>
                  <a:pt x="5044" y="11612"/>
                  <a:pt x="4870" y="11650"/>
                  <a:pt x="4842" y="11607"/>
                </a:cubicBezTo>
                <a:cubicBezTo>
                  <a:pt x="4829" y="11587"/>
                  <a:pt x="4941" y="11358"/>
                  <a:pt x="5091" y="11096"/>
                </a:cubicBezTo>
                <a:cubicBezTo>
                  <a:pt x="6226" y="9107"/>
                  <a:pt x="6377" y="8845"/>
                  <a:pt x="6483" y="8839"/>
                </a:cubicBezTo>
                <a:close/>
                <a:moveTo>
                  <a:pt x="9375" y="9187"/>
                </a:moveTo>
                <a:cubicBezTo>
                  <a:pt x="9432" y="9190"/>
                  <a:pt x="9514" y="9202"/>
                  <a:pt x="9607" y="9214"/>
                </a:cubicBezTo>
                <a:cubicBezTo>
                  <a:pt x="9783" y="9225"/>
                  <a:pt x="9976" y="9245"/>
                  <a:pt x="10153" y="9275"/>
                </a:cubicBezTo>
                <a:cubicBezTo>
                  <a:pt x="10399" y="9303"/>
                  <a:pt x="10546" y="9325"/>
                  <a:pt x="10560" y="9346"/>
                </a:cubicBezTo>
                <a:cubicBezTo>
                  <a:pt x="10570" y="9362"/>
                  <a:pt x="10568" y="9404"/>
                  <a:pt x="10562" y="9451"/>
                </a:cubicBezTo>
                <a:cubicBezTo>
                  <a:pt x="10562" y="9474"/>
                  <a:pt x="10554" y="9505"/>
                  <a:pt x="10547" y="9536"/>
                </a:cubicBezTo>
                <a:cubicBezTo>
                  <a:pt x="10542" y="9556"/>
                  <a:pt x="10541" y="9570"/>
                  <a:pt x="10533" y="9593"/>
                </a:cubicBezTo>
                <a:cubicBezTo>
                  <a:pt x="10526" y="9616"/>
                  <a:pt x="10519" y="9636"/>
                  <a:pt x="10509" y="9654"/>
                </a:cubicBezTo>
                <a:cubicBezTo>
                  <a:pt x="10508" y="9657"/>
                  <a:pt x="10508" y="9659"/>
                  <a:pt x="10507" y="9661"/>
                </a:cubicBezTo>
                <a:cubicBezTo>
                  <a:pt x="10494" y="9692"/>
                  <a:pt x="10479" y="9720"/>
                  <a:pt x="10466" y="9732"/>
                </a:cubicBezTo>
                <a:cubicBezTo>
                  <a:pt x="10409" y="9786"/>
                  <a:pt x="9951" y="9959"/>
                  <a:pt x="9826" y="9972"/>
                </a:cubicBezTo>
                <a:cubicBezTo>
                  <a:pt x="9782" y="9977"/>
                  <a:pt x="9719" y="9993"/>
                  <a:pt x="9662" y="10006"/>
                </a:cubicBezTo>
                <a:cubicBezTo>
                  <a:pt x="9641" y="10012"/>
                  <a:pt x="9631" y="10017"/>
                  <a:pt x="9609" y="10023"/>
                </a:cubicBezTo>
                <a:cubicBezTo>
                  <a:pt x="9438" y="10071"/>
                  <a:pt x="9273" y="10131"/>
                  <a:pt x="9240" y="10159"/>
                </a:cubicBezTo>
                <a:cubicBezTo>
                  <a:pt x="9207" y="10186"/>
                  <a:pt x="9104" y="10235"/>
                  <a:pt x="9013" y="10267"/>
                </a:cubicBezTo>
                <a:cubicBezTo>
                  <a:pt x="8938" y="10293"/>
                  <a:pt x="8888" y="10308"/>
                  <a:pt x="8847" y="10314"/>
                </a:cubicBezTo>
                <a:cubicBezTo>
                  <a:pt x="8816" y="10324"/>
                  <a:pt x="8751" y="10345"/>
                  <a:pt x="8748" y="10345"/>
                </a:cubicBezTo>
                <a:cubicBezTo>
                  <a:pt x="8739" y="10345"/>
                  <a:pt x="8720" y="10273"/>
                  <a:pt x="8705" y="10203"/>
                </a:cubicBezTo>
                <a:cubicBezTo>
                  <a:pt x="8697" y="10165"/>
                  <a:pt x="8687" y="10124"/>
                  <a:pt x="8687" y="10104"/>
                </a:cubicBezTo>
                <a:cubicBezTo>
                  <a:pt x="8687" y="10091"/>
                  <a:pt x="8736" y="9995"/>
                  <a:pt x="8799" y="9878"/>
                </a:cubicBezTo>
                <a:cubicBezTo>
                  <a:pt x="8803" y="9870"/>
                  <a:pt x="8807" y="9862"/>
                  <a:pt x="8812" y="9854"/>
                </a:cubicBezTo>
                <a:cubicBezTo>
                  <a:pt x="8850" y="9784"/>
                  <a:pt x="8886" y="9714"/>
                  <a:pt x="8934" y="9631"/>
                </a:cubicBezTo>
                <a:cubicBezTo>
                  <a:pt x="9022" y="9476"/>
                  <a:pt x="9079" y="9377"/>
                  <a:pt x="9129" y="9309"/>
                </a:cubicBezTo>
                <a:lnTo>
                  <a:pt x="9190" y="9204"/>
                </a:lnTo>
                <a:lnTo>
                  <a:pt x="9249" y="9204"/>
                </a:lnTo>
                <a:cubicBezTo>
                  <a:pt x="9284" y="9191"/>
                  <a:pt x="9323" y="9185"/>
                  <a:pt x="9375" y="9187"/>
                </a:cubicBezTo>
                <a:close/>
                <a:moveTo>
                  <a:pt x="13029" y="12514"/>
                </a:moveTo>
                <a:cubicBezTo>
                  <a:pt x="13048" y="12544"/>
                  <a:pt x="12916" y="13011"/>
                  <a:pt x="12692" y="13701"/>
                </a:cubicBezTo>
                <a:lnTo>
                  <a:pt x="12325" y="14838"/>
                </a:lnTo>
                <a:lnTo>
                  <a:pt x="12183" y="14845"/>
                </a:lnTo>
                <a:cubicBezTo>
                  <a:pt x="11942" y="14855"/>
                  <a:pt x="11723" y="14791"/>
                  <a:pt x="11733" y="14713"/>
                </a:cubicBezTo>
                <a:cubicBezTo>
                  <a:pt x="11751" y="14576"/>
                  <a:pt x="12996" y="12463"/>
                  <a:pt x="13029" y="12514"/>
                </a:cubicBezTo>
                <a:close/>
                <a:moveTo>
                  <a:pt x="13651" y="12551"/>
                </a:moveTo>
                <a:cubicBezTo>
                  <a:pt x="13666" y="12575"/>
                  <a:pt x="13684" y="13138"/>
                  <a:pt x="13691" y="13800"/>
                </a:cubicBezTo>
                <a:lnTo>
                  <a:pt x="13702" y="15004"/>
                </a:lnTo>
                <a:lnTo>
                  <a:pt x="13507" y="15004"/>
                </a:lnTo>
                <a:cubicBezTo>
                  <a:pt x="13144" y="15004"/>
                  <a:pt x="12948" y="14969"/>
                  <a:pt x="12915" y="14903"/>
                </a:cubicBezTo>
                <a:cubicBezTo>
                  <a:pt x="12875" y="14824"/>
                  <a:pt x="13608" y="12482"/>
                  <a:pt x="13651" y="12551"/>
                </a:cubicBezTo>
                <a:close/>
                <a:moveTo>
                  <a:pt x="11781" y="12798"/>
                </a:moveTo>
                <a:cubicBezTo>
                  <a:pt x="11811" y="12797"/>
                  <a:pt x="11834" y="12802"/>
                  <a:pt x="11844" y="12811"/>
                </a:cubicBezTo>
                <a:cubicBezTo>
                  <a:pt x="11882" y="12848"/>
                  <a:pt x="11277" y="13937"/>
                  <a:pt x="11191" y="13989"/>
                </a:cubicBezTo>
                <a:cubicBezTo>
                  <a:pt x="11166" y="14004"/>
                  <a:pt x="11058" y="14167"/>
                  <a:pt x="10951" y="14351"/>
                </a:cubicBezTo>
                <a:cubicBezTo>
                  <a:pt x="10772" y="14657"/>
                  <a:pt x="10743" y="14686"/>
                  <a:pt x="10610" y="14686"/>
                </a:cubicBezTo>
                <a:cubicBezTo>
                  <a:pt x="10490" y="14686"/>
                  <a:pt x="10459" y="14665"/>
                  <a:pt x="10433" y="14558"/>
                </a:cubicBezTo>
                <a:cubicBezTo>
                  <a:pt x="10415" y="14486"/>
                  <a:pt x="10377" y="14429"/>
                  <a:pt x="10348" y="14429"/>
                </a:cubicBezTo>
                <a:cubicBezTo>
                  <a:pt x="10319" y="14429"/>
                  <a:pt x="10256" y="14338"/>
                  <a:pt x="10208" y="14229"/>
                </a:cubicBezTo>
                <a:lnTo>
                  <a:pt x="10120" y="14033"/>
                </a:lnTo>
                <a:lnTo>
                  <a:pt x="10195" y="13725"/>
                </a:lnTo>
                <a:cubicBezTo>
                  <a:pt x="10285" y="13344"/>
                  <a:pt x="10349" y="13249"/>
                  <a:pt x="10564" y="13194"/>
                </a:cubicBezTo>
                <a:cubicBezTo>
                  <a:pt x="10743" y="13148"/>
                  <a:pt x="10781" y="13137"/>
                  <a:pt x="10796" y="13119"/>
                </a:cubicBezTo>
                <a:cubicBezTo>
                  <a:pt x="10800" y="13113"/>
                  <a:pt x="10835" y="13100"/>
                  <a:pt x="10872" y="13089"/>
                </a:cubicBezTo>
                <a:cubicBezTo>
                  <a:pt x="10909" y="13078"/>
                  <a:pt x="11061" y="13024"/>
                  <a:pt x="11209" y="12971"/>
                </a:cubicBezTo>
                <a:cubicBezTo>
                  <a:pt x="11356" y="12917"/>
                  <a:pt x="11493" y="12869"/>
                  <a:pt x="11512" y="12866"/>
                </a:cubicBezTo>
                <a:cubicBezTo>
                  <a:pt x="11532" y="12862"/>
                  <a:pt x="11607" y="12841"/>
                  <a:pt x="11678" y="12818"/>
                </a:cubicBezTo>
                <a:cubicBezTo>
                  <a:pt x="11714" y="12807"/>
                  <a:pt x="11751" y="12799"/>
                  <a:pt x="11781" y="12798"/>
                </a:cubicBezTo>
                <a:close/>
                <a:moveTo>
                  <a:pt x="3710" y="13637"/>
                </a:moveTo>
                <a:cubicBezTo>
                  <a:pt x="3730" y="13635"/>
                  <a:pt x="3753" y="13634"/>
                  <a:pt x="3784" y="13637"/>
                </a:cubicBezTo>
                <a:cubicBezTo>
                  <a:pt x="3825" y="13642"/>
                  <a:pt x="3878" y="13652"/>
                  <a:pt x="3948" y="13664"/>
                </a:cubicBezTo>
                <a:cubicBezTo>
                  <a:pt x="3984" y="13671"/>
                  <a:pt x="4041" y="13674"/>
                  <a:pt x="4086" y="13681"/>
                </a:cubicBezTo>
                <a:cubicBezTo>
                  <a:pt x="4103" y="13683"/>
                  <a:pt x="4108" y="13686"/>
                  <a:pt x="4125" y="13688"/>
                </a:cubicBezTo>
                <a:cubicBezTo>
                  <a:pt x="4300" y="13708"/>
                  <a:pt x="4555" y="13734"/>
                  <a:pt x="4691" y="13749"/>
                </a:cubicBezTo>
                <a:cubicBezTo>
                  <a:pt x="4834" y="13765"/>
                  <a:pt x="4934" y="13777"/>
                  <a:pt x="5030" y="13789"/>
                </a:cubicBezTo>
                <a:cubicBezTo>
                  <a:pt x="5392" y="13836"/>
                  <a:pt x="5466" y="13868"/>
                  <a:pt x="5478" y="13955"/>
                </a:cubicBezTo>
                <a:cubicBezTo>
                  <a:pt x="5479" y="13959"/>
                  <a:pt x="5479" y="13965"/>
                  <a:pt x="5480" y="13969"/>
                </a:cubicBezTo>
                <a:cubicBezTo>
                  <a:pt x="5484" y="13983"/>
                  <a:pt x="5486" y="13996"/>
                  <a:pt x="5486" y="14013"/>
                </a:cubicBezTo>
                <a:cubicBezTo>
                  <a:pt x="5486" y="14022"/>
                  <a:pt x="5442" y="14103"/>
                  <a:pt x="5419" y="14151"/>
                </a:cubicBezTo>
                <a:cubicBezTo>
                  <a:pt x="5402" y="14188"/>
                  <a:pt x="5381" y="14236"/>
                  <a:pt x="5357" y="14283"/>
                </a:cubicBezTo>
                <a:cubicBezTo>
                  <a:pt x="5357" y="14285"/>
                  <a:pt x="5356" y="14282"/>
                  <a:pt x="5355" y="14283"/>
                </a:cubicBezTo>
                <a:cubicBezTo>
                  <a:pt x="5352" y="14289"/>
                  <a:pt x="5347" y="14301"/>
                  <a:pt x="5344" y="14307"/>
                </a:cubicBezTo>
                <a:cubicBezTo>
                  <a:pt x="5275" y="14444"/>
                  <a:pt x="5186" y="14608"/>
                  <a:pt x="5049" y="14845"/>
                </a:cubicBezTo>
                <a:cubicBezTo>
                  <a:pt x="4836" y="15215"/>
                  <a:pt x="4730" y="15407"/>
                  <a:pt x="4621" y="15529"/>
                </a:cubicBezTo>
                <a:cubicBezTo>
                  <a:pt x="4571" y="15595"/>
                  <a:pt x="4531" y="15640"/>
                  <a:pt x="4505" y="15647"/>
                </a:cubicBezTo>
                <a:cubicBezTo>
                  <a:pt x="4499" y="15649"/>
                  <a:pt x="4461" y="15661"/>
                  <a:pt x="4451" y="15664"/>
                </a:cubicBezTo>
                <a:cubicBezTo>
                  <a:pt x="4365" y="15710"/>
                  <a:pt x="4233" y="15756"/>
                  <a:pt x="4077" y="15806"/>
                </a:cubicBezTo>
                <a:cubicBezTo>
                  <a:pt x="4064" y="15811"/>
                  <a:pt x="4059" y="15811"/>
                  <a:pt x="4046" y="15816"/>
                </a:cubicBezTo>
                <a:cubicBezTo>
                  <a:pt x="3924" y="15865"/>
                  <a:pt x="3813" y="15902"/>
                  <a:pt x="3721" y="15928"/>
                </a:cubicBezTo>
                <a:cubicBezTo>
                  <a:pt x="3469" y="16012"/>
                  <a:pt x="3267" y="16080"/>
                  <a:pt x="2836" y="16239"/>
                </a:cubicBezTo>
                <a:cubicBezTo>
                  <a:pt x="2824" y="16244"/>
                  <a:pt x="2812" y="16245"/>
                  <a:pt x="2799" y="16249"/>
                </a:cubicBezTo>
                <a:cubicBezTo>
                  <a:pt x="2774" y="16258"/>
                  <a:pt x="2753" y="16272"/>
                  <a:pt x="2729" y="16280"/>
                </a:cubicBezTo>
                <a:cubicBezTo>
                  <a:pt x="2680" y="16296"/>
                  <a:pt x="2665" y="16297"/>
                  <a:pt x="2622" y="16310"/>
                </a:cubicBezTo>
                <a:cubicBezTo>
                  <a:pt x="2525" y="16343"/>
                  <a:pt x="2413" y="16384"/>
                  <a:pt x="2360" y="16398"/>
                </a:cubicBezTo>
                <a:cubicBezTo>
                  <a:pt x="2263" y="16424"/>
                  <a:pt x="2156" y="16460"/>
                  <a:pt x="2124" y="16480"/>
                </a:cubicBezTo>
                <a:cubicBezTo>
                  <a:pt x="2092" y="16499"/>
                  <a:pt x="2058" y="16492"/>
                  <a:pt x="2047" y="16466"/>
                </a:cubicBezTo>
                <a:cubicBezTo>
                  <a:pt x="2037" y="16440"/>
                  <a:pt x="2390" y="15794"/>
                  <a:pt x="2832" y="15028"/>
                </a:cubicBezTo>
                <a:cubicBezTo>
                  <a:pt x="2857" y="14984"/>
                  <a:pt x="2860" y="14984"/>
                  <a:pt x="2884" y="14943"/>
                </a:cubicBezTo>
                <a:cubicBezTo>
                  <a:pt x="3175" y="14430"/>
                  <a:pt x="3461" y="13930"/>
                  <a:pt x="3570" y="13762"/>
                </a:cubicBezTo>
                <a:cubicBezTo>
                  <a:pt x="3623" y="13681"/>
                  <a:pt x="3649" y="13644"/>
                  <a:pt x="3710" y="13637"/>
                </a:cubicBezTo>
                <a:close/>
                <a:moveTo>
                  <a:pt x="7094" y="14074"/>
                </a:moveTo>
                <a:lnTo>
                  <a:pt x="7341" y="14087"/>
                </a:lnTo>
                <a:cubicBezTo>
                  <a:pt x="7882" y="14116"/>
                  <a:pt x="7872" y="14109"/>
                  <a:pt x="7872" y="14314"/>
                </a:cubicBezTo>
                <a:lnTo>
                  <a:pt x="7872" y="14497"/>
                </a:lnTo>
                <a:lnTo>
                  <a:pt x="7536" y="14625"/>
                </a:lnTo>
                <a:cubicBezTo>
                  <a:pt x="7174" y="14762"/>
                  <a:pt x="6952" y="14787"/>
                  <a:pt x="6917" y="14700"/>
                </a:cubicBezTo>
                <a:cubicBezTo>
                  <a:pt x="6905" y="14669"/>
                  <a:pt x="6941" y="14516"/>
                  <a:pt x="6996" y="14358"/>
                </a:cubicBezTo>
                <a:lnTo>
                  <a:pt x="7094" y="14074"/>
                </a:lnTo>
                <a:close/>
                <a:moveTo>
                  <a:pt x="15155" y="15986"/>
                </a:moveTo>
                <a:lnTo>
                  <a:pt x="15484" y="16006"/>
                </a:lnTo>
                <a:cubicBezTo>
                  <a:pt x="15781" y="16021"/>
                  <a:pt x="15829" y="16037"/>
                  <a:pt x="15937" y="16168"/>
                </a:cubicBezTo>
                <a:cubicBezTo>
                  <a:pt x="16112" y="16382"/>
                  <a:pt x="16692" y="17691"/>
                  <a:pt x="16640" y="17755"/>
                </a:cubicBezTo>
                <a:cubicBezTo>
                  <a:pt x="16578" y="17832"/>
                  <a:pt x="16415" y="17853"/>
                  <a:pt x="16142" y="17816"/>
                </a:cubicBezTo>
                <a:cubicBezTo>
                  <a:pt x="16006" y="17798"/>
                  <a:pt x="15618" y="17750"/>
                  <a:pt x="15281" y="17711"/>
                </a:cubicBezTo>
                <a:cubicBezTo>
                  <a:pt x="14687" y="17643"/>
                  <a:pt x="14666" y="17633"/>
                  <a:pt x="14628" y="17505"/>
                </a:cubicBezTo>
                <a:cubicBezTo>
                  <a:pt x="14594" y="17388"/>
                  <a:pt x="14571" y="17378"/>
                  <a:pt x="14429" y="17393"/>
                </a:cubicBezTo>
                <a:lnTo>
                  <a:pt x="14267" y="17410"/>
                </a:lnTo>
                <a:lnTo>
                  <a:pt x="14259" y="17123"/>
                </a:lnTo>
                <a:cubicBezTo>
                  <a:pt x="14246" y="16784"/>
                  <a:pt x="14243" y="16783"/>
                  <a:pt x="14715" y="16639"/>
                </a:cubicBezTo>
                <a:lnTo>
                  <a:pt x="15023" y="16547"/>
                </a:lnTo>
                <a:lnTo>
                  <a:pt x="15087" y="16266"/>
                </a:lnTo>
                <a:lnTo>
                  <a:pt x="15155" y="15986"/>
                </a:lnTo>
                <a:close/>
                <a:moveTo>
                  <a:pt x="13675" y="16987"/>
                </a:moveTo>
                <a:cubicBezTo>
                  <a:pt x="13706" y="16984"/>
                  <a:pt x="13728" y="16987"/>
                  <a:pt x="13732" y="16994"/>
                </a:cubicBezTo>
                <a:cubicBezTo>
                  <a:pt x="13748" y="17019"/>
                  <a:pt x="13756" y="17147"/>
                  <a:pt x="13750" y="17278"/>
                </a:cubicBezTo>
                <a:cubicBezTo>
                  <a:pt x="13742" y="17443"/>
                  <a:pt x="13721" y="17521"/>
                  <a:pt x="13684" y="17525"/>
                </a:cubicBezTo>
                <a:cubicBezTo>
                  <a:pt x="13633" y="17531"/>
                  <a:pt x="12658" y="17406"/>
                  <a:pt x="12627" y="17390"/>
                </a:cubicBezTo>
                <a:cubicBezTo>
                  <a:pt x="12618" y="17385"/>
                  <a:pt x="12627" y="17355"/>
                  <a:pt x="12648" y="17322"/>
                </a:cubicBezTo>
                <a:cubicBezTo>
                  <a:pt x="12695" y="17249"/>
                  <a:pt x="13461" y="17008"/>
                  <a:pt x="13675" y="16987"/>
                </a:cubicBezTo>
                <a:close/>
                <a:moveTo>
                  <a:pt x="12513" y="18019"/>
                </a:moveTo>
                <a:cubicBezTo>
                  <a:pt x="12655" y="18023"/>
                  <a:pt x="12894" y="18055"/>
                  <a:pt x="13295" y="18114"/>
                </a:cubicBezTo>
                <a:lnTo>
                  <a:pt x="13739" y="18175"/>
                </a:lnTo>
                <a:lnTo>
                  <a:pt x="13739" y="18422"/>
                </a:lnTo>
                <a:lnTo>
                  <a:pt x="13739" y="18669"/>
                </a:lnTo>
                <a:lnTo>
                  <a:pt x="13579" y="18669"/>
                </a:lnTo>
                <a:cubicBezTo>
                  <a:pt x="13492" y="18669"/>
                  <a:pt x="13301" y="18653"/>
                  <a:pt x="13155" y="18632"/>
                </a:cubicBezTo>
                <a:cubicBezTo>
                  <a:pt x="12924" y="18599"/>
                  <a:pt x="12448" y="18543"/>
                  <a:pt x="12314" y="18534"/>
                </a:cubicBezTo>
                <a:cubicBezTo>
                  <a:pt x="12246" y="18529"/>
                  <a:pt x="12198" y="18296"/>
                  <a:pt x="12251" y="18229"/>
                </a:cubicBezTo>
                <a:cubicBezTo>
                  <a:pt x="12274" y="18199"/>
                  <a:pt x="12303" y="18135"/>
                  <a:pt x="12314" y="18087"/>
                </a:cubicBezTo>
                <a:cubicBezTo>
                  <a:pt x="12326" y="18038"/>
                  <a:pt x="12371" y="18016"/>
                  <a:pt x="12513" y="18019"/>
                </a:cubicBezTo>
                <a:close/>
                <a:moveTo>
                  <a:pt x="10531" y="18946"/>
                </a:moveTo>
                <a:cubicBezTo>
                  <a:pt x="10709" y="18957"/>
                  <a:pt x="10865" y="18991"/>
                  <a:pt x="10916" y="19048"/>
                </a:cubicBezTo>
                <a:cubicBezTo>
                  <a:pt x="10968" y="19107"/>
                  <a:pt x="10968" y="19126"/>
                  <a:pt x="10914" y="19288"/>
                </a:cubicBezTo>
                <a:lnTo>
                  <a:pt x="10855" y="19468"/>
                </a:lnTo>
                <a:lnTo>
                  <a:pt x="10564" y="19451"/>
                </a:lnTo>
                <a:cubicBezTo>
                  <a:pt x="10158" y="19429"/>
                  <a:pt x="10067" y="19410"/>
                  <a:pt x="10027" y="19336"/>
                </a:cubicBezTo>
                <a:cubicBezTo>
                  <a:pt x="10007" y="19300"/>
                  <a:pt x="9938" y="19264"/>
                  <a:pt x="9871" y="19258"/>
                </a:cubicBezTo>
                <a:cubicBezTo>
                  <a:pt x="9736" y="19244"/>
                  <a:pt x="9649" y="19153"/>
                  <a:pt x="9729" y="19109"/>
                </a:cubicBezTo>
                <a:cubicBezTo>
                  <a:pt x="9757" y="19094"/>
                  <a:pt x="9888" y="19043"/>
                  <a:pt x="10020" y="18997"/>
                </a:cubicBezTo>
                <a:cubicBezTo>
                  <a:pt x="10154" y="18951"/>
                  <a:pt x="10354" y="18936"/>
                  <a:pt x="10531" y="18946"/>
                </a:cubicBezTo>
                <a:close/>
                <a:moveTo>
                  <a:pt x="7839" y="19782"/>
                </a:moveTo>
                <a:cubicBezTo>
                  <a:pt x="7939" y="19777"/>
                  <a:pt x="8048" y="19788"/>
                  <a:pt x="8224" y="19813"/>
                </a:cubicBezTo>
                <a:cubicBezTo>
                  <a:pt x="8586" y="19863"/>
                  <a:pt x="8822" y="19889"/>
                  <a:pt x="9196" y="19928"/>
                </a:cubicBezTo>
                <a:cubicBezTo>
                  <a:pt x="9361" y="19945"/>
                  <a:pt x="9514" y="19983"/>
                  <a:pt x="9533" y="20012"/>
                </a:cubicBezTo>
                <a:cubicBezTo>
                  <a:pt x="9599" y="20114"/>
                  <a:pt x="9492" y="20254"/>
                  <a:pt x="9299" y="20320"/>
                </a:cubicBezTo>
                <a:cubicBezTo>
                  <a:pt x="9038" y="20410"/>
                  <a:pt x="8764" y="20431"/>
                  <a:pt x="8491" y="20385"/>
                </a:cubicBezTo>
                <a:cubicBezTo>
                  <a:pt x="8364" y="20363"/>
                  <a:pt x="8078" y="20330"/>
                  <a:pt x="7855" y="20310"/>
                </a:cubicBezTo>
                <a:cubicBezTo>
                  <a:pt x="7372" y="20268"/>
                  <a:pt x="7296" y="20246"/>
                  <a:pt x="7252" y="20117"/>
                </a:cubicBezTo>
                <a:cubicBezTo>
                  <a:pt x="7206" y="19984"/>
                  <a:pt x="7261" y="19930"/>
                  <a:pt x="7518" y="19850"/>
                </a:cubicBezTo>
                <a:cubicBezTo>
                  <a:pt x="7651" y="19809"/>
                  <a:pt x="7740" y="19788"/>
                  <a:pt x="7839" y="1978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19" name="Group"/>
          <p:cNvGrpSpPr/>
          <p:nvPr/>
        </p:nvGrpSpPr>
        <p:grpSpPr>
          <a:xfrm>
            <a:off x="7089085" y="-26634"/>
            <a:ext cx="4166869" cy="3948577"/>
            <a:chOff x="0" y="0"/>
            <a:chExt cx="4166867" cy="3948576"/>
          </a:xfrm>
        </p:grpSpPr>
        <p:grpSp>
          <p:nvGrpSpPr>
            <p:cNvPr id="508" name="Group"/>
            <p:cNvGrpSpPr/>
            <p:nvPr/>
          </p:nvGrpSpPr>
          <p:grpSpPr>
            <a:xfrm>
              <a:off x="172581" y="0"/>
              <a:ext cx="3994287" cy="3948577"/>
              <a:chOff x="0" y="0"/>
              <a:chExt cx="3994286" cy="3948576"/>
            </a:xfrm>
          </p:grpSpPr>
          <p:sp>
            <p:nvSpPr>
              <p:cNvPr id="502" name="Rectangle"/>
              <p:cNvSpPr/>
              <p:nvPr/>
            </p:nvSpPr>
            <p:spPr>
              <a:xfrm>
                <a:off x="2782452" y="2649276"/>
                <a:ext cx="911736" cy="94713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pic>
            <p:nvPicPr>
              <p:cNvPr id="503" name="AGV_vUfYJ2N-lHiP6bItaYhnUSAdvGs5QR9BLX75hdRtarWBiiWLqMNAlarqiNhTiOvENwdlEcWSyfmM1MlDn_-tNPK7YNaoRksHyEoXSRKMaEGJfHMfL-M-_Te6KXTlX0SbXBA2i9eoaEyH5L1GjMFWIAlaPjBYrcs9=s2048.png" descr="AGV_vUfYJ2N-lHiP6bItaYhnUSAdvGs5QR9BLX75hdRtarWBiiWLqMNAlarqiNhTiOvENwdlEcWSyfmM1MlDn_-tNPK7YNaoRksHyEoXSRKMaEGJfHMfL-M-_Te6KXTlX0SbXBA2i9eoaEyH5L1GjMFWIAlaPjBYrcs9=s204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3632382" cy="39485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04" name="Rectangle"/>
              <p:cNvSpPr/>
              <p:nvPr/>
            </p:nvSpPr>
            <p:spPr>
              <a:xfrm>
                <a:off x="2623212" y="2558992"/>
                <a:ext cx="911737" cy="94713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pic>
            <p:nvPicPr>
              <p:cNvPr id="505" name="Picture 9" descr="Picture 9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1291" r="0" b="0"/>
              <a:stretch>
                <a:fillRect/>
              </a:stretch>
            </p:blipFill>
            <p:spPr>
              <a:xfrm rot="360000">
                <a:off x="2238774" y="1993859"/>
                <a:ext cx="1680670" cy="15200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06" name="Line"/>
              <p:cNvSpPr/>
              <p:nvPr/>
            </p:nvSpPr>
            <p:spPr>
              <a:xfrm flipV="1">
                <a:off x="964160" y="3392568"/>
                <a:ext cx="1229109" cy="105455"/>
              </a:xfrm>
              <a:prstGeom prst="line">
                <a:avLst/>
              </a:prstGeom>
              <a:noFill/>
              <a:ln w="25400" cap="flat">
                <a:solidFill>
                  <a:srgbClr val="164F86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507" name="Line"/>
              <p:cNvSpPr/>
              <p:nvPr/>
            </p:nvSpPr>
            <p:spPr>
              <a:xfrm>
                <a:off x="3487299" y="1296505"/>
                <a:ext cx="140978" cy="699280"/>
              </a:xfrm>
              <a:prstGeom prst="line">
                <a:avLst/>
              </a:prstGeom>
              <a:noFill/>
              <a:ln w="25400" cap="flat">
                <a:solidFill>
                  <a:srgbClr val="164F86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  <p:sp>
          <p:nvSpPr>
            <p:cNvPr id="509" name="Scintillator slab"/>
            <p:cNvSpPr txBox="1"/>
            <p:nvPr/>
          </p:nvSpPr>
          <p:spPr>
            <a:xfrm>
              <a:off x="144482" y="3633877"/>
              <a:ext cx="1076467" cy="241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rmAutofit fontScale="100000" lnSpcReduction="0"/>
            </a:bodyPr>
            <a:lstStyle>
              <a:lvl1pPr algn="ctr">
                <a:defRPr sz="1000"/>
              </a:lvl1pPr>
            </a:lstStyle>
            <a:p>
              <a:pPr/>
              <a:r>
                <a:t>Scintillator slab</a:t>
              </a:r>
            </a:p>
          </p:txBody>
        </p:sp>
        <p:sp>
          <p:nvSpPr>
            <p:cNvPr id="510" name="Photomultiplier tube"/>
            <p:cNvSpPr txBox="1"/>
            <p:nvPr/>
          </p:nvSpPr>
          <p:spPr>
            <a:xfrm>
              <a:off x="0" y="1412535"/>
              <a:ext cx="1365432" cy="241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rmAutofit fontScale="100000" lnSpcReduction="0"/>
            </a:bodyPr>
            <a:lstStyle>
              <a:lvl1pPr algn="ctr">
                <a:defRPr sz="1000"/>
              </a:lvl1pPr>
            </a:lstStyle>
            <a:p>
              <a:pPr/>
              <a:r>
                <a:t>Photomultiplier tube</a:t>
              </a:r>
            </a:p>
          </p:txBody>
        </p:sp>
        <p:sp>
          <p:nvSpPr>
            <p:cNvPr id="511" name="To CMS I.P."/>
            <p:cNvSpPr txBox="1"/>
            <p:nvPr/>
          </p:nvSpPr>
          <p:spPr>
            <a:xfrm rot="19138887">
              <a:off x="1695816" y="2912123"/>
              <a:ext cx="827464" cy="307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rmAutofit fontScale="100000" lnSpcReduction="0"/>
            </a:bodyPr>
            <a:lstStyle>
              <a:lvl1pPr>
                <a:defRPr sz="1000"/>
              </a:lvl1pPr>
            </a:lstStyle>
            <a:p>
              <a:pPr/>
              <a:r>
                <a:t>To CMS I.P.</a:t>
              </a:r>
            </a:p>
          </p:txBody>
        </p:sp>
        <p:sp>
          <p:nvSpPr>
            <p:cNvPr id="512" name="Scintillator panels"/>
            <p:cNvSpPr txBox="1"/>
            <p:nvPr/>
          </p:nvSpPr>
          <p:spPr>
            <a:xfrm>
              <a:off x="1299040" y="430204"/>
              <a:ext cx="1179141" cy="241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rmAutofit fontScale="100000" lnSpcReduction="0"/>
            </a:bodyPr>
            <a:lstStyle>
              <a:lvl1pPr algn="ctr">
                <a:defRPr sz="1000"/>
              </a:lvl1pPr>
            </a:lstStyle>
            <a:p>
              <a:pPr/>
              <a:r>
                <a:t>Scintillator panels</a:t>
              </a:r>
            </a:p>
          </p:txBody>
        </p:sp>
        <p:sp>
          <p:nvSpPr>
            <p:cNvPr id="513" name="Structural"/>
            <p:cNvSpPr txBox="1"/>
            <p:nvPr/>
          </p:nvSpPr>
          <p:spPr>
            <a:xfrm>
              <a:off x="2602137" y="1954171"/>
              <a:ext cx="1179141" cy="241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rmAutofit fontScale="100000" lnSpcReduction="0"/>
            </a:bodyPr>
            <a:lstStyle>
              <a:lvl1pPr algn="ctr">
                <a:defRPr sz="1000"/>
              </a:lvl1pPr>
            </a:lstStyle>
            <a:p>
              <a:pPr/>
              <a:r>
                <a:t>Structural</a:t>
              </a:r>
            </a:p>
          </p:txBody>
        </p:sp>
        <p:sp>
          <p:nvSpPr>
            <p:cNvPr id="514" name="Line"/>
            <p:cNvSpPr/>
            <p:nvPr/>
          </p:nvSpPr>
          <p:spPr>
            <a:xfrm flipV="1">
              <a:off x="708258" y="3229226"/>
              <a:ext cx="1" cy="431436"/>
            </a:xfrm>
            <a:prstGeom prst="line">
              <a:avLst/>
            </a:prstGeom>
            <a:noFill/>
            <a:ln w="12700" cap="flat">
              <a:solidFill>
                <a:schemeClr val="accent4">
                  <a:lumOff val="-3215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5" name="Line"/>
            <p:cNvSpPr/>
            <p:nvPr/>
          </p:nvSpPr>
          <p:spPr>
            <a:xfrm flipH="1">
              <a:off x="642204" y="1624296"/>
              <a:ext cx="1" cy="1098546"/>
            </a:xfrm>
            <a:prstGeom prst="line">
              <a:avLst/>
            </a:prstGeom>
            <a:noFill/>
            <a:ln w="12700" cap="flat">
              <a:solidFill>
                <a:schemeClr val="accent4">
                  <a:lumOff val="-3215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6" name="Line"/>
            <p:cNvSpPr/>
            <p:nvPr/>
          </p:nvSpPr>
          <p:spPr>
            <a:xfrm>
              <a:off x="1830521" y="651293"/>
              <a:ext cx="1" cy="646919"/>
            </a:xfrm>
            <a:prstGeom prst="line">
              <a:avLst/>
            </a:prstGeom>
            <a:noFill/>
            <a:ln w="12700" cap="flat">
              <a:solidFill>
                <a:schemeClr val="accent4">
                  <a:lumOff val="-3215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7" name="Line"/>
            <p:cNvSpPr/>
            <p:nvPr/>
          </p:nvSpPr>
          <p:spPr>
            <a:xfrm flipV="1">
              <a:off x="3204618" y="1716823"/>
              <a:ext cx="3271" cy="266931"/>
            </a:xfrm>
            <a:prstGeom prst="line">
              <a:avLst/>
            </a:prstGeom>
            <a:noFill/>
            <a:ln w="12700" cap="flat">
              <a:solidFill>
                <a:schemeClr val="accent4">
                  <a:lumOff val="-3215"/>
                  <a:alpha val="33676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8" name="Line"/>
            <p:cNvSpPr/>
            <p:nvPr/>
          </p:nvSpPr>
          <p:spPr>
            <a:xfrm flipH="1">
              <a:off x="1654974" y="2612039"/>
              <a:ext cx="730778" cy="637443"/>
            </a:xfrm>
            <a:prstGeom prst="line">
              <a:avLst/>
            </a:prstGeom>
            <a:noFill/>
            <a:ln w="12700" cap="flat">
              <a:solidFill>
                <a:schemeClr val="accent4">
                  <a:lumOff val="-3215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Expected sensitivity for LHC Run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Expected sensitivity for LHC Run 3</a:t>
            </a:r>
          </a:p>
        </p:txBody>
      </p:sp>
      <p:sp>
        <p:nvSpPr>
          <p:cNvPr id="522" name="Incorporating lessons learned from Run 2 bar “demonstrator,” Run 3 design:…"/>
          <p:cNvSpPr txBox="1"/>
          <p:nvPr>
            <p:ph type="body" sz="quarter" idx="1"/>
          </p:nvPr>
        </p:nvSpPr>
        <p:spPr>
          <a:xfrm>
            <a:off x="577533" y="1590403"/>
            <a:ext cx="5154567" cy="3241597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  <a:defRPr sz="2000"/>
            </a:pPr>
            <a:r>
              <a:t>Incorporating lessons learned from Run 2 bar “demonstrator,” Run 3 design:</a:t>
            </a:r>
          </a:p>
          <a:p>
            <a:pPr lvl="1" marL="561473" indent="-180473">
              <a:defRPr sz="2000"/>
            </a:pPr>
            <a:r>
              <a:t>Added 4th layer of scintillator bars</a:t>
            </a:r>
          </a:p>
          <a:p>
            <a:pPr lvl="1" marL="561473" indent="-180473">
              <a:defRPr sz="2000"/>
            </a:pPr>
            <a:r>
              <a:t>Added FPGA-based trigger logic</a:t>
            </a:r>
          </a:p>
          <a:p>
            <a:pPr lvl="1" marL="561473" indent="-180473">
              <a:defRPr sz="2000"/>
            </a:pPr>
            <a:r>
              <a:t>Added 2nd array </a:t>
            </a:r>
          </a:p>
          <a:p>
            <a:pPr marL="180473" indent="-180473">
              <a:buSzPct val="100000"/>
              <a:buChar char="•"/>
              <a:defRPr sz="2000"/>
            </a:pPr>
            <a:r>
              <a:t>Run 3 detector is sensitive to significant region of unexplored parameter space</a:t>
            </a:r>
          </a:p>
        </p:txBody>
      </p:sp>
      <p:sp>
        <p:nvSpPr>
          <p:cNvPr id="523" name="Slide Number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32" name="Group"/>
          <p:cNvGrpSpPr/>
          <p:nvPr/>
        </p:nvGrpSpPr>
        <p:grpSpPr>
          <a:xfrm>
            <a:off x="4339275" y="1081441"/>
            <a:ext cx="7367484" cy="4928457"/>
            <a:chOff x="0" y="90883"/>
            <a:chExt cx="7367481" cy="4928456"/>
          </a:xfrm>
        </p:grpSpPr>
        <p:sp>
          <p:nvSpPr>
            <p:cNvPr id="524" name="Phys. Rev. D 104, 032002"/>
            <p:cNvSpPr/>
            <p:nvPr/>
          </p:nvSpPr>
          <p:spPr>
            <a:xfrm>
              <a:off x="3608793" y="2984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defRPr sz="2100" u="sng">
                  <a:solidFill>
                    <a:srgbClr val="0096FF"/>
                  </a:solidFill>
                  <a:uFill>
                    <a:solidFill>
                      <a:srgbClr val="0000EE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>
                  <a:hlinkClick r:id="rId2" invalidUrl="" action="" tgtFrame="" tooltip="" history="1" highlightClick="0" endSnd="0"/>
                </a:rPr>
                <a:t>Phys. Rev. D </a:t>
              </a:r>
              <a:r>
                <a:rPr b="1">
                  <a:hlinkClick r:id="rId2" invalidUrl="" action="" tgtFrame="" tooltip="" history="1" highlightClick="0" endSnd="0"/>
                </a:rPr>
                <a:t>104</a:t>
              </a:r>
              <a:r>
                <a:rPr>
                  <a:hlinkClick r:id="rId2" invalidUrl="" action="" tgtFrame="" tooltip="" history="1" highlightClick="0" endSnd="0"/>
                </a:rPr>
                <a:t>, 032002</a:t>
              </a:r>
              <a:endParaRPr sz="1200" u="none">
                <a:solidFill>
                  <a:srgbClr val="000000"/>
                </a:solidFill>
              </a:endParaRPr>
            </a:p>
          </p:txBody>
        </p:sp>
        <p:pic>
          <p:nvPicPr>
            <p:cNvPr id="52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89733" y="90883"/>
              <a:ext cx="6177749" cy="4522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6" name="Line"/>
            <p:cNvSpPr/>
            <p:nvPr/>
          </p:nvSpPr>
          <p:spPr>
            <a:xfrm flipV="1">
              <a:off x="1829362" y="3120047"/>
              <a:ext cx="1928561" cy="1270781"/>
            </a:xfrm>
            <a:prstGeom prst="line">
              <a:avLst/>
            </a:prstGeom>
            <a:noFill/>
            <a:ln w="38100" cap="flat">
              <a:solidFill>
                <a:srgbClr val="0365C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527" name="Line"/>
            <p:cNvSpPr/>
            <p:nvPr/>
          </p:nvSpPr>
          <p:spPr>
            <a:xfrm flipV="1">
              <a:off x="5235621" y="1958436"/>
              <a:ext cx="213163" cy="2697094"/>
            </a:xfrm>
            <a:prstGeom prst="line">
              <a:avLst/>
            </a:prstGeom>
            <a:noFill/>
            <a:ln w="38100" cap="flat">
              <a:solidFill>
                <a:srgbClr val="B36AE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528" name="Rectangle"/>
            <p:cNvSpPr/>
            <p:nvPr/>
          </p:nvSpPr>
          <p:spPr>
            <a:xfrm>
              <a:off x="4573219" y="1025728"/>
              <a:ext cx="1664794" cy="1455091"/>
            </a:xfrm>
            <a:prstGeom prst="rect">
              <a:avLst/>
            </a:prstGeom>
            <a:solidFill>
              <a:srgbClr val="B36AE2">
                <a:alpha val="3932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529" name="Charge limited region: very high mCP flux but low efficiency…"/>
            <p:cNvSpPr/>
            <p:nvPr/>
          </p:nvSpPr>
          <p:spPr>
            <a:xfrm>
              <a:off x="0" y="4765684"/>
              <a:ext cx="330257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584200">
                <a:defRPr sz="1600">
                  <a:solidFill>
                    <a:srgbClr val="0365C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b="1">
                  <a:latin typeface="+mj-lt"/>
                  <a:ea typeface="+mj-ea"/>
                  <a:cs typeface="+mj-cs"/>
                  <a:sym typeface="Helvetica"/>
                </a:rPr>
                <a:t>Charge limited region</a:t>
              </a:r>
              <a:r>
                <a:t>: very high mCP flux but low efficiency</a:t>
              </a:r>
            </a:p>
            <a:p>
              <a:pPr algn="ctr" defTabSz="584200">
                <a:defRPr sz="1600">
                  <a:solidFill>
                    <a:srgbClr val="0365C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(</a:t>
              </a:r>
              <a:r>
                <a:rPr i="1">
                  <a:latin typeface="+mj-lt"/>
                  <a:ea typeface="+mj-ea"/>
                  <a:cs typeface="+mj-cs"/>
                  <a:sym typeface="Helvetica"/>
                </a:rPr>
                <a:t>Bars</a:t>
              </a:r>
              <a:r>
                <a:t>) </a:t>
              </a:r>
            </a:p>
          </p:txBody>
        </p:sp>
        <p:sp>
          <p:nvSpPr>
            <p:cNvPr id="530" name="Acceptance limited region: high efficiency but mCP flux is low…"/>
            <p:cNvSpPr/>
            <p:nvPr/>
          </p:nvSpPr>
          <p:spPr>
            <a:xfrm>
              <a:off x="2858082" y="5019340"/>
              <a:ext cx="405974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584200">
                <a:defRPr sz="1600">
                  <a:solidFill>
                    <a:srgbClr val="B36AE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b="1">
                  <a:latin typeface="+mj-lt"/>
                  <a:ea typeface="+mj-ea"/>
                  <a:cs typeface="+mj-cs"/>
                  <a:sym typeface="Helvetica"/>
                </a:rPr>
                <a:t>Acceptance limited region</a:t>
              </a:r>
              <a:r>
                <a:t>: high efficiency but mCP flux is low</a:t>
              </a:r>
            </a:p>
            <a:p>
              <a:pPr algn="ctr" defTabSz="584200">
                <a:defRPr sz="1600">
                  <a:solidFill>
                    <a:srgbClr val="B36AE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(</a:t>
              </a:r>
              <a:r>
                <a:rPr i="1">
                  <a:latin typeface="+mj-lt"/>
                  <a:ea typeface="+mj-ea"/>
                  <a:cs typeface="+mj-cs"/>
                  <a:sym typeface="Helvetica"/>
                </a:rPr>
                <a:t>Slabs</a:t>
              </a:r>
              <a:r>
                <a:t>) </a:t>
              </a:r>
            </a:p>
          </p:txBody>
        </p:sp>
        <p:sp>
          <p:nvSpPr>
            <p:cNvPr id="531" name="Rectangle"/>
            <p:cNvSpPr/>
            <p:nvPr/>
          </p:nvSpPr>
          <p:spPr>
            <a:xfrm>
              <a:off x="3028320" y="2480027"/>
              <a:ext cx="1576804" cy="1078452"/>
            </a:xfrm>
            <a:prstGeom prst="rect">
              <a:avLst/>
            </a:prstGeom>
            <a:solidFill>
              <a:srgbClr val="51A7F9">
                <a:alpha val="3932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533" name="Pending: 2nd array of what?"/>
          <p:cNvSpPr txBox="1"/>
          <p:nvPr/>
        </p:nvSpPr>
        <p:spPr>
          <a:xfrm rot="21490025">
            <a:off x="4131361" y="-1169306"/>
            <a:ext cx="3929278" cy="1032260"/>
          </a:xfrm>
          <a:prstGeom prst="rect">
            <a:avLst/>
          </a:prstGeom>
          <a:solidFill>
            <a:srgbClr val="FFFFFF"/>
          </a:solidFill>
          <a:ln w="50800">
            <a:solidFill>
              <a:srgbClr val="C10E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2200"/>
            </a:pPr>
          </a:p>
          <a:p>
            <a:pPr algn="ctr">
              <a:defRPr sz="2200"/>
            </a:pPr>
            <a:r>
              <a:t>Pending: 2nd array of what?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Bar detector completed in spring 202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 detector completed in spring 2023</a:t>
            </a:r>
          </a:p>
        </p:txBody>
      </p:sp>
      <p:sp>
        <p:nvSpPr>
          <p:cNvPr id="536" name="Slide Number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347" y="930033"/>
            <a:ext cx="8602707" cy="5463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Google Shape;234;p25" descr="Google Shape;234;p25"/>
          <p:cNvPicPr>
            <a:picLocks noChangeAspect="1"/>
          </p:cNvPicPr>
          <p:nvPr/>
        </p:nvPicPr>
        <p:blipFill>
          <a:blip r:embed="rId3">
            <a:extLst/>
          </a:blip>
          <a:srcRect l="0" t="538" r="0" b="0"/>
          <a:stretch>
            <a:fillRect/>
          </a:stretch>
        </p:blipFill>
        <p:spPr>
          <a:xfrm>
            <a:off x="8962452" y="1230010"/>
            <a:ext cx="3114104" cy="44219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lab detector completed in summer 202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Slab detector completed in summer 2024</a:t>
            </a:r>
          </a:p>
        </p:txBody>
      </p:sp>
      <p:sp>
        <p:nvSpPr>
          <p:cNvPr id="541" name="Smoothly taking data since October 2024…"/>
          <p:cNvSpPr txBox="1"/>
          <p:nvPr>
            <p:ph type="body" sz="quarter" idx="1"/>
          </p:nvPr>
        </p:nvSpPr>
        <p:spPr>
          <a:xfrm>
            <a:off x="3668870" y="4672495"/>
            <a:ext cx="4595792" cy="1448617"/>
          </a:xfrm>
          <a:prstGeom prst="rect">
            <a:avLst/>
          </a:prstGeom>
        </p:spPr>
        <p:txBody>
          <a:bodyPr/>
          <a:lstStyle/>
          <a:p>
            <a:pPr marL="180473" indent="-180473">
              <a:buSzPct val="100000"/>
              <a:buChar char="•"/>
            </a:pPr>
            <a:r>
              <a:t>Smoothly taking data since October 2024</a:t>
            </a:r>
          </a:p>
          <a:p>
            <a:pPr marL="180473" indent="-180473">
              <a:buSzPct val="100000"/>
              <a:buChar char="•"/>
            </a:pPr>
            <a:r>
              <a:t>Fully commissioned now, will take physics-data remainder of 2025.</a:t>
            </a:r>
          </a:p>
        </p:txBody>
      </p:sp>
      <p:sp>
        <p:nvSpPr>
          <p:cNvPr id="542" name="Slide Number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3" name="AGV_vUfo6DW_fZoVSSTBM7ue8uFs0ndequtofL3BuHjAXOKDj9sQNlMi4yN5O3X_Sz-oVgVNX-HO7xw6x1FnSwSmRJ9Qn_PXKinytdta2Rn_rAILQGdrYQTW89FR8EiCmuY68Hhd3bqZp0rQjUvzhBgIxEnUJxNERHcE=s2048.jpg" descr="AGV_vUfo6DW_fZoVSSTBM7ue8uFs0ndequtofL3BuHjAXOKDj9sQNlMi4yN5O3X_Sz-oVgVNX-HO7xw6x1FnSwSmRJ9Qn_PXKinytdta2Rn_rAILQGdrYQTW89FR8EiCmuY68Hhd3bqZp0rQjUvzhBgIxEnUJxNERHcE=s20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3780" y="967693"/>
            <a:ext cx="3379241" cy="45056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4" name="1700762513608.JPEG" descr="170076251360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0040" y="967693"/>
            <a:ext cx="4034711" cy="30260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5" name="1700762674816.JPEG" descr="1700762674816.JPEG"/>
          <p:cNvPicPr>
            <a:picLocks noChangeAspect="1"/>
          </p:cNvPicPr>
          <p:nvPr/>
        </p:nvPicPr>
        <p:blipFill>
          <a:blip r:embed="rId4">
            <a:extLst/>
          </a:blip>
          <a:srcRect l="0" t="11037" r="0" b="0"/>
          <a:stretch>
            <a:fillRect/>
          </a:stretch>
        </p:blipFill>
        <p:spPr>
          <a:xfrm>
            <a:off x="669037" y="967623"/>
            <a:ext cx="2552704" cy="30261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6" name="1700762674773.JPEG" descr="170076267477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1023" y="4109189"/>
            <a:ext cx="3008729" cy="22606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lide Number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9" name="Summary of time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 of timeline</a:t>
            </a:r>
          </a:p>
        </p:txBody>
      </p:sp>
      <p:grpSp>
        <p:nvGrpSpPr>
          <p:cNvPr id="580" name="Group"/>
          <p:cNvGrpSpPr/>
          <p:nvPr/>
        </p:nvGrpSpPr>
        <p:grpSpPr>
          <a:xfrm>
            <a:off x="109360" y="606171"/>
            <a:ext cx="11765017" cy="5710530"/>
            <a:chOff x="0" y="0"/>
            <a:chExt cx="11765016" cy="5710528"/>
          </a:xfrm>
        </p:grpSpPr>
        <p:grpSp>
          <p:nvGrpSpPr>
            <p:cNvPr id="552" name="Group"/>
            <p:cNvGrpSpPr/>
            <p:nvPr/>
          </p:nvGrpSpPr>
          <p:grpSpPr>
            <a:xfrm>
              <a:off x="7926749" y="0"/>
              <a:ext cx="3312802" cy="2115850"/>
              <a:chOff x="0" y="0"/>
              <a:chExt cx="3312800" cy="2115849"/>
            </a:xfrm>
          </p:grpSpPr>
          <p:pic>
            <p:nvPicPr>
              <p:cNvPr id="550" name="Group" descr="Group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3312801" cy="21158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51" name="Rectangle"/>
              <p:cNvSpPr/>
              <p:nvPr/>
            </p:nvSpPr>
            <p:spPr>
              <a:xfrm>
                <a:off x="747833" y="88630"/>
                <a:ext cx="601799" cy="8636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553" name="Arrow"/>
            <p:cNvSpPr/>
            <p:nvPr/>
          </p:nvSpPr>
          <p:spPr>
            <a:xfrm>
              <a:off x="333583" y="2710549"/>
              <a:ext cx="11431434" cy="479506"/>
            </a:xfrm>
            <a:prstGeom prst="rightArrow">
              <a:avLst>
                <a:gd name="adj1" fmla="val 65115"/>
                <a:gd name="adj2" fmla="val 124139"/>
              </a:avLst>
            </a:prstGeom>
            <a:solidFill>
              <a:schemeClr val="accent4">
                <a:satOff val="-76897"/>
                <a:lumOff val="41960"/>
              </a:schemeClr>
            </a:solidFill>
            <a:ln w="25400" cap="flat">
              <a:solidFill>
                <a:schemeClr val="accent4">
                  <a:lumOff val="-3215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4" name="milliQan proposal…"/>
            <p:cNvSpPr txBox="1"/>
            <p:nvPr/>
          </p:nvSpPr>
          <p:spPr>
            <a:xfrm>
              <a:off x="751777" y="3311385"/>
              <a:ext cx="876061" cy="603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/>
              <a:r>
                <a:rPr u="sng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hlinkClick r:id="rId3" invalidUrl="" action="" tgtFrame="" tooltip="" history="1" highlightClick="0" endSnd="0"/>
                </a:rPr>
                <a:t>milliQan proposal</a:t>
              </a:r>
            </a:p>
            <a:p>
              <a:pPr algn="ctr"/>
              <a:r>
                <a:t>(2014)</a:t>
              </a:r>
            </a:p>
          </p:txBody>
        </p:sp>
        <p:sp>
          <p:nvSpPr>
            <p:cNvPr id="555" name="millliQan demonstrator paper…"/>
            <p:cNvSpPr txBox="1"/>
            <p:nvPr/>
          </p:nvSpPr>
          <p:spPr>
            <a:xfrm>
              <a:off x="2955917" y="3249469"/>
              <a:ext cx="1120384" cy="80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>
                <a:defRPr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pPr>
              <a:r>
                <a:rPr u="sng">
                  <a:hlinkClick r:id="rId4" invalidUrl="" action="" tgtFrame="" tooltip="" history="1" highlightClick="0" endSnd="0"/>
                </a:rPr>
                <a:t>millliQan demonstrator paper</a:t>
              </a:r>
            </a:p>
            <a:p>
              <a:pPr algn="ctr"/>
              <a:r>
                <a:t>(2022)</a:t>
              </a:r>
            </a:p>
          </p:txBody>
        </p:sp>
        <p:sp>
          <p:nvSpPr>
            <p:cNvPr id="556" name="Bar detector construction begins…"/>
            <p:cNvSpPr txBox="1"/>
            <p:nvPr/>
          </p:nvSpPr>
          <p:spPr>
            <a:xfrm>
              <a:off x="5387482" y="3228069"/>
              <a:ext cx="1120384" cy="80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/>
              <a:r>
                <a:t>Bar detector construction begins</a:t>
              </a:r>
            </a:p>
            <a:p>
              <a:pPr algn="ctr"/>
              <a:r>
                <a:t>(2022)</a:t>
              </a:r>
            </a:p>
          </p:txBody>
        </p:sp>
        <p:sp>
          <p:nvSpPr>
            <p:cNvPr id="557" name="Slab detector commissioned…"/>
            <p:cNvSpPr txBox="1"/>
            <p:nvPr/>
          </p:nvSpPr>
          <p:spPr>
            <a:xfrm>
              <a:off x="7738001" y="3323225"/>
              <a:ext cx="1256083" cy="603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/>
              <a:r>
                <a:t>Slab detector commissioned</a:t>
              </a:r>
            </a:p>
            <a:p>
              <a:pPr algn="ctr"/>
              <a:r>
                <a:t>(July 2022)</a:t>
              </a:r>
            </a:p>
          </p:txBody>
        </p:sp>
        <p:sp>
          <p:nvSpPr>
            <p:cNvPr id="558" name="Bar commissioned…"/>
            <p:cNvSpPr txBox="1"/>
            <p:nvPr/>
          </p:nvSpPr>
          <p:spPr>
            <a:xfrm>
              <a:off x="6392578" y="2127853"/>
              <a:ext cx="1258685" cy="603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/>
              <a:r>
                <a:t>Bar commissioned</a:t>
              </a:r>
            </a:p>
            <a:p>
              <a:pPr algn="ctr"/>
              <a:r>
                <a:t>(June 2023)</a:t>
              </a:r>
            </a:p>
          </p:txBody>
        </p:sp>
        <p:sp>
          <p:nvSpPr>
            <p:cNvPr id="559" name="Run 3 projections paper…"/>
            <p:cNvSpPr txBox="1"/>
            <p:nvPr/>
          </p:nvSpPr>
          <p:spPr>
            <a:xfrm>
              <a:off x="4079750" y="1905743"/>
              <a:ext cx="1258686" cy="806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>
                <a:defRPr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pPr>
              <a:r>
                <a:rPr u="sng">
                  <a:hlinkClick r:id="rId5" invalidUrl="" action="" tgtFrame="" tooltip="" history="1" highlightClick="0" endSnd="0"/>
                </a:rPr>
                <a:t>Run 3 projections paper</a:t>
              </a:r>
            </a:p>
            <a:p>
              <a:pPr algn="ctr"/>
              <a:r>
                <a:t>(June 2023)</a:t>
              </a:r>
            </a:p>
          </p:txBody>
        </p:sp>
        <p:sp>
          <p:nvSpPr>
            <p:cNvPr id="560" name="milliQan demonstrator commissioned…"/>
            <p:cNvSpPr txBox="1"/>
            <p:nvPr/>
          </p:nvSpPr>
          <p:spPr>
            <a:xfrm>
              <a:off x="1714304" y="1905411"/>
              <a:ext cx="1258685" cy="806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/>
              <a:r>
                <a:t>milliQan demonstrator commissioned</a:t>
              </a:r>
            </a:p>
            <a:p>
              <a:pPr algn="ctr"/>
              <a:r>
                <a:t>(June 2018)</a:t>
              </a:r>
            </a:p>
          </p:txBody>
        </p:sp>
        <p:sp>
          <p:nvSpPr>
            <p:cNvPr id="561" name="Collected   data…"/>
            <p:cNvSpPr txBox="1"/>
            <p:nvPr/>
          </p:nvSpPr>
          <p:spPr>
            <a:xfrm>
              <a:off x="8895620" y="2054991"/>
              <a:ext cx="1375060" cy="6470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/>
              <a:r>
                <a:t>Collected </a:t>
              </a:r>
              <a14:m>
                <m:oMath>
                  <m:r>
                    <a:rPr xmlns:a="http://schemas.openxmlformats.org/drawingml/2006/main" sz="165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124.7</m:t>
                  </m:r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1650" i="1">
                          <a:solidFill>
                            <a:srgbClr val="022850"/>
                          </a:solidFill>
                          <a:latin typeface="Cambria Math" panose="02040503050406030204" pitchFamily="18" charset="0"/>
                        </a:rPr>
                        <m:t>fb</m:t>
                      </m:r>
                    </m:e>
                    <m:sup>
                      <m:r>
                        <a:rPr xmlns:a="http://schemas.openxmlformats.org/drawingml/2006/main" sz="1650" i="1">
                          <a:solidFill>
                            <a:srgbClr val="02285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1650" i="1">
                          <a:solidFill>
                            <a:srgbClr val="0228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</m:oMath>
              </a14:m>
              <a:r>
                <a:t> data</a:t>
              </a:r>
            </a:p>
            <a:p>
              <a:pPr algn="ctr"/>
              <a:r>
                <a:t>(Dec 2024)</a:t>
              </a:r>
            </a:p>
          </p:txBody>
        </p:sp>
        <p:sp>
          <p:nvSpPr>
            <p:cNvPr id="562" name="Bar detector search…"/>
            <p:cNvSpPr txBox="1"/>
            <p:nvPr/>
          </p:nvSpPr>
          <p:spPr>
            <a:xfrm>
              <a:off x="9944820" y="3323466"/>
              <a:ext cx="1375060" cy="603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/>
              <a:r>
                <a:t>Bar detector search</a:t>
              </a:r>
            </a:p>
            <a:p>
              <a:pPr algn="ctr"/>
              <a:r>
                <a:t>(May 2025)</a:t>
              </a:r>
            </a:p>
          </p:txBody>
        </p:sp>
        <p:sp>
          <p:nvSpPr>
            <p:cNvPr id="563" name="Line"/>
            <p:cNvSpPr/>
            <p:nvPr/>
          </p:nvSpPr>
          <p:spPr>
            <a:xfrm flipH="1" flipV="1">
              <a:off x="1187352" y="2969850"/>
              <a:ext cx="4911" cy="140499"/>
            </a:xfrm>
            <a:prstGeom prst="line">
              <a:avLst/>
            </a:prstGeom>
            <a:noFill/>
            <a:ln w="25400" cap="flat">
              <a:solidFill>
                <a:srgbClr val="0A1F3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4" name="Line"/>
            <p:cNvSpPr/>
            <p:nvPr/>
          </p:nvSpPr>
          <p:spPr>
            <a:xfrm flipH="1" flipV="1">
              <a:off x="2341191" y="2791977"/>
              <a:ext cx="4911" cy="140499"/>
            </a:xfrm>
            <a:prstGeom prst="line">
              <a:avLst/>
            </a:prstGeom>
            <a:noFill/>
            <a:ln w="25400" cap="flat">
              <a:solidFill>
                <a:srgbClr val="0A1F3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" name="Line"/>
            <p:cNvSpPr/>
            <p:nvPr/>
          </p:nvSpPr>
          <p:spPr>
            <a:xfrm flipH="1" flipV="1">
              <a:off x="3488253" y="2974428"/>
              <a:ext cx="4912" cy="140499"/>
            </a:xfrm>
            <a:prstGeom prst="line">
              <a:avLst/>
            </a:prstGeom>
            <a:noFill/>
            <a:ln w="25400" cap="flat">
              <a:solidFill>
                <a:srgbClr val="0A1F3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" name="Line"/>
            <p:cNvSpPr/>
            <p:nvPr/>
          </p:nvSpPr>
          <p:spPr>
            <a:xfrm flipH="1" flipV="1">
              <a:off x="4706637" y="2792309"/>
              <a:ext cx="4912" cy="140499"/>
            </a:xfrm>
            <a:prstGeom prst="line">
              <a:avLst/>
            </a:prstGeom>
            <a:noFill/>
            <a:ln w="25400" cap="flat">
              <a:solidFill>
                <a:srgbClr val="0A1F3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" name="Line"/>
            <p:cNvSpPr/>
            <p:nvPr/>
          </p:nvSpPr>
          <p:spPr>
            <a:xfrm flipH="1" flipV="1">
              <a:off x="5894188" y="2981151"/>
              <a:ext cx="4911" cy="140499"/>
            </a:xfrm>
            <a:prstGeom prst="line">
              <a:avLst/>
            </a:prstGeom>
            <a:noFill/>
            <a:ln w="25400" cap="flat">
              <a:solidFill>
                <a:srgbClr val="0A1F3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" name="Line"/>
            <p:cNvSpPr/>
            <p:nvPr/>
          </p:nvSpPr>
          <p:spPr>
            <a:xfrm flipH="1" flipV="1">
              <a:off x="7019465" y="2790679"/>
              <a:ext cx="4911" cy="140499"/>
            </a:xfrm>
            <a:prstGeom prst="line">
              <a:avLst/>
            </a:prstGeom>
            <a:noFill/>
            <a:ln w="25400" cap="flat">
              <a:solidFill>
                <a:srgbClr val="0A1F3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" name="Line"/>
            <p:cNvSpPr/>
            <p:nvPr/>
          </p:nvSpPr>
          <p:spPr>
            <a:xfrm flipH="1" flipV="1">
              <a:off x="8339520" y="2981541"/>
              <a:ext cx="4911" cy="140499"/>
            </a:xfrm>
            <a:prstGeom prst="line">
              <a:avLst/>
            </a:prstGeom>
            <a:noFill/>
            <a:ln w="25400" cap="flat">
              <a:solidFill>
                <a:srgbClr val="0A1F3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" name="Line"/>
            <p:cNvSpPr/>
            <p:nvPr/>
          </p:nvSpPr>
          <p:spPr>
            <a:xfrm flipH="1" flipV="1">
              <a:off x="9580694" y="2802339"/>
              <a:ext cx="4912" cy="140499"/>
            </a:xfrm>
            <a:prstGeom prst="line">
              <a:avLst/>
            </a:prstGeom>
            <a:noFill/>
            <a:ln w="25400" cap="flat">
              <a:solidFill>
                <a:srgbClr val="0A1F3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" name="Line"/>
            <p:cNvSpPr/>
            <p:nvPr/>
          </p:nvSpPr>
          <p:spPr>
            <a:xfrm flipH="1" flipV="1">
              <a:off x="10629894" y="2981783"/>
              <a:ext cx="4911" cy="140499"/>
            </a:xfrm>
            <a:prstGeom prst="line">
              <a:avLst/>
            </a:prstGeom>
            <a:noFill/>
            <a:ln w="25400" cap="flat">
              <a:solidFill>
                <a:srgbClr val="0A1F3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" name="Group"/>
            <p:cNvSpPr/>
            <p:nvPr/>
          </p:nvSpPr>
          <p:spPr>
            <a:xfrm>
              <a:off x="7796349" y="751159"/>
              <a:ext cx="355468" cy="815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57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248580" y="24120"/>
              <a:ext cx="1546680" cy="2067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4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554" t="0" r="4073" b="0"/>
            <a:stretch>
              <a:fillRect/>
            </a:stretch>
          </p:blipFill>
          <p:spPr>
            <a:xfrm>
              <a:off x="3639911" y="300014"/>
              <a:ext cx="2138264" cy="1614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5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43685" y="4107319"/>
              <a:ext cx="2344848" cy="1471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6" name="pasted-movie.png" descr="pasted-movi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4103143"/>
              <a:ext cx="2379616" cy="1479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7" name="pasted-movie.png" descr="pasted-movie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89088" y="299979"/>
              <a:ext cx="2109117" cy="1589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8" name="pasted-movie.png" descr="pasted-movie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849205" y="4169151"/>
              <a:ext cx="2094878" cy="1428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9" name="pasted-movie.png" descr="pasted-movie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540739" y="4120774"/>
              <a:ext cx="1650607" cy="1589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3" name="Showing first results today!"/>
          <p:cNvGrpSpPr/>
          <p:nvPr/>
        </p:nvGrpSpPr>
        <p:grpSpPr>
          <a:xfrm rot="21474890">
            <a:off x="3494235" y="2474259"/>
            <a:ext cx="5203530" cy="1909482"/>
            <a:chOff x="0" y="0"/>
            <a:chExt cx="5203528" cy="1909480"/>
          </a:xfrm>
        </p:grpSpPr>
        <p:sp>
          <p:nvSpPr>
            <p:cNvPr id="582" name="Showing first results today!"/>
            <p:cNvSpPr/>
            <p:nvPr/>
          </p:nvSpPr>
          <p:spPr>
            <a:xfrm>
              <a:off x="50800" y="50800"/>
              <a:ext cx="5101929" cy="18078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Autofit/>
            </a:bodyPr>
            <a:lstStyle>
              <a:lvl1pPr marL="127000" marR="127000" algn="ctr">
                <a:spcBef>
                  <a:spcPts val="1000"/>
                </a:spcBef>
                <a:defRPr b="1" sz="2500"/>
              </a:lvl1pPr>
            </a:lstStyle>
            <a:p>
              <a:pPr/>
              <a:r>
                <a:t>Showing first results today!</a:t>
              </a:r>
            </a:p>
          </p:txBody>
        </p:sp>
        <p:pic>
          <p:nvPicPr>
            <p:cNvPr id="581" name="Showing first results today! Showing first results today!" descr="Showing first results today! Showing first results today!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5203529" cy="190948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22850"/>
      </a:dk1>
      <a:lt1>
        <a:srgbClr val="FFFFFF"/>
      </a:lt1>
      <a:dk2>
        <a:srgbClr val="A7A7A7"/>
      </a:dk2>
      <a:lt2>
        <a:srgbClr val="535353"/>
      </a:lt2>
      <a:accent1>
        <a:srgbClr val="00C4B2"/>
      </a:accent1>
      <a:accent2>
        <a:srgbClr val="AADA91"/>
      </a:accent2>
      <a:accent3>
        <a:srgbClr val="FFFF3A"/>
      </a:accent3>
      <a:accent4>
        <a:srgbClr val="022850"/>
      </a:accent4>
      <a:accent5>
        <a:srgbClr val="FFBE00"/>
      </a:accent5>
      <a:accent6>
        <a:srgbClr val="F08A0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4B2"/>
      </a:accent1>
      <a:accent2>
        <a:srgbClr val="AADA91"/>
      </a:accent2>
      <a:accent3>
        <a:srgbClr val="FFFF3A"/>
      </a:accent3>
      <a:accent4>
        <a:srgbClr val="022850"/>
      </a:accent4>
      <a:accent5>
        <a:srgbClr val="FFBE00"/>
      </a:accent5>
      <a:accent6>
        <a:srgbClr val="F08A0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