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media1.mp4" ContentType="video/unknown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chemeClr val="accent4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rgbClr val="CAEAE4"/>
          </a:solidFill>
        </a:fill>
      </a:tcStyle>
    </a:wholeTbl>
    <a:band2H>
      <a:tcTxStyle b="def" i="def"/>
      <a:tcStyle>
        <a:tcBdr/>
        <a:fill>
          <a:solidFill>
            <a:srgbClr val="E6F5F2"/>
          </a:solidFill>
        </a:fill>
      </a:tcStyle>
    </a:band2H>
    <a:firstCol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381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381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rgbClr val="FFFFCD"/>
          </a:solidFill>
        </a:fill>
      </a:tcStyle>
    </a:wholeTbl>
    <a:band2H>
      <a:tcTxStyle b="def" i="def"/>
      <a:tcStyle>
        <a:tcBdr/>
        <a:fill>
          <a:solidFill>
            <a:srgbClr val="FFFFE7"/>
          </a:solidFill>
        </a:fill>
      </a:tcStyle>
    </a:band2H>
    <a:firstCol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381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381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rgbClr val="F9D9CA"/>
          </a:solidFill>
        </a:fill>
      </a:tcStyle>
    </a:wholeTbl>
    <a:band2H>
      <a:tcTxStyle b="def" i="def"/>
      <a:tcStyle>
        <a:tcBdr/>
        <a:fill>
          <a:solidFill>
            <a:srgbClr val="FCEDE6"/>
          </a:solidFill>
        </a:fill>
      </a:tcStyle>
    </a:band2H>
    <a:firstCol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381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381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chemeClr val="accent4"/>
        </a:fontRef>
        <a:schemeClr val="accent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8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4"/>
        </a:fontRef>
        <a:schemeClr val="accent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4"/>
              </a:solidFill>
              <a:prstDash val="solid"/>
              <a:round/>
            </a:ln>
          </a:top>
          <a:bottom>
            <a:ln w="254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lastRow>
    <a:fir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4"/>
              </a:solidFill>
              <a:prstDash val="solid"/>
              <a:round/>
            </a:ln>
          </a:top>
          <a:bottom>
            <a:ln w="254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rgbClr val="CACBCF"/>
          </a:solidFill>
        </a:fill>
      </a:tcStyle>
    </a:wholeTbl>
    <a:band2H>
      <a:tcTxStyle b="def" i="def"/>
      <a:tcStyle>
        <a:tcBdr/>
        <a:fill>
          <a:solidFill>
            <a:srgbClr val="E6E7E8"/>
          </a:solidFill>
        </a:fill>
      </a:tcStyle>
    </a:band2H>
    <a:firstCol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381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lastRow>
    <a:fir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381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solidFill>
            <a:schemeClr val="accent4">
              <a:alpha val="20000"/>
            </a:scheme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solidFill>
            <a:schemeClr val="accent4">
              <a:alpha val="20000"/>
            </a:schemeClr>
          </a:solidFill>
        </a:fill>
      </a:tcStyle>
    </a:firstCol>
    <a:lastRow>
      <a:tcTxStyle b="on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508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chemeClr val="accent4"/>
        </a:fontRef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254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0" name="Shape 44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mailto:j.tafoya.vargas@cern.ch" TargetMode="Externa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mailto:j.tafoya.vargas@cern.ch" TargetMode="Externa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6;p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4" name="image13.jpeg" descr="image13.jpeg"/>
            <p:cNvPicPr>
              <a:picLocks noChangeAspect="1"/>
            </p:cNvPicPr>
            <p:nvPr/>
          </p:nvPicPr>
          <p:blipFill>
            <a:blip r:embed="rId2">
              <a:alphaModFix amt="54000"/>
              <a:extLst/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" name="Google Shape;17;p2" descr="Google Shape;17;p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e du titre"/>
          <p:cNvSpPr txBox="1"/>
          <p:nvPr>
            <p:ph type="title"/>
          </p:nvPr>
        </p:nvSpPr>
        <p:spPr>
          <a:xfrm>
            <a:off x="822960" y="3655583"/>
            <a:ext cx="10455082" cy="927884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8" name="Texte niveau 1…"/>
          <p:cNvSpPr txBox="1"/>
          <p:nvPr>
            <p:ph type="body" sz="quarter" idx="1"/>
          </p:nvPr>
        </p:nvSpPr>
        <p:spPr>
          <a:xfrm>
            <a:off x="831850" y="4589464"/>
            <a:ext cx="9185911" cy="1500188"/>
          </a:xfrm>
          <a:prstGeom prst="rect">
            <a:avLst/>
          </a:prstGeom>
        </p:spPr>
        <p:txBody>
          <a:bodyPr/>
          <a:lstStyle>
            <a:lvl1pPr marL="228600">
              <a:defRPr sz="24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4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4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4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9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and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90;p11" descr="Google Shape;90;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exte du titre"/>
          <p:cNvSpPr txBox="1"/>
          <p:nvPr>
            <p:ph type="title"/>
          </p:nvPr>
        </p:nvSpPr>
        <p:spPr>
          <a:xfrm>
            <a:off x="838199" y="365125"/>
            <a:ext cx="9981586" cy="1325563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13" name="Texte niveau 1…"/>
          <p:cNvSpPr txBox="1"/>
          <p:nvPr>
            <p:ph type="body" idx="1"/>
          </p:nvPr>
        </p:nvSpPr>
        <p:spPr>
          <a:xfrm>
            <a:off x="838200" y="1825625"/>
            <a:ext cx="9159241" cy="4351340"/>
          </a:xfrm>
          <a:prstGeom prst="rect">
            <a:avLst/>
          </a:prstGeom>
        </p:spPr>
        <p:txBody>
          <a:bodyPr/>
          <a:lstStyle>
            <a:lvl1pPr marL="228600">
              <a:defRPr sz="2800">
                <a:solidFill>
                  <a:srgbClr val="FFFFFF"/>
                </a:solidFill>
              </a:defRPr>
            </a:lvl1pPr>
            <a:lvl2pPr marL="977900" indent="-444500">
              <a:buSzPts val="2800"/>
              <a:defRPr sz="2800">
                <a:solidFill>
                  <a:srgbClr val="FFFFFF"/>
                </a:solidFill>
              </a:defRPr>
            </a:lvl2pPr>
            <a:lvl3pPr marL="1513839" indent="-497839">
              <a:buSzPts val="2800"/>
              <a:defRPr sz="2800">
                <a:solidFill>
                  <a:srgbClr val="FFFFFF"/>
                </a:solidFill>
              </a:defRPr>
            </a:lvl3pPr>
            <a:lvl4pPr marL="2019300" indent="-533400">
              <a:buSzPts val="2800"/>
              <a:defRPr sz="2800">
                <a:solidFill>
                  <a:srgbClr val="FFFFFF"/>
                </a:solidFill>
              </a:defRPr>
            </a:lvl4pPr>
            <a:lvl5pPr marL="2476500" indent="-533400">
              <a:buSzPts val="2800"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4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FE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Title and Content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97;p12" descr="Google Shape;97;p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exte du titre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Texte du titre</a:t>
            </a:r>
          </a:p>
        </p:txBody>
      </p:sp>
      <p:sp>
        <p:nvSpPr>
          <p:cNvPr id="123" name="Texte niveau 1…"/>
          <p:cNvSpPr txBox="1"/>
          <p:nvPr>
            <p:ph type="body" idx="1"/>
          </p:nvPr>
        </p:nvSpPr>
        <p:spPr>
          <a:xfrm>
            <a:off x="838200" y="1825625"/>
            <a:ext cx="91592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971550" indent="-400050">
              <a:buSzPts val="2800"/>
              <a:defRPr sz="2800"/>
            </a:lvl2pPr>
            <a:lvl3pPr marL="1508760" indent="-480060">
              <a:buSzPts val="2800"/>
              <a:defRPr sz="2800"/>
            </a:lvl3pPr>
            <a:lvl4pPr marL="2019300" indent="-533400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4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Title and Content">
    <p:bg>
      <p:bgPr>
        <a:solidFill>
          <a:srgbClr val="0046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05;p13" descr="Google Shape;105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exte du titre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33" name="Texte niveau 1…"/>
          <p:cNvSpPr txBox="1"/>
          <p:nvPr>
            <p:ph type="body" idx="1"/>
          </p:nvPr>
        </p:nvSpPr>
        <p:spPr>
          <a:xfrm>
            <a:off x="838200" y="1825625"/>
            <a:ext cx="9159241" cy="4351340"/>
          </a:xfrm>
          <a:prstGeom prst="rect">
            <a:avLst/>
          </a:prstGeom>
        </p:spPr>
        <p:txBody>
          <a:bodyPr/>
          <a:lstStyle>
            <a:lvl1pPr marL="228600">
              <a:defRPr sz="2800">
                <a:solidFill>
                  <a:srgbClr val="FFFFFF"/>
                </a:solidFill>
              </a:defRPr>
            </a:lvl1pPr>
            <a:lvl2pPr marL="977900" indent="-444500">
              <a:buSzPts val="2800"/>
              <a:defRPr sz="2800">
                <a:solidFill>
                  <a:srgbClr val="FFFFFF"/>
                </a:solidFill>
              </a:defRPr>
            </a:lvl2pPr>
            <a:lvl3pPr marL="1513839" indent="-497839">
              <a:buSzPts val="2800"/>
              <a:defRPr sz="2800">
                <a:solidFill>
                  <a:srgbClr val="FFFFFF"/>
                </a:solidFill>
              </a:defRPr>
            </a:lvl3pPr>
            <a:lvl4pPr marL="2019300" indent="-533400">
              <a:buSzPts val="2800"/>
              <a:defRPr sz="2800">
                <a:solidFill>
                  <a:srgbClr val="FFFFFF"/>
                </a:solidFill>
              </a:defRPr>
            </a:lvl4pPr>
            <a:lvl5pPr marL="2476500" indent="-533400">
              <a:buSzPts val="2800"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4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FE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itle and Content">
    <p:bg>
      <p:bgPr>
        <a:solidFill>
          <a:srgbClr val="6FC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12;p14" descr="Google Shape;112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exte du titre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Texte du titre</a:t>
            </a:r>
          </a:p>
        </p:txBody>
      </p:sp>
      <p:sp>
        <p:nvSpPr>
          <p:cNvPr id="143" name="Texte niveau 1…"/>
          <p:cNvSpPr txBox="1"/>
          <p:nvPr>
            <p:ph type="body" idx="1"/>
          </p:nvPr>
        </p:nvSpPr>
        <p:spPr>
          <a:xfrm>
            <a:off x="838200" y="1825625"/>
            <a:ext cx="91592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971550" indent="-400050">
              <a:buSzPts val="2800"/>
              <a:defRPr sz="2800"/>
            </a:lvl2pPr>
            <a:lvl3pPr marL="1508760" indent="-480060">
              <a:buSzPts val="2800"/>
              <a:defRPr sz="2800"/>
            </a:lvl3pPr>
            <a:lvl4pPr marL="2019300" indent="-533400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4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20;p15" descr="Google Shape;120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exte du titre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Texte du titre</a:t>
            </a:r>
          </a:p>
        </p:txBody>
      </p:sp>
      <p:sp>
        <p:nvSpPr>
          <p:cNvPr id="153" name="Texte niveau 1…"/>
          <p:cNvSpPr txBox="1"/>
          <p:nvPr>
            <p:ph type="body" sz="half" idx="1"/>
          </p:nvPr>
        </p:nvSpPr>
        <p:spPr>
          <a:xfrm>
            <a:off x="5717752" y="1825625"/>
            <a:ext cx="4957593" cy="4351340"/>
          </a:xfrm>
          <a:prstGeom prst="rect">
            <a:avLst/>
          </a:prstGeom>
        </p:spPr>
        <p:txBody>
          <a:bodyPr/>
          <a:lstStyle>
            <a:lvl1pPr marL="228600">
              <a:defRPr sz="2400"/>
            </a:lvl1pPr>
            <a:lvl2pPr marL="228600" indent="457200">
              <a:buSzTx/>
              <a:buNone/>
              <a:defRPr sz="2400"/>
            </a:lvl2pPr>
            <a:lvl3pPr marL="228600" indent="914400">
              <a:buSzTx/>
              <a:buNone/>
              <a:defRPr sz="2400"/>
            </a:lvl3pPr>
            <a:lvl4pPr marL="228600" indent="1371600">
              <a:buSzTx/>
              <a:buNone/>
              <a:defRPr sz="2400"/>
            </a:lvl4pPr>
            <a:lvl5pPr marL="228600" indent="1828800">
              <a:buSzTx/>
              <a:buNone/>
              <a:defRPr sz="2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4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6_Title and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29;p16" descr="Google Shape;129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exte du titre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63" name="Texte niveau 1…"/>
          <p:cNvSpPr txBox="1"/>
          <p:nvPr>
            <p:ph type="body" idx="1"/>
          </p:nvPr>
        </p:nvSpPr>
        <p:spPr>
          <a:xfrm>
            <a:off x="838200" y="1825625"/>
            <a:ext cx="9159241" cy="4351340"/>
          </a:xfrm>
          <a:prstGeom prst="rect">
            <a:avLst/>
          </a:prstGeom>
        </p:spPr>
        <p:txBody>
          <a:bodyPr/>
          <a:lstStyle>
            <a:lvl1pPr marL="228600">
              <a:defRPr sz="2800">
                <a:solidFill>
                  <a:srgbClr val="FFFFFF"/>
                </a:solidFill>
              </a:defRPr>
            </a:lvl1pPr>
            <a:lvl2pPr marL="977900" indent="-444500">
              <a:buSzPts val="2800"/>
              <a:defRPr sz="2800">
                <a:solidFill>
                  <a:srgbClr val="FFFFFF"/>
                </a:solidFill>
              </a:defRPr>
            </a:lvl2pPr>
            <a:lvl3pPr marL="1513839" indent="-497839">
              <a:buSzPts val="2800"/>
              <a:defRPr sz="2800">
                <a:solidFill>
                  <a:srgbClr val="FFFFFF"/>
                </a:solidFill>
              </a:defRPr>
            </a:lvl3pPr>
            <a:lvl4pPr marL="2019300" indent="-533400">
              <a:buSzPts val="2800"/>
              <a:defRPr sz="2800">
                <a:solidFill>
                  <a:srgbClr val="FFFFFF"/>
                </a:solidFill>
              </a:defRPr>
            </a:lvl4pPr>
            <a:lvl5pPr marL="2476500" indent="-533400">
              <a:buSzPts val="2800"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64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FE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Title and Content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36;p17" descr="Google Shape;136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exte du titre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Texte du titre</a:t>
            </a:r>
          </a:p>
        </p:txBody>
      </p:sp>
      <p:sp>
        <p:nvSpPr>
          <p:cNvPr id="173" name="Texte niveau 1…"/>
          <p:cNvSpPr txBox="1"/>
          <p:nvPr>
            <p:ph type="body" idx="1"/>
          </p:nvPr>
        </p:nvSpPr>
        <p:spPr>
          <a:xfrm>
            <a:off x="838200" y="1825625"/>
            <a:ext cx="91592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971550" indent="-400050">
              <a:buSzPts val="2800"/>
              <a:defRPr sz="2800"/>
            </a:lvl2pPr>
            <a:lvl3pPr marL="1508760" indent="-480060">
              <a:buSzPts val="2800"/>
              <a:defRPr sz="2800"/>
            </a:lvl3pPr>
            <a:lvl4pPr marL="2019300" indent="-533400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74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8_Title and Content">
    <p:bg>
      <p:bgPr>
        <a:solidFill>
          <a:srgbClr val="0046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45;p18" descr="Google Shape;145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exte du titre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83" name="Texte niveau 1…"/>
          <p:cNvSpPr txBox="1"/>
          <p:nvPr>
            <p:ph type="body" idx="1"/>
          </p:nvPr>
        </p:nvSpPr>
        <p:spPr>
          <a:xfrm>
            <a:off x="838200" y="1825625"/>
            <a:ext cx="9159241" cy="4351340"/>
          </a:xfrm>
          <a:prstGeom prst="rect">
            <a:avLst/>
          </a:prstGeom>
        </p:spPr>
        <p:txBody>
          <a:bodyPr/>
          <a:lstStyle>
            <a:lvl1pPr marL="228600">
              <a:defRPr sz="2800">
                <a:solidFill>
                  <a:srgbClr val="FFFFFF"/>
                </a:solidFill>
              </a:defRPr>
            </a:lvl1pPr>
            <a:lvl2pPr marL="977900" indent="-444500">
              <a:buSzPts val="2800"/>
              <a:defRPr sz="2800">
                <a:solidFill>
                  <a:srgbClr val="FFFFFF"/>
                </a:solidFill>
              </a:defRPr>
            </a:lvl2pPr>
            <a:lvl3pPr marL="1513839" indent="-497839">
              <a:buSzPts val="2800"/>
              <a:defRPr sz="2800">
                <a:solidFill>
                  <a:srgbClr val="FFFFFF"/>
                </a:solidFill>
              </a:defRPr>
            </a:lvl3pPr>
            <a:lvl4pPr marL="2019300" indent="-533400">
              <a:buSzPts val="2800"/>
              <a:defRPr sz="2800">
                <a:solidFill>
                  <a:srgbClr val="FFFFFF"/>
                </a:solidFill>
              </a:defRPr>
            </a:lvl4pPr>
            <a:lvl5pPr marL="2476500" indent="-533400">
              <a:buSzPts val="2800"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84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FE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9_Title and Content">
    <p:bg>
      <p:bgPr>
        <a:solidFill>
          <a:srgbClr val="6FC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52;p19" descr="Google Shape;152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exte du titre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Texte du titre</a:t>
            </a:r>
          </a:p>
        </p:txBody>
      </p:sp>
      <p:sp>
        <p:nvSpPr>
          <p:cNvPr id="193" name="Texte niveau 1…"/>
          <p:cNvSpPr txBox="1"/>
          <p:nvPr>
            <p:ph type="body" idx="1"/>
          </p:nvPr>
        </p:nvSpPr>
        <p:spPr>
          <a:xfrm>
            <a:off x="838200" y="1825625"/>
            <a:ext cx="91592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971550" indent="-400050">
              <a:buSzPts val="2800"/>
              <a:defRPr sz="2800"/>
            </a:lvl2pPr>
            <a:lvl3pPr marL="1508760" indent="-480060">
              <a:buSzPts val="2800"/>
              <a:defRPr sz="2800"/>
            </a:lvl3pPr>
            <a:lvl4pPr marL="2019300" indent="-533400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94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160;p20" descr="Google Shape;160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Texte du titre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Texte du titre</a:t>
            </a:r>
          </a:p>
        </p:txBody>
      </p:sp>
      <p:sp>
        <p:nvSpPr>
          <p:cNvPr id="203" name="Texte niveau 1…"/>
          <p:cNvSpPr txBox="1"/>
          <p:nvPr>
            <p:ph type="body" sz="half" idx="1"/>
          </p:nvPr>
        </p:nvSpPr>
        <p:spPr>
          <a:xfrm>
            <a:off x="838200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971550" indent="-400050">
              <a:buSzPts val="2800"/>
              <a:defRPr sz="2800"/>
            </a:lvl2pPr>
            <a:lvl3pPr marL="1508760" indent="-480060">
              <a:buSzPts val="2800"/>
              <a:defRPr sz="2800"/>
            </a:lvl3pPr>
            <a:lvl4pPr marL="2019300" indent="-533400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04" name="Google Shape;164;p20"/>
          <p:cNvSpPr txBox="1"/>
          <p:nvPr>
            <p:ph type="body" sz="half" idx="21"/>
          </p:nvPr>
        </p:nvSpPr>
        <p:spPr>
          <a:xfrm>
            <a:off x="5471159" y="1825625"/>
            <a:ext cx="4485641" cy="4351340"/>
          </a:xfrm>
          <a:prstGeom prst="rect">
            <a:avLst/>
          </a:prstGeom>
        </p:spPr>
        <p:txBody>
          <a:bodyPr/>
          <a:lstStyle/>
          <a:p>
            <a:pPr marL="228600">
              <a:defRPr sz="2800"/>
            </a:pPr>
          </a:p>
        </p:txBody>
      </p:sp>
      <p:sp>
        <p:nvSpPr>
          <p:cNvPr id="205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5;p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2285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7" name="image15.jpeg" descr="image15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" name="Google Shape;26;p3" descr="Google Shape;26;p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e du titre"/>
          <p:cNvSpPr txBox="1"/>
          <p:nvPr>
            <p:ph type="title"/>
          </p:nvPr>
        </p:nvSpPr>
        <p:spPr>
          <a:xfrm>
            <a:off x="822960" y="3657600"/>
            <a:ext cx="10455082" cy="92354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31" name="Texte niveau 1…"/>
          <p:cNvSpPr txBox="1"/>
          <p:nvPr>
            <p:ph type="body" sz="quarter" idx="1"/>
          </p:nvPr>
        </p:nvSpPr>
        <p:spPr>
          <a:xfrm>
            <a:off x="831850" y="4589464"/>
            <a:ext cx="9236711" cy="1500188"/>
          </a:xfrm>
          <a:prstGeom prst="rect">
            <a:avLst/>
          </a:prstGeom>
        </p:spPr>
        <p:txBody>
          <a:bodyPr/>
          <a:lstStyle>
            <a:lvl1pPr marL="228600">
              <a:defRPr sz="24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4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4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4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2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Two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170;p21" descr="Google Shape;170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exte du titre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14" name="Texte niveau 1…"/>
          <p:cNvSpPr txBox="1"/>
          <p:nvPr>
            <p:ph type="body" sz="half" idx="1"/>
          </p:nvPr>
        </p:nvSpPr>
        <p:spPr>
          <a:xfrm>
            <a:off x="838200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>
                <a:solidFill>
                  <a:srgbClr val="FFFFFF"/>
                </a:solidFill>
              </a:defRPr>
            </a:lvl1pPr>
            <a:lvl2pPr marL="977900" indent="-444500">
              <a:buSzPts val="2800"/>
              <a:defRPr sz="2800">
                <a:solidFill>
                  <a:srgbClr val="FFFFFF"/>
                </a:solidFill>
              </a:defRPr>
            </a:lvl2pPr>
            <a:lvl3pPr marL="1513839" indent="-497839">
              <a:buSzPts val="2800"/>
              <a:defRPr sz="2800">
                <a:solidFill>
                  <a:srgbClr val="FFFFFF"/>
                </a:solidFill>
              </a:defRPr>
            </a:lvl3pPr>
            <a:lvl4pPr marL="2019300" indent="-533400">
              <a:buSzPts val="2800"/>
              <a:defRPr sz="2800">
                <a:solidFill>
                  <a:srgbClr val="FFFFFF"/>
                </a:solidFill>
              </a:defRPr>
            </a:lvl4pPr>
            <a:lvl5pPr marL="2476500" indent="-533400">
              <a:buSzPts val="2800"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15" name="Google Shape;173;p21"/>
          <p:cNvSpPr txBox="1"/>
          <p:nvPr>
            <p:ph type="body" sz="half" idx="21"/>
          </p:nvPr>
        </p:nvSpPr>
        <p:spPr>
          <a:xfrm>
            <a:off x="5471159" y="1825625"/>
            <a:ext cx="4485641" cy="4351340"/>
          </a:xfrm>
          <a:prstGeom prst="rect">
            <a:avLst/>
          </a:prstGeom>
        </p:spPr>
        <p:txBody>
          <a:bodyPr/>
          <a:lstStyle/>
          <a:p>
            <a:pPr marL="228600">
              <a:defRPr sz="2800">
                <a:solidFill>
                  <a:srgbClr val="FFFFFF"/>
                </a:solidFill>
              </a:defRPr>
            </a:pPr>
          </a:p>
        </p:txBody>
      </p:sp>
      <p:sp>
        <p:nvSpPr>
          <p:cNvPr id="216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FE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wo Content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178;p22" descr="Google Shape;178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exte du titre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Texte du titre</a:t>
            </a:r>
          </a:p>
        </p:txBody>
      </p:sp>
      <p:sp>
        <p:nvSpPr>
          <p:cNvPr id="225" name="Texte niveau 1…"/>
          <p:cNvSpPr txBox="1"/>
          <p:nvPr>
            <p:ph type="body" sz="half" idx="1"/>
          </p:nvPr>
        </p:nvSpPr>
        <p:spPr>
          <a:xfrm>
            <a:off x="838200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971550" indent="-400050">
              <a:buSzPts val="2800"/>
              <a:defRPr sz="2800"/>
            </a:lvl2pPr>
            <a:lvl3pPr marL="1508760" indent="-480060">
              <a:buSzPts val="2800"/>
              <a:defRPr sz="2800"/>
            </a:lvl3pPr>
            <a:lvl4pPr marL="2019300" indent="-533400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6" name="Google Shape;182;p22"/>
          <p:cNvSpPr txBox="1"/>
          <p:nvPr>
            <p:ph type="body" sz="half" idx="21"/>
          </p:nvPr>
        </p:nvSpPr>
        <p:spPr>
          <a:xfrm>
            <a:off x="5471159" y="1825625"/>
            <a:ext cx="4485641" cy="4351340"/>
          </a:xfrm>
          <a:prstGeom prst="rect">
            <a:avLst/>
          </a:prstGeom>
        </p:spPr>
        <p:txBody>
          <a:bodyPr/>
          <a:lstStyle/>
          <a:p>
            <a:pPr marL="228600">
              <a:defRPr sz="2800"/>
            </a:pPr>
          </a:p>
        </p:txBody>
      </p:sp>
      <p:sp>
        <p:nvSpPr>
          <p:cNvPr id="227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wo Content">
    <p:bg>
      <p:bgPr>
        <a:solidFill>
          <a:srgbClr val="0046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188;p23" descr="Google Shape;188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Texte du titre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36" name="Texte niveau 1…"/>
          <p:cNvSpPr txBox="1"/>
          <p:nvPr>
            <p:ph type="body" sz="half" idx="1"/>
          </p:nvPr>
        </p:nvSpPr>
        <p:spPr>
          <a:xfrm>
            <a:off x="838200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>
                <a:solidFill>
                  <a:srgbClr val="FFFFFF"/>
                </a:solidFill>
              </a:defRPr>
            </a:lvl1pPr>
            <a:lvl2pPr marL="977900" indent="-444500">
              <a:buSzPts val="2800"/>
              <a:defRPr sz="2800">
                <a:solidFill>
                  <a:srgbClr val="FFFFFF"/>
                </a:solidFill>
              </a:defRPr>
            </a:lvl2pPr>
            <a:lvl3pPr marL="1513839" indent="-497839">
              <a:buSzPts val="2800"/>
              <a:defRPr sz="2800">
                <a:solidFill>
                  <a:srgbClr val="FFFFFF"/>
                </a:solidFill>
              </a:defRPr>
            </a:lvl3pPr>
            <a:lvl4pPr marL="2019300" indent="-533400">
              <a:buSzPts val="2800"/>
              <a:defRPr sz="2800">
                <a:solidFill>
                  <a:srgbClr val="FFFFFF"/>
                </a:solidFill>
              </a:defRPr>
            </a:lvl4pPr>
            <a:lvl5pPr marL="2476500" indent="-533400">
              <a:buSzPts val="2800"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7" name="Google Shape;191;p23"/>
          <p:cNvSpPr txBox="1"/>
          <p:nvPr>
            <p:ph type="body" sz="half" idx="21"/>
          </p:nvPr>
        </p:nvSpPr>
        <p:spPr>
          <a:xfrm>
            <a:off x="5471159" y="1825625"/>
            <a:ext cx="4485641" cy="4351340"/>
          </a:xfrm>
          <a:prstGeom prst="rect">
            <a:avLst/>
          </a:prstGeom>
        </p:spPr>
        <p:txBody>
          <a:bodyPr/>
          <a:lstStyle/>
          <a:p>
            <a:pPr marL="228600">
              <a:defRPr sz="2800">
                <a:solidFill>
                  <a:srgbClr val="FFFFFF"/>
                </a:solidFill>
              </a:defRPr>
            </a:pPr>
          </a:p>
        </p:txBody>
      </p:sp>
      <p:sp>
        <p:nvSpPr>
          <p:cNvPr id="238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FE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Two Content">
    <p:bg>
      <p:bgPr>
        <a:solidFill>
          <a:srgbClr val="6FC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196;p24" descr="Google Shape;196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Texte du titre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Texte du titre</a:t>
            </a:r>
          </a:p>
        </p:txBody>
      </p:sp>
      <p:sp>
        <p:nvSpPr>
          <p:cNvPr id="247" name="Texte niveau 1…"/>
          <p:cNvSpPr txBox="1"/>
          <p:nvPr>
            <p:ph type="body" sz="half" idx="1"/>
          </p:nvPr>
        </p:nvSpPr>
        <p:spPr>
          <a:xfrm>
            <a:off x="838200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971550" indent="-400050">
              <a:buSzPts val="2800"/>
              <a:defRPr sz="2800"/>
            </a:lvl2pPr>
            <a:lvl3pPr marL="1508760" indent="-480060">
              <a:buSzPts val="2800"/>
              <a:defRPr sz="2800"/>
            </a:lvl3pPr>
            <a:lvl4pPr marL="2019300" indent="-533400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48" name="Google Shape;200;p24"/>
          <p:cNvSpPr txBox="1"/>
          <p:nvPr>
            <p:ph type="body" sz="half" idx="21"/>
          </p:nvPr>
        </p:nvSpPr>
        <p:spPr>
          <a:xfrm>
            <a:off x="5471159" y="1825625"/>
            <a:ext cx="4485641" cy="4351340"/>
          </a:xfrm>
          <a:prstGeom prst="rect">
            <a:avLst/>
          </a:prstGeom>
        </p:spPr>
        <p:txBody>
          <a:bodyPr/>
          <a:lstStyle/>
          <a:p>
            <a:pPr marL="228600">
              <a:defRPr sz="2800"/>
            </a:pPr>
          </a:p>
        </p:txBody>
      </p:sp>
      <p:sp>
        <p:nvSpPr>
          <p:cNvPr id="249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05;p25" descr="Google Shape;205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Texte du titre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Texte du titre</a:t>
            </a:r>
          </a:p>
        </p:txBody>
      </p:sp>
      <p:sp>
        <p:nvSpPr>
          <p:cNvPr id="258" name="Texte niveau 1…"/>
          <p:cNvSpPr txBox="1"/>
          <p:nvPr>
            <p:ph type="body" sz="half" idx="1"/>
          </p:nvPr>
        </p:nvSpPr>
        <p:spPr>
          <a:xfrm>
            <a:off x="6675119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228600" indent="457200">
              <a:buSzTx/>
              <a:buNone/>
              <a:defRPr sz="2800"/>
            </a:lvl2pPr>
            <a:lvl3pPr marL="228600" indent="914400">
              <a:buSzTx/>
              <a:buNone/>
              <a:defRPr sz="2800"/>
            </a:lvl3pPr>
            <a:lvl4pPr marL="228600" indent="1371600">
              <a:buSzTx/>
              <a:buNone/>
              <a:defRPr sz="2800"/>
            </a:lvl4pPr>
            <a:lvl5pPr marL="228600" indent="1828800">
              <a:buSzTx/>
              <a:buNone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59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6_Two Content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14;p26" descr="Google Shape;214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Texte du titre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68" name="Texte niveau 1…"/>
          <p:cNvSpPr txBox="1"/>
          <p:nvPr>
            <p:ph type="body" sz="half" idx="1"/>
          </p:nvPr>
        </p:nvSpPr>
        <p:spPr>
          <a:xfrm>
            <a:off x="6675119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8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8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8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69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FE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Two Content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21;p27" descr="Google Shape;221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Texte du titre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Texte du titre</a:t>
            </a:r>
          </a:p>
        </p:txBody>
      </p:sp>
      <p:sp>
        <p:nvSpPr>
          <p:cNvPr id="278" name="Texte niveau 1…"/>
          <p:cNvSpPr txBox="1"/>
          <p:nvPr>
            <p:ph type="body" sz="half" idx="1"/>
          </p:nvPr>
        </p:nvSpPr>
        <p:spPr>
          <a:xfrm>
            <a:off x="6675119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228600" indent="457200">
              <a:buSzTx/>
              <a:buNone/>
              <a:defRPr sz="2800"/>
            </a:lvl2pPr>
            <a:lvl3pPr marL="228600" indent="914400">
              <a:buSzTx/>
              <a:buNone/>
              <a:defRPr sz="2800"/>
            </a:lvl3pPr>
            <a:lvl4pPr marL="228600" indent="1371600">
              <a:buSzTx/>
              <a:buNone/>
              <a:defRPr sz="2800"/>
            </a:lvl4pPr>
            <a:lvl5pPr marL="228600" indent="1828800">
              <a:buSzTx/>
              <a:buNone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79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8_Two Content">
    <p:bg>
      <p:bgPr>
        <a:solidFill>
          <a:srgbClr val="0046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29;p28" descr="Google Shape;229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Texte du titre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88" name="Texte niveau 1…"/>
          <p:cNvSpPr txBox="1"/>
          <p:nvPr>
            <p:ph type="body" sz="half" idx="1"/>
          </p:nvPr>
        </p:nvSpPr>
        <p:spPr>
          <a:xfrm>
            <a:off x="6675119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8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8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8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89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FE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9_Two Content">
    <p:bg>
      <p:bgPr>
        <a:solidFill>
          <a:srgbClr val="6FC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36;p29" descr="Google Shape;236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Texte du titre"/>
          <p:cNvSpPr txBox="1"/>
          <p:nvPr>
            <p:ph type="title"/>
          </p:nvPr>
        </p:nvSpPr>
        <p:spPr>
          <a:xfrm>
            <a:off x="838200" y="365125"/>
            <a:ext cx="9981584" cy="132556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Texte du titre</a:t>
            </a:r>
          </a:p>
        </p:txBody>
      </p:sp>
      <p:sp>
        <p:nvSpPr>
          <p:cNvPr id="298" name="Texte niveau 1…"/>
          <p:cNvSpPr txBox="1"/>
          <p:nvPr>
            <p:ph type="body" sz="half" idx="1"/>
          </p:nvPr>
        </p:nvSpPr>
        <p:spPr>
          <a:xfrm>
            <a:off x="6675119" y="1825625"/>
            <a:ext cx="4485641" cy="4351340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228600" indent="457200">
              <a:buSzTx/>
              <a:buNone/>
              <a:defRPr sz="2800"/>
            </a:lvl2pPr>
            <a:lvl3pPr marL="228600" indent="914400">
              <a:buSzTx/>
              <a:buNone/>
              <a:defRPr sz="2800"/>
            </a:lvl3pPr>
            <a:lvl4pPr marL="228600" indent="1371600">
              <a:buSzTx/>
              <a:buNone/>
              <a:defRPr sz="2800"/>
            </a:lvl4pPr>
            <a:lvl5pPr marL="228600" indent="1828800">
              <a:buSzTx/>
              <a:buNone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99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244;p30" descr="Google Shape;244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Numéro de diapositive"/>
          <p:cNvSpPr txBox="1"/>
          <p:nvPr>
            <p:ph type="sldNum" sz="quarter" idx="2"/>
          </p:nvPr>
        </p:nvSpPr>
        <p:spPr>
          <a:xfrm>
            <a:off x="11799769" y="6489443"/>
            <a:ext cx="301815" cy="2896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4;p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9" name="Rectangle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40" name="image14.jpeg" descr="image14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" name="Google Shape;35;p4" descr="Google Shape;35;p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Texte du titre"/>
          <p:cNvSpPr txBox="1"/>
          <p:nvPr>
            <p:ph type="title"/>
          </p:nvPr>
        </p:nvSpPr>
        <p:spPr>
          <a:xfrm>
            <a:off x="822960" y="3657600"/>
            <a:ext cx="10455082" cy="927883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44" name="Texte niveau 1…"/>
          <p:cNvSpPr txBox="1"/>
          <p:nvPr>
            <p:ph type="body" sz="quarter" idx="1"/>
          </p:nvPr>
        </p:nvSpPr>
        <p:spPr>
          <a:xfrm>
            <a:off x="831850" y="4589464"/>
            <a:ext cx="9236711" cy="1500188"/>
          </a:xfrm>
          <a:prstGeom prst="rect">
            <a:avLst/>
          </a:prstGeom>
        </p:spPr>
        <p:txBody>
          <a:bodyPr/>
          <a:lstStyle>
            <a:lvl1pPr marL="228600">
              <a:defRPr sz="24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4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4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4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5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251;p31" descr="Google Shape;251;p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Blank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256;p32" descr="Google Shape;256;p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Blank">
    <p:bg>
      <p:bgPr>
        <a:solidFill>
          <a:srgbClr val="0046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263;p33" descr="Google Shape;263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Blank">
    <p:bg>
      <p:bgPr>
        <a:solidFill>
          <a:srgbClr val="6FC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268;p34" descr="Google Shape;268;p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274;p35" descr="Google Shape;274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Texte du titre"/>
          <p:cNvSpPr txBox="1"/>
          <p:nvPr>
            <p:ph type="title"/>
          </p:nvPr>
        </p:nvSpPr>
        <p:spPr>
          <a:xfrm>
            <a:off x="839787" y="365125"/>
            <a:ext cx="9979998" cy="1325563"/>
          </a:xfrm>
          <a:prstGeom prst="rect">
            <a:avLst/>
          </a:prstGeom>
        </p:spPr>
        <p:txBody>
          <a:bodyPr/>
          <a:lstStyle>
            <a:lvl1pPr>
              <a:defRPr b="0" sz="4400"/>
            </a:lvl1pPr>
          </a:lstStyle>
          <a:p>
            <a:pPr/>
            <a:r>
              <a:t>Texte du titre</a:t>
            </a:r>
          </a:p>
        </p:txBody>
      </p:sp>
      <p:sp>
        <p:nvSpPr>
          <p:cNvPr id="348" name="Texte niveau 1…"/>
          <p:cNvSpPr txBox="1"/>
          <p:nvPr>
            <p:ph type="body" sz="quarter" idx="1"/>
          </p:nvPr>
        </p:nvSpPr>
        <p:spPr>
          <a:xfrm>
            <a:off x="839788" y="1681163"/>
            <a:ext cx="4494212" cy="823913"/>
          </a:xfrm>
          <a:prstGeom prst="rect">
            <a:avLst/>
          </a:prstGeom>
        </p:spPr>
        <p:txBody>
          <a:bodyPr anchor="b"/>
          <a:lstStyle>
            <a:lvl1pPr marL="228600">
              <a:defRPr b="1" sz="2400"/>
            </a:lvl1pPr>
            <a:lvl2pPr marL="228600" indent="457200">
              <a:buSzTx/>
              <a:buNone/>
              <a:defRPr b="1" sz="2400"/>
            </a:lvl2pPr>
            <a:lvl3pPr marL="228600" indent="914400">
              <a:buSzTx/>
              <a:buNone/>
              <a:defRPr b="1" sz="2400"/>
            </a:lvl3pPr>
            <a:lvl4pPr marL="228600" indent="1371600">
              <a:buSzTx/>
              <a:buNone/>
              <a:defRPr b="1" sz="2400"/>
            </a:lvl4pPr>
            <a:lvl5pPr marL="228600" indent="1828800">
              <a:buSzTx/>
              <a:buNone/>
              <a:defRPr b="1" sz="2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49" name="Google Shape;278;p35"/>
          <p:cNvSpPr txBox="1"/>
          <p:nvPr>
            <p:ph type="body" sz="quarter" idx="21"/>
          </p:nvPr>
        </p:nvSpPr>
        <p:spPr>
          <a:xfrm>
            <a:off x="839788" y="2505075"/>
            <a:ext cx="4494212" cy="3684588"/>
          </a:xfrm>
          <a:prstGeom prst="rect">
            <a:avLst/>
          </a:prstGeom>
        </p:spPr>
        <p:txBody>
          <a:bodyPr/>
          <a:lstStyle/>
          <a:p>
            <a:pPr marL="228600">
              <a:defRPr sz="2800"/>
            </a:pPr>
          </a:p>
        </p:txBody>
      </p:sp>
      <p:sp>
        <p:nvSpPr>
          <p:cNvPr id="350" name="Google Shape;279;p35"/>
          <p:cNvSpPr txBox="1"/>
          <p:nvPr>
            <p:ph type="body" sz="quarter" idx="22"/>
          </p:nvPr>
        </p:nvSpPr>
        <p:spPr>
          <a:xfrm>
            <a:off x="5572761" y="1681163"/>
            <a:ext cx="4485639" cy="823913"/>
          </a:xfrm>
          <a:prstGeom prst="rect">
            <a:avLst/>
          </a:prstGeom>
        </p:spPr>
        <p:txBody>
          <a:bodyPr anchor="b"/>
          <a:lstStyle/>
          <a:p>
            <a:pPr marL="228600">
              <a:defRPr b="1" sz="2400"/>
            </a:pPr>
          </a:p>
        </p:txBody>
      </p:sp>
      <p:sp>
        <p:nvSpPr>
          <p:cNvPr id="351" name="Google Shape;280;p35"/>
          <p:cNvSpPr txBox="1"/>
          <p:nvPr>
            <p:ph type="body" sz="quarter" idx="23"/>
          </p:nvPr>
        </p:nvSpPr>
        <p:spPr>
          <a:xfrm>
            <a:off x="5572761" y="2505075"/>
            <a:ext cx="4485639" cy="3684588"/>
          </a:xfrm>
          <a:prstGeom prst="rect">
            <a:avLst/>
          </a:prstGeom>
        </p:spPr>
        <p:txBody>
          <a:bodyPr/>
          <a:lstStyle/>
          <a:p>
            <a:pPr marL="228600">
              <a:defRPr sz="2800"/>
            </a:pPr>
          </a:p>
        </p:txBody>
      </p:sp>
      <p:sp>
        <p:nvSpPr>
          <p:cNvPr id="352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285;p36" descr="Google Shape;285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Texte du titre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/>
          <a:lstStyle>
            <a:lvl1pPr>
              <a:defRPr b="0" sz="3200"/>
            </a:lvl1pPr>
          </a:lstStyle>
          <a:p>
            <a:pPr/>
            <a:r>
              <a:t>Texte du titre</a:t>
            </a:r>
          </a:p>
        </p:txBody>
      </p:sp>
      <p:sp>
        <p:nvSpPr>
          <p:cNvPr id="361" name="Texte niveau 1…"/>
          <p:cNvSpPr txBox="1"/>
          <p:nvPr>
            <p:ph type="body" sz="half" idx="1"/>
          </p:nvPr>
        </p:nvSpPr>
        <p:spPr>
          <a:xfrm>
            <a:off x="5183187" y="987425"/>
            <a:ext cx="4895534" cy="4873626"/>
          </a:xfrm>
          <a:prstGeom prst="rect">
            <a:avLst/>
          </a:prstGeom>
        </p:spPr>
        <p:txBody>
          <a:bodyPr/>
          <a:lstStyle>
            <a:lvl1pPr marL="228600"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62" name="Google Shape;289;p36"/>
          <p:cNvSpPr txBox="1"/>
          <p:nvPr>
            <p:ph type="body" sz="quarter" idx="21"/>
          </p:nvPr>
        </p:nvSpPr>
        <p:spPr>
          <a:xfrm>
            <a:off x="839787" y="2057400"/>
            <a:ext cx="3932238" cy="3811589"/>
          </a:xfrm>
          <a:prstGeom prst="rect">
            <a:avLst/>
          </a:prstGeom>
        </p:spPr>
        <p:txBody>
          <a:bodyPr/>
          <a:lstStyle/>
          <a:p>
            <a:pPr marL="228600">
              <a:defRPr sz="1600"/>
            </a:pPr>
          </a:p>
        </p:txBody>
      </p:sp>
      <p:sp>
        <p:nvSpPr>
          <p:cNvPr id="363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294;p37" descr="Google Shape;294;p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Texte du titre"/>
          <p:cNvSpPr txBox="1"/>
          <p:nvPr>
            <p:ph type="title"/>
          </p:nvPr>
        </p:nvSpPr>
        <p:spPr>
          <a:xfrm>
            <a:off x="839787" y="2204720"/>
            <a:ext cx="4209734" cy="1600201"/>
          </a:xfrm>
          <a:prstGeom prst="rect">
            <a:avLst/>
          </a:prstGeom>
        </p:spPr>
        <p:txBody>
          <a:bodyPr/>
          <a:lstStyle>
            <a:lvl1pPr>
              <a:defRPr b="0" sz="3200"/>
            </a:lvl1pPr>
          </a:lstStyle>
          <a:p>
            <a:pPr/>
            <a:r>
              <a:t>Texte du titre</a:t>
            </a:r>
          </a:p>
        </p:txBody>
      </p:sp>
      <p:sp>
        <p:nvSpPr>
          <p:cNvPr id="372" name="Google Shape;296;p37"/>
          <p:cNvSpPr/>
          <p:nvPr>
            <p:ph type="pic" sz="half" idx="21"/>
          </p:nvPr>
        </p:nvSpPr>
        <p:spPr>
          <a:xfrm>
            <a:off x="5183187" y="987425"/>
            <a:ext cx="5576253" cy="4873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73" name="Texte niveau 1…"/>
          <p:cNvSpPr txBox="1"/>
          <p:nvPr>
            <p:ph type="body" sz="quarter" idx="1"/>
          </p:nvPr>
        </p:nvSpPr>
        <p:spPr>
          <a:xfrm>
            <a:off x="839787" y="3860798"/>
            <a:ext cx="4209734" cy="2008190"/>
          </a:xfrm>
          <a:prstGeom prst="rect">
            <a:avLst/>
          </a:prstGeom>
        </p:spPr>
        <p:txBody>
          <a:bodyPr/>
          <a:lstStyle>
            <a:lvl1pPr marL="228600">
              <a:defRPr sz="1600"/>
            </a:lvl1pPr>
            <a:lvl2pPr marL="228600" indent="457200">
              <a:buSzTx/>
              <a:buNone/>
              <a:defRPr sz="1600"/>
            </a:lvl2pPr>
            <a:lvl3pPr marL="228600" indent="914400">
              <a:buSzTx/>
              <a:buNone/>
              <a:defRPr sz="1600"/>
            </a:lvl3pPr>
            <a:lvl4pPr marL="228600" indent="1371600">
              <a:buSzTx/>
              <a:buNone/>
              <a:defRPr sz="1600"/>
            </a:lvl4pPr>
            <a:lvl5pPr marL="228600" indent="1828800">
              <a:buSzTx/>
              <a:buNone/>
              <a:defRPr sz="16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74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02;p38" descr="Google Shape;302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Texte du titre"/>
          <p:cNvSpPr txBox="1"/>
          <p:nvPr>
            <p:ph type="title"/>
          </p:nvPr>
        </p:nvSpPr>
        <p:spPr>
          <a:xfrm>
            <a:off x="838200" y="365125"/>
            <a:ext cx="9220200" cy="1325563"/>
          </a:xfrm>
          <a:prstGeom prst="rect">
            <a:avLst/>
          </a:prstGeom>
        </p:spPr>
        <p:txBody>
          <a:bodyPr/>
          <a:lstStyle>
            <a:lvl1pPr>
              <a:defRPr b="0" sz="4400"/>
            </a:lvl1pPr>
          </a:lstStyle>
          <a:p>
            <a:pPr/>
            <a:r>
              <a:t>Texte du titre</a:t>
            </a:r>
          </a:p>
        </p:txBody>
      </p:sp>
      <p:sp>
        <p:nvSpPr>
          <p:cNvPr id="383" name="Texte niveau 1…"/>
          <p:cNvSpPr txBox="1"/>
          <p:nvPr>
            <p:ph type="body" idx="1"/>
          </p:nvPr>
        </p:nvSpPr>
        <p:spPr>
          <a:xfrm rot="5400000">
            <a:off x="3272630" y="-608805"/>
            <a:ext cx="4351340" cy="9220201"/>
          </a:xfrm>
          <a:prstGeom prst="rect">
            <a:avLst/>
          </a:prstGeom>
        </p:spPr>
        <p:txBody>
          <a:bodyPr/>
          <a:lstStyle>
            <a:lvl1pPr marL="228600">
              <a:defRPr sz="2800"/>
            </a:lvl1pPr>
            <a:lvl2pPr marL="971550" indent="-400050">
              <a:buSzPts val="2800"/>
              <a:defRPr sz="2800"/>
            </a:lvl2pPr>
            <a:lvl3pPr marL="1508760" indent="-480060">
              <a:buSzPts val="2800"/>
              <a:defRPr sz="2800"/>
            </a:lvl3pPr>
            <a:lvl4pPr marL="2019300" indent="-533400">
              <a:buSzPts val="2800"/>
              <a:defRPr sz="2800"/>
            </a:lvl4pPr>
            <a:lvl5pPr marL="2476500" indent="-533400">
              <a:buSzPts val="2800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84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09;p39" descr="Google Shape;309;p3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14;p40" descr="Google Shape;314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Texte du titre"/>
          <p:cNvSpPr txBox="1"/>
          <p:nvPr>
            <p:ph type="title"/>
          </p:nvPr>
        </p:nvSpPr>
        <p:spPr>
          <a:xfrm>
            <a:off x="838200" y="365125"/>
            <a:ext cx="9128125" cy="1325563"/>
          </a:xfrm>
          <a:prstGeom prst="rect">
            <a:avLst/>
          </a:prstGeom>
        </p:spPr>
        <p:txBody>
          <a:bodyPr/>
          <a:lstStyle>
            <a:lvl1pPr>
              <a:defRPr b="0" sz="4400"/>
            </a:lvl1pPr>
          </a:lstStyle>
          <a:p>
            <a:pPr/>
            <a:r>
              <a:t>Texte du titre</a:t>
            </a:r>
          </a:p>
        </p:txBody>
      </p:sp>
      <p:sp>
        <p:nvSpPr>
          <p:cNvPr id="401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43;p5" descr="Google Shape;43;p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Texte du titre"/>
          <p:cNvSpPr txBox="1"/>
          <p:nvPr>
            <p:ph type="title"/>
          </p:nvPr>
        </p:nvSpPr>
        <p:spPr>
          <a:xfrm>
            <a:off x="822960" y="3657600"/>
            <a:ext cx="10455082" cy="927883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/>
            </a:lvl1pPr>
          </a:lstStyle>
          <a:p>
            <a:pPr/>
            <a:r>
              <a:t>Texte du titre</a:t>
            </a:r>
          </a:p>
        </p:txBody>
      </p:sp>
      <p:sp>
        <p:nvSpPr>
          <p:cNvPr id="54" name="Texte niveau 1…"/>
          <p:cNvSpPr txBox="1"/>
          <p:nvPr>
            <p:ph type="body" sz="quarter" idx="1"/>
          </p:nvPr>
        </p:nvSpPr>
        <p:spPr>
          <a:xfrm>
            <a:off x="831850" y="4630103"/>
            <a:ext cx="9216391" cy="1500188"/>
          </a:xfrm>
          <a:prstGeom prst="rect">
            <a:avLst/>
          </a:prstGeom>
        </p:spPr>
        <p:txBody>
          <a:bodyPr/>
          <a:lstStyle>
            <a:lvl1pPr marL="228600">
              <a:defRPr sz="2400"/>
            </a:lvl1pPr>
            <a:lvl2pPr marL="228600" indent="457200">
              <a:buSzTx/>
              <a:buNone/>
              <a:defRPr sz="2400"/>
            </a:lvl2pPr>
            <a:lvl3pPr marL="228600" indent="914400">
              <a:buSzTx/>
              <a:buNone/>
              <a:defRPr sz="2400"/>
            </a:lvl3pPr>
            <a:lvl4pPr marL="228600" indent="1371600">
              <a:buSzTx/>
              <a:buNone/>
              <a:defRPr sz="2400"/>
            </a:lvl4pPr>
            <a:lvl5pPr marL="228600" indent="1828800">
              <a:buSzTx/>
              <a:buNone/>
              <a:defRPr sz="2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5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320;p41" descr="Google Shape;320;p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Texte du titre"/>
          <p:cNvSpPr txBox="1"/>
          <p:nvPr>
            <p:ph type="title"/>
          </p:nvPr>
        </p:nvSpPr>
        <p:spPr>
          <a:xfrm>
            <a:off x="843280" y="1122362"/>
            <a:ext cx="8625841" cy="2387601"/>
          </a:xfrm>
          <a:prstGeom prst="rect">
            <a:avLst/>
          </a:prstGeom>
        </p:spPr>
        <p:txBody>
          <a:bodyPr/>
          <a:lstStyle>
            <a:lvl1pPr algn="ctr">
              <a:defRPr b="0" sz="6000"/>
            </a:lvl1pPr>
          </a:lstStyle>
          <a:p>
            <a:pPr/>
            <a:r>
              <a:t>Texte du titre</a:t>
            </a:r>
          </a:p>
        </p:txBody>
      </p:sp>
      <p:sp>
        <p:nvSpPr>
          <p:cNvPr id="410" name="Texte niveau 1…"/>
          <p:cNvSpPr txBox="1"/>
          <p:nvPr>
            <p:ph type="body" sz="quarter" idx="1"/>
          </p:nvPr>
        </p:nvSpPr>
        <p:spPr>
          <a:xfrm>
            <a:off x="843280" y="3602037"/>
            <a:ext cx="8625841" cy="1655764"/>
          </a:xfrm>
          <a:prstGeom prst="rect">
            <a:avLst/>
          </a:prstGeom>
        </p:spPr>
        <p:txBody>
          <a:bodyPr/>
          <a:lstStyle>
            <a:lvl1pPr marL="228600" algn="ctr">
              <a:defRPr sz="2400"/>
            </a:lvl1pPr>
            <a:lvl2pPr marL="228600" indent="304800" algn="ctr">
              <a:buSzTx/>
              <a:buNone/>
              <a:defRPr sz="2400"/>
            </a:lvl2pPr>
            <a:lvl3pPr marL="228600" indent="787400" algn="ctr">
              <a:buSzTx/>
              <a:buNone/>
              <a:defRPr sz="2400"/>
            </a:lvl3pPr>
            <a:lvl4pPr marL="228600" indent="1257300" algn="ctr">
              <a:buSzTx/>
              <a:buNone/>
              <a:defRPr sz="2400"/>
            </a:lvl4pPr>
            <a:lvl5pPr marL="228600" indent="1714500" algn="ctr">
              <a:buSzTx/>
              <a:buNone/>
              <a:defRPr sz="2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1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83;p10" descr="Google Shape;83;p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Texte du titre"/>
          <p:cNvSpPr txBox="1"/>
          <p:nvPr>
            <p:ph type="title"/>
          </p:nvPr>
        </p:nvSpPr>
        <p:spPr>
          <a:xfrm>
            <a:off x="838200" y="365125"/>
            <a:ext cx="9981584" cy="729308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20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28600"/>
            <a:lvl2pPr marL="971550" indent="-400050">
              <a:buSzPts val="2200"/>
            </a:lvl2pPr>
            <a:lvl3pPr marL="1508760" indent="-480060">
              <a:buSzPts val="2200"/>
            </a:lvl3pPr>
            <a:lvl4pPr marL="2019300" indent="-533400">
              <a:buSzPts val="2200"/>
            </a:lvl4pPr>
            <a:lvl5pPr marL="2476500" indent="-533400">
              <a:buSzPts val="2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21" name="Google Shape;342;p43"/>
          <p:cNvSpPr txBox="1"/>
          <p:nvPr/>
        </p:nvSpPr>
        <p:spPr>
          <a:xfrm>
            <a:off x="21899" y="6471475"/>
            <a:ext cx="8372383" cy="40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600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uFill>
                  <a:solidFill>
                    <a:srgbClr val="C1022F"/>
                  </a:solidFill>
                </a:uFill>
                <a:hlinkClick r:id="rId3" invalidUrl="" action="" tgtFrame="" tooltip="" history="1" highlightClick="0" endSnd="0"/>
              </a:rPr>
              <a:t>J.S. Tafoya Vargas</a:t>
            </a:r>
            <a:r>
              <a:rPr>
                <a:uFill>
                  <a:solidFill>
                    <a:srgbClr val="C1022F"/>
                  </a:solidFill>
                </a:uFill>
              </a:rPr>
              <a:t> (</a:t>
            </a:r>
            <a:r>
              <a:rPr>
                <a:uFill>
                  <a:solidFill>
                    <a:srgbClr val="C1022F"/>
                  </a:solidFill>
                </a:uFill>
                <a:hlinkClick r:id="rId3" invalidUrl="" action="" tgtFrame="" tooltip="" history="1" highlightClick="0" endSnd="0"/>
              </a:rPr>
              <a:t>j.tafoya.vargas@cern.ch</a:t>
            </a:r>
            <a:r>
              <a:rPr>
                <a:uFill>
                  <a:solidFill>
                    <a:srgbClr val="C1022F"/>
                  </a:solidFill>
                </a:uFill>
              </a:rPr>
              <a:t>) | FORMOSA | LLP2024</a:t>
            </a:r>
          </a:p>
        </p:txBody>
      </p:sp>
      <p:sp>
        <p:nvSpPr>
          <p:cNvPr id="42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83;p10" descr="Google Shape;83;p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31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32" name="Google Shape;342;p43"/>
          <p:cNvSpPr txBox="1"/>
          <p:nvPr/>
        </p:nvSpPr>
        <p:spPr>
          <a:xfrm>
            <a:off x="21899" y="6471475"/>
            <a:ext cx="8372383" cy="40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600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uFill>
                  <a:solidFill>
                    <a:srgbClr val="C1022F"/>
                  </a:solidFill>
                </a:uFill>
                <a:hlinkClick r:id="rId3" invalidUrl="" action="" tgtFrame="" tooltip="" history="1" highlightClick="0" endSnd="0"/>
              </a:rPr>
              <a:t>J.S. Tafoya Vargas</a:t>
            </a:r>
            <a:r>
              <a:rPr>
                <a:uFill>
                  <a:solidFill>
                    <a:srgbClr val="C1022F"/>
                  </a:solidFill>
                </a:uFill>
              </a:rPr>
              <a:t> (</a:t>
            </a:r>
            <a:r>
              <a:rPr>
                <a:uFill>
                  <a:solidFill>
                    <a:srgbClr val="C1022F"/>
                  </a:solidFill>
                </a:uFill>
                <a:hlinkClick r:id="rId3" invalidUrl="" action="" tgtFrame="" tooltip="" history="1" highlightClick="0" endSnd="0"/>
              </a:rPr>
              <a:t>j.tafoya.vargas@cern.ch</a:t>
            </a:r>
            <a:r>
              <a:rPr>
                <a:uFill>
                  <a:solidFill>
                    <a:srgbClr val="C1022F"/>
                  </a:solidFill>
                </a:uFill>
              </a:rPr>
              <a:t>) | The FPF at the LHC | LLP2025 Valencia</a:t>
            </a:r>
          </a:p>
        </p:txBody>
      </p:sp>
      <p:sp>
        <p:nvSpPr>
          <p:cNvPr id="43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Section Header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51;p6" descr="Google Shape;51;p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Texte du titre"/>
          <p:cNvSpPr txBox="1"/>
          <p:nvPr>
            <p:ph type="title"/>
          </p:nvPr>
        </p:nvSpPr>
        <p:spPr>
          <a:xfrm>
            <a:off x="822960" y="3657600"/>
            <a:ext cx="10455082" cy="927883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64" name="Texte niveau 1…"/>
          <p:cNvSpPr txBox="1"/>
          <p:nvPr>
            <p:ph type="body" sz="quarter" idx="1"/>
          </p:nvPr>
        </p:nvSpPr>
        <p:spPr>
          <a:xfrm>
            <a:off x="831850" y="4630103"/>
            <a:ext cx="9216391" cy="1500188"/>
          </a:xfrm>
          <a:prstGeom prst="rect">
            <a:avLst/>
          </a:prstGeom>
        </p:spPr>
        <p:txBody>
          <a:bodyPr/>
          <a:lstStyle>
            <a:lvl1pPr marL="228600">
              <a:defRPr sz="24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4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4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4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5" name="Numéro de diapositive"/>
          <p:cNvSpPr txBox="1"/>
          <p:nvPr>
            <p:ph type="sldNum" sz="quarter" idx="2"/>
          </p:nvPr>
        </p:nvSpPr>
        <p:spPr>
          <a:xfrm>
            <a:off x="11799769" y="648944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6_Section Header">
    <p:bg>
      <p:bgPr>
        <a:solidFill>
          <a:srgbClr val="FFC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60;p7" descr="Google Shape;60;p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Texte du titre"/>
          <p:cNvSpPr txBox="1"/>
          <p:nvPr>
            <p:ph type="title"/>
          </p:nvPr>
        </p:nvSpPr>
        <p:spPr>
          <a:xfrm>
            <a:off x="822960" y="3657600"/>
            <a:ext cx="10455082" cy="927883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/>
            </a:lvl1pPr>
          </a:lstStyle>
          <a:p>
            <a:pPr/>
            <a:r>
              <a:t>Texte du titre</a:t>
            </a:r>
          </a:p>
        </p:txBody>
      </p:sp>
      <p:sp>
        <p:nvSpPr>
          <p:cNvPr id="74" name="Texte niveau 1…"/>
          <p:cNvSpPr txBox="1"/>
          <p:nvPr>
            <p:ph type="body" sz="quarter" idx="1"/>
          </p:nvPr>
        </p:nvSpPr>
        <p:spPr>
          <a:xfrm>
            <a:off x="831850" y="4630103"/>
            <a:ext cx="9216391" cy="1500188"/>
          </a:xfrm>
          <a:prstGeom prst="rect">
            <a:avLst/>
          </a:prstGeom>
        </p:spPr>
        <p:txBody>
          <a:bodyPr/>
          <a:lstStyle>
            <a:lvl1pPr marL="228600">
              <a:defRPr sz="2400"/>
            </a:lvl1pPr>
            <a:lvl2pPr marL="228600" indent="457200">
              <a:buSzTx/>
              <a:buNone/>
              <a:defRPr sz="2400"/>
            </a:lvl2pPr>
            <a:lvl3pPr marL="228600" indent="914400">
              <a:buSzTx/>
              <a:buNone/>
              <a:defRPr sz="2400"/>
            </a:lvl3pPr>
            <a:lvl4pPr marL="228600" indent="1371600">
              <a:buSzTx/>
              <a:buNone/>
              <a:defRPr sz="2400"/>
            </a:lvl4pPr>
            <a:lvl5pPr marL="228600" indent="1828800">
              <a:buSzTx/>
              <a:buNone/>
              <a:defRPr sz="2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5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5_Section Header">
    <p:bg>
      <p:bgPr>
        <a:solidFill>
          <a:srgbClr val="0046B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67;p8" descr="Google Shape;67;p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Texte du titre"/>
          <p:cNvSpPr txBox="1"/>
          <p:nvPr>
            <p:ph type="title"/>
          </p:nvPr>
        </p:nvSpPr>
        <p:spPr>
          <a:xfrm>
            <a:off x="822960" y="3657600"/>
            <a:ext cx="10455082" cy="927883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84" name="Texte niveau 1…"/>
          <p:cNvSpPr txBox="1"/>
          <p:nvPr>
            <p:ph type="body" sz="quarter" idx="1"/>
          </p:nvPr>
        </p:nvSpPr>
        <p:spPr>
          <a:xfrm>
            <a:off x="831850" y="4630103"/>
            <a:ext cx="9216391" cy="1500188"/>
          </a:xfrm>
          <a:prstGeom prst="rect">
            <a:avLst/>
          </a:prstGeom>
        </p:spPr>
        <p:txBody>
          <a:bodyPr/>
          <a:lstStyle>
            <a:lvl1pPr marL="228600">
              <a:defRPr sz="2400">
                <a:solidFill>
                  <a:srgbClr val="FFFFFF"/>
                </a:solidFill>
              </a:defRPr>
            </a:lvl1pPr>
            <a:lvl2pPr marL="228600" indent="457200">
              <a:buSzTx/>
              <a:buNone/>
              <a:defRPr sz="2400">
                <a:solidFill>
                  <a:srgbClr val="FFFFFF"/>
                </a:solidFill>
              </a:defRPr>
            </a:lvl2pPr>
            <a:lvl3pPr marL="228600" indent="914400">
              <a:buSzTx/>
              <a:buNone/>
              <a:defRPr sz="2400">
                <a:solidFill>
                  <a:srgbClr val="FFFFFF"/>
                </a:solidFill>
              </a:defRPr>
            </a:lvl3pPr>
            <a:lvl4pPr marL="228600" indent="1371600">
              <a:buSzTx/>
              <a:buNone/>
              <a:defRPr sz="2400">
                <a:solidFill>
                  <a:srgbClr val="FFFFFF"/>
                </a:solidFill>
              </a:defRPr>
            </a:lvl4pPr>
            <a:lvl5pPr marL="228600" indent="1828800"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FEE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Section Header">
    <p:bg>
      <p:bgPr>
        <a:solidFill>
          <a:srgbClr val="6FCF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75;p9" descr="Google Shape;75;p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Texte du titre"/>
          <p:cNvSpPr txBox="1"/>
          <p:nvPr>
            <p:ph type="title"/>
          </p:nvPr>
        </p:nvSpPr>
        <p:spPr>
          <a:xfrm>
            <a:off x="822960" y="3657600"/>
            <a:ext cx="10455082" cy="927883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/>
            </a:lvl1pPr>
          </a:lstStyle>
          <a:p>
            <a:pPr/>
            <a:r>
              <a:t>Texte du titre</a:t>
            </a:r>
          </a:p>
        </p:txBody>
      </p:sp>
      <p:sp>
        <p:nvSpPr>
          <p:cNvPr id="94" name="Texte niveau 1…"/>
          <p:cNvSpPr txBox="1"/>
          <p:nvPr>
            <p:ph type="body" sz="quarter" idx="1"/>
          </p:nvPr>
        </p:nvSpPr>
        <p:spPr>
          <a:xfrm>
            <a:off x="831850" y="4630103"/>
            <a:ext cx="9216391" cy="1500188"/>
          </a:xfrm>
          <a:prstGeom prst="rect">
            <a:avLst/>
          </a:prstGeom>
        </p:spPr>
        <p:txBody>
          <a:bodyPr/>
          <a:lstStyle>
            <a:lvl1pPr marL="228600">
              <a:defRPr sz="2400"/>
            </a:lvl1pPr>
            <a:lvl2pPr marL="228600" indent="457200">
              <a:buSzTx/>
              <a:buNone/>
              <a:defRPr sz="2400"/>
            </a:lvl2pPr>
            <a:lvl3pPr marL="228600" indent="914400">
              <a:buSzTx/>
              <a:buNone/>
              <a:defRPr sz="2400"/>
            </a:lvl3pPr>
            <a:lvl4pPr marL="228600" indent="1371600">
              <a:buSzTx/>
              <a:buNone/>
              <a:defRPr sz="2400"/>
            </a:lvl4pPr>
            <a:lvl5pPr marL="228600" indent="1828800">
              <a:buSzTx/>
              <a:buNone/>
              <a:defRPr sz="2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5" name="Numéro de diapositive"/>
          <p:cNvSpPr txBox="1"/>
          <p:nvPr>
            <p:ph type="sldNum" sz="quarter" idx="2"/>
          </p:nvPr>
        </p:nvSpPr>
        <p:spPr>
          <a:xfrm>
            <a:off x="10930636" y="310453"/>
            <a:ext cx="301815" cy="2896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03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hyperlink" Target="mailto:j.tafoya.vargas@cern.ch" TargetMode="External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6.xml"/><Relationship Id="rId4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3;p10" descr="Google Shape;83;p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1213" y="6206761"/>
            <a:ext cx="1375060" cy="2268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e du titre"/>
          <p:cNvSpPr txBox="1"/>
          <p:nvPr>
            <p:ph type="title"/>
          </p:nvPr>
        </p:nvSpPr>
        <p:spPr>
          <a:xfrm>
            <a:off x="831171" y="123061"/>
            <a:ext cx="9981585" cy="72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b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4" name="Texte niveau 1…"/>
          <p:cNvSpPr txBox="1"/>
          <p:nvPr>
            <p:ph type="body" idx="1"/>
          </p:nvPr>
        </p:nvSpPr>
        <p:spPr>
          <a:xfrm>
            <a:off x="838200" y="1381125"/>
            <a:ext cx="9967528" cy="4645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>
            <a:lvl2pPr marL="601578" indent="-220578">
              <a:buSzPct val="100000"/>
              <a:buChar char="•"/>
            </a:lvl2pPr>
            <a:lvl3pPr marL="982578" indent="-220578">
              <a:buSzPct val="100000"/>
              <a:buChar char="•"/>
            </a:lvl3pPr>
            <a:lvl4pPr marL="1363578" indent="-220578">
              <a:buSzPct val="100000"/>
              <a:buChar char="•"/>
            </a:lvl4pPr>
            <a:lvl5pPr marL="1744578" indent="-220578">
              <a:buSzPct val="100000"/>
              <a:buChar char="•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" name="Google Shape;342;p43"/>
          <p:cNvSpPr txBox="1"/>
          <p:nvPr/>
        </p:nvSpPr>
        <p:spPr>
          <a:xfrm>
            <a:off x="21899" y="6471475"/>
            <a:ext cx="8787762" cy="40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600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uFill>
                  <a:solidFill>
                    <a:srgbClr val="C1022F"/>
                  </a:solidFill>
                </a:uFill>
                <a:hlinkClick r:id="rId3" invalidUrl="" action="" tgtFrame="" tooltip="" history="1" highlightClick="0" endSnd="0"/>
              </a:rPr>
              <a:t>J.S. Tafoya Vargas</a:t>
            </a:r>
            <a:r>
              <a:rPr>
                <a:uFill>
                  <a:solidFill>
                    <a:srgbClr val="C1022F"/>
                  </a:solidFill>
                </a:uFill>
              </a:rPr>
              <a:t> (</a:t>
            </a:r>
            <a:r>
              <a:rPr>
                <a:uFill>
                  <a:solidFill>
                    <a:srgbClr val="C1022F"/>
                  </a:solidFill>
                </a:uFill>
                <a:hlinkClick r:id="rId3" invalidUrl="" action="" tgtFrame="" tooltip="" history="1" highlightClick="0" endSnd="0"/>
              </a:rPr>
              <a:t>j.tafoya.vargas@cern.ch</a:t>
            </a:r>
            <a:r>
              <a:rPr>
                <a:uFill>
                  <a:solidFill>
                    <a:srgbClr val="C1022F"/>
                  </a:solidFill>
                </a:uFill>
              </a:rPr>
              <a:t>) | FORMOSA | EPS-HEP 2025 Marseille</a:t>
            </a:r>
          </a:p>
        </p:txBody>
      </p:sp>
      <p:sp>
        <p:nvSpPr>
          <p:cNvPr id="6" name="Numéro de diapositive"/>
          <p:cNvSpPr txBox="1"/>
          <p:nvPr>
            <p:ph type="sldNum" sz="quarter" idx="2"/>
          </p:nvPr>
        </p:nvSpPr>
        <p:spPr>
          <a:xfrm>
            <a:off x="11798895" y="6495287"/>
            <a:ext cx="301815" cy="289623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b">
            <a:spAutoFit/>
          </a:bodyPr>
          <a:lstStyle>
            <a:lvl1pPr algn="ctr">
              <a:defRPr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687" r:id="rId42"/>
    <p:sldLayoutId id="2147483688" r:id="rId43"/>
    <p:sldLayoutId id="2147483689" r:id="rId44"/>
    <p:sldLayoutId id="2147483690" r:id="rId45"/>
  </p:sldLayoutIdLst>
  <p:transition xmlns:p14="http://schemas.microsoft.com/office/powerpoint/2010/main" spd="med" advClick="1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0" marR="0" indent="0" algn="l" defTabSz="91440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228600" algn="l" defTabSz="91440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457200" algn="l" defTabSz="91440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685800" algn="l" defTabSz="91440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914400" algn="l" defTabSz="91440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1143000" algn="l" defTabSz="91440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1371600" algn="l" defTabSz="91440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600200" algn="l" defTabSz="91440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828800" algn="l" defTabSz="914400" latinLnBrk="0">
        <a:lnSpc>
          <a:spcPct val="12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accent4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Relationship Id="rId3" Type="http://schemas.openxmlformats.org/officeDocument/2006/relationships/image" Target="../media/image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3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Relationship Id="rId3" Type="http://schemas.openxmlformats.org/officeDocument/2006/relationships/image" Target="../media/image1.tif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7.jpe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arxiv.org/pdf/2104.07151.pdf" TargetMode="External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png"/><Relationship Id="rId3" Type="http://schemas.openxmlformats.org/officeDocument/2006/relationships/hyperlink" Target="https://arxiv.org/pdf/2104.07151.pdf" TargetMode="Externa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hyperlink" Target="https://indico.in2p3.fr/event/33627/contributions/155270/" TargetMode="External"/><Relationship Id="rId11" Type="http://schemas.openxmlformats.org/officeDocument/2006/relationships/image" Target="../media/image5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png"/><Relationship Id="rId3" Type="http://schemas.openxmlformats.org/officeDocument/2006/relationships/image" Target="../media/image2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hyperlink" Target="https://arxiv.org/pdf/2109.10905.pdf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indico.in2p3.fr/event/33627/contributions/155270/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hyperlink" Target="https://doi.org/10.1140/epjc/s10052-025-14048-6" TargetMode="External"/><Relationship Id="rId4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Relationship Id="rId3" Type="http://schemas.openxmlformats.org/officeDocument/2006/relationships/image" Target="../media/image4.jpeg"/><Relationship Id="rId4" Type="http://schemas.openxmlformats.org/officeDocument/2006/relationships/image" Target="../media/image3.png"/><Relationship Id="rId5" Type="http://schemas.openxmlformats.org/officeDocument/2006/relationships/image" Target="../media/image5.jpe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2025.07.09"/>
          <p:cNvSpPr txBox="1"/>
          <p:nvPr>
            <p:ph type="body" sz="quarter" idx="1"/>
          </p:nvPr>
        </p:nvSpPr>
        <p:spPr>
          <a:xfrm>
            <a:off x="8115133" y="5961084"/>
            <a:ext cx="1741628" cy="718239"/>
          </a:xfrm>
          <a:prstGeom prst="rect">
            <a:avLst/>
          </a:prstGeom>
        </p:spPr>
        <p:txBody>
          <a:bodyPr anchor="ctr"/>
          <a:lstStyle>
            <a:lvl1pPr marL="0" defTabSz="905255">
              <a:spcBef>
                <a:spcPts val="0"/>
              </a:spcBef>
              <a:defRPr sz="2574"/>
            </a:lvl1pPr>
          </a:lstStyle>
          <a:p>
            <a:pPr/>
            <a:r>
              <a:t>2025.07.09</a:t>
            </a:r>
          </a:p>
        </p:txBody>
      </p:sp>
      <p:sp>
        <p:nvSpPr>
          <p:cNvPr id="443" name="Google Shape;332;p42"/>
          <p:cNvSpPr txBox="1"/>
          <p:nvPr/>
        </p:nvSpPr>
        <p:spPr>
          <a:xfrm>
            <a:off x="5232744" y="3690770"/>
            <a:ext cx="6560491" cy="98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Juan Salvador Tafoya Vargas</a:t>
            </a:r>
            <a:r>
              <a:t> (UC Davis)</a:t>
            </a:r>
          </a:p>
          <a:p>
            <a:pPr algn="ctr">
              <a:defRPr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on behalf of the FORMOSA Collaboration</a:t>
            </a:r>
          </a:p>
        </p:txBody>
      </p:sp>
      <p:sp>
        <p:nvSpPr>
          <p:cNvPr id="444" name="Google Shape;332;p42"/>
          <p:cNvSpPr txBox="1"/>
          <p:nvPr/>
        </p:nvSpPr>
        <p:spPr>
          <a:xfrm>
            <a:off x="5148484" y="5827001"/>
            <a:ext cx="2432197" cy="986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EPS-HEP 2025 Marseille</a:t>
            </a:r>
          </a:p>
        </p:txBody>
      </p:sp>
      <p:grpSp>
        <p:nvGrpSpPr>
          <p:cNvPr id="447" name="Grouper"/>
          <p:cNvGrpSpPr/>
          <p:nvPr/>
        </p:nvGrpSpPr>
        <p:grpSpPr>
          <a:xfrm>
            <a:off x="5324365" y="389029"/>
            <a:ext cx="6377248" cy="2153568"/>
            <a:chOff x="0" y="0"/>
            <a:chExt cx="6377246" cy="2153567"/>
          </a:xfrm>
        </p:grpSpPr>
        <p:sp>
          <p:nvSpPr>
            <p:cNvPr id="445" name="looking forward to millicharged particles at the LHC"/>
            <p:cNvSpPr txBox="1"/>
            <p:nvPr/>
          </p:nvSpPr>
          <p:spPr>
            <a:xfrm>
              <a:off x="0" y="1165510"/>
              <a:ext cx="6377247" cy="988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rmAutofit fontScale="100000" lnSpcReduction="0"/>
            </a:bodyPr>
            <a:lstStyle>
              <a:lvl1pPr algn="ctr" defTabSz="694944">
                <a:lnSpc>
                  <a:spcPct val="120000"/>
                </a:lnSpc>
                <a:defRPr b="1" sz="2584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looking forward to millicharged particles at the LHC</a:t>
              </a:r>
            </a:p>
          </p:txBody>
        </p:sp>
        <p:pic>
          <p:nvPicPr>
            <p:cNvPr id="446" name="Google Shape;56;p13" descr="Google Shape;56;p1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22842" y="0"/>
              <a:ext cx="4131563" cy="12894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4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0" r="3525" b="0"/>
          <a:stretch>
            <a:fillRect/>
          </a:stretch>
        </p:blipFill>
        <p:spPr>
          <a:xfrm>
            <a:off x="-1878771" y="-48419"/>
            <a:ext cx="6709648" cy="6954863"/>
          </a:xfrm>
          <a:prstGeom prst="rect">
            <a:avLst/>
          </a:prstGeom>
          <a:ln w="25400">
            <a:solidFill>
              <a:srgbClr val="FFFFFF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Alignment validation"/>
          <p:cNvSpPr txBox="1"/>
          <p:nvPr>
            <p:ph type="title"/>
          </p:nvPr>
        </p:nvSpPr>
        <p:spPr>
          <a:xfrm>
            <a:off x="838200" y="120924"/>
            <a:ext cx="9981584" cy="729309"/>
          </a:xfrm>
          <a:prstGeom prst="rect">
            <a:avLst/>
          </a:prstGeom>
        </p:spPr>
        <p:txBody>
          <a:bodyPr/>
          <a:lstStyle/>
          <a:p>
            <a:pPr/>
            <a:r>
              <a:t>Alignment validation</a:t>
            </a:r>
          </a:p>
        </p:txBody>
      </p:sp>
      <p:sp>
        <p:nvSpPr>
          <p:cNvPr id="65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20" t="414" r="185" b="372"/>
          <a:stretch>
            <a:fillRect/>
          </a:stretch>
        </p:blipFill>
        <p:spPr>
          <a:xfrm>
            <a:off x="153269" y="1079380"/>
            <a:ext cx="6936126" cy="5163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unknown.jpg" descr="unknown.jpg"/>
          <p:cNvPicPr>
            <a:picLocks noChangeAspect="1"/>
          </p:cNvPicPr>
          <p:nvPr/>
        </p:nvPicPr>
        <p:blipFill>
          <a:blip r:embed="rId3">
            <a:extLst/>
          </a:blip>
          <a:srcRect l="0" t="18957" r="0" b="27661"/>
          <a:stretch>
            <a:fillRect/>
          </a:stretch>
        </p:blipFill>
        <p:spPr>
          <a:xfrm>
            <a:off x="8250583" y="3751231"/>
            <a:ext cx="2854594" cy="20317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  <p:sp>
        <p:nvSpPr>
          <p:cNvPr id="654" name="Checking the distribution of the “exit - entry” bar number of collision muon events…"/>
          <p:cNvSpPr txBox="1"/>
          <p:nvPr/>
        </p:nvSpPr>
        <p:spPr>
          <a:xfrm>
            <a:off x="7237024" y="1581624"/>
            <a:ext cx="4881841" cy="1533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Checking the distribution of the “exit - entry” bar number of collision muon events</a:t>
            </a:r>
          </a:p>
          <a:p>
            <a:pPr algn="ctr" defTabSz="584200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algn="ctr" defTabSz="584200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→ LHC collisional data confirms alignment!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run2420_lumiVetoesSignal.pdf" descr="run2420_lumiVetoesSignal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5550" y="562824"/>
            <a:ext cx="7200900" cy="5194301"/>
          </a:xfrm>
          <a:prstGeom prst="rect">
            <a:avLst/>
          </a:prstGeom>
          <a:ln w="12700">
            <a:miter lim="400000"/>
          </a:ln>
        </p:spPr>
      </p:pic>
      <p:sp>
        <p:nvSpPr>
          <p:cNvPr id="657" name="DAQ validation"/>
          <p:cNvSpPr txBox="1"/>
          <p:nvPr>
            <p:ph type="title"/>
          </p:nvPr>
        </p:nvSpPr>
        <p:spPr>
          <a:xfrm>
            <a:off x="838200" y="120924"/>
            <a:ext cx="9981584" cy="729309"/>
          </a:xfrm>
          <a:prstGeom prst="rect">
            <a:avLst/>
          </a:prstGeom>
        </p:spPr>
        <p:txBody>
          <a:bodyPr/>
          <a:lstStyle/>
          <a:p>
            <a:pPr/>
            <a:r>
              <a:t>DAQ validation</a:t>
            </a:r>
          </a:p>
        </p:txBody>
      </p:sp>
      <p:sp>
        <p:nvSpPr>
          <p:cNvPr id="65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59" name="Muons very effectively vetoed!"/>
          <p:cNvSpPr txBox="1"/>
          <p:nvPr/>
        </p:nvSpPr>
        <p:spPr>
          <a:xfrm>
            <a:off x="7448161" y="5567195"/>
            <a:ext cx="2684005" cy="72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b="1" sz="2000">
                <a:solidFill>
                  <a:srgbClr val="0365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Muons very effectively vetoed!</a:t>
            </a:r>
          </a:p>
        </p:txBody>
      </p:sp>
      <p:sp>
        <p:nvSpPr>
          <p:cNvPr id="660" name="Signal triggers stably collecting data"/>
          <p:cNvSpPr txBox="1"/>
          <p:nvPr/>
        </p:nvSpPr>
        <p:spPr>
          <a:xfrm>
            <a:off x="2311820" y="5567195"/>
            <a:ext cx="2684005" cy="72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b="1" sz="2000">
                <a:solidFill>
                  <a:srgbClr val="C8250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Signal triggers stably collecting data</a:t>
            </a:r>
          </a:p>
        </p:txBody>
      </p:sp>
      <p:sp>
        <p:nvSpPr>
          <p:cNvPr id="661" name="Flexible DAQ allows us to efficiently veto muons and beam backgrounds to trigger signal without prescale!"/>
          <p:cNvSpPr txBox="1"/>
          <p:nvPr/>
        </p:nvSpPr>
        <p:spPr>
          <a:xfrm rot="21490025">
            <a:off x="3463474" y="2483974"/>
            <a:ext cx="5265052" cy="1692660"/>
          </a:xfrm>
          <a:prstGeom prst="rect">
            <a:avLst/>
          </a:prstGeom>
          <a:solidFill>
            <a:srgbClr val="FFFFFF"/>
          </a:solidFill>
          <a:ln w="50800">
            <a:solidFill>
              <a:srgbClr val="C10E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90500" marR="190500" algn="ctr">
              <a:defRPr sz="2200"/>
            </a:pPr>
          </a:p>
          <a:p>
            <a:pPr marL="190500" marR="190500" algn="ctr">
              <a:defRPr sz="2200"/>
            </a:pPr>
            <a:r>
              <a:t>Flexible DAQ allows us to efficiently veto muons and beam backgrounds to trigger signal without prescale!</a:t>
            </a:r>
          </a:p>
        </p:txBody>
      </p:sp>
      <p:sp>
        <p:nvSpPr>
          <p:cNvPr id="662" name="Data from the  14th of June 2025"/>
          <p:cNvSpPr txBox="1"/>
          <p:nvPr/>
        </p:nvSpPr>
        <p:spPr>
          <a:xfrm>
            <a:off x="9993719" y="3673661"/>
            <a:ext cx="1788108" cy="501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Data from the  14th of June 2025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Rectangle"/>
          <p:cNvSpPr/>
          <p:nvPr/>
        </p:nvSpPr>
        <p:spPr>
          <a:xfrm>
            <a:off x="10338485" y="5630641"/>
            <a:ext cx="1480516" cy="9595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65" name="Numéro de diapositive"/>
          <p:cNvSpPr txBox="1"/>
          <p:nvPr>
            <p:ph type="sldNum" sz="quarter" idx="2"/>
          </p:nvPr>
        </p:nvSpPr>
        <p:spPr>
          <a:xfrm>
            <a:off x="11843434" y="6495287"/>
            <a:ext cx="212737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66" name="Vast majority of the background events in this plot occur outside of the region we expect for mCP-like deposits (i.e. &gt; 5 nPE)…"/>
          <p:cNvSpPr txBox="1"/>
          <p:nvPr>
            <p:ph type="body" sz="quarter" idx="1"/>
          </p:nvPr>
        </p:nvSpPr>
        <p:spPr>
          <a:xfrm>
            <a:off x="766955" y="5264240"/>
            <a:ext cx="10658090" cy="1502102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0" tIns="0" rIns="0" bIns="0"/>
          <a:lstStyle/>
          <a:p>
            <a:pPr indent="228600">
              <a:defRPr sz="1800"/>
            </a:pPr>
            <a:r>
              <a:t>Vast majority of the background events in this plot occur outside of the region we expect for mCP-like deposits (i.e. &gt; 5 nPE)</a:t>
            </a:r>
          </a:p>
          <a:p>
            <a:pPr indent="228600">
              <a:spcBef>
                <a:spcPts val="1600"/>
              </a:spcBef>
              <a:defRPr i="1" sz="1800"/>
            </a:pPr>
            <a:r>
              <a:t>Caveat: study done with an underestimated ability to veto muons → to improve after DAQ upgrade</a:t>
            </a:r>
          </a:p>
        </p:txBody>
      </p:sp>
      <p:sp>
        <p:nvSpPr>
          <p:cNvPr id="667" name="TextBox 10"/>
          <p:cNvSpPr txBox="1"/>
          <p:nvPr/>
        </p:nvSpPr>
        <p:spPr>
          <a:xfrm>
            <a:off x="7254416" y="4281122"/>
            <a:ext cx="4122023" cy="280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78" name="Grouper"/>
          <p:cNvGrpSpPr/>
          <p:nvPr/>
        </p:nvGrpSpPr>
        <p:grpSpPr>
          <a:xfrm>
            <a:off x="1057579" y="1067234"/>
            <a:ext cx="9980138" cy="3843537"/>
            <a:chOff x="-813975" y="-50841"/>
            <a:chExt cx="9980137" cy="3843535"/>
          </a:xfrm>
        </p:grpSpPr>
        <p:grpSp>
          <p:nvGrpSpPr>
            <p:cNvPr id="675" name="Grouper"/>
            <p:cNvGrpSpPr/>
            <p:nvPr/>
          </p:nvGrpSpPr>
          <p:grpSpPr>
            <a:xfrm>
              <a:off x="96704" y="-50842"/>
              <a:ext cx="9069458" cy="3680301"/>
              <a:chOff x="0" y="0"/>
              <a:chExt cx="9069457" cy="3680300"/>
            </a:xfrm>
          </p:grpSpPr>
          <p:pic>
            <p:nvPicPr>
              <p:cNvPr id="668" name="Picture 18" descr="Picture 18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498216" y="28184"/>
                <a:ext cx="4571242" cy="36239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9" name="Content Placeholder 17" descr="Content Placeholder 17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601985" cy="36803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70" name="TextBox 11"/>
              <p:cNvSpPr txBox="1"/>
              <p:nvPr/>
            </p:nvSpPr>
            <p:spPr>
              <a:xfrm>
                <a:off x="6957865" y="1237529"/>
                <a:ext cx="1445455" cy="2483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defTabSz="457200">
                  <a:defRPr b="1" sz="1200">
                    <a:solidFill>
                      <a:srgbClr val="4472C4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1ms muon dead time</a:t>
                </a:r>
              </a:p>
            </p:txBody>
          </p:sp>
          <p:sp>
            <p:nvSpPr>
              <p:cNvPr id="671" name="TextBox 12"/>
              <p:cNvSpPr txBox="1"/>
              <p:nvPr/>
            </p:nvSpPr>
            <p:spPr>
              <a:xfrm>
                <a:off x="2346712" y="1357474"/>
                <a:ext cx="1004477" cy="248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defTabSz="457200">
                  <a:defRPr b="1" sz="1200">
                    <a:solidFill>
                      <a:srgbClr val="4472C4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No muon veto</a:t>
                </a:r>
              </a:p>
            </p:txBody>
          </p:sp>
          <p:sp>
            <p:nvSpPr>
              <p:cNvPr id="672" name="Straight Arrow Connector 13"/>
              <p:cNvSpPr/>
              <p:nvPr/>
            </p:nvSpPr>
            <p:spPr>
              <a:xfrm>
                <a:off x="3053121" y="2511085"/>
                <a:ext cx="2454444" cy="1"/>
              </a:xfrm>
              <a:prstGeom prst="line">
                <a:avLst/>
              </a:prstGeom>
              <a:noFill/>
              <a:ln w="19050" cap="flat">
                <a:solidFill>
                  <a:srgbClr val="FFC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73" name="TextBox 14"/>
              <p:cNvSpPr txBox="1"/>
              <p:nvPr/>
            </p:nvSpPr>
            <p:spPr>
              <a:xfrm>
                <a:off x="6957865" y="1495975"/>
                <a:ext cx="662470" cy="2483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defTabSz="457200">
                  <a:defRPr b="1" sz="120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Run1448</a:t>
                </a:r>
              </a:p>
            </p:txBody>
          </p:sp>
          <p:sp>
            <p:nvSpPr>
              <p:cNvPr id="674" name="TextBox 15"/>
              <p:cNvSpPr txBox="1"/>
              <p:nvPr/>
            </p:nvSpPr>
            <p:spPr>
              <a:xfrm>
                <a:off x="2346712" y="1615921"/>
                <a:ext cx="662470" cy="2483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defTabSz="457200">
                  <a:defRPr b="1" sz="120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Run1331</a:t>
                </a:r>
              </a:p>
            </p:txBody>
          </p:sp>
        </p:grpSp>
        <p:sp>
          <p:nvSpPr>
            <p:cNvPr id="676" name="Preliminary set of selections"/>
            <p:cNvSpPr txBox="1"/>
            <p:nvPr/>
          </p:nvSpPr>
          <p:spPr>
            <a:xfrm>
              <a:off x="6854181" y="3582547"/>
              <a:ext cx="2226172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i="1"/>
              </a:lvl1pPr>
            </a:lstStyle>
            <a:p>
              <a:pPr/>
              <a:r>
                <a:t>Preliminary set of selections</a:t>
              </a:r>
            </a:p>
          </p:txBody>
        </p:sp>
        <p:sp>
          <p:nvSpPr>
            <p:cNvPr id="677" name="Each run corresponds to 1 fill"/>
            <p:cNvSpPr txBox="1"/>
            <p:nvPr/>
          </p:nvSpPr>
          <p:spPr>
            <a:xfrm>
              <a:off x="-813976" y="3569783"/>
              <a:ext cx="2890826" cy="222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228600">
                <a:lnSpc>
                  <a:spcPct val="120000"/>
                </a:lnSpc>
                <a:spcBef>
                  <a:spcPts val="1000"/>
                </a:spcBef>
                <a:defRPr i="1" sz="1600" u="sng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Each run corresponds to 1 fill</a:t>
              </a:r>
            </a:p>
          </p:txBody>
        </p:sp>
      </p:grpSp>
      <p:sp>
        <p:nvSpPr>
          <p:cNvPr id="679" name="Background nPE spectra"/>
          <p:cNvSpPr txBox="1"/>
          <p:nvPr/>
        </p:nvSpPr>
        <p:spPr>
          <a:xfrm>
            <a:off x="838200" y="120924"/>
            <a:ext cx="9981584" cy="72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b">
            <a:normAutofit fontScale="100000" lnSpcReduction="0"/>
          </a:bodyPr>
          <a:lstStyle>
            <a:lvl1pPr>
              <a:lnSpc>
                <a:spcPct val="90000"/>
              </a:lnSpc>
              <a:defRPr b="1" sz="3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Background nPE spectra</a:t>
            </a:r>
          </a:p>
        </p:txBody>
      </p:sp>
      <p:sp>
        <p:nvSpPr>
          <p:cNvPr id="680" name="This plot needs to be redone since stuff changed ever since"/>
          <p:cNvSpPr txBox="1"/>
          <p:nvPr/>
        </p:nvSpPr>
        <p:spPr>
          <a:xfrm rot="21490025">
            <a:off x="8245958" y="-158640"/>
            <a:ext cx="3929278" cy="1362460"/>
          </a:xfrm>
          <a:prstGeom prst="rect">
            <a:avLst/>
          </a:prstGeom>
          <a:solidFill>
            <a:srgbClr val="FFFFFF"/>
          </a:solidFill>
          <a:ln w="50800">
            <a:solidFill>
              <a:srgbClr val="C10E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2200"/>
            </a:pPr>
          </a:p>
          <a:p>
            <a:pPr algn="ctr">
              <a:defRPr sz="2200"/>
            </a:pPr>
            <a:r>
              <a:t>This plot needs to be redone since stuff changed ever since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Timing studies"/>
          <p:cNvSpPr txBox="1"/>
          <p:nvPr>
            <p:ph type="title"/>
          </p:nvPr>
        </p:nvSpPr>
        <p:spPr>
          <a:xfrm>
            <a:off x="838899" y="120924"/>
            <a:ext cx="9981585" cy="729309"/>
          </a:xfrm>
          <a:prstGeom prst="rect">
            <a:avLst/>
          </a:prstGeom>
        </p:spPr>
        <p:txBody>
          <a:bodyPr/>
          <a:lstStyle/>
          <a:p>
            <a:pPr/>
            <a:r>
              <a:t>Timing studies</a:t>
            </a:r>
          </a:p>
        </p:txBody>
      </p:sp>
      <p:sp>
        <p:nvSpPr>
          <p:cNvPr id="68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84" name="Looking within orbital of a 12b fill with 8 colliding bunches"/>
          <p:cNvSpPr txBox="1"/>
          <p:nvPr/>
        </p:nvSpPr>
        <p:spPr>
          <a:xfrm>
            <a:off x="6677902" y="5654120"/>
            <a:ext cx="4688663" cy="210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Looking </a:t>
            </a:r>
            <a:r>
              <a:rPr b="1"/>
              <a:t>within orbital</a:t>
            </a:r>
            <a:r>
              <a:t> of a 12b fill with 8 colliding bunches</a:t>
            </a:r>
          </a:p>
        </p:txBody>
      </p:sp>
      <p:grpSp>
        <p:nvGrpSpPr>
          <p:cNvPr id="688" name="Grouper"/>
          <p:cNvGrpSpPr/>
          <p:nvPr/>
        </p:nvGrpSpPr>
        <p:grpSpPr>
          <a:xfrm>
            <a:off x="116872" y="1186972"/>
            <a:ext cx="5397571" cy="4211303"/>
            <a:chOff x="0" y="0"/>
            <a:chExt cx="5397570" cy="4211301"/>
          </a:xfrm>
        </p:grpSpPr>
        <p:pic>
          <p:nvPicPr>
            <p:cNvPr id="685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84" t="675" r="384" b="599"/>
            <a:stretch>
              <a:fillRect/>
            </a:stretch>
          </p:blipFill>
          <p:spPr>
            <a:xfrm>
              <a:off x="135550" y="0"/>
              <a:ext cx="4901261" cy="3905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6" name="Muon arrival peak"/>
            <p:cNvSpPr txBox="1"/>
            <p:nvPr/>
          </p:nvSpPr>
          <p:spPr>
            <a:xfrm>
              <a:off x="0" y="3844468"/>
              <a:ext cx="2266489" cy="366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b="1" sz="1600">
                  <a:solidFill>
                    <a:srgbClr val="0365C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Muon arrival peak</a:t>
              </a:r>
            </a:p>
          </p:txBody>
        </p:sp>
        <p:sp>
          <p:nvSpPr>
            <p:cNvPr id="687" name="Flat beam background"/>
            <p:cNvSpPr txBox="1"/>
            <p:nvPr/>
          </p:nvSpPr>
          <p:spPr>
            <a:xfrm>
              <a:off x="2570338" y="3844468"/>
              <a:ext cx="2827233" cy="366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b="1" sz="1600">
                  <a:solidFill>
                    <a:srgbClr val="C82506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Flat beam background</a:t>
              </a:r>
            </a:p>
          </p:txBody>
        </p:sp>
      </p:grpSp>
      <p:sp>
        <p:nvSpPr>
          <p:cNvPr id="689" name="Looking between LHC clock-ticks"/>
          <p:cNvSpPr txBox="1"/>
          <p:nvPr/>
        </p:nvSpPr>
        <p:spPr>
          <a:xfrm>
            <a:off x="1644307" y="5654120"/>
            <a:ext cx="2779626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i="1">
                <a:latin typeface="+mj-lt"/>
                <a:ea typeface="+mj-ea"/>
                <a:cs typeface="+mj-cs"/>
                <a:sym typeface="Helvetica"/>
              </a:defRPr>
            </a:pPr>
            <a:r>
              <a:t>Looking </a:t>
            </a:r>
            <a:r>
              <a:rPr b="1"/>
              <a:t>between LHC clock-ticks</a:t>
            </a:r>
          </a:p>
        </p:txBody>
      </p:sp>
      <p:grpSp>
        <p:nvGrpSpPr>
          <p:cNvPr id="693" name="Grouper"/>
          <p:cNvGrpSpPr/>
          <p:nvPr/>
        </p:nvGrpSpPr>
        <p:grpSpPr>
          <a:xfrm>
            <a:off x="5253401" y="1374386"/>
            <a:ext cx="6821727" cy="4057277"/>
            <a:chOff x="0" y="0"/>
            <a:chExt cx="6821725" cy="4057275"/>
          </a:xfrm>
        </p:grpSpPr>
        <p:pic>
          <p:nvPicPr>
            <p:cNvPr id="690" name="image (1).png" descr="image (1)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6821726" cy="4057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1" name="Enlarged for visual clarity"/>
            <p:cNvSpPr txBox="1"/>
            <p:nvPr/>
          </p:nvSpPr>
          <p:spPr>
            <a:xfrm>
              <a:off x="3828718" y="1594927"/>
              <a:ext cx="1520351" cy="135546"/>
            </a:xfrm>
            <a:prstGeom prst="rect">
              <a:avLst/>
            </a:prstGeom>
            <a:solidFill>
              <a:schemeClr val="accent4">
                <a:satOff val="-64169"/>
                <a:lumOff val="2098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Enlarged for visual clarity</a:t>
              </a:r>
            </a:p>
          </p:txBody>
        </p:sp>
        <p:sp>
          <p:nvSpPr>
            <p:cNvPr id="692" name="Ligne"/>
            <p:cNvSpPr/>
            <p:nvPr/>
          </p:nvSpPr>
          <p:spPr>
            <a:xfrm rot="14439769">
              <a:off x="4608497" y="1380177"/>
              <a:ext cx="278686" cy="11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3" fill="norm" stroke="1" extrusionOk="0">
                  <a:moveTo>
                    <a:pt x="0" y="5328"/>
                  </a:moveTo>
                  <a:cubicBezTo>
                    <a:pt x="1858" y="15316"/>
                    <a:pt x="6208" y="21600"/>
                    <a:pt x="10917" y="21095"/>
                  </a:cubicBezTo>
                  <a:cubicBezTo>
                    <a:pt x="16153" y="20533"/>
                    <a:pt x="20555" y="11842"/>
                    <a:pt x="21600" y="0"/>
                  </a:cubicBezTo>
                </a:path>
              </a:pathLst>
            </a:custGeom>
            <a:noFill/>
            <a:ln w="127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Timing studies: probing the LHC’s fill sche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Timing studies: probing the LHC’s fill scheme</a:t>
            </a:r>
          </a:p>
        </p:txBody>
      </p:sp>
      <p:sp>
        <p:nvSpPr>
          <p:cNvPr id="69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97" name="We have excellent timing resolution!…"/>
          <p:cNvSpPr txBox="1"/>
          <p:nvPr>
            <p:ph type="body" sz="quarter" idx="1"/>
          </p:nvPr>
        </p:nvSpPr>
        <p:spPr>
          <a:xfrm>
            <a:off x="1059575" y="5529238"/>
            <a:ext cx="9524778" cy="1025245"/>
          </a:xfrm>
          <a:prstGeom prst="rect">
            <a:avLst/>
          </a:prstGeom>
        </p:spPr>
        <p:txBody>
          <a:bodyPr/>
          <a:lstStyle/>
          <a:p>
            <a:pPr algn="ctr">
              <a:defRPr b="1" sz="1800"/>
            </a:pPr>
            <a:r>
              <a:t>We have excellent timing resolution!</a:t>
            </a:r>
          </a:p>
          <a:p>
            <a:pPr algn="ctr">
              <a:defRPr sz="1800"/>
            </a:pPr>
            <a:r>
              <a:t>Next step: to understand our trigger activity relative to the LHC’s bunch structure</a:t>
            </a:r>
          </a:p>
        </p:txBody>
      </p:sp>
      <p:grpSp>
        <p:nvGrpSpPr>
          <p:cNvPr id="700" name="Grouper"/>
          <p:cNvGrpSpPr/>
          <p:nvPr/>
        </p:nvGrpSpPr>
        <p:grpSpPr>
          <a:xfrm>
            <a:off x="1809907" y="986069"/>
            <a:ext cx="8572186" cy="4523770"/>
            <a:chOff x="0" y="0"/>
            <a:chExt cx="8572184" cy="4523769"/>
          </a:xfrm>
        </p:grpSpPr>
        <p:pic>
          <p:nvPicPr>
            <p:cNvPr id="698" name="comparisonDataSimFit_earlyDraft_FIXED_v2_doubleWrap_correlatingB2_muons.pdf" descr="comparisonDataSimFit_earlyDraft_FIXED_v2_doubleWrap_correlatingB2_muons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011" t="6155" r="9244" b="29886"/>
            <a:stretch>
              <a:fillRect/>
            </a:stretch>
          </p:blipFill>
          <p:spPr>
            <a:xfrm>
              <a:off x="67170" y="0"/>
              <a:ext cx="8505015" cy="41433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9" name="comparisonDataSimFit_earlyDraft_FIXED_v2_doubleWrap_correlatingB2_muons.pdf" descr="comparisonDataSimFit_earlyDraft_FIXED_v2_doubleWrap_correlatingB2_muons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338" t="94124" r="9327" b="0"/>
            <a:stretch>
              <a:fillRect/>
            </a:stretch>
          </p:blipFill>
          <p:spPr>
            <a:xfrm>
              <a:off x="0" y="4143123"/>
              <a:ext cx="8564099" cy="380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1" name="Fill with 2460b"/>
          <p:cNvSpPr txBox="1"/>
          <p:nvPr/>
        </p:nvSpPr>
        <p:spPr>
          <a:xfrm>
            <a:off x="10625608" y="3266808"/>
            <a:ext cx="1326186" cy="22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Fill with 2460b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beam_time_hist.mp4" descr="beam_time_hist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065591" y="513689"/>
            <a:ext cx="8406230" cy="4203116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Timing studies: probing the LHC’s fill sche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Timing studies: probing the LHC’s fill scheme</a:t>
            </a:r>
          </a:p>
        </p:txBody>
      </p:sp>
      <p:sp>
        <p:nvSpPr>
          <p:cNvPr id="70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06" name="We want to compare our trigger times since last orbital signal against the LHC’s fill scheme and I.P.1’s collision scheme.…"/>
          <p:cNvSpPr txBox="1"/>
          <p:nvPr>
            <p:ph type="body" sz="half" idx="1"/>
          </p:nvPr>
        </p:nvSpPr>
        <p:spPr>
          <a:xfrm>
            <a:off x="209062" y="1498350"/>
            <a:ext cx="4316141" cy="4767627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We want to compare our trigger times since last orbital signal against the LHC’s fill scheme and I.P.1’s collision scheme.</a:t>
            </a:r>
          </a:p>
          <a:p>
            <a:pPr>
              <a:defRPr sz="500"/>
            </a:pPr>
          </a:p>
          <a:p>
            <a:pPr>
              <a:defRPr sz="1800"/>
            </a:pPr>
            <a:r>
              <a:t>A first study:</a:t>
            </a:r>
          </a:p>
          <a:p>
            <a:pPr marL="180473" indent="-180473">
              <a:buSzPct val="100000"/>
              <a:buChar char="•"/>
              <a:defRPr sz="1800"/>
            </a:pPr>
            <a:r>
              <a:t>Track/move the position of all beam 1 and 2 bunches in their corresponding directions</a:t>
            </a:r>
          </a:p>
          <a:p>
            <a:pPr marL="180473" indent="-180473">
              <a:buSzPct val="100000"/>
              <a:buChar char="•"/>
              <a:defRPr sz="1800"/>
            </a:pPr>
            <a:r>
              <a:t>Each bunch/collision contributes with Landau-distributed trigger activity</a:t>
            </a:r>
          </a:p>
          <a:p>
            <a:pPr marL="180473" indent="-180473">
              <a:buSzPct val="100000"/>
              <a:buChar char="•"/>
              <a:defRPr sz="1800"/>
            </a:pPr>
            <a:r>
              <a:t>Place the demonstrator at 465m away from I.P.1</a:t>
            </a:r>
          </a:p>
        </p:txBody>
      </p:sp>
      <p:grpSp>
        <p:nvGrpSpPr>
          <p:cNvPr id="711" name="Grouper"/>
          <p:cNvGrpSpPr/>
          <p:nvPr/>
        </p:nvGrpSpPr>
        <p:grpSpPr>
          <a:xfrm>
            <a:off x="5178254" y="4729654"/>
            <a:ext cx="6628859" cy="1374175"/>
            <a:chOff x="0" y="0"/>
            <a:chExt cx="6628858" cy="1374173"/>
          </a:xfrm>
        </p:grpSpPr>
        <p:pic>
          <p:nvPicPr>
            <p:cNvPr id="707" name="image (4).png" descr="image (4)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3494" r="0" b="69616"/>
            <a:stretch>
              <a:fillRect/>
            </a:stretch>
          </p:blipFill>
          <p:spPr>
            <a:xfrm>
              <a:off x="0" y="595"/>
              <a:ext cx="4980534" cy="694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8" name="image (4).png" descr="image (4)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7217" t="29856" r="21813" b="43209"/>
            <a:stretch>
              <a:fillRect/>
            </a:stretch>
          </p:blipFill>
          <p:spPr>
            <a:xfrm>
              <a:off x="3592262" y="0"/>
              <a:ext cx="3036597" cy="695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9" name="image (4).png" descr="image (4)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6650" t="55750" r="1808" b="17551"/>
            <a:stretch>
              <a:fillRect/>
            </a:stretch>
          </p:blipFill>
          <p:spPr>
            <a:xfrm>
              <a:off x="655561" y="684956"/>
              <a:ext cx="4061187" cy="6892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0" name="image (4).png" descr="image (4)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7256" t="80789" r="74376" b="4667"/>
            <a:stretch>
              <a:fillRect/>
            </a:stretch>
          </p:blipFill>
          <p:spPr>
            <a:xfrm>
              <a:off x="4604046" y="841920"/>
              <a:ext cx="416747" cy="3754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9" fill="hold"/>
                                        <p:tgtEl>
                                          <p:spTgt spid="7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0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70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0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Timing studies: probing the LHC’s fill sche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Timing studies: probing the LHC’s fill scheme</a:t>
            </a:r>
          </a:p>
        </p:txBody>
      </p:sp>
      <p:sp>
        <p:nvSpPr>
          <p:cNvPr id="71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5" name="comparisonDataSimFit_earlyDraft_FIXED_v2_doubleWrap_correlatingB2_muons.pdf" descr="comparisonDataSimFit_earlyDraft_FIXED_v2_doubleWrap_correlatingB2_muons.pdf"/>
          <p:cNvPicPr>
            <a:picLocks noChangeAspect="1"/>
          </p:cNvPicPr>
          <p:nvPr/>
        </p:nvPicPr>
        <p:blipFill>
          <a:blip r:embed="rId2">
            <a:extLst/>
          </a:blip>
          <a:srcRect l="3993" t="0" r="8747" b="0"/>
          <a:stretch>
            <a:fillRect/>
          </a:stretch>
        </p:blipFill>
        <p:spPr>
          <a:xfrm>
            <a:off x="2363390" y="900664"/>
            <a:ext cx="7465350" cy="5522536"/>
          </a:xfrm>
          <a:prstGeom prst="rect">
            <a:avLst/>
          </a:prstGeom>
          <a:ln w="12700">
            <a:miter lim="400000"/>
          </a:ln>
        </p:spPr>
      </p:pic>
      <p:sp>
        <p:nvSpPr>
          <p:cNvPr id="716" name="Data…"/>
          <p:cNvSpPr txBox="1"/>
          <p:nvPr>
            <p:ph type="body" sz="quarter" idx="1"/>
          </p:nvPr>
        </p:nvSpPr>
        <p:spPr>
          <a:xfrm>
            <a:off x="9836428" y="1622090"/>
            <a:ext cx="1375060" cy="97222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b="1" sz="1800">
                <a:solidFill>
                  <a:srgbClr val="0433FF"/>
                </a:solidFill>
              </a:defRPr>
            </a:pPr>
            <a:r>
              <a:t>Data</a:t>
            </a:r>
          </a:p>
          <a:p>
            <a:pPr>
              <a:spcBef>
                <a:spcPts val="0"/>
              </a:spcBef>
              <a:defRPr b="1" sz="1800">
                <a:solidFill>
                  <a:srgbClr val="FF2600"/>
                </a:solidFill>
              </a:defRPr>
            </a:pPr>
            <a:r>
              <a:t>Fit</a:t>
            </a:r>
          </a:p>
        </p:txBody>
      </p:sp>
      <p:grpSp>
        <p:nvGrpSpPr>
          <p:cNvPr id="720" name="Grouper"/>
          <p:cNvGrpSpPr/>
          <p:nvPr/>
        </p:nvGrpSpPr>
        <p:grpSpPr>
          <a:xfrm>
            <a:off x="137077" y="3448930"/>
            <a:ext cx="11841646" cy="2255784"/>
            <a:chOff x="0" y="-38100"/>
            <a:chExt cx="11841644" cy="2255782"/>
          </a:xfrm>
        </p:grpSpPr>
        <p:sp>
          <p:nvSpPr>
            <p:cNvPr id="717" name="3 contributions        (beam 1, beam 2 and I.P.1’s collisions) are enough to understand our trigger activity and position ourselves relative to the LHC’s orbital signal!"/>
            <p:cNvSpPr txBox="1"/>
            <p:nvPr/>
          </p:nvSpPr>
          <p:spPr>
            <a:xfrm>
              <a:off x="0" y="-38100"/>
              <a:ext cx="1989895" cy="1619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/>
            </a:lstStyle>
            <a:p>
              <a:pPr/>
              <a:r>
                <a:t>3 contributions        (beam 1, beam 2 and I.P.1’s collisions) are enough to understand our trigger activity and position ourselves relative to the LHC’s orbital signal!</a:t>
              </a:r>
            </a:p>
          </p:txBody>
        </p:sp>
        <p:sp>
          <p:nvSpPr>
            <p:cNvPr id="718" name="Ligne"/>
            <p:cNvSpPr/>
            <p:nvPr/>
          </p:nvSpPr>
          <p:spPr>
            <a:xfrm rot="1619940">
              <a:off x="854587" y="1701496"/>
              <a:ext cx="1167409" cy="265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33" fill="norm" stroke="1" extrusionOk="0">
                  <a:moveTo>
                    <a:pt x="0" y="0"/>
                  </a:moveTo>
                  <a:cubicBezTo>
                    <a:pt x="1540" y="10168"/>
                    <a:pt x="3960" y="17316"/>
                    <a:pt x="6727" y="19879"/>
                  </a:cubicBezTo>
                  <a:cubicBezTo>
                    <a:pt x="8586" y="21600"/>
                    <a:pt x="10474" y="21202"/>
                    <a:pt x="12298" y="19955"/>
                  </a:cubicBezTo>
                  <a:cubicBezTo>
                    <a:pt x="15561" y="17724"/>
                    <a:pt x="18727" y="12719"/>
                    <a:pt x="21600" y="5021"/>
                  </a:cubicBezTo>
                </a:path>
              </a:pathLst>
            </a:custGeom>
            <a:noFill/>
            <a:ln w="254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9" name="N.B. LHC collisions every 25ns while DAQ clock runs at 8ns!"/>
            <p:cNvSpPr txBox="1"/>
            <p:nvPr/>
          </p:nvSpPr>
          <p:spPr>
            <a:xfrm>
              <a:off x="9822959" y="1388300"/>
              <a:ext cx="2018686" cy="726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ct val="120000"/>
                </a:lnSpc>
                <a:spcBef>
                  <a:spcPts val="1000"/>
                </a:spcBef>
                <a:defRPr i="1" sz="15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N.B. LHC collisions every 25ns while DAQ clock runs at 8ns!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Timing studies: probing the LHC’s fill sche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Timing studies: probing the LHC’s fill scheme</a:t>
            </a:r>
          </a:p>
        </p:txBody>
      </p:sp>
      <p:sp>
        <p:nvSpPr>
          <p:cNvPr id="72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4" name="comparisonZOOMDataSimFit_earlyDraft_FIXED_v2_doubleWrap_correlatingB2_muons.pdf" descr="comparisonZOOMDataSimFit_earlyDraft_FIXED_v2_doubleWrap_correlatingB2_muons.pdf"/>
          <p:cNvPicPr>
            <a:picLocks noChangeAspect="1"/>
          </p:cNvPicPr>
          <p:nvPr/>
        </p:nvPicPr>
        <p:blipFill>
          <a:blip r:embed="rId2">
            <a:extLst/>
          </a:blip>
          <a:srcRect l="2001" t="0" r="6209" b="0"/>
          <a:stretch>
            <a:fillRect/>
          </a:stretch>
        </p:blipFill>
        <p:spPr>
          <a:xfrm>
            <a:off x="2130028" y="979840"/>
            <a:ext cx="7627740" cy="5364139"/>
          </a:xfrm>
          <a:prstGeom prst="rect">
            <a:avLst/>
          </a:prstGeom>
          <a:ln w="12700">
            <a:miter lim="400000"/>
          </a:ln>
        </p:spPr>
      </p:pic>
      <p:sp>
        <p:nvSpPr>
          <p:cNvPr id="725" name="Extremely valuable information for signal/bakcground separation!"/>
          <p:cNvSpPr txBox="1"/>
          <p:nvPr/>
        </p:nvSpPr>
        <p:spPr>
          <a:xfrm>
            <a:off x="123391" y="4157876"/>
            <a:ext cx="2159460" cy="1059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800"/>
            </a:lvl1pPr>
          </a:lstStyle>
          <a:p>
            <a:pPr/>
            <a:r>
              <a:t>Extremely valuable information for signal/bakcground separation!</a:t>
            </a:r>
          </a:p>
        </p:txBody>
      </p:sp>
      <p:sp>
        <p:nvSpPr>
          <p:cNvPr id="726" name="Data…"/>
          <p:cNvSpPr txBox="1"/>
          <p:nvPr>
            <p:ph type="body" sz="quarter" idx="1"/>
          </p:nvPr>
        </p:nvSpPr>
        <p:spPr>
          <a:xfrm>
            <a:off x="9470174" y="2366254"/>
            <a:ext cx="2300474" cy="1869505"/>
          </a:xfrm>
          <a:prstGeom prst="rect">
            <a:avLst/>
          </a:prstGeom>
        </p:spPr>
        <p:txBody>
          <a:bodyPr/>
          <a:lstStyle/>
          <a:p>
            <a:pPr defTabSz="859536">
              <a:spcBef>
                <a:spcPts val="0"/>
              </a:spcBef>
              <a:defRPr b="1" sz="1692">
                <a:solidFill>
                  <a:srgbClr val="0433FF"/>
                </a:solidFill>
              </a:defRPr>
            </a:pPr>
            <a:r>
              <a:t>Data</a:t>
            </a:r>
          </a:p>
          <a:p>
            <a:pPr defTabSz="859536">
              <a:spcBef>
                <a:spcPts val="0"/>
              </a:spcBef>
              <a:defRPr b="1" sz="1692">
                <a:solidFill>
                  <a:srgbClr val="FF2600"/>
                </a:solidFill>
              </a:defRPr>
            </a:pPr>
            <a:r>
              <a:t>Fit</a:t>
            </a:r>
          </a:p>
          <a:p>
            <a:pPr defTabSz="859536">
              <a:spcBef>
                <a:spcPts val="0"/>
              </a:spcBef>
              <a:defRPr b="1" sz="1692">
                <a:solidFill>
                  <a:srgbClr val="52B535"/>
                </a:solidFill>
              </a:defRPr>
            </a:pPr>
            <a:r>
              <a:t>Beam 1 contribution</a:t>
            </a:r>
          </a:p>
          <a:p>
            <a:pPr defTabSz="859536">
              <a:spcBef>
                <a:spcPts val="0"/>
              </a:spcBef>
              <a:defRPr b="1" sz="1692">
                <a:solidFill>
                  <a:srgbClr val="A986AE"/>
                </a:solidFill>
              </a:defRPr>
            </a:pPr>
            <a:r>
              <a:t>Beam 2 contribution</a:t>
            </a:r>
          </a:p>
          <a:p>
            <a:pPr defTabSz="859536">
              <a:spcBef>
                <a:spcPts val="0"/>
              </a:spcBef>
              <a:defRPr b="1" sz="1692">
                <a:solidFill>
                  <a:srgbClr val="BBBB52"/>
                </a:solidFill>
              </a:defRPr>
            </a:pPr>
            <a:r>
              <a:t>Collision contribution</a:t>
            </a:r>
          </a:p>
        </p:txBody>
      </p:sp>
      <p:sp>
        <p:nvSpPr>
          <p:cNvPr id="727" name="Zooming-in and drawing separate contributions hints origin of different signatures"/>
          <p:cNvSpPr txBox="1"/>
          <p:nvPr/>
        </p:nvSpPr>
        <p:spPr>
          <a:xfrm>
            <a:off x="376747" y="2106646"/>
            <a:ext cx="1652749" cy="1136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600"/>
            </a:lvl1pPr>
          </a:lstStyle>
          <a:p>
            <a:pPr/>
            <a:r>
              <a:t>Zooming-in and drawing separate contributions hints origin of different signatures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Muon veto studies"/>
          <p:cNvSpPr txBox="1"/>
          <p:nvPr>
            <p:ph type="title"/>
          </p:nvPr>
        </p:nvSpPr>
        <p:spPr>
          <a:xfrm>
            <a:off x="843871" y="110361"/>
            <a:ext cx="9981585" cy="729309"/>
          </a:xfrm>
          <a:prstGeom prst="rect">
            <a:avLst/>
          </a:prstGeom>
        </p:spPr>
        <p:txBody>
          <a:bodyPr/>
          <a:lstStyle/>
          <a:p>
            <a:pPr/>
            <a:r>
              <a:t>Muon veto studies</a:t>
            </a:r>
          </a:p>
        </p:txBody>
      </p:sp>
      <p:sp>
        <p:nvSpPr>
          <p:cNvPr id="730" name="Fill with 2460b…"/>
          <p:cNvSpPr txBox="1"/>
          <p:nvPr>
            <p:ph type="body" sz="quarter" idx="1"/>
          </p:nvPr>
        </p:nvSpPr>
        <p:spPr>
          <a:xfrm>
            <a:off x="8649590" y="1784234"/>
            <a:ext cx="3046388" cy="3780777"/>
          </a:xfrm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Fill with 2460b</a:t>
            </a:r>
          </a:p>
          <a:p>
            <a:pPr>
              <a:defRPr sz="1600"/>
            </a:pPr>
          </a:p>
          <a:p>
            <a:pPr>
              <a:defRPr sz="1600"/>
            </a:pPr>
          </a:p>
          <a:p>
            <a:pPr>
              <a:defRPr sz="1600"/>
            </a:pPr>
            <a:r>
              <a:t>N.B. LHC collisions every 25ns while DAQ clock runs at 8ns!</a:t>
            </a:r>
          </a:p>
          <a:p>
            <a:pPr>
              <a:defRPr sz="1600"/>
            </a:pPr>
            <a:r>
              <a:t>Crucial to determine when physics from collisions may be happening!</a:t>
            </a:r>
          </a:p>
        </p:txBody>
      </p:sp>
      <p:sp>
        <p:nvSpPr>
          <p:cNvPr id="73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248" r="0" b="248"/>
          <a:stretch>
            <a:fillRect/>
          </a:stretch>
        </p:blipFill>
        <p:spPr>
          <a:xfrm>
            <a:off x="884115" y="955620"/>
            <a:ext cx="7663967" cy="5412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Muon veto and afterpuls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Muon veto and afterpulsing</a:t>
            </a:r>
          </a:p>
        </p:txBody>
      </p:sp>
      <p:sp>
        <p:nvSpPr>
          <p:cNvPr id="73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38" name="Grouper"/>
          <p:cNvGrpSpPr/>
          <p:nvPr/>
        </p:nvGrpSpPr>
        <p:grpSpPr>
          <a:xfrm>
            <a:off x="507824" y="1024221"/>
            <a:ext cx="3781915" cy="4199978"/>
            <a:chOff x="0" y="-76200"/>
            <a:chExt cx="3781913" cy="4199976"/>
          </a:xfrm>
        </p:grpSpPr>
        <p:pic>
          <p:nvPicPr>
            <p:cNvPr id="736" name="Google Shape;382;p35" descr="Google Shape;382;p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76200"/>
              <a:ext cx="3781914" cy="289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7" name="Study done for a single PMT suggests 1 ms of deadtime is enough…"/>
            <p:cNvSpPr txBox="1"/>
            <p:nvPr/>
          </p:nvSpPr>
          <p:spPr>
            <a:xfrm>
              <a:off x="140570" y="2987424"/>
              <a:ext cx="3500774" cy="11363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>
                <a:defRPr sz="1600"/>
              </a:pPr>
              <a:r>
                <a:t>Study done for a single PMT suggests </a:t>
              </a:r>
              <a:r>
                <a:rPr b="1"/>
                <a:t>1 ms</a:t>
              </a:r>
              <a:r>
                <a:t> of deadtime is enough</a:t>
              </a:r>
            </a:p>
            <a:p>
              <a:pPr algn="ctr">
                <a:defRPr sz="1600"/>
              </a:pPr>
            </a:p>
            <a:p>
              <a:pPr algn="ctr">
                <a:defRPr sz="1600"/>
              </a:pPr>
              <a:r>
                <a:t>For ~100 Hz rate of muons, this corresponds to 10% deadtime</a:t>
              </a:r>
            </a:p>
          </p:txBody>
        </p:sp>
      </p:grpSp>
      <p:sp>
        <p:nvSpPr>
          <p:cNvPr id="739" name="Data suggest 100 μs deadtime is enough for signal triggers to recover back to nominal/healthy rates! This corresponds to 1% deadtime"/>
          <p:cNvSpPr txBox="1"/>
          <p:nvPr/>
        </p:nvSpPr>
        <p:spPr>
          <a:xfrm>
            <a:off x="114995" y="5687411"/>
            <a:ext cx="11040329" cy="52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800"/>
            </a:lvl1pPr>
          </a:lstStyle>
          <a:p>
            <a:pPr/>
            <a:r>
              <a:t>Data suggest 100 μs deadtime is enough for signal triggers to recover back to nominal/healthy rates! This corresponds to 1% deadtime</a:t>
            </a:r>
          </a:p>
        </p:txBody>
      </p:sp>
      <p:grpSp>
        <p:nvGrpSpPr>
          <p:cNvPr id="744" name="Grouper"/>
          <p:cNvGrpSpPr/>
          <p:nvPr/>
        </p:nvGrpSpPr>
        <p:grpSpPr>
          <a:xfrm>
            <a:off x="4587142" y="930484"/>
            <a:ext cx="7537180" cy="4660901"/>
            <a:chOff x="0" y="0"/>
            <a:chExt cx="7537178" cy="4660900"/>
          </a:xfrm>
        </p:grpSpPr>
        <p:pic>
          <p:nvPicPr>
            <p:cNvPr id="740" name="image (5).png" descr="image (5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223000" cy="4660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1" name="Special run with no muon deadtime"/>
            <p:cNvSpPr/>
            <p:nvPr/>
          </p:nvSpPr>
          <p:spPr>
            <a:xfrm>
              <a:off x="5852952" y="2805924"/>
              <a:ext cx="168422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600"/>
              </a:lvl1pPr>
            </a:lstStyle>
            <a:p>
              <a:pPr/>
              <a:r>
                <a:t>Special run with no muon deadtime</a:t>
              </a:r>
            </a:p>
          </p:txBody>
        </p:sp>
        <p:sp>
          <p:nvSpPr>
            <p:cNvPr id="742" name="Signal triggers…"/>
            <p:cNvSpPr/>
            <p:nvPr/>
          </p:nvSpPr>
          <p:spPr>
            <a:xfrm>
              <a:off x="5852952" y="490616"/>
              <a:ext cx="168422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120000"/>
                </a:lnSpc>
                <a:defRPr b="1" sz="1800">
                  <a:solidFill>
                    <a:srgbClr val="0433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Signal triggers</a:t>
              </a:r>
            </a:p>
            <a:p>
              <a:pPr>
                <a:lnSpc>
                  <a:spcPct val="120000"/>
                </a:lnSpc>
                <a:defRPr b="1" sz="1800">
                  <a:solidFill>
                    <a:srgbClr val="BBBB5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4Layers</a:t>
              </a:r>
            </a:p>
            <a:p>
              <a:pPr>
                <a:lnSpc>
                  <a:spcPct val="120000"/>
                </a:lnSpc>
                <a:defRPr b="1" sz="1800">
                  <a:solidFill>
                    <a:srgbClr val="53B53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nLayers</a:t>
              </a:r>
              <a14:m>
                <m:oMath>
                  <m:r>
                    <a:rPr xmlns:a="http://schemas.openxmlformats.org/drawingml/2006/main" sz="2150" i="1">
                      <a:solidFill>
                        <a:srgbClr val="53B534"/>
                      </a:solidFill>
                      <a:latin typeface="Cambria Math" panose="02040503050406030204" pitchFamily="18" charset="0"/>
                    </a:rPr>
                    <m:t>≥</m:t>
                  </m:r>
                </m:oMath>
              </a14:m>
              <a:r>
                <a:t>3</a:t>
              </a:r>
            </a:p>
            <a:p>
              <a:pPr>
                <a:lnSpc>
                  <a:spcPct val="120000"/>
                </a:lnSpc>
                <a:defRPr b="1" sz="1800">
                  <a:solidFill>
                    <a:srgbClr val="FF26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nBars</a:t>
              </a:r>
              <a14:m>
                <m:oMath>
                  <m:r>
                    <a:rPr xmlns:a="http://schemas.openxmlformats.org/drawingml/2006/main" sz="2150" i="1">
                      <a:solidFill>
                        <a:srgbClr val="FF2600"/>
                      </a:solidFill>
                      <a:latin typeface="Cambria Math" panose="02040503050406030204" pitchFamily="18" charset="0"/>
                    </a:rPr>
                    <m:t>≥</m:t>
                  </m:r>
                </m:oMath>
              </a14:m>
              <a:r>
                <a:t>3</a:t>
              </a:r>
            </a:p>
            <a:p>
              <a:pPr>
                <a:lnSpc>
                  <a:spcPct val="120000"/>
                </a:lnSpc>
                <a:defRPr b="1" sz="1800">
                  <a:solidFill>
                    <a:srgbClr val="D42EE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2Layers (both)</a:t>
              </a:r>
            </a:p>
          </p:txBody>
        </p:sp>
        <p:sp>
          <p:nvSpPr>
            <p:cNvPr id="743" name="Overall scaling still in progress"/>
            <p:cNvSpPr/>
            <p:nvPr/>
          </p:nvSpPr>
          <p:spPr>
            <a:xfrm>
              <a:off x="5916050" y="3803235"/>
              <a:ext cx="155803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i="1" sz="1600"/>
              </a:lvl1pPr>
            </a:lstStyle>
            <a:p>
              <a:pPr/>
              <a:r>
                <a:t>Overall scaling still in progress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4" grpId="1"/>
      <p:bldP build="whole" bldLvl="1" animBg="1" rev="0" advAuto="0" spid="739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earching for new phys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Searching for new physics</a:t>
            </a:r>
          </a:p>
        </p:txBody>
      </p:sp>
      <p:sp>
        <p:nvSpPr>
          <p:cNvPr id="451" name="New physics searches limited by the design of existing general-purpose experiments…"/>
          <p:cNvSpPr txBox="1"/>
          <p:nvPr>
            <p:ph type="body" idx="1"/>
          </p:nvPr>
        </p:nvSpPr>
        <p:spPr>
          <a:xfrm>
            <a:off x="765724" y="1197116"/>
            <a:ext cx="10660552" cy="5378578"/>
          </a:xfrm>
          <a:prstGeom prst="rect">
            <a:avLst/>
          </a:prstGeom>
        </p:spPr>
        <p:txBody>
          <a:bodyPr/>
          <a:lstStyle/>
          <a:p>
            <a:pPr marL="200526" indent="-200526">
              <a:buSzPct val="100000"/>
              <a:buChar char="•"/>
              <a:defRPr sz="1900"/>
            </a:pPr>
            <a:r>
              <a:t>New physics searches limited by the design of existing general-purpose experiments</a:t>
            </a:r>
          </a:p>
          <a:p>
            <a:pPr marL="200526" indent="-200526">
              <a:buSzPct val="100000"/>
              <a:buChar char="•"/>
              <a:defRPr sz="1900"/>
            </a:pPr>
            <a:r>
              <a:t>Take advantage of already-happening LHC collisions</a:t>
            </a:r>
          </a:p>
          <a:p>
            <a:pPr lvl="1" marL="0" indent="228600">
              <a:buSzTx/>
              <a:buNone/>
              <a:defRPr sz="1900"/>
            </a:pPr>
            <a:r>
              <a:t>→ forward region of e.g. ATLAS I.P. very rich in SM and potential new physics</a:t>
            </a:r>
          </a:p>
          <a:p>
            <a:pPr algn="ctr">
              <a:defRPr sz="1900"/>
            </a:pPr>
          </a:p>
          <a:p>
            <a:pPr algn="ctr">
              <a:defRPr sz="1900"/>
            </a:pPr>
          </a:p>
          <a:p>
            <a:pPr algn="ctr">
              <a:defRPr sz="1900"/>
            </a:pPr>
          </a:p>
          <a:p>
            <a:pPr algn="ctr">
              <a:defRPr sz="1900"/>
            </a:pPr>
          </a:p>
          <a:p>
            <a:pPr algn="ctr">
              <a:defRPr sz="1900"/>
            </a:pPr>
          </a:p>
          <a:p>
            <a:pPr marL="200526" indent="-200526">
              <a:buSzPct val="100000"/>
              <a:buChar char="•"/>
              <a:defRPr sz="1900"/>
            </a:pPr>
            <a:r>
              <a:t>Physics collisions already happening → no considerable additional operational cost</a:t>
            </a:r>
          </a:p>
          <a:p>
            <a:pPr lvl="1" marL="0" indent="228600">
              <a:buSzTx/>
              <a:buNone/>
              <a:defRPr sz="1900"/>
            </a:pPr>
            <a:r>
              <a:t>→ Initial investment needed for the construction of the facility in the forward region</a:t>
            </a:r>
          </a:p>
          <a:p>
            <a:pPr lvl="1" marL="0" indent="228600">
              <a:buSzTx/>
              <a:buNone/>
              <a:defRPr sz="1900"/>
            </a:pPr>
            <a:r>
              <a:t>→ Allows for design and installation of dedicated detectors</a:t>
            </a:r>
          </a:p>
        </p:txBody>
      </p:sp>
      <p:sp>
        <p:nvSpPr>
          <p:cNvPr id="452" name="Numéro de diapositive"/>
          <p:cNvSpPr txBox="1"/>
          <p:nvPr>
            <p:ph type="sldNum" sz="quarter" idx="2"/>
          </p:nvPr>
        </p:nvSpPr>
        <p:spPr>
          <a:xfrm>
            <a:off x="11848323" y="6495287"/>
            <a:ext cx="202958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64" name="Grouper"/>
          <p:cNvGrpSpPr/>
          <p:nvPr/>
        </p:nvGrpSpPr>
        <p:grpSpPr>
          <a:xfrm>
            <a:off x="385166" y="2733850"/>
            <a:ext cx="11421668" cy="2080637"/>
            <a:chOff x="0" y="46692"/>
            <a:chExt cx="11421666" cy="2080635"/>
          </a:xfrm>
        </p:grpSpPr>
        <p:pic>
          <p:nvPicPr>
            <p:cNvPr id="453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016" t="0" r="2333" b="11323"/>
            <a:stretch>
              <a:fillRect/>
            </a:stretch>
          </p:blipFill>
          <p:spPr>
            <a:xfrm>
              <a:off x="0" y="106919"/>
              <a:ext cx="11421667" cy="1980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4" name="Rectangle"/>
            <p:cNvSpPr/>
            <p:nvPr/>
          </p:nvSpPr>
          <p:spPr>
            <a:xfrm rot="552892">
              <a:off x="7038701" y="1060147"/>
              <a:ext cx="163631" cy="104593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5" name="Rectangle"/>
            <p:cNvSpPr/>
            <p:nvPr/>
          </p:nvSpPr>
          <p:spPr>
            <a:xfrm rot="448850">
              <a:off x="7161533" y="228510"/>
              <a:ext cx="47155" cy="74730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6" name="Rectangle"/>
            <p:cNvSpPr/>
            <p:nvPr/>
          </p:nvSpPr>
          <p:spPr>
            <a:xfrm rot="16642553">
              <a:off x="6391526" y="-608551"/>
              <a:ext cx="52607" cy="15633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7" name="Rectangle"/>
            <p:cNvSpPr/>
            <p:nvPr/>
          </p:nvSpPr>
          <p:spPr>
            <a:xfrm rot="552892">
              <a:off x="7069595" y="275196"/>
              <a:ext cx="192508" cy="3696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8" name="Rectangle"/>
            <p:cNvSpPr/>
            <p:nvPr/>
          </p:nvSpPr>
          <p:spPr>
            <a:xfrm rot="16642553">
              <a:off x="4378049" y="1478697"/>
              <a:ext cx="70583" cy="108763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9" name="Rectangle"/>
            <p:cNvSpPr/>
            <p:nvPr/>
          </p:nvSpPr>
          <p:spPr>
            <a:xfrm rot="16642553">
              <a:off x="3758154" y="1184256"/>
              <a:ext cx="52607" cy="15633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0" name="Rectangle"/>
            <p:cNvSpPr/>
            <p:nvPr/>
          </p:nvSpPr>
          <p:spPr>
            <a:xfrm rot="448850">
              <a:off x="3359997" y="1183801"/>
              <a:ext cx="47155" cy="74730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1" name="Rectangle"/>
            <p:cNvSpPr/>
            <p:nvPr/>
          </p:nvSpPr>
          <p:spPr>
            <a:xfrm rot="448850">
              <a:off x="3490859" y="169622"/>
              <a:ext cx="47154" cy="74730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2" name="Rectangle"/>
            <p:cNvSpPr/>
            <p:nvPr/>
          </p:nvSpPr>
          <p:spPr>
            <a:xfrm rot="448850">
              <a:off x="3490859" y="86371"/>
              <a:ext cx="47154" cy="7473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3" name="Rectangle"/>
            <p:cNvSpPr/>
            <p:nvPr/>
          </p:nvSpPr>
          <p:spPr>
            <a:xfrm rot="448850">
              <a:off x="3359997" y="1301577"/>
              <a:ext cx="47155" cy="74730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FORMOSA: CeBr3 modu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FORMOSA: CeBr3 module</a:t>
            </a:r>
          </a:p>
        </p:txBody>
      </p:sp>
      <p:sp>
        <p:nvSpPr>
          <p:cNvPr id="74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52" name="Grouper"/>
          <p:cNvGrpSpPr/>
          <p:nvPr/>
        </p:nvGrpSpPr>
        <p:grpSpPr>
          <a:xfrm>
            <a:off x="895715" y="1063148"/>
            <a:ext cx="5108652" cy="3152232"/>
            <a:chOff x="0" y="0"/>
            <a:chExt cx="5108650" cy="3152230"/>
          </a:xfrm>
        </p:grpSpPr>
        <p:pic>
          <p:nvPicPr>
            <p:cNvPr id="748" name="Screenshot 2021-10-20 at 16.24.20.png" descr="Screenshot 2021-10-20 at 16.24.2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24767" y="0"/>
              <a:ext cx="4383884" cy="21919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5" name="Ligne de connexion"/>
            <p:cNvSpPr/>
            <p:nvPr/>
          </p:nvSpPr>
          <p:spPr>
            <a:xfrm>
              <a:off x="681482" y="1391903"/>
              <a:ext cx="920935" cy="1327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78" h="21600" fill="norm" stroke="1" extrusionOk="0">
                  <a:moveTo>
                    <a:pt x="17578" y="21600"/>
                  </a:moveTo>
                  <a:cubicBezTo>
                    <a:pt x="703" y="20193"/>
                    <a:pt x="-4022" y="12993"/>
                    <a:pt x="3403" y="0"/>
                  </a:cubicBezTo>
                </a:path>
              </a:pathLst>
            </a:custGeom>
            <a:noFill/>
            <a:ln w="25400" cap="flat">
              <a:solidFill>
                <a:srgbClr val="B300A8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750" name="CeBr3"/>
            <p:cNvSpPr txBox="1"/>
            <p:nvPr/>
          </p:nvSpPr>
          <p:spPr>
            <a:xfrm>
              <a:off x="0" y="954139"/>
              <a:ext cx="1065607" cy="4899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b="1" sz="1800">
                  <a:solidFill>
                    <a:srgbClr val="B300A8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CeBr3</a:t>
              </a:r>
            </a:p>
          </p:txBody>
        </p:sp>
        <p:pic>
          <p:nvPicPr>
            <p:cNvPr id="751" name="pasted-image.tiff" descr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57965" y="1954802"/>
              <a:ext cx="1700604" cy="11974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53" name="Incorporated CeBr3 module into demonstrator in Sept 2024"/>
          <p:cNvSpPr txBox="1"/>
          <p:nvPr/>
        </p:nvSpPr>
        <p:spPr>
          <a:xfrm>
            <a:off x="10076704" y="1332788"/>
            <a:ext cx="1960977" cy="1537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Incorporated CeBr3 module into demonstrator in Sept 2024</a:t>
            </a:r>
          </a:p>
        </p:txBody>
      </p:sp>
      <p:pic>
        <p:nvPicPr>
          <p:cNvPr id="754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06313" y="178629"/>
            <a:ext cx="2160180" cy="2880239"/>
          </a:xfrm>
          <a:prstGeom prst="rect">
            <a:avLst/>
          </a:prstGeom>
          <a:ln w="12700">
            <a:miter lim="400000"/>
          </a:ln>
        </p:spPr>
      </p:pic>
      <p:sp>
        <p:nvSpPr>
          <p:cNvPr id="755" name="Investigate feasibility of FORMOSA subdetector made from CeBr3…"/>
          <p:cNvSpPr txBox="1"/>
          <p:nvPr/>
        </p:nvSpPr>
        <p:spPr>
          <a:xfrm>
            <a:off x="111094" y="4426159"/>
            <a:ext cx="7488397" cy="2108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defTabSz="905255">
              <a:lnSpc>
                <a:spcPct val="120000"/>
              </a:lnSpc>
              <a:spcBef>
                <a:spcPts val="900"/>
              </a:spcBef>
              <a:defRPr sz="178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Investigate feasibility of FORMOSA subdetector made from CeBr3</a:t>
            </a:r>
          </a:p>
          <a:p>
            <a:pPr lvl="1" marL="555858" indent="-178668" defTabSz="905255">
              <a:lnSpc>
                <a:spcPct val="120000"/>
              </a:lnSpc>
              <a:spcBef>
                <a:spcPts val="900"/>
              </a:spcBef>
              <a:buSzPct val="100000"/>
              <a:buChar char="•"/>
              <a:defRPr sz="178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Factor ~35 larger light yield for same length compared to plastic, fast with low internal radioactivity</a:t>
            </a:r>
          </a:p>
          <a:p>
            <a:pPr lvl="1" marL="555858" indent="-178668" defTabSz="905255">
              <a:lnSpc>
                <a:spcPct val="120000"/>
              </a:lnSpc>
              <a:spcBef>
                <a:spcPts val="900"/>
              </a:spcBef>
              <a:buSzPct val="100000"/>
              <a:buChar char="•"/>
              <a:defRPr sz="989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905255">
              <a:lnSpc>
                <a:spcPct val="120000"/>
              </a:lnSpc>
              <a:spcBef>
                <a:spcPts val="900"/>
              </a:spcBef>
              <a:defRPr sz="178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Considerable sensitivity gain possible! Studies ongoing using test module</a:t>
            </a:r>
          </a:p>
        </p:txBody>
      </p:sp>
      <p:sp>
        <p:nvSpPr>
          <p:cNvPr id="766" name="Ligne de connexion"/>
          <p:cNvSpPr/>
          <p:nvPr/>
        </p:nvSpPr>
        <p:spPr>
          <a:xfrm>
            <a:off x="9017983" y="1225978"/>
            <a:ext cx="1269112" cy="489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1" fill="norm" stroke="1" extrusionOk="0">
                <a:moveTo>
                  <a:pt x="21600" y="13955"/>
                </a:moveTo>
                <a:cubicBezTo>
                  <a:pt x="14152" y="-5379"/>
                  <a:pt x="6952" y="-4624"/>
                  <a:pt x="0" y="16221"/>
                </a:cubicBezTo>
              </a:path>
            </a:pathLst>
          </a:custGeom>
          <a:ln w="25400">
            <a:solidFill>
              <a:srgbClr val="FF2600"/>
            </a:solidFill>
            <a:tailEnd type="triangle"/>
          </a:ln>
        </p:spPr>
        <p:txBody>
          <a:bodyPr/>
          <a:lstStyle/>
          <a:p>
            <a:pPr/>
          </a:p>
        </p:txBody>
      </p:sp>
      <p:grpSp>
        <p:nvGrpSpPr>
          <p:cNvPr id="764" name="Grouper"/>
          <p:cNvGrpSpPr/>
          <p:nvPr/>
        </p:nvGrpSpPr>
        <p:grpSpPr>
          <a:xfrm>
            <a:off x="7625046" y="3234199"/>
            <a:ext cx="4385111" cy="3390852"/>
            <a:chOff x="0" y="0"/>
            <a:chExt cx="4385110" cy="3390851"/>
          </a:xfrm>
        </p:grpSpPr>
        <p:grpSp>
          <p:nvGrpSpPr>
            <p:cNvPr id="759" name="Grouper"/>
            <p:cNvGrpSpPr/>
            <p:nvPr/>
          </p:nvGrpSpPr>
          <p:grpSpPr>
            <a:xfrm>
              <a:off x="0" y="0"/>
              <a:ext cx="4244213" cy="3390852"/>
              <a:chOff x="0" y="0"/>
              <a:chExt cx="4244212" cy="3390851"/>
            </a:xfrm>
          </p:grpSpPr>
          <p:sp>
            <p:nvSpPr>
              <p:cNvPr id="757" name="Rectangle"/>
              <p:cNvSpPr/>
              <p:nvPr/>
            </p:nvSpPr>
            <p:spPr>
              <a:xfrm>
                <a:off x="2443363" y="2120851"/>
                <a:ext cx="1724268" cy="12700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758" name="pasted-movie.png" descr="pasted-movi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4244213" cy="33294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60" name="ArgoNeuT"/>
            <p:cNvSpPr txBox="1"/>
            <p:nvPr/>
          </p:nvSpPr>
          <p:spPr>
            <a:xfrm>
              <a:off x="1746726" y="695221"/>
              <a:ext cx="750761" cy="225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584200">
                <a:defRPr b="1" sz="800">
                  <a:solidFill>
                    <a:srgbClr val="5581B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ArgoNeuT</a:t>
              </a:r>
            </a:p>
          </p:txBody>
        </p:sp>
        <p:sp>
          <p:nvSpPr>
            <p:cNvPr id="761" name="SENSEI"/>
            <p:cNvSpPr txBox="1"/>
            <p:nvPr/>
          </p:nvSpPr>
          <p:spPr>
            <a:xfrm>
              <a:off x="1335427" y="1909451"/>
              <a:ext cx="1126729" cy="225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584200">
                <a:defRPr b="1" sz="800">
                  <a:solidFill>
                    <a:srgbClr val="97CCF6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SENSEI</a:t>
              </a:r>
            </a:p>
          </p:txBody>
        </p:sp>
        <p:sp>
          <p:nvSpPr>
            <p:cNvPr id="762" name="Earlier constraints"/>
            <p:cNvSpPr txBox="1"/>
            <p:nvPr/>
          </p:nvSpPr>
          <p:spPr>
            <a:xfrm>
              <a:off x="2218166" y="275887"/>
              <a:ext cx="1274862" cy="213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584200">
                <a:defRPr b="1" sz="700">
                  <a:solidFill>
                    <a:srgbClr val="80808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Earlier constraints</a:t>
              </a:r>
            </a:p>
          </p:txBody>
        </p:sp>
        <p:sp>
          <p:nvSpPr>
            <p:cNvPr id="763" name="CMS"/>
            <p:cNvSpPr txBox="1"/>
            <p:nvPr/>
          </p:nvSpPr>
          <p:spPr>
            <a:xfrm>
              <a:off x="3258382" y="238904"/>
              <a:ext cx="1126729" cy="213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584200">
                <a:defRPr b="1" sz="700">
                  <a:solidFill>
                    <a:srgbClr val="F2A93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CMS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FORMOSA demonstrator sensitiv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FORMOSA demonstrator sensitivity</a:t>
            </a:r>
          </a:p>
        </p:txBody>
      </p:sp>
      <p:sp>
        <p:nvSpPr>
          <p:cNvPr id="769" name="Hermetic rejection panels added in earlier this year: will attempt search with 2025 LHC data!…"/>
          <p:cNvSpPr txBox="1"/>
          <p:nvPr>
            <p:ph type="body" sz="quarter" idx="1"/>
          </p:nvPr>
        </p:nvSpPr>
        <p:spPr>
          <a:xfrm>
            <a:off x="7759784" y="2256313"/>
            <a:ext cx="3568575" cy="2595025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Hermetic rejection panels added in earlier this year: will attempt search with 2025 LHC data!</a:t>
            </a:r>
          </a:p>
          <a:p>
            <a:pPr>
              <a:defRPr sz="1800"/>
            </a:pPr>
          </a:p>
          <a:p>
            <a:pPr>
              <a:defRPr sz="1800"/>
            </a:pPr>
            <a:r>
              <a:t>Expand demonstrator size for early HL-LHC if funding allows</a:t>
            </a:r>
          </a:p>
        </p:txBody>
      </p:sp>
      <p:sp>
        <p:nvSpPr>
          <p:cNvPr id="77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77" name="Grouper"/>
          <p:cNvGrpSpPr/>
          <p:nvPr/>
        </p:nvGrpSpPr>
        <p:grpSpPr>
          <a:xfrm>
            <a:off x="460194" y="1120726"/>
            <a:ext cx="6530742" cy="5082392"/>
            <a:chOff x="0" y="0"/>
            <a:chExt cx="6530740" cy="5082390"/>
          </a:xfrm>
        </p:grpSpPr>
        <p:pic>
          <p:nvPicPr>
            <p:cNvPr id="771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6530741" cy="5082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2" name="4x4 FORMOSA demonstrator…"/>
            <p:cNvSpPr/>
            <p:nvPr/>
          </p:nvSpPr>
          <p:spPr>
            <a:xfrm>
              <a:off x="3894946" y="3022383"/>
              <a:ext cx="197982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584200">
                <a:defRPr b="1" sz="1300">
                  <a:solidFill>
                    <a:srgbClr val="5F327C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4x4 FORMOSA demonstrator</a:t>
              </a:r>
            </a:p>
            <a:p>
              <a:pPr algn="ctr" defTabSz="584200">
                <a:defRPr b="1" sz="1300">
                  <a:solidFill>
                    <a:srgbClr val="5F327C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(first year of run 4)</a:t>
              </a:r>
            </a:p>
          </p:txBody>
        </p:sp>
        <p:sp>
          <p:nvSpPr>
            <p:cNvPr id="773" name="ArgoNeuT"/>
            <p:cNvSpPr/>
            <p:nvPr/>
          </p:nvSpPr>
          <p:spPr>
            <a:xfrm>
              <a:off x="2889990" y="1233196"/>
              <a:ext cx="75076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584200">
                <a:defRPr b="1" sz="1000">
                  <a:solidFill>
                    <a:srgbClr val="5581B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ArgoNeuT</a:t>
              </a:r>
            </a:p>
          </p:txBody>
        </p:sp>
        <p:sp>
          <p:nvSpPr>
            <p:cNvPr id="774" name="Earlier constraints"/>
            <p:cNvSpPr/>
            <p:nvPr/>
          </p:nvSpPr>
          <p:spPr>
            <a:xfrm>
              <a:off x="3826402" y="572814"/>
              <a:ext cx="127486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584200">
                <a:defRPr b="1" sz="1000">
                  <a:solidFill>
                    <a:srgbClr val="80808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Earlier constraints</a:t>
              </a:r>
            </a:p>
          </p:txBody>
        </p:sp>
        <p:sp>
          <p:nvSpPr>
            <p:cNvPr id="775" name="SENSEI"/>
            <p:cNvSpPr/>
            <p:nvPr/>
          </p:nvSpPr>
          <p:spPr>
            <a:xfrm>
              <a:off x="2294161" y="3022383"/>
              <a:ext cx="112673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584200">
                <a:defRPr b="1" sz="1000">
                  <a:solidFill>
                    <a:srgbClr val="97CCF6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SENSEI</a:t>
              </a:r>
            </a:p>
          </p:txBody>
        </p:sp>
        <p:sp>
          <p:nvSpPr>
            <p:cNvPr id="776" name="CMS"/>
            <p:cNvSpPr/>
            <p:nvPr/>
          </p:nvSpPr>
          <p:spPr>
            <a:xfrm>
              <a:off x="5347395" y="486497"/>
              <a:ext cx="112672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584200">
                <a:defRPr b="1" sz="1000">
                  <a:solidFill>
                    <a:srgbClr val="F2A93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CMS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88" name="Grouper"/>
          <p:cNvGrpSpPr/>
          <p:nvPr/>
        </p:nvGrpSpPr>
        <p:grpSpPr>
          <a:xfrm>
            <a:off x="1246908" y="1552751"/>
            <a:ext cx="9698184" cy="3965681"/>
            <a:chOff x="0" y="0"/>
            <a:chExt cx="9698183" cy="3965679"/>
          </a:xfrm>
        </p:grpSpPr>
        <p:pic>
          <p:nvPicPr>
            <p:cNvPr id="780" name="i.png" descr="i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029362" y="291371"/>
              <a:ext cx="1248689" cy="1248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1" name="unknown.png" descr="unknown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60666" y="281849"/>
              <a:ext cx="1267732" cy="12677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2" name="main-qimg-290ca2ab45d3b8dd06be105e80d3d01d-c.jpg" descr="main-qimg-290ca2ab45d3b8dd06be105e80d3d01d-c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27" y="2446691"/>
              <a:ext cx="1210005" cy="1206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3" name="VUB_SPONSOR LOGO-RGB.pdf" descr="VUB_SPONSOR LOGO-RGB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879014" y="281849"/>
              <a:ext cx="1386774" cy="12677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4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30991" y="2379774"/>
              <a:ext cx="2849226" cy="13403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100277" y="2134249"/>
              <a:ext cx="4578578" cy="18314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pasted-movie.png" descr="pasted-movi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866752" y="0"/>
              <a:ext cx="1831432" cy="18314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pasted-movie.png" descr="pasted-movi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135864"/>
              <a:ext cx="1559703" cy="1559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89" name="Members from 8 institutions and growing!"/>
          <p:cNvSpPr txBox="1"/>
          <p:nvPr/>
        </p:nvSpPr>
        <p:spPr>
          <a:xfrm>
            <a:off x="3767373" y="1227735"/>
            <a:ext cx="4657254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/>
            <a:r>
              <a:t>Members from 8 institutions and growing!</a:t>
            </a:r>
          </a:p>
        </p:txBody>
      </p:sp>
      <p:sp>
        <p:nvSpPr>
          <p:cNvPr id="790" name="This speaker supported by funding from DOE Office of Science"/>
          <p:cNvSpPr txBox="1"/>
          <p:nvPr>
            <p:ph type="body" sz="quarter" idx="1"/>
          </p:nvPr>
        </p:nvSpPr>
        <p:spPr>
          <a:xfrm>
            <a:off x="2381986" y="5893798"/>
            <a:ext cx="7428028" cy="405761"/>
          </a:xfrm>
          <a:prstGeom prst="rect">
            <a:avLst/>
          </a:prstGeom>
        </p:spPr>
        <p:txBody>
          <a:bodyPr/>
          <a:lstStyle>
            <a:lvl1pPr algn="ctr">
              <a:defRPr i="1" sz="2000"/>
            </a:lvl1pPr>
          </a:lstStyle>
          <a:p>
            <a:pPr/>
            <a:r>
              <a:t>This speaker supported by funding from DOE Office of Science</a:t>
            </a:r>
          </a:p>
        </p:txBody>
      </p:sp>
      <p:sp>
        <p:nvSpPr>
          <p:cNvPr id="791" name="The FORMOSA collaboration"/>
          <p:cNvSpPr txBox="1"/>
          <p:nvPr/>
        </p:nvSpPr>
        <p:spPr>
          <a:xfrm>
            <a:off x="831171" y="123061"/>
            <a:ext cx="9981585" cy="72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b">
            <a:normAutofit fontScale="100000" lnSpcReduction="0"/>
          </a:bodyPr>
          <a:lstStyle>
            <a:lvl1pPr>
              <a:lnSpc>
                <a:spcPct val="90000"/>
              </a:lnSpc>
              <a:defRPr b="1" sz="3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The FORMOSA collaboration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Demonstrator installed last year and taking data through 2024…"/>
          <p:cNvSpPr txBox="1"/>
          <p:nvPr>
            <p:ph type="body" idx="1"/>
          </p:nvPr>
        </p:nvSpPr>
        <p:spPr>
          <a:xfrm>
            <a:off x="669147" y="1235105"/>
            <a:ext cx="10853706" cy="4853634"/>
          </a:xfrm>
          <a:prstGeom prst="rect">
            <a:avLst/>
          </a:prstGeom>
        </p:spPr>
        <p:txBody>
          <a:bodyPr/>
          <a:lstStyle/>
          <a:p>
            <a:pPr marL="220578" indent="-220578">
              <a:buSzPct val="100000"/>
              <a:buChar char="•"/>
            </a:pPr>
            <a:r>
              <a:t>Demonstrator installed last year and taking data through 2024</a:t>
            </a:r>
          </a:p>
          <a:p>
            <a:pPr marL="220578" indent="-220578">
              <a:buSzPct val="100000"/>
              <a:buChar char="•"/>
            </a:pPr>
            <a:r>
              <a:t>DAQ (hardware and firmware) validated</a:t>
            </a:r>
          </a:p>
          <a:p>
            <a:pPr lvl="1"/>
            <a:r>
              <a:t>Alignment with L.O.S. to I.P. validated</a:t>
            </a:r>
          </a:p>
          <a:p>
            <a:pPr lvl="1"/>
            <a:r>
              <a:t>Verified we are measuring physics correlated to LHC activity</a:t>
            </a:r>
          </a:p>
          <a:p>
            <a:pPr lvl="1"/>
            <a:r>
              <a:t>Capable of identifying and vetoing online muons generated by I.P. collisions</a:t>
            </a:r>
          </a:p>
          <a:p>
            <a:pPr lvl="1"/>
            <a:r>
              <a:t>Intra-clock timing proving useful for understanding activity and backgrounds</a:t>
            </a:r>
          </a:p>
          <a:p>
            <a:pPr marL="220578" indent="-220578">
              <a:buSzPct val="100000"/>
              <a:buChar char="•"/>
            </a:pPr>
            <a:r>
              <a:t>Hermetic side and top panels installed to improve background understanding</a:t>
            </a:r>
          </a:p>
          <a:p>
            <a:pPr marL="220578" indent="-220578">
              <a:buSzPct val="100000"/>
              <a:buChar char="•"/>
            </a:pPr>
            <a:r>
              <a:t>CeBr3 test module installed to carry out extended studies</a:t>
            </a:r>
          </a:p>
          <a:p>
            <a:pPr marL="220578" indent="-220578">
              <a:buSzPct val="100000"/>
              <a:buChar char="•"/>
            </a:pPr>
            <a:r>
              <a:t> Demonstrator currently taking data stably!</a:t>
            </a:r>
          </a:p>
        </p:txBody>
      </p:sp>
      <p:sp>
        <p:nvSpPr>
          <p:cNvPr id="79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95" name="Summary"/>
          <p:cNvSpPr txBox="1"/>
          <p:nvPr/>
        </p:nvSpPr>
        <p:spPr>
          <a:xfrm>
            <a:off x="831171" y="123061"/>
            <a:ext cx="9981585" cy="72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b">
            <a:normAutofit fontScale="100000" lnSpcReduction="0"/>
          </a:bodyPr>
          <a:lstStyle>
            <a:lvl1pPr>
              <a:lnSpc>
                <a:spcPct val="90000"/>
              </a:lnSpc>
              <a:defRPr b="1" sz="3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67847"/>
            <a:ext cx="12192001" cy="91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798" name="End"/>
          <p:cNvSpPr txBox="1"/>
          <p:nvPr>
            <p:ph type="title"/>
          </p:nvPr>
        </p:nvSpPr>
        <p:spPr>
          <a:xfrm>
            <a:off x="10415150" y="147344"/>
            <a:ext cx="1595400" cy="833737"/>
          </a:xfrm>
          <a:prstGeom prst="rect">
            <a:avLst/>
          </a:prstGeom>
        </p:spPr>
        <p:txBody>
          <a:bodyPr/>
          <a:lstStyle/>
          <a:p>
            <a:pPr/>
            <a:r>
              <a:t>End</a:t>
            </a:r>
          </a:p>
        </p:txBody>
      </p:sp>
      <p:sp>
        <p:nvSpPr>
          <p:cNvPr id="79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617;p60"/>
          <p:cNvSpPr txBox="1"/>
          <p:nvPr>
            <p:ph type="title" idx="4294967295"/>
          </p:nvPr>
        </p:nvSpPr>
        <p:spPr>
          <a:xfrm>
            <a:off x="822325" y="3657600"/>
            <a:ext cx="10455300" cy="927001"/>
          </a:xfrm>
          <a:prstGeom prst="rect">
            <a:avLst/>
          </a:prstGeom>
        </p:spPr>
        <p:txBody>
          <a:bodyPr lIns="0" tIns="0" rIns="0" bIns="0"/>
          <a:lstStyle>
            <a:lvl1pPr>
              <a:defRPr b="0" sz="4400"/>
            </a:lvl1pPr>
          </a:lstStyle>
          <a:p>
            <a:pPr/>
            <a:r>
              <a:t>Backup</a:t>
            </a:r>
          </a:p>
        </p:txBody>
      </p:sp>
      <p:sp>
        <p:nvSpPr>
          <p:cNvPr id="80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Numéro de diapositive"/>
          <p:cNvSpPr txBox="1"/>
          <p:nvPr>
            <p:ph type="sldNum" sz="quarter" idx="2"/>
          </p:nvPr>
        </p:nvSpPr>
        <p:spPr>
          <a:xfrm>
            <a:off x="11803813" y="6480960"/>
            <a:ext cx="301814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05" name="Google Shape;627;p61"/>
          <p:cNvSpPr txBox="1"/>
          <p:nvPr/>
        </p:nvSpPr>
        <p:spPr>
          <a:xfrm>
            <a:off x="654099" y="390425"/>
            <a:ext cx="7227138" cy="1049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3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Why millicharged particles?</a:t>
            </a:r>
            <a:endParaRPr sz="2400">
              <a:solidFill>
                <a:srgbClr val="0046B9"/>
              </a:solidFill>
            </a:endParaRPr>
          </a:p>
        </p:txBody>
      </p:sp>
      <p:sp>
        <p:nvSpPr>
          <p:cNvPr id="806" name="Standard motivation: Introduce new, hidden   with a massless field A', a “dark photon” that couples to a massive “dark fermion” ψ’…"/>
          <p:cNvSpPr txBox="1"/>
          <p:nvPr/>
        </p:nvSpPr>
        <p:spPr>
          <a:xfrm>
            <a:off x="192133" y="1087689"/>
            <a:ext cx="11807734" cy="568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57200">
              <a:spcBef>
                <a:spcPts val="1200"/>
              </a:spcBef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Standard motivation: Introduce new, hidden </a:t>
            </a:r>
            <a14:m>
              <m:oMath>
                <m:r>
                  <a:rPr xmlns:a="http://schemas.openxmlformats.org/drawingml/2006/main" sz="2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  <m:r>
                  <a:rPr xmlns:a="http://schemas.openxmlformats.org/drawingml/2006/main" sz="2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2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2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with a massless field A', a “dark photon” that couples to a massive “dark fermion” 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ψ’</a:t>
            </a:r>
          </a:p>
          <a:p>
            <a:pPr defTabSz="457200">
              <a:spcBef>
                <a:spcPts val="1200"/>
              </a:spcBef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457200">
              <a:spcBef>
                <a:spcPts val="1200"/>
              </a:spcBef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defTabSz="457200">
              <a:spcBef>
                <a:spcPts val="1200"/>
              </a:spcBef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457200" indent="-381000">
              <a:spcBef>
                <a:spcPts val="2000"/>
              </a:spcBef>
              <a:buClr>
                <a:schemeClr val="accent4"/>
              </a:buClr>
              <a:buSzPts val="2300"/>
              <a:buFont typeface="Helvetica Neue"/>
              <a:buChar char="⚬"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14:m>
              <m:oMath>
                <m:sSup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ψ</m:t>
                    </m:r>
                  </m:e>
                  <m:sup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</m:oMath>
            </a14:m>
            <a:r>
              <a:rPr>
                <a:solidFill>
                  <a:srgbClr val="000000"/>
                </a:solidFill>
              </a:rPr>
              <a:t> has mass </a:t>
            </a:r>
            <a14:m>
              <m:oMath>
                <m:sSub>
                  <m:e>
                    <m:r>
                      <a:rPr xmlns:a="http://schemas.openxmlformats.org/drawingml/2006/main" sz="27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27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xmlns:a="http://schemas.openxmlformats.org/drawingml/2006/main" sz="27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xmlns:a="http://schemas.openxmlformats.org/drawingml/2006/main" sz="27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P</m:t>
                    </m:r>
                  </m:sub>
                </m:sSub>
              </m:oMath>
            </a14:m>
            <a:r>
              <a:rPr>
                <a:solidFill>
                  <a:srgbClr val="000000"/>
                </a:solidFill>
              </a:rPr>
              <a:t> and charge under the new </a:t>
            </a:r>
            <a14:m>
              <m:oMath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rPr>
                <a:solidFill>
                  <a:srgbClr val="000000"/>
                </a:solidFill>
              </a:rPr>
              <a:t> of </a:t>
            </a:r>
            <a14:m>
              <m:oMath>
                <m:sSup>
                  <m:e>
                    <m:r>
                      <a:rPr xmlns:a="http://schemas.openxmlformats.org/drawingml/2006/main" sz="27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27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</m:oMath>
            </a14:m>
          </a:p>
          <a:p>
            <a:pPr marL="457200" indent="-381000">
              <a:spcBef>
                <a:spcPts val="2000"/>
              </a:spcBef>
              <a:buClr>
                <a:schemeClr val="accent4"/>
              </a:buClr>
              <a:buSzPts val="2300"/>
              <a:buFont typeface="Helvetica Neue"/>
              <a:buChar char="⚬"/>
              <a:defRPr sz="23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Gauge transformation of  </a:t>
            </a:r>
            <a14:m>
              <m:oMath>
                <m:sSubSup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  <m:sup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bSup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  <m:sSubSup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  <m:sup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bSup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+</m:t>
                </m:r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κ</m:t>
                </m:r>
                <m:sSub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</m:e>
                  <m:sub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</m:sSub>
              </m:oMath>
            </a14:m>
            <a:r>
              <a:t>  introduces coupling  </a:t>
            </a:r>
            <a14:m>
              <m:oMath>
                <m:bar>
                  <m:barPr>
                    <m:ctrlP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pos m:val="top"/>
                  </m:barPr>
                  <m:e>
                    <m:sSup>
                      <m:e>
                        <m:r>
                          <a:rPr xmlns:a="http://schemas.openxmlformats.org/drawingml/2006/main" sz="2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p>
                        <m:r>
                          <a:rPr xmlns:a="http://schemas.openxmlformats.org/drawingml/2006/main" sz="2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e>
                </m:bar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κ</m:t>
                </m:r>
                <m:sSup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sSup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p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p>
                </m:sSup>
                <m:sSub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</m:e>
                  <m:sub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</m:sSub>
                <m:sSup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ψ</m:t>
                    </m:r>
                  </m:e>
                  <m:sup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</m:oMath>
            </a14:m>
          </a:p>
          <a:p>
            <a:pPr marL="457200" indent="-381000">
              <a:spcBef>
                <a:spcPts val="2000"/>
              </a:spcBef>
              <a:buClr>
                <a:schemeClr val="accent4"/>
              </a:buClr>
              <a:buSzPts val="2300"/>
              <a:buFont typeface="Helvetica Neue"/>
              <a:buChar char="⚬"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rgbClr val="000000"/>
                </a:solidFill>
              </a:rPr>
              <a:t>Conclusion: Coupling arises between dark fermion and SM photon of 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charge  </a:t>
            </a:r>
            <a14:m>
              <m:oMath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κ</m:t>
                </m:r>
                <m:sSup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r>
                  <m:rPr>
                    <m:sty m:val="p"/>
                  </m:rP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cos</m:t>
                </m:r>
                <m:sSub>
                  <m:e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</m:e>
                  <m:sub>
                    <m:r>
                      <a:rPr xmlns:a="http://schemas.openxmlformats.org/drawingml/2006/main" sz="2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</m:sub>
                </m:sSub>
              </m:oMath>
            </a14:m>
            <a:r>
              <a:rPr>
                <a:solidFill>
                  <a:srgbClr val="000000"/>
                </a:solidFill>
              </a:rPr>
              <a:t> .</a:t>
            </a:r>
            <a:r>
              <a:t> </a:t>
            </a:r>
            <a:r>
              <a:rPr b="1"/>
              <a:t>mCP parameters are entirely defined by their mass and charge</a:t>
            </a:r>
            <a:r>
              <a:t> </a:t>
            </a:r>
          </a:p>
          <a:p>
            <a:pPr>
              <a:spcBef>
                <a:spcPts val="2000"/>
              </a:spcBef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see e.g. </a:t>
            </a:r>
            <a:r>
              <a:rPr b="1" i="1">
                <a:solidFill>
                  <a:srgbClr val="0433FF"/>
                </a:solidFill>
                <a:uFill>
                  <a:solidFill>
                    <a:srgbClr val="C1022F"/>
                  </a:solidFill>
                </a:uFill>
                <a:hlinkClick r:id="rId2" invalidUrl="" action="" tgtFrame="" tooltip="" history="1" highlightClick="0" endSnd="0"/>
              </a:rPr>
              <a:t>arXiv:2104.07151v2</a:t>
            </a:r>
            <a:r>
              <a:t> for more details</a:t>
            </a:r>
          </a:p>
        </p:txBody>
      </p:sp>
      <p:grpSp>
        <p:nvGrpSpPr>
          <p:cNvPr id="815" name="Grouper"/>
          <p:cNvGrpSpPr/>
          <p:nvPr/>
        </p:nvGrpSpPr>
        <p:grpSpPr>
          <a:xfrm>
            <a:off x="192133" y="1816230"/>
            <a:ext cx="11807734" cy="1637067"/>
            <a:chOff x="0" y="0"/>
            <a:chExt cx="11807733" cy="1637065"/>
          </a:xfrm>
        </p:grpSpPr>
        <p:pic>
          <p:nvPicPr>
            <p:cNvPr id="807" name="Google Shape;579;p51" descr="Google Shape;579;p5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46091"/>
              <a:ext cx="8598711" cy="581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08" name="Google Shape;580;p51"/>
            <p:cNvSpPr txBox="1"/>
            <p:nvPr/>
          </p:nvSpPr>
          <p:spPr>
            <a:xfrm>
              <a:off x="964823" y="1126343"/>
              <a:ext cx="2114650" cy="38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>
                  <a:solidFill>
                    <a:srgbClr val="4D497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massless “dark photon”</a:t>
              </a:r>
            </a:p>
          </p:txBody>
        </p:sp>
        <p:sp>
          <p:nvSpPr>
            <p:cNvPr id="809" name="Google Shape;581;p51"/>
            <p:cNvSpPr/>
            <p:nvPr/>
          </p:nvSpPr>
          <p:spPr>
            <a:xfrm flipV="1">
              <a:off x="2002037" y="890461"/>
              <a:ext cx="97201" cy="222301"/>
            </a:xfrm>
            <a:prstGeom prst="line">
              <a:avLst/>
            </a:prstGeom>
            <a:noFill/>
            <a:ln w="9525" cap="flat">
              <a:solidFill>
                <a:srgbClr val="C64BEA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10" name="Google Shape;582;p51"/>
            <p:cNvSpPr txBox="1"/>
            <p:nvPr/>
          </p:nvSpPr>
          <p:spPr>
            <a:xfrm>
              <a:off x="3495190" y="1113071"/>
              <a:ext cx="3686076" cy="44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>
                <a:defRPr>
                  <a:solidFill>
                    <a:srgbClr val="4D497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“dark fermion” with mass </a:t>
              </a:r>
              <a14:m>
                <m:oMath>
                  <m:sSub>
                    <m:e>
                      <m:r>
                        <a:rPr xmlns:a="http://schemas.openxmlformats.org/drawingml/2006/main" sz="1650" i="1">
                          <a:solidFill>
                            <a:srgbClr val="4D4972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1650" i="1">
                          <a:solidFill>
                            <a:srgbClr val="4D4972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1650" i="1">
                          <a:solidFill>
                            <a:srgbClr val="4D4972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1650" i="1">
                          <a:solidFill>
                            <a:srgbClr val="4D4972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sub>
                  </m:sSub>
                </m:oMath>
              </a14:m>
              <a:r>
                <a:t> , charge </a:t>
              </a:r>
              <a14:m>
                <m:oMath>
                  <m:sSup>
                    <m:e>
                      <m:r>
                        <a:rPr xmlns:a="http://schemas.openxmlformats.org/drawingml/2006/main" sz="1650" i="1">
                          <a:solidFill>
                            <a:srgbClr val="4D4972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1650" i="1">
                          <a:solidFill>
                            <a:srgbClr val="4D4972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</m:oMath>
              </a14:m>
            </a:p>
          </p:txBody>
        </p:sp>
        <p:sp>
          <p:nvSpPr>
            <p:cNvPr id="811" name="Google Shape;583;p51"/>
            <p:cNvSpPr/>
            <p:nvPr/>
          </p:nvSpPr>
          <p:spPr>
            <a:xfrm rot="16200000">
              <a:off x="5121784" y="-594869"/>
              <a:ext cx="222123" cy="3190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5635" y="21600"/>
                    <a:pt x="10800" y="21541"/>
                    <a:pt x="10800" y="21469"/>
                  </a:cubicBezTo>
                  <a:lnTo>
                    <a:pt x="10800" y="10931"/>
                  </a:lnTo>
                  <a:cubicBezTo>
                    <a:pt x="10800" y="10859"/>
                    <a:pt x="5965" y="10800"/>
                    <a:pt x="0" y="10800"/>
                  </a:cubicBezTo>
                  <a:cubicBezTo>
                    <a:pt x="5965" y="10800"/>
                    <a:pt x="10800" y="10741"/>
                    <a:pt x="10800" y="10669"/>
                  </a:cubicBezTo>
                  <a:lnTo>
                    <a:pt x="10800" y="131"/>
                  </a:lnTo>
                  <a:cubicBezTo>
                    <a:pt x="10800" y="59"/>
                    <a:pt x="15635" y="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C64BE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2" name="Google Shape;584;p51"/>
            <p:cNvSpPr txBox="1"/>
            <p:nvPr/>
          </p:nvSpPr>
          <p:spPr>
            <a:xfrm>
              <a:off x="7772591" y="1126343"/>
              <a:ext cx="1461301" cy="38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>
                  <a:solidFill>
                    <a:srgbClr val="4D497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mixing term</a:t>
              </a:r>
            </a:p>
          </p:txBody>
        </p:sp>
        <p:sp>
          <p:nvSpPr>
            <p:cNvPr id="813" name="Google Shape;585;p51"/>
            <p:cNvSpPr/>
            <p:nvPr/>
          </p:nvSpPr>
          <p:spPr>
            <a:xfrm flipH="1" flipV="1">
              <a:off x="8082673" y="893023"/>
              <a:ext cx="263101" cy="215401"/>
            </a:xfrm>
            <a:prstGeom prst="line">
              <a:avLst/>
            </a:prstGeom>
            <a:noFill/>
            <a:ln w="9525" cap="flat">
              <a:solidFill>
                <a:srgbClr val="C64BEA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814" name="Google Shape;590;p51" descr="Google Shape;590;p5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598802" y="0"/>
              <a:ext cx="2208932" cy="16370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Numéro de diapositive"/>
          <p:cNvSpPr txBox="1"/>
          <p:nvPr>
            <p:ph type="sldNum" sz="quarter" idx="2"/>
          </p:nvPr>
        </p:nvSpPr>
        <p:spPr>
          <a:xfrm>
            <a:off x="11843434" y="6495287"/>
            <a:ext cx="212737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18" name="Google Shape;625;p61"/>
          <p:cNvSpPr txBox="1"/>
          <p:nvPr/>
        </p:nvSpPr>
        <p:spPr>
          <a:xfrm>
            <a:off x="628500" y="1072099"/>
            <a:ext cx="10935000" cy="5949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One can consider a dark sector containing a massless abelian gauge field,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A′</a:t>
            </a:r>
            <a:r>
              <a:t>, that couples to a new dark fermion,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χ</a:t>
            </a:r>
            <a:r>
              <a:t>, with order one coupling,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e′</a:t>
            </a:r>
            <a:r>
              <a:t>. A kinetic mixing,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κ</a:t>
            </a:r>
            <a:r>
              <a:t>, can be introduced between the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A′</a:t>
            </a:r>
            <a:r>
              <a:t> and SM hypercharge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t>. Under a convenient basis,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A′</a:t>
            </a:r>
            <a:r>
              <a:t> is decoupled from the SM sector and the Lagrangian can be written as</a:t>
            </a:r>
          </a:p>
          <a:p>
            <a:pPr>
              <a:lnSpc>
                <a:spcPct val="115000"/>
              </a:lnSpc>
              <a:spcBef>
                <a:spcPts val="1200"/>
              </a:spcBef>
              <a:defRPr>
                <a:solidFill>
                  <a:srgbClr val="000000"/>
                </a:solidFill>
              </a:defRPr>
            </a:pPr>
            <a:endParaRPr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defRPr sz="1500">
                <a:solidFill>
                  <a:srgbClr val="000000"/>
                </a:solidFill>
              </a:defRPr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defRPr>
                <a:solidFill>
                  <a:srgbClr val="000000"/>
                </a:solidFill>
              </a:defRPr>
            </a:pPr>
            <a:endParaRPr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 this case, the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χ</a:t>
            </a:r>
            <a:r>
              <a:t> acts as a field with hypercharge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κe′</a:t>
            </a:r>
            <a:r>
              <a:t>. The new fermion is generically called a millicharged particle since a natural value for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κ</a:t>
            </a:r>
            <a:r>
              <a:t>, and therefore the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χ</a:t>
            </a:r>
            <a:r>
              <a:t> effective electric charge, of ~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αe/π </a:t>
            </a:r>
            <a:r>
              <a:t>~10</a:t>
            </a:r>
            <a:r>
              <a:rPr baseline="30000"/>
              <a:t>−3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t> arises from one-loop effects. The parameter space     1 &lt;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  <a:r>
              <a:rPr baseline="-25000">
                <a:latin typeface="Times New Roman"/>
                <a:ea typeface="Times New Roman"/>
                <a:cs typeface="Times New Roman"/>
                <a:sym typeface="Times New Roman"/>
              </a:rPr>
              <a:t>χ</a:t>
            </a:r>
            <a:r>
              <a:t> &lt; 100 GeV, an ideal mass range for production at the LHC, is largely unexplored by </a:t>
            </a:r>
            <a:r>
              <a:rPr i="1"/>
              <a:t>direct</a:t>
            </a:r>
            <a:r>
              <a:t> searches.</a:t>
            </a:r>
          </a:p>
        </p:txBody>
      </p:sp>
      <p:pic>
        <p:nvPicPr>
          <p:cNvPr id="819" name="Google Shape;626;p61" descr="Google Shape;626;p6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3474" y="2971824"/>
            <a:ext cx="7585052" cy="914352"/>
          </a:xfrm>
          <a:prstGeom prst="rect">
            <a:avLst/>
          </a:prstGeom>
          <a:ln w="12700">
            <a:miter lim="400000"/>
          </a:ln>
        </p:spPr>
      </p:pic>
      <p:sp>
        <p:nvSpPr>
          <p:cNvPr id="820" name="Google Shape;627;p61"/>
          <p:cNvSpPr txBox="1"/>
          <p:nvPr/>
        </p:nvSpPr>
        <p:spPr>
          <a:xfrm>
            <a:off x="679499" y="504725"/>
            <a:ext cx="5599802" cy="9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from </a:t>
            </a:r>
            <a:r>
              <a:rPr u="sng">
                <a:solidFill>
                  <a:srgbClr val="C1022F"/>
                </a:solidFill>
                <a:uFill>
                  <a:solidFill>
                    <a:srgbClr val="C1022F"/>
                  </a:solidFill>
                </a:uFill>
                <a:hlinkClick r:id="rId3" invalidUrl="" action="" tgtFrame="" tooltip="" history="1" highlightClick="0" endSnd="0"/>
              </a:rPr>
              <a:t>arXiv:2104.07151v2</a:t>
            </a:r>
            <a:r>
              <a:rPr>
                <a:solidFill>
                  <a:srgbClr val="0046B9"/>
                </a:solidFill>
              </a:rPr>
              <a:t> </a:t>
            </a:r>
            <a:endParaRPr>
              <a:solidFill>
                <a:srgbClr val="0046B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23" name="FORMOSA at the FPF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FORMOSA at the FPF</a:t>
            </a:r>
          </a:p>
        </p:txBody>
      </p:sp>
      <p:pic>
        <p:nvPicPr>
          <p:cNvPr id="824" name="Picture 35" descr="Picture 3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8152"/>
          <a:stretch>
            <a:fillRect/>
          </a:stretch>
        </p:blipFill>
        <p:spPr>
          <a:xfrm>
            <a:off x="4358463" y="1159575"/>
            <a:ext cx="4474789" cy="16416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4" name="Grouper"/>
          <p:cNvGrpSpPr/>
          <p:nvPr/>
        </p:nvGrpSpPr>
        <p:grpSpPr>
          <a:xfrm>
            <a:off x="263498" y="913555"/>
            <a:ext cx="3895557" cy="2425193"/>
            <a:chOff x="0" y="0"/>
            <a:chExt cx="3895556" cy="2425192"/>
          </a:xfrm>
        </p:grpSpPr>
        <p:grpSp>
          <p:nvGrpSpPr>
            <p:cNvPr id="832" name="Grouper"/>
            <p:cNvGrpSpPr/>
            <p:nvPr/>
          </p:nvGrpSpPr>
          <p:grpSpPr>
            <a:xfrm>
              <a:off x="0" y="0"/>
              <a:ext cx="3895557" cy="2425193"/>
              <a:chOff x="0" y="0"/>
              <a:chExt cx="3895556" cy="2425192"/>
            </a:xfrm>
          </p:grpSpPr>
          <p:pic>
            <p:nvPicPr>
              <p:cNvPr id="825" name="object 14" descr="object 14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3895557" cy="24251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26" name="object 30"/>
              <p:cNvSpPr txBox="1"/>
              <p:nvPr/>
            </p:nvSpPr>
            <p:spPr>
              <a:xfrm>
                <a:off x="251068" y="991514"/>
                <a:ext cx="377605" cy="10150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/>
              <a:p>
                <a:pPr lvl="1" algn="ctr" defTabSz="813816">
                  <a:spcBef>
                    <a:spcPts val="200"/>
                  </a:spcBef>
                  <a:defRPr spc="-17" sz="712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t>SM18</a:t>
                </a:r>
              </a:p>
            </p:txBody>
          </p:sp>
          <p:sp>
            <p:nvSpPr>
              <p:cNvPr id="827" name="object 31"/>
              <p:cNvSpPr txBox="1"/>
              <p:nvPr/>
            </p:nvSpPr>
            <p:spPr>
              <a:xfrm>
                <a:off x="90835" y="1394697"/>
                <a:ext cx="317122" cy="12535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rmAutofit fontScale="100000" lnSpcReduction="0"/>
              </a:bodyPr>
              <a:lstStyle/>
              <a:p>
                <a:pPr lvl="1" algn="ctr">
                  <a:spcBef>
                    <a:spcPts val="300"/>
                  </a:spcBef>
                  <a:defRPr spc="-7" sz="60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t>SMA18</a:t>
                </a:r>
              </a:p>
            </p:txBody>
          </p:sp>
          <p:sp>
            <p:nvSpPr>
              <p:cNvPr id="828" name="ATLAS I.P.1"/>
              <p:cNvSpPr/>
              <p:nvPr/>
            </p:nvSpPr>
            <p:spPr>
              <a:xfrm rot="20364093">
                <a:off x="2712071" y="341434"/>
                <a:ext cx="748416" cy="19363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rmAutofit fontScale="100000" lnSpcReduction="0"/>
              </a:bodyPr>
              <a:lstStyle>
                <a:lvl1pPr algn="ctr">
                  <a:defRPr b="1" sz="800">
                    <a:solidFill>
                      <a:srgbClr val="0228A6"/>
                    </a:solidFill>
                  </a:defRPr>
                </a:lvl1pPr>
              </a:lstStyle>
              <a:p>
                <a:pPr/>
                <a:r>
                  <a:t>ATLAS I.P.1</a:t>
                </a:r>
              </a:p>
            </p:txBody>
          </p:sp>
          <p:sp>
            <p:nvSpPr>
              <p:cNvPr id="829" name="LHC"/>
              <p:cNvSpPr/>
              <p:nvPr/>
            </p:nvSpPr>
            <p:spPr>
              <a:xfrm rot="20364093">
                <a:off x="1227539" y="1267508"/>
                <a:ext cx="399967" cy="18366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rmAutofit fontScale="100000" lnSpcReduction="0"/>
              </a:bodyPr>
              <a:lstStyle>
                <a:lvl1pPr algn="ctr">
                  <a:defRPr b="1" sz="800">
                    <a:solidFill>
                      <a:srgbClr val="0228A6"/>
                    </a:solidFill>
                  </a:defRPr>
                </a:lvl1pPr>
              </a:lstStyle>
              <a:p>
                <a:pPr/>
                <a:r>
                  <a:t>LHC</a:t>
                </a:r>
              </a:p>
            </p:txBody>
          </p:sp>
          <p:sp>
            <p:nvSpPr>
              <p:cNvPr id="830" name="L.O.S."/>
              <p:cNvSpPr/>
              <p:nvPr/>
            </p:nvSpPr>
            <p:spPr>
              <a:xfrm rot="20217078">
                <a:off x="2237865" y="998364"/>
                <a:ext cx="347063" cy="14979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rmAutofit fontScale="100000" lnSpcReduction="0"/>
              </a:bodyPr>
              <a:lstStyle>
                <a:lvl1pPr algn="ctr">
                  <a:defRPr b="1" sz="800">
                    <a:solidFill>
                      <a:srgbClr val="9EA500"/>
                    </a:solidFill>
                  </a:defRPr>
                </a:lvl1pPr>
              </a:lstStyle>
              <a:p>
                <a:pPr/>
                <a:r>
                  <a:t>L.O.S.</a:t>
                </a:r>
              </a:p>
            </p:txBody>
          </p:sp>
          <p:sp>
            <p:nvSpPr>
              <p:cNvPr id="831" name="SPS"/>
              <p:cNvSpPr/>
              <p:nvPr/>
            </p:nvSpPr>
            <p:spPr>
              <a:xfrm rot="20872668">
                <a:off x="1318227" y="1623669"/>
                <a:ext cx="218591" cy="10972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rmAutofit fontScale="100000" lnSpcReduction="0"/>
              </a:bodyPr>
              <a:lstStyle>
                <a:lvl1pPr algn="ctr">
                  <a:defRPr b="1" sz="600">
                    <a:solidFill>
                      <a:srgbClr val="0228A6"/>
                    </a:solidFill>
                  </a:defRPr>
                </a:lvl1pPr>
              </a:lstStyle>
              <a:p>
                <a:pPr/>
                <a:r>
                  <a:t>SPS</a:t>
                </a:r>
              </a:p>
            </p:txBody>
          </p:sp>
        </p:grpSp>
        <p:sp>
          <p:nvSpPr>
            <p:cNvPr id="833" name="Rectangle 36"/>
            <p:cNvSpPr/>
            <p:nvPr/>
          </p:nvSpPr>
          <p:spPr>
            <a:xfrm>
              <a:off x="8671" y="1702872"/>
              <a:ext cx="486298" cy="452211"/>
            </a:xfrm>
            <a:prstGeom prst="rect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39" name="Grouper"/>
          <p:cNvGrpSpPr/>
          <p:nvPr/>
        </p:nvGrpSpPr>
        <p:grpSpPr>
          <a:xfrm>
            <a:off x="9214905" y="327139"/>
            <a:ext cx="1702168" cy="3098353"/>
            <a:chOff x="0" y="0"/>
            <a:chExt cx="1702166" cy="3098352"/>
          </a:xfrm>
        </p:grpSpPr>
        <p:pic>
          <p:nvPicPr>
            <p:cNvPr id="835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38518"/>
              <a:ext cx="1702167" cy="2959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6" name="object 29"/>
            <p:cNvSpPr txBox="1"/>
            <p:nvPr/>
          </p:nvSpPr>
          <p:spPr>
            <a:xfrm>
              <a:off x="739112" y="1535596"/>
              <a:ext cx="746384" cy="186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12700">
                <a:spcBef>
                  <a:spcPts val="200"/>
                </a:spcBef>
                <a:defRPr i="1" spc="-7" sz="11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Shaft</a:t>
              </a:r>
            </a:p>
          </p:txBody>
        </p:sp>
        <p:sp>
          <p:nvSpPr>
            <p:cNvPr id="837" name="object 24"/>
            <p:cNvSpPr txBox="1"/>
            <p:nvPr/>
          </p:nvSpPr>
          <p:spPr>
            <a:xfrm>
              <a:off x="166641" y="0"/>
              <a:ext cx="1357647" cy="200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indent="12700">
                <a:spcBef>
                  <a:spcPts val="100"/>
                </a:spcBef>
                <a:defRPr i="1" spc="-98" sz="11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Surface</a:t>
              </a:r>
              <a:r>
                <a:rPr spc="-82"/>
                <a:t> building</a:t>
              </a:r>
            </a:p>
          </p:txBody>
        </p:sp>
        <p:sp>
          <p:nvSpPr>
            <p:cNvPr id="838" name="object 23"/>
            <p:cNvSpPr txBox="1"/>
            <p:nvPr/>
          </p:nvSpPr>
          <p:spPr>
            <a:xfrm>
              <a:off x="982785" y="2832555"/>
              <a:ext cx="621166" cy="19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indent="12700">
                <a:spcBef>
                  <a:spcPts val="100"/>
                </a:spcBef>
                <a:defRPr i="1" spc="-94" sz="11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Cavern</a:t>
              </a:r>
            </a:p>
          </p:txBody>
        </p:sp>
      </p:grpSp>
      <p:pic>
        <p:nvPicPr>
          <p:cNvPr id="859" name="Ligne de connexion" descr="Ligne de connexion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73901" y="2440416"/>
            <a:ext cx="3821513" cy="508056"/>
          </a:xfrm>
          <a:prstGeom prst="rect">
            <a:avLst/>
          </a:prstGeom>
        </p:spPr>
      </p:pic>
      <p:pic>
        <p:nvPicPr>
          <p:cNvPr id="861" name="Ligne de connexion" descr="Ligne de connexion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6109" y="2694997"/>
            <a:ext cx="4144202" cy="794704"/>
          </a:xfrm>
          <a:prstGeom prst="rect">
            <a:avLst/>
          </a:prstGeom>
        </p:spPr>
      </p:pic>
      <p:grpSp>
        <p:nvGrpSpPr>
          <p:cNvPr id="854" name="Grouper"/>
          <p:cNvGrpSpPr/>
          <p:nvPr/>
        </p:nvGrpSpPr>
        <p:grpSpPr>
          <a:xfrm>
            <a:off x="5194090" y="3487245"/>
            <a:ext cx="6734412" cy="2633670"/>
            <a:chOff x="-1204822" y="0"/>
            <a:chExt cx="6734411" cy="2633669"/>
          </a:xfrm>
        </p:grpSpPr>
        <p:grpSp>
          <p:nvGrpSpPr>
            <p:cNvPr id="845" name="Grouper"/>
            <p:cNvGrpSpPr/>
            <p:nvPr/>
          </p:nvGrpSpPr>
          <p:grpSpPr>
            <a:xfrm>
              <a:off x="81255" y="0"/>
              <a:ext cx="5448334" cy="2633670"/>
              <a:chOff x="0" y="0"/>
              <a:chExt cx="5448333" cy="2633669"/>
            </a:xfrm>
          </p:grpSpPr>
          <p:pic>
            <p:nvPicPr>
              <p:cNvPr id="842" name="Picture 55" descr="Picture 5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1695" t="0" r="0" b="0"/>
              <a:stretch>
                <a:fillRect/>
              </a:stretch>
            </p:blipFill>
            <p:spPr>
              <a:xfrm>
                <a:off x="0" y="0"/>
                <a:ext cx="4711887" cy="26336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43" name="Straight Connector 9"/>
              <p:cNvSpPr/>
              <p:nvPr/>
            </p:nvSpPr>
            <p:spPr>
              <a:xfrm flipH="1" flipV="1">
                <a:off x="1078440" y="1082080"/>
                <a:ext cx="4263985" cy="1215297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dash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44" name="TextBox 12"/>
              <p:cNvSpPr txBox="1"/>
              <p:nvPr/>
            </p:nvSpPr>
            <p:spPr>
              <a:xfrm rot="967277">
                <a:off x="4685850" y="1797557"/>
                <a:ext cx="723840" cy="3808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rmAutofit fontScale="100000" lnSpcReduction="0"/>
              </a:bodyPr>
              <a:lstStyle>
                <a:lvl1pPr algn="ctr" defTabSz="694944">
                  <a:defRPr sz="988">
                    <a:solidFill>
                      <a:srgbClr val="FF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Nominal Beam Axis</a:t>
                </a:r>
              </a:p>
            </p:txBody>
          </p:sp>
        </p:grpSp>
        <p:sp>
          <p:nvSpPr>
            <p:cNvPr id="846" name="TextBox 41"/>
            <p:cNvSpPr txBox="1"/>
            <p:nvPr/>
          </p:nvSpPr>
          <p:spPr>
            <a:xfrm>
              <a:off x="903377" y="2024633"/>
              <a:ext cx="728886" cy="237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 fontScale="100000" lnSpcReduction="0"/>
            </a:bodyPr>
            <a:lstStyle>
              <a:lvl1pPr algn="ctr" defTabSz="758951">
                <a:defRPr sz="1079">
                  <a:solidFill>
                    <a:schemeClr val="accent4">
                      <a:lumOff val="-3215"/>
                    </a:schemeClr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FASER2</a:t>
              </a:r>
            </a:p>
          </p:txBody>
        </p:sp>
        <p:sp>
          <p:nvSpPr>
            <p:cNvPr id="847" name="Connector: Elbow 43"/>
            <p:cNvSpPr/>
            <p:nvPr/>
          </p:nvSpPr>
          <p:spPr>
            <a:xfrm flipH="1" rot="16200000">
              <a:off x="1370468" y="1256513"/>
              <a:ext cx="732448" cy="853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7013" y="0"/>
                  </a:lnTo>
                  <a:lnTo>
                    <a:pt x="17013" y="21600"/>
                  </a:ln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rgbClr val="FF260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8" name="TextBox 40"/>
            <p:cNvSpPr txBox="1"/>
            <p:nvPr/>
          </p:nvSpPr>
          <p:spPr>
            <a:xfrm>
              <a:off x="1757045" y="2179162"/>
              <a:ext cx="779538" cy="237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 fontScale="100000" lnSpcReduction="0"/>
            </a:bodyPr>
            <a:lstStyle/>
            <a:p>
              <a:pPr indent="10667" algn="ctr" defTabSz="768095">
                <a:spcBef>
                  <a:spcPts val="1100"/>
                </a:spcBef>
                <a:tabLst>
                  <a:tab pos="190500" algn="l"/>
                </a:tabLst>
                <a:defRPr spc="-6" sz="1092">
                  <a:solidFill>
                    <a:schemeClr val="accent4">
                      <a:lumOff val="-3215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FASER</a:t>
              </a:r>
              <a:r>
                <a:t>nu</a:t>
              </a:r>
              <a:r>
                <a:t>2</a:t>
              </a:r>
              <a:r>
                <a:t> </a:t>
              </a:r>
            </a:p>
          </p:txBody>
        </p:sp>
        <p:sp>
          <p:nvSpPr>
            <p:cNvPr id="849" name="Connector: Elbow 49"/>
            <p:cNvSpPr/>
            <p:nvPr/>
          </p:nvSpPr>
          <p:spPr>
            <a:xfrm flipH="1" rot="16200000">
              <a:off x="2354210" y="1483174"/>
              <a:ext cx="539867" cy="914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8305" y="0"/>
                  </a:lnTo>
                  <a:lnTo>
                    <a:pt x="18305" y="21600"/>
                  </a:ln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rgbClr val="FF260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0" name="TextBox 39"/>
            <p:cNvSpPr txBox="1"/>
            <p:nvPr/>
          </p:nvSpPr>
          <p:spPr>
            <a:xfrm>
              <a:off x="2821465" y="2355868"/>
              <a:ext cx="725899" cy="253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 fontScale="100000" lnSpcReduction="0"/>
            </a:bodyPr>
            <a:lstStyle>
              <a:lvl1pPr algn="ctr" defTabSz="768095">
                <a:defRPr sz="1092">
                  <a:solidFill>
                    <a:schemeClr val="accent4">
                      <a:lumOff val="-3215"/>
                    </a:schemeClr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FLArE</a:t>
              </a:r>
            </a:p>
          </p:txBody>
        </p:sp>
        <p:sp>
          <p:nvSpPr>
            <p:cNvPr id="851" name="Connector: Elbow 52"/>
            <p:cNvSpPr/>
            <p:nvPr/>
          </p:nvSpPr>
          <p:spPr>
            <a:xfrm flipH="1" rot="16200000">
              <a:off x="3209239" y="1741849"/>
              <a:ext cx="648778" cy="66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8274" y="0"/>
                  </a:lnTo>
                  <a:lnTo>
                    <a:pt x="18274" y="21600"/>
                  </a:ln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rgbClr val="FF260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2" name="Connector: Elbow 68"/>
            <p:cNvSpPr/>
            <p:nvPr/>
          </p:nvSpPr>
          <p:spPr>
            <a:xfrm rot="16200000">
              <a:off x="263057" y="557068"/>
              <a:ext cx="394639" cy="170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FF260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3" name="TextBox 41"/>
            <p:cNvSpPr txBox="1"/>
            <p:nvPr/>
          </p:nvSpPr>
          <p:spPr>
            <a:xfrm>
              <a:off x="-1204823" y="1492933"/>
              <a:ext cx="830039" cy="237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 fontScale="100000" lnSpcReduction="0"/>
            </a:bodyPr>
            <a:lstStyle>
              <a:lvl1pPr algn="ctr" defTabSz="758951">
                <a:defRPr sz="1079">
                  <a:solidFill>
                    <a:schemeClr val="accent4">
                      <a:lumOff val="-3215"/>
                    </a:schemeClr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FORMOSA</a:t>
              </a:r>
            </a:p>
          </p:txBody>
        </p:sp>
      </p:grpSp>
      <p:pic>
        <p:nvPicPr>
          <p:cNvPr id="855" name="pasted-movie.png" descr="pasted-movie.png"/>
          <p:cNvPicPr>
            <a:picLocks noChangeAspect="1"/>
          </p:cNvPicPr>
          <p:nvPr/>
        </p:nvPicPr>
        <p:blipFill>
          <a:blip r:embed="rId8">
            <a:extLst/>
          </a:blip>
          <a:srcRect l="2837" t="13648" r="6936" b="2052"/>
          <a:stretch>
            <a:fillRect/>
          </a:stretch>
        </p:blipFill>
        <p:spPr>
          <a:xfrm>
            <a:off x="714498" y="3662488"/>
            <a:ext cx="3508640" cy="286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96" fill="norm" stroke="1" extrusionOk="0">
                <a:moveTo>
                  <a:pt x="16237" y="1"/>
                </a:moveTo>
                <a:cubicBezTo>
                  <a:pt x="16152" y="8"/>
                  <a:pt x="16129" y="26"/>
                  <a:pt x="16085" y="105"/>
                </a:cubicBezTo>
                <a:cubicBezTo>
                  <a:pt x="16038" y="192"/>
                  <a:pt x="16034" y="229"/>
                  <a:pt x="16034" y="569"/>
                </a:cubicBezTo>
                <a:cubicBezTo>
                  <a:pt x="16034" y="902"/>
                  <a:pt x="16018" y="995"/>
                  <a:pt x="15978" y="915"/>
                </a:cubicBezTo>
                <a:cubicBezTo>
                  <a:pt x="15971" y="902"/>
                  <a:pt x="15933" y="882"/>
                  <a:pt x="15892" y="873"/>
                </a:cubicBezTo>
                <a:cubicBezTo>
                  <a:pt x="15852" y="865"/>
                  <a:pt x="15760" y="843"/>
                  <a:pt x="15687" y="826"/>
                </a:cubicBezTo>
                <a:cubicBezTo>
                  <a:pt x="15526" y="786"/>
                  <a:pt x="15455" y="817"/>
                  <a:pt x="15382" y="954"/>
                </a:cubicBezTo>
                <a:cubicBezTo>
                  <a:pt x="15329" y="1054"/>
                  <a:pt x="15315" y="1173"/>
                  <a:pt x="15353" y="1202"/>
                </a:cubicBezTo>
                <a:cubicBezTo>
                  <a:pt x="15366" y="1211"/>
                  <a:pt x="15378" y="1261"/>
                  <a:pt x="15378" y="1313"/>
                </a:cubicBezTo>
                <a:cubicBezTo>
                  <a:pt x="15378" y="1364"/>
                  <a:pt x="15366" y="1414"/>
                  <a:pt x="15353" y="1423"/>
                </a:cubicBezTo>
                <a:cubicBezTo>
                  <a:pt x="15341" y="1433"/>
                  <a:pt x="15331" y="1464"/>
                  <a:pt x="15331" y="1492"/>
                </a:cubicBezTo>
                <a:cubicBezTo>
                  <a:pt x="15331" y="1541"/>
                  <a:pt x="15284" y="1574"/>
                  <a:pt x="14777" y="1874"/>
                </a:cubicBezTo>
                <a:cubicBezTo>
                  <a:pt x="14727" y="1904"/>
                  <a:pt x="14650" y="1952"/>
                  <a:pt x="14606" y="1982"/>
                </a:cubicBezTo>
                <a:cubicBezTo>
                  <a:pt x="14563" y="2012"/>
                  <a:pt x="14457" y="2075"/>
                  <a:pt x="14370" y="2119"/>
                </a:cubicBezTo>
                <a:cubicBezTo>
                  <a:pt x="14282" y="2164"/>
                  <a:pt x="14124" y="2255"/>
                  <a:pt x="14018" y="2323"/>
                </a:cubicBezTo>
                <a:cubicBezTo>
                  <a:pt x="13912" y="2390"/>
                  <a:pt x="13770" y="2480"/>
                  <a:pt x="13701" y="2523"/>
                </a:cubicBezTo>
                <a:cubicBezTo>
                  <a:pt x="13632" y="2565"/>
                  <a:pt x="13556" y="2626"/>
                  <a:pt x="13533" y="2657"/>
                </a:cubicBezTo>
                <a:cubicBezTo>
                  <a:pt x="13509" y="2689"/>
                  <a:pt x="13462" y="2730"/>
                  <a:pt x="13430" y="2750"/>
                </a:cubicBezTo>
                <a:cubicBezTo>
                  <a:pt x="13398" y="2770"/>
                  <a:pt x="13352" y="2801"/>
                  <a:pt x="13328" y="2819"/>
                </a:cubicBezTo>
                <a:cubicBezTo>
                  <a:pt x="13241" y="2879"/>
                  <a:pt x="13019" y="2992"/>
                  <a:pt x="12986" y="2992"/>
                </a:cubicBezTo>
                <a:cubicBezTo>
                  <a:pt x="12967" y="2992"/>
                  <a:pt x="12934" y="3002"/>
                  <a:pt x="12913" y="3016"/>
                </a:cubicBezTo>
                <a:cubicBezTo>
                  <a:pt x="12891" y="3029"/>
                  <a:pt x="12833" y="3056"/>
                  <a:pt x="12783" y="3075"/>
                </a:cubicBezTo>
                <a:cubicBezTo>
                  <a:pt x="12733" y="3095"/>
                  <a:pt x="12631" y="3144"/>
                  <a:pt x="12556" y="3186"/>
                </a:cubicBezTo>
                <a:cubicBezTo>
                  <a:pt x="12482" y="3228"/>
                  <a:pt x="12354" y="3297"/>
                  <a:pt x="12273" y="3338"/>
                </a:cubicBezTo>
                <a:cubicBezTo>
                  <a:pt x="12192" y="3380"/>
                  <a:pt x="12111" y="3428"/>
                  <a:pt x="12093" y="3446"/>
                </a:cubicBezTo>
                <a:cubicBezTo>
                  <a:pt x="12074" y="3464"/>
                  <a:pt x="12033" y="3492"/>
                  <a:pt x="12002" y="3509"/>
                </a:cubicBezTo>
                <a:cubicBezTo>
                  <a:pt x="11971" y="3526"/>
                  <a:pt x="11816" y="3616"/>
                  <a:pt x="11658" y="3709"/>
                </a:cubicBezTo>
                <a:cubicBezTo>
                  <a:pt x="11500" y="3802"/>
                  <a:pt x="11365" y="3879"/>
                  <a:pt x="11356" y="3879"/>
                </a:cubicBezTo>
                <a:cubicBezTo>
                  <a:pt x="11346" y="3879"/>
                  <a:pt x="11129" y="4003"/>
                  <a:pt x="10872" y="4157"/>
                </a:cubicBezTo>
                <a:cubicBezTo>
                  <a:pt x="10616" y="4311"/>
                  <a:pt x="10385" y="4450"/>
                  <a:pt x="10360" y="4465"/>
                </a:cubicBezTo>
                <a:cubicBezTo>
                  <a:pt x="10334" y="4480"/>
                  <a:pt x="10280" y="4527"/>
                  <a:pt x="10240" y="4572"/>
                </a:cubicBezTo>
                <a:cubicBezTo>
                  <a:pt x="10201" y="4618"/>
                  <a:pt x="10116" y="4686"/>
                  <a:pt x="10050" y="4725"/>
                </a:cubicBezTo>
                <a:cubicBezTo>
                  <a:pt x="9984" y="4763"/>
                  <a:pt x="9861" y="4840"/>
                  <a:pt x="9777" y="4892"/>
                </a:cubicBezTo>
                <a:cubicBezTo>
                  <a:pt x="9693" y="4945"/>
                  <a:pt x="9606" y="4988"/>
                  <a:pt x="9581" y="4988"/>
                </a:cubicBezTo>
                <a:cubicBezTo>
                  <a:pt x="9557" y="4988"/>
                  <a:pt x="9530" y="4999"/>
                  <a:pt x="9523" y="5015"/>
                </a:cubicBezTo>
                <a:cubicBezTo>
                  <a:pt x="9515" y="5030"/>
                  <a:pt x="9480" y="5042"/>
                  <a:pt x="9445" y="5042"/>
                </a:cubicBezTo>
                <a:cubicBezTo>
                  <a:pt x="9372" y="5042"/>
                  <a:pt x="9094" y="5180"/>
                  <a:pt x="8964" y="5281"/>
                </a:cubicBezTo>
                <a:cubicBezTo>
                  <a:pt x="8917" y="5317"/>
                  <a:pt x="8872" y="5346"/>
                  <a:pt x="8866" y="5346"/>
                </a:cubicBezTo>
                <a:cubicBezTo>
                  <a:pt x="8860" y="5346"/>
                  <a:pt x="8731" y="5422"/>
                  <a:pt x="8578" y="5511"/>
                </a:cubicBezTo>
                <a:cubicBezTo>
                  <a:pt x="8425" y="5600"/>
                  <a:pt x="8266" y="5687"/>
                  <a:pt x="8222" y="5708"/>
                </a:cubicBezTo>
                <a:cubicBezTo>
                  <a:pt x="8151" y="5742"/>
                  <a:pt x="8102" y="5771"/>
                  <a:pt x="7958" y="5869"/>
                </a:cubicBezTo>
                <a:cubicBezTo>
                  <a:pt x="7935" y="5885"/>
                  <a:pt x="7855" y="5934"/>
                  <a:pt x="7780" y="5974"/>
                </a:cubicBezTo>
                <a:cubicBezTo>
                  <a:pt x="7706" y="6014"/>
                  <a:pt x="7638" y="6056"/>
                  <a:pt x="7631" y="6066"/>
                </a:cubicBezTo>
                <a:cubicBezTo>
                  <a:pt x="7625" y="6077"/>
                  <a:pt x="7566" y="6112"/>
                  <a:pt x="7497" y="6147"/>
                </a:cubicBezTo>
                <a:cubicBezTo>
                  <a:pt x="7034" y="6383"/>
                  <a:pt x="6429" y="6765"/>
                  <a:pt x="6336" y="6879"/>
                </a:cubicBezTo>
                <a:cubicBezTo>
                  <a:pt x="6288" y="6937"/>
                  <a:pt x="6238" y="6984"/>
                  <a:pt x="6226" y="6984"/>
                </a:cubicBezTo>
                <a:cubicBezTo>
                  <a:pt x="6213" y="6984"/>
                  <a:pt x="6121" y="7032"/>
                  <a:pt x="6018" y="7091"/>
                </a:cubicBezTo>
                <a:cubicBezTo>
                  <a:pt x="5916" y="7150"/>
                  <a:pt x="5805" y="7208"/>
                  <a:pt x="5774" y="7220"/>
                </a:cubicBezTo>
                <a:cubicBezTo>
                  <a:pt x="5743" y="7231"/>
                  <a:pt x="5709" y="7250"/>
                  <a:pt x="5696" y="7262"/>
                </a:cubicBezTo>
                <a:cubicBezTo>
                  <a:pt x="5619" y="7335"/>
                  <a:pt x="5490" y="7399"/>
                  <a:pt x="5425" y="7399"/>
                </a:cubicBezTo>
                <a:cubicBezTo>
                  <a:pt x="5330" y="7399"/>
                  <a:pt x="5277" y="7426"/>
                  <a:pt x="4710" y="7764"/>
                </a:cubicBezTo>
                <a:cubicBezTo>
                  <a:pt x="4455" y="7916"/>
                  <a:pt x="4227" y="8050"/>
                  <a:pt x="4203" y="8062"/>
                </a:cubicBezTo>
                <a:cubicBezTo>
                  <a:pt x="4178" y="8075"/>
                  <a:pt x="3942" y="8215"/>
                  <a:pt x="3680" y="8370"/>
                </a:cubicBezTo>
                <a:cubicBezTo>
                  <a:pt x="3419" y="8526"/>
                  <a:pt x="3185" y="8662"/>
                  <a:pt x="3160" y="8675"/>
                </a:cubicBezTo>
                <a:cubicBezTo>
                  <a:pt x="2914" y="8802"/>
                  <a:pt x="2827" y="8855"/>
                  <a:pt x="2794" y="8899"/>
                </a:cubicBezTo>
                <a:cubicBezTo>
                  <a:pt x="2746" y="8965"/>
                  <a:pt x="2721" y="8964"/>
                  <a:pt x="2650" y="8896"/>
                </a:cubicBezTo>
                <a:cubicBezTo>
                  <a:pt x="2619" y="8866"/>
                  <a:pt x="2568" y="8843"/>
                  <a:pt x="2536" y="8842"/>
                </a:cubicBezTo>
                <a:cubicBezTo>
                  <a:pt x="2504" y="8842"/>
                  <a:pt x="2444" y="8809"/>
                  <a:pt x="2401" y="8771"/>
                </a:cubicBezTo>
                <a:cubicBezTo>
                  <a:pt x="2359" y="8733"/>
                  <a:pt x="2301" y="8702"/>
                  <a:pt x="2272" y="8702"/>
                </a:cubicBezTo>
                <a:cubicBezTo>
                  <a:pt x="2244" y="8702"/>
                  <a:pt x="2188" y="8679"/>
                  <a:pt x="2148" y="8648"/>
                </a:cubicBezTo>
                <a:cubicBezTo>
                  <a:pt x="2107" y="8618"/>
                  <a:pt x="2046" y="8591"/>
                  <a:pt x="2013" y="8591"/>
                </a:cubicBezTo>
                <a:cubicBezTo>
                  <a:pt x="1980" y="8591"/>
                  <a:pt x="1909" y="8561"/>
                  <a:pt x="1855" y="8523"/>
                </a:cubicBezTo>
                <a:cubicBezTo>
                  <a:pt x="1801" y="8485"/>
                  <a:pt x="1730" y="8451"/>
                  <a:pt x="1699" y="8451"/>
                </a:cubicBezTo>
                <a:cubicBezTo>
                  <a:pt x="1667" y="8450"/>
                  <a:pt x="1617" y="8427"/>
                  <a:pt x="1586" y="8397"/>
                </a:cubicBezTo>
                <a:cubicBezTo>
                  <a:pt x="1544" y="8356"/>
                  <a:pt x="1493" y="8344"/>
                  <a:pt x="1384" y="8343"/>
                </a:cubicBezTo>
                <a:cubicBezTo>
                  <a:pt x="1262" y="8343"/>
                  <a:pt x="1227" y="8355"/>
                  <a:pt x="1162" y="8415"/>
                </a:cubicBezTo>
                <a:lnTo>
                  <a:pt x="1086" y="8487"/>
                </a:lnTo>
                <a:lnTo>
                  <a:pt x="1098" y="8753"/>
                </a:lnTo>
                <a:cubicBezTo>
                  <a:pt x="1105" y="8900"/>
                  <a:pt x="1116" y="9170"/>
                  <a:pt x="1123" y="9353"/>
                </a:cubicBezTo>
                <a:cubicBezTo>
                  <a:pt x="1129" y="9536"/>
                  <a:pt x="1145" y="9713"/>
                  <a:pt x="1159" y="9748"/>
                </a:cubicBezTo>
                <a:cubicBezTo>
                  <a:pt x="1174" y="9782"/>
                  <a:pt x="1179" y="9819"/>
                  <a:pt x="1171" y="9828"/>
                </a:cubicBezTo>
                <a:cubicBezTo>
                  <a:pt x="1155" y="9848"/>
                  <a:pt x="947" y="9775"/>
                  <a:pt x="805" y="9700"/>
                </a:cubicBezTo>
                <a:cubicBezTo>
                  <a:pt x="756" y="9673"/>
                  <a:pt x="678" y="9635"/>
                  <a:pt x="635" y="9616"/>
                </a:cubicBezTo>
                <a:cubicBezTo>
                  <a:pt x="591" y="9597"/>
                  <a:pt x="522" y="9566"/>
                  <a:pt x="483" y="9545"/>
                </a:cubicBezTo>
                <a:cubicBezTo>
                  <a:pt x="375" y="9486"/>
                  <a:pt x="199" y="9495"/>
                  <a:pt x="129" y="9562"/>
                </a:cubicBezTo>
                <a:cubicBezTo>
                  <a:pt x="65" y="9625"/>
                  <a:pt x="0" y="9765"/>
                  <a:pt x="0" y="9843"/>
                </a:cubicBezTo>
                <a:cubicBezTo>
                  <a:pt x="0" y="9871"/>
                  <a:pt x="21" y="9938"/>
                  <a:pt x="46" y="9993"/>
                </a:cubicBezTo>
                <a:cubicBezTo>
                  <a:pt x="81" y="10067"/>
                  <a:pt x="86" y="10103"/>
                  <a:pt x="68" y="10142"/>
                </a:cubicBezTo>
                <a:cubicBezTo>
                  <a:pt x="37" y="10213"/>
                  <a:pt x="41" y="10347"/>
                  <a:pt x="73" y="10387"/>
                </a:cubicBezTo>
                <a:cubicBezTo>
                  <a:pt x="88" y="10405"/>
                  <a:pt x="102" y="10509"/>
                  <a:pt x="105" y="10620"/>
                </a:cubicBezTo>
                <a:cubicBezTo>
                  <a:pt x="111" y="10814"/>
                  <a:pt x="131" y="11025"/>
                  <a:pt x="183" y="11475"/>
                </a:cubicBezTo>
                <a:cubicBezTo>
                  <a:pt x="196" y="11589"/>
                  <a:pt x="204" y="11719"/>
                  <a:pt x="203" y="11765"/>
                </a:cubicBezTo>
                <a:cubicBezTo>
                  <a:pt x="193" y="12042"/>
                  <a:pt x="227" y="12448"/>
                  <a:pt x="266" y="12506"/>
                </a:cubicBezTo>
                <a:cubicBezTo>
                  <a:pt x="279" y="12525"/>
                  <a:pt x="296" y="12622"/>
                  <a:pt x="303" y="12721"/>
                </a:cubicBezTo>
                <a:cubicBezTo>
                  <a:pt x="310" y="12820"/>
                  <a:pt x="328" y="13009"/>
                  <a:pt x="342" y="13139"/>
                </a:cubicBezTo>
                <a:cubicBezTo>
                  <a:pt x="355" y="13269"/>
                  <a:pt x="369" y="13455"/>
                  <a:pt x="376" y="13554"/>
                </a:cubicBezTo>
                <a:cubicBezTo>
                  <a:pt x="383" y="13654"/>
                  <a:pt x="399" y="13746"/>
                  <a:pt x="410" y="13761"/>
                </a:cubicBezTo>
                <a:cubicBezTo>
                  <a:pt x="422" y="13776"/>
                  <a:pt x="420" y="13799"/>
                  <a:pt x="405" y="13820"/>
                </a:cubicBezTo>
                <a:cubicBezTo>
                  <a:pt x="390" y="13842"/>
                  <a:pt x="386" y="13910"/>
                  <a:pt x="395" y="13991"/>
                </a:cubicBezTo>
                <a:cubicBezTo>
                  <a:pt x="403" y="14063"/>
                  <a:pt x="416" y="14202"/>
                  <a:pt x="422" y="14301"/>
                </a:cubicBezTo>
                <a:cubicBezTo>
                  <a:pt x="429" y="14401"/>
                  <a:pt x="445" y="14493"/>
                  <a:pt x="456" y="14508"/>
                </a:cubicBezTo>
                <a:cubicBezTo>
                  <a:pt x="468" y="14522"/>
                  <a:pt x="476" y="14622"/>
                  <a:pt x="476" y="14726"/>
                </a:cubicBezTo>
                <a:cubicBezTo>
                  <a:pt x="476" y="14830"/>
                  <a:pt x="488" y="14938"/>
                  <a:pt x="503" y="14968"/>
                </a:cubicBezTo>
                <a:cubicBezTo>
                  <a:pt x="524" y="15010"/>
                  <a:pt x="523" y="15036"/>
                  <a:pt x="498" y="15093"/>
                </a:cubicBezTo>
                <a:cubicBezTo>
                  <a:pt x="471" y="15155"/>
                  <a:pt x="471" y="15173"/>
                  <a:pt x="498" y="15225"/>
                </a:cubicBezTo>
                <a:cubicBezTo>
                  <a:pt x="518" y="15264"/>
                  <a:pt x="528" y="15354"/>
                  <a:pt x="525" y="15473"/>
                </a:cubicBezTo>
                <a:cubicBezTo>
                  <a:pt x="522" y="15577"/>
                  <a:pt x="531" y="15663"/>
                  <a:pt x="544" y="15673"/>
                </a:cubicBezTo>
                <a:cubicBezTo>
                  <a:pt x="557" y="15683"/>
                  <a:pt x="566" y="15777"/>
                  <a:pt x="566" y="15882"/>
                </a:cubicBezTo>
                <a:cubicBezTo>
                  <a:pt x="566" y="15987"/>
                  <a:pt x="578" y="16082"/>
                  <a:pt x="591" y="16091"/>
                </a:cubicBezTo>
                <a:cubicBezTo>
                  <a:pt x="603" y="16101"/>
                  <a:pt x="613" y="16192"/>
                  <a:pt x="613" y="16294"/>
                </a:cubicBezTo>
                <a:cubicBezTo>
                  <a:pt x="613" y="16403"/>
                  <a:pt x="624" y="16496"/>
                  <a:pt x="639" y="16516"/>
                </a:cubicBezTo>
                <a:cubicBezTo>
                  <a:pt x="661" y="16541"/>
                  <a:pt x="661" y="16555"/>
                  <a:pt x="639" y="16581"/>
                </a:cubicBezTo>
                <a:cubicBezTo>
                  <a:pt x="604" y="16625"/>
                  <a:pt x="606" y="16739"/>
                  <a:pt x="644" y="16823"/>
                </a:cubicBezTo>
                <a:cubicBezTo>
                  <a:pt x="665" y="16868"/>
                  <a:pt x="672" y="16943"/>
                  <a:pt x="664" y="17047"/>
                </a:cubicBezTo>
                <a:cubicBezTo>
                  <a:pt x="656" y="17149"/>
                  <a:pt x="662" y="17214"/>
                  <a:pt x="678" y="17227"/>
                </a:cubicBezTo>
                <a:cubicBezTo>
                  <a:pt x="693" y="17238"/>
                  <a:pt x="703" y="17324"/>
                  <a:pt x="703" y="17433"/>
                </a:cubicBezTo>
                <a:cubicBezTo>
                  <a:pt x="703" y="17657"/>
                  <a:pt x="720" y="17682"/>
                  <a:pt x="974" y="17830"/>
                </a:cubicBezTo>
                <a:cubicBezTo>
                  <a:pt x="1439" y="18102"/>
                  <a:pt x="1533" y="18165"/>
                  <a:pt x="1623" y="18267"/>
                </a:cubicBezTo>
                <a:cubicBezTo>
                  <a:pt x="1677" y="18327"/>
                  <a:pt x="1736" y="18377"/>
                  <a:pt x="1755" y="18377"/>
                </a:cubicBezTo>
                <a:cubicBezTo>
                  <a:pt x="1774" y="18377"/>
                  <a:pt x="1789" y="18388"/>
                  <a:pt x="1789" y="18401"/>
                </a:cubicBezTo>
                <a:cubicBezTo>
                  <a:pt x="1789" y="18414"/>
                  <a:pt x="1843" y="18452"/>
                  <a:pt x="1908" y="18488"/>
                </a:cubicBezTo>
                <a:cubicBezTo>
                  <a:pt x="2024" y="18551"/>
                  <a:pt x="2161" y="18632"/>
                  <a:pt x="2299" y="18718"/>
                </a:cubicBezTo>
                <a:cubicBezTo>
                  <a:pt x="2417" y="18792"/>
                  <a:pt x="2579" y="18876"/>
                  <a:pt x="2602" y="18876"/>
                </a:cubicBezTo>
                <a:cubicBezTo>
                  <a:pt x="2614" y="18876"/>
                  <a:pt x="2627" y="18888"/>
                  <a:pt x="2631" y="18900"/>
                </a:cubicBezTo>
                <a:cubicBezTo>
                  <a:pt x="2638" y="18920"/>
                  <a:pt x="2789" y="19014"/>
                  <a:pt x="2968" y="19109"/>
                </a:cubicBezTo>
                <a:cubicBezTo>
                  <a:pt x="3011" y="19132"/>
                  <a:pt x="3073" y="19170"/>
                  <a:pt x="3104" y="19193"/>
                </a:cubicBezTo>
                <a:cubicBezTo>
                  <a:pt x="3135" y="19216"/>
                  <a:pt x="3415" y="19387"/>
                  <a:pt x="3727" y="19572"/>
                </a:cubicBezTo>
                <a:cubicBezTo>
                  <a:pt x="4783" y="20201"/>
                  <a:pt x="5176" y="20438"/>
                  <a:pt x="5232" y="20484"/>
                </a:cubicBezTo>
                <a:cubicBezTo>
                  <a:pt x="5264" y="20509"/>
                  <a:pt x="5370" y="20571"/>
                  <a:pt x="5469" y="20621"/>
                </a:cubicBezTo>
                <a:cubicBezTo>
                  <a:pt x="5569" y="20671"/>
                  <a:pt x="5689" y="20742"/>
                  <a:pt x="5735" y="20779"/>
                </a:cubicBezTo>
                <a:cubicBezTo>
                  <a:pt x="5782" y="20816"/>
                  <a:pt x="5825" y="20845"/>
                  <a:pt x="5833" y="20845"/>
                </a:cubicBezTo>
                <a:cubicBezTo>
                  <a:pt x="5848" y="20845"/>
                  <a:pt x="6391" y="21161"/>
                  <a:pt x="6465" y="21213"/>
                </a:cubicBezTo>
                <a:cubicBezTo>
                  <a:pt x="6490" y="21230"/>
                  <a:pt x="6639" y="21323"/>
                  <a:pt x="6794" y="21419"/>
                </a:cubicBezTo>
                <a:cubicBezTo>
                  <a:pt x="6950" y="21515"/>
                  <a:pt x="7092" y="21595"/>
                  <a:pt x="7112" y="21595"/>
                </a:cubicBezTo>
                <a:cubicBezTo>
                  <a:pt x="7187" y="21596"/>
                  <a:pt x="7356" y="21466"/>
                  <a:pt x="7524" y="21281"/>
                </a:cubicBezTo>
                <a:cubicBezTo>
                  <a:pt x="7698" y="21090"/>
                  <a:pt x="7700" y="21087"/>
                  <a:pt x="7700" y="20953"/>
                </a:cubicBezTo>
                <a:lnTo>
                  <a:pt x="7700" y="20818"/>
                </a:lnTo>
                <a:lnTo>
                  <a:pt x="7783" y="20860"/>
                </a:lnTo>
                <a:cubicBezTo>
                  <a:pt x="7932" y="20936"/>
                  <a:pt x="7995" y="20916"/>
                  <a:pt x="8176" y="20738"/>
                </a:cubicBezTo>
                <a:cubicBezTo>
                  <a:pt x="8232" y="20682"/>
                  <a:pt x="8319" y="20601"/>
                  <a:pt x="8368" y="20561"/>
                </a:cubicBezTo>
                <a:cubicBezTo>
                  <a:pt x="8418" y="20521"/>
                  <a:pt x="8490" y="20453"/>
                  <a:pt x="8527" y="20409"/>
                </a:cubicBezTo>
                <a:cubicBezTo>
                  <a:pt x="8564" y="20365"/>
                  <a:pt x="8630" y="20304"/>
                  <a:pt x="8674" y="20274"/>
                </a:cubicBezTo>
                <a:cubicBezTo>
                  <a:pt x="8717" y="20245"/>
                  <a:pt x="8776" y="20192"/>
                  <a:pt x="8808" y="20158"/>
                </a:cubicBezTo>
                <a:cubicBezTo>
                  <a:pt x="8839" y="20124"/>
                  <a:pt x="8872" y="20098"/>
                  <a:pt x="8881" y="20098"/>
                </a:cubicBezTo>
                <a:cubicBezTo>
                  <a:pt x="8890" y="20098"/>
                  <a:pt x="8953" y="20043"/>
                  <a:pt x="9020" y="19976"/>
                </a:cubicBezTo>
                <a:cubicBezTo>
                  <a:pt x="9087" y="19908"/>
                  <a:pt x="9172" y="19835"/>
                  <a:pt x="9208" y="19811"/>
                </a:cubicBezTo>
                <a:cubicBezTo>
                  <a:pt x="9244" y="19788"/>
                  <a:pt x="9300" y="19738"/>
                  <a:pt x="9332" y="19701"/>
                </a:cubicBezTo>
                <a:cubicBezTo>
                  <a:pt x="9364" y="19664"/>
                  <a:pt x="9411" y="19624"/>
                  <a:pt x="9435" y="19614"/>
                </a:cubicBezTo>
                <a:cubicBezTo>
                  <a:pt x="9459" y="19604"/>
                  <a:pt x="9519" y="19553"/>
                  <a:pt x="9569" y="19498"/>
                </a:cubicBezTo>
                <a:cubicBezTo>
                  <a:pt x="9619" y="19442"/>
                  <a:pt x="9684" y="19378"/>
                  <a:pt x="9716" y="19354"/>
                </a:cubicBezTo>
                <a:cubicBezTo>
                  <a:pt x="9747" y="19330"/>
                  <a:pt x="9811" y="19272"/>
                  <a:pt x="9860" y="19226"/>
                </a:cubicBezTo>
                <a:cubicBezTo>
                  <a:pt x="9908" y="19180"/>
                  <a:pt x="9979" y="19124"/>
                  <a:pt x="10013" y="19100"/>
                </a:cubicBezTo>
                <a:cubicBezTo>
                  <a:pt x="10048" y="19077"/>
                  <a:pt x="10110" y="19019"/>
                  <a:pt x="10152" y="18972"/>
                </a:cubicBezTo>
                <a:cubicBezTo>
                  <a:pt x="10195" y="18924"/>
                  <a:pt x="10248" y="18877"/>
                  <a:pt x="10272" y="18867"/>
                </a:cubicBezTo>
                <a:cubicBezTo>
                  <a:pt x="10296" y="18857"/>
                  <a:pt x="10360" y="18799"/>
                  <a:pt x="10416" y="18739"/>
                </a:cubicBezTo>
                <a:cubicBezTo>
                  <a:pt x="10472" y="18678"/>
                  <a:pt x="10526" y="18628"/>
                  <a:pt x="10536" y="18628"/>
                </a:cubicBezTo>
                <a:cubicBezTo>
                  <a:pt x="10545" y="18628"/>
                  <a:pt x="10607" y="18573"/>
                  <a:pt x="10675" y="18506"/>
                </a:cubicBezTo>
                <a:cubicBezTo>
                  <a:pt x="10742" y="18438"/>
                  <a:pt x="10827" y="18365"/>
                  <a:pt x="10863" y="18341"/>
                </a:cubicBezTo>
                <a:cubicBezTo>
                  <a:pt x="10898" y="18318"/>
                  <a:pt x="10957" y="18262"/>
                  <a:pt x="10994" y="18219"/>
                </a:cubicBezTo>
                <a:cubicBezTo>
                  <a:pt x="11032" y="18176"/>
                  <a:pt x="11090" y="18127"/>
                  <a:pt x="11124" y="18108"/>
                </a:cubicBezTo>
                <a:cubicBezTo>
                  <a:pt x="11158" y="18090"/>
                  <a:pt x="11223" y="18012"/>
                  <a:pt x="11268" y="17935"/>
                </a:cubicBezTo>
                <a:cubicBezTo>
                  <a:pt x="11313" y="17858"/>
                  <a:pt x="11356" y="17794"/>
                  <a:pt x="11365" y="17794"/>
                </a:cubicBezTo>
                <a:cubicBezTo>
                  <a:pt x="11374" y="17794"/>
                  <a:pt x="11435" y="17743"/>
                  <a:pt x="11500" y="17678"/>
                </a:cubicBezTo>
                <a:cubicBezTo>
                  <a:pt x="11564" y="17613"/>
                  <a:pt x="11683" y="17504"/>
                  <a:pt x="11766" y="17436"/>
                </a:cubicBezTo>
                <a:cubicBezTo>
                  <a:pt x="11848" y="17367"/>
                  <a:pt x="11937" y="17282"/>
                  <a:pt x="11963" y="17248"/>
                </a:cubicBezTo>
                <a:cubicBezTo>
                  <a:pt x="11995" y="17206"/>
                  <a:pt x="12037" y="17185"/>
                  <a:pt x="12088" y="17185"/>
                </a:cubicBezTo>
                <a:cubicBezTo>
                  <a:pt x="12163" y="17185"/>
                  <a:pt x="12249" y="17128"/>
                  <a:pt x="12361" y="17003"/>
                </a:cubicBezTo>
                <a:cubicBezTo>
                  <a:pt x="12391" y="16969"/>
                  <a:pt x="12443" y="16925"/>
                  <a:pt x="12476" y="16904"/>
                </a:cubicBezTo>
                <a:cubicBezTo>
                  <a:pt x="12508" y="16883"/>
                  <a:pt x="12571" y="16828"/>
                  <a:pt x="12615" y="16778"/>
                </a:cubicBezTo>
                <a:cubicBezTo>
                  <a:pt x="12658" y="16729"/>
                  <a:pt x="12704" y="16686"/>
                  <a:pt x="12717" y="16686"/>
                </a:cubicBezTo>
                <a:cubicBezTo>
                  <a:pt x="12730" y="16686"/>
                  <a:pt x="12802" y="16623"/>
                  <a:pt x="12876" y="16545"/>
                </a:cubicBezTo>
                <a:cubicBezTo>
                  <a:pt x="12950" y="16468"/>
                  <a:pt x="13040" y="16387"/>
                  <a:pt x="13076" y="16363"/>
                </a:cubicBezTo>
                <a:cubicBezTo>
                  <a:pt x="13112" y="16340"/>
                  <a:pt x="13162" y="16295"/>
                  <a:pt x="13188" y="16265"/>
                </a:cubicBezTo>
                <a:cubicBezTo>
                  <a:pt x="13215" y="16234"/>
                  <a:pt x="13265" y="16192"/>
                  <a:pt x="13301" y="16169"/>
                </a:cubicBezTo>
                <a:cubicBezTo>
                  <a:pt x="13337" y="16146"/>
                  <a:pt x="13401" y="16089"/>
                  <a:pt x="13442" y="16043"/>
                </a:cubicBezTo>
                <a:cubicBezTo>
                  <a:pt x="13483" y="15998"/>
                  <a:pt x="13546" y="15940"/>
                  <a:pt x="13584" y="15915"/>
                </a:cubicBezTo>
                <a:cubicBezTo>
                  <a:pt x="13622" y="15889"/>
                  <a:pt x="13681" y="15837"/>
                  <a:pt x="13716" y="15798"/>
                </a:cubicBezTo>
                <a:cubicBezTo>
                  <a:pt x="13750" y="15760"/>
                  <a:pt x="13816" y="15703"/>
                  <a:pt x="13860" y="15670"/>
                </a:cubicBezTo>
                <a:cubicBezTo>
                  <a:pt x="13904" y="15637"/>
                  <a:pt x="13971" y="15575"/>
                  <a:pt x="14008" y="15535"/>
                </a:cubicBezTo>
                <a:cubicBezTo>
                  <a:pt x="14045" y="15496"/>
                  <a:pt x="14104" y="15446"/>
                  <a:pt x="14140" y="15422"/>
                </a:cubicBezTo>
                <a:cubicBezTo>
                  <a:pt x="14176" y="15398"/>
                  <a:pt x="14226" y="15354"/>
                  <a:pt x="14252" y="15323"/>
                </a:cubicBezTo>
                <a:cubicBezTo>
                  <a:pt x="14279" y="15293"/>
                  <a:pt x="14337" y="15244"/>
                  <a:pt x="14382" y="15216"/>
                </a:cubicBezTo>
                <a:cubicBezTo>
                  <a:pt x="14426" y="15188"/>
                  <a:pt x="14476" y="15144"/>
                  <a:pt x="14494" y="15117"/>
                </a:cubicBezTo>
                <a:cubicBezTo>
                  <a:pt x="14512" y="15091"/>
                  <a:pt x="14579" y="15030"/>
                  <a:pt x="14643" y="14980"/>
                </a:cubicBezTo>
                <a:cubicBezTo>
                  <a:pt x="14757" y="14890"/>
                  <a:pt x="14822" y="14819"/>
                  <a:pt x="15004" y="14582"/>
                </a:cubicBezTo>
                <a:cubicBezTo>
                  <a:pt x="15054" y="14517"/>
                  <a:pt x="15129" y="14440"/>
                  <a:pt x="15173" y="14412"/>
                </a:cubicBezTo>
                <a:cubicBezTo>
                  <a:pt x="15216" y="14384"/>
                  <a:pt x="15278" y="14334"/>
                  <a:pt x="15309" y="14298"/>
                </a:cubicBezTo>
                <a:cubicBezTo>
                  <a:pt x="15418" y="14175"/>
                  <a:pt x="15532" y="14080"/>
                  <a:pt x="15575" y="14080"/>
                </a:cubicBezTo>
                <a:cubicBezTo>
                  <a:pt x="15640" y="14080"/>
                  <a:pt x="15759" y="14003"/>
                  <a:pt x="15878" y="13883"/>
                </a:cubicBezTo>
                <a:cubicBezTo>
                  <a:pt x="15936" y="13824"/>
                  <a:pt x="15994" y="13776"/>
                  <a:pt x="16005" y="13776"/>
                </a:cubicBezTo>
                <a:cubicBezTo>
                  <a:pt x="16015" y="13776"/>
                  <a:pt x="16071" y="13724"/>
                  <a:pt x="16132" y="13659"/>
                </a:cubicBezTo>
                <a:cubicBezTo>
                  <a:pt x="16192" y="13594"/>
                  <a:pt x="16281" y="13509"/>
                  <a:pt x="16327" y="13471"/>
                </a:cubicBezTo>
                <a:cubicBezTo>
                  <a:pt x="16373" y="13433"/>
                  <a:pt x="16469" y="13355"/>
                  <a:pt x="16539" y="13297"/>
                </a:cubicBezTo>
                <a:cubicBezTo>
                  <a:pt x="16610" y="13240"/>
                  <a:pt x="16701" y="13155"/>
                  <a:pt x="16742" y="13112"/>
                </a:cubicBezTo>
                <a:cubicBezTo>
                  <a:pt x="16782" y="13069"/>
                  <a:pt x="16846" y="13014"/>
                  <a:pt x="16883" y="12990"/>
                </a:cubicBezTo>
                <a:cubicBezTo>
                  <a:pt x="16921" y="12966"/>
                  <a:pt x="16983" y="12908"/>
                  <a:pt x="17022" y="12861"/>
                </a:cubicBezTo>
                <a:cubicBezTo>
                  <a:pt x="17062" y="12815"/>
                  <a:pt x="17107" y="12778"/>
                  <a:pt x="17120" y="12778"/>
                </a:cubicBezTo>
                <a:cubicBezTo>
                  <a:pt x="17133" y="12778"/>
                  <a:pt x="17181" y="12735"/>
                  <a:pt x="17227" y="12685"/>
                </a:cubicBezTo>
                <a:cubicBezTo>
                  <a:pt x="17316" y="12589"/>
                  <a:pt x="17677" y="12279"/>
                  <a:pt x="17698" y="12279"/>
                </a:cubicBezTo>
                <a:cubicBezTo>
                  <a:pt x="17713" y="12279"/>
                  <a:pt x="17830" y="12151"/>
                  <a:pt x="17989" y="11965"/>
                </a:cubicBezTo>
                <a:cubicBezTo>
                  <a:pt x="18051" y="11892"/>
                  <a:pt x="18134" y="11802"/>
                  <a:pt x="18174" y="11765"/>
                </a:cubicBezTo>
                <a:cubicBezTo>
                  <a:pt x="18214" y="11727"/>
                  <a:pt x="18263" y="11682"/>
                  <a:pt x="18279" y="11663"/>
                </a:cubicBezTo>
                <a:cubicBezTo>
                  <a:pt x="18336" y="11597"/>
                  <a:pt x="18493" y="11480"/>
                  <a:pt x="18643" y="11394"/>
                </a:cubicBezTo>
                <a:cubicBezTo>
                  <a:pt x="18725" y="11347"/>
                  <a:pt x="18841" y="11259"/>
                  <a:pt x="18902" y="11197"/>
                </a:cubicBezTo>
                <a:cubicBezTo>
                  <a:pt x="19063" y="11032"/>
                  <a:pt x="19064" y="11030"/>
                  <a:pt x="19085" y="11030"/>
                </a:cubicBezTo>
                <a:cubicBezTo>
                  <a:pt x="19095" y="11030"/>
                  <a:pt x="19125" y="11007"/>
                  <a:pt x="19151" y="10979"/>
                </a:cubicBezTo>
                <a:cubicBezTo>
                  <a:pt x="19176" y="10950"/>
                  <a:pt x="19240" y="10893"/>
                  <a:pt x="19295" y="10850"/>
                </a:cubicBezTo>
                <a:cubicBezTo>
                  <a:pt x="19350" y="10808"/>
                  <a:pt x="19431" y="10731"/>
                  <a:pt x="19475" y="10680"/>
                </a:cubicBezTo>
                <a:cubicBezTo>
                  <a:pt x="19519" y="10629"/>
                  <a:pt x="19565" y="10587"/>
                  <a:pt x="19578" y="10587"/>
                </a:cubicBezTo>
                <a:cubicBezTo>
                  <a:pt x="19590" y="10587"/>
                  <a:pt x="19637" y="10553"/>
                  <a:pt x="19680" y="10510"/>
                </a:cubicBezTo>
                <a:cubicBezTo>
                  <a:pt x="19723" y="10466"/>
                  <a:pt x="19799" y="10399"/>
                  <a:pt x="19849" y="10360"/>
                </a:cubicBezTo>
                <a:cubicBezTo>
                  <a:pt x="19898" y="10321"/>
                  <a:pt x="19962" y="10265"/>
                  <a:pt x="19988" y="10235"/>
                </a:cubicBezTo>
                <a:cubicBezTo>
                  <a:pt x="20014" y="10204"/>
                  <a:pt x="20079" y="10143"/>
                  <a:pt x="20134" y="10100"/>
                </a:cubicBezTo>
                <a:cubicBezTo>
                  <a:pt x="20189" y="10058"/>
                  <a:pt x="20240" y="10016"/>
                  <a:pt x="20246" y="10005"/>
                </a:cubicBezTo>
                <a:cubicBezTo>
                  <a:pt x="20253" y="9993"/>
                  <a:pt x="20308" y="9942"/>
                  <a:pt x="20371" y="9891"/>
                </a:cubicBezTo>
                <a:cubicBezTo>
                  <a:pt x="20525" y="9766"/>
                  <a:pt x="20616" y="9670"/>
                  <a:pt x="20664" y="9580"/>
                </a:cubicBezTo>
                <a:cubicBezTo>
                  <a:pt x="20687" y="9537"/>
                  <a:pt x="20771" y="9467"/>
                  <a:pt x="20866" y="9413"/>
                </a:cubicBezTo>
                <a:cubicBezTo>
                  <a:pt x="20990" y="9342"/>
                  <a:pt x="21041" y="9295"/>
                  <a:pt x="21088" y="9207"/>
                </a:cubicBezTo>
                <a:cubicBezTo>
                  <a:pt x="21146" y="9100"/>
                  <a:pt x="21152" y="9070"/>
                  <a:pt x="21152" y="8801"/>
                </a:cubicBezTo>
                <a:cubicBezTo>
                  <a:pt x="21152" y="8637"/>
                  <a:pt x="21161" y="8502"/>
                  <a:pt x="21174" y="8493"/>
                </a:cubicBezTo>
                <a:cubicBezTo>
                  <a:pt x="21187" y="8483"/>
                  <a:pt x="21196" y="8342"/>
                  <a:pt x="21196" y="8161"/>
                </a:cubicBezTo>
                <a:cubicBezTo>
                  <a:pt x="21196" y="7981"/>
                  <a:pt x="21207" y="7839"/>
                  <a:pt x="21220" y="7829"/>
                </a:cubicBezTo>
                <a:cubicBezTo>
                  <a:pt x="21233" y="7820"/>
                  <a:pt x="21242" y="7673"/>
                  <a:pt x="21242" y="7483"/>
                </a:cubicBezTo>
                <a:cubicBezTo>
                  <a:pt x="21242" y="7293"/>
                  <a:pt x="21251" y="7146"/>
                  <a:pt x="21264" y="7136"/>
                </a:cubicBezTo>
                <a:cubicBezTo>
                  <a:pt x="21277" y="7126"/>
                  <a:pt x="21286" y="6988"/>
                  <a:pt x="21286" y="6816"/>
                </a:cubicBezTo>
                <a:cubicBezTo>
                  <a:pt x="21286" y="6645"/>
                  <a:pt x="21298" y="6506"/>
                  <a:pt x="21310" y="6497"/>
                </a:cubicBezTo>
                <a:cubicBezTo>
                  <a:pt x="21323" y="6487"/>
                  <a:pt x="21332" y="6340"/>
                  <a:pt x="21332" y="6150"/>
                </a:cubicBezTo>
                <a:cubicBezTo>
                  <a:pt x="21332" y="5960"/>
                  <a:pt x="21341" y="5813"/>
                  <a:pt x="21354" y="5804"/>
                </a:cubicBezTo>
                <a:cubicBezTo>
                  <a:pt x="21368" y="5793"/>
                  <a:pt x="21376" y="5610"/>
                  <a:pt x="21376" y="5346"/>
                </a:cubicBezTo>
                <a:cubicBezTo>
                  <a:pt x="21376" y="5083"/>
                  <a:pt x="21387" y="4899"/>
                  <a:pt x="21401" y="4889"/>
                </a:cubicBezTo>
                <a:cubicBezTo>
                  <a:pt x="21414" y="4879"/>
                  <a:pt x="21423" y="4736"/>
                  <a:pt x="21423" y="4549"/>
                </a:cubicBezTo>
                <a:cubicBezTo>
                  <a:pt x="21423" y="4370"/>
                  <a:pt x="21433" y="4210"/>
                  <a:pt x="21445" y="4196"/>
                </a:cubicBezTo>
                <a:cubicBezTo>
                  <a:pt x="21456" y="4182"/>
                  <a:pt x="21470" y="4025"/>
                  <a:pt x="21476" y="3849"/>
                </a:cubicBezTo>
                <a:cubicBezTo>
                  <a:pt x="21498" y="3257"/>
                  <a:pt x="21529" y="2866"/>
                  <a:pt x="21557" y="2783"/>
                </a:cubicBezTo>
                <a:cubicBezTo>
                  <a:pt x="21600" y="2656"/>
                  <a:pt x="21568" y="2539"/>
                  <a:pt x="21464" y="2424"/>
                </a:cubicBezTo>
                <a:cubicBezTo>
                  <a:pt x="21374" y="2324"/>
                  <a:pt x="21374" y="2317"/>
                  <a:pt x="21388" y="2176"/>
                </a:cubicBezTo>
                <a:cubicBezTo>
                  <a:pt x="21414" y="1922"/>
                  <a:pt x="21427" y="1571"/>
                  <a:pt x="21413" y="1504"/>
                </a:cubicBezTo>
                <a:cubicBezTo>
                  <a:pt x="21405" y="1468"/>
                  <a:pt x="21373" y="1418"/>
                  <a:pt x="21342" y="1393"/>
                </a:cubicBezTo>
                <a:cubicBezTo>
                  <a:pt x="21289" y="1350"/>
                  <a:pt x="21082" y="1285"/>
                  <a:pt x="20895" y="1253"/>
                </a:cubicBezTo>
                <a:cubicBezTo>
                  <a:pt x="20849" y="1245"/>
                  <a:pt x="20805" y="1228"/>
                  <a:pt x="20798" y="1214"/>
                </a:cubicBezTo>
                <a:cubicBezTo>
                  <a:pt x="20791" y="1200"/>
                  <a:pt x="20746" y="1190"/>
                  <a:pt x="20698" y="1190"/>
                </a:cubicBezTo>
                <a:cubicBezTo>
                  <a:pt x="20649" y="1190"/>
                  <a:pt x="20605" y="1177"/>
                  <a:pt x="20598" y="1163"/>
                </a:cubicBezTo>
                <a:cubicBezTo>
                  <a:pt x="20591" y="1150"/>
                  <a:pt x="20553" y="1133"/>
                  <a:pt x="20512" y="1124"/>
                </a:cubicBezTo>
                <a:cubicBezTo>
                  <a:pt x="20472" y="1116"/>
                  <a:pt x="20380" y="1097"/>
                  <a:pt x="20307" y="1082"/>
                </a:cubicBezTo>
                <a:cubicBezTo>
                  <a:pt x="20122" y="1044"/>
                  <a:pt x="19946" y="992"/>
                  <a:pt x="19900" y="963"/>
                </a:cubicBezTo>
                <a:cubicBezTo>
                  <a:pt x="19878" y="949"/>
                  <a:pt x="19832" y="939"/>
                  <a:pt x="19797" y="939"/>
                </a:cubicBezTo>
                <a:cubicBezTo>
                  <a:pt x="19762" y="939"/>
                  <a:pt x="19724" y="929"/>
                  <a:pt x="19712" y="915"/>
                </a:cubicBezTo>
                <a:cubicBezTo>
                  <a:pt x="19700" y="901"/>
                  <a:pt x="19643" y="881"/>
                  <a:pt x="19587" y="873"/>
                </a:cubicBezTo>
                <a:cubicBezTo>
                  <a:pt x="19424" y="850"/>
                  <a:pt x="19224" y="801"/>
                  <a:pt x="19180" y="772"/>
                </a:cubicBezTo>
                <a:cubicBezTo>
                  <a:pt x="19157" y="757"/>
                  <a:pt x="19104" y="745"/>
                  <a:pt x="19060" y="745"/>
                </a:cubicBezTo>
                <a:cubicBezTo>
                  <a:pt x="19017" y="745"/>
                  <a:pt x="18973" y="733"/>
                  <a:pt x="18965" y="718"/>
                </a:cubicBezTo>
                <a:cubicBezTo>
                  <a:pt x="18957" y="703"/>
                  <a:pt x="18915" y="691"/>
                  <a:pt x="18870" y="691"/>
                </a:cubicBezTo>
                <a:cubicBezTo>
                  <a:pt x="18825" y="691"/>
                  <a:pt x="18732" y="666"/>
                  <a:pt x="18662" y="637"/>
                </a:cubicBezTo>
                <a:cubicBezTo>
                  <a:pt x="18535" y="585"/>
                  <a:pt x="18356" y="541"/>
                  <a:pt x="18150" y="509"/>
                </a:cubicBezTo>
                <a:cubicBezTo>
                  <a:pt x="18088" y="499"/>
                  <a:pt x="17995" y="466"/>
                  <a:pt x="17942" y="437"/>
                </a:cubicBezTo>
                <a:cubicBezTo>
                  <a:pt x="17890" y="408"/>
                  <a:pt x="17816" y="383"/>
                  <a:pt x="17779" y="383"/>
                </a:cubicBezTo>
                <a:cubicBezTo>
                  <a:pt x="17742" y="383"/>
                  <a:pt x="17706" y="372"/>
                  <a:pt x="17698" y="356"/>
                </a:cubicBezTo>
                <a:cubicBezTo>
                  <a:pt x="17691" y="341"/>
                  <a:pt x="17649" y="330"/>
                  <a:pt x="17608" y="330"/>
                </a:cubicBezTo>
                <a:cubicBezTo>
                  <a:pt x="17526" y="330"/>
                  <a:pt x="17226" y="257"/>
                  <a:pt x="17154" y="219"/>
                </a:cubicBezTo>
                <a:cubicBezTo>
                  <a:pt x="17129" y="206"/>
                  <a:pt x="17073" y="186"/>
                  <a:pt x="17030" y="177"/>
                </a:cubicBezTo>
                <a:cubicBezTo>
                  <a:pt x="16704" y="107"/>
                  <a:pt x="16649" y="92"/>
                  <a:pt x="16439" y="25"/>
                </a:cubicBezTo>
                <a:cubicBezTo>
                  <a:pt x="16383" y="6"/>
                  <a:pt x="16292" y="-4"/>
                  <a:pt x="16237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63" name="Ligne de connexion" descr="Ligne de connexion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110569" y="2958159"/>
            <a:ext cx="1141067" cy="1675795"/>
          </a:xfrm>
          <a:prstGeom prst="rect">
            <a:avLst/>
          </a:prstGeom>
        </p:spPr>
      </p:pic>
      <p:sp>
        <p:nvSpPr>
          <p:cNvPr id="857" name="See Akitaka Ariga’s FPF talk!"/>
          <p:cNvSpPr/>
          <p:nvPr/>
        </p:nvSpPr>
        <p:spPr>
          <a:xfrm rot="21383774">
            <a:off x="6605641" y="761148"/>
            <a:ext cx="2152724" cy="836840"/>
          </a:xfrm>
          <a:prstGeom prst="rect">
            <a:avLst/>
          </a:prstGeom>
          <a:solidFill>
            <a:srgbClr val="CAD6FF">
              <a:alpha val="92720"/>
            </a:srgbClr>
          </a:solidFill>
          <a:ln w="25400">
            <a:solidFill>
              <a:srgbClr val="0E274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See Akitaka Ariga’s FPF </a:t>
            </a:r>
            <a:r>
              <a:rPr u="sng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hlinkClick r:id="rId10" invalidUrl="" action="" tgtFrame="" tooltip="" history="1" highlightClick="0" endSnd="0"/>
              </a:rPr>
              <a:t>talk</a:t>
            </a:r>
            <a:r>
              <a:t>!</a:t>
            </a:r>
          </a:p>
        </p:txBody>
      </p:sp>
      <p:pic>
        <p:nvPicPr>
          <p:cNvPr id="865" name="Ligne de connexion" descr="Ligne de connexion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112770" y="5204671"/>
            <a:ext cx="2538437" cy="71688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Grouper"/>
          <p:cNvGrpSpPr/>
          <p:nvPr/>
        </p:nvGrpSpPr>
        <p:grpSpPr>
          <a:xfrm>
            <a:off x="2774950" y="562824"/>
            <a:ext cx="7200900" cy="5194301"/>
            <a:chOff x="0" y="0"/>
            <a:chExt cx="7200900" cy="5194300"/>
          </a:xfrm>
        </p:grpSpPr>
        <p:pic>
          <p:nvPicPr>
            <p:cNvPr id="868" name="run2420_lumiVetoesSignal.pdf" descr="run2420_lumiVetoesSignal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200900" cy="519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9" name="Ligne"/>
            <p:cNvSpPr/>
            <p:nvPr/>
          </p:nvSpPr>
          <p:spPr>
            <a:xfrm flipV="1">
              <a:off x="2854361" y="1751506"/>
              <a:ext cx="1" cy="2925504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70" name="Stable beams"/>
            <p:cNvSpPr txBox="1"/>
            <p:nvPr/>
          </p:nvSpPr>
          <p:spPr>
            <a:xfrm>
              <a:off x="2269978" y="1564420"/>
              <a:ext cx="1168767" cy="185100"/>
            </a:xfrm>
            <a:prstGeom prst="rect">
              <a:avLst/>
            </a:prstGeom>
            <a:solidFill>
              <a:schemeClr val="accent4">
                <a:satOff val="-64169"/>
                <a:lumOff val="2098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300"/>
                </a:spcBef>
                <a:defRPr sz="1300">
                  <a:solidFill>
                    <a:srgbClr val="FFFFFF"/>
                  </a:solidFill>
                </a:defRPr>
              </a:lvl1pPr>
            </a:lstStyle>
            <a:p>
              <a:pPr/>
              <a:r>
                <a:t>Stable beams</a:t>
              </a:r>
            </a:p>
          </p:txBody>
        </p:sp>
        <p:sp>
          <p:nvSpPr>
            <p:cNvPr id="871" name="Ligne"/>
            <p:cNvSpPr/>
            <p:nvPr/>
          </p:nvSpPr>
          <p:spPr>
            <a:xfrm flipV="1">
              <a:off x="2397161" y="2264767"/>
              <a:ext cx="1" cy="2414957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72" name="Adjust"/>
            <p:cNvSpPr txBox="1"/>
            <p:nvPr/>
          </p:nvSpPr>
          <p:spPr>
            <a:xfrm>
              <a:off x="2071102" y="2048631"/>
              <a:ext cx="652120" cy="185100"/>
            </a:xfrm>
            <a:prstGeom prst="rect">
              <a:avLst/>
            </a:prstGeom>
            <a:solidFill>
              <a:schemeClr val="accent4">
                <a:satOff val="-64169"/>
                <a:lumOff val="2098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300"/>
                </a:spcBef>
                <a:defRPr sz="1300">
                  <a:solidFill>
                    <a:srgbClr val="FFFFFF"/>
                  </a:solidFill>
                </a:defRPr>
              </a:lvl1pPr>
            </a:lstStyle>
            <a:p>
              <a:pPr/>
              <a:r>
                <a:t>Adjust</a:t>
              </a:r>
            </a:p>
          </p:txBody>
        </p:sp>
        <p:sp>
          <p:nvSpPr>
            <p:cNvPr id="873" name="Ligne"/>
            <p:cNvSpPr/>
            <p:nvPr/>
          </p:nvSpPr>
          <p:spPr>
            <a:xfrm flipV="1">
              <a:off x="1725825" y="2783462"/>
              <a:ext cx="1" cy="1893899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74" name="Squeeze"/>
            <p:cNvSpPr txBox="1"/>
            <p:nvPr/>
          </p:nvSpPr>
          <p:spPr>
            <a:xfrm>
              <a:off x="1344914" y="2566039"/>
              <a:ext cx="761825" cy="185100"/>
            </a:xfrm>
            <a:prstGeom prst="rect">
              <a:avLst/>
            </a:prstGeom>
            <a:solidFill>
              <a:schemeClr val="accent4">
                <a:satOff val="-64169"/>
                <a:lumOff val="2098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300"/>
                </a:spcBef>
                <a:defRPr sz="1300">
                  <a:solidFill>
                    <a:srgbClr val="FFFFFF"/>
                  </a:solidFill>
                </a:defRPr>
              </a:lvl1pPr>
            </a:lstStyle>
            <a:p>
              <a:pPr/>
              <a:r>
                <a:t>Squeeze</a:t>
              </a:r>
            </a:p>
          </p:txBody>
        </p:sp>
        <p:sp>
          <p:nvSpPr>
            <p:cNvPr id="875" name="Ligne"/>
            <p:cNvSpPr/>
            <p:nvPr/>
          </p:nvSpPr>
          <p:spPr>
            <a:xfrm flipV="1">
              <a:off x="803004" y="3278345"/>
              <a:ext cx="1" cy="1393717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76" name="Ramp"/>
            <p:cNvSpPr txBox="1"/>
            <p:nvPr/>
          </p:nvSpPr>
          <p:spPr>
            <a:xfrm>
              <a:off x="505312" y="3068979"/>
              <a:ext cx="561879" cy="185100"/>
            </a:xfrm>
            <a:prstGeom prst="rect">
              <a:avLst/>
            </a:prstGeom>
            <a:solidFill>
              <a:schemeClr val="accent4">
                <a:satOff val="-64169"/>
                <a:lumOff val="2098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300"/>
                </a:spcBef>
                <a:defRPr sz="1300">
                  <a:solidFill>
                    <a:srgbClr val="FFFFFF"/>
                  </a:solidFill>
                </a:defRPr>
              </a:lvl1pPr>
            </a:lstStyle>
            <a:p>
              <a:pPr/>
              <a:r>
                <a:t>Ramp</a:t>
              </a:r>
            </a:p>
          </p:txBody>
        </p:sp>
      </p:grpSp>
      <p:sp>
        <p:nvSpPr>
          <p:cNvPr id="878" name="DAQ validation"/>
          <p:cNvSpPr txBox="1"/>
          <p:nvPr>
            <p:ph type="title"/>
          </p:nvPr>
        </p:nvSpPr>
        <p:spPr>
          <a:xfrm>
            <a:off x="838200" y="120924"/>
            <a:ext cx="9981584" cy="729309"/>
          </a:xfrm>
          <a:prstGeom prst="rect">
            <a:avLst/>
          </a:prstGeom>
        </p:spPr>
        <p:txBody>
          <a:bodyPr/>
          <a:lstStyle/>
          <a:p>
            <a:pPr/>
            <a:r>
              <a:t>DAQ validation</a:t>
            </a:r>
          </a:p>
        </p:txBody>
      </p:sp>
      <p:sp>
        <p:nvSpPr>
          <p:cNvPr id="87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80" name="Muons very effectively vetoed!"/>
          <p:cNvSpPr txBox="1"/>
          <p:nvPr/>
        </p:nvSpPr>
        <p:spPr>
          <a:xfrm>
            <a:off x="7448161" y="5567195"/>
            <a:ext cx="2684005" cy="72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b="1" sz="2000">
                <a:solidFill>
                  <a:srgbClr val="0365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Muons very effectively vetoed!</a:t>
            </a:r>
          </a:p>
        </p:txBody>
      </p:sp>
      <p:sp>
        <p:nvSpPr>
          <p:cNvPr id="881" name="Signal triggers stably collecting data"/>
          <p:cNvSpPr txBox="1"/>
          <p:nvPr/>
        </p:nvSpPr>
        <p:spPr>
          <a:xfrm>
            <a:off x="2311820" y="5567195"/>
            <a:ext cx="2684005" cy="72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b="1" sz="2000">
                <a:solidFill>
                  <a:srgbClr val="C8250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Signal triggers stably collecting data</a:t>
            </a:r>
          </a:p>
        </p:txBody>
      </p:sp>
      <p:sp>
        <p:nvSpPr>
          <p:cNvPr id="882" name="Data from the  14th of June 2025"/>
          <p:cNvSpPr txBox="1"/>
          <p:nvPr/>
        </p:nvSpPr>
        <p:spPr>
          <a:xfrm>
            <a:off x="9993719" y="3673661"/>
            <a:ext cx="1788108" cy="501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Data from the  14th of June 2025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No signs of new physics seen at the LHC (yet)…"/>
          <p:cNvSpPr txBox="1"/>
          <p:nvPr>
            <p:ph type="body" sz="quarter" idx="1"/>
          </p:nvPr>
        </p:nvSpPr>
        <p:spPr>
          <a:xfrm>
            <a:off x="308318" y="2265832"/>
            <a:ext cx="2897089" cy="2996143"/>
          </a:xfrm>
          <a:prstGeom prst="rect">
            <a:avLst/>
          </a:prstGeom>
        </p:spPr>
        <p:txBody>
          <a:bodyPr/>
          <a:lstStyle/>
          <a:p>
            <a:pPr algn="ctr">
              <a:defRPr sz="2000"/>
            </a:pPr>
            <a:r>
              <a:t>No signs of new physics seen at the LHC (yet)</a:t>
            </a:r>
          </a:p>
          <a:p>
            <a:pPr algn="ctr">
              <a:defRPr sz="2000"/>
            </a:pPr>
          </a:p>
          <a:p>
            <a:pPr algn="ctr">
              <a:defRPr sz="2000"/>
            </a:pPr>
            <a:r>
              <a:t>SM extensions that include dark (or hidden) sectors give very plausible hint</a:t>
            </a:r>
          </a:p>
        </p:txBody>
      </p:sp>
      <p:sp>
        <p:nvSpPr>
          <p:cNvPr id="467" name="Numéro de diapositive"/>
          <p:cNvSpPr txBox="1"/>
          <p:nvPr>
            <p:ph type="sldNum" sz="quarter" idx="2"/>
          </p:nvPr>
        </p:nvSpPr>
        <p:spPr>
          <a:xfrm>
            <a:off x="11848323" y="6495287"/>
            <a:ext cx="202958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85" name="Grouper"/>
          <p:cNvGrpSpPr/>
          <p:nvPr/>
        </p:nvGrpSpPr>
        <p:grpSpPr>
          <a:xfrm>
            <a:off x="3558845" y="1203368"/>
            <a:ext cx="8324837" cy="5121072"/>
            <a:chOff x="-673654" y="-426586"/>
            <a:chExt cx="8324836" cy="5121071"/>
          </a:xfrm>
        </p:grpSpPr>
        <p:grpSp>
          <p:nvGrpSpPr>
            <p:cNvPr id="482" name="Grouper"/>
            <p:cNvGrpSpPr/>
            <p:nvPr/>
          </p:nvGrpSpPr>
          <p:grpSpPr>
            <a:xfrm>
              <a:off x="1163967" y="-426587"/>
              <a:ext cx="5729310" cy="1735809"/>
              <a:chOff x="0" y="0"/>
              <a:chExt cx="5729309" cy="1735807"/>
            </a:xfrm>
          </p:grpSpPr>
          <p:sp>
            <p:nvSpPr>
              <p:cNvPr id="468" name="electron"/>
              <p:cNvSpPr/>
              <p:nvPr/>
            </p:nvSpPr>
            <p:spPr>
              <a:xfrm>
                <a:off x="0" y="280167"/>
                <a:ext cx="812803" cy="62592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C10011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/>
              <a:p>
                <a:pPr algn="ctr">
                  <a:defRPr sz="1200"/>
                </a:pPr>
              </a:p>
              <a:p>
                <a:pPr algn="ctr">
                  <a:defRPr sz="1200"/>
                </a:pPr>
                <a:r>
                  <a:t>electron</a:t>
                </a:r>
              </a:p>
            </p:txBody>
          </p:sp>
          <p:sp>
            <p:nvSpPr>
              <p:cNvPr id="469" name="Ovale"/>
              <p:cNvSpPr/>
              <p:nvPr/>
            </p:nvSpPr>
            <p:spPr>
              <a:xfrm>
                <a:off x="2304768" y="1138647"/>
                <a:ext cx="812804" cy="597161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9A00C1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0" name="dark electron"/>
              <p:cNvSpPr/>
              <p:nvPr/>
            </p:nvSpPr>
            <p:spPr>
              <a:xfrm>
                <a:off x="4916506" y="280167"/>
                <a:ext cx="812804" cy="62592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121AFF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/>
              <a:p>
                <a:pPr algn="ctr">
                  <a:defRPr sz="500"/>
                </a:pPr>
              </a:p>
              <a:p>
                <a:pPr algn="ctr">
                  <a:defRPr sz="1200"/>
                </a:pPr>
                <a:r>
                  <a:t>dark electron</a:t>
                </a:r>
              </a:p>
            </p:txBody>
          </p:sp>
          <p:sp>
            <p:nvSpPr>
              <p:cNvPr id="471" name="Ligne"/>
              <p:cNvSpPr/>
              <p:nvPr/>
            </p:nvSpPr>
            <p:spPr>
              <a:xfrm>
                <a:off x="768710" y="693521"/>
                <a:ext cx="385767" cy="187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3" h="16762" fill="norm" stroke="1" extrusionOk="0">
                    <a:moveTo>
                      <a:pt x="1049" y="1654"/>
                    </a:moveTo>
                    <a:cubicBezTo>
                      <a:pt x="-777" y="4813"/>
                      <a:pt x="-122" y="9935"/>
                      <a:pt x="2253" y="11665"/>
                    </a:cubicBezTo>
                    <a:cubicBezTo>
                      <a:pt x="2905" y="12140"/>
                      <a:pt x="3627" y="12185"/>
                      <a:pt x="4300" y="11807"/>
                    </a:cubicBezTo>
                    <a:cubicBezTo>
                      <a:pt x="7024" y="10277"/>
                      <a:pt x="5815" y="-2229"/>
                      <a:pt x="10286" y="348"/>
                    </a:cubicBezTo>
                    <a:cubicBezTo>
                      <a:pt x="14504" y="2780"/>
                      <a:pt x="8073" y="13662"/>
                      <a:pt x="11941" y="16291"/>
                    </a:cubicBezTo>
                    <a:cubicBezTo>
                      <a:pt x="16470" y="19371"/>
                      <a:pt x="15298" y="6383"/>
                      <a:pt x="18051" y="4523"/>
                    </a:cubicBezTo>
                    <a:cubicBezTo>
                      <a:pt x="19055" y="3845"/>
                      <a:pt x="20208" y="4418"/>
                      <a:pt x="20823" y="5897"/>
                    </a:cubicBezTo>
                  </a:path>
                </a:pathLst>
              </a:custGeom>
              <a:noFill/>
              <a:ln w="25400" cap="flat">
                <a:solidFill>
                  <a:srgbClr val="C10011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2" name="Ligne"/>
              <p:cNvSpPr/>
              <p:nvPr/>
            </p:nvSpPr>
            <p:spPr>
              <a:xfrm>
                <a:off x="4578324" y="699038"/>
                <a:ext cx="383173" cy="187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9" h="16772" fill="norm" stroke="1" extrusionOk="0">
                    <a:moveTo>
                      <a:pt x="20205" y="1645"/>
                    </a:moveTo>
                    <a:cubicBezTo>
                      <a:pt x="21600" y="4350"/>
                      <a:pt x="21381" y="7739"/>
                      <a:pt x="20193" y="10033"/>
                    </a:cubicBezTo>
                    <a:cubicBezTo>
                      <a:pt x="19425" y="11517"/>
                      <a:pt x="18233" y="12462"/>
                      <a:pt x="16883" y="11810"/>
                    </a:cubicBezTo>
                    <a:cubicBezTo>
                      <a:pt x="14072" y="10452"/>
                      <a:pt x="15360" y="-2211"/>
                      <a:pt x="10766" y="338"/>
                    </a:cubicBezTo>
                    <a:cubicBezTo>
                      <a:pt x="6435" y="2741"/>
                      <a:pt x="13021" y="13668"/>
                      <a:pt x="9076" y="16300"/>
                    </a:cubicBezTo>
                    <a:cubicBezTo>
                      <a:pt x="4445" y="19389"/>
                      <a:pt x="5646" y="6375"/>
                      <a:pt x="2832" y="4517"/>
                    </a:cubicBezTo>
                    <a:cubicBezTo>
                      <a:pt x="1807" y="3840"/>
                      <a:pt x="629" y="4415"/>
                      <a:pt x="0" y="5893"/>
                    </a:cubicBezTo>
                  </a:path>
                </a:pathLst>
              </a:custGeom>
              <a:noFill/>
              <a:ln w="25400" cap="flat">
                <a:solidFill>
                  <a:srgbClr val="121A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3" name="Ligne"/>
              <p:cNvSpPr/>
              <p:nvPr/>
            </p:nvSpPr>
            <p:spPr>
              <a:xfrm>
                <a:off x="3053725" y="998051"/>
                <a:ext cx="513745" cy="29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51" h="20637" fill="norm" stroke="1" extrusionOk="0">
                    <a:moveTo>
                      <a:pt x="374" y="20637"/>
                    </a:moveTo>
                    <a:cubicBezTo>
                      <a:pt x="-648" y="17980"/>
                      <a:pt x="560" y="14406"/>
                      <a:pt x="2348" y="14797"/>
                    </a:cubicBezTo>
                    <a:cubicBezTo>
                      <a:pt x="4136" y="15188"/>
                      <a:pt x="5326" y="20960"/>
                      <a:pt x="7217" y="18657"/>
                    </a:cubicBezTo>
                    <a:cubicBezTo>
                      <a:pt x="9079" y="16391"/>
                      <a:pt x="6300" y="11113"/>
                      <a:pt x="7988" y="8738"/>
                    </a:cubicBezTo>
                    <a:cubicBezTo>
                      <a:pt x="9555" y="6532"/>
                      <a:pt x="12199" y="12725"/>
                      <a:pt x="13586" y="8933"/>
                    </a:cubicBezTo>
                    <a:cubicBezTo>
                      <a:pt x="14335" y="6886"/>
                      <a:pt x="12678" y="3896"/>
                      <a:pt x="13756" y="2067"/>
                    </a:cubicBezTo>
                    <a:cubicBezTo>
                      <a:pt x="15352" y="-640"/>
                      <a:pt x="16582" y="4752"/>
                      <a:pt x="18132" y="5230"/>
                    </a:cubicBezTo>
                    <a:cubicBezTo>
                      <a:pt x="19772" y="5736"/>
                      <a:pt x="20952" y="2476"/>
                      <a:pt x="20025" y="0"/>
                    </a:cubicBezTo>
                  </a:path>
                </a:pathLst>
              </a:custGeom>
              <a:noFill/>
              <a:ln w="25400" cap="flat">
                <a:solidFill>
                  <a:srgbClr val="121A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4" name="Ligne"/>
              <p:cNvSpPr/>
              <p:nvPr/>
            </p:nvSpPr>
            <p:spPr>
              <a:xfrm>
                <a:off x="1839003" y="998051"/>
                <a:ext cx="513745" cy="29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51" h="20637" fill="norm" stroke="1" extrusionOk="0">
                    <a:moveTo>
                      <a:pt x="19977" y="20637"/>
                    </a:moveTo>
                    <a:cubicBezTo>
                      <a:pt x="20999" y="17980"/>
                      <a:pt x="19791" y="14406"/>
                      <a:pt x="18003" y="14797"/>
                    </a:cubicBezTo>
                    <a:cubicBezTo>
                      <a:pt x="16215" y="15188"/>
                      <a:pt x="15025" y="20960"/>
                      <a:pt x="13134" y="18657"/>
                    </a:cubicBezTo>
                    <a:cubicBezTo>
                      <a:pt x="11272" y="16391"/>
                      <a:pt x="14051" y="11113"/>
                      <a:pt x="12363" y="8738"/>
                    </a:cubicBezTo>
                    <a:cubicBezTo>
                      <a:pt x="10796" y="6532"/>
                      <a:pt x="8152" y="12725"/>
                      <a:pt x="6765" y="8933"/>
                    </a:cubicBezTo>
                    <a:cubicBezTo>
                      <a:pt x="6016" y="6886"/>
                      <a:pt x="7673" y="3896"/>
                      <a:pt x="6595" y="2067"/>
                    </a:cubicBezTo>
                    <a:cubicBezTo>
                      <a:pt x="4999" y="-640"/>
                      <a:pt x="3769" y="4752"/>
                      <a:pt x="2219" y="5230"/>
                    </a:cubicBezTo>
                    <a:cubicBezTo>
                      <a:pt x="579" y="5736"/>
                      <a:pt x="-601" y="2476"/>
                      <a:pt x="326" y="0"/>
                    </a:cubicBezTo>
                  </a:path>
                </a:pathLst>
              </a:custGeom>
              <a:noFill/>
              <a:ln w="25400" cap="flat">
                <a:solidFill>
                  <a:srgbClr val="C10011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5" name="γ…"/>
              <p:cNvSpPr/>
              <p:nvPr/>
            </p:nvSpPr>
            <p:spPr>
              <a:xfrm>
                <a:off x="1143394" y="181053"/>
                <a:ext cx="812804" cy="824153"/>
              </a:xfrm>
              <a:prstGeom prst="roundRect">
                <a:avLst>
                  <a:gd name="adj" fmla="val 15209"/>
                </a:avLst>
              </a:prstGeom>
              <a:solidFill>
                <a:srgbClr val="FFFFFF"/>
              </a:solidFill>
              <a:ln w="25400" cap="flat">
                <a:solidFill>
                  <a:srgbClr val="C10011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/>
              <a:p>
                <a:pPr algn="ctr">
                  <a:defRPr sz="3000">
                    <a:solidFill>
                      <a:srgbClr val="E0666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 </a:t>
                </a:r>
                <a:r>
                  <a:rPr sz="2200"/>
                  <a:t> </a:t>
                </a:r>
                <a:r>
                  <a:t>γ</a:t>
                </a:r>
              </a:p>
              <a:p>
                <a:pPr algn="ctr">
                  <a:defRPr sz="1200"/>
                </a:pPr>
                <a:r>
                  <a:t>photon</a:t>
                </a:r>
              </a:p>
            </p:txBody>
          </p:sp>
          <p:sp>
            <p:nvSpPr>
              <p:cNvPr id="476" name="γ*…"/>
              <p:cNvSpPr/>
              <p:nvPr/>
            </p:nvSpPr>
            <p:spPr>
              <a:xfrm>
                <a:off x="3425597" y="181053"/>
                <a:ext cx="1146941" cy="824153"/>
              </a:xfrm>
              <a:prstGeom prst="roundRect">
                <a:avLst>
                  <a:gd name="adj" fmla="val 15000"/>
                </a:avLst>
              </a:prstGeom>
              <a:solidFill>
                <a:srgbClr val="FFFFFF"/>
              </a:solidFill>
              <a:ln w="25400" cap="flat">
                <a:solidFill>
                  <a:srgbClr val="121AFF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/>
              <a:p>
                <a:pPr algn="ctr">
                  <a:defRPr sz="3000">
                    <a:solidFill>
                      <a:srgbClr val="3F52D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  </a:t>
                </a:r>
                <a:r>
                  <a:rPr sz="2500"/>
                  <a:t> </a:t>
                </a:r>
                <a:r>
                  <a:t>γ*</a:t>
                </a:r>
              </a:p>
              <a:p>
                <a:pPr algn="ctr">
                  <a:defRPr sz="1200"/>
                </a:pPr>
                <a:r>
                  <a:t>dark photon</a:t>
                </a:r>
              </a:p>
            </p:txBody>
          </p:sp>
          <p:sp>
            <p:nvSpPr>
              <p:cNvPr id="477" name="strength: e"/>
              <p:cNvSpPr txBox="1"/>
              <p:nvPr/>
            </p:nvSpPr>
            <p:spPr>
              <a:xfrm>
                <a:off x="366487" y="989771"/>
                <a:ext cx="576948" cy="1486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>
                <a:lvl1pPr algn="ctr">
                  <a:defRPr sz="800"/>
                </a:lvl1pPr>
              </a:lstStyle>
              <a:p>
                <a:pPr/>
                <a:r>
                  <a:t>strength: e</a:t>
                </a:r>
              </a:p>
            </p:txBody>
          </p:sp>
          <p:sp>
            <p:nvSpPr>
              <p:cNvPr id="478" name="strength: e’ ≈ e"/>
              <p:cNvSpPr txBox="1"/>
              <p:nvPr/>
            </p:nvSpPr>
            <p:spPr>
              <a:xfrm>
                <a:off x="4545679" y="989771"/>
                <a:ext cx="796505" cy="1486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>
                <a:lvl1pPr algn="ctr">
                  <a:defRPr sz="800"/>
                </a:lvl1pPr>
              </a:lstStyle>
              <a:p>
                <a:pPr/>
                <a:r>
                  <a:t>strength: e’ ≈ e</a:t>
                </a:r>
              </a:p>
            </p:txBody>
          </p:sp>
          <p:sp>
            <p:nvSpPr>
              <p:cNvPr id="479" name="Natural strength (LO):…"/>
              <p:cNvSpPr txBox="1"/>
              <p:nvPr/>
            </p:nvSpPr>
            <p:spPr>
              <a:xfrm>
                <a:off x="1713453" y="877889"/>
                <a:ext cx="1995434" cy="2440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rmAutofit fontScale="100000" lnSpcReduction="0"/>
              </a:bodyPr>
              <a:lstStyle/>
              <a:p>
                <a:pPr algn="ctr">
                  <a:defRPr sz="800"/>
                </a:pPr>
                <a:r>
                  <a:t>Natural strength (LO): </a:t>
                </a:r>
              </a:p>
              <a:p>
                <a:pPr algn="ctr">
                  <a:defRPr sz="800"/>
                </a:pPr>
                <a:r>
                  <a:t>α/π ≈ 1/1000</a:t>
                </a:r>
              </a:p>
            </p:txBody>
          </p:sp>
          <p:sp>
            <p:nvSpPr>
              <p:cNvPr id="480" name="U(1)"/>
              <p:cNvSpPr/>
              <p:nvPr/>
            </p:nvSpPr>
            <p:spPr>
              <a:xfrm>
                <a:off x="1721071" y="8730"/>
                <a:ext cx="536534" cy="327137"/>
              </a:xfrm>
              <a:prstGeom prst="roundRect">
                <a:avLst>
                  <a:gd name="adj" fmla="val 19125"/>
                </a:avLst>
              </a:prstGeom>
              <a:solidFill>
                <a:srgbClr val="FFFFFF"/>
              </a:solidFill>
              <a:ln w="25400" cap="flat">
                <a:solidFill>
                  <a:srgbClr val="C10011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rmAutofit fontScale="100000" lnSpcReduction="0"/>
              </a:bodyPr>
              <a:lstStyle>
                <a:lvl1pPr algn="ctr">
                  <a:defRPr sz="1600">
                    <a:solidFill>
                      <a:srgbClr val="E0666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U(1)</a:t>
                </a:r>
              </a:p>
            </p:txBody>
          </p:sp>
          <p:sp>
            <p:nvSpPr>
              <p:cNvPr id="481" name="U(1)*"/>
              <p:cNvSpPr/>
              <p:nvPr/>
            </p:nvSpPr>
            <p:spPr>
              <a:xfrm>
                <a:off x="3022251" y="0"/>
                <a:ext cx="612591" cy="344597"/>
              </a:xfrm>
              <a:prstGeom prst="roundRect">
                <a:avLst>
                  <a:gd name="adj" fmla="val 19727"/>
                </a:avLst>
              </a:prstGeom>
              <a:solidFill>
                <a:srgbClr val="FFFFFF"/>
              </a:solidFill>
              <a:ln w="25400" cap="flat">
                <a:solidFill>
                  <a:srgbClr val="121AFF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rmAutofit fontScale="100000" lnSpcReduction="0"/>
              </a:bodyPr>
              <a:lstStyle>
                <a:lvl1pPr algn="ctr">
                  <a:defRPr sz="1600">
                    <a:solidFill>
                      <a:srgbClr val="3F52D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U(1)*</a:t>
                </a:r>
              </a:p>
            </p:txBody>
          </p:sp>
        </p:grpSp>
        <p:sp>
          <p:nvSpPr>
            <p:cNvPr id="483" name="Photons and dark photons originate from different…"/>
            <p:cNvSpPr txBox="1"/>
            <p:nvPr/>
          </p:nvSpPr>
          <p:spPr>
            <a:xfrm>
              <a:off x="406061" y="1469523"/>
              <a:ext cx="7245121" cy="3224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rmAutofit fontScale="100000" lnSpcReduction="0"/>
            </a:bodyPr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Photons and dark photons originate from different </a:t>
              </a:r>
              <a14:m>
                <m:oMath>
                  <m:r>
                    <a:rPr xmlns:a="http://schemas.openxmlformats.org/drawingml/2006/main" sz="2400" i="1">
                      <a:solidFill>
                        <a:srgbClr val="022850"/>
                      </a:solidFill>
                      <a:latin typeface="Cambria Math" panose="02040503050406030204" pitchFamily="18" charset="0"/>
                    </a:rPr>
                    <m:t>U</m:t>
                  </m:r>
                  <m:r>
                    <a:rPr xmlns:a="http://schemas.openxmlformats.org/drawingml/2006/main" sz="2400" i="1">
                      <a:solidFill>
                        <a:srgbClr val="02285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400" i="1">
                      <a:solidFill>
                        <a:srgbClr val="02285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2400" i="1">
                      <a:solidFill>
                        <a:srgbClr val="02285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a14:m>
            </a:p>
            <a:p>
              <a:pPr algn="ctr">
                <a:lnSpc>
                  <a:spcPct val="120000"/>
                </a:lnSpc>
                <a:spcBef>
                  <a:spcPts val="1000"/>
                </a:spcBef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gauge groups, but they can interact through </a:t>
              </a:r>
              <a:r>
                <a:rPr b="1"/>
                <a:t>kinetic mixing</a:t>
              </a:r>
            </a:p>
            <a:p>
              <a:pPr algn="ctr">
                <a:lnSpc>
                  <a:spcPct val="120000"/>
                </a:lnSpc>
                <a:spcBef>
                  <a:spcPts val="1000"/>
                </a:spcBef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b="1"/>
            </a:p>
            <a:p>
              <a:pPr algn="ctr">
                <a:lnSpc>
                  <a:spcPct val="120000"/>
                </a:lnSpc>
                <a:spcBef>
                  <a:spcPts val="1000"/>
                </a:spcBef>
                <a:defRPr sz="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  <a:p>
              <a:pPr algn="ctr">
                <a:lnSpc>
                  <a:spcPct val="120000"/>
                </a:lnSpc>
                <a:spcBef>
                  <a:spcPts val="1000"/>
                </a:spcBef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Interaction with dark electrons is around</a:t>
              </a:r>
            </a:p>
            <a:p>
              <a:pPr algn="ctr">
                <a:lnSpc>
                  <a:spcPct val="120000"/>
                </a:lnSpc>
                <a:spcBef>
                  <a:spcPts val="1000"/>
                </a:spcBef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b="1"/>
                <a:t>1/1000 as strong as the standard model</a:t>
              </a:r>
              <a:endParaRPr b="1"/>
            </a:p>
            <a:p>
              <a:pPr algn="ctr">
                <a:lnSpc>
                  <a:spcPct val="120000"/>
                </a:lnSpc>
                <a:spcBef>
                  <a:spcPts val="1000"/>
                </a:spcBef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from naturalness arguments</a:t>
              </a:r>
            </a:p>
          </p:txBody>
        </p:sp>
        <p:sp>
          <p:nvSpPr>
            <p:cNvPr id="484" name="Ligne"/>
            <p:cNvSpPr/>
            <p:nvPr/>
          </p:nvSpPr>
          <p:spPr>
            <a:xfrm>
              <a:off x="-673655" y="1883249"/>
              <a:ext cx="836238" cy="1"/>
            </a:xfrm>
            <a:prstGeom prst="line">
              <a:avLst/>
            </a:prstGeom>
            <a:noFill/>
            <a:ln w="50800" cap="flat">
              <a:solidFill>
                <a:schemeClr val="accent4">
                  <a:satOff val="-64169"/>
                  <a:lumOff val="20980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486" name="New physics and dark matter → Hidden Valley"/>
          <p:cNvSpPr txBox="1"/>
          <p:nvPr/>
        </p:nvSpPr>
        <p:spPr>
          <a:xfrm>
            <a:off x="831171" y="120143"/>
            <a:ext cx="9981585" cy="72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b">
            <a:normAutofit fontScale="100000" lnSpcReduction="0"/>
          </a:bodyPr>
          <a:lstStyle>
            <a:lvl1pPr>
              <a:lnSpc>
                <a:spcPct val="90000"/>
              </a:lnSpc>
              <a:defRPr b="1" sz="3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New physics and dark matter → Hidden Valley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Timing studies: probing the LHC’s fill sche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Timing studies: probing the LHC’s fill scheme</a:t>
            </a:r>
          </a:p>
        </p:txBody>
      </p:sp>
      <p:sp>
        <p:nvSpPr>
          <p:cNvPr id="88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6" name="comparisonZOOMDataSimFit_earlyDraft_FIXED_v2_doubleWrap_correlatingB2_muons.pdf" descr="comparisonZOOMDataSimFit_earlyDraft_FIXED_v2_doubleWrap_correlatingB2_muons.pdf"/>
          <p:cNvPicPr>
            <a:picLocks noChangeAspect="1"/>
          </p:cNvPicPr>
          <p:nvPr/>
        </p:nvPicPr>
        <p:blipFill>
          <a:blip r:embed="rId2">
            <a:extLst/>
          </a:blip>
          <a:srcRect l="2001" t="0" r="6209" b="0"/>
          <a:stretch>
            <a:fillRect/>
          </a:stretch>
        </p:blipFill>
        <p:spPr>
          <a:xfrm>
            <a:off x="72628" y="979840"/>
            <a:ext cx="7627740" cy="5364139"/>
          </a:xfrm>
          <a:prstGeom prst="rect">
            <a:avLst/>
          </a:prstGeom>
          <a:ln w="12700">
            <a:miter lim="400000"/>
          </a:ln>
        </p:spPr>
      </p:pic>
      <p:sp>
        <p:nvSpPr>
          <p:cNvPr id="887" name="Data…"/>
          <p:cNvSpPr txBox="1"/>
          <p:nvPr>
            <p:ph type="body" sz="quarter" idx="1"/>
          </p:nvPr>
        </p:nvSpPr>
        <p:spPr>
          <a:xfrm>
            <a:off x="7412774" y="1477254"/>
            <a:ext cx="2300474" cy="1869505"/>
          </a:xfrm>
          <a:prstGeom prst="rect">
            <a:avLst/>
          </a:prstGeom>
        </p:spPr>
        <p:txBody>
          <a:bodyPr/>
          <a:lstStyle/>
          <a:p>
            <a:pPr defTabSz="859536">
              <a:spcBef>
                <a:spcPts val="0"/>
              </a:spcBef>
              <a:defRPr b="1" sz="1692">
                <a:solidFill>
                  <a:srgbClr val="0433FF"/>
                </a:solidFill>
              </a:defRPr>
            </a:pPr>
            <a:r>
              <a:t>Data</a:t>
            </a:r>
          </a:p>
          <a:p>
            <a:pPr defTabSz="859536">
              <a:spcBef>
                <a:spcPts val="0"/>
              </a:spcBef>
              <a:defRPr b="1" sz="1692">
                <a:solidFill>
                  <a:srgbClr val="FF2600"/>
                </a:solidFill>
              </a:defRPr>
            </a:pPr>
            <a:r>
              <a:t>Fit</a:t>
            </a:r>
          </a:p>
          <a:p>
            <a:pPr defTabSz="859536">
              <a:spcBef>
                <a:spcPts val="0"/>
              </a:spcBef>
              <a:defRPr b="1" sz="1692">
                <a:solidFill>
                  <a:srgbClr val="52B535"/>
                </a:solidFill>
              </a:defRPr>
            </a:pPr>
            <a:r>
              <a:t>Beam 1 contribution</a:t>
            </a:r>
          </a:p>
          <a:p>
            <a:pPr defTabSz="859536">
              <a:spcBef>
                <a:spcPts val="0"/>
              </a:spcBef>
              <a:defRPr b="1" sz="1692">
                <a:solidFill>
                  <a:srgbClr val="A986AE"/>
                </a:solidFill>
              </a:defRPr>
            </a:pPr>
            <a:r>
              <a:t>Beam 2 contribution</a:t>
            </a:r>
          </a:p>
          <a:p>
            <a:pPr defTabSz="859536">
              <a:spcBef>
                <a:spcPts val="0"/>
              </a:spcBef>
              <a:defRPr b="1" sz="1692">
                <a:solidFill>
                  <a:srgbClr val="BBBB52"/>
                </a:solidFill>
              </a:defRPr>
            </a:pPr>
            <a:r>
              <a:t>Collision contribution</a:t>
            </a:r>
          </a:p>
        </p:txBody>
      </p:sp>
      <p:pic>
        <p:nvPicPr>
          <p:cNvPr id="888" name="image (4).png" descr="image (4).png"/>
          <p:cNvPicPr>
            <a:picLocks noChangeAspect="1"/>
          </p:cNvPicPr>
          <p:nvPr/>
        </p:nvPicPr>
        <p:blipFill>
          <a:blip r:embed="rId3">
            <a:extLst/>
          </a:blip>
          <a:srcRect l="4175" t="0" r="2581" b="0"/>
          <a:stretch>
            <a:fillRect/>
          </a:stretch>
        </p:blipFill>
        <p:spPr>
          <a:xfrm>
            <a:off x="7746897" y="3708172"/>
            <a:ext cx="4320633" cy="2401773"/>
          </a:xfrm>
          <a:prstGeom prst="rect">
            <a:avLst/>
          </a:prstGeom>
          <a:ln w="12700">
            <a:miter lim="400000"/>
          </a:ln>
        </p:spPr>
      </p:pic>
      <p:sp>
        <p:nvSpPr>
          <p:cNvPr id="889" name="Fit function:"/>
          <p:cNvSpPr txBox="1"/>
          <p:nvPr/>
        </p:nvSpPr>
        <p:spPr>
          <a:xfrm>
            <a:off x="7818908" y="3563230"/>
            <a:ext cx="93174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Fit function: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Numéro de diapositive"/>
          <p:cNvSpPr txBox="1"/>
          <p:nvPr>
            <p:ph type="sldNum" sz="quarter" idx="2"/>
          </p:nvPr>
        </p:nvSpPr>
        <p:spPr>
          <a:xfrm>
            <a:off x="11848323" y="6495287"/>
            <a:ext cx="202958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91" name="Google Shape;339;p43"/>
          <p:cNvGrpSpPr/>
          <p:nvPr/>
        </p:nvGrpSpPr>
        <p:grpSpPr>
          <a:xfrm>
            <a:off x="7782662" y="1890050"/>
            <a:ext cx="3856176" cy="4885376"/>
            <a:chOff x="0" y="0"/>
            <a:chExt cx="3856175" cy="4885375"/>
          </a:xfrm>
        </p:grpSpPr>
        <p:pic>
          <p:nvPicPr>
            <p:cNvPr id="489" name="Google Shape;340;p43" descr="Google Shape;340;p4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28865"/>
            <a:stretch>
              <a:fillRect/>
            </a:stretch>
          </p:blipFill>
          <p:spPr>
            <a:xfrm>
              <a:off x="0" y="0"/>
              <a:ext cx="3856176" cy="3475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Google Shape;341;p43" descr="Google Shape;341;p4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44037" b="0"/>
            <a:stretch>
              <a:fillRect/>
            </a:stretch>
          </p:blipFill>
          <p:spPr>
            <a:xfrm>
              <a:off x="0" y="0"/>
              <a:ext cx="2158150" cy="4885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2" name="Google Shape;343;p43"/>
          <p:cNvSpPr txBox="1"/>
          <p:nvPr/>
        </p:nvSpPr>
        <p:spPr>
          <a:xfrm>
            <a:off x="492849" y="1273075"/>
            <a:ext cx="10751402" cy="970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Millicharged particles (</a:t>
            </a:r>
            <a:r>
              <a:rPr b="1"/>
              <a:t>mCPs</a:t>
            </a:r>
            <a:r>
              <a:t>) are well motivated in dark sector theories, but difficult to detect because the interaction strength is reduced by a factor </a:t>
            </a:r>
            <a14:m>
              <m:oMath>
                <m:r>
                  <a:rPr xmlns:a="http://schemas.openxmlformats.org/drawingml/2006/main" sz="26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26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Q</m:t>
                </m:r>
                <m:r>
                  <a:rPr xmlns:a="http://schemas.openxmlformats.org/drawingml/2006/main" sz="26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26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e</m:t>
                </m:r>
                <m:sSup>
                  <m:e>
                    <m:r>
                      <a:rPr xmlns:a="http://schemas.openxmlformats.org/drawingml/2006/main" sz="26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)</m:t>
                    </m:r>
                  </m:e>
                  <m:sup>
                    <m:r>
                      <a:rPr xmlns:a="http://schemas.openxmlformats.org/drawingml/2006/main" sz="26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.</a:t>
            </a:r>
            <a:endParaRPr>
              <a:solidFill>
                <a:srgbClr val="022850"/>
              </a:solidFill>
            </a:endParaRPr>
          </a:p>
        </p:txBody>
      </p:sp>
      <p:sp>
        <p:nvSpPr>
          <p:cNvPr id="493" name="Equation"/>
          <p:cNvSpPr txBox="1"/>
          <p:nvPr/>
        </p:nvSpPr>
        <p:spPr>
          <a:xfrm>
            <a:off x="10076451" y="5003501"/>
            <a:ext cx="1740549" cy="6638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1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r>
                    <a:rPr xmlns:a="http://schemas.openxmlformats.org/drawingml/2006/main" sz="1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1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  <m:r>
                    <a:rPr xmlns:a="http://schemas.openxmlformats.org/drawingml/2006/main" sz="1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∝</m:t>
                  </m:r>
                  <m:sSup>
                    <m:e>
                      <m:d>
                        <m:dPr>
                          <m:ctrlPr>
                            <a:rPr xmlns:a="http://schemas.openxmlformats.org/drawingml/2006/main" sz="1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xmlns:a="http://schemas.openxmlformats.org/drawingml/2006/main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bar"/>
                            </m:fPr>
                            <m:num>
                              <m:r>
                                <a:rPr xmlns:a="http://schemas.openxmlformats.org/drawingml/2006/main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num>
                            <m:den>
                              <m:r>
                                <a:rPr xmlns:a="http://schemas.openxmlformats.org/drawingml/2006/main" sz="1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den>
                          </m:f>
                        </m:e>
                      </m:d>
                    </m:e>
                    <m:sup>
                      <m:r>
                        <a:rPr xmlns:a="http://schemas.openxmlformats.org/drawingml/2006/main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sSub>
                    <m:e>
                      <m:r>
                        <a:rPr xmlns:a="http://schemas.openxmlformats.org/drawingml/2006/main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xmlns:a="http://schemas.openxmlformats.org/drawingml/2006/main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xmlns:a="http://schemas.openxmlformats.org/drawingml/2006/main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sty m:val="p"/>
                        </m:rPr>
                        <a:rPr xmlns:a="http://schemas.openxmlformats.org/drawingml/2006/main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sty m:val="p"/>
                        </m:rPr>
                        <a:rPr xmlns:a="http://schemas.openxmlformats.org/drawingml/2006/main" sz="1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</m:oMath>
              </m:oMathPara>
            </a14:m>
            <a:endParaRPr sz="1700"/>
          </a:p>
        </p:txBody>
      </p:sp>
      <p:sp>
        <p:nvSpPr>
          <p:cNvPr id="494" name="Google Shape;338;p43"/>
          <p:cNvSpPr txBox="1"/>
          <p:nvPr/>
        </p:nvSpPr>
        <p:spPr>
          <a:xfrm>
            <a:off x="416649" y="2501575"/>
            <a:ext cx="7367139" cy="3467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Core concept</a:t>
            </a:r>
            <a:r>
              <a:rPr b="0"/>
              <a:t>: Use array of efficient long scintillator bars + PMTs to detect ionisation from mCPs.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>
                <a:solidFill>
                  <a:srgbClr val="000000"/>
                </a:solidFill>
              </a:defRPr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 b="1"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Challenges</a:t>
            </a:r>
            <a:r>
              <a:rPr b="0"/>
              <a:t>:</a:t>
            </a:r>
          </a:p>
          <a:p>
            <a:pPr marL="457200" indent="-368300">
              <a:buClr>
                <a:schemeClr val="accent4"/>
              </a:buClr>
              <a:buSzPts val="2200"/>
              <a:buFont typeface="Helvetica Neue"/>
              <a:buChar char="⚬"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Expect few scintillation photons to be produced       → must be able to detect single scintillation photons</a:t>
            </a:r>
          </a:p>
          <a:p>
            <a:pPr marL="457200" indent="-368300">
              <a:buClr>
                <a:schemeClr val="accent4"/>
              </a:buClr>
              <a:buSzPts val="2200"/>
              <a:buFont typeface="Helvetica Neue"/>
              <a:buChar char="⚬"/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Well controlled backgrounds → signatures “point” at the interaction point, triggering on sets of signals within small time windows (~15 ns)</a:t>
            </a:r>
          </a:p>
        </p:txBody>
      </p:sp>
      <p:sp>
        <p:nvSpPr>
          <p:cNvPr id="495" name="Millicharged particle searches at the LHC"/>
          <p:cNvSpPr txBox="1"/>
          <p:nvPr/>
        </p:nvSpPr>
        <p:spPr>
          <a:xfrm>
            <a:off x="831171" y="120143"/>
            <a:ext cx="9981585" cy="72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b">
            <a:normAutofit fontScale="100000" lnSpcReduction="0"/>
          </a:bodyPr>
          <a:lstStyle>
            <a:lvl1pPr>
              <a:lnSpc>
                <a:spcPct val="90000"/>
              </a:lnSpc>
              <a:defRPr b="1" sz="3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Millicharged particle searches at the LHC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rouper"/>
          <p:cNvGrpSpPr/>
          <p:nvPr/>
        </p:nvGrpSpPr>
        <p:grpSpPr>
          <a:xfrm>
            <a:off x="378505" y="1328571"/>
            <a:ext cx="4293130" cy="1490745"/>
            <a:chOff x="0" y="0"/>
            <a:chExt cx="4293129" cy="1490743"/>
          </a:xfrm>
        </p:grpSpPr>
        <p:pic>
          <p:nvPicPr>
            <p:cNvPr id="497" name="Picture 35" descr="Picture 3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8152" r="16489" b="18152"/>
            <a:stretch>
              <a:fillRect/>
            </a:stretch>
          </p:blipFill>
          <p:spPr>
            <a:xfrm>
              <a:off x="0" y="0"/>
              <a:ext cx="4293130" cy="1467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8" name="TextBox 41"/>
            <p:cNvSpPr txBox="1"/>
            <p:nvPr/>
          </p:nvSpPr>
          <p:spPr>
            <a:xfrm>
              <a:off x="915594" y="1189273"/>
              <a:ext cx="634507" cy="301471"/>
            </a:xfrm>
            <a:prstGeom prst="rect">
              <a:avLst/>
            </a:prstGeom>
            <a:solidFill>
              <a:schemeClr val="accent4">
                <a:satOff val="-64169"/>
                <a:lumOff val="2098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 fontScale="100000" lnSpcReduction="0"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FPF</a:t>
              </a:r>
            </a:p>
          </p:txBody>
        </p:sp>
        <p:sp>
          <p:nvSpPr>
            <p:cNvPr id="499" name="TextBox 41"/>
            <p:cNvSpPr txBox="1"/>
            <p:nvPr/>
          </p:nvSpPr>
          <p:spPr>
            <a:xfrm rot="245757">
              <a:off x="2394706" y="254813"/>
              <a:ext cx="634507" cy="301471"/>
            </a:xfrm>
            <a:prstGeom prst="rect">
              <a:avLst/>
            </a:prstGeom>
            <a:solidFill>
              <a:schemeClr val="accent4">
                <a:satOff val="-64169"/>
                <a:lumOff val="2098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 fontScale="100000" lnSpcReduction="0"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LHC</a:t>
              </a:r>
            </a:p>
          </p:txBody>
        </p:sp>
        <p:sp>
          <p:nvSpPr>
            <p:cNvPr id="500" name="TextBox 41"/>
            <p:cNvSpPr txBox="1"/>
            <p:nvPr/>
          </p:nvSpPr>
          <p:spPr>
            <a:xfrm rot="1150172">
              <a:off x="2904070" y="1015435"/>
              <a:ext cx="634507" cy="301472"/>
            </a:xfrm>
            <a:prstGeom prst="rect">
              <a:avLst/>
            </a:prstGeom>
            <a:solidFill>
              <a:schemeClr val="accent4">
                <a:satOff val="-64169"/>
                <a:lumOff val="2098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 fontScale="100000" lnSpcReduction="0"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SPS</a:t>
              </a:r>
            </a:p>
          </p:txBody>
        </p:sp>
      </p:grpSp>
      <p:sp>
        <p:nvSpPr>
          <p:cNvPr id="502" name="Numéro de diapositive"/>
          <p:cNvSpPr txBox="1"/>
          <p:nvPr>
            <p:ph type="sldNum" sz="quarter" idx="2"/>
          </p:nvPr>
        </p:nvSpPr>
        <p:spPr>
          <a:xfrm>
            <a:off x="11848323" y="6495287"/>
            <a:ext cx="202958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3" name="Google Shape;349;p44" descr="Google Shape;349;p4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701" y="3165724"/>
            <a:ext cx="4383050" cy="3386401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Google Shape;355;p44"/>
          <p:cNvSpPr txBox="1"/>
          <p:nvPr/>
        </p:nvSpPr>
        <p:spPr>
          <a:xfrm>
            <a:off x="135850" y="3372499"/>
            <a:ext cx="2349900" cy="797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FORMOSA design</a:t>
            </a:r>
          </a:p>
          <a:p>
            <a:pPr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 </a:t>
            </a:r>
            <a:r>
              <a:rPr b="1">
                <a:solidFill>
                  <a:srgbClr val="3147B1"/>
                </a:solidFill>
                <a:uFill>
                  <a:solidFill>
                    <a:srgbClr val="C1022F"/>
                  </a:solidFill>
                </a:uFill>
                <a:hlinkClick r:id="rId4" invalidUrl="" action="" tgtFrame="" tooltip="" history="1" highlightClick="0" endSnd="0"/>
              </a:rPr>
              <a:t>F</a:t>
            </a:r>
            <a:r>
              <a:rPr b="1">
                <a:solidFill>
                  <a:srgbClr val="3147B1"/>
                </a:solidFill>
                <a:uFill>
                  <a:solidFill>
                    <a:srgbClr val="C1022F"/>
                  </a:solidFill>
                </a:uFill>
                <a:hlinkClick r:id="rId4" invalidUrl="" action="" tgtFrame="" tooltip="" history="1" highlightClick="0" endSnd="0"/>
              </a:rPr>
              <a:t>P</a:t>
            </a:r>
            <a:r>
              <a:rPr b="1">
                <a:solidFill>
                  <a:srgbClr val="3147B1"/>
                </a:solidFill>
                <a:uFill>
                  <a:solidFill>
                    <a:srgbClr val="C1022F"/>
                  </a:solidFill>
                </a:uFill>
                <a:hlinkClick r:id="rId4" invalidUrl="" action="" tgtFrame="" tooltip="" history="1" highlightClick="0" endSnd="0"/>
              </a:rPr>
              <a:t>F paper</a:t>
            </a:r>
          </a:p>
        </p:txBody>
      </p:sp>
      <p:sp>
        <p:nvSpPr>
          <p:cNvPr id="505" name="Google Shape;359;p44"/>
          <p:cNvSpPr/>
          <p:nvPr/>
        </p:nvSpPr>
        <p:spPr>
          <a:xfrm>
            <a:off x="432044" y="1935623"/>
            <a:ext cx="1990501" cy="971101"/>
          </a:xfrm>
          <a:prstGeom prst="ellipse">
            <a:avLst/>
          </a:prstGeom>
          <a:ln w="19050">
            <a:solidFill>
              <a:srgbClr val="FF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525" name="Google Shape;360;p44"/>
          <p:cNvSpPr/>
          <p:nvPr/>
        </p:nvSpPr>
        <p:spPr>
          <a:xfrm>
            <a:off x="2425518" y="2156759"/>
            <a:ext cx="3647319" cy="207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9050">
            <a:solidFill>
              <a:srgbClr val="FF0000"/>
            </a:solidFill>
            <a:prstDash val="dash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507" name="Google Shape;361;p45"/>
          <p:cNvSpPr txBox="1"/>
          <p:nvPr/>
        </p:nvSpPr>
        <p:spPr>
          <a:xfrm>
            <a:off x="4405993" y="3052099"/>
            <a:ext cx="7704871" cy="3066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Aimed at the ATLAS I.P., located in the very-forward region (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η &gt; 9</a:t>
            </a:r>
            <a:r>
              <a:t>)</a:t>
            </a:r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Expect to see </a:t>
            </a:r>
            <a:r>
              <a:rPr b="1"/>
              <a:t>~250x rate</a:t>
            </a:r>
            <a:r>
              <a:t> of millicharged particle detection in the forward region compared to the central one (i.e. milliQan,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η ∼ 0</a:t>
            </a:r>
            <a:r>
              <a:t>)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20 rows x 20 cols x 4 layers of bars for detection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Shielded</a:t>
            </a:r>
            <a:r>
              <a:t> from most SM particles produced at the I.P. by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∼ </a:t>
            </a:r>
            <a:r>
              <a:rPr b="1"/>
              <a:t>200m of rock</a:t>
            </a:r>
            <a:endParaRPr b="1"/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Shielded</a:t>
            </a:r>
            <a:r>
              <a:t> from LHC beam radiation by </a:t>
            </a:r>
            <a:r>
              <a:rPr b="1"/>
              <a:t>&gt;10m of rock</a:t>
            </a:r>
            <a:endParaRPr b="1"/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Main background: collision muons</a:t>
            </a:r>
            <a:r>
              <a:t> → segmented muon veto panels</a:t>
            </a:r>
          </a:p>
        </p:txBody>
      </p:sp>
      <p:grpSp>
        <p:nvGrpSpPr>
          <p:cNvPr id="523" name="Grouper"/>
          <p:cNvGrpSpPr/>
          <p:nvPr/>
        </p:nvGrpSpPr>
        <p:grpSpPr>
          <a:xfrm>
            <a:off x="6110103" y="319149"/>
            <a:ext cx="5728327" cy="2644523"/>
            <a:chOff x="0" y="0"/>
            <a:chExt cx="5728326" cy="2644522"/>
          </a:xfrm>
        </p:grpSpPr>
        <p:grpSp>
          <p:nvGrpSpPr>
            <p:cNvPr id="520" name="Grouper"/>
            <p:cNvGrpSpPr/>
            <p:nvPr/>
          </p:nvGrpSpPr>
          <p:grpSpPr>
            <a:xfrm>
              <a:off x="116100" y="10852"/>
              <a:ext cx="5448334" cy="2633671"/>
              <a:chOff x="0" y="0"/>
              <a:chExt cx="5448333" cy="2633669"/>
            </a:xfrm>
          </p:grpSpPr>
          <p:grpSp>
            <p:nvGrpSpPr>
              <p:cNvPr id="511" name="Grouper"/>
              <p:cNvGrpSpPr/>
              <p:nvPr/>
            </p:nvGrpSpPr>
            <p:grpSpPr>
              <a:xfrm>
                <a:off x="0" y="0"/>
                <a:ext cx="5448334" cy="2633670"/>
                <a:chOff x="0" y="0"/>
                <a:chExt cx="5448333" cy="2633669"/>
              </a:xfrm>
            </p:grpSpPr>
            <p:pic>
              <p:nvPicPr>
                <p:cNvPr id="508" name="Picture 55" descr="Picture 55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1695" t="0" r="0" b="0"/>
                <a:stretch>
                  <a:fillRect/>
                </a:stretch>
              </p:blipFill>
              <p:spPr>
                <a:xfrm>
                  <a:off x="0" y="0"/>
                  <a:ext cx="4711887" cy="263367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09" name="Straight Connector 9"/>
                <p:cNvSpPr/>
                <p:nvPr/>
              </p:nvSpPr>
              <p:spPr>
                <a:xfrm flipH="1" flipV="1">
                  <a:off x="1078440" y="1082080"/>
                  <a:ext cx="4263985" cy="1215297"/>
                </a:xfrm>
                <a:prstGeom prst="line">
                  <a:avLst/>
                </a:prstGeom>
                <a:noFill/>
                <a:ln w="19050" cap="flat">
                  <a:solidFill>
                    <a:srgbClr val="FF0000"/>
                  </a:solidFill>
                  <a:prstDash val="dash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10" name="TextBox 12"/>
                <p:cNvSpPr txBox="1"/>
                <p:nvPr/>
              </p:nvSpPr>
              <p:spPr>
                <a:xfrm rot="967277">
                  <a:off x="4685850" y="1797557"/>
                  <a:ext cx="723840" cy="3808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rmAutofit fontScale="100000" lnSpcReduction="0"/>
                </a:bodyPr>
                <a:lstStyle>
                  <a:lvl1pPr algn="ctr" defTabSz="694944">
                    <a:defRPr sz="988">
                      <a:solidFill>
                        <a:srgbClr val="FF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:r>
                    <a:t>Nominal Beam Axis</a:t>
                  </a:r>
                </a:p>
              </p:txBody>
            </p:sp>
          </p:grpSp>
          <p:sp>
            <p:nvSpPr>
              <p:cNvPr id="512" name="TextBox 41"/>
              <p:cNvSpPr txBox="1"/>
              <p:nvPr/>
            </p:nvSpPr>
            <p:spPr>
              <a:xfrm>
                <a:off x="822121" y="2024633"/>
                <a:ext cx="728886" cy="2374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rmAutofit fontScale="100000" lnSpcReduction="0"/>
              </a:bodyPr>
              <a:lstStyle>
                <a:lvl1pPr algn="ctr" defTabSz="758951">
                  <a:defRPr sz="1079">
                    <a:solidFill>
                      <a:schemeClr val="accent4">
                        <a:lumOff val="-3215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FASER2</a:t>
                </a:r>
              </a:p>
            </p:txBody>
          </p:sp>
          <p:sp>
            <p:nvSpPr>
              <p:cNvPr id="513" name="Connector: Elbow 43"/>
              <p:cNvSpPr/>
              <p:nvPr/>
            </p:nvSpPr>
            <p:spPr>
              <a:xfrm flipH="1" rot="16200000">
                <a:off x="1289213" y="1256512"/>
                <a:ext cx="732447" cy="853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7013" y="0"/>
                    </a:lnTo>
                    <a:lnTo>
                      <a:pt x="17013" y="21600"/>
                    </a:lnTo>
                    <a:lnTo>
                      <a:pt x="0" y="21600"/>
                    </a:lnTo>
                  </a:path>
                </a:pathLst>
              </a:custGeom>
              <a:noFill/>
              <a:ln w="25400" cap="flat">
                <a:solidFill>
                  <a:srgbClr val="FF2600"/>
                </a:solidFill>
                <a:prstDash val="solid"/>
                <a:round/>
                <a:tailEnd type="oval" w="med" len="med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14" name="TextBox 40"/>
              <p:cNvSpPr txBox="1"/>
              <p:nvPr/>
            </p:nvSpPr>
            <p:spPr>
              <a:xfrm>
                <a:off x="1675789" y="2179162"/>
                <a:ext cx="779538" cy="2379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rmAutofit fontScale="100000" lnSpcReduction="0"/>
              </a:bodyPr>
              <a:lstStyle/>
              <a:p>
                <a:pPr indent="10667" algn="ctr" defTabSz="768095">
                  <a:spcBef>
                    <a:spcPts val="1100"/>
                  </a:spcBef>
                  <a:tabLst>
                    <a:tab pos="190500" algn="l"/>
                  </a:tabLst>
                  <a:defRPr spc="-6" sz="1092">
                    <a:solidFill>
                      <a:schemeClr val="accent4">
                        <a:lumOff val="-3215"/>
                      </a:schemeClr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FASER</a:t>
                </a:r>
                <a:r>
                  <a:t>nu</a:t>
                </a:r>
                <a:r>
                  <a:t>2</a:t>
                </a:r>
                <a:r>
                  <a:t> </a:t>
                </a:r>
              </a:p>
            </p:txBody>
          </p:sp>
          <p:sp>
            <p:nvSpPr>
              <p:cNvPr id="515" name="Connector: Elbow 49"/>
              <p:cNvSpPr/>
              <p:nvPr/>
            </p:nvSpPr>
            <p:spPr>
              <a:xfrm flipH="1" rot="16200000">
                <a:off x="2272954" y="1483174"/>
                <a:ext cx="539867" cy="914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8305" y="0"/>
                    </a:lnTo>
                    <a:lnTo>
                      <a:pt x="18305" y="21600"/>
                    </a:lnTo>
                    <a:lnTo>
                      <a:pt x="0" y="21600"/>
                    </a:lnTo>
                  </a:path>
                </a:pathLst>
              </a:custGeom>
              <a:noFill/>
              <a:ln w="25400" cap="flat">
                <a:solidFill>
                  <a:srgbClr val="FF2600"/>
                </a:solidFill>
                <a:prstDash val="solid"/>
                <a:round/>
                <a:tailEnd type="oval" w="med" len="med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16" name="TextBox 39"/>
              <p:cNvSpPr txBox="1"/>
              <p:nvPr/>
            </p:nvSpPr>
            <p:spPr>
              <a:xfrm>
                <a:off x="2740209" y="2355868"/>
                <a:ext cx="725900" cy="2535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rmAutofit fontScale="100000" lnSpcReduction="0"/>
              </a:bodyPr>
              <a:lstStyle>
                <a:lvl1pPr algn="ctr" defTabSz="768095">
                  <a:defRPr sz="1092">
                    <a:solidFill>
                      <a:schemeClr val="accent4">
                        <a:lumOff val="-3215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FLArE</a:t>
                </a:r>
              </a:p>
            </p:txBody>
          </p:sp>
          <p:sp>
            <p:nvSpPr>
              <p:cNvPr id="517" name="Connector: Elbow 52"/>
              <p:cNvSpPr/>
              <p:nvPr/>
            </p:nvSpPr>
            <p:spPr>
              <a:xfrm flipH="1" rot="16200000">
                <a:off x="3127984" y="1741849"/>
                <a:ext cx="648777" cy="662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8274" y="0"/>
                    </a:lnTo>
                    <a:lnTo>
                      <a:pt x="18274" y="21600"/>
                    </a:lnTo>
                    <a:lnTo>
                      <a:pt x="0" y="21600"/>
                    </a:lnTo>
                  </a:path>
                </a:pathLst>
              </a:custGeom>
              <a:noFill/>
              <a:ln w="25400" cap="flat">
                <a:solidFill>
                  <a:srgbClr val="FF2600"/>
                </a:solidFill>
                <a:prstDash val="solid"/>
                <a:round/>
                <a:tailEnd type="oval" w="med" len="med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18" name="TextBox 41"/>
              <p:cNvSpPr txBox="1"/>
              <p:nvPr/>
            </p:nvSpPr>
            <p:spPr>
              <a:xfrm>
                <a:off x="11804" y="1564351"/>
                <a:ext cx="830039" cy="2374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rmAutofit fontScale="100000" lnSpcReduction="0"/>
              </a:bodyPr>
              <a:lstStyle>
                <a:lvl1pPr algn="ctr" defTabSz="758951">
                  <a:defRPr sz="1079">
                    <a:solidFill>
                      <a:schemeClr val="accent4">
                        <a:lumOff val="-3215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FORMOSA</a:t>
                </a:r>
              </a:p>
            </p:txBody>
          </p:sp>
          <p:sp>
            <p:nvSpPr>
              <p:cNvPr id="519" name="Connector: Elbow 43"/>
              <p:cNvSpPr/>
              <p:nvPr/>
            </p:nvSpPr>
            <p:spPr>
              <a:xfrm flipH="1" rot="16200000">
                <a:off x="594382" y="927016"/>
                <a:ext cx="490142" cy="86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7607" y="0"/>
                    </a:lnTo>
                    <a:lnTo>
                      <a:pt x="17607" y="21600"/>
                    </a:lnTo>
                    <a:lnTo>
                      <a:pt x="0" y="21600"/>
                    </a:lnTo>
                  </a:path>
                </a:pathLst>
              </a:custGeom>
              <a:noFill/>
              <a:ln w="25400" cap="flat">
                <a:solidFill>
                  <a:srgbClr val="FF2600"/>
                </a:solidFill>
                <a:prstDash val="solid"/>
                <a:round/>
                <a:tailEnd type="oval" w="med" len="med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521" name="Google Shape;362;p44"/>
            <p:cNvSpPr/>
            <p:nvPr/>
          </p:nvSpPr>
          <p:spPr>
            <a:xfrm>
              <a:off x="0" y="0"/>
              <a:ext cx="5728327" cy="2619329"/>
            </a:xfrm>
            <a:prstGeom prst="rect">
              <a:avLst/>
            </a:prstGeom>
            <a:noFill/>
            <a:ln w="19050" cap="flat">
              <a:solidFill>
                <a:srgbClr val="FF0000"/>
              </a:solidFill>
              <a:prstDash val="dash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522" name="See Akitaka Ariga’s FPF talk!"/>
            <p:cNvSpPr/>
            <p:nvPr/>
          </p:nvSpPr>
          <p:spPr>
            <a:xfrm rot="21383774">
              <a:off x="3430953" y="226012"/>
              <a:ext cx="2152724" cy="836839"/>
            </a:xfrm>
            <a:prstGeom prst="rect">
              <a:avLst/>
            </a:prstGeom>
            <a:solidFill>
              <a:srgbClr val="CAD6FF">
                <a:alpha val="92720"/>
              </a:srgbClr>
            </a:solidFill>
            <a:ln w="25400" cap="flat">
              <a:solidFill>
                <a:srgbClr val="0E274D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See Akitaka Ariga’s FPF </a:t>
              </a:r>
              <a:r>
                <a:rPr u="sng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  <a:hlinkClick r:id="rId6" invalidUrl="" action="" tgtFrame="" tooltip="" history="1" highlightClick="0" endSnd="0"/>
                </a:rPr>
                <a:t>talk</a:t>
              </a:r>
              <a:r>
                <a:t>!</a:t>
              </a:r>
            </a:p>
          </p:txBody>
        </p:sp>
      </p:grpSp>
      <p:sp>
        <p:nvSpPr>
          <p:cNvPr id="524" name="FORMOSA at the FPF"/>
          <p:cNvSpPr txBox="1"/>
          <p:nvPr/>
        </p:nvSpPr>
        <p:spPr>
          <a:xfrm>
            <a:off x="831171" y="120143"/>
            <a:ext cx="9981585" cy="72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b">
            <a:normAutofit fontScale="100000" lnSpcReduction="0"/>
          </a:bodyPr>
          <a:lstStyle>
            <a:lvl1pPr>
              <a:lnSpc>
                <a:spcPct val="90000"/>
              </a:lnSpc>
              <a:defRPr b="1" sz="3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FORMOSA at the FPF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Main background at FPF: I.P. mu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Main background at FPF: I.P. muons</a:t>
            </a:r>
          </a:p>
        </p:txBody>
      </p:sp>
      <p:sp>
        <p:nvSpPr>
          <p:cNvPr id="528" name="Muon background/radiation flux simulated and validated (CERN FLUKA team)…"/>
          <p:cNvSpPr txBox="1"/>
          <p:nvPr>
            <p:ph type="body" sz="quarter" idx="1"/>
          </p:nvPr>
        </p:nvSpPr>
        <p:spPr>
          <a:xfrm>
            <a:off x="308298" y="1010316"/>
            <a:ext cx="8386697" cy="1604019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Muon background/radiation flux simulated and validated (CERN FLUKA team)</a:t>
            </a:r>
          </a:p>
          <a:p>
            <a:pPr lvl="1" marL="561473" indent="-180473">
              <a:spcBef>
                <a:spcPts val="300"/>
              </a:spcBef>
              <a:defRPr sz="1800"/>
            </a:pPr>
            <a:r>
              <a:t>expected muon flux </a:t>
            </a:r>
            <a14:m>
              <m:oMath>
                <m:r>
                  <a:rPr xmlns:a="http://schemas.openxmlformats.org/drawingml/2006/main" sz="21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O</m:t>
                </m:r>
                <m:r>
                  <a:rPr xmlns:a="http://schemas.openxmlformats.org/drawingml/2006/main" sz="21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21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1</m:t>
                </m:r>
                <m:r>
                  <m:rPr>
                    <m:sty m:val="p"/>
                  </m:rPr>
                  <a:rPr xmlns:a="http://schemas.openxmlformats.org/drawingml/2006/main" sz="21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Hz</m:t>
                </m:r>
                <m:r>
                  <a:rPr xmlns:a="http://schemas.openxmlformats.org/drawingml/2006/main" sz="21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/</m:t>
                </m:r>
                <m:sSup>
                  <m:e>
                    <m:r>
                      <m:rPr>
                        <m:sty m:val="p"/>
                      </m:rP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cm</m:t>
                    </m:r>
                  </m:e>
                  <m:sup>
                    <m:r>
                      <a:rPr xmlns:a="http://schemas.openxmlformats.org/drawingml/2006/main" sz="2150" i="1">
                        <a:solidFill>
                          <a:srgbClr val="02285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  <m:r>
                  <a:rPr xmlns:a="http://schemas.openxmlformats.org/drawingml/2006/main" sz="2150" i="1">
                    <a:solidFill>
                      <a:srgbClr val="02285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within 1m of LOS</a:t>
            </a:r>
          </a:p>
          <a:p>
            <a:pPr lvl="1" marL="561473" indent="-180473">
              <a:spcBef>
                <a:spcPts val="300"/>
              </a:spcBef>
              <a:defRPr sz="1800"/>
            </a:pPr>
            <a:r>
              <a:t>affected by triplet magnets</a:t>
            </a:r>
          </a:p>
          <a:p>
            <a:pPr lvl="1" marL="561473" indent="-180473">
              <a:spcBef>
                <a:spcPts val="300"/>
              </a:spcBef>
              <a:defRPr sz="1800"/>
            </a:pPr>
            <a:r>
              <a:t>studing if flux can be reduced with sweeper magnet</a:t>
            </a:r>
          </a:p>
        </p:txBody>
      </p:sp>
      <p:sp>
        <p:nvSpPr>
          <p:cNvPr id="529" name="Numéro de diapositive"/>
          <p:cNvSpPr txBox="1"/>
          <p:nvPr>
            <p:ph type="sldNum" sz="quarter" idx="2"/>
          </p:nvPr>
        </p:nvSpPr>
        <p:spPr>
          <a:xfrm>
            <a:off x="11848323" y="6495287"/>
            <a:ext cx="202958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32" name="Grouper"/>
          <p:cNvGrpSpPr/>
          <p:nvPr/>
        </p:nvGrpSpPr>
        <p:grpSpPr>
          <a:xfrm>
            <a:off x="1263006" y="2772282"/>
            <a:ext cx="9188190" cy="3737212"/>
            <a:chOff x="-477798" y="-572996"/>
            <a:chExt cx="9188189" cy="3737211"/>
          </a:xfrm>
        </p:grpSpPr>
        <p:pic>
          <p:nvPicPr>
            <p:cNvPr id="530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429" r="0" b="0"/>
            <a:stretch>
              <a:fillRect/>
            </a:stretch>
          </p:blipFill>
          <p:spPr>
            <a:xfrm>
              <a:off x="28364" y="-572997"/>
              <a:ext cx="8682028" cy="3231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1" name="See FPF’s input to ESPPU for more details"/>
            <p:cNvSpPr txBox="1"/>
            <p:nvPr/>
          </p:nvSpPr>
          <p:spPr>
            <a:xfrm>
              <a:off x="-477799" y="2831348"/>
              <a:ext cx="4477827" cy="332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ct val="120000"/>
                </a:lnSpc>
                <a:spcBef>
                  <a:spcPts val="1000"/>
                </a:spcBef>
                <a:defRPr sz="15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See FPF’s input to </a:t>
              </a:r>
              <a:r>
                <a:rPr b="1" u="sng">
                  <a:solidFill>
                    <a:srgbClr val="2930CB"/>
                  </a:solidFill>
                  <a:uFill>
                    <a:solidFill>
                      <a:srgbClr val="2930CB"/>
                    </a:solidFill>
                  </a:uFill>
                  <a:hlinkClick r:id="rId3" invalidUrl="" action="" tgtFrame="" tooltip="" history="1" highlightClick="0" endSnd="0"/>
                </a:rPr>
                <a:t>ESPPU</a:t>
              </a:r>
              <a:r>
                <a:t> for more details</a:t>
              </a:r>
            </a:p>
          </p:txBody>
        </p:sp>
      </p:grpSp>
      <p:sp>
        <p:nvSpPr>
          <p:cNvPr id="533" name="Important to understand DAQ strategy to take into account muon-induced activity"/>
          <p:cNvSpPr txBox="1"/>
          <p:nvPr/>
        </p:nvSpPr>
        <p:spPr>
          <a:xfrm>
            <a:off x="8895819" y="1486925"/>
            <a:ext cx="3176896" cy="118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>
            <a:lvl1pPr algn="ctr">
              <a:lnSpc>
                <a:spcPct val="120000"/>
              </a:lnSpc>
              <a:spcBef>
                <a:spcPts val="1000"/>
              </a:spcBef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Important to understand DAQ strategy to take into account muon-induced activity</a:t>
            </a:r>
          </a:p>
        </p:txBody>
      </p:sp>
      <p:sp>
        <p:nvSpPr>
          <p:cNvPr id="534" name="Ligne"/>
          <p:cNvSpPr/>
          <p:nvPr/>
        </p:nvSpPr>
        <p:spPr>
          <a:xfrm>
            <a:off x="7290891" y="1944533"/>
            <a:ext cx="1430849" cy="1"/>
          </a:xfrm>
          <a:prstGeom prst="line">
            <a:avLst/>
          </a:prstGeom>
          <a:ln w="25400">
            <a:solidFill>
              <a:srgbClr val="C12314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538" name="Grouper"/>
          <p:cNvGrpSpPr/>
          <p:nvPr/>
        </p:nvGrpSpPr>
        <p:grpSpPr>
          <a:xfrm>
            <a:off x="2094929" y="1294407"/>
            <a:ext cx="8002142" cy="4269186"/>
            <a:chOff x="0" y="0"/>
            <a:chExt cx="8002141" cy="4269184"/>
          </a:xfrm>
        </p:grpSpPr>
        <p:sp>
          <p:nvSpPr>
            <p:cNvPr id="535" name="Rectangle"/>
            <p:cNvSpPr/>
            <p:nvPr/>
          </p:nvSpPr>
          <p:spPr>
            <a:xfrm>
              <a:off x="0" y="0"/>
              <a:ext cx="8002142" cy="426918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536" name="Google Shape;382;p35" descr="Google Shape;382;p35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3939" b="0"/>
            <a:stretch>
              <a:fillRect/>
            </a:stretch>
          </p:blipFill>
          <p:spPr>
            <a:xfrm>
              <a:off x="3626468" y="351432"/>
              <a:ext cx="4155904" cy="3312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7" name="Large induced signals (such as those left by muons) can lead to a temporary ”increase” of the PMT’s dark rate, making triggering unreliable.…"/>
            <p:cNvSpPr txBox="1"/>
            <p:nvPr/>
          </p:nvSpPr>
          <p:spPr>
            <a:xfrm>
              <a:off x="219596" y="960974"/>
              <a:ext cx="3176895" cy="2392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>
                <a:defRPr sz="1800"/>
              </a:pPr>
              <a:r>
                <a:t>Large induced signals (such as those left by muons) can lead to a temporary ”increase” of the PMT’s dark rate, making triggering unreliable.</a:t>
              </a:r>
            </a:p>
            <a:p>
              <a:pPr algn="ctr">
                <a:defRPr sz="1800"/>
              </a:pPr>
            </a:p>
            <a:p>
              <a:pPr algn="ctr">
                <a:defRPr sz="1800"/>
              </a:pPr>
              <a:r>
                <a:t>Lab bench studies suggest we can work around it by applying a small cooldown deadtime.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Numéro de diapositive"/>
          <p:cNvSpPr txBox="1"/>
          <p:nvPr>
            <p:ph type="sldNum" sz="quarter" idx="2"/>
          </p:nvPr>
        </p:nvSpPr>
        <p:spPr>
          <a:xfrm>
            <a:off x="11848323" y="6495287"/>
            <a:ext cx="202958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1" name="Google Shape;472;p51" descr="Google Shape;472;p51"/>
          <p:cNvPicPr>
            <a:picLocks noChangeAspect="1"/>
          </p:cNvPicPr>
          <p:nvPr/>
        </p:nvPicPr>
        <p:blipFill>
          <a:blip r:embed="rId2">
            <a:extLst/>
          </a:blip>
          <a:srcRect l="0" t="27759" r="0" b="27759"/>
          <a:stretch>
            <a:fillRect/>
          </a:stretch>
        </p:blipFill>
        <p:spPr>
          <a:xfrm>
            <a:off x="5366070" y="4848942"/>
            <a:ext cx="6683080" cy="1598628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Google Shape;350;p44"/>
          <p:cNvSpPr txBox="1"/>
          <p:nvPr/>
        </p:nvSpPr>
        <p:spPr>
          <a:xfrm>
            <a:off x="147979" y="1136124"/>
            <a:ext cx="5444963" cy="5048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small-scale version of the full FORMOSA was installed during YETS2023-2024 to </a:t>
            </a:r>
            <a:r>
              <a:rPr b="1"/>
              <a:t>prove concept</a:t>
            </a:r>
            <a:r>
              <a:t> and </a:t>
            </a:r>
            <a:r>
              <a:rPr b="1"/>
              <a:t>target new phase space</a:t>
            </a:r>
          </a:p>
          <a:p>
            <a:pPr marL="200526" indent="-200526">
              <a:lnSpc>
                <a:spcPct val="115000"/>
              </a:lnSpc>
              <a:spcBef>
                <a:spcPts val="1200"/>
              </a:spcBef>
              <a:buSzPct val="100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 rows x 2 columns x 4 layers of bars</a:t>
            </a:r>
          </a:p>
          <a:p>
            <a:pPr marL="200526" indent="-200526">
              <a:lnSpc>
                <a:spcPct val="115000"/>
              </a:lnSpc>
              <a:spcBef>
                <a:spcPts val="1200"/>
              </a:spcBef>
              <a:buSzPct val="100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front+back muon veto panels</a:t>
            </a:r>
          </a:p>
          <a:p>
            <a:pPr>
              <a:lnSpc>
                <a:spcPct val="115000"/>
              </a:lnSpc>
              <a:spcBef>
                <a:spcPts val="1200"/>
              </a:spcBef>
              <a:defRPr sz="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lnSpc>
                <a:spcPct val="115000"/>
              </a:lnSpc>
              <a:spcBef>
                <a:spcPts val="1200"/>
              </a:spcBef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Located in the UJ12 cavern (behind FASER), in the opposite side of the to-be FPF</a:t>
            </a:r>
          </a:p>
          <a:p>
            <a:pPr>
              <a:lnSpc>
                <a:spcPct val="115000"/>
              </a:lnSpc>
              <a:spcBef>
                <a:spcPts val="1200"/>
              </a:spcBef>
              <a:defRPr sz="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lnSpc>
                <a:spcPct val="115000"/>
              </a:lnSpc>
              <a:spcBef>
                <a:spcPts val="1200"/>
              </a:spcBef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Additional features added later:</a:t>
            </a:r>
          </a:p>
          <a:p>
            <a:pPr marL="200526" indent="-200526">
              <a:lnSpc>
                <a:spcPct val="115000"/>
              </a:lnSpc>
              <a:spcBef>
                <a:spcPts val="1200"/>
              </a:spcBef>
              <a:buSzPct val="100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CeBr3 test module</a:t>
            </a:r>
          </a:p>
          <a:p>
            <a:pPr marL="200526" indent="-200526">
              <a:lnSpc>
                <a:spcPct val="115000"/>
              </a:lnSpc>
              <a:spcBef>
                <a:spcPts val="1200"/>
              </a:spcBef>
              <a:buSzPct val="100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Hermetic side+top panels</a:t>
            </a:r>
          </a:p>
        </p:txBody>
      </p:sp>
      <p:grpSp>
        <p:nvGrpSpPr>
          <p:cNvPr id="565" name="Grouper"/>
          <p:cNvGrpSpPr/>
          <p:nvPr/>
        </p:nvGrpSpPr>
        <p:grpSpPr>
          <a:xfrm>
            <a:off x="5659229" y="1101760"/>
            <a:ext cx="6682979" cy="3668147"/>
            <a:chOff x="0" y="0"/>
            <a:chExt cx="6682977" cy="3668145"/>
          </a:xfrm>
        </p:grpSpPr>
        <p:grpSp>
          <p:nvGrpSpPr>
            <p:cNvPr id="556" name="Google Shape;374;p45"/>
            <p:cNvGrpSpPr/>
            <p:nvPr/>
          </p:nvGrpSpPr>
          <p:grpSpPr>
            <a:xfrm>
              <a:off x="0" y="110705"/>
              <a:ext cx="6631587" cy="3557441"/>
              <a:chOff x="0" y="0"/>
              <a:chExt cx="6631586" cy="3557439"/>
            </a:xfrm>
          </p:grpSpPr>
          <p:pic>
            <p:nvPicPr>
              <p:cNvPr id="543" name="Google Shape;375;p45" descr="Google Shape;375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5258" t="0" r="0" b="0"/>
              <a:stretch>
                <a:fillRect/>
              </a:stretch>
            </p:blipFill>
            <p:spPr>
              <a:xfrm>
                <a:off x="0" y="0"/>
                <a:ext cx="5640963" cy="33564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44" name="Google Shape;376;p45"/>
              <p:cNvSpPr/>
              <p:nvPr/>
            </p:nvSpPr>
            <p:spPr>
              <a:xfrm>
                <a:off x="77181" y="1222063"/>
                <a:ext cx="4966075" cy="2013333"/>
              </a:xfrm>
              <a:prstGeom prst="line">
                <a:avLst/>
              </a:prstGeom>
              <a:noFill/>
              <a:ln w="9525" cap="flat">
                <a:solidFill>
                  <a:srgbClr val="0046B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377;p45"/>
              <p:cNvSpPr/>
              <p:nvPr/>
            </p:nvSpPr>
            <p:spPr>
              <a:xfrm flipH="1" flipV="1">
                <a:off x="77143" y="1222079"/>
                <a:ext cx="4966075" cy="2013334"/>
              </a:xfrm>
              <a:prstGeom prst="line">
                <a:avLst/>
              </a:prstGeom>
              <a:noFill/>
              <a:ln w="9525" cap="flat">
                <a:solidFill>
                  <a:srgbClr val="0046B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378;p45"/>
              <p:cNvSpPr/>
              <p:nvPr/>
            </p:nvSpPr>
            <p:spPr>
              <a:xfrm>
                <a:off x="1635063" y="979868"/>
                <a:ext cx="848317" cy="321564"/>
              </a:xfrm>
              <a:prstGeom prst="line">
                <a:avLst/>
              </a:prstGeom>
              <a:noFill/>
              <a:ln w="9525" cap="flat">
                <a:solidFill>
                  <a:srgbClr val="0046B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379;p45"/>
              <p:cNvSpPr/>
              <p:nvPr/>
            </p:nvSpPr>
            <p:spPr>
              <a:xfrm flipH="1" flipV="1">
                <a:off x="1634935" y="979978"/>
                <a:ext cx="848317" cy="321563"/>
              </a:xfrm>
              <a:prstGeom prst="line">
                <a:avLst/>
              </a:prstGeom>
              <a:noFill/>
              <a:ln w="9525" cap="flat">
                <a:solidFill>
                  <a:srgbClr val="0046B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380;p45"/>
              <p:cNvSpPr/>
              <p:nvPr/>
            </p:nvSpPr>
            <p:spPr>
              <a:xfrm flipV="1">
                <a:off x="5258395" y="3071700"/>
                <a:ext cx="187363" cy="105351"/>
              </a:xfrm>
              <a:prstGeom prst="line">
                <a:avLst/>
              </a:prstGeom>
              <a:noFill/>
              <a:ln w="9525" cap="flat">
                <a:solidFill>
                  <a:srgbClr val="0046B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381;p45"/>
              <p:cNvSpPr/>
              <p:nvPr/>
            </p:nvSpPr>
            <p:spPr>
              <a:xfrm flipH="1">
                <a:off x="5258336" y="3071809"/>
                <a:ext cx="187363" cy="105351"/>
              </a:xfrm>
              <a:prstGeom prst="line">
                <a:avLst/>
              </a:prstGeom>
              <a:noFill/>
              <a:ln w="9525" cap="flat">
                <a:solidFill>
                  <a:srgbClr val="0046B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382;p45"/>
              <p:cNvSpPr/>
              <p:nvPr/>
            </p:nvSpPr>
            <p:spPr>
              <a:xfrm flipV="1">
                <a:off x="5534686" y="2574474"/>
                <a:ext cx="1" cy="362731"/>
              </a:xfrm>
              <a:prstGeom prst="line">
                <a:avLst/>
              </a:prstGeom>
              <a:noFill/>
              <a:ln w="9525" cap="flat">
                <a:solidFill>
                  <a:srgbClr val="0046B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383;p45"/>
              <p:cNvSpPr/>
              <p:nvPr/>
            </p:nvSpPr>
            <p:spPr>
              <a:xfrm>
                <a:off x="5533345" y="2574501"/>
                <a:ext cx="1" cy="362731"/>
              </a:xfrm>
              <a:prstGeom prst="line">
                <a:avLst/>
              </a:prstGeom>
              <a:noFill/>
              <a:ln w="9525" cap="flat">
                <a:solidFill>
                  <a:srgbClr val="0046B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384;p45"/>
              <p:cNvSpPr txBox="1"/>
              <p:nvPr/>
            </p:nvSpPr>
            <p:spPr>
              <a:xfrm>
                <a:off x="1483959" y="2196644"/>
                <a:ext cx="1289169" cy="4810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Autofit/>
              </a:bodyPr>
              <a:lstStyle>
                <a:lvl1pPr>
                  <a:defRPr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~440cm</a:t>
                </a:r>
              </a:p>
            </p:txBody>
          </p:sp>
          <p:sp>
            <p:nvSpPr>
              <p:cNvPr id="553" name="Google Shape;385;p45"/>
              <p:cNvSpPr txBox="1"/>
              <p:nvPr/>
            </p:nvSpPr>
            <p:spPr>
              <a:xfrm>
                <a:off x="1862712" y="798233"/>
                <a:ext cx="1098242" cy="4810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Autofit/>
              </a:bodyPr>
              <a:lstStyle>
                <a:lvl1pPr>
                  <a:defRPr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80cm</a:t>
                </a:r>
              </a:p>
            </p:txBody>
          </p:sp>
          <p:sp>
            <p:nvSpPr>
              <p:cNvPr id="554" name="Google Shape;386;p45"/>
              <p:cNvSpPr txBox="1"/>
              <p:nvPr/>
            </p:nvSpPr>
            <p:spPr>
              <a:xfrm>
                <a:off x="5533345" y="2514833"/>
                <a:ext cx="1098242" cy="4810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Autofit/>
              </a:bodyPr>
              <a:lstStyle>
                <a:lvl1pPr>
                  <a:defRPr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40cm</a:t>
                </a:r>
              </a:p>
            </p:txBody>
          </p:sp>
          <p:sp>
            <p:nvSpPr>
              <p:cNvPr id="555" name="Google Shape;387;p45"/>
              <p:cNvSpPr txBox="1"/>
              <p:nvPr/>
            </p:nvSpPr>
            <p:spPr>
              <a:xfrm>
                <a:off x="5255928" y="3076429"/>
                <a:ext cx="1098242" cy="4810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Autofit/>
              </a:bodyPr>
              <a:lstStyle>
                <a:lvl1pPr>
                  <a:defRPr sz="18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20cm</a:t>
                </a:r>
              </a:p>
            </p:txBody>
          </p:sp>
        </p:grpSp>
        <p:pic>
          <p:nvPicPr>
            <p:cNvPr id="557" name="Google Shape;388;p45" descr="Google Shape;388;p4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88923" y="0"/>
              <a:ext cx="3218449" cy="1814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8" name="Google Shape;389;p45"/>
            <p:cNvSpPr/>
            <p:nvPr/>
          </p:nvSpPr>
          <p:spPr>
            <a:xfrm flipH="1">
              <a:off x="3301814" y="334198"/>
              <a:ext cx="1820846" cy="859458"/>
            </a:xfrm>
            <a:prstGeom prst="line">
              <a:avLst/>
            </a:prstGeom>
            <a:noFill/>
            <a:ln w="9525" cap="flat">
              <a:solidFill>
                <a:srgbClr val="0046B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9" name="Google Shape;390;p45"/>
            <p:cNvSpPr/>
            <p:nvPr/>
          </p:nvSpPr>
          <p:spPr>
            <a:xfrm flipV="1">
              <a:off x="3301912" y="334062"/>
              <a:ext cx="1820846" cy="859458"/>
            </a:xfrm>
            <a:prstGeom prst="line">
              <a:avLst/>
            </a:prstGeom>
            <a:noFill/>
            <a:ln w="9525" cap="flat">
              <a:solidFill>
                <a:srgbClr val="0046B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0" name="Google Shape;394;p45"/>
            <p:cNvSpPr txBox="1"/>
            <p:nvPr/>
          </p:nvSpPr>
          <p:spPr>
            <a:xfrm>
              <a:off x="4418977" y="1216694"/>
              <a:ext cx="1133281" cy="401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/>
            <a:p>
              <a:pPr>
                <a:defRPr>
                  <a:solidFill>
                    <a:srgbClr val="F1C232"/>
                  </a:solidFill>
                </a:defRPr>
              </a:pPr>
              <a:r>
                <a:t>scintillator</a:t>
              </a:r>
              <a:r>
                <a:rPr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561" name="Google Shape;395;p45"/>
            <p:cNvSpPr txBox="1"/>
            <p:nvPr/>
          </p:nvSpPr>
          <p:spPr>
            <a:xfrm>
              <a:off x="5549697" y="617180"/>
              <a:ext cx="1133281" cy="401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/>
            <a:p>
              <a:pPr>
                <a:defRPr>
                  <a:solidFill>
                    <a:srgbClr val="3C78D8"/>
                  </a:solidFill>
                </a:defRPr>
              </a:pPr>
              <a:r>
                <a:t>PMT</a:t>
              </a:r>
              <a:r>
                <a:rPr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562" name="Google Shape;385;p45"/>
            <p:cNvSpPr txBox="1"/>
            <p:nvPr/>
          </p:nvSpPr>
          <p:spPr>
            <a:xfrm>
              <a:off x="3578271" y="529195"/>
              <a:ext cx="1098241" cy="481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Autofit/>
            </a:bodyPr>
            <a:lstStyle>
              <a:lvl1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80cm</a:t>
              </a:r>
            </a:p>
          </p:txBody>
        </p:sp>
        <p:sp>
          <p:nvSpPr>
            <p:cNvPr id="567" name="Ligne de connexion"/>
            <p:cNvSpPr/>
            <p:nvPr/>
          </p:nvSpPr>
          <p:spPr>
            <a:xfrm>
              <a:off x="2292926" y="510223"/>
              <a:ext cx="1339007" cy="462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484" fill="norm" stroke="1" extrusionOk="0">
                  <a:moveTo>
                    <a:pt x="0" y="17484"/>
                  </a:moveTo>
                  <a:cubicBezTo>
                    <a:pt x="7099" y="489"/>
                    <a:pt x="14299" y="-4116"/>
                    <a:pt x="21600" y="3668"/>
                  </a:cubicBezTo>
                </a:path>
              </a:pathLst>
            </a:custGeom>
            <a:noFill/>
            <a:ln w="12700" cap="flat">
              <a:solidFill>
                <a:schemeClr val="accent4">
                  <a:satOff val="-76897"/>
                  <a:lumOff val="41960"/>
                </a:schemeClr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564" name="Equation"/>
            <p:cNvSpPr txBox="1"/>
            <p:nvPr/>
          </p:nvSpPr>
          <p:spPr>
            <a:xfrm>
              <a:off x="5222464" y="1650588"/>
              <a:ext cx="1156639" cy="429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⟨</m:t>
                    </m:r>
                    <m:r>
                      <a:rPr xmlns:a="http://schemas.openxmlformats.org/drawingml/2006/main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⟩</m:t>
                    </m:r>
                    <m:r>
                      <a:rPr xmlns:a="http://schemas.openxmlformats.org/drawingml/2006/main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e>
                        <m:d>
                          <m:dPr>
                            <m:ctrlPr>
                              <a:rPr xmlns:a="http://schemas.openxmlformats.org/drawingml/2006/main" sz="1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xmlns:a="http://schemas.openxmlformats.org/drawingml/2006/main" sz="11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  <m:type m:val="bar"/>
                              </m:fPr>
                              <m:num>
                                <m:r>
                                  <a:rPr xmlns:a="http://schemas.openxmlformats.org/drawingml/2006/main" sz="11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Q</m:t>
                                </m:r>
                              </m:num>
                              <m:den>
                                <m:r>
                                  <a:rPr xmlns:a="http://schemas.openxmlformats.org/drawingml/2006/main" sz="11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xmlns:a="http://schemas.openxmlformats.org/drawingml/2006/main" sz="1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e>
                        <m:r>
                          <a:rPr xmlns:a="http://schemas.openxmlformats.org/drawingml/2006/main" sz="1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xmlns:a="http://schemas.openxmlformats.org/drawingml/2006/main" sz="1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1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1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1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1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m:oMathPara>
              </a14:m>
              <a:endParaRPr sz="1100"/>
            </a:p>
          </p:txBody>
        </p:sp>
      </p:grpSp>
      <p:sp>
        <p:nvSpPr>
          <p:cNvPr id="566" name="The FORMOSA demonstrator"/>
          <p:cNvSpPr txBox="1"/>
          <p:nvPr/>
        </p:nvSpPr>
        <p:spPr>
          <a:xfrm>
            <a:off x="831171" y="123061"/>
            <a:ext cx="9981585" cy="72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b">
            <a:normAutofit fontScale="100000" lnSpcReduction="0"/>
          </a:bodyPr>
          <a:lstStyle>
            <a:lvl1pPr>
              <a:lnSpc>
                <a:spcPct val="90000"/>
              </a:lnSpc>
              <a:defRPr b="1" sz="3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The FORMOSA demonstrator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The FORMOSA demonstra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FORMOSA demonstrator</a:t>
            </a:r>
          </a:p>
        </p:txBody>
      </p:sp>
      <p:sp>
        <p:nvSpPr>
          <p:cNvPr id="570" name="Numéro de diapositive"/>
          <p:cNvSpPr txBox="1"/>
          <p:nvPr>
            <p:ph type="sldNum" sz="quarter" idx="2"/>
          </p:nvPr>
        </p:nvSpPr>
        <p:spPr>
          <a:xfrm>
            <a:off x="11848323" y="6495287"/>
            <a:ext cx="202958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77" name="Grouper"/>
          <p:cNvGrpSpPr/>
          <p:nvPr/>
        </p:nvGrpSpPr>
        <p:grpSpPr>
          <a:xfrm>
            <a:off x="1132176" y="2169542"/>
            <a:ext cx="11007608" cy="4087556"/>
            <a:chOff x="0" y="0"/>
            <a:chExt cx="11007607" cy="4087555"/>
          </a:xfrm>
        </p:grpSpPr>
        <p:pic>
          <p:nvPicPr>
            <p:cNvPr id="571" name="Google Shape;472;p51" descr="Google Shape;472;p51"/>
            <p:cNvPicPr>
              <a:picLocks noChangeAspect="1"/>
            </p:cNvPicPr>
            <p:nvPr/>
          </p:nvPicPr>
          <p:blipFill>
            <a:blip r:embed="rId2">
              <a:alphaModFix amt="91772"/>
              <a:extLst/>
            </a:blip>
            <a:srcRect l="0" t="28555" r="0" b="26492"/>
            <a:stretch>
              <a:fillRect/>
            </a:stretch>
          </p:blipFill>
          <p:spPr>
            <a:xfrm>
              <a:off x="0" y="2481566"/>
              <a:ext cx="6643584" cy="1605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74" name="Grouper"/>
            <p:cNvGrpSpPr/>
            <p:nvPr/>
          </p:nvGrpSpPr>
          <p:grpSpPr>
            <a:xfrm>
              <a:off x="6765719" y="0"/>
              <a:ext cx="4241889" cy="3181416"/>
              <a:chOff x="0" y="0"/>
              <a:chExt cx="4241887" cy="3181415"/>
            </a:xfrm>
          </p:grpSpPr>
          <p:pic>
            <p:nvPicPr>
              <p:cNvPr id="572" name="WhatsApp Image 2025-05-27 at 16.38.54.jpeg" descr="WhatsApp Image 2025-05-27 at 16.38.54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4241888" cy="3181416"/>
              </a:xfrm>
              <a:prstGeom prst="rect">
                <a:avLst/>
              </a:prstGeom>
              <a:ln w="508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</p:pic>
          <p:pic>
            <p:nvPicPr>
              <p:cNvPr id="573" name="Google Shape;56;p13" descr="Google Shape;56;p13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73211" y="515810"/>
                <a:ext cx="1373190" cy="4285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75" name="Ligne"/>
            <p:cNvSpPr/>
            <p:nvPr/>
          </p:nvSpPr>
          <p:spPr>
            <a:xfrm flipV="1">
              <a:off x="5089154" y="3190368"/>
              <a:ext cx="1647637" cy="4093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6" name="Ligne"/>
            <p:cNvSpPr/>
            <p:nvPr/>
          </p:nvSpPr>
          <p:spPr>
            <a:xfrm flipV="1">
              <a:off x="5090069" y="3190849"/>
              <a:ext cx="5911985" cy="40831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78" name="Proof of concept: collecting data and validating design/DAQs through Run 3"/>
          <p:cNvSpPr txBox="1"/>
          <p:nvPr>
            <p:ph type="body" sz="quarter" idx="1"/>
          </p:nvPr>
        </p:nvSpPr>
        <p:spPr>
          <a:xfrm>
            <a:off x="21899" y="1153363"/>
            <a:ext cx="8787762" cy="558753"/>
          </a:xfrm>
          <a:prstGeom prst="rect">
            <a:avLst/>
          </a:prstGeom>
        </p:spPr>
        <p:txBody>
          <a:bodyPr/>
          <a:lstStyle/>
          <a:p>
            <a:pPr algn="ctr">
              <a:defRPr sz="1800"/>
            </a:pPr>
            <a:r>
              <a:rPr i="1"/>
              <a:t>Proof of concept</a:t>
            </a:r>
            <a:r>
              <a:t>: collecting data and validating design/DAQs through Run 3</a:t>
            </a:r>
          </a:p>
        </p:txBody>
      </p:sp>
      <p:grpSp>
        <p:nvGrpSpPr>
          <p:cNvPr id="610" name="Grouper"/>
          <p:cNvGrpSpPr/>
          <p:nvPr/>
        </p:nvGrpSpPr>
        <p:grpSpPr>
          <a:xfrm>
            <a:off x="-39571" y="2133668"/>
            <a:ext cx="7653576" cy="2303196"/>
            <a:chOff x="0" y="0"/>
            <a:chExt cx="7653575" cy="2303194"/>
          </a:xfrm>
        </p:grpSpPr>
        <p:pic>
          <p:nvPicPr>
            <p:cNvPr id="579" name="Grouper" descr="Grouper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172" t="6286" r="4813" b="1565"/>
            <a:stretch>
              <a:fillRect/>
            </a:stretch>
          </p:blipFill>
          <p:spPr>
            <a:xfrm>
              <a:off x="4293466" y="208206"/>
              <a:ext cx="3292974" cy="190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547" fill="norm" stroke="1" extrusionOk="0">
                  <a:moveTo>
                    <a:pt x="20057" y="2"/>
                  </a:moveTo>
                  <a:cubicBezTo>
                    <a:pt x="20012" y="-4"/>
                    <a:pt x="19966" y="8"/>
                    <a:pt x="19909" y="42"/>
                  </a:cubicBezTo>
                  <a:cubicBezTo>
                    <a:pt x="19802" y="107"/>
                    <a:pt x="19741" y="166"/>
                    <a:pt x="19674" y="263"/>
                  </a:cubicBezTo>
                  <a:cubicBezTo>
                    <a:pt x="19622" y="340"/>
                    <a:pt x="19620" y="357"/>
                    <a:pt x="19620" y="560"/>
                  </a:cubicBezTo>
                  <a:lnTo>
                    <a:pt x="19620" y="776"/>
                  </a:lnTo>
                  <a:lnTo>
                    <a:pt x="19537" y="776"/>
                  </a:lnTo>
                  <a:cubicBezTo>
                    <a:pt x="19455" y="776"/>
                    <a:pt x="19293" y="870"/>
                    <a:pt x="19068" y="1055"/>
                  </a:cubicBezTo>
                  <a:cubicBezTo>
                    <a:pt x="18923" y="1175"/>
                    <a:pt x="18794" y="1275"/>
                    <a:pt x="18780" y="1275"/>
                  </a:cubicBezTo>
                  <a:cubicBezTo>
                    <a:pt x="18761" y="1275"/>
                    <a:pt x="18601" y="1411"/>
                    <a:pt x="18590" y="1437"/>
                  </a:cubicBezTo>
                  <a:cubicBezTo>
                    <a:pt x="18584" y="1451"/>
                    <a:pt x="18564" y="1466"/>
                    <a:pt x="18543" y="1473"/>
                  </a:cubicBezTo>
                  <a:cubicBezTo>
                    <a:pt x="18522" y="1480"/>
                    <a:pt x="18458" y="1526"/>
                    <a:pt x="18400" y="1572"/>
                  </a:cubicBezTo>
                  <a:cubicBezTo>
                    <a:pt x="18342" y="1618"/>
                    <a:pt x="18266" y="1675"/>
                    <a:pt x="18231" y="1703"/>
                  </a:cubicBezTo>
                  <a:cubicBezTo>
                    <a:pt x="18196" y="1730"/>
                    <a:pt x="18155" y="1771"/>
                    <a:pt x="18140" y="1793"/>
                  </a:cubicBezTo>
                  <a:cubicBezTo>
                    <a:pt x="18124" y="1815"/>
                    <a:pt x="18097" y="1841"/>
                    <a:pt x="18077" y="1847"/>
                  </a:cubicBezTo>
                  <a:cubicBezTo>
                    <a:pt x="18058" y="1853"/>
                    <a:pt x="17995" y="1896"/>
                    <a:pt x="17937" y="1941"/>
                  </a:cubicBezTo>
                  <a:cubicBezTo>
                    <a:pt x="17879" y="1987"/>
                    <a:pt x="17822" y="2022"/>
                    <a:pt x="17812" y="2022"/>
                  </a:cubicBezTo>
                  <a:cubicBezTo>
                    <a:pt x="17802" y="2022"/>
                    <a:pt x="17759" y="2057"/>
                    <a:pt x="17713" y="2099"/>
                  </a:cubicBezTo>
                  <a:cubicBezTo>
                    <a:pt x="17602" y="2198"/>
                    <a:pt x="17441" y="2321"/>
                    <a:pt x="17386" y="2351"/>
                  </a:cubicBezTo>
                  <a:cubicBezTo>
                    <a:pt x="17361" y="2364"/>
                    <a:pt x="17311" y="2409"/>
                    <a:pt x="17274" y="2450"/>
                  </a:cubicBezTo>
                  <a:cubicBezTo>
                    <a:pt x="17237" y="2490"/>
                    <a:pt x="17198" y="2522"/>
                    <a:pt x="17188" y="2522"/>
                  </a:cubicBezTo>
                  <a:cubicBezTo>
                    <a:pt x="17178" y="2522"/>
                    <a:pt x="17156" y="2537"/>
                    <a:pt x="17138" y="2553"/>
                  </a:cubicBezTo>
                  <a:cubicBezTo>
                    <a:pt x="17072" y="2617"/>
                    <a:pt x="16936" y="2706"/>
                    <a:pt x="16910" y="2706"/>
                  </a:cubicBezTo>
                  <a:cubicBezTo>
                    <a:pt x="16894" y="2706"/>
                    <a:pt x="16881" y="2719"/>
                    <a:pt x="16881" y="2733"/>
                  </a:cubicBezTo>
                  <a:cubicBezTo>
                    <a:pt x="16881" y="2748"/>
                    <a:pt x="16845" y="2787"/>
                    <a:pt x="16800" y="2819"/>
                  </a:cubicBezTo>
                  <a:cubicBezTo>
                    <a:pt x="16756" y="2851"/>
                    <a:pt x="16720" y="2886"/>
                    <a:pt x="16720" y="2900"/>
                  </a:cubicBezTo>
                  <a:cubicBezTo>
                    <a:pt x="16720" y="2913"/>
                    <a:pt x="16706" y="2927"/>
                    <a:pt x="16691" y="2927"/>
                  </a:cubicBezTo>
                  <a:cubicBezTo>
                    <a:pt x="16659" y="2927"/>
                    <a:pt x="16468" y="3057"/>
                    <a:pt x="16376" y="3143"/>
                  </a:cubicBezTo>
                  <a:cubicBezTo>
                    <a:pt x="16342" y="3175"/>
                    <a:pt x="16272" y="3226"/>
                    <a:pt x="16223" y="3255"/>
                  </a:cubicBezTo>
                  <a:cubicBezTo>
                    <a:pt x="16173" y="3284"/>
                    <a:pt x="16129" y="3320"/>
                    <a:pt x="16124" y="3332"/>
                  </a:cubicBezTo>
                  <a:cubicBezTo>
                    <a:pt x="16119" y="3344"/>
                    <a:pt x="16075" y="3387"/>
                    <a:pt x="16025" y="3426"/>
                  </a:cubicBezTo>
                  <a:cubicBezTo>
                    <a:pt x="15976" y="3466"/>
                    <a:pt x="15905" y="3520"/>
                    <a:pt x="15869" y="3552"/>
                  </a:cubicBezTo>
                  <a:cubicBezTo>
                    <a:pt x="15833" y="3584"/>
                    <a:pt x="15794" y="3611"/>
                    <a:pt x="15783" y="3611"/>
                  </a:cubicBezTo>
                  <a:cubicBezTo>
                    <a:pt x="15772" y="3611"/>
                    <a:pt x="15701" y="3662"/>
                    <a:pt x="15625" y="3723"/>
                  </a:cubicBezTo>
                  <a:cubicBezTo>
                    <a:pt x="15548" y="3784"/>
                    <a:pt x="15459" y="3853"/>
                    <a:pt x="15430" y="3876"/>
                  </a:cubicBezTo>
                  <a:cubicBezTo>
                    <a:pt x="15400" y="3899"/>
                    <a:pt x="15306" y="3975"/>
                    <a:pt x="15219" y="4047"/>
                  </a:cubicBezTo>
                  <a:cubicBezTo>
                    <a:pt x="15132" y="4119"/>
                    <a:pt x="15049" y="4183"/>
                    <a:pt x="15037" y="4187"/>
                  </a:cubicBezTo>
                  <a:cubicBezTo>
                    <a:pt x="15000" y="4199"/>
                    <a:pt x="14908" y="4280"/>
                    <a:pt x="14883" y="4322"/>
                  </a:cubicBezTo>
                  <a:cubicBezTo>
                    <a:pt x="14870" y="4343"/>
                    <a:pt x="14850" y="4362"/>
                    <a:pt x="14837" y="4362"/>
                  </a:cubicBezTo>
                  <a:cubicBezTo>
                    <a:pt x="14813" y="4362"/>
                    <a:pt x="14621" y="4504"/>
                    <a:pt x="14504" y="4610"/>
                  </a:cubicBezTo>
                  <a:cubicBezTo>
                    <a:pt x="14469" y="4641"/>
                    <a:pt x="14405" y="4683"/>
                    <a:pt x="14363" y="4704"/>
                  </a:cubicBezTo>
                  <a:cubicBezTo>
                    <a:pt x="14321" y="4726"/>
                    <a:pt x="14288" y="4752"/>
                    <a:pt x="14288" y="4763"/>
                  </a:cubicBezTo>
                  <a:cubicBezTo>
                    <a:pt x="14288" y="4774"/>
                    <a:pt x="14243" y="4812"/>
                    <a:pt x="14191" y="4844"/>
                  </a:cubicBezTo>
                  <a:cubicBezTo>
                    <a:pt x="14139" y="4876"/>
                    <a:pt x="14069" y="4935"/>
                    <a:pt x="14033" y="4974"/>
                  </a:cubicBezTo>
                  <a:cubicBezTo>
                    <a:pt x="13996" y="5013"/>
                    <a:pt x="13944" y="5053"/>
                    <a:pt x="13916" y="5064"/>
                  </a:cubicBezTo>
                  <a:cubicBezTo>
                    <a:pt x="13888" y="5076"/>
                    <a:pt x="13850" y="5105"/>
                    <a:pt x="13835" y="5127"/>
                  </a:cubicBezTo>
                  <a:cubicBezTo>
                    <a:pt x="13820" y="5149"/>
                    <a:pt x="13790" y="5173"/>
                    <a:pt x="13765" y="5181"/>
                  </a:cubicBezTo>
                  <a:cubicBezTo>
                    <a:pt x="13704" y="5201"/>
                    <a:pt x="13660" y="5232"/>
                    <a:pt x="13585" y="5307"/>
                  </a:cubicBezTo>
                  <a:cubicBezTo>
                    <a:pt x="13551" y="5342"/>
                    <a:pt x="13510" y="5374"/>
                    <a:pt x="13492" y="5379"/>
                  </a:cubicBezTo>
                  <a:cubicBezTo>
                    <a:pt x="13474" y="5384"/>
                    <a:pt x="13415" y="5431"/>
                    <a:pt x="13362" y="5483"/>
                  </a:cubicBezTo>
                  <a:cubicBezTo>
                    <a:pt x="13309" y="5534"/>
                    <a:pt x="13249" y="5577"/>
                    <a:pt x="13229" y="5577"/>
                  </a:cubicBezTo>
                  <a:cubicBezTo>
                    <a:pt x="13209" y="5577"/>
                    <a:pt x="13182" y="5596"/>
                    <a:pt x="13169" y="5622"/>
                  </a:cubicBezTo>
                  <a:cubicBezTo>
                    <a:pt x="13157" y="5648"/>
                    <a:pt x="13138" y="5672"/>
                    <a:pt x="13128" y="5672"/>
                  </a:cubicBezTo>
                  <a:cubicBezTo>
                    <a:pt x="13117" y="5672"/>
                    <a:pt x="13094" y="5693"/>
                    <a:pt x="13076" y="5721"/>
                  </a:cubicBezTo>
                  <a:cubicBezTo>
                    <a:pt x="13057" y="5750"/>
                    <a:pt x="13030" y="5777"/>
                    <a:pt x="13013" y="5780"/>
                  </a:cubicBezTo>
                  <a:cubicBezTo>
                    <a:pt x="12996" y="5782"/>
                    <a:pt x="12954" y="5809"/>
                    <a:pt x="12922" y="5838"/>
                  </a:cubicBezTo>
                  <a:cubicBezTo>
                    <a:pt x="12890" y="5867"/>
                    <a:pt x="12860" y="5886"/>
                    <a:pt x="12852" y="5883"/>
                  </a:cubicBezTo>
                  <a:cubicBezTo>
                    <a:pt x="12834" y="5876"/>
                    <a:pt x="12747" y="5946"/>
                    <a:pt x="12662" y="6036"/>
                  </a:cubicBezTo>
                  <a:cubicBezTo>
                    <a:pt x="12626" y="6075"/>
                    <a:pt x="12578" y="6110"/>
                    <a:pt x="12555" y="6117"/>
                  </a:cubicBezTo>
                  <a:cubicBezTo>
                    <a:pt x="12493" y="6137"/>
                    <a:pt x="12412" y="6205"/>
                    <a:pt x="12412" y="6239"/>
                  </a:cubicBezTo>
                  <a:cubicBezTo>
                    <a:pt x="12412" y="6255"/>
                    <a:pt x="12402" y="6261"/>
                    <a:pt x="12389" y="6252"/>
                  </a:cubicBezTo>
                  <a:cubicBezTo>
                    <a:pt x="12366" y="6237"/>
                    <a:pt x="12198" y="6367"/>
                    <a:pt x="12178" y="6414"/>
                  </a:cubicBezTo>
                  <a:cubicBezTo>
                    <a:pt x="12173" y="6426"/>
                    <a:pt x="12123" y="6462"/>
                    <a:pt x="12066" y="6495"/>
                  </a:cubicBezTo>
                  <a:cubicBezTo>
                    <a:pt x="12009" y="6528"/>
                    <a:pt x="11962" y="6564"/>
                    <a:pt x="11962" y="6576"/>
                  </a:cubicBezTo>
                  <a:cubicBezTo>
                    <a:pt x="11962" y="6588"/>
                    <a:pt x="11932" y="6610"/>
                    <a:pt x="11892" y="6621"/>
                  </a:cubicBezTo>
                  <a:cubicBezTo>
                    <a:pt x="11853" y="6633"/>
                    <a:pt x="11819" y="6654"/>
                    <a:pt x="11819" y="6666"/>
                  </a:cubicBezTo>
                  <a:cubicBezTo>
                    <a:pt x="11819" y="6694"/>
                    <a:pt x="11650" y="6824"/>
                    <a:pt x="11614" y="6824"/>
                  </a:cubicBezTo>
                  <a:cubicBezTo>
                    <a:pt x="11600" y="6824"/>
                    <a:pt x="11581" y="6838"/>
                    <a:pt x="11575" y="6855"/>
                  </a:cubicBezTo>
                  <a:cubicBezTo>
                    <a:pt x="11563" y="6887"/>
                    <a:pt x="11419" y="7013"/>
                    <a:pt x="11393" y="7013"/>
                  </a:cubicBezTo>
                  <a:cubicBezTo>
                    <a:pt x="11385" y="7013"/>
                    <a:pt x="11333" y="7048"/>
                    <a:pt x="11278" y="7094"/>
                  </a:cubicBezTo>
                  <a:cubicBezTo>
                    <a:pt x="11224" y="7139"/>
                    <a:pt x="11132" y="7213"/>
                    <a:pt x="11073" y="7260"/>
                  </a:cubicBezTo>
                  <a:cubicBezTo>
                    <a:pt x="11013" y="7307"/>
                    <a:pt x="10911" y="7388"/>
                    <a:pt x="10847" y="7440"/>
                  </a:cubicBezTo>
                  <a:cubicBezTo>
                    <a:pt x="10782" y="7492"/>
                    <a:pt x="10699" y="7553"/>
                    <a:pt x="10662" y="7575"/>
                  </a:cubicBezTo>
                  <a:cubicBezTo>
                    <a:pt x="10625" y="7597"/>
                    <a:pt x="10594" y="7629"/>
                    <a:pt x="10594" y="7643"/>
                  </a:cubicBezTo>
                  <a:cubicBezTo>
                    <a:pt x="10594" y="7656"/>
                    <a:pt x="10581" y="7665"/>
                    <a:pt x="10566" y="7665"/>
                  </a:cubicBezTo>
                  <a:cubicBezTo>
                    <a:pt x="10550" y="7665"/>
                    <a:pt x="10475" y="7716"/>
                    <a:pt x="10399" y="7778"/>
                  </a:cubicBezTo>
                  <a:cubicBezTo>
                    <a:pt x="10141" y="7987"/>
                    <a:pt x="10080" y="8034"/>
                    <a:pt x="10035" y="8057"/>
                  </a:cubicBezTo>
                  <a:cubicBezTo>
                    <a:pt x="10010" y="8069"/>
                    <a:pt x="9988" y="8086"/>
                    <a:pt x="9983" y="8097"/>
                  </a:cubicBezTo>
                  <a:cubicBezTo>
                    <a:pt x="9978" y="8108"/>
                    <a:pt x="9937" y="8147"/>
                    <a:pt x="9892" y="8178"/>
                  </a:cubicBezTo>
                  <a:cubicBezTo>
                    <a:pt x="9847" y="8209"/>
                    <a:pt x="9773" y="8267"/>
                    <a:pt x="9726" y="8309"/>
                  </a:cubicBezTo>
                  <a:cubicBezTo>
                    <a:pt x="9678" y="8350"/>
                    <a:pt x="9588" y="8416"/>
                    <a:pt x="9525" y="8457"/>
                  </a:cubicBezTo>
                  <a:cubicBezTo>
                    <a:pt x="9418" y="8527"/>
                    <a:pt x="9243" y="8660"/>
                    <a:pt x="9101" y="8781"/>
                  </a:cubicBezTo>
                  <a:cubicBezTo>
                    <a:pt x="9067" y="8810"/>
                    <a:pt x="9034" y="8834"/>
                    <a:pt x="9028" y="8835"/>
                  </a:cubicBezTo>
                  <a:cubicBezTo>
                    <a:pt x="9007" y="8840"/>
                    <a:pt x="8909" y="8914"/>
                    <a:pt x="8883" y="8943"/>
                  </a:cubicBezTo>
                  <a:cubicBezTo>
                    <a:pt x="8834" y="8997"/>
                    <a:pt x="8698" y="9101"/>
                    <a:pt x="8675" y="9101"/>
                  </a:cubicBezTo>
                  <a:cubicBezTo>
                    <a:pt x="8662" y="9101"/>
                    <a:pt x="8643" y="9119"/>
                    <a:pt x="8630" y="9146"/>
                  </a:cubicBezTo>
                  <a:cubicBezTo>
                    <a:pt x="8618" y="9172"/>
                    <a:pt x="8605" y="9186"/>
                    <a:pt x="8599" y="9177"/>
                  </a:cubicBezTo>
                  <a:cubicBezTo>
                    <a:pt x="8594" y="9168"/>
                    <a:pt x="8568" y="9192"/>
                    <a:pt x="8545" y="9231"/>
                  </a:cubicBezTo>
                  <a:cubicBezTo>
                    <a:pt x="8521" y="9270"/>
                    <a:pt x="8499" y="9299"/>
                    <a:pt x="8498" y="9294"/>
                  </a:cubicBezTo>
                  <a:cubicBezTo>
                    <a:pt x="8491" y="9273"/>
                    <a:pt x="8307" y="9397"/>
                    <a:pt x="8136" y="9537"/>
                  </a:cubicBezTo>
                  <a:cubicBezTo>
                    <a:pt x="8077" y="9586"/>
                    <a:pt x="7999" y="9642"/>
                    <a:pt x="7965" y="9663"/>
                  </a:cubicBezTo>
                  <a:cubicBezTo>
                    <a:pt x="7930" y="9684"/>
                    <a:pt x="7889" y="9721"/>
                    <a:pt x="7874" y="9744"/>
                  </a:cubicBezTo>
                  <a:cubicBezTo>
                    <a:pt x="7858" y="9766"/>
                    <a:pt x="7830" y="9787"/>
                    <a:pt x="7811" y="9793"/>
                  </a:cubicBezTo>
                  <a:cubicBezTo>
                    <a:pt x="7792" y="9800"/>
                    <a:pt x="7730" y="9842"/>
                    <a:pt x="7673" y="9888"/>
                  </a:cubicBezTo>
                  <a:cubicBezTo>
                    <a:pt x="7617" y="9934"/>
                    <a:pt x="7558" y="9973"/>
                    <a:pt x="7543" y="9973"/>
                  </a:cubicBezTo>
                  <a:cubicBezTo>
                    <a:pt x="7528" y="9973"/>
                    <a:pt x="7510" y="9988"/>
                    <a:pt x="7504" y="10005"/>
                  </a:cubicBezTo>
                  <a:cubicBezTo>
                    <a:pt x="7491" y="10041"/>
                    <a:pt x="7345" y="10158"/>
                    <a:pt x="7314" y="10158"/>
                  </a:cubicBezTo>
                  <a:cubicBezTo>
                    <a:pt x="7303" y="10158"/>
                    <a:pt x="7273" y="10185"/>
                    <a:pt x="7247" y="10216"/>
                  </a:cubicBezTo>
                  <a:cubicBezTo>
                    <a:pt x="7220" y="10248"/>
                    <a:pt x="7175" y="10285"/>
                    <a:pt x="7145" y="10297"/>
                  </a:cubicBezTo>
                  <a:cubicBezTo>
                    <a:pt x="7116" y="10310"/>
                    <a:pt x="7054" y="10361"/>
                    <a:pt x="7007" y="10410"/>
                  </a:cubicBezTo>
                  <a:cubicBezTo>
                    <a:pt x="6961" y="10459"/>
                    <a:pt x="6917" y="10488"/>
                    <a:pt x="6911" y="10477"/>
                  </a:cubicBezTo>
                  <a:cubicBezTo>
                    <a:pt x="6905" y="10467"/>
                    <a:pt x="6901" y="10476"/>
                    <a:pt x="6901" y="10495"/>
                  </a:cubicBezTo>
                  <a:cubicBezTo>
                    <a:pt x="6901" y="10515"/>
                    <a:pt x="6870" y="10542"/>
                    <a:pt x="6833" y="10554"/>
                  </a:cubicBezTo>
                  <a:cubicBezTo>
                    <a:pt x="6796" y="10565"/>
                    <a:pt x="6754" y="10588"/>
                    <a:pt x="6740" y="10608"/>
                  </a:cubicBezTo>
                  <a:cubicBezTo>
                    <a:pt x="6725" y="10628"/>
                    <a:pt x="6691" y="10661"/>
                    <a:pt x="6667" y="10680"/>
                  </a:cubicBezTo>
                  <a:cubicBezTo>
                    <a:pt x="6598" y="10733"/>
                    <a:pt x="6468" y="10831"/>
                    <a:pt x="6378" y="10896"/>
                  </a:cubicBezTo>
                  <a:cubicBezTo>
                    <a:pt x="6333" y="10928"/>
                    <a:pt x="6294" y="10961"/>
                    <a:pt x="6290" y="10972"/>
                  </a:cubicBezTo>
                  <a:cubicBezTo>
                    <a:pt x="6285" y="10983"/>
                    <a:pt x="6260" y="11004"/>
                    <a:pt x="6235" y="11017"/>
                  </a:cubicBezTo>
                  <a:cubicBezTo>
                    <a:pt x="6193" y="11039"/>
                    <a:pt x="6098" y="11111"/>
                    <a:pt x="5866" y="11296"/>
                  </a:cubicBezTo>
                  <a:cubicBezTo>
                    <a:pt x="5773" y="11370"/>
                    <a:pt x="5674" y="11445"/>
                    <a:pt x="5657" y="11454"/>
                  </a:cubicBezTo>
                  <a:cubicBezTo>
                    <a:pt x="5644" y="11461"/>
                    <a:pt x="5519" y="11557"/>
                    <a:pt x="5416" y="11638"/>
                  </a:cubicBezTo>
                  <a:cubicBezTo>
                    <a:pt x="5366" y="11677"/>
                    <a:pt x="5297" y="11728"/>
                    <a:pt x="5262" y="11751"/>
                  </a:cubicBezTo>
                  <a:cubicBezTo>
                    <a:pt x="5227" y="11774"/>
                    <a:pt x="5185" y="11812"/>
                    <a:pt x="5168" y="11836"/>
                  </a:cubicBezTo>
                  <a:cubicBezTo>
                    <a:pt x="5152" y="11861"/>
                    <a:pt x="5130" y="11882"/>
                    <a:pt x="5116" y="11886"/>
                  </a:cubicBezTo>
                  <a:cubicBezTo>
                    <a:pt x="5103" y="11890"/>
                    <a:pt x="5059" y="11920"/>
                    <a:pt x="5020" y="11949"/>
                  </a:cubicBezTo>
                  <a:cubicBezTo>
                    <a:pt x="4982" y="11978"/>
                    <a:pt x="4946" y="11998"/>
                    <a:pt x="4937" y="11998"/>
                  </a:cubicBezTo>
                  <a:cubicBezTo>
                    <a:pt x="4928" y="11998"/>
                    <a:pt x="4919" y="12013"/>
                    <a:pt x="4919" y="12030"/>
                  </a:cubicBezTo>
                  <a:cubicBezTo>
                    <a:pt x="4919" y="12047"/>
                    <a:pt x="4908" y="12061"/>
                    <a:pt x="4893" y="12061"/>
                  </a:cubicBezTo>
                  <a:cubicBezTo>
                    <a:pt x="4878" y="12061"/>
                    <a:pt x="4850" y="12072"/>
                    <a:pt x="4833" y="12088"/>
                  </a:cubicBezTo>
                  <a:cubicBezTo>
                    <a:pt x="4816" y="12104"/>
                    <a:pt x="4743" y="12168"/>
                    <a:pt x="4669" y="12228"/>
                  </a:cubicBezTo>
                  <a:cubicBezTo>
                    <a:pt x="4595" y="12287"/>
                    <a:pt x="4481" y="12378"/>
                    <a:pt x="4417" y="12430"/>
                  </a:cubicBezTo>
                  <a:cubicBezTo>
                    <a:pt x="4248" y="12566"/>
                    <a:pt x="4160" y="12629"/>
                    <a:pt x="4123" y="12642"/>
                  </a:cubicBezTo>
                  <a:cubicBezTo>
                    <a:pt x="4087" y="12654"/>
                    <a:pt x="3932" y="12798"/>
                    <a:pt x="3904" y="12844"/>
                  </a:cubicBezTo>
                  <a:cubicBezTo>
                    <a:pt x="3895" y="12860"/>
                    <a:pt x="3873" y="12871"/>
                    <a:pt x="3858" y="12871"/>
                  </a:cubicBezTo>
                  <a:cubicBezTo>
                    <a:pt x="3842" y="12872"/>
                    <a:pt x="3790" y="12906"/>
                    <a:pt x="3741" y="12948"/>
                  </a:cubicBezTo>
                  <a:cubicBezTo>
                    <a:pt x="3691" y="12990"/>
                    <a:pt x="3639" y="13028"/>
                    <a:pt x="3626" y="13029"/>
                  </a:cubicBezTo>
                  <a:cubicBezTo>
                    <a:pt x="3613" y="13029"/>
                    <a:pt x="3581" y="13058"/>
                    <a:pt x="3556" y="13092"/>
                  </a:cubicBezTo>
                  <a:cubicBezTo>
                    <a:pt x="3531" y="13126"/>
                    <a:pt x="3496" y="13155"/>
                    <a:pt x="3478" y="13155"/>
                  </a:cubicBezTo>
                  <a:cubicBezTo>
                    <a:pt x="3460" y="13155"/>
                    <a:pt x="3434" y="13169"/>
                    <a:pt x="3421" y="13191"/>
                  </a:cubicBezTo>
                  <a:cubicBezTo>
                    <a:pt x="3408" y="13213"/>
                    <a:pt x="3364" y="13253"/>
                    <a:pt x="3322" y="13276"/>
                  </a:cubicBezTo>
                  <a:cubicBezTo>
                    <a:pt x="3280" y="13300"/>
                    <a:pt x="3244" y="13329"/>
                    <a:pt x="3244" y="13344"/>
                  </a:cubicBezTo>
                  <a:cubicBezTo>
                    <a:pt x="3244" y="13358"/>
                    <a:pt x="3228" y="13371"/>
                    <a:pt x="3207" y="13371"/>
                  </a:cubicBezTo>
                  <a:cubicBezTo>
                    <a:pt x="3168" y="13371"/>
                    <a:pt x="2970" y="13551"/>
                    <a:pt x="2960" y="13596"/>
                  </a:cubicBezTo>
                  <a:cubicBezTo>
                    <a:pt x="2957" y="13610"/>
                    <a:pt x="2931" y="13618"/>
                    <a:pt x="2903" y="13618"/>
                  </a:cubicBezTo>
                  <a:cubicBezTo>
                    <a:pt x="2875" y="13618"/>
                    <a:pt x="2846" y="13631"/>
                    <a:pt x="2841" y="13645"/>
                  </a:cubicBezTo>
                  <a:cubicBezTo>
                    <a:pt x="2835" y="13660"/>
                    <a:pt x="2781" y="13705"/>
                    <a:pt x="2718" y="13744"/>
                  </a:cubicBezTo>
                  <a:cubicBezTo>
                    <a:pt x="2656" y="13783"/>
                    <a:pt x="2601" y="13827"/>
                    <a:pt x="2596" y="13839"/>
                  </a:cubicBezTo>
                  <a:cubicBezTo>
                    <a:pt x="2591" y="13850"/>
                    <a:pt x="2558" y="13875"/>
                    <a:pt x="2523" y="13897"/>
                  </a:cubicBezTo>
                  <a:cubicBezTo>
                    <a:pt x="2489" y="13920"/>
                    <a:pt x="2428" y="13965"/>
                    <a:pt x="2388" y="13996"/>
                  </a:cubicBezTo>
                  <a:cubicBezTo>
                    <a:pt x="2348" y="14027"/>
                    <a:pt x="2276" y="14084"/>
                    <a:pt x="2227" y="14122"/>
                  </a:cubicBezTo>
                  <a:cubicBezTo>
                    <a:pt x="2177" y="14161"/>
                    <a:pt x="2126" y="14208"/>
                    <a:pt x="2112" y="14226"/>
                  </a:cubicBezTo>
                  <a:cubicBezTo>
                    <a:pt x="2099" y="14244"/>
                    <a:pt x="2072" y="14261"/>
                    <a:pt x="2052" y="14266"/>
                  </a:cubicBezTo>
                  <a:cubicBezTo>
                    <a:pt x="2033" y="14271"/>
                    <a:pt x="1985" y="14305"/>
                    <a:pt x="1943" y="14343"/>
                  </a:cubicBezTo>
                  <a:cubicBezTo>
                    <a:pt x="1902" y="14380"/>
                    <a:pt x="1854" y="14415"/>
                    <a:pt x="1839" y="14419"/>
                  </a:cubicBezTo>
                  <a:cubicBezTo>
                    <a:pt x="1824" y="14423"/>
                    <a:pt x="1763" y="14467"/>
                    <a:pt x="1704" y="14518"/>
                  </a:cubicBezTo>
                  <a:cubicBezTo>
                    <a:pt x="1505" y="14691"/>
                    <a:pt x="1327" y="14830"/>
                    <a:pt x="1277" y="14851"/>
                  </a:cubicBezTo>
                  <a:cubicBezTo>
                    <a:pt x="1250" y="14863"/>
                    <a:pt x="1228" y="14885"/>
                    <a:pt x="1228" y="14901"/>
                  </a:cubicBezTo>
                  <a:cubicBezTo>
                    <a:pt x="1228" y="14916"/>
                    <a:pt x="1215" y="14928"/>
                    <a:pt x="1199" y="14928"/>
                  </a:cubicBezTo>
                  <a:cubicBezTo>
                    <a:pt x="1184" y="14928"/>
                    <a:pt x="1120" y="14971"/>
                    <a:pt x="1056" y="15022"/>
                  </a:cubicBezTo>
                  <a:cubicBezTo>
                    <a:pt x="993" y="15074"/>
                    <a:pt x="930" y="15117"/>
                    <a:pt x="916" y="15117"/>
                  </a:cubicBezTo>
                  <a:cubicBezTo>
                    <a:pt x="902" y="15117"/>
                    <a:pt x="879" y="15136"/>
                    <a:pt x="866" y="15162"/>
                  </a:cubicBezTo>
                  <a:cubicBezTo>
                    <a:pt x="854" y="15187"/>
                    <a:pt x="835" y="15211"/>
                    <a:pt x="822" y="15211"/>
                  </a:cubicBezTo>
                  <a:cubicBezTo>
                    <a:pt x="810" y="15211"/>
                    <a:pt x="789" y="15228"/>
                    <a:pt x="778" y="15252"/>
                  </a:cubicBezTo>
                  <a:cubicBezTo>
                    <a:pt x="738" y="15334"/>
                    <a:pt x="673" y="15331"/>
                    <a:pt x="567" y="15234"/>
                  </a:cubicBezTo>
                  <a:cubicBezTo>
                    <a:pt x="440" y="15118"/>
                    <a:pt x="314" y="15108"/>
                    <a:pt x="219" y="15207"/>
                  </a:cubicBezTo>
                  <a:cubicBezTo>
                    <a:pt x="184" y="15243"/>
                    <a:pt x="139" y="15285"/>
                    <a:pt x="117" y="15301"/>
                  </a:cubicBezTo>
                  <a:cubicBezTo>
                    <a:pt x="13" y="15381"/>
                    <a:pt x="3" y="15421"/>
                    <a:pt x="3" y="15760"/>
                  </a:cubicBezTo>
                  <a:cubicBezTo>
                    <a:pt x="3" y="16013"/>
                    <a:pt x="7" y="16079"/>
                    <a:pt x="29" y="16093"/>
                  </a:cubicBezTo>
                  <a:cubicBezTo>
                    <a:pt x="44" y="16103"/>
                    <a:pt x="57" y="16149"/>
                    <a:pt x="57" y="16192"/>
                  </a:cubicBezTo>
                  <a:cubicBezTo>
                    <a:pt x="57" y="16242"/>
                    <a:pt x="46" y="16269"/>
                    <a:pt x="29" y="16269"/>
                  </a:cubicBezTo>
                  <a:cubicBezTo>
                    <a:pt x="10" y="16269"/>
                    <a:pt x="3" y="16304"/>
                    <a:pt x="3" y="16381"/>
                  </a:cubicBezTo>
                  <a:cubicBezTo>
                    <a:pt x="3" y="16450"/>
                    <a:pt x="12" y="16496"/>
                    <a:pt x="29" y="16507"/>
                  </a:cubicBezTo>
                  <a:cubicBezTo>
                    <a:pt x="51" y="16522"/>
                    <a:pt x="57" y="16594"/>
                    <a:pt x="57" y="16890"/>
                  </a:cubicBezTo>
                  <a:cubicBezTo>
                    <a:pt x="57" y="17117"/>
                    <a:pt x="63" y="17269"/>
                    <a:pt x="76" y="17290"/>
                  </a:cubicBezTo>
                  <a:cubicBezTo>
                    <a:pt x="91" y="17316"/>
                    <a:pt x="84" y="17347"/>
                    <a:pt x="50" y="17412"/>
                  </a:cubicBezTo>
                  <a:cubicBezTo>
                    <a:pt x="-5" y="17515"/>
                    <a:pt x="-19" y="17753"/>
                    <a:pt x="29" y="17785"/>
                  </a:cubicBezTo>
                  <a:cubicBezTo>
                    <a:pt x="49" y="17798"/>
                    <a:pt x="57" y="17856"/>
                    <a:pt x="57" y="18001"/>
                  </a:cubicBezTo>
                  <a:cubicBezTo>
                    <a:pt x="57" y="18137"/>
                    <a:pt x="48" y="18208"/>
                    <a:pt x="29" y="18235"/>
                  </a:cubicBezTo>
                  <a:cubicBezTo>
                    <a:pt x="-10" y="18291"/>
                    <a:pt x="-7" y="18311"/>
                    <a:pt x="73" y="18460"/>
                  </a:cubicBezTo>
                  <a:lnTo>
                    <a:pt x="146" y="18595"/>
                  </a:lnTo>
                  <a:lnTo>
                    <a:pt x="146" y="18856"/>
                  </a:lnTo>
                  <a:cubicBezTo>
                    <a:pt x="146" y="19114"/>
                    <a:pt x="149" y="19127"/>
                    <a:pt x="219" y="19302"/>
                  </a:cubicBezTo>
                  <a:cubicBezTo>
                    <a:pt x="258" y="19400"/>
                    <a:pt x="292" y="19514"/>
                    <a:pt x="292" y="19554"/>
                  </a:cubicBezTo>
                  <a:cubicBezTo>
                    <a:pt x="292" y="19593"/>
                    <a:pt x="298" y="19636"/>
                    <a:pt x="307" y="19653"/>
                  </a:cubicBezTo>
                  <a:cubicBezTo>
                    <a:pt x="316" y="19669"/>
                    <a:pt x="328" y="19949"/>
                    <a:pt x="331" y="20274"/>
                  </a:cubicBezTo>
                  <a:cubicBezTo>
                    <a:pt x="335" y="20711"/>
                    <a:pt x="343" y="20867"/>
                    <a:pt x="359" y="20877"/>
                  </a:cubicBezTo>
                  <a:cubicBezTo>
                    <a:pt x="372" y="20884"/>
                    <a:pt x="380" y="20944"/>
                    <a:pt x="380" y="21016"/>
                  </a:cubicBezTo>
                  <a:cubicBezTo>
                    <a:pt x="380" y="21178"/>
                    <a:pt x="479" y="21419"/>
                    <a:pt x="585" y="21516"/>
                  </a:cubicBezTo>
                  <a:cubicBezTo>
                    <a:pt x="674" y="21596"/>
                    <a:pt x="956" y="21514"/>
                    <a:pt x="1030" y="21385"/>
                  </a:cubicBezTo>
                  <a:cubicBezTo>
                    <a:pt x="1035" y="21376"/>
                    <a:pt x="1053" y="21364"/>
                    <a:pt x="1072" y="21358"/>
                  </a:cubicBezTo>
                  <a:cubicBezTo>
                    <a:pt x="1091" y="21352"/>
                    <a:pt x="1135" y="21319"/>
                    <a:pt x="1171" y="21286"/>
                  </a:cubicBezTo>
                  <a:cubicBezTo>
                    <a:pt x="1206" y="21253"/>
                    <a:pt x="1243" y="21228"/>
                    <a:pt x="1251" y="21228"/>
                  </a:cubicBezTo>
                  <a:cubicBezTo>
                    <a:pt x="1272" y="21228"/>
                    <a:pt x="1469" y="21061"/>
                    <a:pt x="1480" y="21034"/>
                  </a:cubicBezTo>
                  <a:cubicBezTo>
                    <a:pt x="1485" y="21022"/>
                    <a:pt x="1513" y="21006"/>
                    <a:pt x="1543" y="20994"/>
                  </a:cubicBezTo>
                  <a:cubicBezTo>
                    <a:pt x="1572" y="20981"/>
                    <a:pt x="1613" y="20950"/>
                    <a:pt x="1634" y="20926"/>
                  </a:cubicBezTo>
                  <a:cubicBezTo>
                    <a:pt x="1655" y="20902"/>
                    <a:pt x="1690" y="20878"/>
                    <a:pt x="1709" y="20872"/>
                  </a:cubicBezTo>
                  <a:cubicBezTo>
                    <a:pt x="1728" y="20866"/>
                    <a:pt x="1807" y="20803"/>
                    <a:pt x="1886" y="20733"/>
                  </a:cubicBezTo>
                  <a:cubicBezTo>
                    <a:pt x="1965" y="20662"/>
                    <a:pt x="2043" y="20602"/>
                    <a:pt x="2060" y="20602"/>
                  </a:cubicBezTo>
                  <a:cubicBezTo>
                    <a:pt x="2078" y="20602"/>
                    <a:pt x="2091" y="20592"/>
                    <a:pt x="2091" y="20575"/>
                  </a:cubicBezTo>
                  <a:cubicBezTo>
                    <a:pt x="2091" y="20558"/>
                    <a:pt x="2102" y="20544"/>
                    <a:pt x="2115" y="20544"/>
                  </a:cubicBezTo>
                  <a:cubicBezTo>
                    <a:pt x="2127" y="20544"/>
                    <a:pt x="2167" y="20505"/>
                    <a:pt x="2203" y="20463"/>
                  </a:cubicBezTo>
                  <a:cubicBezTo>
                    <a:pt x="2240" y="20420"/>
                    <a:pt x="2284" y="20386"/>
                    <a:pt x="2300" y="20386"/>
                  </a:cubicBezTo>
                  <a:cubicBezTo>
                    <a:pt x="2315" y="20386"/>
                    <a:pt x="2362" y="20355"/>
                    <a:pt x="2404" y="20319"/>
                  </a:cubicBezTo>
                  <a:cubicBezTo>
                    <a:pt x="2445" y="20282"/>
                    <a:pt x="2479" y="20259"/>
                    <a:pt x="2479" y="20265"/>
                  </a:cubicBezTo>
                  <a:cubicBezTo>
                    <a:pt x="2479" y="20270"/>
                    <a:pt x="2529" y="20231"/>
                    <a:pt x="2588" y="20179"/>
                  </a:cubicBezTo>
                  <a:cubicBezTo>
                    <a:pt x="2648" y="20127"/>
                    <a:pt x="2700" y="20081"/>
                    <a:pt x="2705" y="20080"/>
                  </a:cubicBezTo>
                  <a:cubicBezTo>
                    <a:pt x="2710" y="20079"/>
                    <a:pt x="2737" y="20062"/>
                    <a:pt x="2765" y="20044"/>
                  </a:cubicBezTo>
                  <a:cubicBezTo>
                    <a:pt x="2793" y="20026"/>
                    <a:pt x="2824" y="20013"/>
                    <a:pt x="2833" y="20013"/>
                  </a:cubicBezTo>
                  <a:cubicBezTo>
                    <a:pt x="2842" y="20013"/>
                    <a:pt x="2848" y="19997"/>
                    <a:pt x="2848" y="19981"/>
                  </a:cubicBezTo>
                  <a:cubicBezTo>
                    <a:pt x="2848" y="19955"/>
                    <a:pt x="2898" y="19917"/>
                    <a:pt x="2950" y="19900"/>
                  </a:cubicBezTo>
                  <a:cubicBezTo>
                    <a:pt x="2968" y="19894"/>
                    <a:pt x="3068" y="19818"/>
                    <a:pt x="3272" y="19653"/>
                  </a:cubicBezTo>
                  <a:cubicBezTo>
                    <a:pt x="3322" y="19613"/>
                    <a:pt x="3383" y="19570"/>
                    <a:pt x="3410" y="19558"/>
                  </a:cubicBezTo>
                  <a:cubicBezTo>
                    <a:pt x="3437" y="19547"/>
                    <a:pt x="3462" y="19526"/>
                    <a:pt x="3462" y="19513"/>
                  </a:cubicBezTo>
                  <a:cubicBezTo>
                    <a:pt x="3462" y="19500"/>
                    <a:pt x="3498" y="19466"/>
                    <a:pt x="3545" y="19437"/>
                  </a:cubicBezTo>
                  <a:cubicBezTo>
                    <a:pt x="3660" y="19365"/>
                    <a:pt x="3716" y="19321"/>
                    <a:pt x="3748" y="19275"/>
                  </a:cubicBezTo>
                  <a:cubicBezTo>
                    <a:pt x="3763" y="19254"/>
                    <a:pt x="3799" y="19229"/>
                    <a:pt x="3826" y="19221"/>
                  </a:cubicBezTo>
                  <a:cubicBezTo>
                    <a:pt x="3853" y="19212"/>
                    <a:pt x="3914" y="19169"/>
                    <a:pt x="3962" y="19126"/>
                  </a:cubicBezTo>
                  <a:cubicBezTo>
                    <a:pt x="4039" y="19056"/>
                    <a:pt x="4116" y="18996"/>
                    <a:pt x="4310" y="18847"/>
                  </a:cubicBezTo>
                  <a:cubicBezTo>
                    <a:pt x="4346" y="18819"/>
                    <a:pt x="4383" y="18798"/>
                    <a:pt x="4391" y="18798"/>
                  </a:cubicBezTo>
                  <a:cubicBezTo>
                    <a:pt x="4398" y="18798"/>
                    <a:pt x="4418" y="18774"/>
                    <a:pt x="4435" y="18748"/>
                  </a:cubicBezTo>
                  <a:cubicBezTo>
                    <a:pt x="4452" y="18722"/>
                    <a:pt x="4483" y="18692"/>
                    <a:pt x="4505" y="18685"/>
                  </a:cubicBezTo>
                  <a:cubicBezTo>
                    <a:pt x="4527" y="18678"/>
                    <a:pt x="4582" y="18639"/>
                    <a:pt x="4627" y="18595"/>
                  </a:cubicBezTo>
                  <a:cubicBezTo>
                    <a:pt x="4673" y="18551"/>
                    <a:pt x="4728" y="18508"/>
                    <a:pt x="4752" y="18501"/>
                  </a:cubicBezTo>
                  <a:cubicBezTo>
                    <a:pt x="4777" y="18493"/>
                    <a:pt x="4808" y="18474"/>
                    <a:pt x="4820" y="18456"/>
                  </a:cubicBezTo>
                  <a:cubicBezTo>
                    <a:pt x="4832" y="18438"/>
                    <a:pt x="4847" y="18431"/>
                    <a:pt x="4854" y="18442"/>
                  </a:cubicBezTo>
                  <a:cubicBezTo>
                    <a:pt x="4860" y="18453"/>
                    <a:pt x="4867" y="18448"/>
                    <a:pt x="4867" y="18429"/>
                  </a:cubicBezTo>
                  <a:cubicBezTo>
                    <a:pt x="4867" y="18409"/>
                    <a:pt x="4900" y="18373"/>
                    <a:pt x="4942" y="18352"/>
                  </a:cubicBezTo>
                  <a:cubicBezTo>
                    <a:pt x="4984" y="18331"/>
                    <a:pt x="5056" y="18277"/>
                    <a:pt x="5101" y="18231"/>
                  </a:cubicBezTo>
                  <a:cubicBezTo>
                    <a:pt x="5145" y="18185"/>
                    <a:pt x="5215" y="18131"/>
                    <a:pt x="5254" y="18109"/>
                  </a:cubicBezTo>
                  <a:cubicBezTo>
                    <a:pt x="5294" y="18088"/>
                    <a:pt x="5334" y="18057"/>
                    <a:pt x="5345" y="18042"/>
                  </a:cubicBezTo>
                  <a:cubicBezTo>
                    <a:pt x="5357" y="18026"/>
                    <a:pt x="5383" y="18008"/>
                    <a:pt x="5405" y="18001"/>
                  </a:cubicBezTo>
                  <a:cubicBezTo>
                    <a:pt x="5427" y="17994"/>
                    <a:pt x="5492" y="17943"/>
                    <a:pt x="5548" y="17889"/>
                  </a:cubicBezTo>
                  <a:cubicBezTo>
                    <a:pt x="5604" y="17834"/>
                    <a:pt x="5653" y="17789"/>
                    <a:pt x="5657" y="17790"/>
                  </a:cubicBezTo>
                  <a:cubicBezTo>
                    <a:pt x="5662" y="17790"/>
                    <a:pt x="5687" y="17778"/>
                    <a:pt x="5710" y="17763"/>
                  </a:cubicBezTo>
                  <a:cubicBezTo>
                    <a:pt x="5732" y="17748"/>
                    <a:pt x="5757" y="17736"/>
                    <a:pt x="5767" y="17736"/>
                  </a:cubicBezTo>
                  <a:cubicBezTo>
                    <a:pt x="5776" y="17736"/>
                    <a:pt x="5785" y="17726"/>
                    <a:pt x="5785" y="17713"/>
                  </a:cubicBezTo>
                  <a:cubicBezTo>
                    <a:pt x="5785" y="17690"/>
                    <a:pt x="5821" y="17658"/>
                    <a:pt x="5946" y="17578"/>
                  </a:cubicBezTo>
                  <a:cubicBezTo>
                    <a:pt x="5981" y="17556"/>
                    <a:pt x="6022" y="17520"/>
                    <a:pt x="6037" y="17497"/>
                  </a:cubicBezTo>
                  <a:cubicBezTo>
                    <a:pt x="6053" y="17474"/>
                    <a:pt x="6072" y="17463"/>
                    <a:pt x="6079" y="17475"/>
                  </a:cubicBezTo>
                  <a:cubicBezTo>
                    <a:pt x="6085" y="17486"/>
                    <a:pt x="6092" y="17478"/>
                    <a:pt x="6092" y="17457"/>
                  </a:cubicBezTo>
                  <a:cubicBezTo>
                    <a:pt x="6092" y="17435"/>
                    <a:pt x="6100" y="17427"/>
                    <a:pt x="6113" y="17434"/>
                  </a:cubicBezTo>
                  <a:cubicBezTo>
                    <a:pt x="6125" y="17442"/>
                    <a:pt x="6192" y="17395"/>
                    <a:pt x="6261" y="17331"/>
                  </a:cubicBezTo>
                  <a:cubicBezTo>
                    <a:pt x="6330" y="17266"/>
                    <a:pt x="6422" y="17194"/>
                    <a:pt x="6464" y="17173"/>
                  </a:cubicBezTo>
                  <a:cubicBezTo>
                    <a:pt x="6506" y="17152"/>
                    <a:pt x="6542" y="17123"/>
                    <a:pt x="6542" y="17110"/>
                  </a:cubicBezTo>
                  <a:cubicBezTo>
                    <a:pt x="6542" y="17090"/>
                    <a:pt x="6596" y="17042"/>
                    <a:pt x="6630" y="17034"/>
                  </a:cubicBezTo>
                  <a:cubicBezTo>
                    <a:pt x="6635" y="17033"/>
                    <a:pt x="6704" y="16978"/>
                    <a:pt x="6784" y="16912"/>
                  </a:cubicBezTo>
                  <a:cubicBezTo>
                    <a:pt x="7043" y="16697"/>
                    <a:pt x="7075" y="16674"/>
                    <a:pt x="7114" y="16674"/>
                  </a:cubicBezTo>
                  <a:cubicBezTo>
                    <a:pt x="7135" y="16674"/>
                    <a:pt x="7153" y="16663"/>
                    <a:pt x="7153" y="16647"/>
                  </a:cubicBezTo>
                  <a:cubicBezTo>
                    <a:pt x="7153" y="16621"/>
                    <a:pt x="7201" y="16582"/>
                    <a:pt x="7252" y="16566"/>
                  </a:cubicBezTo>
                  <a:cubicBezTo>
                    <a:pt x="7269" y="16560"/>
                    <a:pt x="7433" y="16432"/>
                    <a:pt x="7652" y="16251"/>
                  </a:cubicBezTo>
                  <a:cubicBezTo>
                    <a:pt x="7704" y="16208"/>
                    <a:pt x="7756" y="16169"/>
                    <a:pt x="7770" y="16165"/>
                  </a:cubicBezTo>
                  <a:cubicBezTo>
                    <a:pt x="7793" y="16158"/>
                    <a:pt x="7926" y="16049"/>
                    <a:pt x="8089" y="15909"/>
                  </a:cubicBezTo>
                  <a:cubicBezTo>
                    <a:pt x="8134" y="15871"/>
                    <a:pt x="8192" y="15832"/>
                    <a:pt x="8217" y="15819"/>
                  </a:cubicBezTo>
                  <a:cubicBezTo>
                    <a:pt x="8242" y="15806"/>
                    <a:pt x="8293" y="15761"/>
                    <a:pt x="8331" y="15720"/>
                  </a:cubicBezTo>
                  <a:cubicBezTo>
                    <a:pt x="8370" y="15678"/>
                    <a:pt x="8414" y="15640"/>
                    <a:pt x="8430" y="15634"/>
                  </a:cubicBezTo>
                  <a:cubicBezTo>
                    <a:pt x="8447" y="15629"/>
                    <a:pt x="8507" y="15584"/>
                    <a:pt x="8563" y="15540"/>
                  </a:cubicBezTo>
                  <a:cubicBezTo>
                    <a:pt x="8619" y="15495"/>
                    <a:pt x="8678" y="15459"/>
                    <a:pt x="8693" y="15459"/>
                  </a:cubicBezTo>
                  <a:cubicBezTo>
                    <a:pt x="8708" y="15459"/>
                    <a:pt x="8723" y="15444"/>
                    <a:pt x="8729" y="15427"/>
                  </a:cubicBezTo>
                  <a:cubicBezTo>
                    <a:pt x="8742" y="15393"/>
                    <a:pt x="8823" y="15329"/>
                    <a:pt x="9026" y="15193"/>
                  </a:cubicBezTo>
                  <a:cubicBezTo>
                    <a:pt x="9100" y="15144"/>
                    <a:pt x="9167" y="15094"/>
                    <a:pt x="9171" y="15085"/>
                  </a:cubicBezTo>
                  <a:cubicBezTo>
                    <a:pt x="9189" y="15053"/>
                    <a:pt x="9332" y="14928"/>
                    <a:pt x="9351" y="14928"/>
                  </a:cubicBezTo>
                  <a:cubicBezTo>
                    <a:pt x="9375" y="14928"/>
                    <a:pt x="9544" y="14801"/>
                    <a:pt x="9895" y="14514"/>
                  </a:cubicBezTo>
                  <a:cubicBezTo>
                    <a:pt x="9970" y="14452"/>
                    <a:pt x="10037" y="14401"/>
                    <a:pt x="10045" y="14401"/>
                  </a:cubicBezTo>
                  <a:cubicBezTo>
                    <a:pt x="10060" y="14401"/>
                    <a:pt x="10138" y="14340"/>
                    <a:pt x="10373" y="14140"/>
                  </a:cubicBezTo>
                  <a:cubicBezTo>
                    <a:pt x="10435" y="14088"/>
                    <a:pt x="10485" y="14032"/>
                    <a:pt x="10485" y="14019"/>
                  </a:cubicBezTo>
                  <a:cubicBezTo>
                    <a:pt x="10485" y="14005"/>
                    <a:pt x="10505" y="13996"/>
                    <a:pt x="10529" y="13996"/>
                  </a:cubicBezTo>
                  <a:cubicBezTo>
                    <a:pt x="10553" y="13996"/>
                    <a:pt x="10597" y="13976"/>
                    <a:pt x="10625" y="13951"/>
                  </a:cubicBezTo>
                  <a:cubicBezTo>
                    <a:pt x="10709" y="13878"/>
                    <a:pt x="10805" y="13807"/>
                    <a:pt x="10826" y="13807"/>
                  </a:cubicBezTo>
                  <a:cubicBezTo>
                    <a:pt x="10837" y="13807"/>
                    <a:pt x="10847" y="13796"/>
                    <a:pt x="10847" y="13780"/>
                  </a:cubicBezTo>
                  <a:cubicBezTo>
                    <a:pt x="10847" y="13765"/>
                    <a:pt x="10872" y="13742"/>
                    <a:pt x="10901" y="13731"/>
                  </a:cubicBezTo>
                  <a:cubicBezTo>
                    <a:pt x="10931" y="13720"/>
                    <a:pt x="10989" y="13677"/>
                    <a:pt x="11031" y="13636"/>
                  </a:cubicBezTo>
                  <a:cubicBezTo>
                    <a:pt x="11152" y="13519"/>
                    <a:pt x="11243" y="13444"/>
                    <a:pt x="11341" y="13389"/>
                  </a:cubicBezTo>
                  <a:cubicBezTo>
                    <a:pt x="11433" y="13336"/>
                    <a:pt x="11552" y="13247"/>
                    <a:pt x="11733" y="13087"/>
                  </a:cubicBezTo>
                  <a:cubicBezTo>
                    <a:pt x="11790" y="13037"/>
                    <a:pt x="11838" y="13002"/>
                    <a:pt x="11838" y="13011"/>
                  </a:cubicBezTo>
                  <a:cubicBezTo>
                    <a:pt x="11838" y="13020"/>
                    <a:pt x="11898" y="12973"/>
                    <a:pt x="11970" y="12907"/>
                  </a:cubicBezTo>
                  <a:cubicBezTo>
                    <a:pt x="12043" y="12841"/>
                    <a:pt x="12126" y="12775"/>
                    <a:pt x="12157" y="12763"/>
                  </a:cubicBezTo>
                  <a:cubicBezTo>
                    <a:pt x="12189" y="12751"/>
                    <a:pt x="12215" y="12735"/>
                    <a:pt x="12215" y="12723"/>
                  </a:cubicBezTo>
                  <a:cubicBezTo>
                    <a:pt x="12215" y="12711"/>
                    <a:pt x="12259" y="12673"/>
                    <a:pt x="12311" y="12642"/>
                  </a:cubicBezTo>
                  <a:cubicBezTo>
                    <a:pt x="12363" y="12610"/>
                    <a:pt x="12417" y="12563"/>
                    <a:pt x="12433" y="12538"/>
                  </a:cubicBezTo>
                  <a:cubicBezTo>
                    <a:pt x="12449" y="12514"/>
                    <a:pt x="12477" y="12491"/>
                    <a:pt x="12496" y="12484"/>
                  </a:cubicBezTo>
                  <a:cubicBezTo>
                    <a:pt x="12551" y="12465"/>
                    <a:pt x="12663" y="12374"/>
                    <a:pt x="12675" y="12340"/>
                  </a:cubicBezTo>
                  <a:cubicBezTo>
                    <a:pt x="12681" y="12323"/>
                    <a:pt x="12699" y="12309"/>
                    <a:pt x="12717" y="12309"/>
                  </a:cubicBezTo>
                  <a:cubicBezTo>
                    <a:pt x="12734" y="12309"/>
                    <a:pt x="12804" y="12261"/>
                    <a:pt x="12873" y="12201"/>
                  </a:cubicBezTo>
                  <a:cubicBezTo>
                    <a:pt x="12942" y="12141"/>
                    <a:pt x="13005" y="12093"/>
                    <a:pt x="13013" y="12093"/>
                  </a:cubicBezTo>
                  <a:cubicBezTo>
                    <a:pt x="13021" y="12093"/>
                    <a:pt x="13088" y="12043"/>
                    <a:pt x="13159" y="11985"/>
                  </a:cubicBezTo>
                  <a:cubicBezTo>
                    <a:pt x="13230" y="11927"/>
                    <a:pt x="13328" y="11847"/>
                    <a:pt x="13377" y="11809"/>
                  </a:cubicBezTo>
                  <a:cubicBezTo>
                    <a:pt x="13427" y="11771"/>
                    <a:pt x="13525" y="11696"/>
                    <a:pt x="13596" y="11638"/>
                  </a:cubicBezTo>
                  <a:cubicBezTo>
                    <a:pt x="13666" y="11580"/>
                    <a:pt x="13732" y="11530"/>
                    <a:pt x="13741" y="11530"/>
                  </a:cubicBezTo>
                  <a:cubicBezTo>
                    <a:pt x="13751" y="11530"/>
                    <a:pt x="13802" y="11492"/>
                    <a:pt x="13856" y="11440"/>
                  </a:cubicBezTo>
                  <a:cubicBezTo>
                    <a:pt x="13910" y="11389"/>
                    <a:pt x="13967" y="11346"/>
                    <a:pt x="13983" y="11346"/>
                  </a:cubicBezTo>
                  <a:cubicBezTo>
                    <a:pt x="14000" y="11346"/>
                    <a:pt x="14023" y="11322"/>
                    <a:pt x="14035" y="11296"/>
                  </a:cubicBezTo>
                  <a:cubicBezTo>
                    <a:pt x="14048" y="11271"/>
                    <a:pt x="14064" y="11257"/>
                    <a:pt x="14072" y="11265"/>
                  </a:cubicBezTo>
                  <a:cubicBezTo>
                    <a:pt x="14079" y="11273"/>
                    <a:pt x="14094" y="11262"/>
                    <a:pt x="14106" y="11238"/>
                  </a:cubicBezTo>
                  <a:cubicBezTo>
                    <a:pt x="14117" y="11213"/>
                    <a:pt x="14152" y="11182"/>
                    <a:pt x="14184" y="11170"/>
                  </a:cubicBezTo>
                  <a:cubicBezTo>
                    <a:pt x="14215" y="11159"/>
                    <a:pt x="14263" y="11134"/>
                    <a:pt x="14288" y="11112"/>
                  </a:cubicBezTo>
                  <a:cubicBezTo>
                    <a:pt x="14312" y="11090"/>
                    <a:pt x="14340" y="11066"/>
                    <a:pt x="14350" y="11062"/>
                  </a:cubicBezTo>
                  <a:cubicBezTo>
                    <a:pt x="14360" y="11059"/>
                    <a:pt x="14424" y="11009"/>
                    <a:pt x="14493" y="10945"/>
                  </a:cubicBezTo>
                  <a:cubicBezTo>
                    <a:pt x="14563" y="10882"/>
                    <a:pt x="14654" y="10811"/>
                    <a:pt x="14693" y="10788"/>
                  </a:cubicBezTo>
                  <a:cubicBezTo>
                    <a:pt x="14733" y="10765"/>
                    <a:pt x="14777" y="10724"/>
                    <a:pt x="14795" y="10698"/>
                  </a:cubicBezTo>
                  <a:cubicBezTo>
                    <a:pt x="14812" y="10671"/>
                    <a:pt x="14843" y="10647"/>
                    <a:pt x="14860" y="10644"/>
                  </a:cubicBezTo>
                  <a:cubicBezTo>
                    <a:pt x="14877" y="10641"/>
                    <a:pt x="14917" y="10614"/>
                    <a:pt x="14948" y="10585"/>
                  </a:cubicBezTo>
                  <a:cubicBezTo>
                    <a:pt x="14980" y="10557"/>
                    <a:pt x="15015" y="10536"/>
                    <a:pt x="15026" y="10536"/>
                  </a:cubicBezTo>
                  <a:cubicBezTo>
                    <a:pt x="15038" y="10536"/>
                    <a:pt x="15090" y="10495"/>
                    <a:pt x="15141" y="10450"/>
                  </a:cubicBezTo>
                  <a:cubicBezTo>
                    <a:pt x="15192" y="10406"/>
                    <a:pt x="15264" y="10352"/>
                    <a:pt x="15302" y="10329"/>
                  </a:cubicBezTo>
                  <a:cubicBezTo>
                    <a:pt x="15340" y="10305"/>
                    <a:pt x="15395" y="10257"/>
                    <a:pt x="15424" y="10221"/>
                  </a:cubicBezTo>
                  <a:cubicBezTo>
                    <a:pt x="15454" y="10184"/>
                    <a:pt x="15481" y="10162"/>
                    <a:pt x="15487" y="10171"/>
                  </a:cubicBezTo>
                  <a:cubicBezTo>
                    <a:pt x="15492" y="10181"/>
                    <a:pt x="15550" y="10140"/>
                    <a:pt x="15614" y="10081"/>
                  </a:cubicBezTo>
                  <a:cubicBezTo>
                    <a:pt x="15678" y="10023"/>
                    <a:pt x="15752" y="9973"/>
                    <a:pt x="15775" y="9973"/>
                  </a:cubicBezTo>
                  <a:cubicBezTo>
                    <a:pt x="15799" y="9973"/>
                    <a:pt x="15817" y="9959"/>
                    <a:pt x="15817" y="9942"/>
                  </a:cubicBezTo>
                  <a:cubicBezTo>
                    <a:pt x="15817" y="9925"/>
                    <a:pt x="15839" y="9903"/>
                    <a:pt x="15864" y="9892"/>
                  </a:cubicBezTo>
                  <a:cubicBezTo>
                    <a:pt x="15889" y="9882"/>
                    <a:pt x="15908" y="9861"/>
                    <a:pt x="15908" y="9847"/>
                  </a:cubicBezTo>
                  <a:cubicBezTo>
                    <a:pt x="15908" y="9834"/>
                    <a:pt x="15933" y="9814"/>
                    <a:pt x="15965" y="9802"/>
                  </a:cubicBezTo>
                  <a:cubicBezTo>
                    <a:pt x="15998" y="9791"/>
                    <a:pt x="16064" y="9740"/>
                    <a:pt x="16111" y="9690"/>
                  </a:cubicBezTo>
                  <a:cubicBezTo>
                    <a:pt x="16158" y="9640"/>
                    <a:pt x="16206" y="9600"/>
                    <a:pt x="16215" y="9600"/>
                  </a:cubicBezTo>
                  <a:cubicBezTo>
                    <a:pt x="16239" y="9600"/>
                    <a:pt x="16366" y="9495"/>
                    <a:pt x="16379" y="9465"/>
                  </a:cubicBezTo>
                  <a:cubicBezTo>
                    <a:pt x="16385" y="9452"/>
                    <a:pt x="16405" y="9436"/>
                    <a:pt x="16426" y="9429"/>
                  </a:cubicBezTo>
                  <a:cubicBezTo>
                    <a:pt x="16446" y="9422"/>
                    <a:pt x="16505" y="9382"/>
                    <a:pt x="16558" y="9339"/>
                  </a:cubicBezTo>
                  <a:cubicBezTo>
                    <a:pt x="16779" y="9161"/>
                    <a:pt x="16904" y="9069"/>
                    <a:pt x="16925" y="9069"/>
                  </a:cubicBezTo>
                  <a:cubicBezTo>
                    <a:pt x="16937" y="9069"/>
                    <a:pt x="16957" y="9049"/>
                    <a:pt x="16969" y="9024"/>
                  </a:cubicBezTo>
                  <a:cubicBezTo>
                    <a:pt x="16981" y="8999"/>
                    <a:pt x="16997" y="8981"/>
                    <a:pt x="17003" y="8984"/>
                  </a:cubicBezTo>
                  <a:cubicBezTo>
                    <a:pt x="17010" y="8986"/>
                    <a:pt x="17041" y="8964"/>
                    <a:pt x="17073" y="8934"/>
                  </a:cubicBezTo>
                  <a:cubicBezTo>
                    <a:pt x="17106" y="8904"/>
                    <a:pt x="17133" y="8889"/>
                    <a:pt x="17133" y="8898"/>
                  </a:cubicBezTo>
                  <a:cubicBezTo>
                    <a:pt x="17133" y="8907"/>
                    <a:pt x="17180" y="8876"/>
                    <a:pt x="17237" y="8826"/>
                  </a:cubicBezTo>
                  <a:cubicBezTo>
                    <a:pt x="17294" y="8776"/>
                    <a:pt x="17369" y="8718"/>
                    <a:pt x="17404" y="8696"/>
                  </a:cubicBezTo>
                  <a:cubicBezTo>
                    <a:pt x="17438" y="8673"/>
                    <a:pt x="17479" y="8633"/>
                    <a:pt x="17495" y="8610"/>
                  </a:cubicBezTo>
                  <a:cubicBezTo>
                    <a:pt x="17511" y="8587"/>
                    <a:pt x="17540" y="8563"/>
                    <a:pt x="17560" y="8556"/>
                  </a:cubicBezTo>
                  <a:cubicBezTo>
                    <a:pt x="17605" y="8541"/>
                    <a:pt x="17768" y="8417"/>
                    <a:pt x="17929" y="8273"/>
                  </a:cubicBezTo>
                  <a:cubicBezTo>
                    <a:pt x="17996" y="8213"/>
                    <a:pt x="18051" y="8172"/>
                    <a:pt x="18051" y="8183"/>
                  </a:cubicBezTo>
                  <a:cubicBezTo>
                    <a:pt x="18051" y="8200"/>
                    <a:pt x="18230" y="8041"/>
                    <a:pt x="18249" y="8007"/>
                  </a:cubicBezTo>
                  <a:cubicBezTo>
                    <a:pt x="18254" y="7998"/>
                    <a:pt x="18276" y="7990"/>
                    <a:pt x="18296" y="7985"/>
                  </a:cubicBezTo>
                  <a:cubicBezTo>
                    <a:pt x="18337" y="7973"/>
                    <a:pt x="18431" y="7897"/>
                    <a:pt x="18637" y="7724"/>
                  </a:cubicBezTo>
                  <a:cubicBezTo>
                    <a:pt x="18716" y="7657"/>
                    <a:pt x="18793" y="7602"/>
                    <a:pt x="18808" y="7598"/>
                  </a:cubicBezTo>
                  <a:cubicBezTo>
                    <a:pt x="18823" y="7593"/>
                    <a:pt x="18840" y="7579"/>
                    <a:pt x="18845" y="7571"/>
                  </a:cubicBezTo>
                  <a:cubicBezTo>
                    <a:pt x="18863" y="7538"/>
                    <a:pt x="19020" y="7418"/>
                    <a:pt x="19042" y="7418"/>
                  </a:cubicBezTo>
                  <a:cubicBezTo>
                    <a:pt x="19055" y="7418"/>
                    <a:pt x="19079" y="7400"/>
                    <a:pt x="19094" y="7377"/>
                  </a:cubicBezTo>
                  <a:cubicBezTo>
                    <a:pt x="19110" y="7355"/>
                    <a:pt x="19159" y="7309"/>
                    <a:pt x="19204" y="7278"/>
                  </a:cubicBezTo>
                  <a:cubicBezTo>
                    <a:pt x="19248" y="7247"/>
                    <a:pt x="19317" y="7196"/>
                    <a:pt x="19357" y="7166"/>
                  </a:cubicBezTo>
                  <a:cubicBezTo>
                    <a:pt x="19397" y="7135"/>
                    <a:pt x="19483" y="7072"/>
                    <a:pt x="19547" y="7026"/>
                  </a:cubicBezTo>
                  <a:cubicBezTo>
                    <a:pt x="19611" y="6981"/>
                    <a:pt x="19703" y="6907"/>
                    <a:pt x="19750" y="6864"/>
                  </a:cubicBezTo>
                  <a:cubicBezTo>
                    <a:pt x="19797" y="6821"/>
                    <a:pt x="19836" y="6799"/>
                    <a:pt x="19836" y="6810"/>
                  </a:cubicBezTo>
                  <a:cubicBezTo>
                    <a:pt x="19836" y="6821"/>
                    <a:pt x="19877" y="6788"/>
                    <a:pt x="19929" y="6738"/>
                  </a:cubicBezTo>
                  <a:cubicBezTo>
                    <a:pt x="19981" y="6688"/>
                    <a:pt x="20064" y="6621"/>
                    <a:pt x="20114" y="6590"/>
                  </a:cubicBezTo>
                  <a:cubicBezTo>
                    <a:pt x="20164" y="6558"/>
                    <a:pt x="20208" y="6525"/>
                    <a:pt x="20213" y="6513"/>
                  </a:cubicBezTo>
                  <a:cubicBezTo>
                    <a:pt x="20226" y="6480"/>
                    <a:pt x="20388" y="6356"/>
                    <a:pt x="20418" y="6356"/>
                  </a:cubicBezTo>
                  <a:cubicBezTo>
                    <a:pt x="20433" y="6356"/>
                    <a:pt x="20453" y="6336"/>
                    <a:pt x="20465" y="6311"/>
                  </a:cubicBezTo>
                  <a:cubicBezTo>
                    <a:pt x="20477" y="6285"/>
                    <a:pt x="20494" y="6271"/>
                    <a:pt x="20502" y="6279"/>
                  </a:cubicBezTo>
                  <a:cubicBezTo>
                    <a:pt x="20509" y="6287"/>
                    <a:pt x="20563" y="6253"/>
                    <a:pt x="20621" y="6203"/>
                  </a:cubicBezTo>
                  <a:cubicBezTo>
                    <a:pt x="20719" y="6119"/>
                    <a:pt x="20931" y="5949"/>
                    <a:pt x="20952" y="5937"/>
                  </a:cubicBezTo>
                  <a:cubicBezTo>
                    <a:pt x="20957" y="5934"/>
                    <a:pt x="20984" y="5911"/>
                    <a:pt x="21014" y="5888"/>
                  </a:cubicBezTo>
                  <a:cubicBezTo>
                    <a:pt x="21044" y="5864"/>
                    <a:pt x="21121" y="5807"/>
                    <a:pt x="21186" y="5757"/>
                  </a:cubicBezTo>
                  <a:cubicBezTo>
                    <a:pt x="21373" y="5612"/>
                    <a:pt x="21429" y="5562"/>
                    <a:pt x="21435" y="5537"/>
                  </a:cubicBezTo>
                  <a:cubicBezTo>
                    <a:pt x="21439" y="5524"/>
                    <a:pt x="21451" y="5514"/>
                    <a:pt x="21464" y="5514"/>
                  </a:cubicBezTo>
                  <a:cubicBezTo>
                    <a:pt x="21477" y="5514"/>
                    <a:pt x="21508" y="5487"/>
                    <a:pt x="21534" y="5451"/>
                  </a:cubicBezTo>
                  <a:lnTo>
                    <a:pt x="21581" y="5384"/>
                  </a:lnTo>
                  <a:lnTo>
                    <a:pt x="21581" y="4875"/>
                  </a:lnTo>
                  <a:cubicBezTo>
                    <a:pt x="21581" y="4452"/>
                    <a:pt x="21577" y="4364"/>
                    <a:pt x="21555" y="4349"/>
                  </a:cubicBezTo>
                  <a:cubicBezTo>
                    <a:pt x="21532" y="4334"/>
                    <a:pt x="21529" y="4242"/>
                    <a:pt x="21529" y="3786"/>
                  </a:cubicBezTo>
                  <a:cubicBezTo>
                    <a:pt x="21529" y="3457"/>
                    <a:pt x="21522" y="3235"/>
                    <a:pt x="21511" y="3224"/>
                  </a:cubicBezTo>
                  <a:cubicBezTo>
                    <a:pt x="21500" y="3212"/>
                    <a:pt x="21493" y="2988"/>
                    <a:pt x="21493" y="2661"/>
                  </a:cubicBezTo>
                  <a:cubicBezTo>
                    <a:pt x="21493" y="2210"/>
                    <a:pt x="21487" y="2118"/>
                    <a:pt x="21464" y="2103"/>
                  </a:cubicBezTo>
                  <a:cubicBezTo>
                    <a:pt x="21449" y="2093"/>
                    <a:pt x="21438" y="2065"/>
                    <a:pt x="21438" y="2040"/>
                  </a:cubicBezTo>
                  <a:cubicBezTo>
                    <a:pt x="21438" y="2016"/>
                    <a:pt x="21392" y="1930"/>
                    <a:pt x="21337" y="1847"/>
                  </a:cubicBezTo>
                  <a:cubicBezTo>
                    <a:pt x="21281" y="1763"/>
                    <a:pt x="21205" y="1641"/>
                    <a:pt x="21167" y="1577"/>
                  </a:cubicBezTo>
                  <a:cubicBezTo>
                    <a:pt x="21081" y="1429"/>
                    <a:pt x="21030" y="1397"/>
                    <a:pt x="20887" y="1397"/>
                  </a:cubicBezTo>
                  <a:lnTo>
                    <a:pt x="20772" y="1397"/>
                  </a:lnTo>
                  <a:lnTo>
                    <a:pt x="20772" y="1203"/>
                  </a:lnTo>
                  <a:lnTo>
                    <a:pt x="20772" y="1005"/>
                  </a:lnTo>
                  <a:lnTo>
                    <a:pt x="20647" y="789"/>
                  </a:lnTo>
                  <a:cubicBezTo>
                    <a:pt x="20579" y="670"/>
                    <a:pt x="20498" y="540"/>
                    <a:pt x="20468" y="497"/>
                  </a:cubicBezTo>
                  <a:cubicBezTo>
                    <a:pt x="20437" y="454"/>
                    <a:pt x="20414" y="407"/>
                    <a:pt x="20413" y="393"/>
                  </a:cubicBezTo>
                  <a:cubicBezTo>
                    <a:pt x="20412" y="352"/>
                    <a:pt x="20284" y="174"/>
                    <a:pt x="20192" y="83"/>
                  </a:cubicBezTo>
                  <a:cubicBezTo>
                    <a:pt x="20143" y="34"/>
                    <a:pt x="20101" y="8"/>
                    <a:pt x="20057" y="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580" name="Ligne Ligne" descr="Ligne Lig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292213" y="1189652"/>
              <a:ext cx="1168381" cy="159905"/>
            </a:xfrm>
            <a:prstGeom prst="rect">
              <a:avLst/>
            </a:prstGeom>
            <a:effectLst/>
          </p:spPr>
        </p:pic>
        <p:pic>
          <p:nvPicPr>
            <p:cNvPr id="582" name="Ligne Ligne" descr="Ligne Lig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265521">
              <a:off x="6479093" y="1446177"/>
              <a:ext cx="1185420" cy="159904"/>
            </a:xfrm>
            <a:prstGeom prst="rect">
              <a:avLst/>
            </a:prstGeom>
            <a:effectLst/>
          </p:spPr>
        </p:pic>
        <p:sp>
          <p:nvSpPr>
            <p:cNvPr id="584" name="2024"/>
            <p:cNvSpPr txBox="1"/>
            <p:nvPr/>
          </p:nvSpPr>
          <p:spPr>
            <a:xfrm>
              <a:off x="1780529" y="0"/>
              <a:ext cx="455342" cy="187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/>
              <a:r>
                <a:t>2024</a:t>
              </a:r>
            </a:p>
          </p:txBody>
        </p:sp>
        <p:sp>
          <p:nvSpPr>
            <p:cNvPr id="585" name="2025"/>
            <p:cNvSpPr txBox="1"/>
            <p:nvPr/>
          </p:nvSpPr>
          <p:spPr>
            <a:xfrm>
              <a:off x="5391136" y="0"/>
              <a:ext cx="419990" cy="187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/>
              <a:r>
                <a:t>2025</a:t>
              </a:r>
            </a:p>
          </p:txBody>
        </p:sp>
        <p:grpSp>
          <p:nvGrpSpPr>
            <p:cNvPr id="609" name="Grouper"/>
            <p:cNvGrpSpPr/>
            <p:nvPr/>
          </p:nvGrpSpPr>
          <p:grpSpPr>
            <a:xfrm>
              <a:off x="-1" y="211691"/>
              <a:ext cx="3855305" cy="2091504"/>
              <a:chOff x="0" y="0"/>
              <a:chExt cx="3855303" cy="2091502"/>
            </a:xfrm>
          </p:grpSpPr>
          <p:grpSp>
            <p:nvGrpSpPr>
              <p:cNvPr id="599" name="Google Shape;374;p45"/>
              <p:cNvGrpSpPr/>
              <p:nvPr/>
            </p:nvGrpSpPr>
            <p:grpSpPr>
              <a:xfrm>
                <a:off x="-1" y="63864"/>
                <a:ext cx="3788770" cy="2027639"/>
                <a:chOff x="0" y="0"/>
                <a:chExt cx="3788768" cy="2027638"/>
              </a:xfrm>
            </p:grpSpPr>
            <p:pic>
              <p:nvPicPr>
                <p:cNvPr id="586" name="Google Shape;375;p45" descr="Google Shape;375;p45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5258" t="0" r="0" b="0"/>
                <a:stretch>
                  <a:fillRect/>
                </a:stretch>
              </p:blipFill>
              <p:spPr>
                <a:xfrm>
                  <a:off x="0" y="0"/>
                  <a:ext cx="3254182" cy="193629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87" name="Google Shape;376;p45"/>
                <p:cNvSpPr/>
                <p:nvPr/>
              </p:nvSpPr>
              <p:spPr>
                <a:xfrm>
                  <a:off x="44524" y="704989"/>
                  <a:ext cx="2864850" cy="1161460"/>
                </a:xfrm>
                <a:prstGeom prst="line">
                  <a:avLst/>
                </a:prstGeom>
                <a:noFill/>
                <a:ln w="9525" cap="flat">
                  <a:solidFill>
                    <a:srgbClr val="0046B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8" name="Google Shape;377;p45"/>
                <p:cNvSpPr/>
                <p:nvPr/>
              </p:nvSpPr>
              <p:spPr>
                <a:xfrm flipH="1" flipV="1">
                  <a:off x="44502" y="704997"/>
                  <a:ext cx="2864850" cy="1161461"/>
                </a:xfrm>
                <a:prstGeom prst="line">
                  <a:avLst/>
                </a:prstGeom>
                <a:noFill/>
                <a:ln w="9525" cap="flat">
                  <a:solidFill>
                    <a:srgbClr val="0046B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9" name="Google Shape;378;p45"/>
                <p:cNvSpPr/>
                <p:nvPr/>
              </p:nvSpPr>
              <p:spPr>
                <a:xfrm>
                  <a:off x="943241" y="565270"/>
                  <a:ext cx="489382" cy="185506"/>
                </a:xfrm>
                <a:prstGeom prst="line">
                  <a:avLst/>
                </a:prstGeom>
                <a:noFill/>
                <a:ln w="9525" cap="flat">
                  <a:solidFill>
                    <a:srgbClr val="0046B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0" name="Google Shape;379;p45"/>
                <p:cNvSpPr/>
                <p:nvPr/>
              </p:nvSpPr>
              <p:spPr>
                <a:xfrm flipH="1" flipV="1">
                  <a:off x="943168" y="565333"/>
                  <a:ext cx="489381" cy="185506"/>
                </a:xfrm>
                <a:prstGeom prst="line">
                  <a:avLst/>
                </a:prstGeom>
                <a:noFill/>
                <a:ln w="9525" cap="flat">
                  <a:solidFill>
                    <a:srgbClr val="0046B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1" name="Google Shape;380;p45"/>
                <p:cNvSpPr/>
                <p:nvPr/>
              </p:nvSpPr>
              <p:spPr>
                <a:xfrm flipV="1">
                  <a:off x="3033484" y="1772014"/>
                  <a:ext cx="108087" cy="60776"/>
                </a:xfrm>
                <a:prstGeom prst="line">
                  <a:avLst/>
                </a:prstGeom>
                <a:noFill/>
                <a:ln w="9525" cap="flat">
                  <a:solidFill>
                    <a:srgbClr val="0046B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2" name="Google Shape;381;p45"/>
                <p:cNvSpPr/>
                <p:nvPr/>
              </p:nvSpPr>
              <p:spPr>
                <a:xfrm flipH="1">
                  <a:off x="3033450" y="1772078"/>
                  <a:ext cx="108087" cy="60775"/>
                </a:xfrm>
                <a:prstGeom prst="line">
                  <a:avLst/>
                </a:prstGeom>
                <a:noFill/>
                <a:ln w="9525" cap="flat">
                  <a:solidFill>
                    <a:srgbClr val="0046B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3" name="Google Shape;382;p45"/>
                <p:cNvSpPr/>
                <p:nvPr/>
              </p:nvSpPr>
              <p:spPr>
                <a:xfrm flipV="1">
                  <a:off x="3192872" y="1485173"/>
                  <a:ext cx="1" cy="209254"/>
                </a:xfrm>
                <a:prstGeom prst="line">
                  <a:avLst/>
                </a:prstGeom>
                <a:noFill/>
                <a:ln w="9525" cap="flat">
                  <a:solidFill>
                    <a:srgbClr val="0046B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4" name="Google Shape;383;p45"/>
                <p:cNvSpPr/>
                <p:nvPr/>
              </p:nvSpPr>
              <p:spPr>
                <a:xfrm>
                  <a:off x="3192098" y="1485188"/>
                  <a:ext cx="1" cy="209254"/>
                </a:xfrm>
                <a:prstGeom prst="line">
                  <a:avLst/>
                </a:prstGeom>
                <a:noFill/>
                <a:ln w="9525" cap="flat">
                  <a:solidFill>
                    <a:srgbClr val="0046B9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5" name="Google Shape;384;p45"/>
                <p:cNvSpPr txBox="1"/>
                <p:nvPr/>
              </p:nvSpPr>
              <p:spPr>
                <a:xfrm>
                  <a:off x="856072" y="1156543"/>
                  <a:ext cx="743702" cy="27748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24" tIns="91424" rIns="91424" bIns="91424" numCol="1" anchor="t">
                  <a:normAutofit fontScale="100000" lnSpcReduction="0"/>
                </a:bodyPr>
                <a:lstStyle>
                  <a:lvl1pPr defTabSz="438911">
                    <a:defRPr sz="672"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:r>
                    <a:t>~440cm</a:t>
                  </a:r>
                </a:p>
              </p:txBody>
            </p:sp>
            <p:sp>
              <p:nvSpPr>
                <p:cNvPr id="596" name="Google Shape;385;p45"/>
                <p:cNvSpPr txBox="1"/>
                <p:nvPr/>
              </p:nvSpPr>
              <p:spPr>
                <a:xfrm>
                  <a:off x="1074569" y="423599"/>
                  <a:ext cx="633558" cy="27748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24" tIns="91424" rIns="91424" bIns="91424" numCol="1" anchor="t">
                  <a:normAutofit fontScale="100000" lnSpcReduction="0"/>
                </a:bodyPr>
                <a:lstStyle>
                  <a:lvl1pPr defTabSz="438911">
                    <a:defRPr sz="672"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:r>
                    <a:t>80cm</a:t>
                  </a:r>
                </a:p>
              </p:txBody>
            </p:sp>
            <p:sp>
              <p:nvSpPr>
                <p:cNvPr id="597" name="Google Shape;386;p45"/>
                <p:cNvSpPr txBox="1"/>
                <p:nvPr/>
              </p:nvSpPr>
              <p:spPr>
                <a:xfrm>
                  <a:off x="3155210" y="1450767"/>
                  <a:ext cx="633559" cy="27748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24" tIns="91424" rIns="91424" bIns="91424" numCol="1" anchor="t">
                  <a:normAutofit fontScale="100000" lnSpcReduction="0"/>
                </a:bodyPr>
                <a:lstStyle>
                  <a:lvl1pPr defTabSz="438911">
                    <a:defRPr sz="672"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:r>
                    <a:t>40cm</a:t>
                  </a:r>
                </a:p>
              </p:txBody>
            </p:sp>
            <p:sp>
              <p:nvSpPr>
                <p:cNvPr id="598" name="Google Shape;387;p45"/>
                <p:cNvSpPr txBox="1"/>
                <p:nvPr/>
              </p:nvSpPr>
              <p:spPr>
                <a:xfrm>
                  <a:off x="3007469" y="1750150"/>
                  <a:ext cx="633558" cy="27748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24" tIns="91424" rIns="91424" bIns="91424" numCol="1" anchor="t">
                  <a:normAutofit fontScale="100000" lnSpcReduction="0"/>
                </a:bodyPr>
                <a:lstStyle>
                  <a:lvl1pPr defTabSz="365760">
                    <a:defRPr sz="720"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:r>
                    <a:t>20cm</a:t>
                  </a:r>
                </a:p>
              </p:txBody>
            </p:sp>
          </p:grpSp>
          <p:pic>
            <p:nvPicPr>
              <p:cNvPr id="600" name="Google Shape;388;p45" descr="Google Shape;388;p45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781950" y="0"/>
                <a:ext cx="1856673" cy="10467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01" name="Google Shape;389;p45"/>
              <p:cNvSpPr/>
              <p:nvPr/>
            </p:nvSpPr>
            <p:spPr>
              <a:xfrm flipH="1">
                <a:off x="1904764" y="192793"/>
                <a:ext cx="1050417" cy="495808"/>
              </a:xfrm>
              <a:prstGeom prst="line">
                <a:avLst/>
              </a:prstGeom>
              <a:noFill/>
              <a:ln w="9525" cap="flat">
                <a:solidFill>
                  <a:srgbClr val="0046B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02" name="Google Shape;390;p45"/>
              <p:cNvSpPr/>
              <p:nvPr/>
            </p:nvSpPr>
            <p:spPr>
              <a:xfrm flipV="1">
                <a:off x="1904820" y="192715"/>
                <a:ext cx="1050418" cy="495808"/>
              </a:xfrm>
              <a:prstGeom prst="line">
                <a:avLst/>
              </a:prstGeom>
              <a:noFill/>
              <a:ln w="9525" cap="flat">
                <a:solidFill>
                  <a:srgbClr val="0046B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03" name="Google Shape;394;p45"/>
              <p:cNvSpPr txBox="1"/>
              <p:nvPr/>
            </p:nvSpPr>
            <p:spPr>
              <a:xfrm>
                <a:off x="2549237" y="701891"/>
                <a:ext cx="653772" cy="2524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rmAutofit fontScale="100000" lnSpcReduction="0"/>
              </a:bodyPr>
              <a:lstStyle/>
              <a:p>
                <a:pPr defTabSz="365760">
                  <a:defRPr sz="560">
                    <a:solidFill>
                      <a:srgbClr val="F1C232"/>
                    </a:solidFill>
                  </a:defRPr>
                </a:pPr>
                <a:r>
                  <a:t>scintillator</a:t>
                </a:r>
                <a:r>
                  <a:rPr>
                    <a:solidFill>
                      <a:srgbClr val="000000"/>
                    </a:solidFill>
                  </a:rPr>
                  <a:t> </a:t>
                </a:r>
              </a:p>
            </p:txBody>
          </p:sp>
          <p:sp>
            <p:nvSpPr>
              <p:cNvPr id="604" name="Google Shape;395;p45"/>
              <p:cNvSpPr txBox="1"/>
              <p:nvPr/>
            </p:nvSpPr>
            <p:spPr>
              <a:xfrm>
                <a:off x="3201531" y="356041"/>
                <a:ext cx="653773" cy="2517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rmAutofit fontScale="100000" lnSpcReduction="0"/>
              </a:bodyPr>
              <a:lstStyle/>
              <a:p>
                <a:pPr defTabSz="365760">
                  <a:defRPr sz="560">
                    <a:solidFill>
                      <a:srgbClr val="3C78D8"/>
                    </a:solidFill>
                  </a:defRPr>
                </a:pPr>
                <a:r>
                  <a:t>PMT</a:t>
                </a:r>
                <a:r>
                  <a:rPr>
                    <a:solidFill>
                      <a:srgbClr val="000000"/>
                    </a:solidFill>
                  </a:rPr>
                  <a:t> </a:t>
                </a:r>
              </a:p>
            </p:txBody>
          </p:sp>
          <p:sp>
            <p:nvSpPr>
              <p:cNvPr id="605" name="Google Shape;385;p45"/>
              <p:cNvSpPr txBox="1"/>
              <p:nvPr/>
            </p:nvSpPr>
            <p:spPr>
              <a:xfrm>
                <a:off x="2005226" y="265936"/>
                <a:ext cx="633558" cy="2774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rmAutofit fontScale="100000" lnSpcReduction="0"/>
              </a:bodyPr>
              <a:lstStyle>
                <a:lvl1pPr defTabSz="438911">
                  <a:defRPr sz="672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80cm</a:t>
                </a:r>
              </a:p>
            </p:txBody>
          </p:sp>
          <p:sp>
            <p:nvSpPr>
              <p:cNvPr id="613" name="Ligne de connexion"/>
              <p:cNvSpPr/>
              <p:nvPr/>
            </p:nvSpPr>
            <p:spPr>
              <a:xfrm>
                <a:off x="1322752" y="294339"/>
                <a:ext cx="772453" cy="266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484" fill="norm" stroke="1" extrusionOk="0">
                    <a:moveTo>
                      <a:pt x="0" y="17484"/>
                    </a:moveTo>
                    <a:cubicBezTo>
                      <a:pt x="7099" y="489"/>
                      <a:pt x="14299" y="-4116"/>
                      <a:pt x="21600" y="3668"/>
                    </a:cubicBezTo>
                  </a:path>
                </a:pathLst>
              </a:custGeom>
              <a:noFill/>
              <a:ln w="12700" cap="flat">
                <a:solidFill>
                  <a:schemeClr val="accent4">
                    <a:satOff val="-76897"/>
                    <a:lumOff val="41960"/>
                  </a:schemeClr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607" name="Ligne"/>
              <p:cNvSpPr/>
              <p:nvPr/>
            </p:nvSpPr>
            <p:spPr>
              <a:xfrm>
                <a:off x="1739278" y="1581409"/>
                <a:ext cx="739090" cy="294691"/>
              </a:xfrm>
              <a:prstGeom prst="line">
                <a:avLst/>
              </a:prstGeom>
              <a:noFill/>
              <a:ln w="25400" cap="flat">
                <a:solidFill>
                  <a:srgbClr val="C12314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08" name="L.O.S."/>
              <p:cNvSpPr txBox="1"/>
              <p:nvPr/>
            </p:nvSpPr>
            <p:spPr>
              <a:xfrm>
                <a:off x="1523670" y="1733384"/>
                <a:ext cx="564396" cy="236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t">
                <a:normAutofit fontScale="100000" lnSpcReduction="0"/>
              </a:bodyPr>
              <a:lstStyle>
                <a:lvl1pPr marL="91440" defTabSz="365760">
                  <a:lnSpc>
                    <a:spcPct val="120000"/>
                  </a:lnSpc>
                  <a:spcBef>
                    <a:spcPts val="400"/>
                  </a:spcBef>
                  <a:defRPr sz="76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L.O.S.</a:t>
                </a:r>
              </a:p>
            </p:txBody>
          </p:sp>
        </p:grpSp>
      </p:grpSp>
      <p:sp>
        <p:nvSpPr>
          <p:cNvPr id="611" name="Design evolving to test new technologies and adapt to UJ12’s environment"/>
          <p:cNvSpPr txBox="1"/>
          <p:nvPr/>
        </p:nvSpPr>
        <p:spPr>
          <a:xfrm>
            <a:off x="8564748" y="1278478"/>
            <a:ext cx="3583280" cy="825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>
            <a:lvl1pPr algn="ctr">
              <a:lnSpc>
                <a:spcPct val="120000"/>
              </a:lnSpc>
              <a:spcBef>
                <a:spcPts val="1000"/>
              </a:spcBef>
              <a:defRPr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 i="0"/>
            </a:pPr>
            <a:r>
              <a:rPr i="1"/>
              <a:t>Design evolving to test new technologies and adapt to UJ12’s environment</a:t>
            </a:r>
          </a:p>
        </p:txBody>
      </p:sp>
      <p:sp>
        <p:nvSpPr>
          <p:cNvPr id="612" name="The FORMOSA demonstrator"/>
          <p:cNvSpPr txBox="1"/>
          <p:nvPr/>
        </p:nvSpPr>
        <p:spPr>
          <a:xfrm>
            <a:off x="831171" y="123061"/>
            <a:ext cx="9981585" cy="72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b">
            <a:normAutofit fontScale="100000" lnSpcReduction="0"/>
          </a:bodyPr>
          <a:lstStyle>
            <a:lvl1pPr>
              <a:lnSpc>
                <a:spcPct val="90000"/>
              </a:lnSpc>
              <a:defRPr b="1" sz="3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The FORMOSA demonstrator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Numéro de diapositive"/>
          <p:cNvSpPr txBox="1"/>
          <p:nvPr>
            <p:ph type="sldNum" sz="quarter" idx="2"/>
          </p:nvPr>
        </p:nvSpPr>
        <p:spPr>
          <a:xfrm>
            <a:off x="11848323" y="6495287"/>
            <a:ext cx="202958" cy="289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621" name="Grouper"/>
          <p:cNvGrpSpPr/>
          <p:nvPr/>
        </p:nvGrpSpPr>
        <p:grpSpPr>
          <a:xfrm>
            <a:off x="-155856" y="1063883"/>
            <a:ext cx="5676699" cy="5324301"/>
            <a:chOff x="0" y="0"/>
            <a:chExt cx="5676698" cy="5324300"/>
          </a:xfrm>
        </p:grpSpPr>
        <p:pic>
          <p:nvPicPr>
            <p:cNvPr id="616" name="Google Shape;369;p45" descr="Google Shape;369;p4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32353" y="718449"/>
              <a:ext cx="2965823" cy="25021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7" name="Google Shape;370;p45"/>
            <p:cNvSpPr txBox="1"/>
            <p:nvPr/>
          </p:nvSpPr>
          <p:spPr>
            <a:xfrm>
              <a:off x="924155" y="2990389"/>
              <a:ext cx="3510601" cy="38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Muon rate through each “path” ~1/40ms  </a:t>
              </a:r>
            </a:p>
          </p:txBody>
        </p:sp>
        <p:sp>
          <p:nvSpPr>
            <p:cNvPr id="618" name="Google Shape;371;p45"/>
            <p:cNvSpPr txBox="1"/>
            <p:nvPr/>
          </p:nvSpPr>
          <p:spPr>
            <a:xfrm>
              <a:off x="0" y="0"/>
              <a:ext cx="5676699" cy="749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1000"/>
                </a:spcBef>
                <a:defRPr b="1" sz="17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b="0"/>
                <a:t>Dominant expected background in the forward region:</a:t>
              </a:r>
              <a:r>
                <a:t> afterpulses initiated by through-going muons</a:t>
              </a:r>
              <a:r>
                <a:rPr b="0"/>
                <a:t> </a:t>
              </a:r>
            </a:p>
          </p:txBody>
        </p:sp>
        <p:pic>
          <p:nvPicPr>
            <p:cNvPr id="619" name="Google Shape;382;p35" descr="Google Shape;382;p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73421" y="3369155"/>
              <a:ext cx="2553596" cy="19551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0" name="Google Shape;384;p35"/>
            <p:cNvSpPr txBox="1"/>
            <p:nvPr/>
          </p:nvSpPr>
          <p:spPr>
            <a:xfrm>
              <a:off x="2572615" y="3724395"/>
              <a:ext cx="2042495" cy="1422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200">
                  <a:solidFill>
                    <a:srgbClr val="000000"/>
                  </a:solidFill>
                </a:defRPr>
              </a:pPr>
              <a:r>
                <a:t>Lab study:</a:t>
              </a:r>
            </a:p>
            <a:p>
              <a:pPr algn="ctr">
                <a:defRPr sz="1200">
                  <a:solidFill>
                    <a:srgbClr val="000000"/>
                  </a:solidFill>
                </a:defRPr>
              </a:pPr>
              <a:r>
                <a:t>Can devote a ms of deadtime to cool down following a collision muon. But muons are frequent (~100Hz for demonstrator), so can’t wait too long</a:t>
              </a:r>
            </a:p>
          </p:txBody>
        </p:sp>
      </p:grpSp>
      <p:grpSp>
        <p:nvGrpSpPr>
          <p:cNvPr id="641" name="Grouper"/>
          <p:cNvGrpSpPr/>
          <p:nvPr/>
        </p:nvGrpSpPr>
        <p:grpSpPr>
          <a:xfrm>
            <a:off x="4967543" y="1013565"/>
            <a:ext cx="7247652" cy="4295482"/>
            <a:chOff x="0" y="0"/>
            <a:chExt cx="7247651" cy="4295480"/>
          </a:xfrm>
        </p:grpSpPr>
        <p:sp>
          <p:nvSpPr>
            <p:cNvPr id="622" name="Google Shape;555;p55"/>
            <p:cNvSpPr txBox="1"/>
            <p:nvPr/>
          </p:nvSpPr>
          <p:spPr>
            <a:xfrm>
              <a:off x="0" y="3902064"/>
              <a:ext cx="7247344" cy="393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i="1" sz="15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Absolute average dose due to proton loses at Q12 (simulation provided by FASER)</a:t>
              </a:r>
            </a:p>
          </p:txBody>
        </p:sp>
        <p:sp>
          <p:nvSpPr>
            <p:cNvPr id="623" name="Google Shape;371;p45"/>
            <p:cNvSpPr txBox="1"/>
            <p:nvPr/>
          </p:nvSpPr>
          <p:spPr>
            <a:xfrm>
              <a:off x="566048" y="0"/>
              <a:ext cx="6681604" cy="8760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1000"/>
                </a:spcBef>
                <a:defRPr b="1" sz="17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b="0"/>
                <a:t>An additional challenge at demonstrator:</a:t>
              </a:r>
              <a:r>
                <a:t> Q12 beam background</a:t>
              </a:r>
            </a:p>
            <a:p>
              <a:pPr algn="ctr">
                <a:lnSpc>
                  <a:spcPct val="115000"/>
                </a:lnSpc>
                <a:spcBef>
                  <a:spcPts val="1000"/>
                </a:spcBef>
                <a:defRPr b="1" sz="17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(N.B. this background will NOT be present in the FPF)</a:t>
              </a:r>
            </a:p>
          </p:txBody>
        </p:sp>
        <p:grpSp>
          <p:nvGrpSpPr>
            <p:cNvPr id="640" name="Grouper"/>
            <p:cNvGrpSpPr/>
            <p:nvPr/>
          </p:nvGrpSpPr>
          <p:grpSpPr>
            <a:xfrm>
              <a:off x="18945" y="783392"/>
              <a:ext cx="7209453" cy="3238684"/>
              <a:chOff x="0" y="0"/>
              <a:chExt cx="7209452" cy="3238683"/>
            </a:xfrm>
          </p:grpSpPr>
          <p:pic>
            <p:nvPicPr>
              <p:cNvPr id="624" name="Google Shape;558;p55" descr="Google Shape;558;p5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7209453" cy="32386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25" name="Google Shape;559;p55"/>
              <p:cNvSpPr/>
              <p:nvPr/>
            </p:nvSpPr>
            <p:spPr>
              <a:xfrm>
                <a:off x="2948806" y="982927"/>
                <a:ext cx="783813" cy="85656"/>
              </a:xfrm>
              <a:prstGeom prst="rect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170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</a:p>
            </p:txBody>
          </p:sp>
          <p:sp>
            <p:nvSpPr>
              <p:cNvPr id="626" name="Google Shape;560;p55"/>
              <p:cNvSpPr txBox="1"/>
              <p:nvPr/>
            </p:nvSpPr>
            <p:spPr>
              <a:xfrm>
                <a:off x="1464560" y="1061605"/>
                <a:ext cx="1433016" cy="4218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Autofit/>
              </a:bodyPr>
              <a:lstStyle>
                <a:lvl1pPr>
                  <a:defRPr b="1">
                    <a:solidFill>
                      <a:srgbClr val="FF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FORMOSA</a:t>
                </a:r>
              </a:p>
            </p:txBody>
          </p:sp>
          <p:sp>
            <p:nvSpPr>
              <p:cNvPr id="627" name="Google Shape;561;p55"/>
              <p:cNvSpPr txBox="1"/>
              <p:nvPr/>
            </p:nvSpPr>
            <p:spPr>
              <a:xfrm>
                <a:off x="4410278" y="1305989"/>
                <a:ext cx="1433015" cy="4053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Autofit/>
              </a:bodyPr>
              <a:lstStyle>
                <a:lvl1pPr>
                  <a:defRPr>
                    <a:solidFill>
                      <a:srgbClr val="FF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FASER</a:t>
                </a:r>
              </a:p>
            </p:txBody>
          </p:sp>
          <p:sp>
            <p:nvSpPr>
              <p:cNvPr id="628" name="Google Shape;562;p55"/>
              <p:cNvSpPr txBox="1"/>
              <p:nvPr/>
            </p:nvSpPr>
            <p:spPr>
              <a:xfrm>
                <a:off x="4666513" y="257968"/>
                <a:ext cx="1433016" cy="4421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Autofit/>
              </a:bodyPr>
              <a:lstStyle/>
              <a:p>
                <a:pPr>
                  <a:defRPr sz="1800">
                    <a:solidFill>
                      <a:srgbClr val="0000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sz="1400"/>
                  <a:t>ATLAS</a:t>
                </a:r>
                <a:r>
                  <a:t> </a:t>
                </a:r>
                <a:r>
                  <a:rPr sz="1400"/>
                  <a:t>I.P.</a:t>
                </a:r>
              </a:p>
            </p:txBody>
          </p:sp>
          <p:sp>
            <p:nvSpPr>
              <p:cNvPr id="629" name="Google Shape;563;p55"/>
              <p:cNvSpPr/>
              <p:nvPr/>
            </p:nvSpPr>
            <p:spPr>
              <a:xfrm>
                <a:off x="4227923" y="625098"/>
                <a:ext cx="1962313" cy="1"/>
              </a:xfrm>
              <a:prstGeom prst="line">
                <a:avLst/>
              </a:prstGeom>
              <a:noFill/>
              <a:ln w="28575" cap="flat">
                <a:solidFill>
                  <a:srgbClr val="0046B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30" name="Google Shape;564;p55"/>
              <p:cNvSpPr/>
              <p:nvPr/>
            </p:nvSpPr>
            <p:spPr>
              <a:xfrm flipH="1" flipV="1">
                <a:off x="4399562" y="1054242"/>
                <a:ext cx="283306" cy="326745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31" name="Google Shape;565;p55"/>
              <p:cNvSpPr/>
              <p:nvPr/>
            </p:nvSpPr>
            <p:spPr>
              <a:xfrm flipV="1">
                <a:off x="2480005" y="1074713"/>
                <a:ext cx="413691" cy="154941"/>
              </a:xfrm>
              <a:prstGeom prst="line">
                <a:avLst/>
              </a:prstGeom>
              <a:noFill/>
              <a:ln w="1905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566;p55"/>
              <p:cNvSpPr txBox="1"/>
              <p:nvPr/>
            </p:nvSpPr>
            <p:spPr>
              <a:xfrm>
                <a:off x="2624204" y="2411264"/>
                <a:ext cx="1433016" cy="3901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Autofit/>
              </a:bodyPr>
              <a:lstStyle>
                <a:lvl1pPr>
                  <a:defRPr>
                    <a:solidFill>
                      <a:srgbClr val="0433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Q12</a:t>
                </a:r>
              </a:p>
            </p:txBody>
          </p:sp>
          <p:sp>
            <p:nvSpPr>
              <p:cNvPr id="633" name="Google Shape;567;p55"/>
              <p:cNvSpPr/>
              <p:nvPr/>
            </p:nvSpPr>
            <p:spPr>
              <a:xfrm flipH="1" flipV="1">
                <a:off x="2611784" y="2293621"/>
                <a:ext cx="219293" cy="219293"/>
              </a:xfrm>
              <a:prstGeom prst="line">
                <a:avLst/>
              </a:prstGeom>
              <a:noFill/>
              <a:ln w="9525" cap="flat">
                <a:solidFill>
                  <a:srgbClr val="0046B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568;p55"/>
              <p:cNvSpPr/>
              <p:nvPr/>
            </p:nvSpPr>
            <p:spPr>
              <a:xfrm>
                <a:off x="3975817" y="919892"/>
                <a:ext cx="542719" cy="105175"/>
              </a:xfrm>
              <a:prstGeom prst="rect">
                <a:avLst/>
              </a:prstGeom>
              <a:noFill/>
              <a:ln w="19050" cap="flat">
                <a:solidFill>
                  <a:srgbClr val="0046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</a:p>
            </p:txBody>
          </p:sp>
          <p:sp>
            <p:nvSpPr>
              <p:cNvPr id="635" name="Google Shape;569;p55"/>
              <p:cNvSpPr/>
              <p:nvPr/>
            </p:nvSpPr>
            <p:spPr>
              <a:xfrm flipV="1">
                <a:off x="5169084" y="2149759"/>
                <a:ext cx="1023000" cy="57061"/>
              </a:xfrm>
              <a:prstGeom prst="line">
                <a:avLst/>
              </a:prstGeom>
              <a:noFill/>
              <a:ln w="9525" cap="flat">
                <a:solidFill>
                  <a:srgbClr val="0046B9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36" name="Google Shape;570;p55"/>
              <p:cNvSpPr txBox="1"/>
              <p:nvPr/>
            </p:nvSpPr>
            <p:spPr>
              <a:xfrm rot="21389866">
                <a:off x="5660755" y="2062261"/>
                <a:ext cx="890996" cy="3474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Autofit/>
              </a:bodyPr>
              <a:lstStyle>
                <a:lvl1pPr>
                  <a:defRPr sz="1200">
                    <a:solidFill>
                      <a:srgbClr val="0046B9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beam 1</a:t>
                </a:r>
              </a:p>
            </p:txBody>
          </p:sp>
          <p:sp>
            <p:nvSpPr>
              <p:cNvPr id="637" name="Google Shape;571;p55"/>
              <p:cNvSpPr txBox="1"/>
              <p:nvPr/>
            </p:nvSpPr>
            <p:spPr>
              <a:xfrm rot="21404286">
                <a:off x="4495472" y="2238792"/>
                <a:ext cx="872743" cy="405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Autofit/>
              </a:bodyPr>
              <a:lstStyle>
                <a:lvl1pPr>
                  <a:defRPr sz="1200">
                    <a:solidFill>
                      <a:srgbClr val="FF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/>
                <a:r>
                  <a:t>beam 2</a:t>
                </a:r>
              </a:p>
            </p:txBody>
          </p:sp>
          <p:sp>
            <p:nvSpPr>
              <p:cNvPr id="638" name="Google Shape;572;p55"/>
              <p:cNvSpPr/>
              <p:nvPr/>
            </p:nvSpPr>
            <p:spPr>
              <a:xfrm flipH="1">
                <a:off x="4522350" y="2289779"/>
                <a:ext cx="1023000" cy="57061"/>
              </a:xfrm>
              <a:prstGeom prst="line">
                <a:avLst/>
              </a:prstGeom>
              <a:noFill/>
              <a:ln w="9525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39" name="Google Shape;562;p55"/>
              <p:cNvSpPr txBox="1"/>
              <p:nvPr/>
            </p:nvSpPr>
            <p:spPr>
              <a:xfrm>
                <a:off x="731568" y="1826986"/>
                <a:ext cx="605974" cy="405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Autofit/>
              </a:bodyPr>
              <a:lstStyle>
                <a:lvl1pPr>
                  <a:defRPr b="1">
                    <a:solidFill>
                      <a:srgbClr val="0000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>
                  <a:defRPr sz="1800"/>
                </a:pPr>
                <a:r>
                  <a:rPr sz="1400"/>
                  <a:t>LHC</a:t>
                </a:r>
              </a:p>
            </p:txBody>
          </p:sp>
        </p:grpSp>
      </p:grpSp>
      <p:grpSp>
        <p:nvGrpSpPr>
          <p:cNvPr id="646" name="Grouper"/>
          <p:cNvGrpSpPr/>
          <p:nvPr/>
        </p:nvGrpSpPr>
        <p:grpSpPr>
          <a:xfrm>
            <a:off x="4314930" y="5271798"/>
            <a:ext cx="6759014" cy="1327450"/>
            <a:chOff x="0" y="-63500"/>
            <a:chExt cx="6759013" cy="1327448"/>
          </a:xfrm>
        </p:grpSpPr>
        <p:sp>
          <p:nvSpPr>
            <p:cNvPr id="642" name="Google Shape;555;p55"/>
            <p:cNvSpPr txBox="1"/>
            <p:nvPr/>
          </p:nvSpPr>
          <p:spPr>
            <a:xfrm>
              <a:off x="0" y="783410"/>
              <a:ext cx="4788113" cy="480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Large front+back muon veto panels</a:t>
              </a:r>
            </a:p>
          </p:txBody>
        </p:sp>
        <p:sp>
          <p:nvSpPr>
            <p:cNvPr id="643" name="Google Shape;555;p55"/>
            <p:cNvSpPr txBox="1"/>
            <p:nvPr/>
          </p:nvSpPr>
          <p:spPr>
            <a:xfrm>
              <a:off x="1970900" y="164323"/>
              <a:ext cx="4788114" cy="480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Side panels</a:t>
              </a:r>
            </a:p>
          </p:txBody>
        </p:sp>
        <p:sp>
          <p:nvSpPr>
            <p:cNvPr id="644" name="Ligne"/>
            <p:cNvSpPr/>
            <p:nvPr/>
          </p:nvSpPr>
          <p:spPr>
            <a:xfrm flipV="1">
              <a:off x="4368555" y="-63500"/>
              <a:ext cx="181115" cy="376657"/>
            </a:xfrm>
            <a:prstGeom prst="line">
              <a:avLst/>
            </a:prstGeom>
            <a:noFill/>
            <a:ln w="25400" cap="flat">
              <a:solidFill>
                <a:srgbClr val="C1000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5" name="Ligne"/>
            <p:cNvSpPr/>
            <p:nvPr/>
          </p:nvSpPr>
          <p:spPr>
            <a:xfrm flipH="1" flipV="1">
              <a:off x="27378" y="123556"/>
              <a:ext cx="1820022" cy="709576"/>
            </a:xfrm>
            <a:prstGeom prst="line">
              <a:avLst/>
            </a:prstGeom>
            <a:noFill/>
            <a:ln w="25400" cap="flat">
              <a:solidFill>
                <a:srgbClr val="C1000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47" name="Continuous work to tailor our DAQ to further mitigate background effects and enhance sensitivity to (true) signal signatures"/>
          <p:cNvSpPr txBox="1"/>
          <p:nvPr/>
        </p:nvSpPr>
        <p:spPr>
          <a:xfrm rot="21490025">
            <a:off x="3045686" y="2442970"/>
            <a:ext cx="6100628" cy="1692660"/>
          </a:xfrm>
          <a:prstGeom prst="rect">
            <a:avLst/>
          </a:prstGeom>
          <a:solidFill>
            <a:srgbClr val="FFFFFF"/>
          </a:solidFill>
          <a:ln w="50800">
            <a:solidFill>
              <a:srgbClr val="C10E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2200"/>
            </a:pPr>
          </a:p>
          <a:p>
            <a:pPr algn="ctr">
              <a:defRPr sz="2200"/>
            </a:pPr>
            <a:r>
              <a:t>Continuous work to tailor our DAQ to further mitigate background effects and enhance sensitivity to (true) signal signatures</a:t>
            </a:r>
          </a:p>
        </p:txBody>
      </p:sp>
      <p:sp>
        <p:nvSpPr>
          <p:cNvPr id="648" name="Main backgrounds at the demonstrator"/>
          <p:cNvSpPr txBox="1"/>
          <p:nvPr/>
        </p:nvSpPr>
        <p:spPr>
          <a:xfrm>
            <a:off x="831171" y="123061"/>
            <a:ext cx="9981585" cy="72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b">
            <a:normAutofit fontScale="100000" lnSpcReduction="0"/>
          </a:bodyPr>
          <a:lstStyle>
            <a:lvl1pPr>
              <a:lnSpc>
                <a:spcPct val="90000"/>
              </a:lnSpc>
              <a:defRPr b="1" sz="3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Main backgrounds at the demonstrator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1" grpId="1"/>
      <p:bldP build="whole" bldLvl="1" animBg="1" rev="0" advAuto="0" spid="647" grpId="3"/>
      <p:bldP build="whole" bldLvl="1" animBg="1" rev="0" advAuto="0" spid="646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22850"/>
      </a:dk1>
      <a:lt1>
        <a:srgbClr val="FFFFFF"/>
      </a:lt1>
      <a:dk2>
        <a:srgbClr val="A7A7A7"/>
      </a:dk2>
      <a:lt2>
        <a:srgbClr val="535353"/>
      </a:lt2>
      <a:accent1>
        <a:srgbClr val="00C4B2"/>
      </a:accent1>
      <a:accent2>
        <a:srgbClr val="AADA91"/>
      </a:accent2>
      <a:accent3>
        <a:srgbClr val="FFFF3A"/>
      </a:accent3>
      <a:accent4>
        <a:srgbClr val="022850"/>
      </a:accent4>
      <a:accent5>
        <a:srgbClr val="FFBE00"/>
      </a:accent5>
      <a:accent6>
        <a:srgbClr val="F08A00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4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4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4B2"/>
      </a:accent1>
      <a:accent2>
        <a:srgbClr val="AADA91"/>
      </a:accent2>
      <a:accent3>
        <a:srgbClr val="FFFF3A"/>
      </a:accent3>
      <a:accent4>
        <a:srgbClr val="022850"/>
      </a:accent4>
      <a:accent5>
        <a:srgbClr val="FFBE00"/>
      </a:accent5>
      <a:accent6>
        <a:srgbClr val="F08A00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4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chemeClr val="accent4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