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324" r:id="rId2"/>
    <p:sldId id="327" r:id="rId3"/>
    <p:sldId id="301" r:id="rId4"/>
    <p:sldId id="315" r:id="rId5"/>
    <p:sldId id="311" r:id="rId6"/>
    <p:sldId id="316" r:id="rId7"/>
    <p:sldId id="331" r:id="rId8"/>
    <p:sldId id="319" r:id="rId9"/>
    <p:sldId id="280" r:id="rId10"/>
    <p:sldId id="329" r:id="rId11"/>
    <p:sldId id="323" r:id="rId12"/>
    <p:sldId id="330" r:id="rId13"/>
    <p:sldId id="313" r:id="rId14"/>
    <p:sldId id="332" r:id="rId15"/>
    <p:sldId id="307" r:id="rId16"/>
    <p:sldId id="308" r:id="rId17"/>
  </p:sldIdLst>
  <p:sldSz cx="9144000" cy="5143500" type="screen16x9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DFF"/>
    <a:srgbClr val="EAF4FF"/>
    <a:srgbClr val="4472C4"/>
    <a:srgbClr val="FF33CC"/>
    <a:srgbClr val="CC0000"/>
    <a:srgbClr val="2F41A5"/>
    <a:srgbClr val="120093"/>
    <a:srgbClr val="2185B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619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5EC5080-6572-5E45-BD90-AF3811E9E18B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769E9EA-A336-2F48-9B1E-D05DF03760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437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D311722-D4AC-2246-926D-7697A89C214B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9BA2320-48DC-7B49-8C85-F221099D6C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itre 1">
            <a:extLst>
              <a:ext uri="{FF2B5EF4-FFF2-40B4-BE49-F238E27FC236}">
                <a16:creationId xmlns:a16="http://schemas.microsoft.com/office/drawing/2014/main" id="{6FA8CE44-33F0-6FFC-FE82-EB56C1B1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88" y="63041"/>
            <a:ext cx="7521379" cy="62718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8C559AF-D51B-33DE-76EB-320305CC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33" y="826680"/>
            <a:ext cx="8408334" cy="382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619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0CD08-F315-DE1E-D0A6-E194FE1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ABB2C-B191-D5BF-9D04-E4FF5C603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488" y="774466"/>
            <a:ext cx="4154157" cy="384466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E2B556-DA77-68A6-AA07-D66306899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010" y="774466"/>
            <a:ext cx="4154157" cy="384466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504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16CF3B-2094-2197-104F-F1C39027E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79190" y="808147"/>
            <a:ext cx="4629150" cy="3765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F41E26-CD27-922C-E8CE-AE71C315E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660" y="807518"/>
            <a:ext cx="3673632" cy="3765688"/>
          </a:xfr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CD9FCD10-D32F-84A1-0BA7-2163BD7D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88" y="114177"/>
            <a:ext cx="7521379" cy="62718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6279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8EDD92A5-8B87-D4CE-AF8A-A8BD08BA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45" y="3010655"/>
            <a:ext cx="8221779" cy="697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D7B53-9432-A43B-A25D-91B2768D7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045" y="4080189"/>
            <a:ext cx="4621212" cy="4214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rgbClr val="00FDF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Prénom  |  Date</a:t>
            </a:r>
          </a:p>
        </p:txBody>
      </p:sp>
    </p:spTree>
    <p:extLst>
      <p:ext uri="{BB962C8B-B14F-4D97-AF65-F5344CB8AC3E}">
        <p14:creationId xmlns:p14="http://schemas.microsoft.com/office/powerpoint/2010/main" val="27802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D8D7B04F-1E4A-1A79-94CC-E48797ACE114}"/>
              </a:ext>
            </a:extLst>
          </p:cNvPr>
          <p:cNvSpPr txBox="1">
            <a:spLocks/>
          </p:cNvSpPr>
          <p:nvPr userDrawn="1"/>
        </p:nvSpPr>
        <p:spPr>
          <a:xfrm>
            <a:off x="-11074" y="4830585"/>
            <a:ext cx="9155074" cy="246222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err="1">
                <a:solidFill>
                  <a:srgbClr val="00284B"/>
                </a:solidFill>
              </a:rPr>
              <a:t>neel.cnrs.fr</a:t>
            </a:r>
            <a:endParaRPr lang="fr-FR" sz="1000" dirty="0">
              <a:solidFill>
                <a:srgbClr val="00284B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FDD9D94-CBE6-3750-1496-049C980A7F84}"/>
              </a:ext>
            </a:extLst>
          </p:cNvPr>
          <p:cNvSpPr txBox="1"/>
          <p:nvPr userDrawn="1"/>
        </p:nvSpPr>
        <p:spPr>
          <a:xfrm>
            <a:off x="8043065" y="4830586"/>
            <a:ext cx="9495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6D746D9-DE4C-E948-AC57-CFDD94F9DD10}" type="slidenum">
              <a:rPr lang="fr-FR" sz="1000" smtClean="0">
                <a:solidFill>
                  <a:srgbClr val="00284B"/>
                </a:solidFill>
                <a:latin typeface="Arial"/>
                <a:cs typeface="Arial"/>
              </a:rPr>
              <a:pPr algn="r"/>
              <a:t>‹N°›</a:t>
            </a:fld>
            <a:endParaRPr lang="fr-FR" sz="1000" dirty="0">
              <a:solidFill>
                <a:srgbClr val="00284B"/>
              </a:solidFill>
              <a:latin typeface="Arial"/>
              <a:cs typeface="Arial"/>
            </a:endParaRPr>
          </a:p>
        </p:txBody>
      </p:sp>
      <p:pic>
        <p:nvPicPr>
          <p:cNvPr id="9" name="Image 8" descr="LOGO_CNRS_2019_RVB.png">
            <a:extLst>
              <a:ext uri="{FF2B5EF4-FFF2-40B4-BE49-F238E27FC236}">
                <a16:creationId xmlns:a16="http://schemas.microsoft.com/office/drawing/2014/main" id="{067E127F-856E-6D30-E2DA-35A3A41128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830584"/>
            <a:ext cx="189127" cy="189127"/>
          </a:xfrm>
          <a:prstGeom prst="rect">
            <a:avLst/>
          </a:prstGeom>
        </p:spPr>
      </p:pic>
      <p:pic>
        <p:nvPicPr>
          <p:cNvPr id="10" name="Image 9" descr="logo_UGA_couleur_rvb.png">
            <a:extLst>
              <a:ext uri="{FF2B5EF4-FFF2-40B4-BE49-F238E27FC236}">
                <a16:creationId xmlns:a16="http://schemas.microsoft.com/office/drawing/2014/main" id="{206A99C4-A531-3954-A0E8-55E83439E3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6" y="4823702"/>
            <a:ext cx="345852" cy="2316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BB749D7-D45E-99B8-EC65-7E6B642DB274}"/>
              </a:ext>
            </a:extLst>
          </p:cNvPr>
          <p:cNvSpPr/>
          <p:nvPr userDrawn="1"/>
        </p:nvSpPr>
        <p:spPr>
          <a:xfrm flipV="1">
            <a:off x="336550" y="4734032"/>
            <a:ext cx="2800434" cy="45719"/>
          </a:xfrm>
          <a:prstGeom prst="rect">
            <a:avLst/>
          </a:prstGeom>
          <a:solidFill>
            <a:srgbClr val="2F41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A67DFB-6429-B7CC-35A6-A72CB3A59CCA}"/>
              </a:ext>
            </a:extLst>
          </p:cNvPr>
          <p:cNvSpPr/>
          <p:nvPr userDrawn="1"/>
        </p:nvSpPr>
        <p:spPr>
          <a:xfrm flipV="1">
            <a:off x="3183209" y="4734032"/>
            <a:ext cx="2800434" cy="45719"/>
          </a:xfrm>
          <a:prstGeom prst="rect">
            <a:avLst/>
          </a:prstGeom>
          <a:solidFill>
            <a:srgbClr val="12A0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64CDEF-FF0E-69B2-A849-AADDC1873445}"/>
              </a:ext>
            </a:extLst>
          </p:cNvPr>
          <p:cNvSpPr/>
          <p:nvPr userDrawn="1"/>
        </p:nvSpPr>
        <p:spPr>
          <a:xfrm flipV="1">
            <a:off x="6029868" y="4734032"/>
            <a:ext cx="2800434" cy="45719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2B731565-3712-1D61-39AE-31FAC6ED6A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712" y="0"/>
            <a:ext cx="8486589" cy="697186"/>
          </a:xfrm>
          <a:prstGeom prst="rect">
            <a:avLst/>
          </a:prstGeom>
        </p:spPr>
      </p:pic>
      <p:pic>
        <p:nvPicPr>
          <p:cNvPr id="15" name="Image 14" descr="logo NÈel F_vect_B.png">
            <a:extLst>
              <a:ext uri="{FF2B5EF4-FFF2-40B4-BE49-F238E27FC236}">
                <a16:creationId xmlns:a16="http://schemas.microsoft.com/office/drawing/2014/main" id="{A63A5DDA-6283-3834-5E27-36AE2B222D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3" y="127861"/>
            <a:ext cx="694578" cy="35881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7B4473-8D99-7162-5456-71D007F0CDD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4788" y="70001"/>
            <a:ext cx="7521379" cy="62718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F53EA-069B-8088-C696-237BF9ACD9B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67833" y="825046"/>
            <a:ext cx="8408334" cy="3749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5728E42-5BCB-F261-053A-16836CC6D1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55331" y="4849051"/>
            <a:ext cx="224857" cy="1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2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3" r:id="rId3"/>
    <p:sldLayoutId id="2147483665" r:id="rId4"/>
  </p:sldLayoutIdLst>
  <p:txStyles>
    <p:titleStyle>
      <a:lvl1pPr algn="l" defTabSz="914400" rtl="0" eaLnBrk="1" latinLnBrk="0" hangingPunct="1">
        <a:lnSpc>
          <a:spcPts val="2960"/>
        </a:lnSpc>
        <a:spcBef>
          <a:spcPct val="0"/>
        </a:spcBef>
        <a:buNone/>
        <a:defRPr sz="2800" kern="12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0" r="-1000" b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4ECE1F-C52C-9F18-2FF3-03FDDF619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A2B04-26F6-9D6C-9B23-7EF9941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45" y="177"/>
            <a:ext cx="8770937" cy="697187"/>
          </a:xfrm>
        </p:spPr>
        <p:txBody>
          <a:bodyPr/>
          <a:lstStyle/>
          <a:p>
            <a:pPr algn="r"/>
            <a:r>
              <a:rPr lang="en-GB" sz="2400" noProof="0" dirty="0">
                <a:solidFill>
                  <a:srgbClr val="00FDFF"/>
                </a:solidFill>
              </a:rPr>
              <a:t>Liquid He tuning of dark matter axion </a:t>
            </a:r>
            <a:r>
              <a:rPr lang="en-GB" sz="2400" noProof="0" dirty="0" err="1">
                <a:solidFill>
                  <a:srgbClr val="00FDFF"/>
                </a:solidFill>
              </a:rPr>
              <a:t>haloscopes</a:t>
            </a:r>
            <a:endParaRPr lang="en-GB" sz="2400" noProof="0" dirty="0">
              <a:solidFill>
                <a:srgbClr val="00FD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DF1DD6-3EDC-36C0-8694-6B0ABDF3E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4562" y="4163200"/>
            <a:ext cx="2386506" cy="342269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+mn-lt"/>
              </a:rPr>
              <a:t>EPS-HEP 2025 Marseille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7BD925-60E3-832E-CCBD-ECBB76D641A5}"/>
              </a:ext>
            </a:extLst>
          </p:cNvPr>
          <p:cNvSpPr txBox="1"/>
          <p:nvPr/>
        </p:nvSpPr>
        <p:spPr>
          <a:xfrm>
            <a:off x="252933" y="3840035"/>
            <a:ext cx="303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00FDFF"/>
                </a:solidFill>
              </a:rPr>
              <a:t>T. Grenet, R. Ballou, P. </a:t>
            </a:r>
            <a:r>
              <a:rPr lang="en-GB" noProof="0" dirty="0" err="1">
                <a:solidFill>
                  <a:srgbClr val="00FDFF"/>
                </a:solidFill>
              </a:rPr>
              <a:t>Pugnat</a:t>
            </a:r>
            <a:r>
              <a:rPr lang="en-GB" noProof="0" dirty="0">
                <a:solidFill>
                  <a:srgbClr val="00FDFF"/>
                </a:solidFill>
              </a:rPr>
              <a:t>, P. </a:t>
            </a:r>
            <a:r>
              <a:rPr lang="en-GB" dirty="0">
                <a:solidFill>
                  <a:srgbClr val="00FDFF"/>
                </a:solidFill>
              </a:rPr>
              <a:t>Perrier, F. Gay, </a:t>
            </a:r>
            <a:r>
              <a:rPr lang="en-GB" u="sng" dirty="0">
                <a:solidFill>
                  <a:srgbClr val="00FDFF"/>
                </a:solidFill>
              </a:rPr>
              <a:t>A. </a:t>
            </a:r>
            <a:r>
              <a:rPr lang="en-GB" u="sng" dirty="0" err="1">
                <a:solidFill>
                  <a:srgbClr val="00FDFF"/>
                </a:solidFill>
              </a:rPr>
              <a:t>Talarmin</a:t>
            </a:r>
            <a:endParaRPr lang="en-GB" u="sng" noProof="0" dirty="0">
              <a:solidFill>
                <a:srgbClr val="00FD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12C6E3-0588-E4FD-75A2-FAD73A77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3" y="1732102"/>
            <a:ext cx="2246479" cy="8114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6D5045F-0F3C-B9A0-DD19-B92F3A5EF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02" y="2543539"/>
            <a:ext cx="1423494" cy="438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3D23AC-C764-5573-F0B4-AC4E85B38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681" y="1026183"/>
            <a:ext cx="705458" cy="7054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21FD76-AF2D-7031-CFDC-9BFF18D09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838" y="1165977"/>
            <a:ext cx="697954" cy="4258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0867CC-B36A-0C63-6897-346E3A1535E4}"/>
              </a:ext>
            </a:extLst>
          </p:cNvPr>
          <p:cNvSpPr txBox="1"/>
          <p:nvPr/>
        </p:nvSpPr>
        <p:spPr>
          <a:xfrm>
            <a:off x="3929975" y="4505469"/>
            <a:ext cx="220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FDFF"/>
                </a:solidFill>
              </a:rPr>
              <a:t>Adventurer on the sea</a:t>
            </a:r>
            <a:r>
              <a:rPr lang="en-GB" sz="1200" dirty="0">
                <a:solidFill>
                  <a:srgbClr val="00FDFF"/>
                </a:solidFill>
              </a:rPr>
              <a:t>, Paul Klee</a:t>
            </a:r>
          </a:p>
        </p:txBody>
      </p:sp>
    </p:spTree>
    <p:extLst>
      <p:ext uri="{BB962C8B-B14F-4D97-AF65-F5344CB8AC3E}">
        <p14:creationId xmlns:p14="http://schemas.microsoft.com/office/powerpoint/2010/main" val="249576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B1F75-7438-12EF-1CF0-5A34D839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6FF16F4-8322-DF24-00A2-FEF37D3B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Slow scans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4C4EF1-CF01-595B-FDB1-4A822EE6BDCE}"/>
              </a:ext>
            </a:extLst>
          </p:cNvPr>
          <p:cNvSpPr txBox="1"/>
          <p:nvPr/>
        </p:nvSpPr>
        <p:spPr>
          <a:xfrm>
            <a:off x="7233933" y="923322"/>
            <a:ext cx="17009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Inject </a:t>
            </a:r>
            <a:r>
              <a:rPr lang="en-GB" sz="1200" dirty="0" err="1"/>
              <a:t>gHe</a:t>
            </a:r>
            <a:r>
              <a:rPr lang="en-GB" sz="1200" dirty="0"/>
              <a:t> from bottle : condensate in insert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8CF8F1-3F37-09D8-4DF8-A7256A5EDE0E}"/>
              </a:ext>
            </a:extLst>
          </p:cNvPr>
          <p:cNvSpPr txBox="1"/>
          <p:nvPr/>
        </p:nvSpPr>
        <p:spPr>
          <a:xfrm>
            <a:off x="6143358" y="3950154"/>
            <a:ext cx="14460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Needle valve for precise flux control</a:t>
            </a:r>
          </a:p>
        </p:txBody>
      </p: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B4EFC680-9071-1769-7CD0-143351BA1FF9}"/>
              </a:ext>
            </a:extLst>
          </p:cNvPr>
          <p:cNvCxnSpPr>
            <a:cxnSpLocks/>
          </p:cNvCxnSpPr>
          <p:nvPr/>
        </p:nvCxnSpPr>
        <p:spPr>
          <a:xfrm rot="10800000">
            <a:off x="1838019" y="776599"/>
            <a:ext cx="1233055" cy="615306"/>
          </a:xfrm>
          <a:prstGeom prst="bentConnector3">
            <a:avLst>
              <a:gd name="adj1" fmla="val 56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2F66051-81D7-6266-F80B-72D37F931697}"/>
              </a:ext>
            </a:extLst>
          </p:cNvPr>
          <p:cNvSpPr txBox="1"/>
          <p:nvPr/>
        </p:nvSpPr>
        <p:spPr>
          <a:xfrm>
            <a:off x="1899888" y="748260"/>
            <a:ext cx="110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He bath recovery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68E00705-B8BF-33B1-9917-A4AD43A729BF}"/>
              </a:ext>
            </a:extLst>
          </p:cNvPr>
          <p:cNvCxnSpPr>
            <a:cxnSpLocks/>
          </p:cNvCxnSpPr>
          <p:nvPr/>
        </p:nvCxnSpPr>
        <p:spPr>
          <a:xfrm flipH="1" flipV="1">
            <a:off x="3512071" y="991630"/>
            <a:ext cx="1042482" cy="135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817EEB56-B15F-8277-3BF6-B4D0F36FAA4F}"/>
              </a:ext>
            </a:extLst>
          </p:cNvPr>
          <p:cNvCxnSpPr>
            <a:cxnSpLocks/>
          </p:cNvCxnSpPr>
          <p:nvPr/>
        </p:nvCxnSpPr>
        <p:spPr>
          <a:xfrm>
            <a:off x="3191951" y="988545"/>
            <a:ext cx="3349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0D823940-ECF3-9FC6-62CD-BB2D1F174F94}"/>
              </a:ext>
            </a:extLst>
          </p:cNvPr>
          <p:cNvCxnSpPr>
            <a:cxnSpLocks/>
          </p:cNvCxnSpPr>
          <p:nvPr/>
        </p:nvCxnSpPr>
        <p:spPr>
          <a:xfrm>
            <a:off x="3400175" y="988545"/>
            <a:ext cx="0" cy="1678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D7E591D9-7047-8DD7-8B11-86F6D3F078C6}"/>
              </a:ext>
            </a:extLst>
          </p:cNvPr>
          <p:cNvSpPr txBox="1"/>
          <p:nvPr/>
        </p:nvSpPr>
        <p:spPr>
          <a:xfrm>
            <a:off x="3203973" y="757566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T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1B10B52-E087-0795-C77B-D2087C480501}"/>
              </a:ext>
            </a:extLst>
          </p:cNvPr>
          <p:cNvSpPr txBox="1"/>
          <p:nvPr/>
        </p:nvSpPr>
        <p:spPr>
          <a:xfrm rot="10800000">
            <a:off x="3199164" y="992984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7183B4EA-61A6-FABC-EDF2-B5404563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3" y="860735"/>
            <a:ext cx="902556" cy="297797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8FC67AB-29A9-A123-820F-7475D34F2CF0}"/>
              </a:ext>
            </a:extLst>
          </p:cNvPr>
          <p:cNvSpPr/>
          <p:nvPr/>
        </p:nvSpPr>
        <p:spPr>
          <a:xfrm>
            <a:off x="4168676" y="1971171"/>
            <a:ext cx="803345" cy="188392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06ADE031-6C4C-A6F5-4D74-F7EED78100B2}"/>
              </a:ext>
            </a:extLst>
          </p:cNvPr>
          <p:cNvSpPr txBox="1"/>
          <p:nvPr/>
        </p:nvSpPr>
        <p:spPr>
          <a:xfrm>
            <a:off x="3960920" y="3855099"/>
            <a:ext cx="134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100 L safety vessel</a:t>
            </a:r>
            <a:endParaRPr lang="en-GB" sz="1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3C89DAD-DD7D-092D-962C-1A8354877FC4}"/>
              </a:ext>
            </a:extLst>
          </p:cNvPr>
          <p:cNvSpPr/>
          <p:nvPr/>
        </p:nvSpPr>
        <p:spPr>
          <a:xfrm>
            <a:off x="8305945" y="1581833"/>
            <a:ext cx="476655" cy="212063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4A9933A-4CF4-8652-BE36-0BF4DEE1F6E4}"/>
              </a:ext>
            </a:extLst>
          </p:cNvPr>
          <p:cNvSpPr/>
          <p:nvPr/>
        </p:nvSpPr>
        <p:spPr>
          <a:xfrm>
            <a:off x="7897383" y="1691269"/>
            <a:ext cx="408562" cy="126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7CD5C3A-C0DE-DF48-CE2F-AC8981A07B7E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7488821" y="1754498"/>
            <a:ext cx="40856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96ADC8AA-D137-3899-D489-82B0EA6AE049}"/>
              </a:ext>
            </a:extLst>
          </p:cNvPr>
          <p:cNvSpPr txBox="1"/>
          <p:nvPr/>
        </p:nvSpPr>
        <p:spPr>
          <a:xfrm>
            <a:off x="7623080" y="3733220"/>
            <a:ext cx="134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 err="1"/>
              <a:t>gHe</a:t>
            </a:r>
            <a:r>
              <a:rPr lang="en-GB" sz="1200" noProof="0" dirty="0"/>
              <a:t> bottle 150 bar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73F13EBD-B4BA-2CBE-0E36-EA530E364D4E}"/>
              </a:ext>
            </a:extLst>
          </p:cNvPr>
          <p:cNvSpPr txBox="1"/>
          <p:nvPr/>
        </p:nvSpPr>
        <p:spPr>
          <a:xfrm>
            <a:off x="6656504" y="1544741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577C630-385A-3386-B904-1FD7B49C2491}"/>
              </a:ext>
            </a:extLst>
          </p:cNvPr>
          <p:cNvSpPr txBox="1"/>
          <p:nvPr/>
        </p:nvSpPr>
        <p:spPr>
          <a:xfrm>
            <a:off x="7623080" y="1495437"/>
            <a:ext cx="33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  <a:endParaRPr lang="en-GB" noProof="0" dirty="0">
              <a:solidFill>
                <a:srgbClr val="00B050"/>
              </a:solidFill>
            </a:endParaRP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E3703F80-A8DC-8F7C-F5D6-8B469899DDF2}"/>
              </a:ext>
            </a:extLst>
          </p:cNvPr>
          <p:cNvCxnSpPr>
            <a:cxnSpLocks/>
          </p:cNvCxnSpPr>
          <p:nvPr/>
        </p:nvCxnSpPr>
        <p:spPr>
          <a:xfrm flipH="1">
            <a:off x="6294885" y="1759622"/>
            <a:ext cx="1224024" cy="716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ngle 105">
            <a:extLst>
              <a:ext uri="{FF2B5EF4-FFF2-40B4-BE49-F238E27FC236}">
                <a16:creationId xmlns:a16="http://schemas.microsoft.com/office/drawing/2014/main" id="{B52ABC76-C602-4C20-118E-F1DC2F0084E5}"/>
              </a:ext>
            </a:extLst>
          </p:cNvPr>
          <p:cNvCxnSpPr>
            <a:cxnSpLocks/>
          </p:cNvCxnSpPr>
          <p:nvPr/>
        </p:nvCxnSpPr>
        <p:spPr>
          <a:xfrm>
            <a:off x="4554552" y="992983"/>
            <a:ext cx="1791634" cy="773806"/>
          </a:xfrm>
          <a:prstGeom prst="bentConnector3">
            <a:avLst>
              <a:gd name="adj1" fmla="val 5000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F16BAE9D-A1EB-46CE-5370-3486DBE3318D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4570349" y="992984"/>
            <a:ext cx="0" cy="9781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rapèze 79">
            <a:extLst>
              <a:ext uri="{FF2B5EF4-FFF2-40B4-BE49-F238E27FC236}">
                <a16:creationId xmlns:a16="http://schemas.microsoft.com/office/drawing/2014/main" id="{552A1A52-BAC9-2594-960D-C990695A06C0}"/>
              </a:ext>
            </a:extLst>
          </p:cNvPr>
          <p:cNvSpPr/>
          <p:nvPr/>
        </p:nvSpPr>
        <p:spPr>
          <a:xfrm rot="10800000">
            <a:off x="4479000" y="1659166"/>
            <a:ext cx="186445" cy="145915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C71AAEA-A2BD-EF4F-CBFF-7125D568D2DB}"/>
              </a:ext>
            </a:extLst>
          </p:cNvPr>
          <p:cNvCxnSpPr>
            <a:cxnSpLocks/>
          </p:cNvCxnSpPr>
          <p:nvPr/>
        </p:nvCxnSpPr>
        <p:spPr>
          <a:xfrm>
            <a:off x="5698399" y="3007300"/>
            <a:ext cx="34759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8F7CB21-9D6F-E568-A7F8-BF7AC26C2B1B}"/>
              </a:ext>
            </a:extLst>
          </p:cNvPr>
          <p:cNvSpPr/>
          <p:nvPr/>
        </p:nvSpPr>
        <p:spPr>
          <a:xfrm>
            <a:off x="7439648" y="2743442"/>
            <a:ext cx="518809" cy="52771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8EC4798-0794-CE99-83D3-9B05539267CD}"/>
              </a:ext>
            </a:extLst>
          </p:cNvPr>
          <p:cNvCxnSpPr>
            <a:cxnSpLocks/>
          </p:cNvCxnSpPr>
          <p:nvPr/>
        </p:nvCxnSpPr>
        <p:spPr>
          <a:xfrm flipH="1" flipV="1">
            <a:off x="6575567" y="3022420"/>
            <a:ext cx="864081" cy="298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DD45F57-9ABB-7A30-F378-8FF21C52C0D9}"/>
              </a:ext>
            </a:extLst>
          </p:cNvPr>
          <p:cNvCxnSpPr>
            <a:cxnSpLocks/>
          </p:cNvCxnSpPr>
          <p:nvPr/>
        </p:nvCxnSpPr>
        <p:spPr>
          <a:xfrm flipV="1">
            <a:off x="6026191" y="3019703"/>
            <a:ext cx="709837" cy="1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02CAD09-490B-1B85-C4D6-624757A65F11}"/>
              </a:ext>
            </a:extLst>
          </p:cNvPr>
          <p:cNvCxnSpPr>
            <a:cxnSpLocks/>
          </p:cNvCxnSpPr>
          <p:nvPr/>
        </p:nvCxnSpPr>
        <p:spPr>
          <a:xfrm>
            <a:off x="6045994" y="2497945"/>
            <a:ext cx="0" cy="5232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1286FD1-B814-668D-AA50-387BD6DC9D0B}"/>
              </a:ext>
            </a:extLst>
          </p:cNvPr>
          <p:cNvSpPr txBox="1"/>
          <p:nvPr/>
        </p:nvSpPr>
        <p:spPr>
          <a:xfrm>
            <a:off x="6202995" y="2807121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T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6A92B9-9F6F-B665-5E0C-D293AD7C9A15}"/>
              </a:ext>
            </a:extLst>
          </p:cNvPr>
          <p:cNvSpPr/>
          <p:nvPr/>
        </p:nvSpPr>
        <p:spPr>
          <a:xfrm>
            <a:off x="5872196" y="1982827"/>
            <a:ext cx="347595" cy="510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8630258-97CD-6A6A-3783-95A32BF087F2}"/>
              </a:ext>
            </a:extLst>
          </p:cNvPr>
          <p:cNvSpPr txBox="1"/>
          <p:nvPr/>
        </p:nvSpPr>
        <p:spPr>
          <a:xfrm rot="5400000">
            <a:off x="5891944" y="2430241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89083F0-7FA2-4820-6DF3-94D6D3304699}"/>
              </a:ext>
            </a:extLst>
          </p:cNvPr>
          <p:cNvSpPr txBox="1"/>
          <p:nvPr/>
        </p:nvSpPr>
        <p:spPr>
          <a:xfrm>
            <a:off x="6165325" y="1980790"/>
            <a:ext cx="86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Vacuum chamber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E34F482-D25D-8837-848A-65CA34D44A61}"/>
              </a:ext>
            </a:extLst>
          </p:cNvPr>
          <p:cNvSpPr txBox="1"/>
          <p:nvPr/>
        </p:nvSpPr>
        <p:spPr>
          <a:xfrm>
            <a:off x="6494389" y="2809149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9586595-A40E-41C9-A452-128B71A05A2D}"/>
              </a:ext>
            </a:extLst>
          </p:cNvPr>
          <p:cNvSpPr txBox="1"/>
          <p:nvPr/>
        </p:nvSpPr>
        <p:spPr>
          <a:xfrm rot="10800000">
            <a:off x="5847696" y="2906796"/>
            <a:ext cx="31771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  <a:endParaRPr lang="en-GB" noProof="0" dirty="0">
              <a:solidFill>
                <a:srgbClr val="00B05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4F9273-C2B7-A566-3514-37501E747ADE}"/>
              </a:ext>
            </a:extLst>
          </p:cNvPr>
          <p:cNvSpPr txBox="1"/>
          <p:nvPr/>
        </p:nvSpPr>
        <p:spPr>
          <a:xfrm rot="10800000">
            <a:off x="7072040" y="287237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  <a:endParaRPr lang="en-GB" noProof="0" dirty="0">
              <a:solidFill>
                <a:srgbClr val="00B05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B7B46FE-A940-0E42-89B2-D7A80239724F}"/>
              </a:ext>
            </a:extLst>
          </p:cNvPr>
          <p:cNvSpPr txBox="1"/>
          <p:nvPr/>
        </p:nvSpPr>
        <p:spPr>
          <a:xfrm>
            <a:off x="7222969" y="2770730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2FB2316-2429-7C42-883B-980CCBFB5BE9}"/>
              </a:ext>
            </a:extLst>
          </p:cNvPr>
          <p:cNvSpPr txBox="1"/>
          <p:nvPr/>
        </p:nvSpPr>
        <p:spPr>
          <a:xfrm>
            <a:off x="6964602" y="3159784"/>
            <a:ext cx="94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>
                <a:solidFill>
                  <a:srgbClr val="00B050"/>
                </a:solidFill>
              </a:rPr>
              <a:t>Vacuum gauge</a:t>
            </a:r>
            <a:endParaRPr lang="en-GB" sz="1400" noProof="0" dirty="0">
              <a:solidFill>
                <a:srgbClr val="00B050"/>
              </a:solidFill>
            </a:endParaRPr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1D12E2C2-0F8E-0A3A-F7F9-7B5F4B65B651}"/>
              </a:ext>
            </a:extLst>
          </p:cNvPr>
          <p:cNvCxnSpPr/>
          <p:nvPr/>
        </p:nvCxnSpPr>
        <p:spPr>
          <a:xfrm rot="16200000" flipH="1">
            <a:off x="4963000" y="2238904"/>
            <a:ext cx="1252802" cy="272461"/>
          </a:xfrm>
          <a:prstGeom prst="bentConnector3">
            <a:avLst>
              <a:gd name="adj1" fmla="val 100318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8C59F3E-3C0F-1021-D549-6E2DDA8EFD4A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6638335" y="3094135"/>
            <a:ext cx="228070" cy="8560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8B8A6ACC-FD24-5B76-C918-CA9FB079DBAB}"/>
              </a:ext>
            </a:extLst>
          </p:cNvPr>
          <p:cNvSpPr txBox="1"/>
          <p:nvPr/>
        </p:nvSpPr>
        <p:spPr>
          <a:xfrm>
            <a:off x="157438" y="1934225"/>
            <a:ext cx="24094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Stop injection = stop scanning ?</a:t>
            </a:r>
          </a:p>
          <a:p>
            <a:r>
              <a:rPr lang="en-GB" sz="1200" dirty="0"/>
              <a:t>Natural cryostat drift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GB" sz="1200" dirty="0"/>
              <a:t>Small residual condensation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GB" sz="1200" dirty="0"/>
              <a:t>frequency drift (a few kHz/min)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F6CE474-9503-6E7C-6BAC-F25AAAD8E367}"/>
              </a:ext>
            </a:extLst>
          </p:cNvPr>
          <p:cNvSpPr txBox="1"/>
          <p:nvPr/>
        </p:nvSpPr>
        <p:spPr>
          <a:xfrm>
            <a:off x="361400" y="3569523"/>
            <a:ext cx="32176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Reversible process : filling / emptying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Pump to compensate bath effect and slowly fill cavity (condensation leads)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Pump to slowly empty cavity (pumping leads)</a:t>
            </a:r>
          </a:p>
          <a:p>
            <a:r>
              <a:rPr lang="en-GB" sz="1200" dirty="0"/>
              <a:t>Gentle pumping : no ebullition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17E0776-04AF-2D35-9F65-1A51D9126836}"/>
              </a:ext>
            </a:extLst>
          </p:cNvPr>
          <p:cNvSpPr txBox="1"/>
          <p:nvPr/>
        </p:nvSpPr>
        <p:spPr>
          <a:xfrm>
            <a:off x="3906824" y="1391906"/>
            <a:ext cx="77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One-way valve</a:t>
            </a:r>
            <a:endParaRPr lang="en-GB" sz="1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364D2D7-FAAC-0F31-13B6-06507966FF57}"/>
              </a:ext>
            </a:extLst>
          </p:cNvPr>
          <p:cNvSpPr txBox="1"/>
          <p:nvPr/>
        </p:nvSpPr>
        <p:spPr>
          <a:xfrm>
            <a:off x="7353488" y="2287282"/>
            <a:ext cx="86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Pumping group</a:t>
            </a:r>
          </a:p>
        </p:txBody>
      </p:sp>
    </p:spTree>
    <p:extLst>
      <p:ext uri="{BB962C8B-B14F-4D97-AF65-F5344CB8AC3E}">
        <p14:creationId xmlns:p14="http://schemas.microsoft.com/office/powerpoint/2010/main" val="414942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AA5A-449F-DBD7-8AB0-BE90BB85E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8E08367-841B-8216-59B8-2D171532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77" y="847317"/>
            <a:ext cx="4073236" cy="1744257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2B7EDA1F-AFF0-F4A7-3B97-6BB1D78A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“chi </a:t>
            </a:r>
            <a:r>
              <a:rPr lang="en-GB" dirty="0" err="1"/>
              <a:t>va</a:t>
            </a:r>
            <a:r>
              <a:rPr lang="en-GB" dirty="0"/>
              <a:t> piano,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sano</a:t>
            </a:r>
            <a:r>
              <a:rPr lang="en-GB" dirty="0"/>
              <a:t>”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D1CC5A-DA64-2D95-41A8-1D154E1B3268}"/>
              </a:ext>
            </a:extLst>
          </p:cNvPr>
          <p:cNvSpPr txBox="1"/>
          <p:nvPr/>
        </p:nvSpPr>
        <p:spPr>
          <a:xfrm>
            <a:off x="2108756" y="1460238"/>
            <a:ext cx="2312724" cy="830997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/>
              <a:t>Reversible filling / emptying allows back and forth motion keeping frequency in a 20 kHz window for a few hours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71B5BB0-A552-8317-C2CE-A1C6CEB0B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381" t="39760" b="5356"/>
          <a:stretch>
            <a:fillRect/>
          </a:stretch>
        </p:blipFill>
        <p:spPr>
          <a:xfrm>
            <a:off x="121804" y="827657"/>
            <a:ext cx="1828989" cy="1090342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D6E5C60-EF3D-36D1-067C-8B5681D92FFC}"/>
              </a:ext>
            </a:extLst>
          </p:cNvPr>
          <p:cNvCxnSpPr>
            <a:cxnSpLocks/>
          </p:cNvCxnSpPr>
          <p:nvPr/>
        </p:nvCxnSpPr>
        <p:spPr>
          <a:xfrm>
            <a:off x="1059608" y="1186774"/>
            <a:ext cx="0" cy="596630"/>
          </a:xfrm>
          <a:prstGeom prst="line">
            <a:avLst/>
          </a:prstGeom>
          <a:ln w="127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4B6478C-0DD9-A04B-964C-76FECCEC3C6A}"/>
                  </a:ext>
                </a:extLst>
              </p:cNvPr>
              <p:cNvSpPr txBox="1"/>
              <p:nvPr/>
            </p:nvSpPr>
            <p:spPr>
              <a:xfrm>
                <a:off x="972826" y="1670879"/>
                <a:ext cx="3583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4B6478C-0DD9-A04B-964C-76FECCEC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26" y="1670879"/>
                <a:ext cx="358303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916568F-C409-470C-0B47-04D4FEFFB49B}"/>
              </a:ext>
            </a:extLst>
          </p:cNvPr>
          <p:cNvCxnSpPr/>
          <p:nvPr/>
        </p:nvCxnSpPr>
        <p:spPr>
          <a:xfrm>
            <a:off x="934419" y="881974"/>
            <a:ext cx="0" cy="9014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0E75D7E-B6C5-288B-B013-E478BFA1C17A}"/>
                  </a:ext>
                </a:extLst>
              </p:cNvPr>
              <p:cNvSpPr txBox="1"/>
              <p:nvPr/>
            </p:nvSpPr>
            <p:spPr>
              <a:xfrm>
                <a:off x="814863" y="1691071"/>
                <a:ext cx="1872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20E75D7E-B6C5-288B-B013-E478BFA1C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63" y="1691071"/>
                <a:ext cx="187231" cy="184666"/>
              </a:xfrm>
              <a:prstGeom prst="rect">
                <a:avLst/>
              </a:prstGeom>
              <a:blipFill>
                <a:blip r:embed="rId5"/>
                <a:stretch>
                  <a:fillRect l="-13333" r="-3333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FC25454-D95B-23D4-1136-0C7BAA728F08}"/>
                  </a:ext>
                </a:extLst>
              </p:cNvPr>
              <p:cNvSpPr txBox="1"/>
              <p:nvPr/>
            </p:nvSpPr>
            <p:spPr>
              <a:xfrm>
                <a:off x="1331128" y="902695"/>
                <a:ext cx="32173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Stay stable :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m:rPr>
                        <m:sty m:val="p"/>
                      </m:rPr>
                      <a:rPr lang="fr-FR" sz="1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1200" dirty="0"/>
                  <a:t> (cavity bandwidth, 250 kHz here)</a:t>
                </a: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FC25454-D95B-23D4-1136-0C7BAA728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28" y="902695"/>
                <a:ext cx="3217397" cy="461665"/>
              </a:xfrm>
              <a:prstGeom prst="rect">
                <a:avLst/>
              </a:prstGeom>
              <a:blipFill>
                <a:blip r:embed="rId6"/>
                <a:stretch>
                  <a:fillRect r="-1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>
            <a:extLst>
              <a:ext uri="{FF2B5EF4-FFF2-40B4-BE49-F238E27FC236}">
                <a16:creationId xmlns:a16="http://schemas.microsoft.com/office/drawing/2014/main" id="{995B96E3-B246-FA50-3F3A-34E0FE9C6BDC}"/>
              </a:ext>
            </a:extLst>
          </p:cNvPr>
          <p:cNvSpPr txBox="1"/>
          <p:nvPr/>
        </p:nvSpPr>
        <p:spPr>
          <a:xfrm>
            <a:off x="2401571" y="2283734"/>
            <a:ext cx="1714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Reminder : 1 kHz ≡ 1 µm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BA2E236-7EF4-E7E6-BA48-81F06BE5F085}"/>
              </a:ext>
            </a:extLst>
          </p:cNvPr>
          <p:cNvCxnSpPr>
            <a:cxnSpLocks/>
          </p:cNvCxnSpPr>
          <p:nvPr/>
        </p:nvCxnSpPr>
        <p:spPr>
          <a:xfrm>
            <a:off x="5203931" y="996532"/>
            <a:ext cx="3337396" cy="128720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2941243-7493-A79E-D91D-3E0CA1A550F1}"/>
              </a:ext>
            </a:extLst>
          </p:cNvPr>
          <p:cNvSpPr txBox="1"/>
          <p:nvPr/>
        </p:nvSpPr>
        <p:spPr>
          <a:xfrm>
            <a:off x="328057" y="3384229"/>
            <a:ext cx="20735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Integration time after multiple scans (focus on 200 kHz)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0D2990-B0B1-3DE5-1191-1ECAA4CC2222}"/>
              </a:ext>
            </a:extLst>
          </p:cNvPr>
          <p:cNvSpPr txBox="1"/>
          <p:nvPr/>
        </p:nvSpPr>
        <p:spPr>
          <a:xfrm>
            <a:off x="4278987" y="2457405"/>
            <a:ext cx="219855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/>
              <a:t>Equivalent drift 50 nm/min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417DF83-BBD8-B05C-8234-69EC54838E8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378263" y="1592477"/>
            <a:ext cx="1341192" cy="8649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E2D310E5-0F6E-96D2-852B-9EEA3D21A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471" y="2903368"/>
            <a:ext cx="4180107" cy="18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4F10D82E-811D-4AD8-16C4-B55823D76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8817"/>
            <a:ext cx="4449928" cy="234804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0F6FEF49-1AA2-BA9B-231A-8EB2A62B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Resulting exclusion plot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65794D3-0EAB-966C-6FB4-B3378104A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64" y="1200180"/>
            <a:ext cx="4143236" cy="326047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9D05509-2B6A-7CC0-51BB-EA0D58A05F28}"/>
              </a:ext>
            </a:extLst>
          </p:cNvPr>
          <p:cNvSpPr txBox="1"/>
          <p:nvPr/>
        </p:nvSpPr>
        <p:spPr>
          <a:xfrm rot="5400000">
            <a:off x="8066677" y="2488633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accent1"/>
                </a:solidFill>
              </a:rPr>
              <a:t>GrAHal</a:t>
            </a:r>
            <a:r>
              <a:rPr lang="en-GB" sz="1400" dirty="0">
                <a:solidFill>
                  <a:schemeClr val="accent1"/>
                </a:solidFill>
              </a:rPr>
              <a:t> 2021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29B442E-F398-DBAF-1E0F-52B56337B522}"/>
              </a:ext>
            </a:extLst>
          </p:cNvPr>
          <p:cNvSpPr txBox="1"/>
          <p:nvPr/>
        </p:nvSpPr>
        <p:spPr>
          <a:xfrm rot="5400000">
            <a:off x="4840206" y="2357482"/>
            <a:ext cx="907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ORGAN-Q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196A54-100F-8751-7F2E-454D39B50A5B}"/>
              </a:ext>
            </a:extLst>
          </p:cNvPr>
          <p:cNvSpPr txBox="1"/>
          <p:nvPr/>
        </p:nvSpPr>
        <p:spPr>
          <a:xfrm>
            <a:off x="6602964" y="3379060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This work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8D198F05-B8EC-3309-B69D-F9AE34A6E527}"/>
              </a:ext>
            </a:extLst>
          </p:cNvPr>
          <p:cNvSpPr/>
          <p:nvPr/>
        </p:nvSpPr>
        <p:spPr>
          <a:xfrm rot="10800000">
            <a:off x="3057943" y="2786474"/>
            <a:ext cx="1961527" cy="2046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2EAB4-35CF-5617-9ADE-E53D431F7ACF}"/>
              </a:ext>
            </a:extLst>
          </p:cNvPr>
          <p:cNvSpPr/>
          <p:nvPr/>
        </p:nvSpPr>
        <p:spPr>
          <a:xfrm>
            <a:off x="8884596" y="2057592"/>
            <a:ext cx="188068" cy="51415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7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F2F3949-BE8E-7632-9261-04136CDD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AA4177-6CD0-686B-DAFE-933F3AEB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720"/>
          <a:stretch>
            <a:fillRect/>
          </a:stretch>
        </p:blipFill>
        <p:spPr>
          <a:xfrm>
            <a:off x="1254788" y="3001242"/>
            <a:ext cx="2474096" cy="1541059"/>
          </a:xfrm>
          <a:prstGeom prst="rect">
            <a:avLst/>
          </a:prstGeom>
        </p:spPr>
      </p:pic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C911AB27-7675-C664-EA8D-233F35BD8B80}"/>
              </a:ext>
            </a:extLst>
          </p:cNvPr>
          <p:cNvSpPr txBox="1">
            <a:spLocks/>
          </p:cNvSpPr>
          <p:nvPr/>
        </p:nvSpPr>
        <p:spPr>
          <a:xfrm>
            <a:off x="367832" y="826681"/>
            <a:ext cx="7965529" cy="164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latin typeface="+mn-lt"/>
              </a:rPr>
              <a:t>Achieved at 4.2 K with a cylinder cavity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latin typeface="+mn-lt"/>
              </a:rPr>
              <a:t>Experimental data in agreement with cavity filling simulations (mode frequency and antenna coupling)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latin typeface="+mn-lt"/>
              </a:rPr>
              <a:t>Constant frequency tuning speed achieved for ‘fast’ broad scans (d</a:t>
            </a:r>
            <a:r>
              <a:rPr lang="el-GR" sz="1400" dirty="0">
                <a:latin typeface="+mn-lt"/>
              </a:rPr>
              <a:t>ν</a:t>
            </a:r>
            <a:r>
              <a:rPr lang="fr-FR" sz="1400" dirty="0">
                <a:latin typeface="+mn-lt"/>
              </a:rPr>
              <a:t>/</a:t>
            </a:r>
            <a:r>
              <a:rPr lang="fr-FR" sz="1400" dirty="0" err="1">
                <a:latin typeface="+mn-lt"/>
              </a:rPr>
              <a:t>dt</a:t>
            </a:r>
            <a:r>
              <a:rPr lang="fr-FR" sz="1400" dirty="0">
                <a:latin typeface="+mn-lt"/>
              </a:rPr>
              <a:t> ≥ 10 kHz/min)</a:t>
            </a:r>
            <a:endParaRPr lang="en-GB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dirty="0">
                <a:latin typeface="+mn-lt"/>
              </a:rPr>
              <a:t>Slow back and forth in a small frequency window (≥ 20 kHz) allows higher sensitivity</a:t>
            </a:r>
          </a:p>
          <a:p>
            <a:pPr marL="0" indent="0">
              <a:buNone/>
            </a:pPr>
            <a:r>
              <a:rPr lang="en-GB" sz="1400" dirty="0">
                <a:latin typeface="+mn-lt"/>
              </a:rPr>
              <a:t>What’s next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144595-0867-16BF-6C87-5B87449842E6}"/>
              </a:ext>
            </a:extLst>
          </p:cNvPr>
          <p:cNvSpPr txBox="1"/>
          <p:nvPr/>
        </p:nvSpPr>
        <p:spPr>
          <a:xfrm>
            <a:off x="971277" y="2458619"/>
            <a:ext cx="3041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Cylinder cavity filling with superfluid in dilution (T &lt; 100 </a:t>
            </a:r>
            <a:r>
              <a:rPr lang="en-GB" sz="1400" dirty="0" err="1">
                <a:latin typeface="+mn-lt"/>
              </a:rPr>
              <a:t>mK</a:t>
            </a:r>
            <a:r>
              <a:rPr lang="en-GB" sz="1400" dirty="0">
                <a:latin typeface="+mn-lt"/>
              </a:rPr>
              <a:t>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8C51D33-2464-CA28-15A8-1F8D4D62FFFB}"/>
              </a:ext>
            </a:extLst>
          </p:cNvPr>
          <p:cNvSpPr txBox="1"/>
          <p:nvPr/>
        </p:nvSpPr>
        <p:spPr>
          <a:xfrm>
            <a:off x="5616053" y="2404864"/>
            <a:ext cx="2609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Apply filling to high volume high frequency cavity designs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A36FCA-CA1A-AC66-B185-88D129A611D3}"/>
              </a:ext>
            </a:extLst>
          </p:cNvPr>
          <p:cNvSpPr/>
          <p:nvPr/>
        </p:nvSpPr>
        <p:spPr>
          <a:xfrm>
            <a:off x="6541283" y="3255863"/>
            <a:ext cx="758758" cy="105188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4DB4CAE-6954-EADC-FD82-3F52453F2083}"/>
              </a:ext>
            </a:extLst>
          </p:cNvPr>
          <p:cNvSpPr/>
          <p:nvPr/>
        </p:nvSpPr>
        <p:spPr>
          <a:xfrm>
            <a:off x="6541283" y="4192971"/>
            <a:ext cx="758758" cy="25940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prstDash val="sysDot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0A9A843-4D74-F4E7-F8BB-0EAAF77FAEDB}"/>
              </a:ext>
            </a:extLst>
          </p:cNvPr>
          <p:cNvCxnSpPr/>
          <p:nvPr/>
        </p:nvCxnSpPr>
        <p:spPr>
          <a:xfrm>
            <a:off x="6703834" y="3255863"/>
            <a:ext cx="0" cy="11059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A3B1229C-5EBE-8E14-0530-CCB034219748}"/>
              </a:ext>
            </a:extLst>
          </p:cNvPr>
          <p:cNvCxnSpPr/>
          <p:nvPr/>
        </p:nvCxnSpPr>
        <p:spPr>
          <a:xfrm>
            <a:off x="6911358" y="3141443"/>
            <a:ext cx="0" cy="11059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925AFF8-DF3F-B128-1418-BAA53FECD26B}"/>
              </a:ext>
            </a:extLst>
          </p:cNvPr>
          <p:cNvCxnSpPr>
            <a:cxnSpLocks/>
          </p:cNvCxnSpPr>
          <p:nvPr/>
        </p:nvCxnSpPr>
        <p:spPr>
          <a:xfrm>
            <a:off x="7125369" y="3255863"/>
            <a:ext cx="0" cy="110593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1110C322-08F8-811C-8AAD-CB5826AFE472}"/>
              </a:ext>
            </a:extLst>
          </p:cNvPr>
          <p:cNvSpPr/>
          <p:nvPr/>
        </p:nvSpPr>
        <p:spPr>
          <a:xfrm>
            <a:off x="6541283" y="3119676"/>
            <a:ext cx="758758" cy="25940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0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0" r="-1000" b="-2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B6FEC-971E-03F7-044E-69532CE39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58DE4-5F2C-BC96-6AF0-8257F31A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45" y="177"/>
            <a:ext cx="8770937" cy="697187"/>
          </a:xfrm>
        </p:spPr>
        <p:txBody>
          <a:bodyPr/>
          <a:lstStyle/>
          <a:p>
            <a:pPr algn="r"/>
            <a:r>
              <a:rPr lang="en-GB" sz="2400" noProof="0" dirty="0">
                <a:solidFill>
                  <a:srgbClr val="00FDFF"/>
                </a:solidFill>
              </a:rPr>
              <a:t>Liquid He tuning of dark matter axion </a:t>
            </a:r>
            <a:r>
              <a:rPr lang="en-GB" sz="2400" noProof="0" dirty="0" err="1">
                <a:solidFill>
                  <a:srgbClr val="00FDFF"/>
                </a:solidFill>
              </a:rPr>
              <a:t>haloscopes</a:t>
            </a:r>
            <a:endParaRPr lang="en-GB" sz="2400" noProof="0" dirty="0">
              <a:solidFill>
                <a:srgbClr val="00FDFF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4942B9-A6A6-03E7-ADFD-83B3E8970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4562" y="4163200"/>
            <a:ext cx="2386506" cy="342269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+mn-lt"/>
              </a:rPr>
              <a:t>EPS-HEP 2025 Marseille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F83BE77-C227-A31D-E139-633588C6F39C}"/>
              </a:ext>
            </a:extLst>
          </p:cNvPr>
          <p:cNvSpPr txBox="1"/>
          <p:nvPr/>
        </p:nvSpPr>
        <p:spPr>
          <a:xfrm>
            <a:off x="252933" y="3840035"/>
            <a:ext cx="303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noProof="0" dirty="0">
                <a:solidFill>
                  <a:srgbClr val="00FDFF"/>
                </a:solidFill>
              </a:rPr>
              <a:t>T. Grenet, R. Ballou, P. </a:t>
            </a:r>
            <a:r>
              <a:rPr lang="en-GB" noProof="0" dirty="0" err="1">
                <a:solidFill>
                  <a:srgbClr val="00FDFF"/>
                </a:solidFill>
              </a:rPr>
              <a:t>Pugnat</a:t>
            </a:r>
            <a:r>
              <a:rPr lang="en-GB" noProof="0" dirty="0">
                <a:solidFill>
                  <a:srgbClr val="00FDFF"/>
                </a:solidFill>
              </a:rPr>
              <a:t>, P. </a:t>
            </a:r>
            <a:r>
              <a:rPr lang="en-GB" dirty="0">
                <a:solidFill>
                  <a:srgbClr val="00FDFF"/>
                </a:solidFill>
              </a:rPr>
              <a:t>Perrier, F. Gay, </a:t>
            </a:r>
            <a:r>
              <a:rPr lang="en-GB" u="sng" dirty="0">
                <a:solidFill>
                  <a:srgbClr val="00FDFF"/>
                </a:solidFill>
              </a:rPr>
              <a:t>A. </a:t>
            </a:r>
            <a:r>
              <a:rPr lang="en-GB" u="sng" dirty="0" err="1">
                <a:solidFill>
                  <a:srgbClr val="00FDFF"/>
                </a:solidFill>
              </a:rPr>
              <a:t>Talarmin</a:t>
            </a:r>
            <a:endParaRPr lang="en-GB" u="sng" noProof="0" dirty="0">
              <a:solidFill>
                <a:srgbClr val="00FD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A7D07D-43D6-B356-5F33-04CE6A71B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1" y="780410"/>
            <a:ext cx="2246479" cy="8114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B57A80-9931-06ED-DC80-FFFCD8EA8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8" y="1674893"/>
            <a:ext cx="1423494" cy="4382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B15BC8F-26FD-46EC-7DD4-965B6320A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681" y="1026183"/>
            <a:ext cx="705458" cy="7054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A6D3F22-26D7-8171-F249-7D47E3DB9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838" y="1165977"/>
            <a:ext cx="697954" cy="4258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6415F2-BAF0-F12C-30E4-3A65F97FE8ED}"/>
              </a:ext>
            </a:extLst>
          </p:cNvPr>
          <p:cNvSpPr txBox="1"/>
          <p:nvPr/>
        </p:nvSpPr>
        <p:spPr>
          <a:xfrm>
            <a:off x="3929975" y="4505469"/>
            <a:ext cx="220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00FDFF"/>
                </a:solidFill>
              </a:rPr>
              <a:t>Adventurer on the sea</a:t>
            </a:r>
            <a:r>
              <a:rPr lang="en-GB" sz="1200" dirty="0">
                <a:solidFill>
                  <a:srgbClr val="00FDFF"/>
                </a:solidFill>
              </a:rPr>
              <a:t>, Paul Klee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B96C9B-EFFE-7B7D-AF9E-03F2FC8E373B}"/>
              </a:ext>
            </a:extLst>
          </p:cNvPr>
          <p:cNvSpPr txBox="1"/>
          <p:nvPr/>
        </p:nvSpPr>
        <p:spPr>
          <a:xfrm>
            <a:off x="2193710" y="2069609"/>
            <a:ext cx="254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74592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53027-9510-35C9-A384-A2B50FD6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Axion dark matter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35E7C7-2E80-BD2C-55F0-119DB1B20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sz="1800" noProof="0" dirty="0">
                    <a:latin typeface="+mn-lt"/>
                  </a:rPr>
                  <a:t>Dark matter</a:t>
                </a:r>
                <a:r>
                  <a:rPr lang="en-GB" sz="1800" b="0" noProof="0" dirty="0">
                    <a:latin typeface="+mn-lt"/>
                  </a:rPr>
                  <a:t> axion mass from astro and </a:t>
                </a:r>
                <a:r>
                  <a:rPr lang="en-GB" sz="1800" b="0" noProof="0" dirty="0" err="1">
                    <a:latin typeface="+mn-lt"/>
                  </a:rPr>
                  <a:t>cosmo</a:t>
                </a:r>
                <a:r>
                  <a:rPr lang="en-GB" sz="1800" b="0" noProof="0" dirty="0">
                    <a:latin typeface="+mn-lt"/>
                  </a:rPr>
                  <a:t> : </a:t>
                </a:r>
                <a:r>
                  <a:rPr lang="en-GB" sz="1800" b="0" noProof="0" dirty="0">
                    <a:solidFill>
                      <a:srgbClr val="FF0000"/>
                    </a:solidFill>
                    <a:latin typeface="+mn-lt"/>
                  </a:rPr>
                  <a:t>0.4 to 400 </a:t>
                </a:r>
                <a:r>
                  <a:rPr lang="en-GB" sz="1800" noProof="0" dirty="0">
                    <a:solidFill>
                      <a:srgbClr val="FF0000"/>
                    </a:solidFill>
                    <a:latin typeface="+mn-lt"/>
                    <a:cs typeface="Calibri" panose="020F0502020204030204" pitchFamily="34" charset="0"/>
                  </a:rPr>
                  <a:t>micro-eV</a:t>
                </a:r>
                <a:endParaRPr lang="en-GB" sz="1800" b="0" noProof="0" dirty="0">
                  <a:solidFill>
                    <a:srgbClr val="FF0000"/>
                  </a:solidFill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sz="1800" b="0" i="1" noProof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18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800" b="0" i="1" noProof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sz="1800" b="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GB" sz="18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2×10</m:t>
                        </m:r>
                      </m:e>
                      <m:sup>
                        <m:r>
                          <a:rPr lang="en-GB" sz="18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p>
                    </m:sSup>
                  </m:oMath>
                </a14:m>
                <a:r>
                  <a:rPr lang="en-GB" sz="1800" noProof="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GB" sz="1800" noProof="0" dirty="0">
                    <a:solidFill>
                      <a:srgbClr val="FF0000"/>
                    </a:solidFill>
                    <a:latin typeface="+mn-lt"/>
                    <a:cs typeface="Calibri" panose="020F0502020204030204" pitchFamily="34" charset="0"/>
                  </a:rPr>
                  <a:t>axions/cm3 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</a:rPr>
                  <a:t>at</a:t>
                </a:r>
                <a:r>
                  <a:rPr lang="en-GB" sz="1800" noProof="0" dirty="0">
                    <a:latin typeface="+mn-lt"/>
                    <a:cs typeface="Calibri" panose="020F0502020204030204" pitchFamily="34" charset="0"/>
                  </a:rPr>
                  <a:t> 20 micro-eV, BUT…</a:t>
                </a:r>
              </a:p>
              <a:p>
                <a:r>
                  <a:rPr lang="en-GB" sz="1800" noProof="0" dirty="0">
                    <a:latin typeface="+mn-lt"/>
                    <a:cs typeface="Calibri" panose="020F0502020204030204" pitchFamily="34" charset="0"/>
                  </a:rPr>
                  <a:t>…BUT </a:t>
                </a:r>
                <a14:m>
                  <m:oMath xmlns:m="http://schemas.openxmlformats.org/officeDocument/2006/math"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GB" sz="1800" b="0" i="1" noProof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~70</m:t>
                    </m:r>
                  </m:oMath>
                </a14:m>
                <a:r>
                  <a:rPr lang="en-GB" sz="1800" noProof="0" dirty="0">
                    <a:solidFill>
                      <a:srgbClr val="FF0000"/>
                    </a:solidFill>
                    <a:latin typeface="+mn-lt"/>
                    <a:cs typeface="Calibri" panose="020F0502020204030204" pitchFamily="34" charset="0"/>
                  </a:rPr>
                  <a:t> m </a:t>
                </a:r>
                <a:r>
                  <a:rPr lang="en-GB" sz="1800" dirty="0">
                    <a:latin typeface="+mn-lt"/>
                    <a:cs typeface="Calibri" panose="020F0502020204030204" pitchFamily="34" charset="0"/>
                  </a:rPr>
                  <a:t>at</a:t>
                </a:r>
                <a:r>
                  <a:rPr lang="en-GB" sz="1800" noProof="0" dirty="0">
                    <a:latin typeface="+mn-lt"/>
                    <a:cs typeface="Calibri" panose="020F0502020204030204" pitchFamily="34" charset="0"/>
                  </a:rPr>
                  <a:t> 20 micro-eV and 270 km/s</a:t>
                </a:r>
              </a:p>
              <a:p>
                <a:r>
                  <a:rPr lang="en-GB" sz="1800" noProof="0" dirty="0">
                    <a:latin typeface="+mn-lt"/>
                    <a:cs typeface="Calibri" panose="020F0502020204030204" pitchFamily="34" charset="0"/>
                  </a:rPr>
                  <a:t>Thus, axion dark matter is WAVELIKE</a:t>
                </a:r>
              </a:p>
              <a:p>
                <a:r>
                  <a:rPr lang="en-GB" sz="1800" dirty="0">
                    <a:latin typeface="+mn-lt"/>
                  </a:rPr>
                  <a:t>Cold dark matter :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fr-F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GB" sz="1800" dirty="0">
                    <a:solidFill>
                      <a:prstClr val="black"/>
                    </a:solidFill>
                    <a:latin typeface="+mn-lt"/>
                  </a:rPr>
                  <a:t>and </a:t>
                </a:r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1 GHz ≡ 4 µeV </a:t>
                </a:r>
                <a:r>
                  <a:rPr lang="en-GB" sz="1800" dirty="0">
                    <a:solidFill>
                      <a:prstClr val="black"/>
                    </a:solidFill>
                    <a:latin typeface="+mn-lt"/>
                  </a:rPr>
                  <a:t>so </a:t>
                </a:r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100 MHz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 &lt; 100 GHz</a:t>
                </a:r>
              </a:p>
              <a:p>
                <a:r>
                  <a:rPr lang="en-GB" sz="1800" dirty="0">
                    <a:latin typeface="+mn-lt"/>
                  </a:rPr>
                  <a:t>Number of photons/s =&gt; </a:t>
                </a:r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1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FR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FF0000"/>
                    </a:solidFill>
                    <a:latin typeface="+mn-lt"/>
                  </a:rPr>
                  <a:t> &lt; 100 </a:t>
                </a:r>
                <a:r>
                  <a:rPr lang="en-GB" sz="1800" dirty="0">
                    <a:latin typeface="+mn-lt"/>
                  </a:rPr>
                  <a:t>(order of magnitude)</a:t>
                </a:r>
                <a:endParaRPr lang="en-GB" sz="2000" noProof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435E7C7-2E80-BD2C-55F0-119DB1B20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5" t="-1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52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90022-9EF9-1B5C-7ED1-434FE89F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4.2 K interest</a:t>
            </a:r>
          </a:p>
        </p:txBody>
      </p:sp>
      <p:pic>
        <p:nvPicPr>
          <p:cNvPr id="4" name="Image 3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2EFC6DE8-9DA4-D788-E7EA-7449EF2A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61" y="4830343"/>
            <a:ext cx="629024" cy="22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EB70C5A-44A7-14EA-4F4B-4F38D79C7B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5300" y="4001347"/>
                <a:ext cx="3138249" cy="29831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400" noProof="0" dirty="0">
                    <a:latin typeface="+mn-lt"/>
                  </a:rPr>
                  <a:t>Competitive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≈10×</m:t>
                        </m:r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𝐶𝑦𝑙𝑖𝑛𝑑𝑒𝑟</m:t>
                        </m:r>
                      </m:sub>
                    </m:sSub>
                  </m:oMath>
                </a14:m>
                <a:endParaRPr lang="en-GB" sz="1600" noProof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FEB70C5A-44A7-14EA-4F4B-4F38D79C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00" y="4001347"/>
                <a:ext cx="3138249" cy="298314"/>
              </a:xfrm>
              <a:prstGeom prst="rect">
                <a:avLst/>
              </a:prstGeom>
              <a:blipFill>
                <a:blip r:embed="rId3"/>
                <a:stretch>
                  <a:fillRect l="-194" t="-9804" b="-117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89652770-EA12-D8C2-00C2-A574A9E9E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05451"/>
                  </p:ext>
                </p:extLst>
              </p:nvPr>
            </p:nvGraphicFramePr>
            <p:xfrm>
              <a:off x="2645923" y="2429285"/>
              <a:ext cx="4371583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4983">
                      <a:extLst>
                        <a:ext uri="{9D8B030D-6E8A-4147-A177-3AD203B41FA5}">
                          <a16:colId xmlns:a16="http://schemas.microsoft.com/office/drawing/2014/main" val="475694858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2145956197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3092257586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25562299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Fridge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Amp noise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fr-FR" sz="1200" b="1" smtClean="0">
                                        <a:latin typeface="Cambria Math" panose="02040503050406030204" pitchFamily="18" charset="0"/>
                                      </a:rPr>
                                      <m:t>𝑵𝒐𝒊𝒔𝒆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622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In dilution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Near-SQL amp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&lt; 100 </a:t>
                          </a:r>
                          <a:r>
                            <a:rPr lang="en-GB" sz="1200" dirty="0" err="1"/>
                            <a:t>mK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noProof="0" smtClean="0">
                                    <a:latin typeface="Cambria Math" panose="02040503050406030204" pitchFamily="18" charset="0"/>
                                  </a:rPr>
                                  <m:t>≈4</m:t>
                                </m:r>
                                <m:r>
                                  <a:rPr lang="en-GB" sz="1200" b="0" noProof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sz="1200" b="0" noProof="0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en-GB" sz="1200" dirty="0"/>
                        </a:p>
                        <a:p>
                          <a:pPr algn="ctr"/>
                          <a:r>
                            <a:rPr lang="en-GB" sz="1200" dirty="0"/>
                            <a:t>≈ 1K at 7 GHz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1 K at 7 GHz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54957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In </a:t>
                          </a:r>
                          <a:r>
                            <a:rPr lang="en-GB" sz="1200" dirty="0" err="1"/>
                            <a:t>LHe</a:t>
                          </a:r>
                          <a:r>
                            <a:rPr lang="en-GB" sz="1200" dirty="0"/>
                            <a:t> vessel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HEMT amp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4.2 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3 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7 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0610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89652770-EA12-D8C2-00C2-A574A9E9EA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05451"/>
                  </p:ext>
                </p:extLst>
              </p:nvPr>
            </p:nvGraphicFramePr>
            <p:xfrm>
              <a:off x="2645923" y="2429285"/>
              <a:ext cx="4371583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4983">
                      <a:extLst>
                        <a:ext uri="{9D8B030D-6E8A-4147-A177-3AD203B41FA5}">
                          <a16:colId xmlns:a16="http://schemas.microsoft.com/office/drawing/2014/main" val="475694858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2145956197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3092257586"/>
                        </a:ext>
                      </a:extLst>
                    </a:gridCol>
                    <a:gridCol w="1092200">
                      <a:extLst>
                        <a:ext uri="{9D8B030D-6E8A-4147-A177-3AD203B41FA5}">
                          <a16:colId xmlns:a16="http://schemas.microsoft.com/office/drawing/2014/main" val="25562299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Fridge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Amp noise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1676" t="-1639" r="-2235" b="-259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62206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In dilution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Near-SQL amp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&lt; 100 </a:t>
                          </a:r>
                          <a:r>
                            <a:rPr lang="en-GB" sz="1200" dirty="0" err="1"/>
                            <a:t>mK</a:t>
                          </a:r>
                          <a:endParaRPr lang="en-GB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81579" r="-101667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1 K at 7 GHz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5549578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In </a:t>
                          </a:r>
                          <a:r>
                            <a:rPr lang="en-GB" sz="1200" dirty="0" err="1"/>
                            <a:t>LHe</a:t>
                          </a:r>
                          <a:r>
                            <a:rPr lang="en-GB" sz="1200" dirty="0"/>
                            <a:t> vessel</a:t>
                          </a:r>
                        </a:p>
                        <a:p>
                          <a:pPr algn="ctr"/>
                          <a:r>
                            <a:rPr lang="en-GB" sz="1200" dirty="0"/>
                            <a:t>HEMT amp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4.2 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3 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dirty="0"/>
                            <a:t>≈ 7 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506107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43AF7AF4-0956-A367-9671-17F3FED92D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947" y="1839417"/>
                <a:ext cx="2612956" cy="32274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𝑁𝑜𝑖𝑠𝑒</m:t>
                        </m:r>
                      </m:sub>
                    </m:sSub>
                    <m:r>
                      <a:rPr lang="en-GB" sz="1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400" b="0" i="1" noProof="0" smtClean="0">
                            <a:latin typeface="Cambria Math" panose="02040503050406030204" pitchFamily="18" charset="0"/>
                          </a:rPr>
                          <m:t>𝐹𝑟𝑖𝑑𝑔𝑒</m:t>
                        </m:r>
                      </m:sub>
                    </m:sSub>
                    <m:r>
                      <a:rPr lang="fr-FR" sz="1400" b="0" i="1" noProof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𝐴𝑚𝑝</m:t>
                        </m:r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400" b="0" i="1" noProof="0" smtClean="0"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</m:sSub>
                  </m:oMath>
                </a14:m>
                <a:endParaRPr lang="en-GB" sz="1400" b="0" noProof="0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43AF7AF4-0956-A367-9671-17F3FED92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947" y="1839417"/>
                <a:ext cx="2612956" cy="322749"/>
              </a:xfrm>
              <a:prstGeom prst="rect">
                <a:avLst/>
              </a:prstGeom>
              <a:blipFill>
                <a:blip r:embed="rId5"/>
                <a:stretch>
                  <a:fillRect l="-233" t="-1818" b="-181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320C9D7-584F-D11F-27B6-55256E55DC1C}"/>
                  </a:ext>
                </a:extLst>
              </p:cNvPr>
              <p:cNvSpPr txBox="1"/>
              <p:nvPr/>
            </p:nvSpPr>
            <p:spPr>
              <a:xfrm>
                <a:off x="3941901" y="1173557"/>
                <a:ext cx="1353063" cy="47045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𝑁𝑜𝑖𝑠𝑒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320C9D7-584F-D11F-27B6-55256E55D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901" y="1173557"/>
                <a:ext cx="1353063" cy="470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12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0AD79-AE0C-5F74-6DE1-AB9136BD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252B37B-689B-D40B-0C71-BC6078A856C0}"/>
              </a:ext>
            </a:extLst>
          </p:cNvPr>
          <p:cNvSpPr/>
          <p:nvPr/>
        </p:nvSpPr>
        <p:spPr>
          <a:xfrm>
            <a:off x="5117348" y="3100274"/>
            <a:ext cx="627985" cy="118896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2950828-2387-9EC5-8856-6E62CB7A21BB}"/>
              </a:ext>
            </a:extLst>
          </p:cNvPr>
          <p:cNvSpPr/>
          <p:nvPr/>
        </p:nvSpPr>
        <p:spPr>
          <a:xfrm>
            <a:off x="5117348" y="2985736"/>
            <a:ext cx="627985" cy="25525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39C4900-6C9B-E0C9-D35A-00B24696687A}"/>
              </a:ext>
            </a:extLst>
          </p:cNvPr>
          <p:cNvSpPr/>
          <p:nvPr/>
        </p:nvSpPr>
        <p:spPr>
          <a:xfrm>
            <a:off x="5117348" y="4159255"/>
            <a:ext cx="627985" cy="25525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prstDash val="sysDash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EABCD7-8454-F56B-8BBD-238D6E52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The </a:t>
            </a:r>
            <a:r>
              <a:rPr lang="en-GB" noProof="0" dirty="0" err="1"/>
              <a:t>haloscope</a:t>
            </a:r>
            <a:r>
              <a:rPr lang="en-GB" noProof="0" dirty="0"/>
              <a:t> in a nutshell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E8F94B-8451-F6A2-3620-C4CCF10DE2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833" y="954982"/>
                <a:ext cx="4204167" cy="2546976"/>
              </a:xfrm>
            </p:spPr>
            <p:txBody>
              <a:bodyPr>
                <a:normAutofit/>
              </a:bodyPr>
              <a:lstStyle/>
              <a:p>
                <a:r>
                  <a:rPr lang="en-GB" sz="1400" dirty="0">
                    <a:latin typeface="+mn-lt"/>
                  </a:rPr>
                  <a:t>Axion : hypothetical particle to solve “strong CP” problem (1977)</a:t>
                </a:r>
              </a:p>
              <a:p>
                <a:r>
                  <a:rPr lang="en-GB" sz="1400" dirty="0" err="1">
                    <a:latin typeface="+mn-lt"/>
                  </a:rPr>
                  <a:t>Haloscope</a:t>
                </a:r>
                <a:r>
                  <a:rPr lang="en-GB" sz="1400" dirty="0">
                    <a:latin typeface="+mn-lt"/>
                  </a:rPr>
                  <a:t> : search for axion as dark matter (</a:t>
                </a:r>
                <a:r>
                  <a:rPr lang="en-GB" sz="1400" dirty="0" err="1">
                    <a:latin typeface="+mn-lt"/>
                  </a:rPr>
                  <a:t>Sikivie</a:t>
                </a:r>
                <a:r>
                  <a:rPr lang="en-GB" sz="1400" dirty="0">
                    <a:latin typeface="+mn-lt"/>
                  </a:rPr>
                  <a:t> 1983)</a:t>
                </a:r>
                <a:endParaRPr lang="en-GB" sz="1400" dirty="0">
                  <a:latin typeface="+mn-lt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400" noProof="0" dirty="0">
                    <a:solidFill>
                      <a:prstClr val="black"/>
                    </a:solidFill>
                    <a:latin typeface="+mn-lt"/>
                  </a:rPr>
                  <a:t>Conversion : </a:t>
                </a:r>
                <a:r>
                  <a:rPr lang="en-GB" sz="1400" noProof="0" dirty="0">
                    <a:solidFill>
                      <a:srgbClr val="FF0000"/>
                    </a:solidFill>
                    <a:latin typeface="+mn-lt"/>
                  </a:rPr>
                  <a:t>a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xion + magnetic field = EM</a:t>
                </a:r>
                <a:r>
                  <a:rPr kumimoji="0" lang="en-GB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 w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ave </a:t>
                </a:r>
                <a14:m>
                  <m:oMath xmlns:m="http://schemas.openxmlformats.org/officeDocument/2006/math">
                    <m:r>
                      <a:rPr kumimoji="0" lang="fr-F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</m:t>
                    </m:r>
                    <m:r>
                      <a:rPr kumimoji="0" lang="fr-F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𝜈</m:t>
                    </m:r>
                    <m:r>
                      <a:rPr kumimoji="0" lang="fr-F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GB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and 100MHz</a:t>
                </a:r>
                <a14:m>
                  <m:oMath xmlns:m="http://schemas.openxmlformats.org/officeDocument/2006/math">
                    <m:r>
                      <a:rPr kumimoji="0" lang="en-GB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0" lang="fr-F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kumimoji="0" lang="en-GB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100GHz (astro</a:t>
                </a:r>
                <a:r>
                  <a:rPr kumimoji="0" lang="en-GB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 and </a:t>
                </a:r>
                <a:r>
                  <a:rPr kumimoji="0" lang="en-GB" sz="1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cosmo</a:t>
                </a:r>
                <a:r>
                  <a:rPr kumimoji="0" lang="en-GB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</a:rPr>
                  <a:t>) i.e. </a:t>
                </a:r>
                <a:r>
                  <a:rPr kumimoji="0" lang="en-GB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+mn-lt"/>
                  </a:rPr>
                  <a:t>microwaves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400" noProof="0" dirty="0">
                    <a:solidFill>
                      <a:srgbClr val="FF0000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Resonant</a:t>
                </a:r>
                <a:r>
                  <a:rPr lang="en-GB" sz="1400" noProof="0" dirty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signal enhancement </a:t>
                </a:r>
                <a:r>
                  <a:rPr lang="en-GB" sz="1400" dirty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in cavity (TM010 mode for maximal </a:t>
                </a:r>
                <a:r>
                  <a:rPr lang="en-GB" sz="1400" i="1" dirty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C</a:t>
                </a:r>
                <a:r>
                  <a:rPr lang="en-GB" sz="1400" dirty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 factor)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400" noProof="0" dirty="0">
                    <a:solidFill>
                      <a:prstClr val="black"/>
                    </a:solidFill>
                    <a:latin typeface="+mn-lt"/>
                    <a:ea typeface="Cambria Math" panose="02040503050406030204" pitchFamily="18" charset="0"/>
                    <a:cs typeface="Arial" panose="020B0604020202020204" pitchFamily="34" charset="0"/>
                  </a:rPr>
                  <a:t>Cryogenics + time averaging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81E8F94B-8451-F6A2-3620-C4CCF10DE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833" y="954982"/>
                <a:ext cx="4204167" cy="2546976"/>
              </a:xfrm>
              <a:blipFill>
                <a:blip r:embed="rId2"/>
                <a:stretch>
                  <a:fillRect l="-145" t="-1199" b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7363AB6A-74B7-7AA5-46E0-4921CD28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113" t="24052"/>
          <a:stretch>
            <a:fillRect/>
          </a:stretch>
        </p:blipFill>
        <p:spPr>
          <a:xfrm>
            <a:off x="6206247" y="2651178"/>
            <a:ext cx="1622570" cy="1707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974782-231E-F71B-E97F-9654420D9ED3}"/>
                  </a:ext>
                </a:extLst>
              </p:cNvPr>
              <p:cNvSpPr txBox="1"/>
              <p:nvPr/>
            </p:nvSpPr>
            <p:spPr>
              <a:xfrm>
                <a:off x="5779465" y="1219737"/>
                <a:ext cx="1845569" cy="4129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𝜈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𝑉𝐶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1974782-231E-F71B-E97F-9654420D9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65" y="1219737"/>
                <a:ext cx="1845569" cy="412934"/>
              </a:xfrm>
              <a:prstGeom prst="rect">
                <a:avLst/>
              </a:prstGeom>
              <a:blipFill>
                <a:blip r:embed="rId4"/>
                <a:stretch>
                  <a:fillRect l="-1311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7664A5F-84E8-7345-0621-43ECDC436DFF}"/>
                  </a:ext>
                </a:extLst>
              </p:cNvPr>
              <p:cNvSpPr txBox="1"/>
              <p:nvPr/>
            </p:nvSpPr>
            <p:spPr>
              <a:xfrm>
                <a:off x="5460020" y="1743538"/>
                <a:ext cx="2484463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−23</m:t>
                            </m:r>
                          </m:sup>
                        </m:sSup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𝐾𝑆𝑉𝑍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W</a:t>
                </a:r>
              </a:p>
              <a:p>
                <a:pPr algn="ctr"/>
                <a:r>
                  <a:rPr lang="en-GB" sz="1200" dirty="0"/>
                  <a:t>For a typical cylindrical cavity </a:t>
                </a:r>
                <a:r>
                  <a:rPr lang="en-GB" sz="1200" dirty="0" err="1"/>
                  <a:t>haloscope</a:t>
                </a:r>
                <a:endParaRPr lang="en-GB" sz="12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7664A5F-84E8-7345-0621-43ECDC43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20" y="1743538"/>
                <a:ext cx="2484463" cy="400110"/>
              </a:xfrm>
              <a:prstGeom prst="rect">
                <a:avLst/>
              </a:prstGeom>
              <a:blipFill>
                <a:blip r:embed="rId5"/>
                <a:stretch>
                  <a:fillRect l="-3440" t="-12121" r="-3194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75D55EF9-8E51-1AE9-4CEC-BB0C3B5B0685}"/>
              </a:ext>
            </a:extLst>
          </p:cNvPr>
          <p:cNvSpPr txBox="1"/>
          <p:nvPr/>
        </p:nvSpPr>
        <p:spPr>
          <a:xfrm>
            <a:off x="5353841" y="801093"/>
            <a:ext cx="3105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Standard </a:t>
            </a:r>
            <a:r>
              <a:rPr lang="en-GB" sz="1400" dirty="0" err="1"/>
              <a:t>Sikivie</a:t>
            </a:r>
            <a:r>
              <a:rPr lang="en-GB" sz="1400" dirty="0"/>
              <a:t> </a:t>
            </a:r>
            <a:r>
              <a:rPr lang="en-GB" sz="1400" dirty="0" err="1"/>
              <a:t>haloscope</a:t>
            </a:r>
            <a:r>
              <a:rPr lang="en-GB" sz="1400" dirty="0"/>
              <a:t> axion signal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CD5B59-D189-E056-8B57-A1F31AB0D023}"/>
              </a:ext>
            </a:extLst>
          </p:cNvPr>
          <p:cNvSpPr txBox="1"/>
          <p:nvPr/>
        </p:nvSpPr>
        <p:spPr>
          <a:xfrm>
            <a:off x="7414994" y="2774063"/>
            <a:ext cx="1521699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/>
              <a:t>Expected axion signal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2FCED10-F19E-8331-B9E3-09A7824568A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6839296" y="2912563"/>
            <a:ext cx="575698" cy="7308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0AB8C2E-7BF2-089A-901E-50FCD7268957}"/>
              </a:ext>
            </a:extLst>
          </p:cNvPr>
          <p:cNvSpPr txBox="1"/>
          <p:nvPr/>
        </p:nvSpPr>
        <p:spPr>
          <a:xfrm>
            <a:off x="7768432" y="3234597"/>
            <a:ext cx="1138132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/>
              <a:t>Thermal power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01F369D-8B47-60A4-AC5E-78DF47D757C2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285547" y="3373097"/>
            <a:ext cx="482885" cy="4538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F22E361-2800-1501-C621-DA6C57BB4689}"/>
              </a:ext>
            </a:extLst>
          </p:cNvPr>
          <p:cNvSpPr txBox="1"/>
          <p:nvPr/>
        </p:nvSpPr>
        <p:spPr>
          <a:xfrm>
            <a:off x="3603114" y="3686231"/>
            <a:ext cx="81271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Collecting antenna</a:t>
            </a:r>
            <a:endParaRPr lang="en-GB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BFF058F-BB04-72A3-1FED-68C4AD07FABB}"/>
              </a:ext>
            </a:extLst>
          </p:cNvPr>
          <p:cNvCxnSpPr>
            <a:cxnSpLocks/>
          </p:cNvCxnSpPr>
          <p:nvPr/>
        </p:nvCxnSpPr>
        <p:spPr>
          <a:xfrm>
            <a:off x="5431341" y="2483893"/>
            <a:ext cx="0" cy="9419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C8F21EA-C745-3950-1879-4974730DCD49}"/>
              </a:ext>
            </a:extLst>
          </p:cNvPr>
          <p:cNvSpPr/>
          <p:nvPr/>
        </p:nvSpPr>
        <p:spPr>
          <a:xfrm>
            <a:off x="4700228" y="2912563"/>
            <a:ext cx="372675" cy="15686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1A805F9-3712-1D94-FA70-BDFF717208D5}"/>
              </a:ext>
            </a:extLst>
          </p:cNvPr>
          <p:cNvCxnSpPr>
            <a:cxnSpLocks/>
          </p:cNvCxnSpPr>
          <p:nvPr/>
        </p:nvCxnSpPr>
        <p:spPr>
          <a:xfrm flipH="1">
            <a:off x="4700228" y="2892357"/>
            <a:ext cx="372640" cy="1588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AEBF686-B897-62C8-45B8-C484043BEB15}"/>
              </a:ext>
            </a:extLst>
          </p:cNvPr>
          <p:cNvCxnSpPr>
            <a:cxnSpLocks/>
          </p:cNvCxnSpPr>
          <p:nvPr/>
        </p:nvCxnSpPr>
        <p:spPr>
          <a:xfrm>
            <a:off x="4700228" y="2912563"/>
            <a:ext cx="372640" cy="1568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0DC20F1-30C7-86B2-49B0-D6AF8711EAFC}"/>
              </a:ext>
            </a:extLst>
          </p:cNvPr>
          <p:cNvSpPr/>
          <p:nvPr/>
        </p:nvSpPr>
        <p:spPr>
          <a:xfrm>
            <a:off x="5793944" y="2892357"/>
            <a:ext cx="372640" cy="15888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F0CE6311-DF50-070D-FAA4-681BC2353FB9}"/>
              </a:ext>
            </a:extLst>
          </p:cNvPr>
          <p:cNvCxnSpPr>
            <a:cxnSpLocks/>
          </p:cNvCxnSpPr>
          <p:nvPr/>
        </p:nvCxnSpPr>
        <p:spPr>
          <a:xfrm flipH="1">
            <a:off x="5793943" y="2892357"/>
            <a:ext cx="372640" cy="1588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DD14161-73CE-ED86-72CF-DB0FF8A46F98}"/>
              </a:ext>
            </a:extLst>
          </p:cNvPr>
          <p:cNvCxnSpPr>
            <a:cxnSpLocks/>
          </p:cNvCxnSpPr>
          <p:nvPr/>
        </p:nvCxnSpPr>
        <p:spPr>
          <a:xfrm>
            <a:off x="5793943" y="2892357"/>
            <a:ext cx="372640" cy="1588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id="{0C25DA9F-3895-7FFA-4E91-97C1C93AA472}"/>
              </a:ext>
            </a:extLst>
          </p:cNvPr>
          <p:cNvSpPr/>
          <p:nvPr/>
        </p:nvSpPr>
        <p:spPr>
          <a:xfrm rot="5400000">
            <a:off x="6018855" y="2372549"/>
            <a:ext cx="254512" cy="217968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BF5C922-5AE4-5C97-3C56-A441CCEABC64}"/>
              </a:ext>
            </a:extLst>
          </p:cNvPr>
          <p:cNvSpPr txBox="1"/>
          <p:nvPr/>
        </p:nvSpPr>
        <p:spPr>
          <a:xfrm>
            <a:off x="6906638" y="2310496"/>
            <a:ext cx="58754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/>
              <a:t>Spectrum analyser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142E2C9-0227-E8C3-88BF-0D90CB72CB93}"/>
              </a:ext>
            </a:extLst>
          </p:cNvPr>
          <p:cNvCxnSpPr>
            <a:stCxn id="42" idx="3"/>
          </p:cNvCxnSpPr>
          <p:nvPr/>
        </p:nvCxnSpPr>
        <p:spPr>
          <a:xfrm flipH="1">
            <a:off x="5431341" y="2481533"/>
            <a:ext cx="605786" cy="2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70ABA68F-9054-7B7D-D857-C286400070ED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6253550" y="2479773"/>
            <a:ext cx="653088" cy="6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7AEB3990-C4F6-F0C6-26FE-507A4A77C5C5}"/>
              </a:ext>
            </a:extLst>
          </p:cNvPr>
          <p:cNvSpPr txBox="1"/>
          <p:nvPr/>
        </p:nvSpPr>
        <p:spPr>
          <a:xfrm>
            <a:off x="5773471" y="2544110"/>
            <a:ext cx="7024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preamplifier</a:t>
            </a:r>
            <a:endParaRPr lang="en-GB" dirty="0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30E8F3E6-F912-ECFB-5303-81EB0E834920}"/>
              </a:ext>
            </a:extLst>
          </p:cNvPr>
          <p:cNvCxnSpPr>
            <a:stCxn id="8" idx="3"/>
          </p:cNvCxnSpPr>
          <p:nvPr/>
        </p:nvCxnSpPr>
        <p:spPr>
          <a:xfrm flipV="1">
            <a:off x="4415830" y="3373097"/>
            <a:ext cx="1015511" cy="54396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9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A9026A-791F-D0FC-197F-0E4B9321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Need for volume</a:t>
            </a:r>
          </a:p>
        </p:txBody>
      </p:sp>
      <p:pic>
        <p:nvPicPr>
          <p:cNvPr id="31" name="Espace réservé du contenu 30">
            <a:extLst>
              <a:ext uri="{FF2B5EF4-FFF2-40B4-BE49-F238E27FC236}">
                <a16:creationId xmlns:a16="http://schemas.microsoft.com/office/drawing/2014/main" id="{5630C091-2573-37D1-46C9-6E0939B86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55" y="850710"/>
            <a:ext cx="4274606" cy="3363856"/>
          </a:xfr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617DCEDB-5AC2-C2AD-F433-4279D9300693}"/>
              </a:ext>
            </a:extLst>
          </p:cNvPr>
          <p:cNvSpPr txBox="1"/>
          <p:nvPr/>
        </p:nvSpPr>
        <p:spPr>
          <a:xfrm>
            <a:off x="4996191" y="3980176"/>
            <a:ext cx="1566251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Area of theoretical interest for QCD axion</a:t>
            </a:r>
            <a:endParaRPr lang="en-GB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CB758B2C-6936-B4FD-0692-3A92E1255307}"/>
              </a:ext>
            </a:extLst>
          </p:cNvPr>
          <p:cNvCxnSpPr>
            <a:cxnSpLocks/>
            <a:stCxn id="53" idx="1"/>
          </p:cNvCxnSpPr>
          <p:nvPr/>
        </p:nvCxnSpPr>
        <p:spPr>
          <a:xfrm flipH="1" flipV="1">
            <a:off x="4029522" y="3019933"/>
            <a:ext cx="966669" cy="11910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711021B-147B-B512-8C22-0D54F9D99B1A}"/>
              </a:ext>
            </a:extLst>
          </p:cNvPr>
          <p:cNvSpPr txBox="1"/>
          <p:nvPr/>
        </p:nvSpPr>
        <p:spPr>
          <a:xfrm>
            <a:off x="195416" y="4031721"/>
            <a:ext cx="1746910" cy="276999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Excluded by a </a:t>
            </a:r>
            <a:r>
              <a:rPr lang="en-GB" sz="1200" dirty="0" err="1"/>
              <a:t>haloscope</a:t>
            </a:r>
            <a:endParaRPr lang="en-GB" sz="1200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C04CB2A-AB43-EB3D-2494-FE68D0509184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068871" y="3177702"/>
            <a:ext cx="734960" cy="854019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F6BADE5A-A89D-40C3-E034-98CFB4747288}"/>
              </a:ext>
            </a:extLst>
          </p:cNvPr>
          <p:cNvSpPr/>
          <p:nvPr/>
        </p:nvSpPr>
        <p:spPr>
          <a:xfrm>
            <a:off x="1854740" y="2178996"/>
            <a:ext cx="2542162" cy="1524000"/>
          </a:xfrm>
          <a:custGeom>
            <a:avLst/>
            <a:gdLst>
              <a:gd name="connsiteX0" fmla="*/ 0 w 2542162"/>
              <a:gd name="connsiteY0" fmla="*/ 1524000 h 1524000"/>
              <a:gd name="connsiteX1" fmla="*/ 38911 w 2542162"/>
              <a:gd name="connsiteY1" fmla="*/ 1517515 h 1524000"/>
              <a:gd name="connsiteX2" fmla="*/ 415047 w 2542162"/>
              <a:gd name="connsiteY2" fmla="*/ 1290536 h 1524000"/>
              <a:gd name="connsiteX3" fmla="*/ 713362 w 2542162"/>
              <a:gd name="connsiteY3" fmla="*/ 1018161 h 1524000"/>
              <a:gd name="connsiteX4" fmla="*/ 1160834 w 2542162"/>
              <a:gd name="connsiteY4" fmla="*/ 687421 h 1524000"/>
              <a:gd name="connsiteX5" fmla="*/ 1303507 w 2542162"/>
              <a:gd name="connsiteY5" fmla="*/ 583659 h 1524000"/>
              <a:gd name="connsiteX6" fmla="*/ 1426724 w 2542162"/>
              <a:gd name="connsiteY6" fmla="*/ 492868 h 1524000"/>
              <a:gd name="connsiteX7" fmla="*/ 1725039 w 2542162"/>
              <a:gd name="connsiteY7" fmla="*/ 311285 h 1524000"/>
              <a:gd name="connsiteX8" fmla="*/ 1867711 w 2542162"/>
              <a:gd name="connsiteY8" fmla="*/ 233464 h 1524000"/>
              <a:gd name="connsiteX9" fmla="*/ 2088205 w 2542162"/>
              <a:gd name="connsiteY9" fmla="*/ 149157 h 1524000"/>
              <a:gd name="connsiteX10" fmla="*/ 2237362 w 2542162"/>
              <a:gd name="connsiteY10" fmla="*/ 103761 h 1524000"/>
              <a:gd name="connsiteX11" fmla="*/ 2393005 w 2542162"/>
              <a:gd name="connsiteY11" fmla="*/ 58366 h 1524000"/>
              <a:gd name="connsiteX12" fmla="*/ 2457856 w 2542162"/>
              <a:gd name="connsiteY12" fmla="*/ 25940 h 1524000"/>
              <a:gd name="connsiteX13" fmla="*/ 2542162 w 2542162"/>
              <a:gd name="connsiteY1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2162" h="1524000">
                <a:moveTo>
                  <a:pt x="0" y="1524000"/>
                </a:moveTo>
                <a:cubicBezTo>
                  <a:pt x="12970" y="1521838"/>
                  <a:pt x="27053" y="1523197"/>
                  <a:pt x="38911" y="1517515"/>
                </a:cubicBezTo>
                <a:cubicBezTo>
                  <a:pt x="239540" y="1421380"/>
                  <a:pt x="280100" y="1410248"/>
                  <a:pt x="415047" y="1290536"/>
                </a:cubicBezTo>
                <a:cubicBezTo>
                  <a:pt x="515777" y="1201179"/>
                  <a:pt x="605078" y="1098197"/>
                  <a:pt x="713362" y="1018161"/>
                </a:cubicBezTo>
                <a:lnTo>
                  <a:pt x="1160834" y="687421"/>
                </a:lnTo>
                <a:lnTo>
                  <a:pt x="1303507" y="583659"/>
                </a:lnTo>
                <a:cubicBezTo>
                  <a:pt x="1344680" y="553532"/>
                  <a:pt x="1383145" y="519395"/>
                  <a:pt x="1426724" y="492868"/>
                </a:cubicBezTo>
                <a:cubicBezTo>
                  <a:pt x="1526162" y="432340"/>
                  <a:pt x="1624700" y="370308"/>
                  <a:pt x="1725039" y="311285"/>
                </a:cubicBezTo>
                <a:cubicBezTo>
                  <a:pt x="1771732" y="283819"/>
                  <a:pt x="1817112" y="252811"/>
                  <a:pt x="1867711" y="233464"/>
                </a:cubicBezTo>
                <a:cubicBezTo>
                  <a:pt x="1941209" y="205362"/>
                  <a:pt x="2013956" y="175210"/>
                  <a:pt x="2088205" y="149157"/>
                </a:cubicBezTo>
                <a:cubicBezTo>
                  <a:pt x="2137245" y="131950"/>
                  <a:pt x="2187936" y="119824"/>
                  <a:pt x="2237362" y="103761"/>
                </a:cubicBezTo>
                <a:cubicBezTo>
                  <a:pt x="2381143" y="57032"/>
                  <a:pt x="2301531" y="71433"/>
                  <a:pt x="2393005" y="58366"/>
                </a:cubicBezTo>
                <a:cubicBezTo>
                  <a:pt x="2414622" y="47557"/>
                  <a:pt x="2434263" y="31183"/>
                  <a:pt x="2457856" y="25940"/>
                </a:cubicBezTo>
                <a:cubicBezTo>
                  <a:pt x="2525659" y="10873"/>
                  <a:pt x="2498396" y="21883"/>
                  <a:pt x="254216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Espace réservé du contenu 2">
            <a:extLst>
              <a:ext uri="{FF2B5EF4-FFF2-40B4-BE49-F238E27FC236}">
                <a16:creationId xmlns:a16="http://schemas.microsoft.com/office/drawing/2014/main" id="{078E8FFE-CB5F-9636-E29C-8DCCBF9B1A55}"/>
              </a:ext>
            </a:extLst>
          </p:cNvPr>
          <p:cNvSpPr txBox="1">
            <a:spLocks/>
          </p:cNvSpPr>
          <p:nvPr/>
        </p:nvSpPr>
        <p:spPr>
          <a:xfrm>
            <a:off x="5241347" y="2474090"/>
            <a:ext cx="3354334" cy="136329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High frequency =&gt; smaller radius =&gt; smaller volume =&gt; less signal power</a:t>
            </a:r>
          </a:p>
          <a:p>
            <a:r>
              <a:rPr lang="en-GB" sz="1400" dirty="0"/>
              <a:t>Complex geometries needed to keep volume -&gt; difficult mechanical tuning</a:t>
            </a:r>
          </a:p>
          <a:p>
            <a:r>
              <a:rPr lang="en-GB" sz="1400" dirty="0"/>
              <a:t>Different approaches : </a:t>
            </a:r>
            <a:r>
              <a:rPr lang="en-GB" sz="1400" dirty="0" err="1"/>
              <a:t>Madmax</a:t>
            </a:r>
            <a:r>
              <a:rPr lang="en-GB" sz="1400" dirty="0"/>
              <a:t>, Alpha...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C9FC66E-373B-19A2-A677-B1C45C0F74FC}"/>
                  </a:ext>
                </a:extLst>
              </p:cNvPr>
              <p:cNvSpPr txBox="1"/>
              <p:nvPr/>
            </p:nvSpPr>
            <p:spPr>
              <a:xfrm>
                <a:off x="5844267" y="1157811"/>
                <a:ext cx="1923219" cy="4587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𝑇𝑀</m:t>
                          </m:r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GB" sz="1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2,405</m:t>
                          </m:r>
                        </m:num>
                        <m:den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  <m:r>
                            <a:rPr lang="en-GB" sz="1400" b="0" i="1" noProof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400" noProof="0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4C9FC66E-373B-19A2-A677-B1C45C0F7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267" y="1157811"/>
                <a:ext cx="1923219" cy="458780"/>
              </a:xfrm>
              <a:prstGeom prst="rect">
                <a:avLst/>
              </a:prstGeom>
              <a:blipFill>
                <a:blip r:embed="rId3"/>
                <a:stretch>
                  <a:fillRect l="-952" t="-1333" r="-1270"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54C246F-8E54-3351-88EF-20C74828DB70}"/>
                  </a:ext>
                </a:extLst>
              </p:cNvPr>
              <p:cNvSpPr txBox="1"/>
              <p:nvPr/>
            </p:nvSpPr>
            <p:spPr>
              <a:xfrm>
                <a:off x="6419232" y="1888947"/>
                <a:ext cx="1348254" cy="47045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𝑁𝑜𝑖𝑠𝑒</m:t>
                                  </m:r>
                                </m:sub>
                              </m:s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54C246F-8E54-3351-88EF-20C74828D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32" y="1888947"/>
                <a:ext cx="1348254" cy="470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2A48879-E7D5-5659-76E9-EAF56982363C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3839183" y="2359397"/>
            <a:ext cx="1402164" cy="7963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1224C89-4F09-9193-2C49-9A59E94ABBC5}"/>
              </a:ext>
            </a:extLst>
          </p:cNvPr>
          <p:cNvSpPr txBox="1"/>
          <p:nvPr/>
        </p:nvSpPr>
        <p:spPr>
          <a:xfrm>
            <a:off x="5340927" y="1946564"/>
            <a:ext cx="100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Scan speed</a:t>
            </a:r>
          </a:p>
        </p:txBody>
      </p:sp>
    </p:spTree>
    <p:extLst>
      <p:ext uri="{BB962C8B-B14F-4D97-AF65-F5344CB8AC3E}">
        <p14:creationId xmlns:p14="http://schemas.microsoft.com/office/powerpoint/2010/main" val="161003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9AE5B-F212-6ECB-0718-17D92F65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BB441-D178-5459-A272-6F0E0EFB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Cavity tuning with liquid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6DF95FF-DA8E-0B75-8D2F-75DF02CCF64E}"/>
                  </a:ext>
                </a:extLst>
              </p:cNvPr>
              <p:cNvSpPr txBox="1"/>
              <p:nvPr/>
            </p:nvSpPr>
            <p:spPr>
              <a:xfrm>
                <a:off x="628966" y="2373844"/>
                <a:ext cx="1923219" cy="45878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𝑇𝑀</m:t>
                          </m:r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  <m:r>
                        <a:rPr lang="en-GB" sz="1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2,405</m:t>
                          </m:r>
                        </m:num>
                        <m:den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en-GB" sz="14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400" b="0" i="1" noProof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0" i="1" noProof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GB" sz="1400" b="0" i="1" noProof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rad>
                          <m:r>
                            <a:rPr lang="en-GB" sz="1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200" noProof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6DF95FF-DA8E-0B75-8D2F-75DF02CC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6" y="2373844"/>
                <a:ext cx="1923219" cy="458780"/>
              </a:xfrm>
              <a:prstGeom prst="rect">
                <a:avLst/>
              </a:prstGeom>
              <a:blipFill>
                <a:blip r:embed="rId2"/>
                <a:stretch>
                  <a:fillRect l="-314" r="-629" b="-76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0E58B077-E95B-840D-8B0F-CF3014E34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61" y="4830343"/>
            <a:ext cx="629024" cy="2272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1164E3-3CCF-C270-B28A-483752B57CAF}"/>
              </a:ext>
            </a:extLst>
          </p:cNvPr>
          <p:cNvSpPr>
            <a:spLocks noChangeAspect="1"/>
          </p:cNvSpPr>
          <p:nvPr/>
        </p:nvSpPr>
        <p:spPr>
          <a:xfrm>
            <a:off x="3888465" y="3528502"/>
            <a:ext cx="411201" cy="62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1B9097-C5B1-B2AE-3392-7B18342C8E83}"/>
              </a:ext>
            </a:extLst>
          </p:cNvPr>
          <p:cNvSpPr txBox="1"/>
          <p:nvPr/>
        </p:nvSpPr>
        <p:spPr>
          <a:xfrm>
            <a:off x="628966" y="857497"/>
            <a:ext cx="44942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+mn-lt"/>
              </a:rPr>
              <a:t>Continuous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dead time : can be fast for broad exploration </a:t>
            </a:r>
            <a:endParaRPr lang="en-GB" sz="1600" noProof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+mn-lt"/>
              </a:rPr>
              <a:t>At cryogenic temperature : liquid He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9D8C5-6FF6-B2A8-1488-27046A39F41A}"/>
              </a:ext>
            </a:extLst>
          </p:cNvPr>
          <p:cNvSpPr>
            <a:spLocks noChangeAspect="1"/>
          </p:cNvSpPr>
          <p:nvPr/>
        </p:nvSpPr>
        <p:spPr>
          <a:xfrm>
            <a:off x="3888466" y="2440978"/>
            <a:ext cx="411201" cy="1108199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11D26C-FA6E-5635-725D-C47D5B7C3C5C}"/>
              </a:ext>
            </a:extLst>
          </p:cNvPr>
          <p:cNvSpPr>
            <a:spLocks noChangeAspect="1"/>
          </p:cNvSpPr>
          <p:nvPr/>
        </p:nvSpPr>
        <p:spPr>
          <a:xfrm>
            <a:off x="3888466" y="2440978"/>
            <a:ext cx="411201" cy="17147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22467A-150D-19AF-2766-9401DDC311D0}"/>
              </a:ext>
            </a:extLst>
          </p:cNvPr>
          <p:cNvCxnSpPr>
            <a:cxnSpLocks/>
          </p:cNvCxnSpPr>
          <p:nvPr/>
        </p:nvCxnSpPr>
        <p:spPr>
          <a:xfrm flipH="1">
            <a:off x="4164658" y="2921750"/>
            <a:ext cx="359248" cy="20011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BDE47F5-9E15-3C39-6D35-651CF42EA922}"/>
              </a:ext>
            </a:extLst>
          </p:cNvPr>
          <p:cNvCxnSpPr>
            <a:cxnSpLocks/>
          </p:cNvCxnSpPr>
          <p:nvPr/>
        </p:nvCxnSpPr>
        <p:spPr>
          <a:xfrm flipH="1">
            <a:off x="4164658" y="3699251"/>
            <a:ext cx="288655" cy="1379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8143C39-9D62-3D86-8A59-7E1A6DD76677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4094065" y="3251380"/>
            <a:ext cx="2" cy="2977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E18E0116-24E5-6873-D2DC-BE92675F4C7E}"/>
              </a:ext>
            </a:extLst>
          </p:cNvPr>
          <p:cNvSpPr txBox="1"/>
          <p:nvPr/>
        </p:nvSpPr>
        <p:spPr>
          <a:xfrm>
            <a:off x="5781911" y="2071646"/>
            <a:ext cx="2791399" cy="13542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u="sng" noProof="0" dirty="0">
                <a:latin typeface="+mn-lt"/>
              </a:rPr>
              <a:t>Questions</a:t>
            </a:r>
            <a:r>
              <a:rPr lang="en-GB" sz="1600" noProof="0" dirty="0">
                <a:latin typeface="+mn-lt"/>
              </a:rPr>
              <a:t> :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l-GR" sz="1600" noProof="0" dirty="0">
                <a:latin typeface="+mn-lt"/>
              </a:rPr>
              <a:t>δ</a:t>
            </a:r>
            <a:r>
              <a:rPr lang="en-GB" sz="1600" noProof="0" dirty="0">
                <a:latin typeface="+mn-lt"/>
              </a:rPr>
              <a:t>ν(h) during filling 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noProof="0" dirty="0">
                <a:latin typeface="+mn-lt"/>
              </a:rPr>
              <a:t>TM010</a:t>
            </a:r>
            <a:r>
              <a:rPr lang="en-GB" sz="1600" dirty="0"/>
              <a:t> mode geometry 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Liquid stability 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Speed control ?</a:t>
            </a:r>
            <a:endParaRPr lang="en-GB" sz="1600" noProof="0" dirty="0">
              <a:latin typeface="+mn-l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E1A28D-70A7-DCFF-301C-AE35D6C03E32}"/>
              </a:ext>
            </a:extLst>
          </p:cNvPr>
          <p:cNvSpPr txBox="1"/>
          <p:nvPr/>
        </p:nvSpPr>
        <p:spPr>
          <a:xfrm>
            <a:off x="628966" y="3340606"/>
            <a:ext cx="26476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Height : 15 cm</a:t>
            </a:r>
          </a:p>
          <a:p>
            <a:r>
              <a:rPr lang="en-GB" sz="1200" dirty="0">
                <a:solidFill>
                  <a:srgbClr val="0070C0"/>
                </a:solidFill>
              </a:rPr>
              <a:t>Internal radius : 18 mm</a:t>
            </a:r>
          </a:p>
          <a:p>
            <a:r>
              <a:rPr lang="en-GB" sz="1200" dirty="0">
                <a:solidFill>
                  <a:srgbClr val="0070C0"/>
                </a:solidFill>
              </a:rPr>
              <a:t>TM010 frequency in vacuum : 6.38 GHz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30FCBB0-1310-0494-248A-161783A2AA40}"/>
                  </a:ext>
                </a:extLst>
              </p:cNvPr>
              <p:cNvSpPr txBox="1"/>
              <p:nvPr/>
            </p:nvSpPr>
            <p:spPr>
              <a:xfrm>
                <a:off x="2397459" y="2448398"/>
                <a:ext cx="13065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noProof="0" smtClean="0">
                          <a:latin typeface="Cambria Math" panose="02040503050406030204" pitchFamily="18" charset="0"/>
                        </a:rPr>
                        <m:t>𝛿𝜈</m:t>
                      </m:r>
                      <m:r>
                        <a:rPr lang="fr-FR" sz="1400" b="0" i="1" noProof="0" smtClean="0">
                          <a:latin typeface="Cambria Math" panose="02040503050406030204" pitchFamily="18" charset="0"/>
                        </a:rPr>
                        <m:t>≈2%</m:t>
                      </m:r>
                    </m:oMath>
                  </m:oMathPara>
                </a14:m>
                <a:endParaRPr lang="en-GB" sz="1400" noProof="0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30FCBB0-1310-0494-248A-161783A2A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459" y="2448398"/>
                <a:ext cx="130650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0D932F35-01A7-D01F-495E-3C5BD3175904}"/>
              </a:ext>
            </a:extLst>
          </p:cNvPr>
          <p:cNvSpPr txBox="1"/>
          <p:nvPr/>
        </p:nvSpPr>
        <p:spPr>
          <a:xfrm>
            <a:off x="628966" y="1833191"/>
            <a:ext cx="364462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Start with a standard cylinder cavity</a:t>
            </a:r>
            <a:endParaRPr lang="en-GB" sz="1600" noProof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BBADEB-93D1-5866-2A7E-07C9D6ED4942}"/>
                  </a:ext>
                </a:extLst>
              </p:cNvPr>
              <p:cNvSpPr txBox="1"/>
              <p:nvPr/>
            </p:nvSpPr>
            <p:spPr>
              <a:xfrm>
                <a:off x="4523906" y="2660140"/>
                <a:ext cx="959600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He gas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</a:rPr>
                        <m:t>≈1.01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BBADEB-93D1-5866-2A7E-07C9D6ED4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906" y="2660140"/>
                <a:ext cx="959600" cy="523220"/>
              </a:xfrm>
              <a:prstGeom prst="rect">
                <a:avLst/>
              </a:prstGeom>
              <a:blipFill>
                <a:blip r:embed="rId5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557CCC8-3547-90B5-35C0-9ECA2B953DF3}"/>
                  </a:ext>
                </a:extLst>
              </p:cNvPr>
              <p:cNvSpPr txBox="1"/>
              <p:nvPr/>
            </p:nvSpPr>
            <p:spPr>
              <a:xfrm>
                <a:off x="4453313" y="3406762"/>
                <a:ext cx="959600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He liquid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1400" i="1">
                          <a:latin typeface="Cambria Math" panose="02040503050406030204" pitchFamily="18" charset="0"/>
                        </a:rPr>
                        <m:t>≈1.0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557CCC8-3547-90B5-35C0-9ECA2B953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3" y="3406762"/>
                <a:ext cx="959600" cy="523220"/>
              </a:xfrm>
              <a:prstGeom prst="rect">
                <a:avLst/>
              </a:prstGeom>
              <a:blipFill>
                <a:blip r:embed="rId6"/>
                <a:stretch>
                  <a:fillRect l="-1258" t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D60B00B8-FCE5-C851-D808-DCD2580F356B}"/>
              </a:ext>
            </a:extLst>
          </p:cNvPr>
          <p:cNvSpPr txBox="1"/>
          <p:nvPr/>
        </p:nvSpPr>
        <p:spPr>
          <a:xfrm>
            <a:off x="3564345" y="372104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2E91D6E-27FA-0081-D29C-BD1680D6238C}"/>
              </a:ext>
            </a:extLst>
          </p:cNvPr>
          <p:cNvCxnSpPr>
            <a:cxnSpLocks/>
          </p:cNvCxnSpPr>
          <p:nvPr/>
        </p:nvCxnSpPr>
        <p:spPr>
          <a:xfrm flipV="1">
            <a:off x="3793787" y="3549177"/>
            <a:ext cx="0" cy="606511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6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54453041-0CBA-1AD3-5203-FE0DFC79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86" y="1630420"/>
            <a:ext cx="3683139" cy="276235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860D551-831A-8A1E-2A0E-4BE84AA8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Evolution of frequency while filling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13FEB3E-1E66-AAB1-E41A-DAEDBD0AA93F}"/>
              </a:ext>
            </a:extLst>
          </p:cNvPr>
          <p:cNvSpPr txBox="1">
            <a:spLocks/>
          </p:cNvSpPr>
          <p:nvPr/>
        </p:nvSpPr>
        <p:spPr>
          <a:xfrm>
            <a:off x="540285" y="996629"/>
            <a:ext cx="3683139" cy="3262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1400" dirty="0">
                <a:latin typeface="+mn-lt"/>
              </a:rPr>
              <a:t>ν</a:t>
            </a:r>
            <a:r>
              <a:rPr lang="fr-FR" sz="1400" dirty="0">
                <a:latin typeface="+mn-lt"/>
              </a:rPr>
              <a:t>(h) </a:t>
            </a:r>
            <a:r>
              <a:rPr lang="en-GB" sz="1400" noProof="0" dirty="0">
                <a:latin typeface="+mn-lt"/>
              </a:rPr>
              <a:t>is not constant : need to adapt filling speed</a:t>
            </a:r>
            <a:endParaRPr lang="en-US" sz="1400" dirty="0"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6F5CEE6-720D-F6A9-00DE-A80F4B2F1A20}"/>
              </a:ext>
            </a:extLst>
          </p:cNvPr>
          <p:cNvSpPr txBox="1"/>
          <p:nvPr/>
        </p:nvSpPr>
        <p:spPr>
          <a:xfrm>
            <a:off x="1039025" y="3591617"/>
            <a:ext cx="115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≈ 130 MHz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423984-74FA-8364-0D43-CBDE9AFDB56B}"/>
              </a:ext>
            </a:extLst>
          </p:cNvPr>
          <p:cNvSpPr txBox="1"/>
          <p:nvPr/>
        </p:nvSpPr>
        <p:spPr>
          <a:xfrm>
            <a:off x="5716131" y="3778580"/>
            <a:ext cx="26476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</a:rPr>
              <a:t>Height : 15 cm</a:t>
            </a:r>
          </a:p>
          <a:p>
            <a:r>
              <a:rPr lang="en-GB" sz="1200" dirty="0">
                <a:solidFill>
                  <a:srgbClr val="0070C0"/>
                </a:solidFill>
              </a:rPr>
              <a:t>Internal radius : 18 mm</a:t>
            </a:r>
          </a:p>
          <a:p>
            <a:r>
              <a:rPr lang="en-GB" sz="1200" dirty="0">
                <a:solidFill>
                  <a:srgbClr val="0070C0"/>
                </a:solidFill>
              </a:rPr>
              <a:t>TM010 frequency in vacuum : 6.38 GHz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8C1CAE-2116-A73F-DB1B-1E67193761F8}"/>
              </a:ext>
            </a:extLst>
          </p:cNvPr>
          <p:cNvSpPr txBox="1"/>
          <p:nvPr/>
        </p:nvSpPr>
        <p:spPr>
          <a:xfrm>
            <a:off x="1822460" y="1847530"/>
            <a:ext cx="1420069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Order of magnitude</a:t>
            </a:r>
          </a:p>
          <a:p>
            <a:r>
              <a:rPr lang="en-US" sz="1200" dirty="0"/>
              <a:t>1 kHz ≡ 1µm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08C2C49-6D39-68B6-CD3B-FB1A7B48FFA6}"/>
              </a:ext>
            </a:extLst>
          </p:cNvPr>
          <p:cNvCxnSpPr>
            <a:cxnSpLocks/>
          </p:cNvCxnSpPr>
          <p:nvPr/>
        </p:nvCxnSpPr>
        <p:spPr>
          <a:xfrm>
            <a:off x="1039025" y="1783404"/>
            <a:ext cx="9612" cy="22373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8DCB74FC-7670-AF83-39B0-0A76FBBBCA7A}"/>
              </a:ext>
            </a:extLst>
          </p:cNvPr>
          <p:cNvSpPr txBox="1"/>
          <p:nvPr/>
        </p:nvSpPr>
        <p:spPr>
          <a:xfrm>
            <a:off x="2195092" y="2658018"/>
            <a:ext cx="168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Black = simulation</a:t>
            </a:r>
          </a:p>
          <a:p>
            <a:r>
              <a:rPr lang="en-GB" sz="1600" dirty="0">
                <a:solidFill>
                  <a:srgbClr val="FF0000"/>
                </a:solidFill>
              </a:rPr>
              <a:t>Red = experiment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11B3BC-CD53-BE2C-D10C-38FB703F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608" t="59637" r="-1" b="20252"/>
          <a:stretch>
            <a:fillRect/>
          </a:stretch>
        </p:blipFill>
        <p:spPr>
          <a:xfrm rot="5400000">
            <a:off x="5791704" y="1937633"/>
            <a:ext cx="2489271" cy="8186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45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C911-6397-2EB7-9645-8E7D8618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9B25DA6D-ADE1-02E8-3438-667E19C6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32" y="1894644"/>
            <a:ext cx="2558221" cy="1958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B23981-8BA7-B682-B0FC-20F5EB0F8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2" r="10147" b="3741"/>
          <a:stretch>
            <a:fillRect/>
          </a:stretch>
        </p:blipFill>
        <p:spPr>
          <a:xfrm>
            <a:off x="6020106" y="787206"/>
            <a:ext cx="553170" cy="175524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54C2BD89-BA09-6536-7744-74264F037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TM010 geometry</a:t>
            </a:r>
          </a:p>
        </p:txBody>
      </p:sp>
      <p:pic>
        <p:nvPicPr>
          <p:cNvPr id="15" name="Image 14" descr="Une image contenant capture d’écran, Caractère coloré, conception&#10;&#10;Description générée automatiquement">
            <a:extLst>
              <a:ext uri="{FF2B5EF4-FFF2-40B4-BE49-F238E27FC236}">
                <a16:creationId xmlns:a16="http://schemas.microsoft.com/office/drawing/2014/main" id="{6CD89EF4-E40B-B24B-34D7-923CFA99E8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11" t="3550"/>
          <a:stretch/>
        </p:blipFill>
        <p:spPr>
          <a:xfrm>
            <a:off x="6874705" y="779590"/>
            <a:ext cx="1443689" cy="1755248"/>
          </a:xfrm>
          <a:prstGeom prst="rect">
            <a:avLst/>
          </a:prstGeom>
        </p:spPr>
      </p:pic>
      <p:pic>
        <p:nvPicPr>
          <p:cNvPr id="16" name="Image 15" descr="Une image contenant capture d’écran, texte, Caractère coloré, diagramme&#10;&#10;Description générée automatiquement">
            <a:extLst>
              <a:ext uri="{FF2B5EF4-FFF2-40B4-BE49-F238E27FC236}">
                <a16:creationId xmlns:a16="http://schemas.microsoft.com/office/drawing/2014/main" id="{8E0DF788-AD64-BC61-069C-22D90B350E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48" t="2058"/>
          <a:stretch/>
        </p:blipFill>
        <p:spPr>
          <a:xfrm>
            <a:off x="6862734" y="2608662"/>
            <a:ext cx="1490084" cy="1979370"/>
          </a:xfrm>
          <a:prstGeom prst="rect">
            <a:avLst/>
          </a:prstGeom>
        </p:spPr>
      </p:pic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85DDE2CB-6DDF-8AC9-5330-0010ACC8FBEB}"/>
              </a:ext>
            </a:extLst>
          </p:cNvPr>
          <p:cNvSpPr txBox="1">
            <a:spLocks/>
          </p:cNvSpPr>
          <p:nvPr/>
        </p:nvSpPr>
        <p:spPr>
          <a:xfrm>
            <a:off x="367832" y="832290"/>
            <a:ext cx="4048525" cy="95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Partial filling localizes electric field :</a:t>
            </a:r>
          </a:p>
          <a:p>
            <a:r>
              <a:rPr lang="en-US" sz="1400" dirty="0">
                <a:latin typeface="+mn-lt"/>
                <a:cs typeface="Arial" panose="020B0604020202020204" pitchFamily="34" charset="0"/>
              </a:rPr>
              <a:t>Effect on collecting antenna coupling </a:t>
            </a:r>
            <a:r>
              <a:rPr lang="el-GR" sz="1400" dirty="0">
                <a:latin typeface="+mn-lt"/>
                <a:cs typeface="Arial" panose="020B0604020202020204" pitchFamily="34" charset="0"/>
              </a:rPr>
              <a:t>β</a:t>
            </a:r>
            <a:endParaRPr lang="fr-FR" sz="1400" dirty="0">
              <a:latin typeface="+mn-lt"/>
              <a:cs typeface="Arial" panose="020B0604020202020204" pitchFamily="34" charset="0"/>
            </a:endParaRPr>
          </a:p>
          <a:p>
            <a:r>
              <a:rPr lang="en-US" sz="1400" dirty="0">
                <a:latin typeface="+mn-lt"/>
                <a:cs typeface="Arial" panose="020B0604020202020204" pitchFamily="34" charset="0"/>
              </a:rPr>
              <a:t>Effect on form factor C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134F4-4310-0724-FCF2-9D0E12676FD2}"/>
              </a:ext>
            </a:extLst>
          </p:cNvPr>
          <p:cNvSpPr/>
          <p:nvPr/>
        </p:nvSpPr>
        <p:spPr>
          <a:xfrm>
            <a:off x="804152" y="3150214"/>
            <a:ext cx="1568533" cy="39516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3E3EF27-55F7-F801-7F48-5808AEDA3102}"/>
                  </a:ext>
                </a:extLst>
              </p:cNvPr>
              <p:cNvSpPr txBox="1"/>
              <p:nvPr/>
            </p:nvSpPr>
            <p:spPr>
              <a:xfrm>
                <a:off x="3684754" y="1502288"/>
                <a:ext cx="1125821" cy="47045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3E3EF27-55F7-F801-7F48-5808AEDA3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754" y="1502288"/>
                <a:ext cx="1125821" cy="4704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D0B68F9B-87D2-CCCF-AD3D-F2E286F6A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791" y="1972738"/>
            <a:ext cx="2555897" cy="18791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000F236-0AB0-9AFA-8AF9-9EC0AA8510C5}"/>
              </a:ext>
            </a:extLst>
          </p:cNvPr>
          <p:cNvSpPr txBox="1"/>
          <p:nvPr/>
        </p:nvSpPr>
        <p:spPr>
          <a:xfrm>
            <a:off x="4549157" y="4065015"/>
            <a:ext cx="147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Filling hole at mode surface current node</a:t>
            </a:r>
          </a:p>
        </p:txBody>
      </p: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E5214F58-DD94-3EC5-FAEB-191CE4AF2344}"/>
              </a:ext>
            </a:extLst>
          </p:cNvPr>
          <p:cNvCxnSpPr>
            <a:cxnSpLocks/>
            <a:stCxn id="11" idx="2"/>
            <a:endCxn id="44" idx="4"/>
          </p:cNvCxnSpPr>
          <p:nvPr/>
        </p:nvCxnSpPr>
        <p:spPr>
          <a:xfrm rot="16200000" flipH="1">
            <a:off x="5777088" y="4038216"/>
            <a:ext cx="37488" cy="1014416"/>
          </a:xfrm>
          <a:prstGeom prst="bentConnector3">
            <a:avLst>
              <a:gd name="adj1" fmla="val 39841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2CDE907-D869-E9EB-4A31-4A94FB667464}"/>
              </a:ext>
            </a:extLst>
          </p:cNvPr>
          <p:cNvSpPr/>
          <p:nvPr/>
        </p:nvSpPr>
        <p:spPr>
          <a:xfrm>
            <a:off x="6116004" y="1196200"/>
            <a:ext cx="374073" cy="1300815"/>
          </a:xfrm>
          <a:prstGeom prst="rect">
            <a:avLst/>
          </a:prstGeom>
          <a:solidFill>
            <a:srgbClr val="00FDF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641B352-A522-1C6B-119C-FA53CA2CCB41}"/>
              </a:ext>
            </a:extLst>
          </p:cNvPr>
          <p:cNvCxnSpPr/>
          <p:nvPr/>
        </p:nvCxnSpPr>
        <p:spPr>
          <a:xfrm>
            <a:off x="6109855" y="1196200"/>
            <a:ext cx="18683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9DE0864-E8B0-59D3-DF94-3AF379661BF1}"/>
              </a:ext>
            </a:extLst>
          </p:cNvPr>
          <p:cNvSpPr txBox="1"/>
          <p:nvPr/>
        </p:nvSpPr>
        <p:spPr>
          <a:xfrm>
            <a:off x="5769563" y="1521794"/>
            <a:ext cx="1054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Full </a:t>
            </a:r>
          </a:p>
          <a:p>
            <a:pPr algn="ctr"/>
            <a:r>
              <a:rPr lang="en-GB" sz="1400" dirty="0" err="1"/>
              <a:t>gHe</a:t>
            </a:r>
            <a:r>
              <a:rPr lang="en-GB" sz="1400" dirty="0"/>
              <a:t> or </a:t>
            </a:r>
            <a:r>
              <a:rPr lang="en-GB" sz="1400" dirty="0" err="1"/>
              <a:t>LHe</a:t>
            </a:r>
            <a:endParaRPr lang="en-GB" sz="14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8260438-3663-F502-E789-5692198B82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12" r="10147" b="3741"/>
          <a:stretch>
            <a:fillRect/>
          </a:stretch>
        </p:blipFill>
        <p:spPr>
          <a:xfrm>
            <a:off x="6020106" y="2782017"/>
            <a:ext cx="553170" cy="17552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E72DEE-DCF4-0D01-C173-172A85536F98}"/>
              </a:ext>
            </a:extLst>
          </p:cNvPr>
          <p:cNvSpPr/>
          <p:nvPr/>
        </p:nvSpPr>
        <p:spPr>
          <a:xfrm>
            <a:off x="6116004" y="3191011"/>
            <a:ext cx="374073" cy="699289"/>
          </a:xfrm>
          <a:prstGeom prst="rect">
            <a:avLst/>
          </a:prstGeom>
          <a:solidFill>
            <a:srgbClr val="00FDFF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DB9A1E2-9D94-19EE-FBF7-608E1E2F3911}"/>
              </a:ext>
            </a:extLst>
          </p:cNvPr>
          <p:cNvCxnSpPr/>
          <p:nvPr/>
        </p:nvCxnSpPr>
        <p:spPr>
          <a:xfrm>
            <a:off x="6109855" y="3191011"/>
            <a:ext cx="186836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AB78ADC-D4A6-F060-9DA6-F3DF95CA0E9E}"/>
              </a:ext>
            </a:extLst>
          </p:cNvPr>
          <p:cNvSpPr/>
          <p:nvPr/>
        </p:nvSpPr>
        <p:spPr>
          <a:xfrm>
            <a:off x="6116004" y="3890301"/>
            <a:ext cx="374073" cy="5931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FC88D4C-C59A-9A66-1A76-2AFB29AADA31}"/>
              </a:ext>
            </a:extLst>
          </p:cNvPr>
          <p:cNvSpPr txBox="1"/>
          <p:nvPr/>
        </p:nvSpPr>
        <p:spPr>
          <a:xfrm>
            <a:off x="6069705" y="3407285"/>
            <a:ext cx="471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gHe</a:t>
            </a:r>
            <a:endParaRPr lang="en-GB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8B0F22-6229-414B-9481-CDAF54BB19DF}"/>
              </a:ext>
            </a:extLst>
          </p:cNvPr>
          <p:cNvSpPr txBox="1"/>
          <p:nvPr/>
        </p:nvSpPr>
        <p:spPr>
          <a:xfrm>
            <a:off x="6072048" y="398807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</a:rPr>
              <a:t>LHe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8385E78-B45F-093C-3A9B-2B925619C1B0}"/>
              </a:ext>
            </a:extLst>
          </p:cNvPr>
          <p:cNvSpPr txBox="1"/>
          <p:nvPr/>
        </p:nvSpPr>
        <p:spPr>
          <a:xfrm>
            <a:off x="4565964" y="724678"/>
            <a:ext cx="1550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Collecting antenna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35680D4-38EB-F3E0-EAD7-85C2450D42D5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340984" y="1032455"/>
            <a:ext cx="949670" cy="21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09574A9-116A-5D48-69D6-7AD1EA180197}"/>
              </a:ext>
            </a:extLst>
          </p:cNvPr>
          <p:cNvCxnSpPr/>
          <p:nvPr/>
        </p:nvCxnSpPr>
        <p:spPr>
          <a:xfrm flipH="1">
            <a:off x="3351579" y="3890301"/>
            <a:ext cx="1905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FAD23CD-D600-7AEA-497F-1B7547FBA3B7}"/>
              </a:ext>
            </a:extLst>
          </p:cNvPr>
          <p:cNvCxnSpPr>
            <a:cxnSpLocks/>
          </p:cNvCxnSpPr>
          <p:nvPr/>
        </p:nvCxnSpPr>
        <p:spPr>
          <a:xfrm flipH="1">
            <a:off x="694442" y="3899603"/>
            <a:ext cx="19050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D886852-D103-F368-7088-D91AB8D66B42}"/>
              </a:ext>
            </a:extLst>
          </p:cNvPr>
          <p:cNvSpPr txBox="1"/>
          <p:nvPr/>
        </p:nvSpPr>
        <p:spPr>
          <a:xfrm>
            <a:off x="2132549" y="3676086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Filling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44564B1-B4DA-CD2E-9EB4-FB844C431A11}"/>
              </a:ext>
            </a:extLst>
          </p:cNvPr>
          <p:cNvSpPr txBox="1"/>
          <p:nvPr/>
        </p:nvSpPr>
        <p:spPr>
          <a:xfrm>
            <a:off x="4790304" y="3678586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Filling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B9B6A8-6864-883E-6A95-0879233ED9C7}"/>
              </a:ext>
            </a:extLst>
          </p:cNvPr>
          <p:cNvSpPr txBox="1"/>
          <p:nvPr/>
        </p:nvSpPr>
        <p:spPr>
          <a:xfrm>
            <a:off x="4006615" y="3248098"/>
            <a:ext cx="1646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Reasonable effect on 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CABB3A-1761-38D8-9CB4-AB2D3832555B}"/>
              </a:ext>
            </a:extLst>
          </p:cNvPr>
          <p:cNvSpPr txBox="1"/>
          <p:nvPr/>
        </p:nvSpPr>
        <p:spPr>
          <a:xfrm>
            <a:off x="937580" y="2552814"/>
            <a:ext cx="142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Broad range usable without adjusting antenna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FD0EF05-CB04-D239-4E2B-64CE5FDEF377}"/>
              </a:ext>
            </a:extLst>
          </p:cNvPr>
          <p:cNvSpPr txBox="1"/>
          <p:nvPr/>
        </p:nvSpPr>
        <p:spPr>
          <a:xfrm>
            <a:off x="661870" y="1875609"/>
            <a:ext cx="150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Black = simulation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Red = experiment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90CCFE3F-962E-D063-96C7-EF652050A971}"/>
              </a:ext>
            </a:extLst>
          </p:cNvPr>
          <p:cNvSpPr/>
          <p:nvPr/>
        </p:nvSpPr>
        <p:spPr>
          <a:xfrm>
            <a:off x="6219983" y="4422375"/>
            <a:ext cx="166113" cy="141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D6FD6C-4D8A-6127-910A-C23D939EE4DA}"/>
              </a:ext>
            </a:extLst>
          </p:cNvPr>
          <p:cNvSpPr txBox="1"/>
          <p:nvPr/>
        </p:nvSpPr>
        <p:spPr>
          <a:xfrm>
            <a:off x="6736951" y="4525771"/>
            <a:ext cx="1723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Simulations with </a:t>
            </a:r>
            <a:r>
              <a:rPr lang="en-GB" sz="1200" dirty="0" err="1"/>
              <a:t>Comsol</a:t>
            </a:r>
            <a:endParaRPr lang="en-GB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E081658-7493-DA6E-722C-C4869DE61A31}"/>
              </a:ext>
            </a:extLst>
          </p:cNvPr>
          <p:cNvSpPr txBox="1"/>
          <p:nvPr/>
        </p:nvSpPr>
        <p:spPr>
          <a:xfrm>
            <a:off x="7673801" y="3960710"/>
            <a:ext cx="644593" cy="461665"/>
          </a:xfrm>
          <a:prstGeom prst="rect">
            <a:avLst/>
          </a:prstGeom>
          <a:solidFill>
            <a:srgbClr val="EAF4FF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Liquid surface</a:t>
            </a:r>
          </a:p>
        </p:txBody>
      </p:sp>
    </p:spTree>
    <p:extLst>
      <p:ext uri="{BB962C8B-B14F-4D97-AF65-F5344CB8AC3E}">
        <p14:creationId xmlns:p14="http://schemas.microsoft.com/office/powerpoint/2010/main" val="15794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83DD-335C-93DC-06F4-A12B9DAF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7EFB845-5BEE-CF8E-C479-5995AE67554E}"/>
              </a:ext>
            </a:extLst>
          </p:cNvPr>
          <p:cNvSpPr/>
          <p:nvPr/>
        </p:nvSpPr>
        <p:spPr>
          <a:xfrm>
            <a:off x="5175115" y="1262293"/>
            <a:ext cx="3651115" cy="34278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E84F03-309B-6581-1314-509722E1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Condensing </a:t>
            </a:r>
            <a:r>
              <a:rPr lang="en-GB" noProof="0" dirty="0" err="1"/>
              <a:t>LHe</a:t>
            </a:r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7D2C93-491B-8DCB-6765-C6E1DDF8A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833" y="934474"/>
                <a:ext cx="4737647" cy="3417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Condense He in the cavity insert :</a:t>
                </a: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Insert contains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gHe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for thermal coupling with fridge bath</a:t>
                </a: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Add more gas so that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GB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&gt;</m:t>
                        </m:r>
                        <m:r>
                          <a:rPr kumimoji="0" lang="en-GB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GB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(= 1 bar at 4.2 K) </a:t>
                </a: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to condense.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Keep pressure with a driven gas flux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Prevent </a:t>
                </a:r>
                <a:r>
                  <a:rPr lang="en-GB" sz="1400" noProof="0" dirty="0" err="1">
                    <a:solidFill>
                      <a:sysClr val="windowText" lastClr="000000"/>
                    </a:solidFill>
                    <a:latin typeface="+mn-lt"/>
                  </a:rPr>
                  <a:t>LHe</a:t>
                </a: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 in cavity from boiling :</a:t>
                </a: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Good thermal coupling with the bath thanks to He vapor</a:t>
                </a: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Good thermal isolation cavity/cane </a:t>
                </a:r>
              </a:p>
              <a:p>
                <a:pPr>
                  <a:buFont typeface="Wingdings" panose="05000000000000000000" pitchFamily="2" charset="2"/>
                  <a:buChar char="ü"/>
                  <a:defRPr/>
                </a:pPr>
                <a:r>
                  <a:rPr lang="en-GB" sz="1400" noProof="0" dirty="0">
                    <a:solidFill>
                      <a:sysClr val="windowText" lastClr="000000"/>
                    </a:solidFill>
                    <a:latin typeface="+mn-lt"/>
                  </a:rPr>
                  <a:t>Slight overpressure prevents boiling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AF7D2C93-491B-8DCB-6765-C6E1DDF8A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833" y="934474"/>
                <a:ext cx="4737647" cy="3417520"/>
              </a:xfrm>
              <a:blipFill>
                <a:blip r:embed="rId2"/>
                <a:stretch>
                  <a:fillRect l="-386" t="-7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C5328217-8232-3FF6-2B28-9469EF86B1C9}"/>
              </a:ext>
            </a:extLst>
          </p:cNvPr>
          <p:cNvSpPr/>
          <p:nvPr/>
        </p:nvSpPr>
        <p:spPr>
          <a:xfrm>
            <a:off x="6284794" y="1272626"/>
            <a:ext cx="1937982" cy="2971827"/>
          </a:xfrm>
          <a:prstGeom prst="rect">
            <a:avLst/>
          </a:prstGeom>
          <a:solidFill>
            <a:srgbClr val="00F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3D7254-5E6D-0FDE-6BA4-1E8873987FD9}"/>
              </a:ext>
            </a:extLst>
          </p:cNvPr>
          <p:cNvSpPr/>
          <p:nvPr/>
        </p:nvSpPr>
        <p:spPr>
          <a:xfrm>
            <a:off x="6294874" y="3214841"/>
            <a:ext cx="1922586" cy="101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E8FD49-967F-E7A1-0253-84FBB5DD41CB}"/>
              </a:ext>
            </a:extLst>
          </p:cNvPr>
          <p:cNvSpPr/>
          <p:nvPr/>
        </p:nvSpPr>
        <p:spPr>
          <a:xfrm>
            <a:off x="6895073" y="1517460"/>
            <a:ext cx="702860" cy="210857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4008E5-164E-9977-6573-25E26A63A030}"/>
              </a:ext>
            </a:extLst>
          </p:cNvPr>
          <p:cNvSpPr/>
          <p:nvPr/>
        </p:nvSpPr>
        <p:spPr>
          <a:xfrm>
            <a:off x="7199460" y="3546647"/>
            <a:ext cx="93240" cy="1953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8CC2FA3-B378-3119-2BBB-A4BBFA852DC3}"/>
              </a:ext>
            </a:extLst>
          </p:cNvPr>
          <p:cNvSpPr/>
          <p:nvPr/>
        </p:nvSpPr>
        <p:spPr>
          <a:xfrm>
            <a:off x="5175113" y="1202991"/>
            <a:ext cx="3651115" cy="8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00C05A-8A0E-14DA-EF1E-CE9E2D45BE0D}"/>
              </a:ext>
            </a:extLst>
          </p:cNvPr>
          <p:cNvSpPr txBox="1"/>
          <p:nvPr/>
        </p:nvSpPr>
        <p:spPr>
          <a:xfrm>
            <a:off x="5757975" y="4314087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Cryostat bath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0FB996-22DB-D3A2-E7D8-B04CCE85D12D}"/>
              </a:ext>
            </a:extLst>
          </p:cNvPr>
          <p:cNvSpPr txBox="1"/>
          <p:nvPr/>
        </p:nvSpPr>
        <p:spPr>
          <a:xfrm>
            <a:off x="7705982" y="386037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LHe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235DCDB-FECD-4231-0121-EAC82FF49696}"/>
              </a:ext>
            </a:extLst>
          </p:cNvPr>
          <p:cNvSpPr txBox="1"/>
          <p:nvPr/>
        </p:nvSpPr>
        <p:spPr>
          <a:xfrm>
            <a:off x="7552961" y="2508849"/>
            <a:ext cx="67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gHe</a:t>
            </a:r>
            <a:endParaRPr lang="en-GB" sz="1400" dirty="0"/>
          </a:p>
          <a:p>
            <a:r>
              <a:rPr lang="en-GB" sz="1400" dirty="0"/>
              <a:t>P&gt;</a:t>
            </a:r>
            <a:r>
              <a:rPr lang="en-GB" sz="1400" dirty="0" err="1"/>
              <a:t>Psat</a:t>
            </a:r>
            <a:endParaRPr lang="en-GB" sz="1400" dirty="0"/>
          </a:p>
        </p:txBody>
      </p:sp>
      <p:sp>
        <p:nvSpPr>
          <p:cNvPr id="32" name="Flèche : demi-tour 31">
            <a:extLst>
              <a:ext uri="{FF2B5EF4-FFF2-40B4-BE49-F238E27FC236}">
                <a16:creationId xmlns:a16="http://schemas.microsoft.com/office/drawing/2014/main" id="{D35C0876-685A-50F6-6A3E-9A0D818FFA63}"/>
              </a:ext>
            </a:extLst>
          </p:cNvPr>
          <p:cNvSpPr/>
          <p:nvPr/>
        </p:nvSpPr>
        <p:spPr>
          <a:xfrm rot="10800000">
            <a:off x="7270116" y="3602865"/>
            <a:ext cx="469362" cy="555617"/>
          </a:xfrm>
          <a:prstGeom prst="uturnArrow">
            <a:avLst>
              <a:gd name="adj1" fmla="val 10000"/>
              <a:gd name="adj2" fmla="val 15875"/>
              <a:gd name="adj3" fmla="val 16851"/>
              <a:gd name="adj4" fmla="val 43750"/>
              <a:gd name="adj5" fmla="val 65605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Flèche : demi-tour 32">
            <a:extLst>
              <a:ext uri="{FF2B5EF4-FFF2-40B4-BE49-F238E27FC236}">
                <a16:creationId xmlns:a16="http://schemas.microsoft.com/office/drawing/2014/main" id="{B00E3D3C-CACC-1EA6-D8AE-16BE75E07622}"/>
              </a:ext>
            </a:extLst>
          </p:cNvPr>
          <p:cNvSpPr/>
          <p:nvPr/>
        </p:nvSpPr>
        <p:spPr>
          <a:xfrm rot="10800000" flipH="1">
            <a:off x="6708103" y="3610879"/>
            <a:ext cx="492377" cy="555617"/>
          </a:xfrm>
          <a:prstGeom prst="uturnArrow">
            <a:avLst>
              <a:gd name="adj1" fmla="val 10000"/>
              <a:gd name="adj2" fmla="val 15875"/>
              <a:gd name="adj3" fmla="val 16851"/>
              <a:gd name="adj4" fmla="val 43750"/>
              <a:gd name="adj5" fmla="val 65605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A7AA77FD-E4EB-1F13-3EBA-5D2328757F49}"/>
              </a:ext>
            </a:extLst>
          </p:cNvPr>
          <p:cNvSpPr/>
          <p:nvPr/>
        </p:nvSpPr>
        <p:spPr>
          <a:xfrm rot="16200000">
            <a:off x="6914451" y="3596839"/>
            <a:ext cx="654996" cy="9498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èche : bas 34">
            <a:extLst>
              <a:ext uri="{FF2B5EF4-FFF2-40B4-BE49-F238E27FC236}">
                <a16:creationId xmlns:a16="http://schemas.microsoft.com/office/drawing/2014/main" id="{A1B5DFC2-0125-09F6-E748-620F78BD9B1E}"/>
              </a:ext>
            </a:extLst>
          </p:cNvPr>
          <p:cNvSpPr/>
          <p:nvPr/>
        </p:nvSpPr>
        <p:spPr>
          <a:xfrm rot="973462">
            <a:off x="6374585" y="1404742"/>
            <a:ext cx="110247" cy="60960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37695DE9-7288-BB75-684B-2044143F71D4}"/>
              </a:ext>
            </a:extLst>
          </p:cNvPr>
          <p:cNvSpPr/>
          <p:nvPr/>
        </p:nvSpPr>
        <p:spPr>
          <a:xfrm rot="973462">
            <a:off x="6375120" y="1934580"/>
            <a:ext cx="110247" cy="60960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53E173B6-D1CA-325B-915E-BEA475D4B296}"/>
              </a:ext>
            </a:extLst>
          </p:cNvPr>
          <p:cNvSpPr/>
          <p:nvPr/>
        </p:nvSpPr>
        <p:spPr>
          <a:xfrm rot="20466377">
            <a:off x="8023470" y="1402127"/>
            <a:ext cx="110247" cy="60960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B2F1C374-F03F-F22C-A15F-D61F018B6B72}"/>
              </a:ext>
            </a:extLst>
          </p:cNvPr>
          <p:cNvSpPr/>
          <p:nvPr/>
        </p:nvSpPr>
        <p:spPr>
          <a:xfrm rot="20466377">
            <a:off x="8004771" y="1931202"/>
            <a:ext cx="110247" cy="609600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23E632-64D5-3CEF-12B3-5508AD7C4496}"/>
              </a:ext>
            </a:extLst>
          </p:cNvPr>
          <p:cNvSpPr txBox="1"/>
          <p:nvPr/>
        </p:nvSpPr>
        <p:spPr>
          <a:xfrm>
            <a:off x="5175116" y="1872809"/>
            <a:ext cx="1206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Condensation on cold walls makes a thin continuous film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C34C85E9-37AC-3982-2ABC-110975709C90}"/>
              </a:ext>
            </a:extLst>
          </p:cNvPr>
          <p:cNvCxnSpPr>
            <a:cxnSpLocks/>
          </p:cNvCxnSpPr>
          <p:nvPr/>
        </p:nvCxnSpPr>
        <p:spPr>
          <a:xfrm>
            <a:off x="6307844" y="2013155"/>
            <a:ext cx="0" cy="1379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B1D2DE8-ADB4-56FE-AA88-91189D42A1D3}"/>
              </a:ext>
            </a:extLst>
          </p:cNvPr>
          <p:cNvCxnSpPr>
            <a:cxnSpLocks/>
          </p:cNvCxnSpPr>
          <p:nvPr/>
        </p:nvCxnSpPr>
        <p:spPr>
          <a:xfrm>
            <a:off x="8198252" y="2024868"/>
            <a:ext cx="0" cy="14615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1ED52-3822-5B04-7B86-7EEAC4F1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8AD2E0-084C-6271-EB33-0DCE6B6F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“fast” scan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F12B89A-C2E7-D74C-000F-EEE28152F3E8}"/>
              </a:ext>
            </a:extLst>
          </p:cNvPr>
          <p:cNvSpPr txBox="1"/>
          <p:nvPr/>
        </p:nvSpPr>
        <p:spPr>
          <a:xfrm>
            <a:off x="6574431" y="998778"/>
            <a:ext cx="17009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Inject </a:t>
            </a:r>
            <a:r>
              <a:rPr lang="en-GB" sz="1200" dirty="0" err="1"/>
              <a:t>gHe</a:t>
            </a:r>
            <a:r>
              <a:rPr lang="en-GB" sz="1200" dirty="0"/>
              <a:t> from bottle : condensate in insert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1458DD8-0DBD-D44F-0C41-D741F9DC8CCC}"/>
              </a:ext>
            </a:extLst>
          </p:cNvPr>
          <p:cNvSpPr txBox="1"/>
          <p:nvPr/>
        </p:nvSpPr>
        <p:spPr>
          <a:xfrm>
            <a:off x="4766436" y="860735"/>
            <a:ext cx="14460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Needle valve for precise flux control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2F97F5DF-3E64-E636-F663-9EA0C79B43D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5013864" y="1322400"/>
            <a:ext cx="475619" cy="4711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DDF821BB-077F-8F45-9DC4-AFAADB7C9768}"/>
              </a:ext>
            </a:extLst>
          </p:cNvPr>
          <p:cNvCxnSpPr>
            <a:cxnSpLocks/>
          </p:cNvCxnSpPr>
          <p:nvPr/>
        </p:nvCxnSpPr>
        <p:spPr>
          <a:xfrm rot="10800000">
            <a:off x="547550" y="852055"/>
            <a:ext cx="1233055" cy="615306"/>
          </a:xfrm>
          <a:prstGeom prst="bentConnector3">
            <a:avLst>
              <a:gd name="adj1" fmla="val 562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682DC02-5438-001C-8785-09EF2AD07A35}"/>
              </a:ext>
            </a:extLst>
          </p:cNvPr>
          <p:cNvSpPr txBox="1"/>
          <p:nvPr/>
        </p:nvSpPr>
        <p:spPr>
          <a:xfrm>
            <a:off x="609419" y="823716"/>
            <a:ext cx="110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He bath recovery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9CD0D0-9F3A-C17E-8FAE-EDB314BF1046}"/>
              </a:ext>
            </a:extLst>
          </p:cNvPr>
          <p:cNvSpPr txBox="1"/>
          <p:nvPr/>
        </p:nvSpPr>
        <p:spPr>
          <a:xfrm>
            <a:off x="387001" y="4026054"/>
            <a:ext cx="305300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to perturbations of cryostat bath 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of pressure in recuperation lines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 of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of the bath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AE40DCB3-1376-6123-162E-8B416109681B}"/>
              </a:ext>
            </a:extLst>
          </p:cNvPr>
          <p:cNvCxnSpPr>
            <a:cxnSpLocks/>
          </p:cNvCxnSpPr>
          <p:nvPr/>
        </p:nvCxnSpPr>
        <p:spPr>
          <a:xfrm flipH="1" flipV="1">
            <a:off x="2227806" y="1067086"/>
            <a:ext cx="1667245" cy="135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D117582B-684D-6EBF-64D9-407E3414A64A}"/>
              </a:ext>
            </a:extLst>
          </p:cNvPr>
          <p:cNvCxnSpPr>
            <a:cxnSpLocks/>
          </p:cNvCxnSpPr>
          <p:nvPr/>
        </p:nvCxnSpPr>
        <p:spPr>
          <a:xfrm>
            <a:off x="1901482" y="1064001"/>
            <a:ext cx="3349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9D182DC4-86D8-3BEB-8C76-B59438533C64}"/>
              </a:ext>
            </a:extLst>
          </p:cNvPr>
          <p:cNvCxnSpPr>
            <a:cxnSpLocks/>
          </p:cNvCxnSpPr>
          <p:nvPr/>
        </p:nvCxnSpPr>
        <p:spPr>
          <a:xfrm>
            <a:off x="2109706" y="1064001"/>
            <a:ext cx="0" cy="16782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E9A0D4C2-4AFE-182C-59B4-EDF9A83FA90A}"/>
              </a:ext>
            </a:extLst>
          </p:cNvPr>
          <p:cNvSpPr txBox="1"/>
          <p:nvPr/>
        </p:nvSpPr>
        <p:spPr>
          <a:xfrm>
            <a:off x="1913504" y="833022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FF0000"/>
                </a:solidFill>
              </a:rPr>
              <a:t>T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799B27BD-6DE0-0B55-EEF5-BE4C7B8B716E}"/>
              </a:ext>
            </a:extLst>
          </p:cNvPr>
          <p:cNvSpPr txBox="1"/>
          <p:nvPr/>
        </p:nvSpPr>
        <p:spPr>
          <a:xfrm rot="10800000">
            <a:off x="1908695" y="1068440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7A8A8775-1103-6B35-12BB-30BEA891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04" y="936191"/>
            <a:ext cx="902556" cy="297797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2173618-537F-AECC-8939-82B64A236E98}"/>
              </a:ext>
            </a:extLst>
          </p:cNvPr>
          <p:cNvSpPr/>
          <p:nvPr/>
        </p:nvSpPr>
        <p:spPr>
          <a:xfrm>
            <a:off x="3509174" y="2046627"/>
            <a:ext cx="803345" cy="188392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B00A34A-4851-DE62-6B1D-4476EA0F98B0}"/>
              </a:ext>
            </a:extLst>
          </p:cNvPr>
          <p:cNvSpPr txBox="1"/>
          <p:nvPr/>
        </p:nvSpPr>
        <p:spPr>
          <a:xfrm>
            <a:off x="4352242" y="3650844"/>
            <a:ext cx="134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100 L safety vessel</a:t>
            </a:r>
            <a:endParaRPr lang="en-GB" sz="12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29CB43D-EC14-FEEB-B623-034A62188B8D}"/>
              </a:ext>
            </a:extLst>
          </p:cNvPr>
          <p:cNvSpPr/>
          <p:nvPr/>
        </p:nvSpPr>
        <p:spPr>
          <a:xfrm>
            <a:off x="6643725" y="1684102"/>
            <a:ext cx="476655" cy="2120631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4B90AEE-95B3-62EF-44E5-E9F9D5344335}"/>
              </a:ext>
            </a:extLst>
          </p:cNvPr>
          <p:cNvSpPr/>
          <p:nvPr/>
        </p:nvSpPr>
        <p:spPr>
          <a:xfrm>
            <a:off x="6235163" y="1793538"/>
            <a:ext cx="408562" cy="1264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9819AF6-D22C-8524-71C6-EA97708D955A}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5826601" y="1856767"/>
            <a:ext cx="408562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>
            <a:extLst>
              <a:ext uri="{FF2B5EF4-FFF2-40B4-BE49-F238E27FC236}">
                <a16:creationId xmlns:a16="http://schemas.microsoft.com/office/drawing/2014/main" id="{80FB76DD-4890-973D-4012-A9B47AAC1D91}"/>
              </a:ext>
            </a:extLst>
          </p:cNvPr>
          <p:cNvSpPr txBox="1"/>
          <p:nvPr/>
        </p:nvSpPr>
        <p:spPr>
          <a:xfrm>
            <a:off x="6293002" y="3914169"/>
            <a:ext cx="1349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 err="1"/>
              <a:t>gHe</a:t>
            </a:r>
            <a:r>
              <a:rPr lang="en-GB" sz="1200" noProof="0" dirty="0"/>
              <a:t> bottle 150 bar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BA7F821-FEA7-9B95-D24B-4C4AB74A270E}"/>
              </a:ext>
            </a:extLst>
          </p:cNvPr>
          <p:cNvSpPr txBox="1"/>
          <p:nvPr/>
        </p:nvSpPr>
        <p:spPr>
          <a:xfrm>
            <a:off x="4859815" y="1657289"/>
            <a:ext cx="308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noProof="0" dirty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D42322CA-76B8-F23A-853A-26445E83DE27}"/>
              </a:ext>
            </a:extLst>
          </p:cNvPr>
          <p:cNvSpPr txBox="1"/>
          <p:nvPr/>
        </p:nvSpPr>
        <p:spPr>
          <a:xfrm>
            <a:off x="5960860" y="1597706"/>
            <a:ext cx="33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dirty="0">
                <a:solidFill>
                  <a:srgbClr val="00B050"/>
                </a:solidFill>
              </a:rPr>
              <a:t>P</a:t>
            </a:r>
            <a:endParaRPr lang="en-GB" noProof="0" dirty="0">
              <a:solidFill>
                <a:srgbClr val="00B050"/>
              </a:solidFill>
            </a:endParaRP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75613983-AAA4-94EE-F346-567FBC63ABC2}"/>
              </a:ext>
            </a:extLst>
          </p:cNvPr>
          <p:cNvCxnSpPr>
            <a:cxnSpLocks/>
          </p:cNvCxnSpPr>
          <p:nvPr/>
        </p:nvCxnSpPr>
        <p:spPr>
          <a:xfrm flipH="1">
            <a:off x="4477320" y="1856767"/>
            <a:ext cx="1349281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ngle 105">
            <a:extLst>
              <a:ext uri="{FF2B5EF4-FFF2-40B4-BE49-F238E27FC236}">
                <a16:creationId xmlns:a16="http://schemas.microsoft.com/office/drawing/2014/main" id="{716CFFD5-CF82-CFD5-539A-1F96FD11DD2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93182" y="1170308"/>
            <a:ext cx="786007" cy="582269"/>
          </a:xfrm>
          <a:prstGeom prst="bentConnector3">
            <a:avLst>
              <a:gd name="adj1" fmla="val 276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63CE4AD4-CB75-B694-2AFA-94B61804F177}"/>
              </a:ext>
            </a:extLst>
          </p:cNvPr>
          <p:cNvCxnSpPr>
            <a:cxnSpLocks/>
            <a:stCxn id="79" idx="0"/>
          </p:cNvCxnSpPr>
          <p:nvPr/>
        </p:nvCxnSpPr>
        <p:spPr>
          <a:xfrm flipV="1">
            <a:off x="3910847" y="1068440"/>
            <a:ext cx="0" cy="9781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rapèze 79">
            <a:extLst>
              <a:ext uri="{FF2B5EF4-FFF2-40B4-BE49-F238E27FC236}">
                <a16:creationId xmlns:a16="http://schemas.microsoft.com/office/drawing/2014/main" id="{5100365F-92C0-8751-9DAA-E6A87FCC5B5A}"/>
              </a:ext>
            </a:extLst>
          </p:cNvPr>
          <p:cNvSpPr/>
          <p:nvPr/>
        </p:nvSpPr>
        <p:spPr>
          <a:xfrm rot="10800000">
            <a:off x="3819498" y="1734622"/>
            <a:ext cx="186445" cy="145915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5A324910-2E78-E918-8532-3846BBDC88AD}"/>
              </a:ext>
            </a:extLst>
          </p:cNvPr>
          <p:cNvSpPr txBox="1"/>
          <p:nvPr/>
        </p:nvSpPr>
        <p:spPr>
          <a:xfrm>
            <a:off x="4640991" y="2262108"/>
            <a:ext cx="12213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Typical flux : 0.001 mol/min  </a:t>
            </a:r>
          </a:p>
        </p:txBody>
      </p:sp>
    </p:spTree>
    <p:extLst>
      <p:ext uri="{BB962C8B-B14F-4D97-AF65-F5344CB8AC3E}">
        <p14:creationId xmlns:p14="http://schemas.microsoft.com/office/powerpoint/2010/main" val="5282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7755044-27BC-E858-EACA-D1403087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2" y="2380353"/>
            <a:ext cx="3402356" cy="14709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0D6962-C25A-AAEA-8385-9053C8FB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Speed and stability</a:t>
            </a:r>
          </a:p>
        </p:txBody>
      </p:sp>
      <p:pic>
        <p:nvPicPr>
          <p:cNvPr id="6" name="Espace réservé du contenu 5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1005A096-F395-3CF7-31B1-CF80AABB4C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89517" y="1538442"/>
            <a:ext cx="1424797" cy="2473008"/>
          </a:xfrm>
        </p:spPr>
      </p:pic>
      <p:pic>
        <p:nvPicPr>
          <p:cNvPr id="8" name="Espace réservé du contenu 7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A0E34172-6037-9C20-709E-C3E5E9A2B0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14314" y="1631929"/>
            <a:ext cx="3324295" cy="2473008"/>
          </a:xfr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9FFFB5C-FCA3-7711-533C-331D0D77FA1E}"/>
              </a:ext>
            </a:extLst>
          </p:cNvPr>
          <p:cNvSpPr/>
          <p:nvPr/>
        </p:nvSpPr>
        <p:spPr>
          <a:xfrm>
            <a:off x="7311515" y="2774946"/>
            <a:ext cx="127075" cy="106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FF9BAC-2107-1D83-D07D-C89EF6980E00}"/>
              </a:ext>
            </a:extLst>
          </p:cNvPr>
          <p:cNvSpPr txBox="1"/>
          <p:nvPr/>
        </p:nvSpPr>
        <p:spPr>
          <a:xfrm>
            <a:off x="5195418" y="4130742"/>
            <a:ext cx="35296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noProof="0" dirty="0"/>
              <a:t>Thin shape =&gt; no significant fast oscillations : resonance frequency stable during data acquisition</a:t>
            </a:r>
          </a:p>
        </p:txBody>
      </p:sp>
      <p:pic>
        <p:nvPicPr>
          <p:cNvPr id="3" name="Image 2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C131D852-3DA7-4969-0529-5C189A344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61" y="4830343"/>
            <a:ext cx="629024" cy="2272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36BEA9-23D8-482F-AB47-4A7D0F336E4F}"/>
              </a:ext>
            </a:extLst>
          </p:cNvPr>
          <p:cNvSpPr txBox="1"/>
          <p:nvPr/>
        </p:nvSpPr>
        <p:spPr>
          <a:xfrm>
            <a:off x="4514549" y="937597"/>
            <a:ext cx="29822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Reflexion on antenna port at critical coupling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78EC2D-FA17-C142-354B-13174876BA99}"/>
              </a:ext>
            </a:extLst>
          </p:cNvPr>
          <p:cNvSpPr txBox="1"/>
          <p:nvPr/>
        </p:nvSpPr>
        <p:spPr>
          <a:xfrm>
            <a:off x="418895" y="3957107"/>
            <a:ext cx="384536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 speed control over time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GB" sz="1200" dirty="0">
                <a:solidFill>
                  <a:sysClr val="windowText" lastClr="000000"/>
                </a:solidFill>
              </a:rPr>
              <a:t>Scan as fast as desired for broad exploration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Anything between 2 weeks and 1-hour complete filling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DE2BB2B-85C2-5D3A-B329-3EFE1B8DD7D7}"/>
              </a:ext>
            </a:extLst>
          </p:cNvPr>
          <p:cNvCxnSpPr>
            <a:cxnSpLocks/>
            <a:stCxn id="12" idx="0"/>
            <a:endCxn id="9" idx="4"/>
          </p:cNvCxnSpPr>
          <p:nvPr/>
        </p:nvCxnSpPr>
        <p:spPr>
          <a:xfrm flipV="1">
            <a:off x="6960261" y="2881403"/>
            <a:ext cx="414792" cy="124933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37BE9DE-DC14-9ECC-8CDF-D5BF69EC9349}"/>
              </a:ext>
            </a:extLst>
          </p:cNvPr>
          <p:cNvSpPr txBox="1"/>
          <p:nvPr/>
        </p:nvSpPr>
        <p:spPr>
          <a:xfrm>
            <a:off x="994207" y="3198853"/>
            <a:ext cx="1956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(NB : 1 kHz/min ≡ 1µm/min)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3DF21C5-4A85-7F1E-18B2-892E754B3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1" y="846260"/>
            <a:ext cx="3496537" cy="15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4098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-9_2022" id="{3CAB7A56-E2C1-D64B-ACEF-1DDBA979E123}" vid="{7FE37B67-52E1-E641-B6F3-6D3EA933E6C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Office PowerPoint</Application>
  <PresentationFormat>Affichage à l'écran (16:9)</PresentationFormat>
  <Paragraphs>191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Symbol</vt:lpstr>
      <vt:lpstr>Wingdings</vt:lpstr>
      <vt:lpstr>1_Conception personnalisée</vt:lpstr>
      <vt:lpstr>Liquid He tuning of dark matter axion haloscopes</vt:lpstr>
      <vt:lpstr>The haloscope in a nutshell</vt:lpstr>
      <vt:lpstr>Need for volume</vt:lpstr>
      <vt:lpstr>Cavity tuning with liquid</vt:lpstr>
      <vt:lpstr>Evolution of frequency while filling</vt:lpstr>
      <vt:lpstr>TM010 geometry</vt:lpstr>
      <vt:lpstr>Condensing LHe</vt:lpstr>
      <vt:lpstr>Broad “fast” scan</vt:lpstr>
      <vt:lpstr>Speed and stability</vt:lpstr>
      <vt:lpstr>Slow scans</vt:lpstr>
      <vt:lpstr>“chi va piano, va sano”</vt:lpstr>
      <vt:lpstr>Resulting exclusion plot</vt:lpstr>
      <vt:lpstr>Conclusion</vt:lpstr>
      <vt:lpstr>Liquid He tuning of dark matter axion haloscopes</vt:lpstr>
      <vt:lpstr>Axion dark matter</vt:lpstr>
      <vt:lpstr>4.2 K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ARTHUR TALARMIN</cp:lastModifiedBy>
  <cp:revision>656</cp:revision>
  <cp:lastPrinted>2025-07-04T17:02:46Z</cp:lastPrinted>
  <dcterms:created xsi:type="dcterms:W3CDTF">2022-06-13T12:58:19Z</dcterms:created>
  <dcterms:modified xsi:type="dcterms:W3CDTF">2025-07-07T07:09:03Z</dcterms:modified>
</cp:coreProperties>
</file>