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56" r:id="rId5"/>
    <p:sldId id="1622" r:id="rId6"/>
    <p:sldId id="1605" r:id="rId7"/>
    <p:sldId id="1600" r:id="rId8"/>
    <p:sldId id="1602" r:id="rId9"/>
    <p:sldId id="1618" r:id="rId10"/>
    <p:sldId id="1624" r:id="rId11"/>
    <p:sldId id="1623" r:id="rId12"/>
    <p:sldId id="1604" r:id="rId13"/>
    <p:sldId id="1597" r:id="rId14"/>
    <p:sldId id="1635" r:id="rId15"/>
    <p:sldId id="1626" r:id="rId16"/>
    <p:sldId id="1631" r:id="rId17"/>
    <p:sldId id="1627" r:id="rId18"/>
    <p:sldId id="1629" r:id="rId19"/>
    <p:sldId id="1571" r:id="rId20"/>
    <p:sldId id="945" r:id="rId21"/>
    <p:sldId id="1572" r:id="rId22"/>
    <p:sldId id="1620" r:id="rId23"/>
    <p:sldId id="1632" r:id="rId24"/>
    <p:sldId id="1630" r:id="rId25"/>
    <p:sldId id="1583" r:id="rId26"/>
    <p:sldId id="1625" r:id="rId27"/>
    <p:sldId id="1607" r:id="rId28"/>
    <p:sldId id="162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C6B4DF-B532-0A44-A2B9-5982605D91CC}">
          <p14:sldIdLst>
            <p14:sldId id="256"/>
            <p14:sldId id="1622"/>
            <p14:sldId id="1605"/>
            <p14:sldId id="1600"/>
            <p14:sldId id="1602"/>
            <p14:sldId id="1618"/>
            <p14:sldId id="1624"/>
            <p14:sldId id="1623"/>
            <p14:sldId id="1604"/>
            <p14:sldId id="1597"/>
            <p14:sldId id="1635"/>
            <p14:sldId id="1626"/>
            <p14:sldId id="1631"/>
            <p14:sldId id="1627"/>
            <p14:sldId id="1629"/>
            <p14:sldId id="1571"/>
            <p14:sldId id="945"/>
            <p14:sldId id="1572"/>
            <p14:sldId id="1620"/>
            <p14:sldId id="1632"/>
            <p14:sldId id="1630"/>
            <p14:sldId id="1583"/>
            <p14:sldId id="1625"/>
            <p14:sldId id="1607"/>
            <p14:sldId id="16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8585"/>
    <a:srgbClr val="909FBB"/>
    <a:srgbClr val="FF7F00"/>
    <a:srgbClr val="CDCDCD"/>
    <a:srgbClr val="1414FF"/>
    <a:srgbClr val="FF737A"/>
    <a:srgbClr val="FFB700"/>
    <a:srgbClr val="0000FF"/>
    <a:srgbClr val="FF8001"/>
    <a:srgbClr val="919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4"/>
    <p:restoredTop sz="95179"/>
  </p:normalViewPr>
  <p:slideViewPr>
    <p:cSldViewPr snapToGrid="0" snapToObjects="1">
      <p:cViewPr varScale="1">
        <p:scale>
          <a:sx n="103" d="100"/>
          <a:sy n="103" d="100"/>
        </p:scale>
        <p:origin x="184" y="776"/>
      </p:cViewPr>
      <p:guideLst/>
    </p:cSldViewPr>
  </p:slideViewPr>
  <p:outlineViewPr>
    <p:cViewPr>
      <p:scale>
        <a:sx n="33" d="100"/>
        <a:sy n="33" d="100"/>
      </p:scale>
      <p:origin x="0" y="-16488"/>
    </p:cViewPr>
    <p:sldLst>
      <p:sld r:id="rId1" collapse="1"/>
    </p:sldLst>
  </p:outlineViewPr>
  <p:notesTextViewPr>
    <p:cViewPr>
      <p:scale>
        <a:sx n="1" d="1"/>
        <a:sy n="1" d="1"/>
      </p:scale>
      <p:origin x="0" y="0"/>
    </p:cViewPr>
  </p:notesText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8BD01-28A3-AD43-9AFD-63FE416C60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a:extLst>
              <a:ext uri="{FF2B5EF4-FFF2-40B4-BE49-F238E27FC236}">
                <a16:creationId xmlns:a16="http://schemas.microsoft.com/office/drawing/2014/main" id="{0BE8E62A-D277-3949-80A1-43A3CAFBC0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C9A19A-9246-1A45-9C59-753C5C6FEC20}" type="datetimeFigureOut">
              <a:rPr lang="en-AT" smtClean="0"/>
              <a:t>7/3/25</a:t>
            </a:fld>
            <a:endParaRPr lang="en-AT"/>
          </a:p>
        </p:txBody>
      </p:sp>
      <p:sp>
        <p:nvSpPr>
          <p:cNvPr id="4" name="Footer Placeholder 3">
            <a:extLst>
              <a:ext uri="{FF2B5EF4-FFF2-40B4-BE49-F238E27FC236}">
                <a16:creationId xmlns:a16="http://schemas.microsoft.com/office/drawing/2014/main" id="{E697B916-C65C-084D-B0AF-025A67BDEF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5" name="Slide Number Placeholder 4">
            <a:extLst>
              <a:ext uri="{FF2B5EF4-FFF2-40B4-BE49-F238E27FC236}">
                <a16:creationId xmlns:a16="http://schemas.microsoft.com/office/drawing/2014/main" id="{27454336-B9F3-8843-986C-5DA683A9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4669B0-367A-4343-8EB2-43A65DABF2E5}" type="slidenum">
              <a:rPr lang="en-AT" smtClean="0"/>
              <a:t>‹#›</a:t>
            </a:fld>
            <a:endParaRPr lang="en-AT"/>
          </a:p>
        </p:txBody>
      </p:sp>
    </p:spTree>
    <p:extLst>
      <p:ext uri="{BB962C8B-B14F-4D97-AF65-F5344CB8AC3E}">
        <p14:creationId xmlns:p14="http://schemas.microsoft.com/office/powerpoint/2010/main" val="3952467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876B5-E48C-2443-B67D-DF1600ACF484}" type="datetimeFigureOut">
              <a:rPr lang="en-US" smtClean="0"/>
              <a:t>7/3/25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3C0F8-E992-DB47-B76B-63E86B902D07}" type="slidenum">
              <a:rPr lang="en-US" smtClean="0"/>
              <a:t>‹#›</a:t>
            </a:fld>
            <a:endParaRPr lang="en-US"/>
          </a:p>
        </p:txBody>
      </p:sp>
    </p:spTree>
    <p:extLst>
      <p:ext uri="{BB962C8B-B14F-4D97-AF65-F5344CB8AC3E}">
        <p14:creationId xmlns:p14="http://schemas.microsoft.com/office/powerpoint/2010/main" val="28333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3C0F8-E992-DB47-B76B-63E86B902D07}" type="slidenum">
              <a:rPr lang="en-US" smtClean="0"/>
              <a:t>1</a:t>
            </a:fld>
            <a:endParaRPr lang="en-US"/>
          </a:p>
        </p:txBody>
      </p:sp>
    </p:spTree>
    <p:extLst>
      <p:ext uri="{BB962C8B-B14F-4D97-AF65-F5344CB8AC3E}">
        <p14:creationId xmlns:p14="http://schemas.microsoft.com/office/powerpoint/2010/main" val="317612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833C0F8-E992-DB47-B76B-63E86B902D07}" type="slidenum">
              <a:rPr lang="en-US" smtClean="0"/>
              <a:t>16</a:t>
            </a:fld>
            <a:endParaRPr lang="en-US"/>
          </a:p>
        </p:txBody>
      </p:sp>
    </p:spTree>
    <p:extLst>
      <p:ext uri="{BB962C8B-B14F-4D97-AF65-F5344CB8AC3E}">
        <p14:creationId xmlns:p14="http://schemas.microsoft.com/office/powerpoint/2010/main" val="307682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833C0F8-E992-DB47-B76B-63E86B902D07}" type="slidenum">
              <a:rPr lang="en-US" smtClean="0"/>
              <a:t>17</a:t>
            </a:fld>
            <a:endParaRPr lang="en-US"/>
          </a:p>
        </p:txBody>
      </p:sp>
    </p:spTree>
    <p:extLst>
      <p:ext uri="{BB962C8B-B14F-4D97-AF65-F5344CB8AC3E}">
        <p14:creationId xmlns:p14="http://schemas.microsoft.com/office/powerpoint/2010/main" val="420993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7833C0F8-E992-DB47-B76B-63E86B902D07}" type="slidenum">
              <a:rPr lang="en-US" smtClean="0"/>
              <a:t>18</a:t>
            </a:fld>
            <a:endParaRPr lang="en-US"/>
          </a:p>
        </p:txBody>
      </p:sp>
    </p:spTree>
    <p:extLst>
      <p:ext uri="{BB962C8B-B14F-4D97-AF65-F5344CB8AC3E}">
        <p14:creationId xmlns:p14="http://schemas.microsoft.com/office/powerpoint/2010/main" val="297284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4224" y="1756130"/>
            <a:ext cx="11219011" cy="1887950"/>
          </a:xfrm>
        </p:spPr>
        <p:txBody>
          <a:bodyPr anchor="b">
            <a:normAutofit/>
          </a:bodyPr>
          <a:lstStyle>
            <a:lvl1pPr algn="l">
              <a:defRPr sz="3200">
                <a:latin typeface="Corbel" panose="020B0503020204020204" pitchFamily="34"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idx="1"/>
          </p:nvPr>
        </p:nvSpPr>
        <p:spPr>
          <a:xfrm>
            <a:off x="474225" y="3806195"/>
            <a:ext cx="11219010" cy="1012929"/>
          </a:xfrm>
        </p:spPr>
        <p:txBody>
          <a:bodyPr tIns="91440">
            <a:normAutofit/>
          </a:bodyPr>
          <a:lstStyle>
            <a:lvl1pPr marL="0" indent="0" algn="l">
              <a:buNone/>
              <a:defRPr sz="1600">
                <a:solidFill>
                  <a:schemeClr val="tx1"/>
                </a:solidFill>
                <a:latin typeface="Corbel" panose="020B0503020204020204" pitchFamily="34"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554138" y="330370"/>
            <a:ext cx="4139098" cy="315777"/>
          </a:xfrm>
        </p:spPr>
        <p:txBody>
          <a:bodyPr/>
          <a:lstStyle>
            <a:lvl1pPr>
              <a:defRPr>
                <a:latin typeface="Corbel" panose="020B0503020204020204" pitchFamily="34" charset="0"/>
                <a:ea typeface="Helvetica Neue" panose="02000503000000020004" pitchFamily="2" charset="0"/>
                <a:cs typeface="Helvetica Neue" panose="02000503000000020004" pitchFamily="2" charset="0"/>
              </a:defRPr>
            </a:lvl1pPr>
          </a:lstStyle>
          <a:p>
            <a:fld id="{EA44114D-64DF-E541-9198-5567AB81DAD6}" type="datetime1">
              <a:rPr lang="en-US" smtClean="0"/>
              <a:pPr/>
              <a:t>7/3/25</a:t>
            </a:fld>
            <a:endParaRPr lang="en-US" dirty="0">
              <a:latin typeface="Corbel" panose="020B0503020204020204" pitchFamily="34" charset="0"/>
            </a:endParaRPr>
          </a:p>
        </p:txBody>
      </p:sp>
      <p:sp>
        <p:nvSpPr>
          <p:cNvPr id="5" name="Footer Placeholder 4"/>
          <p:cNvSpPr>
            <a:spLocks noGrp="1"/>
          </p:cNvSpPr>
          <p:nvPr>
            <p:ph type="ftr" sz="quarter" idx="11"/>
          </p:nvPr>
        </p:nvSpPr>
        <p:spPr/>
        <p:txBody>
          <a:bodyPr/>
          <a:lstStyle>
            <a:lvl1pPr>
              <a:defRPr>
                <a:latin typeface="Corbel" panose="020B0503020204020204" pitchFamily="34" charset="0"/>
                <a:ea typeface="Helvetica Neue" panose="02000503000000020004" pitchFamily="2" charset="0"/>
                <a:cs typeface="Helvetica Neue" panose="02000503000000020004" pitchFamily="2" charset="0"/>
              </a:defRPr>
            </a:lvl1pPr>
          </a:lstStyle>
          <a:p>
            <a:endParaRPr lang="en-US" dirty="0">
              <a:latin typeface="Corbel" panose="020B0503020204020204" pitchFamily="34" charset="0"/>
            </a:endParaRPr>
          </a:p>
        </p:txBody>
      </p:sp>
      <p:cxnSp>
        <p:nvCxnSpPr>
          <p:cNvPr id="15" name="Straight Connector 14"/>
          <p:cNvCxnSpPr/>
          <p:nvPr/>
        </p:nvCxnSpPr>
        <p:spPr>
          <a:xfrm>
            <a:off x="474224" y="3806195"/>
            <a:ext cx="11219011" cy="0"/>
          </a:xfrm>
          <a:prstGeom prst="line">
            <a:avLst/>
          </a:prstGeom>
          <a:ln w="12700">
            <a:solidFill>
              <a:schemeClr val="accent5">
                <a:lumMod val="60000"/>
                <a:lumOff val="40000"/>
              </a:schemeClr>
            </a:solidFill>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764" y="360892"/>
            <a:ext cx="11194472" cy="585040"/>
          </a:xfrm>
        </p:spPr>
        <p:txBody>
          <a:bodyPr/>
          <a:lstStyle>
            <a:lvl1pPr>
              <a:defRPr>
                <a:latin typeface="Corbel" panose="020B0503020204020204" pitchFamily="34"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a:xfrm>
            <a:off x="498764" y="1043779"/>
            <a:ext cx="11194472" cy="5558728"/>
          </a:xfrm>
        </p:spPr>
        <p:txBody>
          <a:bodyPr anchor="t"/>
          <a:lstStyle>
            <a:lvl1pPr>
              <a:defRPr>
                <a:latin typeface="Corbel" panose="020B0503020204020204" pitchFamily="34" charset="0"/>
                <a:ea typeface="Helvetica Neue" panose="02000503000000020004" pitchFamily="2" charset="0"/>
                <a:cs typeface="Helvetica Neue" panose="02000503000000020004" pitchFamily="2" charset="0"/>
              </a:defRPr>
            </a:lvl1pPr>
            <a:lvl2pPr>
              <a:defRPr>
                <a:latin typeface="Corbel" panose="020B0503020204020204" pitchFamily="34" charset="0"/>
                <a:ea typeface="Helvetica Neue" panose="02000503000000020004" pitchFamily="2" charset="0"/>
                <a:cs typeface="Helvetica Neue" panose="02000503000000020004" pitchFamily="2" charset="0"/>
              </a:defRPr>
            </a:lvl2pPr>
            <a:lvl3pPr>
              <a:defRPr>
                <a:latin typeface="Corbel" panose="020B0503020204020204" pitchFamily="34" charset="0"/>
                <a:ea typeface="Helvetica Neue" panose="02000503000000020004" pitchFamily="2" charset="0"/>
                <a:cs typeface="Helvetica Neue" panose="02000503000000020004" pitchFamily="2" charset="0"/>
              </a:defRPr>
            </a:lvl3pPr>
            <a:lvl4pPr>
              <a:defRPr>
                <a:latin typeface="Corbel" panose="020B0503020204020204" pitchFamily="34" charset="0"/>
                <a:ea typeface="Helvetica Neue" panose="02000503000000020004" pitchFamily="2" charset="0"/>
                <a:cs typeface="Helvetica Neue" panose="02000503000000020004" pitchFamily="2" charset="0"/>
              </a:defRPr>
            </a:lvl4pPr>
            <a:lvl5pPr>
              <a:defRPr>
                <a:latin typeface="Corbel" panose="020B0503020204020204" pitchFamily="34"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3" name="Straight Connector 32"/>
          <p:cNvCxnSpPr/>
          <p:nvPr/>
        </p:nvCxnSpPr>
        <p:spPr>
          <a:xfrm>
            <a:off x="498764" y="960635"/>
            <a:ext cx="11194472" cy="0"/>
          </a:xfrm>
          <a:prstGeom prst="line">
            <a:avLst/>
          </a:prstGeom>
          <a:ln w="12700">
            <a:solidFill>
              <a:schemeClr val="accent5">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15" name="Slide Number Placeholder 6"/>
          <p:cNvSpPr>
            <a:spLocks noGrp="1"/>
          </p:cNvSpPr>
          <p:nvPr>
            <p:ph type="sldNum" sz="quarter" idx="12"/>
          </p:nvPr>
        </p:nvSpPr>
        <p:spPr>
          <a:xfrm>
            <a:off x="11380981" y="6602506"/>
            <a:ext cx="811019" cy="251788"/>
          </a:xfrm>
        </p:spPr>
        <p:txBody>
          <a:bodyPr tIns="0" bIns="0"/>
          <a:lstStyle>
            <a:lvl1pPr>
              <a:defRPr sz="1600"/>
            </a:lvl1pPr>
          </a:lstStyle>
          <a:p>
            <a:fld id="{6D22F896-40B5-4ADD-8801-0D06FADFA095}" type="slidenum">
              <a:rPr lang="en-US" smtClean="0"/>
              <a:pPr/>
              <a:t>‹#›</a:t>
            </a:fld>
            <a:endParaRPr lang="en-US" dirty="0"/>
          </a:p>
        </p:txBody>
      </p:sp>
      <p:sp>
        <p:nvSpPr>
          <p:cNvPr id="8" name="Content Placeholder 3"/>
          <p:cNvSpPr>
            <a:spLocks noGrp="1"/>
          </p:cNvSpPr>
          <p:nvPr>
            <p:ph sz="half" idx="2"/>
          </p:nvPr>
        </p:nvSpPr>
        <p:spPr>
          <a:xfrm>
            <a:off x="8918089" y="458738"/>
            <a:ext cx="2775147" cy="352219"/>
          </a:xfrm>
        </p:spPr>
        <p:txBody>
          <a:bodyPr>
            <a:normAutofit/>
          </a:bodyPr>
          <a:lstStyle>
            <a:lvl1pPr marL="0" indent="0" algn="r">
              <a:buNone/>
              <a:defRPr sz="1600">
                <a:solidFill>
                  <a:schemeClr val="tx1">
                    <a:lumMod val="65000"/>
                    <a:lumOff val="35000"/>
                  </a:schemeClr>
                </a:solidFill>
              </a:defRPr>
            </a:lvl1pPr>
          </a:lstStyle>
          <a:p>
            <a:pPr lvl="0"/>
            <a:endParaRPr lang="en-US" dirty="0"/>
          </a:p>
        </p:txBody>
      </p:sp>
      <p:sp>
        <p:nvSpPr>
          <p:cNvPr id="5" name="Text Placeholder 4"/>
          <p:cNvSpPr>
            <a:spLocks noGrp="1"/>
          </p:cNvSpPr>
          <p:nvPr>
            <p:ph type="body" sz="quarter" idx="13"/>
          </p:nvPr>
        </p:nvSpPr>
        <p:spPr>
          <a:xfrm>
            <a:off x="3505201" y="6574703"/>
            <a:ext cx="7875780" cy="251881"/>
          </a:xfrm>
        </p:spPr>
        <p:txBody>
          <a:bodyPr>
            <a:noAutofit/>
          </a:bodyPr>
          <a:lstStyle>
            <a:lvl1pPr marL="0" indent="0" algn="r">
              <a:buNone/>
              <a:defRPr sz="1400"/>
            </a:lvl1pPr>
            <a:lvl2pPr>
              <a:defRPr sz="1400"/>
            </a:lvl2pPr>
            <a:lvl3pPr>
              <a:defRPr sz="1400"/>
            </a:lvl3pPr>
            <a:lvl4pPr>
              <a:defRPr sz="1400"/>
            </a:lvl4pPr>
            <a:lvl5pPr>
              <a:defRPr sz="1400"/>
            </a:lvl5pPr>
          </a:lstStyle>
          <a:p>
            <a:pPr lvl="0"/>
            <a:r>
              <a:rPr lang="en-US" dirty="0"/>
              <a:t>Click to edit Master </a:t>
            </a:r>
            <a:r>
              <a:rPr lang="en-US"/>
              <a:t>text styles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4225" y="804519"/>
            <a:ext cx="10580630" cy="105284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4225" y="2015732"/>
            <a:ext cx="10580630" cy="34624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latin typeface="Corbel" panose="020B0503020204020204" pitchFamily="34" charset="0"/>
              </a:defRPr>
            </a:lvl1pPr>
          </a:lstStyle>
          <a:p>
            <a:fld id="{40D7B75A-4E11-B942-A9E9-22B84EA3C5ED}" type="datetime1">
              <a:rPr lang="en-US" smtClean="0"/>
              <a:pPr/>
              <a:t>7/3/25</a:t>
            </a:fld>
            <a:endParaRPr lang="en-US" dirty="0"/>
          </a:p>
        </p:txBody>
      </p:sp>
      <p:sp>
        <p:nvSpPr>
          <p:cNvPr id="5" name="Footer Placeholder 4"/>
          <p:cNvSpPr>
            <a:spLocks noGrp="1"/>
          </p:cNvSpPr>
          <p:nvPr>
            <p:ph type="ftr" sz="quarter" idx="3"/>
          </p:nvPr>
        </p:nvSpPr>
        <p:spPr>
          <a:xfrm>
            <a:off x="474225" y="330370"/>
            <a:ext cx="6916190" cy="315777"/>
          </a:xfrm>
          <a:prstGeom prst="rect">
            <a:avLst/>
          </a:prstGeom>
        </p:spPr>
        <p:txBody>
          <a:bodyPr vert="horz" lIns="91440" tIns="45720" rIns="91440" bIns="45720" rtlCol="0" anchor="ctr"/>
          <a:lstStyle>
            <a:lvl1pPr algn="l">
              <a:defRPr sz="1000">
                <a:solidFill>
                  <a:schemeClr val="tx1">
                    <a:tint val="75000"/>
                  </a:schemeClr>
                </a:solidFill>
                <a:latin typeface="Corbel" panose="020B0503020204020204" pitchFamily="34" charset="0"/>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latin typeface="Corbel" panose="020B0503020204020204" pitchFamily="34" charset="0"/>
              </a:defRPr>
            </a:lvl1pPr>
          </a:lstStyle>
          <a:p>
            <a:fld id="{6D22F896-40B5-4ADD-8801-0D06FADFA0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0" r:id="rId2"/>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Corbel" panose="020B0503020204020204" pitchFamily="34"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arxiv.org/abs/2107.10859" TargetMode="External"/><Relationship Id="rId7" Type="http://schemas.openxmlformats.org/officeDocument/2006/relationships/image" Target="../media/image68.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rxiv.org/abs/2211.02058" TargetMode="External"/><Relationship Id="rId5" Type="http://schemas.openxmlformats.org/officeDocument/2006/relationships/hyperlink" Target="https://arxiv.org/abs/2406.19076" TargetMode="External"/><Relationship Id="rId10" Type="http://schemas.openxmlformats.org/officeDocument/2006/relationships/image" Target="../media/image70.png"/><Relationship Id="rId4" Type="http://schemas.openxmlformats.org/officeDocument/2006/relationships/hyperlink" Target="https://arxiv.org/abs/2205.12976" TargetMode="External"/><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oeaw.ac.at/en/hephy/research/cms-experiment-at-the-lhc/data-analysis-group" TargetMode="Externa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hyperlink" Target="https://www.oeaw.ac.at/en/hephy/research/machine-learning" TargetMode="External"/><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hyperlink" Target="https://fair-universe.lbl.gov/Higgs-Uncertainty-Challenge.html" TargetMode="External"/><Relationship Id="rId2" Type="http://schemas.openxmlformats.org/officeDocument/2006/relationships/hyperlink" Target="https://arxiv.org/abs/2406.19076"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arxiv.org/pdf/2505.0554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25" y="1644049"/>
            <a:ext cx="11467840" cy="1887950"/>
          </a:xfrm>
        </p:spPr>
        <p:txBody>
          <a:bodyPr>
            <a:normAutofit/>
          </a:bodyPr>
          <a:lstStyle/>
          <a:p>
            <a:r>
              <a:rPr lang="en-US" sz="2800" dirty="0" err="1">
                <a:latin typeface="Corbel" panose="020B0503020204020204" pitchFamily="34" charset="0"/>
                <a:ea typeface="Palatino" pitchFamily="2" charset="77"/>
              </a:rPr>
              <a:t>Unbinned</a:t>
            </a:r>
            <a:r>
              <a:rPr lang="en-US" sz="2800" dirty="0">
                <a:latin typeface="Corbel" panose="020B0503020204020204" pitchFamily="34" charset="0"/>
                <a:ea typeface="Palatino" pitchFamily="2" charset="77"/>
              </a:rPr>
              <a:t> machine-learned measurements for the LHC with systematic uncertainties</a:t>
            </a:r>
          </a:p>
        </p:txBody>
      </p:sp>
      <p:sp>
        <p:nvSpPr>
          <p:cNvPr id="3" name="Subtitle 2"/>
          <p:cNvSpPr>
            <a:spLocks noGrp="1"/>
          </p:cNvSpPr>
          <p:nvPr>
            <p:ph type="body" idx="1"/>
          </p:nvPr>
        </p:nvSpPr>
        <p:spPr/>
        <p:txBody>
          <a:bodyPr/>
          <a:lstStyle/>
          <a:p>
            <a:r>
              <a:rPr lang="en-US" dirty="0">
                <a:latin typeface="Corbel" panose="020B0503020204020204" pitchFamily="34" charset="0"/>
              </a:rPr>
              <a:t>Lisa </a:t>
            </a:r>
            <a:r>
              <a:rPr lang="en-US" dirty="0" err="1">
                <a:latin typeface="Corbel" panose="020B0503020204020204" pitchFamily="34" charset="0"/>
              </a:rPr>
              <a:t>Benato</a:t>
            </a:r>
            <a:r>
              <a:rPr lang="en-US" dirty="0">
                <a:latin typeface="Corbel" panose="020B0503020204020204" pitchFamily="34" charset="0"/>
              </a:rPr>
              <a:t>, Cristina Giordano, Claudius Krause, Ang Li, </a:t>
            </a:r>
            <a:r>
              <a:rPr lang="en-US" u="sng" dirty="0">
                <a:latin typeface="Corbel" panose="020B0503020204020204" pitchFamily="34" charset="0"/>
              </a:rPr>
              <a:t>Robert Schöfbeck</a:t>
            </a:r>
            <a:r>
              <a:rPr lang="en-US" dirty="0">
                <a:latin typeface="Corbel" panose="020B0503020204020204" pitchFamily="34" charset="0"/>
              </a:rPr>
              <a:t>, Dennis Schwarz, Maryam Shooshtari, </a:t>
            </a:r>
            <a:r>
              <a:rPr lang="en-US" dirty="0" err="1">
                <a:latin typeface="Corbel" panose="020B0503020204020204" pitchFamily="34" charset="0"/>
              </a:rPr>
              <a:t>Daohan</a:t>
            </a:r>
            <a:r>
              <a:rPr lang="en-US" dirty="0">
                <a:latin typeface="Corbel" panose="020B0503020204020204" pitchFamily="34" charset="0"/>
              </a:rPr>
              <a:t> Wang (HEPHY Vienna), EPS 2025, Marseille, </a:t>
            </a:r>
            <a:r>
              <a:rPr lang="en-US" dirty="0"/>
              <a:t>J</a:t>
            </a:r>
            <a:r>
              <a:rPr lang="en-US" dirty="0">
                <a:latin typeface="Corbel" panose="020B0503020204020204" pitchFamily="34" charset="0"/>
              </a:rPr>
              <a:t>uly</a:t>
            </a:r>
            <a:r>
              <a:rPr lang="en" dirty="0"/>
              <a:t> 9</a:t>
            </a:r>
            <a:r>
              <a:rPr lang="en" baseline="30000" dirty="0"/>
              <a:t>th</a:t>
            </a:r>
            <a:r>
              <a:rPr lang="en" dirty="0"/>
              <a:t>, 2025</a:t>
            </a:r>
            <a:endParaRPr lang="en-US" dirty="0"/>
          </a:p>
        </p:txBody>
      </p:sp>
      <p:pic>
        <p:nvPicPr>
          <p:cNvPr id="4" name="Picture 3">
            <a:extLst>
              <a:ext uri="{FF2B5EF4-FFF2-40B4-BE49-F238E27FC236}">
                <a16:creationId xmlns:a16="http://schemas.microsoft.com/office/drawing/2014/main" id="{FDA5D234-992C-534F-A1E5-3575ED0C75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4506053"/>
            <a:ext cx="3522029" cy="2342442"/>
          </a:xfrm>
          <a:prstGeom prst="rect">
            <a:avLst/>
          </a:prstGeom>
        </p:spPr>
      </p:pic>
      <p:pic>
        <p:nvPicPr>
          <p:cNvPr id="5" name="Picture 8" descr="r1_patio_rainbow">
            <a:extLst>
              <a:ext uri="{FF2B5EF4-FFF2-40B4-BE49-F238E27FC236}">
                <a16:creationId xmlns:a16="http://schemas.microsoft.com/office/drawing/2014/main" id="{677B1874-1743-274B-B470-CF730833E5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0"/>
          <a:stretch/>
        </p:blipFill>
        <p:spPr bwMode="auto">
          <a:xfrm>
            <a:off x="4494870" y="4506052"/>
            <a:ext cx="4649129" cy="2351947"/>
          </a:xfrm>
          <a:prstGeom prst="rect">
            <a:avLst/>
          </a:prstGeom>
          <a:noFill/>
          <a:ln w="9525">
            <a:noFill/>
            <a:miter lim="800000"/>
            <a:headEnd/>
            <a:tailEnd/>
          </a:ln>
        </p:spPr>
      </p:pic>
      <p:pic>
        <p:nvPicPr>
          <p:cNvPr id="6" name="Picture 9" descr="jpeg">
            <a:extLst>
              <a:ext uri="{FF2B5EF4-FFF2-40B4-BE49-F238E27FC236}">
                <a16:creationId xmlns:a16="http://schemas.microsoft.com/office/drawing/2014/main" id="{CBD2B77E-8912-6E46-9026-0077AF7C07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508825"/>
            <a:ext cx="1524000" cy="2336898"/>
          </a:xfrm>
          <a:prstGeom prst="rect">
            <a:avLst/>
          </a:prstGeom>
          <a:noFill/>
          <a:ln w="9525">
            <a:noFill/>
            <a:miter lim="800000"/>
            <a:headEnd/>
            <a:tailEnd/>
          </a:ln>
        </p:spPr>
      </p:pic>
      <p:pic>
        <p:nvPicPr>
          <p:cNvPr id="7" name="Picture 6">
            <a:extLst>
              <a:ext uri="{FF2B5EF4-FFF2-40B4-BE49-F238E27FC236}">
                <a16:creationId xmlns:a16="http://schemas.microsoft.com/office/drawing/2014/main" id="{9144A9BC-AF91-C049-9019-CCCCE14FE1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67498" y="4506052"/>
            <a:ext cx="3524502" cy="2351948"/>
          </a:xfrm>
          <a:prstGeom prst="rect">
            <a:avLst/>
          </a:prstGeom>
        </p:spPr>
      </p:pic>
      <p:pic>
        <p:nvPicPr>
          <p:cNvPr id="1026" name="Picture 2">
            <a:extLst>
              <a:ext uri="{FF2B5EF4-FFF2-40B4-BE49-F238E27FC236}">
                <a16:creationId xmlns:a16="http://schemas.microsoft.com/office/drawing/2014/main" id="{EC554489-DFFE-3146-BFE5-A14C739059A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 t="30720" r="-101" b="31429"/>
          <a:stretch/>
        </p:blipFill>
        <p:spPr bwMode="auto">
          <a:xfrm>
            <a:off x="0" y="-246742"/>
            <a:ext cx="12192000" cy="2595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63D450-F608-1D44-BC1E-A3ED80C35146}"/>
              </a:ext>
            </a:extLst>
          </p:cNvPr>
          <p:cNvSpPr txBox="1"/>
          <p:nvPr/>
        </p:nvSpPr>
        <p:spPr>
          <a:xfrm>
            <a:off x="3222335" y="2660073"/>
            <a:ext cx="184731" cy="369332"/>
          </a:xfrm>
          <a:prstGeom prst="rect">
            <a:avLst/>
          </a:prstGeom>
          <a:noFill/>
          <a:ln cap="flat">
            <a:noFill/>
          </a:ln>
          <a:effectLst>
            <a:softEdge rad="0"/>
          </a:effectLst>
        </p:spPr>
        <p:txBody>
          <a:bodyPr wrap="none" rtlCol="0">
            <a:spAutoFit/>
          </a:bodyPr>
          <a:lstStyle/>
          <a:p>
            <a:pPr algn="ctr"/>
            <a:endParaRPr lang="en-AT">
              <a:solidFill>
                <a:schemeClr val="tx1">
                  <a:lumMod val="65000"/>
                  <a:lumOff val="35000"/>
                </a:schemeClr>
              </a:solidFill>
            </a:endParaRPr>
          </a:p>
        </p:txBody>
      </p:sp>
      <p:sp>
        <p:nvSpPr>
          <p:cNvPr id="11" name="Title 1">
            <a:extLst>
              <a:ext uri="{FF2B5EF4-FFF2-40B4-BE49-F238E27FC236}">
                <a16:creationId xmlns:a16="http://schemas.microsoft.com/office/drawing/2014/main" id="{F378F0FE-0DED-8F46-99D7-CE7EDED9127A}"/>
              </a:ext>
            </a:extLst>
          </p:cNvPr>
          <p:cNvSpPr txBox="1">
            <a:spLocks/>
          </p:cNvSpPr>
          <p:nvPr/>
        </p:nvSpPr>
        <p:spPr>
          <a:xfrm>
            <a:off x="973626" y="2495068"/>
            <a:ext cx="2433440" cy="6993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all">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stStyle>
          <a:p>
            <a:endParaRPr lang="en-US" sz="2800" dirty="0">
              <a:ea typeface="Palatino" pitchFamily="2" charset="77"/>
            </a:endParaRPr>
          </a:p>
        </p:txBody>
      </p:sp>
    </p:spTree>
    <p:extLst>
      <p:ext uri="{BB962C8B-B14F-4D97-AF65-F5344CB8AC3E}">
        <p14:creationId xmlns:p14="http://schemas.microsoft.com/office/powerpoint/2010/main" val="225055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AF03DF8-5097-261A-F5DA-B10E356F629A}"/>
              </a:ext>
            </a:extLst>
          </p:cNvPr>
          <p:cNvSpPr/>
          <p:nvPr/>
        </p:nvSpPr>
        <p:spPr>
          <a:xfrm>
            <a:off x="415148" y="3835898"/>
            <a:ext cx="11278088" cy="2946024"/>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9" name="Rounded Rectangle 8">
            <a:extLst>
              <a:ext uri="{FF2B5EF4-FFF2-40B4-BE49-F238E27FC236}">
                <a16:creationId xmlns:a16="http://schemas.microsoft.com/office/drawing/2014/main" id="{03D5CAE2-95E2-2BD2-6488-1B071353EB4E}"/>
              </a:ext>
            </a:extLst>
          </p:cNvPr>
          <p:cNvSpPr/>
          <p:nvPr/>
        </p:nvSpPr>
        <p:spPr>
          <a:xfrm>
            <a:off x="415148" y="1575471"/>
            <a:ext cx="11278088" cy="2047267"/>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 name="Content Placeholder 2">
            <a:extLst>
              <a:ext uri="{FF2B5EF4-FFF2-40B4-BE49-F238E27FC236}">
                <a16:creationId xmlns:a16="http://schemas.microsoft.com/office/drawing/2014/main" id="{FCE62AC4-A0C7-3C26-D64D-399C0E72B81F}"/>
              </a:ext>
            </a:extLst>
          </p:cNvPr>
          <p:cNvSpPr>
            <a:spLocks noGrp="1"/>
          </p:cNvSpPr>
          <p:nvPr>
            <p:ph idx="1"/>
          </p:nvPr>
        </p:nvSpPr>
        <p:spPr>
          <a:xfrm>
            <a:off x="498764" y="1043779"/>
            <a:ext cx="11693236" cy="5355483"/>
          </a:xfrm>
        </p:spPr>
        <p:txBody>
          <a:bodyPr>
            <a:normAutofit/>
          </a:bodyPr>
          <a:lstStyle/>
          <a:p>
            <a:r>
              <a:rPr lang="en-AT" dirty="0"/>
              <a:t>Why build the model this way?  Because we’ll never be quite </a:t>
            </a:r>
            <a:r>
              <a:rPr lang="en-AT"/>
              <a:t>done.</a:t>
            </a:r>
            <a:endParaRPr lang="en-US" dirty="0"/>
          </a:p>
          <a:p>
            <a:pPr marL="0" indent="0">
              <a:buNone/>
            </a:pPr>
            <a:endParaRPr lang="en-AT" sz="100" dirty="0"/>
          </a:p>
          <a:p>
            <a:pPr marL="0" indent="0">
              <a:buNone/>
            </a:pPr>
            <a:r>
              <a:rPr lang="en-AT" dirty="0"/>
              <a:t>Add a new background</a:t>
            </a:r>
          </a:p>
          <a:p>
            <a:endParaRPr lang="en-AT" dirty="0"/>
          </a:p>
          <a:p>
            <a:endParaRPr lang="en-AT" dirty="0"/>
          </a:p>
          <a:p>
            <a:endParaRPr lang="en-AT" sz="900" dirty="0"/>
          </a:p>
          <a:p>
            <a:pPr marL="0" indent="0">
              <a:buNone/>
            </a:pPr>
            <a:endParaRPr lang="en-AT" dirty="0"/>
          </a:p>
          <a:p>
            <a:r>
              <a:rPr lang="en-US" dirty="0"/>
              <a:t>Extend towards SMEFT: Follow the playbook</a:t>
            </a:r>
            <a:endParaRPr lang="en-AT" dirty="0"/>
          </a:p>
          <a:p>
            <a:pPr marL="0" indent="0">
              <a:buNone/>
            </a:pPr>
            <a:endParaRPr lang="en-US" dirty="0"/>
          </a:p>
          <a:p>
            <a:pPr marL="0" indent="0">
              <a:buNone/>
            </a:pPr>
            <a:endParaRPr lang="en-US" dirty="0"/>
          </a:p>
          <a:p>
            <a:pPr marL="0" indent="0">
              <a:buNone/>
            </a:pPr>
            <a:endParaRPr lang="en-AT" dirty="0"/>
          </a:p>
        </p:txBody>
      </p:sp>
      <p:sp>
        <p:nvSpPr>
          <p:cNvPr id="2" name="Title 1">
            <a:extLst>
              <a:ext uri="{FF2B5EF4-FFF2-40B4-BE49-F238E27FC236}">
                <a16:creationId xmlns:a16="http://schemas.microsoft.com/office/drawing/2014/main" id="{EBAF57EE-3EAF-D00C-F123-486627303CF4}"/>
              </a:ext>
            </a:extLst>
          </p:cNvPr>
          <p:cNvSpPr>
            <a:spLocks noGrp="1"/>
          </p:cNvSpPr>
          <p:nvPr>
            <p:ph type="title"/>
          </p:nvPr>
        </p:nvSpPr>
        <p:spPr/>
        <p:txBody>
          <a:bodyPr/>
          <a:lstStyle/>
          <a:p>
            <a:r>
              <a:rPr lang="en-AT" dirty="0"/>
              <a:t>Refining the model</a:t>
            </a:r>
          </a:p>
        </p:txBody>
      </p:sp>
      <p:sp>
        <p:nvSpPr>
          <p:cNvPr id="4" name="Slide Number Placeholder 3">
            <a:extLst>
              <a:ext uri="{FF2B5EF4-FFF2-40B4-BE49-F238E27FC236}">
                <a16:creationId xmlns:a16="http://schemas.microsoft.com/office/drawing/2014/main" id="{5DE941B6-CDFF-B2F4-5C86-5E19F525C746}"/>
              </a:ext>
            </a:extLst>
          </p:cNvPr>
          <p:cNvSpPr>
            <a:spLocks noGrp="1"/>
          </p:cNvSpPr>
          <p:nvPr>
            <p:ph type="sldNum" sz="quarter" idx="12"/>
          </p:nvPr>
        </p:nvSpPr>
        <p:spPr/>
        <p:txBody>
          <a:bodyPr/>
          <a:lstStyle/>
          <a:p>
            <a:fld id="{6D22F896-40B5-4ADD-8801-0D06FADFA095}" type="slidenum">
              <a:rPr lang="en-US" smtClean="0"/>
              <a:pPr/>
              <a:t>10</a:t>
            </a:fld>
            <a:endParaRPr lang="en-US" dirty="0"/>
          </a:p>
        </p:txBody>
      </p:sp>
      <p:sp>
        <p:nvSpPr>
          <p:cNvPr id="5" name="Content Placeholder 4">
            <a:extLst>
              <a:ext uri="{FF2B5EF4-FFF2-40B4-BE49-F238E27FC236}">
                <a16:creationId xmlns:a16="http://schemas.microsoft.com/office/drawing/2014/main" id="{89A91F1E-2622-D9B0-80D4-1A60DACCF727}"/>
              </a:ext>
            </a:extLst>
          </p:cNvPr>
          <p:cNvSpPr>
            <a:spLocks noGrp="1"/>
          </p:cNvSpPr>
          <p:nvPr>
            <p:ph sz="half" idx="2"/>
          </p:nvPr>
        </p:nvSpPr>
        <p:spPr/>
        <p:txBody>
          <a:bodyPr>
            <a:normAutofit lnSpcReduction="10000"/>
          </a:bodyPr>
          <a:lstStyle/>
          <a:p>
            <a:endParaRPr lang="en-AT"/>
          </a:p>
        </p:txBody>
      </p:sp>
      <p:sp>
        <p:nvSpPr>
          <p:cNvPr id="12" name="Rounded Rectangle 11">
            <a:extLst>
              <a:ext uri="{FF2B5EF4-FFF2-40B4-BE49-F238E27FC236}">
                <a16:creationId xmlns:a16="http://schemas.microsoft.com/office/drawing/2014/main" id="{783313E1-8CCC-921A-6391-5175D4082BC1}"/>
              </a:ext>
            </a:extLst>
          </p:cNvPr>
          <p:cNvSpPr/>
          <p:nvPr/>
        </p:nvSpPr>
        <p:spPr>
          <a:xfrm>
            <a:off x="9830801" y="2398940"/>
            <a:ext cx="1764299" cy="362536"/>
          </a:xfrm>
          <a:prstGeom prst="roundRect">
            <a:avLst>
              <a:gd name="adj" fmla="val 3137"/>
            </a:avLst>
          </a:prstGeom>
          <a:noFill/>
          <a:ln w="25400">
            <a:solidFill>
              <a:srgbClr val="909FBB"/>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7" name="TextBox 16">
            <a:extLst>
              <a:ext uri="{FF2B5EF4-FFF2-40B4-BE49-F238E27FC236}">
                <a16:creationId xmlns:a16="http://schemas.microsoft.com/office/drawing/2014/main" id="{6BD6567F-A0FE-254C-28D5-30DFE3391CED}"/>
              </a:ext>
            </a:extLst>
          </p:cNvPr>
          <p:cNvSpPr txBox="1"/>
          <p:nvPr/>
        </p:nvSpPr>
        <p:spPr>
          <a:xfrm>
            <a:off x="9680131" y="1687788"/>
            <a:ext cx="1700850" cy="646331"/>
          </a:xfrm>
          <a:prstGeom prst="rect">
            <a:avLst/>
          </a:prstGeom>
          <a:noFill/>
          <a:ln cap="flat">
            <a:noFill/>
          </a:ln>
          <a:effectLst>
            <a:softEdge rad="0"/>
          </a:effectLst>
        </p:spPr>
        <p:txBody>
          <a:bodyPr wrap="none" rtlCol="0">
            <a:spAutoFit/>
          </a:bodyPr>
          <a:lstStyle/>
          <a:p>
            <a:pPr algn="ctr"/>
            <a:r>
              <a:rPr lang="en-US" dirty="0">
                <a:solidFill>
                  <a:srgbClr val="919EBA"/>
                </a:solidFill>
              </a:rPr>
              <a:t>Only two more </a:t>
            </a:r>
          </a:p>
          <a:p>
            <a:pPr algn="ctr"/>
            <a:r>
              <a:rPr lang="en-US" dirty="0">
                <a:solidFill>
                  <a:srgbClr val="919EBA"/>
                </a:solidFill>
              </a:rPr>
              <a:t>pieces needed!</a:t>
            </a:r>
            <a:endParaRPr lang="en-AT" dirty="0">
              <a:solidFill>
                <a:srgbClr val="919EBA"/>
              </a:solidFill>
            </a:endParaRPr>
          </a:p>
        </p:txBody>
      </p:sp>
      <p:pic>
        <p:nvPicPr>
          <p:cNvPr id="6" name="Picture 5">
            <a:extLst>
              <a:ext uri="{FF2B5EF4-FFF2-40B4-BE49-F238E27FC236}">
                <a16:creationId xmlns:a16="http://schemas.microsoft.com/office/drawing/2014/main" id="{078F7ACD-EA33-EA3A-1C4A-9DE476330CC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32724" y="1675750"/>
            <a:ext cx="4613164" cy="500977"/>
          </a:xfrm>
          <a:prstGeom prst="rect">
            <a:avLst/>
          </a:prstGeom>
        </p:spPr>
      </p:pic>
      <p:pic>
        <p:nvPicPr>
          <p:cNvPr id="7" name="Picture 6">
            <a:extLst>
              <a:ext uri="{FF2B5EF4-FFF2-40B4-BE49-F238E27FC236}">
                <a16:creationId xmlns:a16="http://schemas.microsoft.com/office/drawing/2014/main" id="{369A9301-F589-08D3-DB7F-172712D56939}"/>
              </a:ext>
            </a:extLst>
          </p:cNvPr>
          <p:cNvPicPr>
            <a:picLocks noChangeAspect="1"/>
          </p:cNvPicPr>
          <p:nvPr/>
        </p:nvPicPr>
        <p:blipFill>
          <a:blip r:embed="rId3">
            <a:clrChange>
              <a:clrFrom>
                <a:srgbClr val="FFFFFF"/>
              </a:clrFrom>
              <a:clrTo>
                <a:srgbClr val="FFFFFF">
                  <a:alpha val="0"/>
                </a:srgbClr>
              </a:clrTo>
            </a:clrChange>
          </a:blip>
          <a:srcRect b="67972"/>
          <a:stretch>
            <a:fillRect/>
          </a:stretch>
        </p:blipFill>
        <p:spPr>
          <a:xfrm>
            <a:off x="459713" y="2269287"/>
            <a:ext cx="4450295" cy="827506"/>
          </a:xfrm>
          <a:prstGeom prst="rect">
            <a:avLst/>
          </a:prstGeom>
        </p:spPr>
      </p:pic>
      <p:sp>
        <p:nvSpPr>
          <p:cNvPr id="11" name="TextBox 10">
            <a:extLst>
              <a:ext uri="{FF2B5EF4-FFF2-40B4-BE49-F238E27FC236}">
                <a16:creationId xmlns:a16="http://schemas.microsoft.com/office/drawing/2014/main" id="{6B9F41D5-D216-D603-BC32-6B0626438BF9}"/>
              </a:ext>
            </a:extLst>
          </p:cNvPr>
          <p:cNvSpPr txBox="1"/>
          <p:nvPr/>
        </p:nvSpPr>
        <p:spPr>
          <a:xfrm>
            <a:off x="2672160" y="5562618"/>
            <a:ext cx="2143536" cy="584775"/>
          </a:xfrm>
          <a:prstGeom prst="rect">
            <a:avLst/>
          </a:prstGeom>
          <a:noFill/>
          <a:ln cap="flat">
            <a:noFill/>
          </a:ln>
          <a:effectLst>
            <a:softEdge rad="0"/>
          </a:effectLst>
        </p:spPr>
        <p:txBody>
          <a:bodyPr wrap="none" rtlCol="0">
            <a:spAutoFit/>
          </a:bodyPr>
          <a:lstStyle/>
          <a:p>
            <a:pPr algn="ctr"/>
            <a:r>
              <a:rPr lang="en-US" sz="1600" dirty="0">
                <a:solidFill>
                  <a:srgbClr val="FF0000"/>
                </a:solidFill>
              </a:rPr>
              <a:t>SMEFT is quadratic in </a:t>
            </a:r>
            <a:r>
              <a:rPr lang="en-US" sz="1600" dirty="0" err="1">
                <a:solidFill>
                  <a:srgbClr val="FF0000"/>
                </a:solidFill>
              </a:rPr>
              <a:t>θ</a:t>
            </a:r>
            <a:endParaRPr lang="en-US" sz="1600" dirty="0">
              <a:solidFill>
                <a:srgbClr val="FF0000"/>
              </a:solidFill>
            </a:endParaRPr>
          </a:p>
          <a:p>
            <a:pPr algn="ctr"/>
            <a:r>
              <a:rPr lang="en-US" sz="1600" dirty="0">
                <a:solidFill>
                  <a:srgbClr val="FF0000"/>
                </a:solidFill>
              </a:rPr>
              <a:t>Refine further</a:t>
            </a:r>
            <a:endParaRPr lang="en-AT" sz="1600" dirty="0">
              <a:solidFill>
                <a:srgbClr val="FF0000"/>
              </a:solidFill>
            </a:endParaRPr>
          </a:p>
        </p:txBody>
      </p:sp>
      <p:grpSp>
        <p:nvGrpSpPr>
          <p:cNvPr id="15" name="Group 14">
            <a:extLst>
              <a:ext uri="{FF2B5EF4-FFF2-40B4-BE49-F238E27FC236}">
                <a16:creationId xmlns:a16="http://schemas.microsoft.com/office/drawing/2014/main" id="{6DCD3944-2F8C-710D-2BC0-EBCB08FF4410}"/>
              </a:ext>
            </a:extLst>
          </p:cNvPr>
          <p:cNvGrpSpPr/>
          <p:nvPr/>
        </p:nvGrpSpPr>
        <p:grpSpPr>
          <a:xfrm>
            <a:off x="1630866" y="4287096"/>
            <a:ext cx="6852977" cy="1448316"/>
            <a:chOff x="5798839" y="538230"/>
            <a:chExt cx="6189524" cy="1308101"/>
          </a:xfrm>
        </p:grpSpPr>
        <p:pic>
          <p:nvPicPr>
            <p:cNvPr id="18" name="Picture 17">
              <a:extLst>
                <a:ext uri="{FF2B5EF4-FFF2-40B4-BE49-F238E27FC236}">
                  <a16:creationId xmlns:a16="http://schemas.microsoft.com/office/drawing/2014/main" id="{A507A96F-D8D3-A417-F784-D556CB5EDCF6}"/>
                </a:ext>
              </a:extLst>
            </p:cNvPr>
            <p:cNvPicPr>
              <a:picLocks noChangeAspect="1"/>
            </p:cNvPicPr>
            <p:nvPr/>
          </p:nvPicPr>
          <p:blipFill>
            <a:blip r:embed="rId4">
              <a:clrChange>
                <a:clrFrom>
                  <a:srgbClr val="FFFFFF"/>
                </a:clrFrom>
                <a:clrTo>
                  <a:srgbClr val="FFFFFF">
                    <a:alpha val="0"/>
                  </a:srgbClr>
                </a:clrTo>
              </a:clrChange>
            </a:blip>
            <a:srcRect r="89028"/>
            <a:stretch>
              <a:fillRect/>
            </a:stretch>
          </p:blipFill>
          <p:spPr>
            <a:xfrm>
              <a:off x="5798839" y="538230"/>
              <a:ext cx="1262500" cy="1308100"/>
            </a:xfrm>
            <a:prstGeom prst="rect">
              <a:avLst/>
            </a:prstGeom>
          </p:spPr>
        </p:pic>
        <p:pic>
          <p:nvPicPr>
            <p:cNvPr id="19" name="Picture 18">
              <a:extLst>
                <a:ext uri="{FF2B5EF4-FFF2-40B4-BE49-F238E27FC236}">
                  <a16:creationId xmlns:a16="http://schemas.microsoft.com/office/drawing/2014/main" id="{9F5ECF20-5EC1-A675-93D0-DD8677FC693A}"/>
                </a:ext>
              </a:extLst>
            </p:cNvPr>
            <p:cNvPicPr>
              <a:picLocks noChangeAspect="1"/>
            </p:cNvPicPr>
            <p:nvPr/>
          </p:nvPicPr>
          <p:blipFill>
            <a:blip r:embed="rId4">
              <a:clrChange>
                <a:clrFrom>
                  <a:srgbClr val="FFFFFF"/>
                </a:clrFrom>
                <a:clrTo>
                  <a:srgbClr val="FFFFFF">
                    <a:alpha val="0"/>
                  </a:srgbClr>
                </a:clrTo>
              </a:clrChange>
            </a:blip>
            <a:srcRect l="58888"/>
            <a:stretch>
              <a:fillRect/>
            </a:stretch>
          </p:blipFill>
          <p:spPr>
            <a:xfrm>
              <a:off x="7257915" y="538231"/>
              <a:ext cx="4730448" cy="1308100"/>
            </a:xfrm>
            <a:prstGeom prst="rect">
              <a:avLst/>
            </a:prstGeom>
          </p:spPr>
        </p:pic>
        <p:pic>
          <p:nvPicPr>
            <p:cNvPr id="20" name="Picture 19">
              <a:extLst>
                <a:ext uri="{FF2B5EF4-FFF2-40B4-BE49-F238E27FC236}">
                  <a16:creationId xmlns:a16="http://schemas.microsoft.com/office/drawing/2014/main" id="{A97076A0-1300-150C-8799-FB19CD4E90A8}"/>
                </a:ext>
              </a:extLst>
            </p:cNvPr>
            <p:cNvPicPr>
              <a:picLocks noChangeAspect="1"/>
            </p:cNvPicPr>
            <p:nvPr/>
          </p:nvPicPr>
          <p:blipFill>
            <a:blip r:embed="rId4">
              <a:clrChange>
                <a:clrFrom>
                  <a:srgbClr val="FFFFFF"/>
                </a:clrFrom>
                <a:clrTo>
                  <a:srgbClr val="FFFFFF">
                    <a:alpha val="0"/>
                  </a:srgbClr>
                </a:clrTo>
              </a:clrChange>
            </a:blip>
            <a:srcRect l="56740" r="41112"/>
            <a:stretch>
              <a:fillRect/>
            </a:stretch>
          </p:blipFill>
          <p:spPr>
            <a:xfrm>
              <a:off x="7061339" y="538230"/>
              <a:ext cx="247190" cy="1308100"/>
            </a:xfrm>
            <a:prstGeom prst="rect">
              <a:avLst/>
            </a:prstGeom>
          </p:spPr>
        </p:pic>
      </p:grpSp>
      <p:cxnSp>
        <p:nvCxnSpPr>
          <p:cNvPr id="21" name="Straight Arrow Connector 20">
            <a:extLst>
              <a:ext uri="{FF2B5EF4-FFF2-40B4-BE49-F238E27FC236}">
                <a16:creationId xmlns:a16="http://schemas.microsoft.com/office/drawing/2014/main" id="{52D6C2BD-19C9-6EE4-E5E3-206E9D8E5D78}"/>
              </a:ext>
            </a:extLst>
          </p:cNvPr>
          <p:cNvCxnSpPr>
            <a:cxnSpLocks/>
          </p:cNvCxnSpPr>
          <p:nvPr/>
        </p:nvCxnSpPr>
        <p:spPr>
          <a:xfrm flipV="1">
            <a:off x="3717977" y="5281216"/>
            <a:ext cx="0" cy="2150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E680776-98BA-408D-F699-8D4B9C9C8765}"/>
              </a:ext>
            </a:extLst>
          </p:cNvPr>
          <p:cNvPicPr>
            <a:picLocks noChangeAspect="1"/>
          </p:cNvPicPr>
          <p:nvPr/>
        </p:nvPicPr>
        <p:blipFill>
          <a:blip r:embed="rId3">
            <a:clrChange>
              <a:clrFrom>
                <a:srgbClr val="FFFFFF"/>
              </a:clrFrom>
              <a:clrTo>
                <a:srgbClr val="FFFFFF">
                  <a:alpha val="0"/>
                </a:srgbClr>
              </a:clrTo>
            </a:clrChange>
          </a:blip>
          <a:srcRect t="32028" b="33260"/>
          <a:stretch>
            <a:fillRect/>
          </a:stretch>
        </p:blipFill>
        <p:spPr>
          <a:xfrm>
            <a:off x="4120234" y="2314575"/>
            <a:ext cx="4450295" cy="896853"/>
          </a:xfrm>
          <a:prstGeom prst="rect">
            <a:avLst/>
          </a:prstGeom>
        </p:spPr>
      </p:pic>
      <p:pic>
        <p:nvPicPr>
          <p:cNvPr id="26" name="Picture 25">
            <a:extLst>
              <a:ext uri="{FF2B5EF4-FFF2-40B4-BE49-F238E27FC236}">
                <a16:creationId xmlns:a16="http://schemas.microsoft.com/office/drawing/2014/main" id="{3502375F-9777-DBAE-1F16-6B2589F26BEE}"/>
              </a:ext>
            </a:extLst>
          </p:cNvPr>
          <p:cNvPicPr>
            <a:picLocks noChangeAspect="1"/>
          </p:cNvPicPr>
          <p:nvPr/>
        </p:nvPicPr>
        <p:blipFill>
          <a:blip r:embed="rId3">
            <a:clrChange>
              <a:clrFrom>
                <a:srgbClr val="FFFFFF"/>
              </a:clrFrom>
              <a:clrTo>
                <a:srgbClr val="FFFFFF">
                  <a:alpha val="0"/>
                </a:srgbClr>
              </a:clrTo>
            </a:clrChange>
          </a:blip>
          <a:srcRect t="66022"/>
          <a:stretch>
            <a:fillRect/>
          </a:stretch>
        </p:blipFill>
        <p:spPr>
          <a:xfrm>
            <a:off x="7756061" y="2370421"/>
            <a:ext cx="4049091" cy="798762"/>
          </a:xfrm>
          <a:prstGeom prst="rect">
            <a:avLst/>
          </a:prstGeom>
        </p:spPr>
      </p:pic>
      <p:pic>
        <p:nvPicPr>
          <p:cNvPr id="27" name="Picture 26">
            <a:extLst>
              <a:ext uri="{FF2B5EF4-FFF2-40B4-BE49-F238E27FC236}">
                <a16:creationId xmlns:a16="http://schemas.microsoft.com/office/drawing/2014/main" id="{2BB76EDB-949C-16C8-89E4-34A23C12A9BE}"/>
              </a:ext>
            </a:extLst>
          </p:cNvPr>
          <p:cNvPicPr>
            <a:picLocks noChangeAspect="1"/>
          </p:cNvPicPr>
          <p:nvPr/>
        </p:nvPicPr>
        <p:blipFill>
          <a:blip r:embed="rId5"/>
          <a:stretch>
            <a:fillRect/>
          </a:stretch>
        </p:blipFill>
        <p:spPr>
          <a:xfrm>
            <a:off x="5168969" y="5604185"/>
            <a:ext cx="5759450" cy="763906"/>
          </a:xfrm>
          <a:prstGeom prst="rect">
            <a:avLst/>
          </a:prstGeom>
        </p:spPr>
      </p:pic>
      <p:cxnSp>
        <p:nvCxnSpPr>
          <p:cNvPr id="28" name="Straight Arrow Connector 27">
            <a:extLst>
              <a:ext uri="{FF2B5EF4-FFF2-40B4-BE49-F238E27FC236}">
                <a16:creationId xmlns:a16="http://schemas.microsoft.com/office/drawing/2014/main" id="{177A8521-F95C-7766-A20F-C5B6EDA34D71}"/>
              </a:ext>
            </a:extLst>
          </p:cNvPr>
          <p:cNvCxnSpPr>
            <a:cxnSpLocks/>
          </p:cNvCxnSpPr>
          <p:nvPr/>
        </p:nvCxnSpPr>
        <p:spPr>
          <a:xfrm>
            <a:off x="4897308" y="5937745"/>
            <a:ext cx="409523"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5E2BE46F-6E6E-E715-D3FC-2F3BFFA07F3D}"/>
              </a:ext>
            </a:extLst>
          </p:cNvPr>
          <p:cNvSpPr/>
          <p:nvPr/>
        </p:nvSpPr>
        <p:spPr>
          <a:xfrm>
            <a:off x="8654145" y="2372472"/>
            <a:ext cx="1018372" cy="389004"/>
          </a:xfrm>
          <a:prstGeom prst="roundRect">
            <a:avLst>
              <a:gd name="adj" fmla="val 3137"/>
            </a:avLst>
          </a:prstGeom>
          <a:noFill/>
          <a:ln w="25400">
            <a:solidFill>
              <a:srgbClr val="909FBB"/>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0" name="TextBox 9">
            <a:extLst>
              <a:ext uri="{FF2B5EF4-FFF2-40B4-BE49-F238E27FC236}">
                <a16:creationId xmlns:a16="http://schemas.microsoft.com/office/drawing/2014/main" id="{828FA70C-BBEB-6A5E-96AC-90874AC27838}"/>
              </a:ext>
            </a:extLst>
          </p:cNvPr>
          <p:cNvSpPr txBox="1"/>
          <p:nvPr/>
        </p:nvSpPr>
        <p:spPr>
          <a:xfrm>
            <a:off x="8481164" y="1861020"/>
            <a:ext cx="1191353" cy="369332"/>
          </a:xfrm>
          <a:prstGeom prst="rect">
            <a:avLst/>
          </a:prstGeom>
          <a:noFill/>
          <a:ln cap="flat">
            <a:noFill/>
          </a:ln>
          <a:effectLst>
            <a:softEdge rad="0"/>
          </a:effectLst>
        </p:spPr>
        <p:txBody>
          <a:bodyPr wrap="none" rtlCol="0">
            <a:spAutoFit/>
          </a:bodyPr>
          <a:lstStyle/>
          <a:p>
            <a:pPr algn="ctr"/>
            <a:r>
              <a:rPr lang="en-US" dirty="0">
                <a:solidFill>
                  <a:srgbClr val="919EBA"/>
                </a:solidFill>
              </a:rPr>
              <a:t>Old model</a:t>
            </a:r>
            <a:endParaRPr lang="en-AT" dirty="0">
              <a:solidFill>
                <a:srgbClr val="919EBA"/>
              </a:solidFill>
            </a:endParaRPr>
          </a:p>
        </p:txBody>
      </p:sp>
    </p:spTree>
    <p:extLst>
      <p:ext uri="{BB962C8B-B14F-4D97-AF65-F5344CB8AC3E}">
        <p14:creationId xmlns:p14="http://schemas.microsoft.com/office/powerpoint/2010/main" val="5089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69656-B97C-B518-2BB9-68410DDC7C64}"/>
            </a:ext>
          </a:extLst>
        </p:cNvPr>
        <p:cNvGrpSpPr/>
        <p:nvPr/>
      </p:nvGrpSpPr>
      <p:grpSpPr>
        <a:xfrm>
          <a:off x="0" y="0"/>
          <a:ext cx="0" cy="0"/>
          <a:chOff x="0" y="0"/>
          <a:chExt cx="0" cy="0"/>
        </a:xfrm>
      </p:grpSpPr>
      <p:sp>
        <p:nvSpPr>
          <p:cNvPr id="19" name="Rounded Rectangle 18">
            <a:extLst>
              <a:ext uri="{FF2B5EF4-FFF2-40B4-BE49-F238E27FC236}">
                <a16:creationId xmlns:a16="http://schemas.microsoft.com/office/drawing/2014/main" id="{891D96F6-5840-1536-611F-C643F5679099}"/>
              </a:ext>
            </a:extLst>
          </p:cNvPr>
          <p:cNvSpPr/>
          <p:nvPr/>
        </p:nvSpPr>
        <p:spPr>
          <a:xfrm>
            <a:off x="5987723" y="1027484"/>
            <a:ext cx="6130695" cy="5558728"/>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6" name="Rounded Rectangle 5">
            <a:extLst>
              <a:ext uri="{FF2B5EF4-FFF2-40B4-BE49-F238E27FC236}">
                <a16:creationId xmlns:a16="http://schemas.microsoft.com/office/drawing/2014/main" id="{2B8DFE2F-66C1-AB1C-30F6-1F10101BAD78}"/>
              </a:ext>
            </a:extLst>
          </p:cNvPr>
          <p:cNvSpPr/>
          <p:nvPr/>
        </p:nvSpPr>
        <p:spPr>
          <a:xfrm>
            <a:off x="498764" y="1033558"/>
            <a:ext cx="5351193" cy="5585244"/>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 name="Content Placeholder 2">
            <a:extLst>
              <a:ext uri="{FF2B5EF4-FFF2-40B4-BE49-F238E27FC236}">
                <a16:creationId xmlns:a16="http://schemas.microsoft.com/office/drawing/2014/main" id="{D69F56C3-1754-8B9F-4941-CD3973583804}"/>
              </a:ext>
            </a:extLst>
          </p:cNvPr>
          <p:cNvSpPr>
            <a:spLocks noGrp="1"/>
          </p:cNvSpPr>
          <p:nvPr>
            <p:ph idx="1"/>
          </p:nvPr>
        </p:nvSpPr>
        <p:spPr/>
        <p:txBody>
          <a:bodyPr/>
          <a:lstStyle/>
          <a:p>
            <a:r>
              <a:rPr lang="en-US" dirty="0" err="1"/>
              <a:t>Multiclassifier</a:t>
            </a:r>
            <a:r>
              <a:rPr lang="en-US" dirty="0"/>
              <a:t> output ~ the class probability</a:t>
            </a:r>
            <a:br>
              <a:rPr lang="en-US" dirty="0"/>
            </a:br>
            <a:r>
              <a:rPr lang="en-US" dirty="0"/>
              <a:t>Use “</a:t>
            </a:r>
            <a:r>
              <a:rPr lang="en-US" dirty="0">
                <a:solidFill>
                  <a:srgbClr val="C00000"/>
                </a:solidFill>
              </a:rPr>
              <a:t>probability weighting</a:t>
            </a:r>
            <a:r>
              <a:rPr lang="en-US" dirty="0"/>
              <a:t>”</a:t>
            </a:r>
          </a:p>
          <a:p>
            <a:endParaRPr lang="en-US" dirty="0"/>
          </a:p>
          <a:p>
            <a:endParaRPr lang="en-US" dirty="0"/>
          </a:p>
          <a:p>
            <a:r>
              <a:rPr lang="en-US" dirty="0"/>
              <a:t>Convert back to </a:t>
            </a:r>
            <a:r>
              <a:rPr lang="en-US" dirty="0">
                <a:solidFill>
                  <a:srgbClr val="C00000"/>
                </a:solidFill>
              </a:rPr>
              <a:t>cross-section weighting </a:t>
            </a:r>
            <a:r>
              <a:rPr lang="en-US" dirty="0"/>
              <a:t>as</a:t>
            </a:r>
          </a:p>
          <a:p>
            <a:endParaRPr lang="en-US" dirty="0"/>
          </a:p>
          <a:p>
            <a:endParaRPr lang="en-US" dirty="0"/>
          </a:p>
          <a:p>
            <a:endParaRPr lang="en-US" dirty="0"/>
          </a:p>
          <a:p>
            <a:r>
              <a:rPr lang="en-US" dirty="0" err="1"/>
              <a:t>Tensorflow</a:t>
            </a:r>
            <a:r>
              <a:rPr lang="en-US" dirty="0"/>
              <a:t> NN with 28/128/128/4</a:t>
            </a:r>
          </a:p>
          <a:p>
            <a:pPr lvl="1"/>
            <a:r>
              <a:rPr lang="en-US" dirty="0" err="1"/>
              <a:t>Softmax</a:t>
            </a:r>
            <a:r>
              <a:rPr lang="en-US" dirty="0"/>
              <a:t> output; Adam opt., </a:t>
            </a:r>
            <a:br>
              <a:rPr lang="en-US" dirty="0"/>
            </a:br>
            <a:r>
              <a:rPr lang="en-US" dirty="0"/>
              <a:t>moderate L1/L2 reg.</a:t>
            </a:r>
          </a:p>
        </p:txBody>
      </p:sp>
      <p:sp>
        <p:nvSpPr>
          <p:cNvPr id="2" name="Title 1">
            <a:extLst>
              <a:ext uri="{FF2B5EF4-FFF2-40B4-BE49-F238E27FC236}">
                <a16:creationId xmlns:a16="http://schemas.microsoft.com/office/drawing/2014/main" id="{6CD8CFB9-A1A2-6462-804F-409F4FD326A1}"/>
              </a:ext>
            </a:extLst>
          </p:cNvPr>
          <p:cNvSpPr>
            <a:spLocks noGrp="1"/>
          </p:cNvSpPr>
          <p:nvPr>
            <p:ph type="title"/>
          </p:nvPr>
        </p:nvSpPr>
        <p:spPr/>
        <p:txBody>
          <a:bodyPr/>
          <a:lstStyle/>
          <a:p>
            <a:r>
              <a:rPr lang="en-US" dirty="0"/>
              <a:t>Training the surrogates</a:t>
            </a:r>
          </a:p>
        </p:txBody>
      </p:sp>
      <p:sp>
        <p:nvSpPr>
          <p:cNvPr id="4" name="Slide Number Placeholder 3">
            <a:extLst>
              <a:ext uri="{FF2B5EF4-FFF2-40B4-BE49-F238E27FC236}">
                <a16:creationId xmlns:a16="http://schemas.microsoft.com/office/drawing/2014/main" id="{8192C04B-6CC0-EB6D-A51C-0612BBB478B4}"/>
              </a:ext>
            </a:extLst>
          </p:cNvPr>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11" name="Picture 10">
            <a:extLst>
              <a:ext uri="{FF2B5EF4-FFF2-40B4-BE49-F238E27FC236}">
                <a16:creationId xmlns:a16="http://schemas.microsoft.com/office/drawing/2014/main" id="{AF67E72B-AF62-E5F2-5343-502EB111F9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9769" y="1842334"/>
            <a:ext cx="4358089" cy="991367"/>
          </a:xfrm>
          <a:prstGeom prst="rect">
            <a:avLst/>
          </a:prstGeom>
        </p:spPr>
      </p:pic>
      <p:pic>
        <p:nvPicPr>
          <p:cNvPr id="12" name="Picture 11">
            <a:extLst>
              <a:ext uri="{FF2B5EF4-FFF2-40B4-BE49-F238E27FC236}">
                <a16:creationId xmlns:a16="http://schemas.microsoft.com/office/drawing/2014/main" id="{CFFCFF1A-AC2E-6631-8845-0C9A0C8687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1465" y="3632256"/>
            <a:ext cx="3860660" cy="843660"/>
          </a:xfrm>
          <a:prstGeom prst="rect">
            <a:avLst/>
          </a:prstGeom>
        </p:spPr>
      </p:pic>
      <p:pic>
        <p:nvPicPr>
          <p:cNvPr id="17" name="Picture 16">
            <a:extLst>
              <a:ext uri="{FF2B5EF4-FFF2-40B4-BE49-F238E27FC236}">
                <a16:creationId xmlns:a16="http://schemas.microsoft.com/office/drawing/2014/main" id="{95E0EDAB-0E02-AA8C-7769-87F458C6319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70101" y="3794683"/>
            <a:ext cx="5207000" cy="584200"/>
          </a:xfrm>
          <a:prstGeom prst="rect">
            <a:avLst/>
          </a:prstGeom>
        </p:spPr>
      </p:pic>
      <p:pic>
        <p:nvPicPr>
          <p:cNvPr id="20" name="Picture 19">
            <a:extLst>
              <a:ext uri="{FF2B5EF4-FFF2-40B4-BE49-F238E27FC236}">
                <a16:creationId xmlns:a16="http://schemas.microsoft.com/office/drawing/2014/main" id="{84CC94B6-7E42-25FC-BF0A-36EA082C6D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96000" y="1939817"/>
            <a:ext cx="2658944" cy="1015476"/>
          </a:xfrm>
          <a:prstGeom prst="rect">
            <a:avLst/>
          </a:prstGeom>
        </p:spPr>
      </p:pic>
      <p:pic>
        <p:nvPicPr>
          <p:cNvPr id="21" name="Picture 20">
            <a:extLst>
              <a:ext uri="{FF2B5EF4-FFF2-40B4-BE49-F238E27FC236}">
                <a16:creationId xmlns:a16="http://schemas.microsoft.com/office/drawing/2014/main" id="{45D3A80D-8A33-A56F-7492-A1D0E4F1FD2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27831" y="4634230"/>
            <a:ext cx="3133522" cy="903358"/>
          </a:xfrm>
          <a:prstGeom prst="rect">
            <a:avLst/>
          </a:prstGeom>
        </p:spPr>
      </p:pic>
      <p:pic>
        <p:nvPicPr>
          <p:cNvPr id="22" name="Picture 21">
            <a:extLst>
              <a:ext uri="{FF2B5EF4-FFF2-40B4-BE49-F238E27FC236}">
                <a16:creationId xmlns:a16="http://schemas.microsoft.com/office/drawing/2014/main" id="{0C951D2A-0606-B1E3-3BAA-507FAA29404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486487" y="5660346"/>
            <a:ext cx="2491158" cy="897436"/>
          </a:xfrm>
          <a:prstGeom prst="rect">
            <a:avLst/>
          </a:prstGeom>
        </p:spPr>
      </p:pic>
      <p:cxnSp>
        <p:nvCxnSpPr>
          <p:cNvPr id="23" name="Straight Arrow Connector 22">
            <a:extLst>
              <a:ext uri="{FF2B5EF4-FFF2-40B4-BE49-F238E27FC236}">
                <a16:creationId xmlns:a16="http://schemas.microsoft.com/office/drawing/2014/main" id="{5959450D-F4D9-0FF8-C818-7E175BB67EB7}"/>
              </a:ext>
            </a:extLst>
          </p:cNvPr>
          <p:cNvCxnSpPr>
            <a:cxnSpLocks/>
          </p:cNvCxnSpPr>
          <p:nvPr/>
        </p:nvCxnSpPr>
        <p:spPr>
          <a:xfrm flipV="1">
            <a:off x="10363158" y="2013903"/>
            <a:ext cx="0" cy="1237297"/>
          </a:xfrm>
          <a:prstGeom prst="straightConnector1">
            <a:avLst/>
          </a:prstGeom>
          <a:ln w="25400">
            <a:solidFill>
              <a:srgbClr val="FF7D0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32B0B6D-7D44-BBFE-0BE1-153C4BAC3C97}"/>
              </a:ext>
            </a:extLst>
          </p:cNvPr>
          <p:cNvCxnSpPr>
            <a:cxnSpLocks/>
          </p:cNvCxnSpPr>
          <p:nvPr/>
        </p:nvCxnSpPr>
        <p:spPr>
          <a:xfrm>
            <a:off x="9018932" y="3251200"/>
            <a:ext cx="1329184" cy="0"/>
          </a:xfrm>
          <a:prstGeom prst="line">
            <a:avLst/>
          </a:prstGeom>
          <a:ln w="25400">
            <a:solidFill>
              <a:srgbClr val="FF7D09"/>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6FCBD9-0071-1E01-649F-59542D4D5D42}"/>
              </a:ext>
            </a:extLst>
          </p:cNvPr>
          <p:cNvCxnSpPr>
            <a:cxnSpLocks/>
          </p:cNvCxnSpPr>
          <p:nvPr/>
        </p:nvCxnSpPr>
        <p:spPr>
          <a:xfrm flipV="1">
            <a:off x="8278795" y="3694187"/>
            <a:ext cx="0" cy="128956"/>
          </a:xfrm>
          <a:prstGeom prst="straightConnector1">
            <a:avLst/>
          </a:prstGeom>
          <a:ln w="25400">
            <a:solidFill>
              <a:srgbClr val="FF7D0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ACA5AA-8AE3-C174-46A6-4D5EEEBDD0AA}"/>
              </a:ext>
            </a:extLst>
          </p:cNvPr>
          <p:cNvCxnSpPr>
            <a:cxnSpLocks/>
          </p:cNvCxnSpPr>
          <p:nvPr/>
        </p:nvCxnSpPr>
        <p:spPr>
          <a:xfrm>
            <a:off x="6459441" y="3823143"/>
            <a:ext cx="1819354" cy="0"/>
          </a:xfrm>
          <a:prstGeom prst="line">
            <a:avLst/>
          </a:prstGeom>
          <a:ln w="25400">
            <a:solidFill>
              <a:srgbClr val="FF7D09"/>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C2CE62-0565-FEC4-20E5-F0D7589226A6}"/>
              </a:ext>
            </a:extLst>
          </p:cNvPr>
          <p:cNvCxnSpPr>
            <a:cxnSpLocks/>
          </p:cNvCxnSpPr>
          <p:nvPr/>
        </p:nvCxnSpPr>
        <p:spPr>
          <a:xfrm>
            <a:off x="6461723" y="3809075"/>
            <a:ext cx="0" cy="95105"/>
          </a:xfrm>
          <a:prstGeom prst="line">
            <a:avLst/>
          </a:prstGeom>
          <a:ln w="25400">
            <a:solidFill>
              <a:srgbClr val="FF800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A502C94-48C0-803E-9989-CB786BFF4360}"/>
              </a:ext>
            </a:extLst>
          </p:cNvPr>
          <p:cNvCxnSpPr>
            <a:cxnSpLocks/>
          </p:cNvCxnSpPr>
          <p:nvPr/>
        </p:nvCxnSpPr>
        <p:spPr>
          <a:xfrm flipV="1">
            <a:off x="7097108" y="4237534"/>
            <a:ext cx="0" cy="475143"/>
          </a:xfrm>
          <a:prstGeom prst="straightConnector1">
            <a:avLst/>
          </a:prstGeom>
          <a:ln w="25400">
            <a:solidFill>
              <a:srgbClr val="FF7D0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14B9DA-2F1B-D6F0-2FE8-7AFCAA3D18DE}"/>
              </a:ext>
            </a:extLst>
          </p:cNvPr>
          <p:cNvCxnSpPr>
            <a:cxnSpLocks/>
          </p:cNvCxnSpPr>
          <p:nvPr/>
        </p:nvCxnSpPr>
        <p:spPr>
          <a:xfrm>
            <a:off x="9163688" y="6054544"/>
            <a:ext cx="371366" cy="0"/>
          </a:xfrm>
          <a:prstGeom prst="straightConnector1">
            <a:avLst/>
          </a:prstGeom>
          <a:ln w="25400">
            <a:solidFill>
              <a:schemeClr val="tx1">
                <a:lumMod val="85000"/>
                <a:lumOff val="1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6D31938-99B7-05BB-28BF-219E1E443F9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226886" y="1454353"/>
            <a:ext cx="5156200" cy="635000"/>
          </a:xfrm>
          <a:prstGeom prst="rect">
            <a:avLst/>
          </a:prstGeom>
        </p:spPr>
      </p:pic>
      <p:pic>
        <p:nvPicPr>
          <p:cNvPr id="31" name="Picture 30">
            <a:extLst>
              <a:ext uri="{FF2B5EF4-FFF2-40B4-BE49-F238E27FC236}">
                <a16:creationId xmlns:a16="http://schemas.microsoft.com/office/drawing/2014/main" id="{DE03D4D5-1786-1A21-B9A2-E5FB978FE53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596380" y="2810909"/>
            <a:ext cx="2287048" cy="941726"/>
          </a:xfrm>
          <a:prstGeom prst="rect">
            <a:avLst/>
          </a:prstGeom>
        </p:spPr>
      </p:pic>
      <p:pic>
        <p:nvPicPr>
          <p:cNvPr id="32" name="Picture 31">
            <a:extLst>
              <a:ext uri="{FF2B5EF4-FFF2-40B4-BE49-F238E27FC236}">
                <a16:creationId xmlns:a16="http://schemas.microsoft.com/office/drawing/2014/main" id="{D8782B07-8BC9-60E4-B114-4496166E176E}"/>
              </a:ext>
            </a:extLst>
          </p:cNvPr>
          <p:cNvPicPr>
            <a:picLocks noChangeAspect="1"/>
          </p:cNvPicPr>
          <p:nvPr/>
        </p:nvPicPr>
        <p:blipFill rotWithShape="1">
          <a:blip r:embed="rId10">
            <a:clrChange>
              <a:clrFrom>
                <a:srgbClr val="FFFFFF"/>
              </a:clrFrom>
              <a:clrTo>
                <a:srgbClr val="FFFFFF">
                  <a:alpha val="0"/>
                </a:srgbClr>
              </a:clrTo>
            </a:clrChange>
          </a:blip>
          <a:srcRect t="3456"/>
          <a:stretch/>
        </p:blipFill>
        <p:spPr>
          <a:xfrm>
            <a:off x="9636827" y="5666773"/>
            <a:ext cx="2424528" cy="775542"/>
          </a:xfrm>
          <a:prstGeom prst="rect">
            <a:avLst/>
          </a:prstGeom>
        </p:spPr>
      </p:pic>
      <p:sp>
        <p:nvSpPr>
          <p:cNvPr id="33" name="TextBox 32">
            <a:extLst>
              <a:ext uri="{FF2B5EF4-FFF2-40B4-BE49-F238E27FC236}">
                <a16:creationId xmlns:a16="http://schemas.microsoft.com/office/drawing/2014/main" id="{BD241368-7B62-0DD1-75EE-04513C01B2DC}"/>
              </a:ext>
            </a:extLst>
          </p:cNvPr>
          <p:cNvSpPr txBox="1"/>
          <p:nvPr/>
        </p:nvSpPr>
        <p:spPr>
          <a:xfrm>
            <a:off x="10137802" y="4574708"/>
            <a:ext cx="1686487" cy="923330"/>
          </a:xfrm>
          <a:prstGeom prst="rect">
            <a:avLst/>
          </a:prstGeom>
          <a:noFill/>
          <a:ln cap="flat">
            <a:noFill/>
          </a:ln>
          <a:effectLst>
            <a:softEdge rad="0"/>
          </a:effectLst>
        </p:spPr>
        <p:txBody>
          <a:bodyPr wrap="none" rtlCol="0">
            <a:spAutoFit/>
          </a:bodyPr>
          <a:lstStyle/>
          <a:p>
            <a:pPr algn="ctr"/>
            <a:r>
              <a:rPr lang="en-US" i="1" dirty="0" err="1">
                <a:solidFill>
                  <a:srgbClr val="FF8001"/>
                </a:solidFill>
              </a:rPr>
              <a:t>Unbinned</a:t>
            </a:r>
            <a:r>
              <a:rPr lang="en-US" i="1" dirty="0">
                <a:solidFill>
                  <a:srgbClr val="FF8001"/>
                </a:solidFill>
              </a:rPr>
              <a:t> version</a:t>
            </a:r>
            <a:br>
              <a:rPr lang="en-US" i="1" dirty="0">
                <a:solidFill>
                  <a:srgbClr val="FF8001"/>
                </a:solidFill>
              </a:rPr>
            </a:br>
            <a:r>
              <a:rPr lang="en-US" i="1" dirty="0">
                <a:solidFill>
                  <a:srgbClr val="FF8001"/>
                </a:solidFill>
              </a:rPr>
              <a:t>of combine</a:t>
            </a:r>
            <a:br>
              <a:rPr lang="en-US" i="1" dirty="0">
                <a:solidFill>
                  <a:srgbClr val="FF8001"/>
                </a:solidFill>
              </a:rPr>
            </a:br>
            <a:r>
              <a:rPr lang="en-US" i="1" dirty="0">
                <a:solidFill>
                  <a:srgbClr val="FF8001"/>
                </a:solidFill>
              </a:rPr>
              <a:t>treatment</a:t>
            </a:r>
            <a:endParaRPr lang="en-AT" i="1" dirty="0">
              <a:solidFill>
                <a:srgbClr val="FF8001"/>
              </a:solidFill>
            </a:endParaRPr>
          </a:p>
        </p:txBody>
      </p:sp>
      <p:sp>
        <p:nvSpPr>
          <p:cNvPr id="34" name="Rectangle 33">
            <a:extLst>
              <a:ext uri="{FF2B5EF4-FFF2-40B4-BE49-F238E27FC236}">
                <a16:creationId xmlns:a16="http://schemas.microsoft.com/office/drawing/2014/main" id="{61A60E10-43A4-0DB2-4171-16B27BACB1DA}"/>
              </a:ext>
            </a:extLst>
          </p:cNvPr>
          <p:cNvSpPr/>
          <p:nvPr/>
        </p:nvSpPr>
        <p:spPr>
          <a:xfrm>
            <a:off x="7670000" y="2443583"/>
            <a:ext cx="973689" cy="467970"/>
          </a:xfrm>
          <a:prstGeom prst="rect">
            <a:avLst/>
          </a:prstGeom>
          <a:noFill/>
          <a:ln w="25400">
            <a:solidFill>
              <a:srgbClr val="FF8001"/>
            </a:solidFill>
            <a:prstDash val="sysDash"/>
          </a:ln>
        </p:spPr>
        <p:txBody>
          <a:bodyPr wrap="square" rtlCol="0" anchor="ctr">
            <a:sp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pic>
        <p:nvPicPr>
          <p:cNvPr id="35" name="Picture 34">
            <a:extLst>
              <a:ext uri="{FF2B5EF4-FFF2-40B4-BE49-F238E27FC236}">
                <a16:creationId xmlns:a16="http://schemas.microsoft.com/office/drawing/2014/main" id="{B92C3F13-1A16-96E2-A89F-DD804BD8C9C3}"/>
              </a:ext>
            </a:extLst>
          </p:cNvPr>
          <p:cNvPicPr>
            <a:picLocks noChangeAspect="1"/>
          </p:cNvPicPr>
          <p:nvPr/>
        </p:nvPicPr>
        <p:blipFill>
          <a:blip r:embed="rId11"/>
          <a:stretch>
            <a:fillRect/>
          </a:stretch>
        </p:blipFill>
        <p:spPr>
          <a:xfrm>
            <a:off x="8336337" y="4309823"/>
            <a:ext cx="838368" cy="305891"/>
          </a:xfrm>
          <a:prstGeom prst="rect">
            <a:avLst/>
          </a:prstGeom>
        </p:spPr>
      </p:pic>
      <p:pic>
        <p:nvPicPr>
          <p:cNvPr id="36" name="Picture 35">
            <a:extLst>
              <a:ext uri="{FF2B5EF4-FFF2-40B4-BE49-F238E27FC236}">
                <a16:creationId xmlns:a16="http://schemas.microsoft.com/office/drawing/2014/main" id="{B7EAA186-41E9-ED9A-FD18-0F4A815B0AC4}"/>
              </a:ext>
            </a:extLst>
          </p:cNvPr>
          <p:cNvPicPr>
            <a:picLocks noChangeAspect="1"/>
          </p:cNvPicPr>
          <p:nvPr/>
        </p:nvPicPr>
        <p:blipFill>
          <a:blip r:embed="rId12">
            <a:clrChange>
              <a:clrFrom>
                <a:srgbClr val="FEFFFE"/>
              </a:clrFrom>
              <a:clrTo>
                <a:srgbClr val="FEFFFE">
                  <a:alpha val="0"/>
                </a:srgbClr>
              </a:clrTo>
            </a:clrChange>
          </a:blip>
          <a:stretch>
            <a:fillRect/>
          </a:stretch>
        </p:blipFill>
        <p:spPr>
          <a:xfrm>
            <a:off x="8048265" y="4283450"/>
            <a:ext cx="294799" cy="307805"/>
          </a:xfrm>
          <a:prstGeom prst="rect">
            <a:avLst/>
          </a:prstGeom>
        </p:spPr>
      </p:pic>
      <p:sp>
        <p:nvSpPr>
          <p:cNvPr id="37" name="Content Placeholder 2">
            <a:extLst>
              <a:ext uri="{FF2B5EF4-FFF2-40B4-BE49-F238E27FC236}">
                <a16:creationId xmlns:a16="http://schemas.microsoft.com/office/drawing/2014/main" id="{8AD1D748-CD99-C1E1-45F4-870FBB3A85B8}"/>
              </a:ext>
            </a:extLst>
          </p:cNvPr>
          <p:cNvSpPr txBox="1">
            <a:spLocks/>
          </p:cNvSpPr>
          <p:nvPr/>
        </p:nvSpPr>
        <p:spPr>
          <a:xfrm>
            <a:off x="10480436" y="2013903"/>
            <a:ext cx="1727730" cy="127241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AT" sz="100"/>
          </a:p>
          <a:p>
            <a:pPr marL="0" indent="0">
              <a:buNone/>
            </a:pPr>
            <a:r>
              <a:rPr lang="en-AT"/>
              <a:t>“Likelihood </a:t>
            </a:r>
            <a:endParaRPr lang="en-US" dirty="0"/>
          </a:p>
          <a:p>
            <a:pPr marL="0" indent="0">
              <a:buNone/>
            </a:pPr>
            <a:r>
              <a:rPr lang="en-AT"/>
              <a:t>ratio trick” </a:t>
            </a:r>
            <a:endParaRPr lang="en-AT">
              <a:solidFill>
                <a:srgbClr val="FF7D09"/>
              </a:solidFill>
            </a:endParaRPr>
          </a:p>
          <a:p>
            <a:pPr marL="0" indent="0">
              <a:buFont typeface="Arial" panose="020B0604020202020204" pitchFamily="34" charset="0"/>
              <a:buNone/>
            </a:pPr>
            <a:endParaRPr lang="en-AT" sz="1000"/>
          </a:p>
          <a:p>
            <a:pPr marL="0" indent="0">
              <a:buFont typeface="Arial" panose="020B0604020202020204" pitchFamily="34" charset="0"/>
              <a:buNone/>
            </a:pPr>
            <a:endParaRPr lang="en-AT"/>
          </a:p>
        </p:txBody>
      </p:sp>
      <p:sp>
        <p:nvSpPr>
          <p:cNvPr id="40" name="Content Placeholder 2">
            <a:extLst>
              <a:ext uri="{FF2B5EF4-FFF2-40B4-BE49-F238E27FC236}">
                <a16:creationId xmlns:a16="http://schemas.microsoft.com/office/drawing/2014/main" id="{6AD55D04-AE51-F9BC-2617-BF05C708BCDF}"/>
              </a:ext>
            </a:extLst>
          </p:cNvPr>
          <p:cNvSpPr txBox="1">
            <a:spLocks/>
          </p:cNvSpPr>
          <p:nvPr/>
        </p:nvSpPr>
        <p:spPr>
          <a:xfrm>
            <a:off x="6068188" y="999054"/>
            <a:ext cx="5777448" cy="555872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Learning systematic parametrizations:</a:t>
            </a:r>
          </a:p>
        </p:txBody>
      </p:sp>
    </p:spTree>
    <p:extLst>
      <p:ext uri="{BB962C8B-B14F-4D97-AF65-F5344CB8AC3E}">
        <p14:creationId xmlns:p14="http://schemas.microsoft.com/office/powerpoint/2010/main" val="23120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p:bldP spid="34" grpId="0" animBg="1"/>
      <p:bldP spid="37"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FFA71FA-906C-9758-A2AC-97ADF2EBCFDF}"/>
              </a:ext>
            </a:extLst>
          </p:cNvPr>
          <p:cNvSpPr/>
          <p:nvPr/>
        </p:nvSpPr>
        <p:spPr>
          <a:xfrm>
            <a:off x="398871" y="3643954"/>
            <a:ext cx="3831606" cy="1639246"/>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9" name="Content Placeholder 2">
            <a:extLst>
              <a:ext uri="{FF2B5EF4-FFF2-40B4-BE49-F238E27FC236}">
                <a16:creationId xmlns:a16="http://schemas.microsoft.com/office/drawing/2014/main" id="{8D572D04-9778-E5B0-F2A7-809B0016B3BD}"/>
              </a:ext>
            </a:extLst>
          </p:cNvPr>
          <p:cNvSpPr>
            <a:spLocks noGrp="1"/>
          </p:cNvSpPr>
          <p:nvPr>
            <p:ph idx="1"/>
          </p:nvPr>
        </p:nvSpPr>
        <p:spPr>
          <a:xfrm>
            <a:off x="498764" y="1043778"/>
            <a:ext cx="11194472" cy="5810515"/>
          </a:xfrm>
        </p:spPr>
        <p:txBody>
          <a:bodyPr>
            <a:normAutofit/>
          </a:bodyPr>
          <a:lstStyle/>
          <a:p>
            <a:r>
              <a:rPr lang="en-US" dirty="0"/>
              <a:t>Per region, train up to </a:t>
            </a:r>
            <a:br>
              <a:rPr lang="en-US" dirty="0"/>
            </a:br>
            <a:r>
              <a:rPr lang="en-US" dirty="0"/>
              <a:t>(log-) quadratic order</a:t>
            </a:r>
          </a:p>
          <a:p>
            <a:endParaRPr lang="en-US" sz="1600" dirty="0"/>
          </a:p>
          <a:p>
            <a:endParaRPr lang="en-US" sz="1600" dirty="0"/>
          </a:p>
          <a:p>
            <a:endParaRPr lang="en-US" sz="1600" dirty="0"/>
          </a:p>
          <a:p>
            <a:endParaRPr lang="en-US" dirty="0"/>
          </a:p>
          <a:p>
            <a:r>
              <a:rPr lang="en-US" dirty="0"/>
              <a:t>The CE loss can be written as</a:t>
            </a:r>
            <a:endParaRPr lang="en-US" sz="2800" dirty="0"/>
          </a:p>
          <a:p>
            <a:endParaRPr lang="en-US" sz="2800" dirty="0"/>
          </a:p>
          <a:p>
            <a:pPr marL="0" indent="0">
              <a:buNone/>
            </a:pPr>
            <a:endParaRPr lang="en-US" dirty="0"/>
          </a:p>
          <a:p>
            <a:r>
              <a:rPr lang="en-US" dirty="0" err="1"/>
              <a:t>Tensorflow</a:t>
            </a:r>
            <a:r>
              <a:rPr lang="en-US" dirty="0"/>
              <a:t>; 28/256/256/9; Adam</a:t>
            </a:r>
          </a:p>
          <a:p>
            <a:r>
              <a:rPr lang="en-US" dirty="0"/>
              <a:t>Training data: All systematic </a:t>
            </a:r>
            <a:br>
              <a:rPr lang="en-US" dirty="0"/>
            </a:br>
            <a:r>
              <a:rPr lang="en-US" dirty="0"/>
              <a:t>samples with |𝜈</a:t>
            </a:r>
            <a:r>
              <a:rPr lang="en-US" baseline="-25000" dirty="0" err="1"/>
              <a:t>jes</a:t>
            </a:r>
            <a:r>
              <a:rPr lang="en-US" dirty="0"/>
              <a:t>|+ |𝜈</a:t>
            </a:r>
            <a:r>
              <a:rPr lang="en-US" baseline="-25000" dirty="0" err="1"/>
              <a:t>jes</a:t>
            </a:r>
            <a:r>
              <a:rPr lang="en-US" dirty="0"/>
              <a:t>|+ |𝜈</a:t>
            </a:r>
            <a:r>
              <a:rPr lang="en-US" baseline="-25000" dirty="0"/>
              <a:t>met</a:t>
            </a:r>
            <a:r>
              <a:rPr lang="en-US" dirty="0"/>
              <a:t>| ≤ 2</a:t>
            </a:r>
            <a:endParaRPr lang="en-AT" dirty="0"/>
          </a:p>
        </p:txBody>
      </p:sp>
      <p:sp>
        <p:nvSpPr>
          <p:cNvPr id="2" name="Title 1">
            <a:extLst>
              <a:ext uri="{FF2B5EF4-FFF2-40B4-BE49-F238E27FC236}">
                <a16:creationId xmlns:a16="http://schemas.microsoft.com/office/drawing/2014/main" id="{83F28586-7344-0360-A8D0-597D6587B61A}"/>
              </a:ext>
            </a:extLst>
          </p:cNvPr>
          <p:cNvSpPr>
            <a:spLocks noGrp="1"/>
          </p:cNvSpPr>
          <p:nvPr>
            <p:ph type="title"/>
          </p:nvPr>
        </p:nvSpPr>
        <p:spPr/>
        <p:txBody>
          <a:bodyPr/>
          <a:lstStyle/>
          <a:p>
            <a:r>
              <a:rPr lang="en-US" dirty="0"/>
              <a:t>Example systematics</a:t>
            </a:r>
          </a:p>
        </p:txBody>
      </p:sp>
      <p:sp>
        <p:nvSpPr>
          <p:cNvPr id="4" name="Slide Number Placeholder 3">
            <a:extLst>
              <a:ext uri="{FF2B5EF4-FFF2-40B4-BE49-F238E27FC236}">
                <a16:creationId xmlns:a16="http://schemas.microsoft.com/office/drawing/2014/main" id="{78EF328A-B666-F6A2-F634-F0C707BC0006}"/>
              </a:ext>
            </a:extLst>
          </p:cNvPr>
          <p:cNvSpPr>
            <a:spLocks noGrp="1"/>
          </p:cNvSpPr>
          <p:nvPr>
            <p:ph type="sldNum" sz="quarter" idx="12"/>
          </p:nvPr>
        </p:nvSpPr>
        <p:spPr/>
        <p:txBody>
          <a:bodyPr/>
          <a:lstStyle/>
          <a:p>
            <a:fld id="{6D22F896-40B5-4ADD-8801-0D06FADFA095}" type="slidenum">
              <a:rPr lang="en-US" smtClean="0"/>
              <a:pPr/>
              <a:t>12</a:t>
            </a:fld>
            <a:endParaRPr lang="en-US" dirty="0"/>
          </a:p>
        </p:txBody>
      </p:sp>
      <p:sp>
        <p:nvSpPr>
          <p:cNvPr id="5" name="Content Placeholder 4">
            <a:extLst>
              <a:ext uri="{FF2B5EF4-FFF2-40B4-BE49-F238E27FC236}">
                <a16:creationId xmlns:a16="http://schemas.microsoft.com/office/drawing/2014/main" id="{9E9D0DB5-B26C-39FC-2281-B99B225949DA}"/>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446ACE08-364A-A907-BBD5-89B80EDDEC39}"/>
              </a:ext>
            </a:extLst>
          </p:cNvPr>
          <p:cNvPicPr>
            <a:picLocks noChangeAspect="1"/>
          </p:cNvPicPr>
          <p:nvPr/>
        </p:nvPicPr>
        <p:blipFill>
          <a:blip r:embed="rId2">
            <a:clrChange>
              <a:clrFrom>
                <a:srgbClr val="FFFFFF"/>
              </a:clrFrom>
              <a:clrTo>
                <a:srgbClr val="FFFFFF">
                  <a:alpha val="0"/>
                </a:srgbClr>
              </a:clrTo>
            </a:clrChange>
          </a:blip>
          <a:srcRect l="54936"/>
          <a:stretch/>
        </p:blipFill>
        <p:spPr>
          <a:xfrm>
            <a:off x="8559800" y="902398"/>
            <a:ext cx="3722450" cy="5493796"/>
          </a:xfrm>
          <a:prstGeom prst="rect">
            <a:avLst/>
          </a:prstGeom>
        </p:spPr>
      </p:pic>
      <p:pic>
        <p:nvPicPr>
          <p:cNvPr id="3" name="Picture 2">
            <a:extLst>
              <a:ext uri="{FF2B5EF4-FFF2-40B4-BE49-F238E27FC236}">
                <a16:creationId xmlns:a16="http://schemas.microsoft.com/office/drawing/2014/main" id="{01D46AF9-C7EF-65F5-D727-F7ABA78D8D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756" y="1867197"/>
            <a:ext cx="4788394" cy="1404732"/>
          </a:xfrm>
          <a:prstGeom prst="rect">
            <a:avLst/>
          </a:prstGeom>
        </p:spPr>
      </p:pic>
      <p:pic>
        <p:nvPicPr>
          <p:cNvPr id="8" name="Picture 7">
            <a:extLst>
              <a:ext uri="{FF2B5EF4-FFF2-40B4-BE49-F238E27FC236}">
                <a16:creationId xmlns:a16="http://schemas.microsoft.com/office/drawing/2014/main" id="{014D0727-055E-F02C-2D2C-A5AFA77010C0}"/>
              </a:ext>
            </a:extLst>
          </p:cNvPr>
          <p:cNvPicPr>
            <a:picLocks noChangeAspect="1"/>
          </p:cNvPicPr>
          <p:nvPr/>
        </p:nvPicPr>
        <p:blipFill>
          <a:blip r:embed="rId4">
            <a:clrChange>
              <a:clrFrom>
                <a:srgbClr val="FFFFFF"/>
              </a:clrFrom>
              <a:clrTo>
                <a:srgbClr val="FFFFFF">
                  <a:alpha val="0"/>
                </a:srgbClr>
              </a:clrTo>
            </a:clrChange>
          </a:blip>
          <a:srcRect b="54101"/>
          <a:stretch/>
        </p:blipFill>
        <p:spPr>
          <a:xfrm>
            <a:off x="498764" y="4023218"/>
            <a:ext cx="3564603" cy="1158382"/>
          </a:xfrm>
          <a:prstGeom prst="rect">
            <a:avLst/>
          </a:prstGeom>
        </p:spPr>
      </p:pic>
      <p:pic>
        <p:nvPicPr>
          <p:cNvPr id="10" name="Picture 9">
            <a:extLst>
              <a:ext uri="{FF2B5EF4-FFF2-40B4-BE49-F238E27FC236}">
                <a16:creationId xmlns:a16="http://schemas.microsoft.com/office/drawing/2014/main" id="{0F57F2C1-4A59-4800-8DB6-B753284244AA}"/>
              </a:ext>
            </a:extLst>
          </p:cNvPr>
          <p:cNvPicPr>
            <a:picLocks noChangeAspect="1"/>
          </p:cNvPicPr>
          <p:nvPr/>
        </p:nvPicPr>
        <p:blipFill>
          <a:blip r:embed="rId2">
            <a:clrChange>
              <a:clrFrom>
                <a:srgbClr val="FFFFFF"/>
              </a:clrFrom>
              <a:clrTo>
                <a:srgbClr val="FFFFFF">
                  <a:alpha val="0"/>
                </a:srgbClr>
              </a:clrTo>
            </a:clrChange>
          </a:blip>
          <a:srcRect r="52395"/>
          <a:stretch/>
        </p:blipFill>
        <p:spPr>
          <a:xfrm>
            <a:off x="4641103" y="850451"/>
            <a:ext cx="3969497" cy="5545743"/>
          </a:xfrm>
          <a:prstGeom prst="rect">
            <a:avLst/>
          </a:prstGeom>
        </p:spPr>
      </p:pic>
    </p:spTree>
    <p:extLst>
      <p:ext uri="{BB962C8B-B14F-4D97-AF65-F5344CB8AC3E}">
        <p14:creationId xmlns:p14="http://schemas.microsoft.com/office/powerpoint/2010/main" val="115501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A2EEDB08-7EA0-5079-4E21-8230C782934C}"/>
              </a:ext>
            </a:extLst>
          </p:cNvPr>
          <p:cNvSpPr/>
          <p:nvPr/>
        </p:nvSpPr>
        <p:spPr>
          <a:xfrm>
            <a:off x="498764" y="2421297"/>
            <a:ext cx="7629236" cy="1504639"/>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0468DBBC-568D-3BB5-693C-48017A480639}"/>
              </a:ext>
            </a:extLst>
          </p:cNvPr>
          <p:cNvSpPr>
            <a:spLocks noGrp="1"/>
          </p:cNvSpPr>
          <p:nvPr>
            <p:ph type="title"/>
          </p:nvPr>
        </p:nvSpPr>
        <p:spPr/>
        <p:txBody>
          <a:bodyPr/>
          <a:lstStyle/>
          <a:p>
            <a:r>
              <a:rPr lang="en-US" dirty="0"/>
              <a:t>Calibration</a:t>
            </a:r>
          </a:p>
        </p:txBody>
      </p:sp>
      <p:sp>
        <p:nvSpPr>
          <p:cNvPr id="3" name="Content Placeholder 2">
            <a:extLst>
              <a:ext uri="{FF2B5EF4-FFF2-40B4-BE49-F238E27FC236}">
                <a16:creationId xmlns:a16="http://schemas.microsoft.com/office/drawing/2014/main" id="{CF1B9047-FB2F-A452-9620-27D2DEEA4ADB}"/>
              </a:ext>
            </a:extLst>
          </p:cNvPr>
          <p:cNvSpPr>
            <a:spLocks noGrp="1"/>
          </p:cNvSpPr>
          <p:nvPr>
            <p:ph idx="1"/>
          </p:nvPr>
        </p:nvSpPr>
        <p:spPr/>
        <p:txBody>
          <a:bodyPr/>
          <a:lstStyle/>
          <a:p>
            <a:r>
              <a:rPr lang="en-US" dirty="0"/>
              <a:t>And then, it fails! Problem: </a:t>
            </a:r>
            <a:r>
              <a:rPr lang="en-US" dirty="0" err="1"/>
              <a:t>Multiclassifer</a:t>
            </a:r>
            <a:r>
              <a:rPr lang="en-US" dirty="0"/>
              <a:t> is not well calibrated</a:t>
            </a:r>
          </a:p>
          <a:p>
            <a:r>
              <a:rPr lang="en-US" dirty="0"/>
              <a:t>Events in the bin 0.19&lt;</a:t>
            </a:r>
            <a:r>
              <a:rPr lang="en-US" dirty="0" err="1"/>
              <a:t>g</a:t>
            </a:r>
            <a:r>
              <a:rPr lang="en-US" baseline="-25000" dirty="0" err="1"/>
              <a:t>Z</a:t>
            </a:r>
            <a:r>
              <a:rPr lang="en-US" dirty="0"/>
              <a:t>(x)&lt;0.21 need to ~20% fraction of Z</a:t>
            </a:r>
          </a:p>
          <a:p>
            <a:pPr lvl="1"/>
            <a:r>
              <a:rPr lang="en-US" dirty="0" err="1"/>
              <a:t>g</a:t>
            </a:r>
            <a:r>
              <a:rPr lang="en-US" baseline="-25000" dirty="0" err="1"/>
              <a:t>H</a:t>
            </a:r>
            <a:r>
              <a:rPr lang="en-US" dirty="0"/>
              <a:t> is off by ~7%, </a:t>
            </a:r>
            <a:r>
              <a:rPr lang="en-US" dirty="0" err="1"/>
              <a:t>g</a:t>
            </a:r>
            <a:r>
              <a:rPr lang="en-US" baseline="-25000" dirty="0" err="1"/>
              <a:t>Z</a:t>
            </a:r>
            <a:r>
              <a:rPr lang="en-US" dirty="0"/>
              <a:t> is off by a -2% (x10-x100!) → drastic impact</a:t>
            </a:r>
          </a:p>
          <a:p>
            <a:r>
              <a:rPr lang="en-US" dirty="0"/>
              <a:t>Staged isotonic regression provides excellent calibration</a:t>
            </a:r>
          </a:p>
          <a:p>
            <a:pPr marL="0" indent="0">
              <a:buNone/>
            </a:pPr>
            <a:endParaRPr lang="en-US" dirty="0"/>
          </a:p>
        </p:txBody>
      </p:sp>
      <p:sp>
        <p:nvSpPr>
          <p:cNvPr id="5" name="Content Placeholder 4">
            <a:extLst>
              <a:ext uri="{FF2B5EF4-FFF2-40B4-BE49-F238E27FC236}">
                <a16:creationId xmlns:a16="http://schemas.microsoft.com/office/drawing/2014/main" id="{E596906E-0E66-EB25-606B-9D21167FE262}"/>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01E734A2-CFE7-E031-5DE2-EDC28B0185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5006" y="3924629"/>
            <a:ext cx="3864654" cy="3010063"/>
          </a:xfrm>
          <a:prstGeom prst="rect">
            <a:avLst/>
          </a:prstGeom>
        </p:spPr>
      </p:pic>
      <p:pic>
        <p:nvPicPr>
          <p:cNvPr id="8" name="Picture 7">
            <a:extLst>
              <a:ext uri="{FF2B5EF4-FFF2-40B4-BE49-F238E27FC236}">
                <a16:creationId xmlns:a16="http://schemas.microsoft.com/office/drawing/2014/main" id="{66196424-E02B-E831-65E8-DF9F3768DB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78585" y="4024230"/>
            <a:ext cx="3800714" cy="2923161"/>
          </a:xfrm>
          <a:prstGeom prst="rect">
            <a:avLst/>
          </a:prstGeom>
        </p:spPr>
      </p:pic>
      <p:pic>
        <p:nvPicPr>
          <p:cNvPr id="9" name="Picture 8">
            <a:extLst>
              <a:ext uri="{FF2B5EF4-FFF2-40B4-BE49-F238E27FC236}">
                <a16:creationId xmlns:a16="http://schemas.microsoft.com/office/drawing/2014/main" id="{F60B7226-076C-6090-67E3-C313BAFA8A1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80890" y="2793429"/>
            <a:ext cx="4985220" cy="1066357"/>
          </a:xfrm>
          <a:prstGeom prst="rect">
            <a:avLst/>
          </a:prstGeom>
        </p:spPr>
      </p:pic>
      <p:pic>
        <p:nvPicPr>
          <p:cNvPr id="13" name="Picture 12">
            <a:extLst>
              <a:ext uri="{FF2B5EF4-FFF2-40B4-BE49-F238E27FC236}">
                <a16:creationId xmlns:a16="http://schemas.microsoft.com/office/drawing/2014/main" id="{6A174ADC-15F6-397C-6C18-F0830DADC61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1583" y="1043778"/>
            <a:ext cx="3854719" cy="2980453"/>
          </a:xfrm>
          <a:prstGeom prst="rect">
            <a:avLst/>
          </a:prstGeom>
        </p:spPr>
      </p:pic>
      <p:pic>
        <p:nvPicPr>
          <p:cNvPr id="14" name="Picture 13">
            <a:extLst>
              <a:ext uri="{FF2B5EF4-FFF2-40B4-BE49-F238E27FC236}">
                <a16:creationId xmlns:a16="http://schemas.microsoft.com/office/drawing/2014/main" id="{5E84C2A1-6668-B3E3-473E-B527C6869F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16944" y="4023783"/>
            <a:ext cx="3864654" cy="2910909"/>
          </a:xfrm>
          <a:prstGeom prst="rect">
            <a:avLst/>
          </a:prstGeom>
        </p:spPr>
      </p:pic>
    </p:spTree>
    <p:extLst>
      <p:ext uri="{BB962C8B-B14F-4D97-AF65-F5344CB8AC3E}">
        <p14:creationId xmlns:p14="http://schemas.microsoft.com/office/powerpoint/2010/main" val="2201611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13DC-34B4-A042-9B9A-FE6AFEB7DA5A}"/>
              </a:ext>
            </a:extLst>
          </p:cNvPr>
          <p:cNvSpPr>
            <a:spLocks noGrp="1"/>
          </p:cNvSpPr>
          <p:nvPr>
            <p:ph type="title"/>
          </p:nvPr>
        </p:nvSpPr>
        <p:spPr/>
        <p:txBody>
          <a:bodyPr/>
          <a:lstStyle/>
          <a:p>
            <a:r>
              <a:rPr lang="en-US" dirty="0"/>
              <a:t>Asimov results</a:t>
            </a:r>
          </a:p>
        </p:txBody>
      </p:sp>
      <p:sp>
        <p:nvSpPr>
          <p:cNvPr id="3" name="Content Placeholder 2">
            <a:extLst>
              <a:ext uri="{FF2B5EF4-FFF2-40B4-BE49-F238E27FC236}">
                <a16:creationId xmlns:a16="http://schemas.microsoft.com/office/drawing/2014/main" id="{F33CEA61-9AE3-4426-02E2-9DC1C9990F63}"/>
              </a:ext>
            </a:extLst>
          </p:cNvPr>
          <p:cNvSpPr>
            <a:spLocks noGrp="1"/>
          </p:cNvSpPr>
          <p:nvPr>
            <p:ph idx="1"/>
          </p:nvPr>
        </p:nvSpPr>
        <p:spPr>
          <a:xfrm>
            <a:off x="498764" y="1043779"/>
            <a:ext cx="3864770" cy="5003553"/>
          </a:xfrm>
        </p:spPr>
        <p:txBody>
          <a:bodyPr/>
          <a:lstStyle/>
          <a:p>
            <a:r>
              <a:rPr lang="en-US" dirty="0"/>
              <a:t>Add likelihood from all </a:t>
            </a:r>
            <a:br>
              <a:rPr lang="en-US" dirty="0"/>
            </a:br>
            <a:r>
              <a:rPr lang="en-US" dirty="0"/>
              <a:t>signal and control regions:</a:t>
            </a:r>
          </a:p>
        </p:txBody>
      </p:sp>
      <p:sp>
        <p:nvSpPr>
          <p:cNvPr id="4" name="Slide Number Placeholder 3">
            <a:extLst>
              <a:ext uri="{FF2B5EF4-FFF2-40B4-BE49-F238E27FC236}">
                <a16:creationId xmlns:a16="http://schemas.microsoft.com/office/drawing/2014/main" id="{2019C151-5367-C16B-FA8D-00C81F967832}"/>
              </a:ext>
            </a:extLst>
          </p:cNvPr>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7" name="Picture 6">
            <a:extLst>
              <a:ext uri="{FF2B5EF4-FFF2-40B4-BE49-F238E27FC236}">
                <a16:creationId xmlns:a16="http://schemas.microsoft.com/office/drawing/2014/main" id="{2696E983-3492-DC4B-48B3-18711097702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8048" y="2221880"/>
            <a:ext cx="4350001" cy="3385715"/>
          </a:xfrm>
          <a:prstGeom prst="rect">
            <a:avLst/>
          </a:prstGeom>
        </p:spPr>
      </p:pic>
      <p:pic>
        <p:nvPicPr>
          <p:cNvPr id="5" name="Picture 4">
            <a:extLst>
              <a:ext uri="{FF2B5EF4-FFF2-40B4-BE49-F238E27FC236}">
                <a16:creationId xmlns:a16="http://schemas.microsoft.com/office/drawing/2014/main" id="{BA1CF816-480F-9C31-DB6C-F2F3D571EC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0672" y="1908886"/>
            <a:ext cx="4350001" cy="3884243"/>
          </a:xfrm>
          <a:prstGeom prst="rect">
            <a:avLst/>
          </a:prstGeom>
        </p:spPr>
      </p:pic>
      <p:sp>
        <p:nvSpPr>
          <p:cNvPr id="6" name="TextBox 5">
            <a:extLst>
              <a:ext uri="{FF2B5EF4-FFF2-40B4-BE49-F238E27FC236}">
                <a16:creationId xmlns:a16="http://schemas.microsoft.com/office/drawing/2014/main" id="{3D5B3140-EC3C-DAA0-A2D5-F9C353255BFC}"/>
              </a:ext>
            </a:extLst>
          </p:cNvPr>
          <p:cNvSpPr txBox="1"/>
          <p:nvPr/>
        </p:nvSpPr>
        <p:spPr>
          <a:xfrm>
            <a:off x="9349488" y="5920591"/>
            <a:ext cx="2170787" cy="369332"/>
          </a:xfrm>
          <a:prstGeom prst="rect">
            <a:avLst/>
          </a:prstGeom>
          <a:noFill/>
          <a:ln cap="flat">
            <a:noFill/>
          </a:ln>
          <a:effectLst>
            <a:softEdge rad="0"/>
          </a:effectLst>
        </p:spPr>
        <p:txBody>
          <a:bodyPr wrap="none" rtlCol="0">
            <a:spAutoFit/>
          </a:bodyPr>
          <a:lstStyle/>
          <a:p>
            <a:pPr algn="ctr"/>
            <a:r>
              <a:rPr lang="en-US" dirty="0" err="1">
                <a:solidFill>
                  <a:schemeClr val="tx1">
                    <a:lumMod val="65000"/>
                    <a:lumOff val="35000"/>
                  </a:schemeClr>
                </a:solidFill>
              </a:rPr>
              <a:t>μ</a:t>
            </a:r>
            <a:r>
              <a:rPr lang="en-US" dirty="0">
                <a:solidFill>
                  <a:schemeClr val="tx1">
                    <a:lumMod val="65000"/>
                    <a:lumOff val="35000"/>
                  </a:schemeClr>
                </a:solidFill>
              </a:rPr>
              <a:t> </a:t>
            </a:r>
            <a:r>
              <a:rPr lang="en-US" baseline="30000" dirty="0">
                <a:solidFill>
                  <a:schemeClr val="tx1">
                    <a:lumMod val="65000"/>
                    <a:lumOff val="35000"/>
                  </a:schemeClr>
                </a:solidFill>
              </a:rPr>
              <a:t>true</a:t>
            </a:r>
            <a:r>
              <a:rPr lang="en-US" dirty="0">
                <a:solidFill>
                  <a:schemeClr val="tx1">
                    <a:lumMod val="65000"/>
                    <a:lumOff val="35000"/>
                  </a:schemeClr>
                </a:solidFill>
              </a:rPr>
              <a:t> = 3, </a:t>
            </a:r>
            <a:r>
              <a:rPr lang="en-US" dirty="0" err="1">
                <a:solidFill>
                  <a:schemeClr val="tx1">
                    <a:lumMod val="65000"/>
                    <a:lumOff val="35000"/>
                  </a:schemeClr>
                </a:solidFill>
              </a:rPr>
              <a:t>μ</a:t>
            </a:r>
            <a:r>
              <a:rPr lang="en-US" baseline="30000" dirty="0" err="1">
                <a:solidFill>
                  <a:schemeClr val="tx1">
                    <a:lumMod val="65000"/>
                    <a:lumOff val="35000"/>
                  </a:schemeClr>
                </a:solidFill>
              </a:rPr>
              <a:t>MLE</a:t>
            </a:r>
            <a:r>
              <a:rPr lang="en-US" baseline="30000" dirty="0">
                <a:solidFill>
                  <a:schemeClr val="tx1">
                    <a:lumMod val="65000"/>
                    <a:lumOff val="35000"/>
                  </a:schemeClr>
                </a:solidFill>
              </a:rPr>
              <a:t> </a:t>
            </a:r>
            <a:r>
              <a:rPr lang="en-US" dirty="0">
                <a:solidFill>
                  <a:schemeClr val="tx1">
                    <a:lumMod val="65000"/>
                    <a:lumOff val="35000"/>
                  </a:schemeClr>
                </a:solidFill>
              </a:rPr>
              <a:t>= 3.24</a:t>
            </a:r>
          </a:p>
        </p:txBody>
      </p:sp>
      <p:sp>
        <p:nvSpPr>
          <p:cNvPr id="14" name="Rounded Rectangle 13">
            <a:extLst>
              <a:ext uri="{FF2B5EF4-FFF2-40B4-BE49-F238E27FC236}">
                <a16:creationId xmlns:a16="http://schemas.microsoft.com/office/drawing/2014/main" id="{9EEE0EC2-510B-6565-8A22-755B2DCD5DC2}"/>
              </a:ext>
            </a:extLst>
          </p:cNvPr>
          <p:cNvSpPr/>
          <p:nvPr/>
        </p:nvSpPr>
        <p:spPr>
          <a:xfrm>
            <a:off x="4361559" y="1908886"/>
            <a:ext cx="3589507" cy="4011705"/>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pic>
        <p:nvPicPr>
          <p:cNvPr id="15" name="Picture 14">
            <a:extLst>
              <a:ext uri="{FF2B5EF4-FFF2-40B4-BE49-F238E27FC236}">
                <a16:creationId xmlns:a16="http://schemas.microsoft.com/office/drawing/2014/main" id="{32A81C24-F854-CF14-994E-E207A937601B}"/>
              </a:ext>
            </a:extLst>
          </p:cNvPr>
          <p:cNvPicPr>
            <a:picLocks noChangeAspect="1"/>
          </p:cNvPicPr>
          <p:nvPr/>
        </p:nvPicPr>
        <p:blipFill>
          <a:blip r:embed="rId4">
            <a:clrChange>
              <a:clrFrom>
                <a:srgbClr val="FFFFFF"/>
              </a:clrFrom>
              <a:clrTo>
                <a:srgbClr val="FFFFFF">
                  <a:alpha val="0"/>
                </a:srgbClr>
              </a:clrTo>
            </a:clrChange>
          </a:blip>
          <a:srcRect l="51739"/>
          <a:stretch>
            <a:fillRect/>
          </a:stretch>
        </p:blipFill>
        <p:spPr>
          <a:xfrm>
            <a:off x="4501165" y="1937390"/>
            <a:ext cx="3362450" cy="3913665"/>
          </a:xfrm>
          <a:prstGeom prst="rect">
            <a:avLst/>
          </a:prstGeom>
        </p:spPr>
      </p:pic>
      <p:sp>
        <p:nvSpPr>
          <p:cNvPr id="17" name="Content Placeholder 2">
            <a:extLst>
              <a:ext uri="{FF2B5EF4-FFF2-40B4-BE49-F238E27FC236}">
                <a16:creationId xmlns:a16="http://schemas.microsoft.com/office/drawing/2014/main" id="{89DF4537-8E63-3B8A-C882-CA91C47879AC}"/>
              </a:ext>
            </a:extLst>
          </p:cNvPr>
          <p:cNvSpPr txBox="1">
            <a:spLocks/>
          </p:cNvSpPr>
          <p:nvPr/>
        </p:nvSpPr>
        <p:spPr>
          <a:xfrm>
            <a:off x="4363533" y="1043778"/>
            <a:ext cx="3864770" cy="569065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Impacts &amp; constraints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i="1" dirty="0">
                <a:solidFill>
                  <a:schemeClr val="bg1">
                    <a:lumMod val="50000"/>
                  </a:schemeClr>
                </a:solidFill>
              </a:rPr>
              <a:t>Constraints are desired!</a:t>
            </a:r>
          </a:p>
        </p:txBody>
      </p:sp>
      <p:sp>
        <p:nvSpPr>
          <p:cNvPr id="18" name="Content Placeholder 2">
            <a:extLst>
              <a:ext uri="{FF2B5EF4-FFF2-40B4-BE49-F238E27FC236}">
                <a16:creationId xmlns:a16="http://schemas.microsoft.com/office/drawing/2014/main" id="{93197960-A3FB-173A-6E8D-B74DD9710465}"/>
              </a:ext>
            </a:extLst>
          </p:cNvPr>
          <p:cNvSpPr txBox="1">
            <a:spLocks/>
          </p:cNvSpPr>
          <p:nvPr/>
        </p:nvSpPr>
        <p:spPr>
          <a:xfrm>
            <a:off x="8405409" y="1043777"/>
            <a:ext cx="3864770" cy="500355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Post-fit distributions:</a:t>
            </a:r>
          </a:p>
        </p:txBody>
      </p:sp>
    </p:spTree>
    <p:extLst>
      <p:ext uri="{BB962C8B-B14F-4D97-AF65-F5344CB8AC3E}">
        <p14:creationId xmlns:p14="http://schemas.microsoft.com/office/powerpoint/2010/main" val="170117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DAFC-F820-F850-05F4-F9B794C9EA64}"/>
              </a:ext>
            </a:extLst>
          </p:cNvPr>
          <p:cNvSpPr>
            <a:spLocks noGrp="1"/>
          </p:cNvSpPr>
          <p:nvPr>
            <p:ph type="title"/>
          </p:nvPr>
        </p:nvSpPr>
        <p:spPr/>
        <p:txBody>
          <a:bodyPr/>
          <a:lstStyle/>
          <a:p>
            <a:r>
              <a:rPr lang="en-US" dirty="0"/>
              <a:t>Toy studies</a:t>
            </a:r>
          </a:p>
        </p:txBody>
      </p:sp>
      <p:pic>
        <p:nvPicPr>
          <p:cNvPr id="7" name="Content Placeholder 6">
            <a:extLst>
              <a:ext uri="{FF2B5EF4-FFF2-40B4-BE49-F238E27FC236}">
                <a16:creationId xmlns:a16="http://schemas.microsoft.com/office/drawing/2014/main" id="{3828F8D1-9EFD-BAC2-5981-9C8306FAC511}"/>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0" y="992411"/>
            <a:ext cx="3782662" cy="3488062"/>
          </a:xfrm>
          <a:prstGeom prst="rect">
            <a:avLst/>
          </a:prstGeom>
        </p:spPr>
      </p:pic>
      <p:sp>
        <p:nvSpPr>
          <p:cNvPr id="4" name="Slide Number Placeholder 3">
            <a:extLst>
              <a:ext uri="{FF2B5EF4-FFF2-40B4-BE49-F238E27FC236}">
                <a16:creationId xmlns:a16="http://schemas.microsoft.com/office/drawing/2014/main" id="{BCE3DFF8-4723-08D4-4612-0884E6A5B9DE}"/>
              </a:ext>
            </a:extLst>
          </p:cNvPr>
          <p:cNvSpPr>
            <a:spLocks noGrp="1"/>
          </p:cNvSpPr>
          <p:nvPr>
            <p:ph type="sldNum" sz="quarter" idx="12"/>
          </p:nvPr>
        </p:nvSpPr>
        <p:spPr/>
        <p:txBody>
          <a:bodyPr/>
          <a:lstStyle/>
          <a:p>
            <a:fld id="{6D22F896-40B5-4ADD-8801-0D06FADFA095}" type="slidenum">
              <a:rPr lang="en-US" smtClean="0"/>
              <a:pPr/>
              <a:t>15</a:t>
            </a:fld>
            <a:endParaRPr lang="en-US" dirty="0"/>
          </a:p>
        </p:txBody>
      </p:sp>
      <p:sp>
        <p:nvSpPr>
          <p:cNvPr id="5" name="Content Placeholder 4">
            <a:extLst>
              <a:ext uri="{FF2B5EF4-FFF2-40B4-BE49-F238E27FC236}">
                <a16:creationId xmlns:a16="http://schemas.microsoft.com/office/drawing/2014/main" id="{55E66E46-F02C-E9C4-2ECA-4BBF98CFDF77}"/>
              </a:ext>
            </a:extLst>
          </p:cNvPr>
          <p:cNvSpPr>
            <a:spLocks noGrp="1"/>
          </p:cNvSpPr>
          <p:nvPr>
            <p:ph sz="half" idx="2"/>
          </p:nvPr>
        </p:nvSpPr>
        <p:spPr/>
        <p:txBody>
          <a:bodyPr>
            <a:normAutofit lnSpcReduction="10000"/>
          </a:bodyPr>
          <a:lstStyle/>
          <a:p>
            <a:endParaRPr lang="en-US"/>
          </a:p>
        </p:txBody>
      </p:sp>
      <p:sp>
        <p:nvSpPr>
          <p:cNvPr id="6" name="Text Placeholder 5">
            <a:extLst>
              <a:ext uri="{FF2B5EF4-FFF2-40B4-BE49-F238E27FC236}">
                <a16:creationId xmlns:a16="http://schemas.microsoft.com/office/drawing/2014/main" id="{DD4BA930-C178-05BD-BB21-0DA6B0DDCBF6}"/>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0C12C870-1EAE-C3A9-9FAF-F992EA18A052}"/>
              </a:ext>
            </a:extLst>
          </p:cNvPr>
          <p:cNvPicPr>
            <a:picLocks noChangeAspect="1"/>
          </p:cNvPicPr>
          <p:nvPr/>
        </p:nvPicPr>
        <p:blipFill>
          <a:blip r:embed="rId3">
            <a:clrChange>
              <a:clrFrom>
                <a:srgbClr val="FFFFFF"/>
              </a:clrFrom>
              <a:clrTo>
                <a:srgbClr val="FFFFFF">
                  <a:alpha val="0"/>
                </a:srgbClr>
              </a:clrTo>
            </a:clrChange>
          </a:blip>
          <a:srcRect b="56696"/>
          <a:stretch/>
        </p:blipFill>
        <p:spPr>
          <a:xfrm>
            <a:off x="3605650" y="1006820"/>
            <a:ext cx="8471059" cy="2506318"/>
          </a:xfrm>
          <a:prstGeom prst="rect">
            <a:avLst/>
          </a:prstGeom>
        </p:spPr>
      </p:pic>
      <p:pic>
        <p:nvPicPr>
          <p:cNvPr id="3" name="Picture 2">
            <a:extLst>
              <a:ext uri="{FF2B5EF4-FFF2-40B4-BE49-F238E27FC236}">
                <a16:creationId xmlns:a16="http://schemas.microsoft.com/office/drawing/2014/main" id="{8B99992B-9E07-FA30-1509-5A26FD3A7D11}"/>
              </a:ext>
            </a:extLst>
          </p:cNvPr>
          <p:cNvPicPr>
            <a:picLocks noChangeAspect="1"/>
          </p:cNvPicPr>
          <p:nvPr/>
        </p:nvPicPr>
        <p:blipFill>
          <a:blip r:embed="rId3">
            <a:clrChange>
              <a:clrFrom>
                <a:srgbClr val="FFFFFF"/>
              </a:clrFrom>
              <a:clrTo>
                <a:srgbClr val="FFFFFF">
                  <a:alpha val="0"/>
                </a:srgbClr>
              </a:clrTo>
            </a:clrChange>
          </a:blip>
          <a:srcRect t="55783"/>
          <a:stretch/>
        </p:blipFill>
        <p:spPr>
          <a:xfrm>
            <a:off x="3605652" y="3684560"/>
            <a:ext cx="8471057" cy="2559162"/>
          </a:xfrm>
          <a:prstGeom prst="rect">
            <a:avLst/>
          </a:prstGeom>
        </p:spPr>
      </p:pic>
      <p:sp>
        <p:nvSpPr>
          <p:cNvPr id="9" name="Rounded Rectangle 8">
            <a:extLst>
              <a:ext uri="{FF2B5EF4-FFF2-40B4-BE49-F238E27FC236}">
                <a16:creationId xmlns:a16="http://schemas.microsoft.com/office/drawing/2014/main" id="{D858450F-7EE2-55DC-3E98-FF50D62FED22}"/>
              </a:ext>
            </a:extLst>
          </p:cNvPr>
          <p:cNvSpPr/>
          <p:nvPr/>
        </p:nvSpPr>
        <p:spPr>
          <a:xfrm>
            <a:off x="498764" y="4649118"/>
            <a:ext cx="3006437" cy="1335994"/>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r>
              <a:rPr lang="en-US" dirty="0">
                <a:latin typeface="Corbel" panose="020B0503020204020204" pitchFamily="34" charset="0"/>
              </a:rPr>
              <a:t>50k toys, sampling the distribution from the challenge paper</a:t>
            </a:r>
            <a:endParaRPr lang="en-AT" dirty="0">
              <a:latin typeface="Corbel" panose="020B0503020204020204" pitchFamily="34" charset="0"/>
            </a:endParaRPr>
          </a:p>
        </p:txBody>
      </p:sp>
    </p:spTree>
    <p:extLst>
      <p:ext uri="{BB962C8B-B14F-4D97-AF65-F5344CB8AC3E}">
        <p14:creationId xmlns:p14="http://schemas.microsoft.com/office/powerpoint/2010/main" val="321349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05619A5D-3607-034E-A5AF-DF4602FC8B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41" y="3910096"/>
            <a:ext cx="2182359" cy="209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1D45ED-59CB-5349-8EA0-07BE5ECA916E}"/>
              </a:ext>
            </a:extLst>
          </p:cNvPr>
          <p:cNvSpPr>
            <a:spLocks noGrp="1"/>
          </p:cNvSpPr>
          <p:nvPr>
            <p:ph type="title"/>
          </p:nvPr>
        </p:nvSpPr>
        <p:spPr/>
        <p:txBody>
          <a:bodyPr/>
          <a:lstStyle/>
          <a:p>
            <a:r>
              <a:rPr lang="en-US" dirty="0"/>
              <a:t>SMEFT with Top quark pairs in the 2ℓ channel</a:t>
            </a:r>
          </a:p>
        </p:txBody>
      </p:sp>
      <p:sp>
        <p:nvSpPr>
          <p:cNvPr id="4" name="Slide Number Placeholder 3">
            <a:extLst>
              <a:ext uri="{FF2B5EF4-FFF2-40B4-BE49-F238E27FC236}">
                <a16:creationId xmlns:a16="http://schemas.microsoft.com/office/drawing/2014/main" id="{F2F47CF9-E82D-4341-AFD8-36F14177E6B0}"/>
              </a:ext>
            </a:extLst>
          </p:cNvPr>
          <p:cNvSpPr>
            <a:spLocks noGrp="1"/>
          </p:cNvSpPr>
          <p:nvPr>
            <p:ph type="sldNum" sz="quarter" idx="12"/>
          </p:nvPr>
        </p:nvSpPr>
        <p:spPr/>
        <p:txBody>
          <a:bodyPr/>
          <a:lstStyle/>
          <a:p>
            <a:fld id="{6D22F896-40B5-4ADD-8801-0D06FADFA095}" type="slidenum">
              <a:rPr lang="en-US" smtClean="0"/>
              <a:pPr/>
              <a:t>16</a:t>
            </a:fld>
            <a:endParaRPr lang="en-US" dirty="0"/>
          </a:p>
        </p:txBody>
      </p:sp>
      <p:sp>
        <p:nvSpPr>
          <p:cNvPr id="20" name="Content Placeholder 2">
            <a:extLst>
              <a:ext uri="{FF2B5EF4-FFF2-40B4-BE49-F238E27FC236}">
                <a16:creationId xmlns:a16="http://schemas.microsoft.com/office/drawing/2014/main" id="{2A51D70B-295C-5745-A8CE-61DE7BFFD0DC}"/>
              </a:ext>
            </a:extLst>
          </p:cNvPr>
          <p:cNvSpPr txBox="1">
            <a:spLocks/>
          </p:cNvSpPr>
          <p:nvPr/>
        </p:nvSpPr>
        <p:spPr>
          <a:xfrm>
            <a:off x="498764" y="1013837"/>
            <a:ext cx="7102370" cy="139205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Clean probes of new physics in a messy environment</a:t>
            </a:r>
          </a:p>
        </p:txBody>
      </p:sp>
      <p:grpSp>
        <p:nvGrpSpPr>
          <p:cNvPr id="9" name="Group 8">
            <a:extLst>
              <a:ext uri="{FF2B5EF4-FFF2-40B4-BE49-F238E27FC236}">
                <a16:creationId xmlns:a16="http://schemas.microsoft.com/office/drawing/2014/main" id="{1241B2F5-3D0C-AE43-BBD3-9617E33CDC52}"/>
              </a:ext>
            </a:extLst>
          </p:cNvPr>
          <p:cNvGrpSpPr/>
          <p:nvPr/>
        </p:nvGrpSpPr>
        <p:grpSpPr>
          <a:xfrm>
            <a:off x="6951564" y="1002126"/>
            <a:ext cx="5240435" cy="5577399"/>
            <a:chOff x="6951564" y="1002126"/>
            <a:chExt cx="5240435" cy="5577399"/>
          </a:xfrm>
        </p:grpSpPr>
        <p:pic>
          <p:nvPicPr>
            <p:cNvPr id="7" name="Picture 6">
              <a:extLst>
                <a:ext uri="{FF2B5EF4-FFF2-40B4-BE49-F238E27FC236}">
                  <a16:creationId xmlns:a16="http://schemas.microsoft.com/office/drawing/2014/main" id="{54056DE5-2F3B-9A44-AC84-E84D8C3FFD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951564" y="1002126"/>
              <a:ext cx="5240435" cy="5249026"/>
            </a:xfrm>
            <a:prstGeom prst="rect">
              <a:avLst/>
            </a:prstGeom>
          </p:spPr>
        </p:pic>
        <p:sp>
          <p:nvSpPr>
            <p:cNvPr id="21" name="Rectangle 20">
              <a:extLst>
                <a:ext uri="{FF2B5EF4-FFF2-40B4-BE49-F238E27FC236}">
                  <a16:creationId xmlns:a16="http://schemas.microsoft.com/office/drawing/2014/main" id="{3FD2DFA4-E020-EB40-B515-AF45DEFA2DF1}"/>
                </a:ext>
              </a:extLst>
            </p:cNvPr>
            <p:cNvSpPr/>
            <p:nvPr/>
          </p:nvSpPr>
          <p:spPr>
            <a:xfrm>
              <a:off x="7376160" y="3265714"/>
              <a:ext cx="4036423" cy="248325"/>
            </a:xfrm>
            <a:prstGeom prst="rect">
              <a:avLst/>
            </a:prstGeom>
            <a:noFill/>
            <a:ln w="25400">
              <a:solidFill>
                <a:schemeClr val="accent3"/>
              </a:solidFill>
              <a:prstDash val="sysDash"/>
            </a:ln>
          </p:spPr>
          <p:txBody>
            <a:bodyPr wrap="square" rtlCol="0" anchor="ctr">
              <a:spAutoFit/>
            </a:bodyPr>
            <a:lstStyle/>
            <a:p>
              <a:pPr marL="285750" indent="-285750" algn="l">
                <a:buClr>
                  <a:srgbClr val="C00000"/>
                </a:buClr>
                <a:buFont typeface="Arial" panose="020B0604020202020204" pitchFamily="34" charset="0"/>
                <a:buChar char="•"/>
              </a:pPr>
              <a:endParaRPr lang="en-US" dirty="0">
                <a:latin typeface="Corbel" panose="020B0503020204020204" pitchFamily="34" charset="0"/>
              </a:endParaRPr>
            </a:p>
          </p:txBody>
        </p:sp>
        <p:sp>
          <p:nvSpPr>
            <p:cNvPr id="22" name="TextBox 21">
              <a:extLst>
                <a:ext uri="{FF2B5EF4-FFF2-40B4-BE49-F238E27FC236}">
                  <a16:creationId xmlns:a16="http://schemas.microsoft.com/office/drawing/2014/main" id="{65AFEFEC-82E3-864C-9482-FB37BFCC60C2}"/>
                </a:ext>
              </a:extLst>
            </p:cNvPr>
            <p:cNvSpPr txBox="1"/>
            <p:nvPr/>
          </p:nvSpPr>
          <p:spPr>
            <a:xfrm>
              <a:off x="7757953" y="6210193"/>
              <a:ext cx="3352906" cy="369332"/>
            </a:xfrm>
            <a:prstGeom prst="rect">
              <a:avLst/>
            </a:prstGeom>
            <a:noFill/>
            <a:ln cap="flat">
              <a:noFill/>
            </a:ln>
            <a:effectLst>
              <a:softEdge rad="0"/>
            </a:effectLst>
          </p:spPr>
          <p:txBody>
            <a:bodyPr wrap="none" rtlCol="0">
              <a:spAutoFit/>
            </a:bodyPr>
            <a:lstStyle/>
            <a:p>
              <a:pPr algn="ctr"/>
              <a:r>
                <a:rPr lang="en-US" dirty="0">
                  <a:solidFill>
                    <a:schemeClr val="tx1">
                      <a:lumMod val="65000"/>
                      <a:lumOff val="35000"/>
                    </a:schemeClr>
                  </a:solidFill>
                </a:rPr>
                <a:t>linear feature correlation in </a:t>
              </a:r>
              <a:r>
                <a:rPr lang="en-US" dirty="0" err="1">
                  <a:solidFill>
                    <a:schemeClr val="tx1">
                      <a:lumMod val="65000"/>
                      <a:lumOff val="35000"/>
                    </a:schemeClr>
                  </a:solidFill>
                </a:rPr>
                <a:t>tt</a:t>
              </a:r>
              <a:r>
                <a:rPr lang="en-US" dirty="0">
                  <a:solidFill>
                    <a:schemeClr val="tx1">
                      <a:lumMod val="65000"/>
                      <a:lumOff val="35000"/>
                    </a:schemeClr>
                  </a:solidFill>
                </a:rPr>
                <a:t>(2ℓ)</a:t>
              </a:r>
            </a:p>
          </p:txBody>
        </p:sp>
        <p:sp>
          <p:nvSpPr>
            <p:cNvPr id="3" name="TextBox 2">
              <a:extLst>
                <a:ext uri="{FF2B5EF4-FFF2-40B4-BE49-F238E27FC236}">
                  <a16:creationId xmlns:a16="http://schemas.microsoft.com/office/drawing/2014/main" id="{1DEC637A-FAE8-A742-8E63-F09DEC658D9A}"/>
                </a:ext>
              </a:extLst>
            </p:cNvPr>
            <p:cNvSpPr txBox="1"/>
            <p:nvPr/>
          </p:nvSpPr>
          <p:spPr>
            <a:xfrm>
              <a:off x="7533982" y="1499392"/>
              <a:ext cx="1716688" cy="369332"/>
            </a:xfrm>
            <a:prstGeom prst="rect">
              <a:avLst/>
            </a:prstGeom>
            <a:noFill/>
            <a:ln cap="flat">
              <a:noFill/>
            </a:ln>
            <a:effectLst>
              <a:softEdge rad="0"/>
            </a:effectLst>
          </p:spPr>
          <p:txBody>
            <a:bodyPr wrap="none" rtlCol="0">
              <a:spAutoFit/>
            </a:bodyPr>
            <a:lstStyle/>
            <a:p>
              <a:r>
                <a:rPr lang="en-AT" dirty="0">
                  <a:solidFill>
                    <a:schemeClr val="tx1">
                      <a:lumMod val="65000"/>
                      <a:lumOff val="35000"/>
                    </a:schemeClr>
                  </a:solidFill>
                </a:rPr>
                <a:t>spin correlation </a:t>
              </a:r>
            </a:p>
          </p:txBody>
        </p:sp>
        <p:sp>
          <p:nvSpPr>
            <p:cNvPr id="16" name="TextBox 15">
              <a:extLst>
                <a:ext uri="{FF2B5EF4-FFF2-40B4-BE49-F238E27FC236}">
                  <a16:creationId xmlns:a16="http://schemas.microsoft.com/office/drawing/2014/main" id="{7446406D-3866-EE4B-A0FF-EF9A0342A6E6}"/>
                </a:ext>
              </a:extLst>
            </p:cNvPr>
            <p:cNvSpPr txBox="1"/>
            <p:nvPr/>
          </p:nvSpPr>
          <p:spPr>
            <a:xfrm>
              <a:off x="7413928" y="2545028"/>
              <a:ext cx="1274708"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polarisation</a:t>
              </a:r>
            </a:p>
          </p:txBody>
        </p:sp>
        <p:sp>
          <p:nvSpPr>
            <p:cNvPr id="17" name="TextBox 16">
              <a:extLst>
                <a:ext uri="{FF2B5EF4-FFF2-40B4-BE49-F238E27FC236}">
                  <a16:creationId xmlns:a16="http://schemas.microsoft.com/office/drawing/2014/main" id="{C84DD7E4-3252-2249-810B-0EC5F79F4D13}"/>
                </a:ext>
              </a:extLst>
            </p:cNvPr>
            <p:cNvSpPr txBox="1"/>
            <p:nvPr/>
          </p:nvSpPr>
          <p:spPr>
            <a:xfrm>
              <a:off x="7413928" y="3759046"/>
              <a:ext cx="1033616"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rapidities</a:t>
              </a:r>
            </a:p>
          </p:txBody>
        </p:sp>
        <p:sp>
          <p:nvSpPr>
            <p:cNvPr id="18" name="TextBox 17">
              <a:extLst>
                <a:ext uri="{FF2B5EF4-FFF2-40B4-BE49-F238E27FC236}">
                  <a16:creationId xmlns:a16="http://schemas.microsoft.com/office/drawing/2014/main" id="{942D9B98-882C-A240-A826-A9E2021B2DF6}"/>
                </a:ext>
              </a:extLst>
            </p:cNvPr>
            <p:cNvSpPr txBox="1"/>
            <p:nvPr/>
          </p:nvSpPr>
          <p:spPr>
            <a:xfrm>
              <a:off x="8392326" y="4914963"/>
              <a:ext cx="1132040" cy="646331"/>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momenta/</a:t>
              </a:r>
              <a:br>
                <a:rPr lang="en-AT" dirty="0">
                  <a:solidFill>
                    <a:schemeClr val="tx1">
                      <a:lumMod val="65000"/>
                      <a:lumOff val="35000"/>
                    </a:schemeClr>
                  </a:solidFill>
                </a:rPr>
              </a:br>
              <a:r>
                <a:rPr lang="en-AT" dirty="0">
                  <a:solidFill>
                    <a:schemeClr val="tx1">
                      <a:lumMod val="65000"/>
                      <a:lumOff val="35000"/>
                    </a:schemeClr>
                  </a:solidFill>
                </a:rPr>
                <a:t>masses</a:t>
              </a:r>
            </a:p>
          </p:txBody>
        </p:sp>
        <p:sp>
          <p:nvSpPr>
            <p:cNvPr id="19" name="TextBox 18">
              <a:extLst>
                <a:ext uri="{FF2B5EF4-FFF2-40B4-BE49-F238E27FC236}">
                  <a16:creationId xmlns:a16="http://schemas.microsoft.com/office/drawing/2014/main" id="{AC18E835-65D1-5144-927F-5CEC6A1702C6}"/>
                </a:ext>
              </a:extLst>
            </p:cNvPr>
            <p:cNvSpPr txBox="1"/>
            <p:nvPr/>
          </p:nvSpPr>
          <p:spPr>
            <a:xfrm>
              <a:off x="7413928" y="3181638"/>
              <a:ext cx="2034531"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charge asymmetries</a:t>
              </a:r>
            </a:p>
          </p:txBody>
        </p:sp>
        <p:cxnSp>
          <p:nvCxnSpPr>
            <p:cNvPr id="8" name="Straight Connector 7">
              <a:extLst>
                <a:ext uri="{FF2B5EF4-FFF2-40B4-BE49-F238E27FC236}">
                  <a16:creationId xmlns:a16="http://schemas.microsoft.com/office/drawing/2014/main" id="{13B1FB55-C023-454F-99B7-7EB5C35AAF08}"/>
                </a:ext>
              </a:extLst>
            </p:cNvPr>
            <p:cNvCxnSpPr/>
            <p:nvPr/>
          </p:nvCxnSpPr>
          <p:spPr>
            <a:xfrm flipV="1">
              <a:off x="7413928" y="2193674"/>
              <a:ext cx="3967053" cy="15876"/>
            </a:xfrm>
            <a:prstGeom prst="line">
              <a:avLst/>
            </a:prstGeom>
            <a:ln w="25400">
              <a:solidFill>
                <a:srgbClr val="BD71F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3E6B73B-2210-3C48-BEAD-1F2D9E8C4FBA}"/>
                </a:ext>
              </a:extLst>
            </p:cNvPr>
            <p:cNvCxnSpPr/>
            <p:nvPr/>
          </p:nvCxnSpPr>
          <p:spPr>
            <a:xfrm flipV="1">
              <a:off x="7376160" y="4570203"/>
              <a:ext cx="3967053" cy="15876"/>
            </a:xfrm>
            <a:prstGeom prst="line">
              <a:avLst/>
            </a:prstGeom>
            <a:ln w="25400">
              <a:solidFill>
                <a:srgbClr val="BD71F1"/>
              </a:solidFill>
              <a:prstDash val="sysDash"/>
              <a:tailEnd type="none"/>
            </a:ln>
          </p:spPr>
          <p:style>
            <a:lnRef idx="1">
              <a:schemeClr val="accent1"/>
            </a:lnRef>
            <a:fillRef idx="0">
              <a:schemeClr val="accent1"/>
            </a:fillRef>
            <a:effectRef idx="0">
              <a:schemeClr val="accent1"/>
            </a:effectRef>
            <a:fontRef idx="minor">
              <a:schemeClr val="tx1"/>
            </a:fontRef>
          </p:style>
        </p:cxnSp>
      </p:grpSp>
      <p:pic>
        <p:nvPicPr>
          <p:cNvPr id="30" name="Picture 2">
            <a:extLst>
              <a:ext uri="{FF2B5EF4-FFF2-40B4-BE49-F238E27FC236}">
                <a16:creationId xmlns:a16="http://schemas.microsoft.com/office/drawing/2014/main" id="{D9210EF2-1259-FA41-96E8-D2CB742FA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527" y="3795269"/>
            <a:ext cx="2182360" cy="2094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1F700DC6-A4E6-864D-88CA-48FD6C4BBC8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0086" y="4735264"/>
            <a:ext cx="2182360" cy="20946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E9F6873-3789-2D4C-8A19-AB438BD7D14B}"/>
              </a:ext>
            </a:extLst>
          </p:cNvPr>
          <p:cNvSpPr txBox="1"/>
          <p:nvPr/>
        </p:nvSpPr>
        <p:spPr>
          <a:xfrm>
            <a:off x="5120937" y="5255957"/>
            <a:ext cx="1652568"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spin correlation</a:t>
            </a:r>
          </a:p>
        </p:txBody>
      </p:sp>
      <p:sp>
        <p:nvSpPr>
          <p:cNvPr id="33" name="TextBox 32">
            <a:extLst>
              <a:ext uri="{FF2B5EF4-FFF2-40B4-BE49-F238E27FC236}">
                <a16:creationId xmlns:a16="http://schemas.microsoft.com/office/drawing/2014/main" id="{D88DE069-68D2-0D4B-A06D-0F720323FAD7}"/>
              </a:ext>
            </a:extLst>
          </p:cNvPr>
          <p:cNvSpPr txBox="1"/>
          <p:nvPr/>
        </p:nvSpPr>
        <p:spPr>
          <a:xfrm>
            <a:off x="2757594" y="6183603"/>
            <a:ext cx="1892313"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charge asymmetry</a:t>
            </a:r>
          </a:p>
        </p:txBody>
      </p:sp>
      <p:sp>
        <p:nvSpPr>
          <p:cNvPr id="34" name="TextBox 33">
            <a:extLst>
              <a:ext uri="{FF2B5EF4-FFF2-40B4-BE49-F238E27FC236}">
                <a16:creationId xmlns:a16="http://schemas.microsoft.com/office/drawing/2014/main" id="{CF162943-AFB3-844D-ADF2-16829951F9B2}"/>
              </a:ext>
            </a:extLst>
          </p:cNvPr>
          <p:cNvSpPr txBox="1"/>
          <p:nvPr/>
        </p:nvSpPr>
        <p:spPr>
          <a:xfrm>
            <a:off x="240294" y="5117040"/>
            <a:ext cx="1287980" cy="646331"/>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energetic</a:t>
            </a:r>
            <a:br>
              <a:rPr lang="en-AT" dirty="0">
                <a:solidFill>
                  <a:schemeClr val="tx1">
                    <a:lumMod val="65000"/>
                    <a:lumOff val="35000"/>
                  </a:schemeClr>
                </a:solidFill>
              </a:rPr>
            </a:br>
            <a:r>
              <a:rPr lang="en-AT" dirty="0">
                <a:solidFill>
                  <a:schemeClr val="tx1">
                    <a:lumMod val="65000"/>
                    <a:lumOff val="35000"/>
                  </a:schemeClr>
                </a:solidFill>
              </a:rPr>
              <a:t>observables</a:t>
            </a:r>
          </a:p>
        </p:txBody>
      </p:sp>
      <p:grpSp>
        <p:nvGrpSpPr>
          <p:cNvPr id="5" name="Group 4">
            <a:extLst>
              <a:ext uri="{FF2B5EF4-FFF2-40B4-BE49-F238E27FC236}">
                <a16:creationId xmlns:a16="http://schemas.microsoft.com/office/drawing/2014/main" id="{133BE5A1-5CDB-F249-A55A-7992F6E38D4D}"/>
              </a:ext>
            </a:extLst>
          </p:cNvPr>
          <p:cNvGrpSpPr/>
          <p:nvPr/>
        </p:nvGrpSpPr>
        <p:grpSpPr>
          <a:xfrm>
            <a:off x="941263" y="1423674"/>
            <a:ext cx="4943183" cy="3086150"/>
            <a:chOff x="1091179" y="810957"/>
            <a:chExt cx="4884495" cy="3049509"/>
          </a:xfrm>
        </p:grpSpPr>
        <p:pic>
          <p:nvPicPr>
            <p:cNvPr id="15" name="Picture 14">
              <a:extLst>
                <a:ext uri="{FF2B5EF4-FFF2-40B4-BE49-F238E27FC236}">
                  <a16:creationId xmlns:a16="http://schemas.microsoft.com/office/drawing/2014/main" id="{0D25C754-0E0B-2C4C-9646-41218BE4481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1179" y="810957"/>
              <a:ext cx="4884495" cy="3049509"/>
            </a:xfrm>
            <a:prstGeom prst="rect">
              <a:avLst/>
            </a:prstGeom>
          </p:spPr>
        </p:pic>
        <p:sp>
          <p:nvSpPr>
            <p:cNvPr id="37" name="TextBox 36">
              <a:extLst>
                <a:ext uri="{FF2B5EF4-FFF2-40B4-BE49-F238E27FC236}">
                  <a16:creationId xmlns:a16="http://schemas.microsoft.com/office/drawing/2014/main" id="{8E08141E-0111-FA49-809C-4A36986A83B6}"/>
                </a:ext>
              </a:extLst>
            </p:cNvPr>
            <p:cNvSpPr txBox="1"/>
            <p:nvPr/>
          </p:nvSpPr>
          <p:spPr>
            <a:xfrm>
              <a:off x="2277806" y="3020544"/>
              <a:ext cx="348176" cy="369332"/>
            </a:xfrm>
            <a:prstGeom prst="rect">
              <a:avLst/>
            </a:prstGeom>
            <a:noFill/>
            <a:ln cap="flat">
              <a:noFill/>
            </a:ln>
            <a:effectLst>
              <a:softEdge rad="0"/>
            </a:effectLst>
          </p:spPr>
          <p:txBody>
            <a:bodyPr wrap="square">
              <a:spAutoFit/>
            </a:bodyPr>
            <a:lstStyle/>
            <a:p>
              <a:r>
                <a:rPr lang="en-US" dirty="0">
                  <a:solidFill>
                    <a:srgbClr val="FF0000"/>
                  </a:solidFill>
                </a:rPr>
                <a:t>ℓ</a:t>
              </a:r>
              <a:endParaRPr lang="en-AT" dirty="0">
                <a:solidFill>
                  <a:srgbClr val="FF0000"/>
                </a:solidFill>
              </a:endParaRPr>
            </a:p>
          </p:txBody>
        </p:sp>
        <p:sp>
          <p:nvSpPr>
            <p:cNvPr id="38" name="TextBox 37">
              <a:extLst>
                <a:ext uri="{FF2B5EF4-FFF2-40B4-BE49-F238E27FC236}">
                  <a16:creationId xmlns:a16="http://schemas.microsoft.com/office/drawing/2014/main" id="{07F459E4-0D35-764D-BA01-A88255EE6E98}"/>
                </a:ext>
              </a:extLst>
            </p:cNvPr>
            <p:cNvSpPr txBox="1"/>
            <p:nvPr/>
          </p:nvSpPr>
          <p:spPr>
            <a:xfrm>
              <a:off x="3740567" y="3405579"/>
              <a:ext cx="348176" cy="369332"/>
            </a:xfrm>
            <a:prstGeom prst="rect">
              <a:avLst/>
            </a:prstGeom>
            <a:noFill/>
            <a:ln cap="flat">
              <a:noFill/>
            </a:ln>
            <a:effectLst>
              <a:softEdge rad="0"/>
            </a:effectLst>
          </p:spPr>
          <p:txBody>
            <a:bodyPr wrap="square">
              <a:spAutoFit/>
            </a:bodyPr>
            <a:lstStyle/>
            <a:p>
              <a:r>
                <a:rPr lang="en-US" dirty="0">
                  <a:solidFill>
                    <a:srgbClr val="FF0000"/>
                  </a:solidFill>
                </a:rPr>
                <a:t>ℓ</a:t>
              </a:r>
              <a:endParaRPr lang="en-AT" dirty="0">
                <a:solidFill>
                  <a:srgbClr val="FF0000"/>
                </a:solidFill>
              </a:endParaRPr>
            </a:p>
          </p:txBody>
        </p:sp>
        <p:sp>
          <p:nvSpPr>
            <p:cNvPr id="39" name="TextBox 38">
              <a:extLst>
                <a:ext uri="{FF2B5EF4-FFF2-40B4-BE49-F238E27FC236}">
                  <a16:creationId xmlns:a16="http://schemas.microsoft.com/office/drawing/2014/main" id="{5A59146C-C47F-6C49-BEE0-88C2AC483DCB}"/>
                </a:ext>
              </a:extLst>
            </p:cNvPr>
            <p:cNvSpPr txBox="1"/>
            <p:nvPr/>
          </p:nvSpPr>
          <p:spPr>
            <a:xfrm>
              <a:off x="2870221" y="3341314"/>
              <a:ext cx="348176" cy="369332"/>
            </a:xfrm>
            <a:prstGeom prst="rect">
              <a:avLst/>
            </a:prstGeom>
            <a:noFill/>
            <a:ln cap="flat">
              <a:noFill/>
            </a:ln>
            <a:effectLst>
              <a:softEdge rad="0"/>
            </a:effectLst>
          </p:spPr>
          <p:txBody>
            <a:bodyPr wrap="square">
              <a:spAutoFit/>
            </a:bodyPr>
            <a:lstStyle/>
            <a:p>
              <a:r>
                <a:rPr lang="en-US" dirty="0">
                  <a:solidFill>
                    <a:srgbClr val="FF0000"/>
                  </a:solidFill>
                </a:rPr>
                <a:t>𝛎</a:t>
              </a:r>
              <a:endParaRPr lang="en-AT" dirty="0">
                <a:solidFill>
                  <a:srgbClr val="FF0000"/>
                </a:solidFill>
              </a:endParaRPr>
            </a:p>
          </p:txBody>
        </p:sp>
        <p:sp>
          <p:nvSpPr>
            <p:cNvPr id="40" name="TextBox 39">
              <a:extLst>
                <a:ext uri="{FF2B5EF4-FFF2-40B4-BE49-F238E27FC236}">
                  <a16:creationId xmlns:a16="http://schemas.microsoft.com/office/drawing/2014/main" id="{69899C73-2F9F-C04D-882F-1274254786CC}"/>
                </a:ext>
              </a:extLst>
            </p:cNvPr>
            <p:cNvSpPr txBox="1"/>
            <p:nvPr/>
          </p:nvSpPr>
          <p:spPr>
            <a:xfrm>
              <a:off x="4153256" y="3353493"/>
              <a:ext cx="348176" cy="369332"/>
            </a:xfrm>
            <a:prstGeom prst="rect">
              <a:avLst/>
            </a:prstGeom>
            <a:noFill/>
            <a:ln cap="flat">
              <a:noFill/>
            </a:ln>
            <a:effectLst>
              <a:softEdge rad="0"/>
            </a:effectLst>
          </p:spPr>
          <p:txBody>
            <a:bodyPr wrap="square">
              <a:spAutoFit/>
            </a:bodyPr>
            <a:lstStyle/>
            <a:p>
              <a:r>
                <a:rPr lang="en-US" dirty="0">
                  <a:solidFill>
                    <a:srgbClr val="FF0000"/>
                  </a:solidFill>
                </a:rPr>
                <a:t>𝛎</a:t>
              </a:r>
              <a:endParaRPr lang="en-AT" dirty="0">
                <a:solidFill>
                  <a:srgbClr val="FF0000"/>
                </a:solidFill>
              </a:endParaRPr>
            </a:p>
          </p:txBody>
        </p:sp>
        <p:sp>
          <p:nvSpPr>
            <p:cNvPr id="29" name="TextBox 28">
              <a:extLst>
                <a:ext uri="{FF2B5EF4-FFF2-40B4-BE49-F238E27FC236}">
                  <a16:creationId xmlns:a16="http://schemas.microsoft.com/office/drawing/2014/main" id="{5DC204CF-2582-8A4F-9E03-E9DD6BDA10AF}"/>
                </a:ext>
              </a:extLst>
            </p:cNvPr>
            <p:cNvSpPr txBox="1"/>
            <p:nvPr/>
          </p:nvSpPr>
          <p:spPr>
            <a:xfrm>
              <a:off x="1508412" y="1798572"/>
              <a:ext cx="300083"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p</a:t>
              </a:r>
            </a:p>
          </p:txBody>
        </p:sp>
        <p:sp>
          <p:nvSpPr>
            <p:cNvPr id="42" name="TextBox 41">
              <a:extLst>
                <a:ext uri="{FF2B5EF4-FFF2-40B4-BE49-F238E27FC236}">
                  <a16:creationId xmlns:a16="http://schemas.microsoft.com/office/drawing/2014/main" id="{3C1BAD4A-0A82-0440-9337-A599896C3076}"/>
                </a:ext>
              </a:extLst>
            </p:cNvPr>
            <p:cNvSpPr txBox="1"/>
            <p:nvPr/>
          </p:nvSpPr>
          <p:spPr>
            <a:xfrm>
              <a:off x="5502234" y="1845160"/>
              <a:ext cx="300083"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p</a:t>
              </a:r>
            </a:p>
          </p:txBody>
        </p:sp>
        <p:pic>
          <p:nvPicPr>
            <p:cNvPr id="36" name="Picture 35">
              <a:extLst>
                <a:ext uri="{FF2B5EF4-FFF2-40B4-BE49-F238E27FC236}">
                  <a16:creationId xmlns:a16="http://schemas.microsoft.com/office/drawing/2014/main" id="{ADEEDF52-64A5-EA4D-BC94-BE2900BFF9C3}"/>
                </a:ext>
              </a:extLst>
            </p:cNvPr>
            <p:cNvPicPr>
              <a:picLocks noChangeAspect="1"/>
            </p:cNvPicPr>
            <p:nvPr/>
          </p:nvPicPr>
          <p:blipFill>
            <a:blip r:embed="rId8">
              <a:clrChange>
                <a:clrFrom>
                  <a:srgbClr val="FFFFFF"/>
                </a:clrFrom>
                <a:clrTo>
                  <a:srgbClr val="FFFFFF">
                    <a:alpha val="0"/>
                  </a:srgbClr>
                </a:clrTo>
              </a:clrChange>
              <a:duotone>
                <a:schemeClr val="accent4">
                  <a:shade val="45000"/>
                  <a:satMod val="135000"/>
                </a:schemeClr>
                <a:prstClr val="white"/>
              </a:duotone>
            </a:blip>
            <a:stretch>
              <a:fillRect/>
            </a:stretch>
          </p:blipFill>
          <p:spPr>
            <a:xfrm>
              <a:off x="3247212" y="2659278"/>
              <a:ext cx="103356" cy="206711"/>
            </a:xfrm>
            <a:prstGeom prst="rect">
              <a:avLst/>
            </a:prstGeom>
          </p:spPr>
        </p:pic>
        <p:pic>
          <p:nvPicPr>
            <p:cNvPr id="41" name="Picture 40">
              <a:extLst>
                <a:ext uri="{FF2B5EF4-FFF2-40B4-BE49-F238E27FC236}">
                  <a16:creationId xmlns:a16="http://schemas.microsoft.com/office/drawing/2014/main" id="{08727780-B926-AC4B-9CF4-FFA299940673}"/>
                </a:ext>
              </a:extLst>
            </p:cNvPr>
            <p:cNvPicPr>
              <a:picLocks noChangeAspect="1"/>
            </p:cNvPicPr>
            <p:nvPr/>
          </p:nvPicPr>
          <p:blipFill>
            <a:blip r:embed="rId9">
              <a:clrChange>
                <a:clrFrom>
                  <a:srgbClr val="FFFFFF"/>
                </a:clrFrom>
                <a:clrTo>
                  <a:srgbClr val="FFFFFF">
                    <a:alpha val="0"/>
                  </a:srgbClr>
                </a:clrTo>
              </a:clrChange>
              <a:duotone>
                <a:schemeClr val="accent4">
                  <a:shade val="45000"/>
                  <a:satMod val="135000"/>
                </a:schemeClr>
                <a:prstClr val="white"/>
              </a:duotone>
            </a:blip>
            <a:stretch>
              <a:fillRect/>
            </a:stretch>
          </p:blipFill>
          <p:spPr>
            <a:xfrm>
              <a:off x="3846583" y="2619096"/>
              <a:ext cx="127964" cy="275615"/>
            </a:xfrm>
            <a:prstGeom prst="rect">
              <a:avLst/>
            </a:prstGeom>
          </p:spPr>
        </p:pic>
        <p:pic>
          <p:nvPicPr>
            <p:cNvPr id="46" name="Picture 45">
              <a:extLst>
                <a:ext uri="{FF2B5EF4-FFF2-40B4-BE49-F238E27FC236}">
                  <a16:creationId xmlns:a16="http://schemas.microsoft.com/office/drawing/2014/main" id="{73F9EFFC-A2CC-914D-A312-015EBDD03D83}"/>
                </a:ext>
              </a:extLst>
            </p:cNvPr>
            <p:cNvPicPr>
              <a:picLocks noChangeAspect="1"/>
            </p:cNvPicPr>
            <p:nvPr/>
          </p:nvPicPr>
          <p:blipFill rotWithShape="1">
            <a:blip r:embed="rId10">
              <a:clrChange>
                <a:clrFrom>
                  <a:srgbClr val="FFFFFF"/>
                </a:clrFrom>
                <a:clrTo>
                  <a:srgbClr val="FFFFFF">
                    <a:alpha val="0"/>
                  </a:srgbClr>
                </a:clrTo>
              </a:clrChange>
            </a:blip>
            <a:srcRect l="49353" t="6840" r="23381"/>
            <a:stretch/>
          </p:blipFill>
          <p:spPr>
            <a:xfrm>
              <a:off x="3533426" y="2061902"/>
              <a:ext cx="139881" cy="291680"/>
            </a:xfrm>
            <a:prstGeom prst="rect">
              <a:avLst/>
            </a:prstGeom>
          </p:spPr>
        </p:pic>
      </p:grpSp>
      <p:sp>
        <p:nvSpPr>
          <p:cNvPr id="43" name="TextBox 42">
            <a:extLst>
              <a:ext uri="{FF2B5EF4-FFF2-40B4-BE49-F238E27FC236}">
                <a16:creationId xmlns:a16="http://schemas.microsoft.com/office/drawing/2014/main" id="{D24B467D-E8A8-8A48-8181-D6362EBC5A57}"/>
              </a:ext>
            </a:extLst>
          </p:cNvPr>
          <p:cNvSpPr txBox="1"/>
          <p:nvPr/>
        </p:nvSpPr>
        <p:spPr>
          <a:xfrm>
            <a:off x="4372150" y="6029008"/>
            <a:ext cx="3115681" cy="646331"/>
          </a:xfrm>
          <a:prstGeom prst="rect">
            <a:avLst/>
          </a:prstGeom>
          <a:noFill/>
          <a:ln cap="flat">
            <a:noFill/>
          </a:ln>
          <a:effectLst>
            <a:softEdge rad="0"/>
          </a:effectLst>
        </p:spPr>
        <p:txBody>
          <a:bodyPr wrap="square">
            <a:spAutoFit/>
          </a:bodyPr>
          <a:lstStyle/>
          <a:p>
            <a:pPr lvl="1"/>
            <a:r>
              <a:rPr lang="en-US" dirty="0"/>
              <a:t>≳ 72 features</a:t>
            </a:r>
          </a:p>
          <a:p>
            <a:pPr lvl="1"/>
            <a:r>
              <a:rPr lang="en-US" dirty="0">
                <a:solidFill>
                  <a:srgbClr val="FF0000"/>
                </a:solidFill>
              </a:rPr>
              <a:t>≳</a:t>
            </a:r>
            <a:r>
              <a:rPr lang="en-US" dirty="0"/>
              <a:t> </a:t>
            </a:r>
            <a:r>
              <a:rPr lang="en-US" dirty="0">
                <a:solidFill>
                  <a:srgbClr val="FF0000"/>
                </a:solidFill>
              </a:rPr>
              <a:t>15 SMEFT POIs</a:t>
            </a:r>
          </a:p>
        </p:txBody>
      </p:sp>
    </p:spTree>
    <p:extLst>
      <p:ext uri="{BB962C8B-B14F-4D97-AF65-F5344CB8AC3E}">
        <p14:creationId xmlns:p14="http://schemas.microsoft.com/office/powerpoint/2010/main" val="252753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C9CFFB9C-D71B-0549-8251-6684AD76AE44}"/>
              </a:ext>
            </a:extLst>
          </p:cNvPr>
          <p:cNvSpPr/>
          <p:nvPr/>
        </p:nvSpPr>
        <p:spPr>
          <a:xfrm>
            <a:off x="6095999" y="318147"/>
            <a:ext cx="5892280" cy="6428727"/>
          </a:xfrm>
          <a:prstGeom prst="roundRect">
            <a:avLst>
              <a:gd name="adj" fmla="val 2328"/>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 name="Content Placeholder 2">
            <a:extLst>
              <a:ext uri="{FF2B5EF4-FFF2-40B4-BE49-F238E27FC236}">
                <a16:creationId xmlns:a16="http://schemas.microsoft.com/office/drawing/2014/main" id="{E6D6174B-D839-C34F-B14B-D9F3D90D6B80}"/>
              </a:ext>
            </a:extLst>
          </p:cNvPr>
          <p:cNvSpPr>
            <a:spLocks noGrp="1"/>
          </p:cNvSpPr>
          <p:nvPr>
            <p:ph idx="1"/>
          </p:nvPr>
        </p:nvSpPr>
        <p:spPr>
          <a:xfrm>
            <a:off x="6242811" y="1825386"/>
            <a:ext cx="5359260" cy="3585538"/>
          </a:xfrm>
        </p:spPr>
        <p:txBody>
          <a:bodyPr>
            <a:normAutofit/>
          </a:bodyPr>
          <a:lstStyle/>
          <a:p>
            <a:r>
              <a:rPr lang="en-US" dirty="0"/>
              <a:t>Learn with </a:t>
            </a:r>
            <a:r>
              <a:rPr lang="en-AT"/>
              <a:t>“</a:t>
            </a:r>
            <a:r>
              <a:rPr lang="en-AT" dirty="0"/>
              <a:t>Boosted Information Tree (</a:t>
            </a:r>
            <a:r>
              <a:rPr lang="en-AT"/>
              <a:t>BIT)”</a:t>
            </a:r>
            <a:br>
              <a:rPr lang="en-US" dirty="0"/>
            </a:br>
            <a:r>
              <a:rPr lang="en-AT" sz="1200"/>
              <a:t>[</a:t>
            </a:r>
            <a:r>
              <a:rPr lang="en-AT" sz="1200">
                <a:hlinkClick r:id="rId3"/>
              </a:rPr>
              <a:t>2107.10859</a:t>
            </a:r>
            <a:r>
              <a:rPr lang="en-AT" sz="1200"/>
              <a:t>], [</a:t>
            </a:r>
            <a:r>
              <a:rPr lang="en-AT" sz="1200">
                <a:hlinkClick r:id="rId4"/>
              </a:rPr>
              <a:t>2205.12976</a:t>
            </a:r>
            <a:r>
              <a:rPr lang="en-AT" sz="1200"/>
              <a:t>]</a:t>
            </a:r>
            <a:r>
              <a:rPr lang="en-US" sz="1200" dirty="0"/>
              <a:t> </a:t>
            </a:r>
            <a:r>
              <a:rPr lang="en-AT" sz="1200">
                <a:solidFill>
                  <a:schemeClr val="tx1">
                    <a:lumMod val="65000"/>
                    <a:lumOff val="35000"/>
                  </a:schemeClr>
                </a:solidFill>
              </a:rPr>
              <a:t>[</a:t>
            </a:r>
            <a:r>
              <a:rPr lang="en-GB" sz="1200" dirty="0">
                <a:solidFill>
                  <a:schemeClr val="tx1">
                    <a:lumMod val="65000"/>
                    <a:lumOff val="35000"/>
                  </a:schemeClr>
                </a:solidFill>
                <a:hlinkClick r:id="rId5"/>
              </a:rPr>
              <a:t>MLST 6 015007 (2025)</a:t>
            </a:r>
            <a:r>
              <a:rPr lang="en-GB" sz="1200" dirty="0">
                <a:solidFill>
                  <a:schemeClr val="tx1">
                    <a:lumMod val="65000"/>
                    <a:lumOff val="35000"/>
                  </a:schemeClr>
                </a:solidFill>
              </a:rPr>
              <a:t>]</a:t>
            </a:r>
            <a:endParaRPr lang="en-AT" sz="1200" dirty="0"/>
          </a:p>
          <a:p>
            <a:pPr lvl="1"/>
            <a:r>
              <a:rPr lang="en-AT">
                <a:solidFill>
                  <a:srgbClr val="FF0000"/>
                </a:solidFill>
              </a:rPr>
              <a:t>5 </a:t>
            </a:r>
            <a:r>
              <a:rPr lang="en-AT" dirty="0">
                <a:solidFill>
                  <a:srgbClr val="FF0000"/>
                </a:solidFill>
              </a:rPr>
              <a:t>POIs</a:t>
            </a:r>
            <a:r>
              <a:rPr lang="en-AT" dirty="0"/>
              <a:t>, 20 functions </a:t>
            </a:r>
            <a:r>
              <a:rPr lang="en-AT"/>
              <a:t>simultaneously learned</a:t>
            </a:r>
            <a:endParaRPr lang="en-US" dirty="0"/>
          </a:p>
          <a:p>
            <a:pPr lvl="1"/>
            <a:r>
              <a:rPr lang="en-US" dirty="0"/>
              <a:t>35 features top quark pairs (2ℓ)</a:t>
            </a:r>
            <a:endParaRPr lang="en-AT" dirty="0"/>
          </a:p>
          <a:p>
            <a:pPr lvl="1"/>
            <a:r>
              <a:rPr lang="en-AT" dirty="0"/>
              <a:t>300 trees, D=5, ~9 hrs </a:t>
            </a:r>
            <a:r>
              <a:rPr lang="en-AT"/>
              <a:t>of training</a:t>
            </a:r>
            <a:endParaRPr lang="en-US" dirty="0"/>
          </a:p>
          <a:p>
            <a:r>
              <a:rPr lang="en-US" sz="2100" dirty="0">
                <a:ea typeface="Palatino" pitchFamily="2" charset="77"/>
                <a:cs typeface="Dosis"/>
                <a:sym typeface="Dosis"/>
              </a:rPr>
              <a:t>(Systematics-free) </a:t>
            </a:r>
            <a:r>
              <a:rPr lang="en-US" sz="2100" dirty="0" err="1">
                <a:ea typeface="Palatino" pitchFamily="2" charset="77"/>
                <a:cs typeface="Dosis"/>
                <a:sym typeface="Dosis"/>
              </a:rPr>
              <a:t>Unbinned</a:t>
            </a:r>
            <a:r>
              <a:rPr lang="en-US" sz="2100" dirty="0">
                <a:ea typeface="Palatino" pitchFamily="2" charset="77"/>
                <a:cs typeface="Dosis"/>
                <a:sym typeface="Dosis"/>
              </a:rPr>
              <a:t> analysis shows </a:t>
            </a:r>
            <a:br>
              <a:rPr lang="en-US" sz="2100" dirty="0">
                <a:ea typeface="Palatino" pitchFamily="2" charset="77"/>
                <a:cs typeface="Dosis"/>
                <a:sym typeface="Dosis"/>
              </a:rPr>
            </a:br>
            <a:r>
              <a:rPr lang="en-US" sz="2100" dirty="0">
                <a:ea typeface="Palatino" pitchFamily="2" charset="77"/>
                <a:cs typeface="Dosis"/>
                <a:sym typeface="Dosis"/>
              </a:rPr>
              <a:t>~x5 sensitivity gain in profiled limits</a:t>
            </a:r>
            <a:br>
              <a:rPr lang="en-US" sz="2100" dirty="0">
                <a:ea typeface="Palatino" pitchFamily="2" charset="77"/>
                <a:cs typeface="Dosis"/>
                <a:sym typeface="Dosis"/>
              </a:rPr>
            </a:br>
            <a:r>
              <a:rPr lang="en-AT" sz="1500">
                <a:solidFill>
                  <a:srgbClr val="C00000"/>
                </a:solidFill>
              </a:rPr>
              <a:t>ML4EFT</a:t>
            </a:r>
            <a:r>
              <a:rPr lang="en-AT" sz="1500"/>
              <a:t> R. Ambrosio, J. Hoeve, M. Madigan, J. Rojo, V. Sanz [</a:t>
            </a:r>
            <a:r>
              <a:rPr lang="en-AT" sz="1500">
                <a:hlinkClick r:id="rId6"/>
              </a:rPr>
              <a:t>2211.02058</a:t>
            </a:r>
            <a:r>
              <a:rPr lang="en-AT" sz="1500"/>
              <a:t>]</a:t>
            </a:r>
            <a:endParaRPr lang="en-US" sz="1500" dirty="0">
              <a:ea typeface="Palatino" pitchFamily="2" charset="77"/>
              <a:cs typeface="Dosis"/>
              <a:sym typeface="Dosis"/>
            </a:endParaRPr>
          </a:p>
        </p:txBody>
      </p:sp>
      <p:sp>
        <p:nvSpPr>
          <p:cNvPr id="4" name="Slide Number Placeholder 3">
            <a:extLst>
              <a:ext uri="{FF2B5EF4-FFF2-40B4-BE49-F238E27FC236}">
                <a16:creationId xmlns:a16="http://schemas.microsoft.com/office/drawing/2014/main" id="{3A361E24-F624-D043-9F3D-3F4D2E1B5FD3}"/>
              </a:ext>
            </a:extLst>
          </p:cNvPr>
          <p:cNvSpPr>
            <a:spLocks noGrp="1"/>
          </p:cNvSpPr>
          <p:nvPr>
            <p:ph type="sldNum" sz="quarter" idx="12"/>
          </p:nvPr>
        </p:nvSpPr>
        <p:spPr/>
        <p:txBody>
          <a:bodyPr/>
          <a:lstStyle/>
          <a:p>
            <a:fld id="{6D22F896-40B5-4ADD-8801-0D06FADFA095}" type="slidenum">
              <a:rPr lang="en-US" smtClean="0"/>
              <a:pPr/>
              <a:t>17</a:t>
            </a:fld>
            <a:endParaRPr lang="en-US" dirty="0"/>
          </a:p>
        </p:txBody>
      </p:sp>
      <p:sp>
        <p:nvSpPr>
          <p:cNvPr id="23" name="Title 4">
            <a:extLst>
              <a:ext uri="{FF2B5EF4-FFF2-40B4-BE49-F238E27FC236}">
                <a16:creationId xmlns:a16="http://schemas.microsoft.com/office/drawing/2014/main" id="{B9EB4052-2B91-EE40-AE98-36230D829D3E}"/>
              </a:ext>
            </a:extLst>
          </p:cNvPr>
          <p:cNvSpPr>
            <a:spLocks noGrp="1"/>
          </p:cNvSpPr>
          <p:nvPr>
            <p:ph type="title"/>
          </p:nvPr>
        </p:nvSpPr>
        <p:spPr>
          <a:xfrm>
            <a:off x="498764" y="360892"/>
            <a:ext cx="11194472" cy="585040"/>
          </a:xfrm>
        </p:spPr>
        <p:txBody>
          <a:bodyPr/>
          <a:lstStyle/>
          <a:p>
            <a:r>
              <a:rPr lang="en-AT" dirty="0"/>
              <a:t>Learning SMEFT </a:t>
            </a:r>
            <a:r>
              <a:rPr lang="en-AT"/>
              <a:t>in </a:t>
            </a:r>
            <a:r>
              <a:rPr lang="en-US" dirty="0"/>
              <a:t>TT(2ℓ)</a:t>
            </a:r>
            <a:r>
              <a:rPr lang="en-AT"/>
              <a:t> </a:t>
            </a:r>
            <a:endParaRPr lang="en-AT" dirty="0"/>
          </a:p>
        </p:txBody>
      </p:sp>
      <p:pic>
        <p:nvPicPr>
          <p:cNvPr id="3076" name="Picture 4">
            <a:extLst>
              <a:ext uri="{FF2B5EF4-FFF2-40B4-BE49-F238E27FC236}">
                <a16:creationId xmlns:a16="http://schemas.microsoft.com/office/drawing/2014/main" id="{BD77593C-6112-504C-A8A1-AE1C6AC568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69" y="999968"/>
            <a:ext cx="5892281" cy="58449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2038BC-0719-6824-E738-1CB09EB12EDE}"/>
              </a:ext>
            </a:extLst>
          </p:cNvPr>
          <p:cNvSpPr txBox="1"/>
          <p:nvPr/>
        </p:nvSpPr>
        <p:spPr>
          <a:xfrm>
            <a:off x="7384732" y="1305850"/>
            <a:ext cx="1338828" cy="584775"/>
          </a:xfrm>
          <a:prstGeom prst="rect">
            <a:avLst/>
          </a:prstGeom>
          <a:noFill/>
          <a:ln cap="flat">
            <a:noFill/>
          </a:ln>
          <a:effectLst>
            <a:softEdge rad="0"/>
          </a:effectLst>
        </p:spPr>
        <p:txBody>
          <a:bodyPr wrap="none" rtlCol="0">
            <a:spAutoFit/>
          </a:bodyPr>
          <a:lstStyle/>
          <a:p>
            <a:pPr algn="ctr"/>
            <a:r>
              <a:rPr lang="en-US" sz="1600" dirty="0">
                <a:solidFill>
                  <a:srgbClr val="FF0000"/>
                </a:solidFill>
              </a:rPr>
              <a:t>Quadratic </a:t>
            </a:r>
            <a:br>
              <a:rPr lang="en-US" sz="1600" dirty="0">
                <a:solidFill>
                  <a:srgbClr val="FF0000"/>
                </a:solidFill>
              </a:rPr>
            </a:br>
            <a:r>
              <a:rPr lang="en-US" sz="1600" dirty="0">
                <a:solidFill>
                  <a:srgbClr val="FF0000"/>
                </a:solidFill>
              </a:rPr>
              <a:t>SMEFT model</a:t>
            </a:r>
            <a:endParaRPr lang="en-AT" sz="1600" dirty="0">
              <a:solidFill>
                <a:srgbClr val="FF0000"/>
              </a:solidFill>
            </a:endParaRPr>
          </a:p>
        </p:txBody>
      </p:sp>
      <p:grpSp>
        <p:nvGrpSpPr>
          <p:cNvPr id="24" name="Group 23">
            <a:extLst>
              <a:ext uri="{FF2B5EF4-FFF2-40B4-BE49-F238E27FC236}">
                <a16:creationId xmlns:a16="http://schemas.microsoft.com/office/drawing/2014/main" id="{30BE5464-FB98-113B-552D-52D6A4A7D061}"/>
              </a:ext>
            </a:extLst>
          </p:cNvPr>
          <p:cNvGrpSpPr/>
          <p:nvPr/>
        </p:nvGrpSpPr>
        <p:grpSpPr>
          <a:xfrm>
            <a:off x="6162491" y="391955"/>
            <a:ext cx="5894735" cy="1245800"/>
            <a:chOff x="5798839" y="538230"/>
            <a:chExt cx="6189524" cy="1308101"/>
          </a:xfrm>
        </p:grpSpPr>
        <p:pic>
          <p:nvPicPr>
            <p:cNvPr id="8" name="Picture 7">
              <a:extLst>
                <a:ext uri="{FF2B5EF4-FFF2-40B4-BE49-F238E27FC236}">
                  <a16:creationId xmlns:a16="http://schemas.microsoft.com/office/drawing/2014/main" id="{1A20D269-E001-9A58-FBFB-EBE42652EC66}"/>
                </a:ext>
              </a:extLst>
            </p:cNvPr>
            <p:cNvPicPr>
              <a:picLocks noChangeAspect="1"/>
            </p:cNvPicPr>
            <p:nvPr/>
          </p:nvPicPr>
          <p:blipFill>
            <a:blip r:embed="rId8">
              <a:clrChange>
                <a:clrFrom>
                  <a:srgbClr val="FFFFFF"/>
                </a:clrFrom>
                <a:clrTo>
                  <a:srgbClr val="FFFFFF">
                    <a:alpha val="0"/>
                  </a:srgbClr>
                </a:clrTo>
              </a:clrChange>
            </a:blip>
            <a:srcRect r="89028"/>
            <a:stretch>
              <a:fillRect/>
            </a:stretch>
          </p:blipFill>
          <p:spPr>
            <a:xfrm>
              <a:off x="5798839" y="538230"/>
              <a:ext cx="1262500" cy="1308100"/>
            </a:xfrm>
            <a:prstGeom prst="rect">
              <a:avLst/>
            </a:prstGeom>
          </p:spPr>
        </p:pic>
        <p:pic>
          <p:nvPicPr>
            <p:cNvPr id="10" name="Picture 9">
              <a:extLst>
                <a:ext uri="{FF2B5EF4-FFF2-40B4-BE49-F238E27FC236}">
                  <a16:creationId xmlns:a16="http://schemas.microsoft.com/office/drawing/2014/main" id="{93671AF8-A1E7-3995-8823-83A82E9EC476}"/>
                </a:ext>
              </a:extLst>
            </p:cNvPr>
            <p:cNvPicPr>
              <a:picLocks noChangeAspect="1"/>
            </p:cNvPicPr>
            <p:nvPr/>
          </p:nvPicPr>
          <p:blipFill>
            <a:blip r:embed="rId8">
              <a:clrChange>
                <a:clrFrom>
                  <a:srgbClr val="FFFFFF"/>
                </a:clrFrom>
                <a:clrTo>
                  <a:srgbClr val="FFFFFF">
                    <a:alpha val="0"/>
                  </a:srgbClr>
                </a:clrTo>
              </a:clrChange>
            </a:blip>
            <a:srcRect l="58888"/>
            <a:stretch>
              <a:fillRect/>
            </a:stretch>
          </p:blipFill>
          <p:spPr>
            <a:xfrm>
              <a:off x="7257915" y="538231"/>
              <a:ext cx="4730448" cy="1308100"/>
            </a:xfrm>
            <a:prstGeom prst="rect">
              <a:avLst/>
            </a:prstGeom>
          </p:spPr>
        </p:pic>
        <p:pic>
          <p:nvPicPr>
            <p:cNvPr id="11" name="Picture 10">
              <a:extLst>
                <a:ext uri="{FF2B5EF4-FFF2-40B4-BE49-F238E27FC236}">
                  <a16:creationId xmlns:a16="http://schemas.microsoft.com/office/drawing/2014/main" id="{5DFC44A0-1184-7A31-C15A-5390ACB5B6BD}"/>
                </a:ext>
              </a:extLst>
            </p:cNvPr>
            <p:cNvPicPr>
              <a:picLocks noChangeAspect="1"/>
            </p:cNvPicPr>
            <p:nvPr/>
          </p:nvPicPr>
          <p:blipFill>
            <a:blip r:embed="rId8">
              <a:clrChange>
                <a:clrFrom>
                  <a:srgbClr val="FFFFFF"/>
                </a:clrFrom>
                <a:clrTo>
                  <a:srgbClr val="FFFFFF">
                    <a:alpha val="0"/>
                  </a:srgbClr>
                </a:clrTo>
              </a:clrChange>
            </a:blip>
            <a:srcRect l="56740" r="41112"/>
            <a:stretch>
              <a:fillRect/>
            </a:stretch>
          </p:blipFill>
          <p:spPr>
            <a:xfrm>
              <a:off x="7061339" y="538230"/>
              <a:ext cx="247190" cy="1308100"/>
            </a:xfrm>
            <a:prstGeom prst="rect">
              <a:avLst/>
            </a:prstGeom>
          </p:spPr>
        </p:pic>
      </p:grpSp>
      <p:cxnSp>
        <p:nvCxnSpPr>
          <p:cNvPr id="13" name="Straight Arrow Connector 12">
            <a:extLst>
              <a:ext uri="{FF2B5EF4-FFF2-40B4-BE49-F238E27FC236}">
                <a16:creationId xmlns:a16="http://schemas.microsoft.com/office/drawing/2014/main" id="{930E4115-F033-81BE-9E4E-8F8AD45F6125}"/>
              </a:ext>
            </a:extLst>
          </p:cNvPr>
          <p:cNvCxnSpPr>
            <a:cxnSpLocks/>
          </p:cNvCxnSpPr>
          <p:nvPr/>
        </p:nvCxnSpPr>
        <p:spPr>
          <a:xfrm flipV="1">
            <a:off x="8054146" y="959111"/>
            <a:ext cx="0" cy="36562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Content Placeholder 6">
            <a:extLst>
              <a:ext uri="{FF2B5EF4-FFF2-40B4-BE49-F238E27FC236}">
                <a16:creationId xmlns:a16="http://schemas.microsoft.com/office/drawing/2014/main" id="{6EA19AE3-0492-F5EE-D095-4CB9106A2D46}"/>
              </a:ext>
            </a:extLst>
          </p:cNvPr>
          <p:cNvPicPr>
            <a:picLocks noChangeAspect="1"/>
          </p:cNvPicPr>
          <p:nvPr/>
        </p:nvPicPr>
        <p:blipFill>
          <a:blip r:embed="rId9">
            <a:clrChange>
              <a:clrFrom>
                <a:srgbClr val="FFFFFF"/>
              </a:clrFrom>
              <a:clrTo>
                <a:srgbClr val="FFFFFF">
                  <a:alpha val="0"/>
                </a:srgbClr>
              </a:clrTo>
            </a:clrChange>
          </a:blip>
          <a:srcRect t="75170" r="48495"/>
          <a:stretch>
            <a:fillRect/>
          </a:stretch>
        </p:blipFill>
        <p:spPr>
          <a:xfrm>
            <a:off x="5870253" y="5389148"/>
            <a:ext cx="3555173" cy="1380418"/>
          </a:xfrm>
          <a:prstGeom prst="rect">
            <a:avLst/>
          </a:prstGeom>
        </p:spPr>
      </p:pic>
      <p:sp>
        <p:nvSpPr>
          <p:cNvPr id="15" name="Down Arrow 14">
            <a:extLst>
              <a:ext uri="{FF2B5EF4-FFF2-40B4-BE49-F238E27FC236}">
                <a16:creationId xmlns:a16="http://schemas.microsoft.com/office/drawing/2014/main" id="{CC522BBB-785D-4F1A-589B-01498255C04E}"/>
              </a:ext>
            </a:extLst>
          </p:cNvPr>
          <p:cNvSpPr/>
          <p:nvPr/>
        </p:nvSpPr>
        <p:spPr>
          <a:xfrm rot="7342441">
            <a:off x="9189561" y="5808797"/>
            <a:ext cx="263912" cy="535259"/>
          </a:xfrm>
          <a:prstGeom prst="downArrow">
            <a:avLst/>
          </a:prstGeom>
          <a:solidFill>
            <a:schemeClr val="bg1"/>
          </a:solidFill>
          <a:ln w="25400">
            <a:solidFill>
              <a:srgbClr val="31A131"/>
            </a:solidFill>
          </a:ln>
        </p:spPr>
        <p:txBody>
          <a:bodyPr wrap="square" rtlCol="0" anchor="ctr">
            <a:sp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6" name="Down Arrow 15">
            <a:extLst>
              <a:ext uri="{FF2B5EF4-FFF2-40B4-BE49-F238E27FC236}">
                <a16:creationId xmlns:a16="http://schemas.microsoft.com/office/drawing/2014/main" id="{977FA9BB-F560-6C77-D7CB-33C0F318AFBE}"/>
              </a:ext>
            </a:extLst>
          </p:cNvPr>
          <p:cNvSpPr/>
          <p:nvPr/>
        </p:nvSpPr>
        <p:spPr>
          <a:xfrm rot="1664517">
            <a:off x="9134241" y="5156337"/>
            <a:ext cx="263912" cy="535259"/>
          </a:xfrm>
          <a:prstGeom prst="downArrow">
            <a:avLst/>
          </a:prstGeom>
          <a:solidFill>
            <a:schemeClr val="bg1"/>
          </a:solidFill>
          <a:ln w="25400">
            <a:solidFill>
              <a:srgbClr val="FF7D09"/>
            </a:solidFill>
          </a:ln>
        </p:spPr>
        <p:txBody>
          <a:bodyPr wrap="square" rtlCol="0" anchor="ctr">
            <a:sp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pic>
        <p:nvPicPr>
          <p:cNvPr id="19" name="Picture 18">
            <a:extLst>
              <a:ext uri="{FF2B5EF4-FFF2-40B4-BE49-F238E27FC236}">
                <a16:creationId xmlns:a16="http://schemas.microsoft.com/office/drawing/2014/main" id="{150315ED-34AE-5DA6-8EBA-3ADE42E5E628}"/>
              </a:ext>
            </a:extLst>
          </p:cNvPr>
          <p:cNvPicPr>
            <a:picLocks noChangeAspect="1"/>
          </p:cNvPicPr>
          <p:nvPr/>
        </p:nvPicPr>
        <p:blipFill>
          <a:blip r:embed="rId10">
            <a:clrChange>
              <a:clrFrom>
                <a:srgbClr val="FFFFFF"/>
              </a:clrFrom>
              <a:clrTo>
                <a:srgbClr val="FFFFFF">
                  <a:alpha val="0"/>
                </a:srgbClr>
              </a:clrTo>
            </a:clrChange>
          </a:blip>
          <a:srcRect r="42102" b="28806"/>
          <a:stretch>
            <a:fillRect/>
          </a:stretch>
        </p:blipFill>
        <p:spPr>
          <a:xfrm>
            <a:off x="7201460" y="6302732"/>
            <a:ext cx="2722129" cy="328666"/>
          </a:xfrm>
          <a:prstGeom prst="rect">
            <a:avLst/>
          </a:prstGeom>
        </p:spPr>
      </p:pic>
      <p:sp>
        <p:nvSpPr>
          <p:cNvPr id="22" name="Content Placeholder 2">
            <a:extLst>
              <a:ext uri="{FF2B5EF4-FFF2-40B4-BE49-F238E27FC236}">
                <a16:creationId xmlns:a16="http://schemas.microsoft.com/office/drawing/2014/main" id="{55E37874-172F-C6AF-076A-0E9F0C757F8E}"/>
              </a:ext>
            </a:extLst>
          </p:cNvPr>
          <p:cNvSpPr txBox="1">
            <a:spLocks/>
          </p:cNvSpPr>
          <p:nvPr/>
        </p:nvSpPr>
        <p:spPr>
          <a:xfrm>
            <a:off x="6242811" y="226602"/>
            <a:ext cx="5359260" cy="358553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From the playbook:</a:t>
            </a:r>
            <a:endParaRPr lang="en-US" sz="1500" dirty="0">
              <a:ea typeface="Palatino" pitchFamily="2" charset="77"/>
              <a:cs typeface="Dosis"/>
              <a:sym typeface="Dosis"/>
            </a:endParaRPr>
          </a:p>
        </p:txBody>
      </p:sp>
      <p:pic>
        <p:nvPicPr>
          <p:cNvPr id="2" name="Content Placeholder 6">
            <a:extLst>
              <a:ext uri="{FF2B5EF4-FFF2-40B4-BE49-F238E27FC236}">
                <a16:creationId xmlns:a16="http://schemas.microsoft.com/office/drawing/2014/main" id="{6FF39D54-D6E1-BEBA-274C-8F916C360377}"/>
              </a:ext>
            </a:extLst>
          </p:cNvPr>
          <p:cNvPicPr>
            <a:picLocks noChangeAspect="1"/>
          </p:cNvPicPr>
          <p:nvPr/>
        </p:nvPicPr>
        <p:blipFill>
          <a:blip r:embed="rId9">
            <a:clrChange>
              <a:clrFrom>
                <a:srgbClr val="FFFFFF"/>
              </a:clrFrom>
              <a:clrTo>
                <a:srgbClr val="FFFFFF">
                  <a:alpha val="0"/>
                </a:srgbClr>
              </a:clrTo>
            </a:clrChange>
          </a:blip>
          <a:srcRect l="32824" r="38797" b="82468"/>
          <a:stretch>
            <a:fillRect/>
          </a:stretch>
        </p:blipFill>
        <p:spPr>
          <a:xfrm>
            <a:off x="9722507" y="5284568"/>
            <a:ext cx="2300246" cy="1144520"/>
          </a:xfrm>
          <a:prstGeom prst="rect">
            <a:avLst/>
          </a:prstGeom>
        </p:spPr>
      </p:pic>
    </p:spTree>
    <p:extLst>
      <p:ext uri="{BB962C8B-B14F-4D97-AF65-F5344CB8AC3E}">
        <p14:creationId xmlns:p14="http://schemas.microsoft.com/office/powerpoint/2010/main" val="873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3ECC4D04-D545-D24B-8A8B-DE7C1C013F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254" y="1489374"/>
            <a:ext cx="4708957" cy="782935"/>
          </a:xfrm>
          <a:prstGeom prst="rect">
            <a:avLst/>
          </a:prstGeom>
        </p:spPr>
      </p:pic>
      <p:sp>
        <p:nvSpPr>
          <p:cNvPr id="29" name="Rounded Rectangle 28">
            <a:extLst>
              <a:ext uri="{FF2B5EF4-FFF2-40B4-BE49-F238E27FC236}">
                <a16:creationId xmlns:a16="http://schemas.microsoft.com/office/drawing/2014/main" id="{28AF4D6A-9C13-2C4E-B7B2-79C35FCDC1E8}"/>
              </a:ext>
            </a:extLst>
          </p:cNvPr>
          <p:cNvSpPr/>
          <p:nvPr/>
        </p:nvSpPr>
        <p:spPr>
          <a:xfrm>
            <a:off x="4859744" y="31416"/>
            <a:ext cx="7208719" cy="6703795"/>
          </a:xfrm>
          <a:prstGeom prst="roundRect">
            <a:avLst>
              <a:gd name="adj" fmla="val 1684"/>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F6742AA1-01CB-2845-96EE-0BB8C2A2F125}"/>
              </a:ext>
            </a:extLst>
          </p:cNvPr>
          <p:cNvSpPr>
            <a:spLocks noGrp="1"/>
          </p:cNvSpPr>
          <p:nvPr>
            <p:ph type="title"/>
          </p:nvPr>
        </p:nvSpPr>
        <p:spPr/>
        <p:txBody>
          <a:bodyPr/>
          <a:lstStyle/>
          <a:p>
            <a:r>
              <a:rPr lang="en-AT" dirty="0"/>
              <a:t>Delphes Results</a:t>
            </a:r>
          </a:p>
        </p:txBody>
      </p:sp>
      <p:sp>
        <p:nvSpPr>
          <p:cNvPr id="43" name="Content Placeholder 42">
            <a:extLst>
              <a:ext uri="{FF2B5EF4-FFF2-40B4-BE49-F238E27FC236}">
                <a16:creationId xmlns:a16="http://schemas.microsoft.com/office/drawing/2014/main" id="{4ED7F95B-0AD4-094B-AEF1-82C061A8C8C0}"/>
              </a:ext>
            </a:extLst>
          </p:cNvPr>
          <p:cNvSpPr>
            <a:spLocks noGrp="1"/>
          </p:cNvSpPr>
          <p:nvPr>
            <p:ph idx="1"/>
          </p:nvPr>
        </p:nvSpPr>
        <p:spPr/>
        <p:txBody>
          <a:bodyPr/>
          <a:lstStyle/>
          <a:p>
            <a:r>
              <a:rPr lang="en-AT" dirty="0"/>
              <a:t>TT(2ℓ) + DY background</a:t>
            </a:r>
          </a:p>
          <a:p>
            <a:pPr marL="0" indent="0">
              <a:buNone/>
            </a:pPr>
            <a:endParaRPr lang="en-AT" dirty="0"/>
          </a:p>
        </p:txBody>
      </p:sp>
      <p:sp>
        <p:nvSpPr>
          <p:cNvPr id="61" name="Text Placeholder 60">
            <a:extLst>
              <a:ext uri="{FF2B5EF4-FFF2-40B4-BE49-F238E27FC236}">
                <a16:creationId xmlns:a16="http://schemas.microsoft.com/office/drawing/2014/main" id="{41937217-2ACE-F448-B076-FDA4442154EF}"/>
              </a:ext>
            </a:extLst>
          </p:cNvPr>
          <p:cNvSpPr>
            <a:spLocks noGrp="1"/>
          </p:cNvSpPr>
          <p:nvPr>
            <p:ph type="body" sz="quarter" idx="13"/>
          </p:nvPr>
        </p:nvSpPr>
        <p:spPr/>
        <p:txBody>
          <a:bodyPr/>
          <a:lstStyle/>
          <a:p>
            <a:endParaRPr lang="en-AT"/>
          </a:p>
        </p:txBody>
      </p:sp>
      <p:pic>
        <p:nvPicPr>
          <p:cNvPr id="8" name="Picture 7">
            <a:extLst>
              <a:ext uri="{FF2B5EF4-FFF2-40B4-BE49-F238E27FC236}">
                <a16:creationId xmlns:a16="http://schemas.microsoft.com/office/drawing/2014/main" id="{2C25F55C-1A53-DA41-A62E-16493A58CB7B}"/>
              </a:ext>
            </a:extLst>
          </p:cNvPr>
          <p:cNvPicPr>
            <a:picLocks noChangeAspect="1"/>
          </p:cNvPicPr>
          <p:nvPr/>
        </p:nvPicPr>
        <p:blipFill rotWithShape="1">
          <a:blip r:embed="rId4">
            <a:clrChange>
              <a:clrFrom>
                <a:srgbClr val="FFFFFF"/>
              </a:clrFrom>
              <a:clrTo>
                <a:srgbClr val="FFFFFF">
                  <a:alpha val="0"/>
                </a:srgbClr>
              </a:clrTo>
            </a:clrChange>
          </a:blip>
          <a:srcRect b="579"/>
          <a:stretch/>
        </p:blipFill>
        <p:spPr>
          <a:xfrm>
            <a:off x="4943117" y="1105449"/>
            <a:ext cx="5654160" cy="5562810"/>
          </a:xfrm>
          <a:prstGeom prst="rect">
            <a:avLst/>
          </a:prstGeom>
        </p:spPr>
      </p:pic>
      <p:pic>
        <p:nvPicPr>
          <p:cNvPr id="13" name="Picture 12">
            <a:extLst>
              <a:ext uri="{FF2B5EF4-FFF2-40B4-BE49-F238E27FC236}">
                <a16:creationId xmlns:a16="http://schemas.microsoft.com/office/drawing/2014/main" id="{20E389D8-7BC7-7A4D-95EB-2C45949FCF2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38886" y="1189685"/>
            <a:ext cx="1018797" cy="1012975"/>
          </a:xfrm>
          <a:prstGeom prst="rect">
            <a:avLst/>
          </a:prstGeom>
        </p:spPr>
      </p:pic>
      <p:pic>
        <p:nvPicPr>
          <p:cNvPr id="14" name="Picture 13">
            <a:extLst>
              <a:ext uri="{FF2B5EF4-FFF2-40B4-BE49-F238E27FC236}">
                <a16:creationId xmlns:a16="http://schemas.microsoft.com/office/drawing/2014/main" id="{26DF2AE1-9D9E-0843-A74B-F644984EBB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66931" y="2595265"/>
            <a:ext cx="1018797" cy="1012975"/>
          </a:xfrm>
          <a:prstGeom prst="rect">
            <a:avLst/>
          </a:prstGeom>
        </p:spPr>
      </p:pic>
      <p:pic>
        <p:nvPicPr>
          <p:cNvPr id="15" name="Picture 14">
            <a:extLst>
              <a:ext uri="{FF2B5EF4-FFF2-40B4-BE49-F238E27FC236}">
                <a16:creationId xmlns:a16="http://schemas.microsoft.com/office/drawing/2014/main" id="{CF212DD0-E09C-F44A-8870-B34740611B7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645794" y="70340"/>
            <a:ext cx="1037470" cy="953634"/>
          </a:xfrm>
          <a:prstGeom prst="rect">
            <a:avLst/>
          </a:prstGeom>
        </p:spPr>
      </p:pic>
      <p:pic>
        <p:nvPicPr>
          <p:cNvPr id="16" name="Picture 15">
            <a:extLst>
              <a:ext uri="{FF2B5EF4-FFF2-40B4-BE49-F238E27FC236}">
                <a16:creationId xmlns:a16="http://schemas.microsoft.com/office/drawing/2014/main" id="{4B277907-1CDC-434E-8015-066A7B493D4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01320" y="5425691"/>
            <a:ext cx="1007096" cy="925715"/>
          </a:xfrm>
          <a:prstGeom prst="rect">
            <a:avLst/>
          </a:prstGeom>
        </p:spPr>
      </p:pic>
      <p:sp>
        <p:nvSpPr>
          <p:cNvPr id="17" name="TextBox 16">
            <a:extLst>
              <a:ext uri="{FF2B5EF4-FFF2-40B4-BE49-F238E27FC236}">
                <a16:creationId xmlns:a16="http://schemas.microsoft.com/office/drawing/2014/main" id="{AF420D2C-A319-2746-B65C-D40F72A1C425}"/>
              </a:ext>
            </a:extLst>
          </p:cNvPr>
          <p:cNvSpPr txBox="1"/>
          <p:nvPr/>
        </p:nvSpPr>
        <p:spPr>
          <a:xfrm>
            <a:off x="10857794" y="2074513"/>
            <a:ext cx="708271" cy="276999"/>
          </a:xfrm>
          <a:prstGeom prst="rect">
            <a:avLst/>
          </a:prstGeom>
          <a:noFill/>
          <a:ln cap="flat">
            <a:noFill/>
          </a:ln>
          <a:effectLst>
            <a:softEdge rad="0"/>
          </a:effectLst>
        </p:spPr>
        <p:txBody>
          <a:bodyPr wrap="none" rtlCol="0">
            <a:spAutoFit/>
          </a:bodyPr>
          <a:lstStyle/>
          <a:p>
            <a:pPr algn="ctr"/>
            <a:r>
              <a:rPr lang="en-AT" sz="1200" dirty="0"/>
              <a:t>CP-even</a:t>
            </a:r>
          </a:p>
        </p:txBody>
      </p:sp>
      <p:sp>
        <p:nvSpPr>
          <p:cNvPr id="18" name="TextBox 17">
            <a:extLst>
              <a:ext uri="{FF2B5EF4-FFF2-40B4-BE49-F238E27FC236}">
                <a16:creationId xmlns:a16="http://schemas.microsoft.com/office/drawing/2014/main" id="{B0640062-8EDC-3146-BA85-942393646761}"/>
              </a:ext>
            </a:extLst>
          </p:cNvPr>
          <p:cNvSpPr txBox="1"/>
          <p:nvPr/>
        </p:nvSpPr>
        <p:spPr>
          <a:xfrm>
            <a:off x="10888811" y="3464385"/>
            <a:ext cx="662489" cy="276999"/>
          </a:xfrm>
          <a:prstGeom prst="rect">
            <a:avLst/>
          </a:prstGeom>
          <a:noFill/>
          <a:ln cap="flat">
            <a:noFill/>
          </a:ln>
          <a:effectLst>
            <a:softEdge rad="0"/>
          </a:effectLst>
        </p:spPr>
        <p:txBody>
          <a:bodyPr wrap="none" rtlCol="0">
            <a:spAutoFit/>
          </a:bodyPr>
          <a:lstStyle/>
          <a:p>
            <a:pPr algn="ctr"/>
            <a:r>
              <a:rPr lang="en-AT" sz="1200" dirty="0"/>
              <a:t>CP-odd</a:t>
            </a:r>
          </a:p>
        </p:txBody>
      </p:sp>
      <p:sp>
        <p:nvSpPr>
          <p:cNvPr id="19" name="TextBox 18">
            <a:extLst>
              <a:ext uri="{FF2B5EF4-FFF2-40B4-BE49-F238E27FC236}">
                <a16:creationId xmlns:a16="http://schemas.microsoft.com/office/drawing/2014/main" id="{EFFBE513-D3F7-3740-9DFE-D7162E8E87EE}"/>
              </a:ext>
            </a:extLst>
          </p:cNvPr>
          <p:cNvSpPr txBox="1"/>
          <p:nvPr/>
        </p:nvSpPr>
        <p:spPr>
          <a:xfrm>
            <a:off x="6761213" y="901718"/>
            <a:ext cx="806631" cy="276999"/>
          </a:xfrm>
          <a:prstGeom prst="rect">
            <a:avLst/>
          </a:prstGeom>
          <a:noFill/>
          <a:ln cap="flat">
            <a:noFill/>
          </a:ln>
          <a:effectLst>
            <a:softEdge rad="0"/>
          </a:effectLst>
        </p:spPr>
        <p:txBody>
          <a:bodyPr wrap="none" rtlCol="0">
            <a:spAutoFit/>
          </a:bodyPr>
          <a:lstStyle/>
          <a:p>
            <a:pPr algn="ctr"/>
            <a:r>
              <a:rPr lang="en-AT" sz="1200" dirty="0"/>
              <a:t>iso-singlet</a:t>
            </a:r>
          </a:p>
        </p:txBody>
      </p:sp>
      <p:sp>
        <p:nvSpPr>
          <p:cNvPr id="20" name="TextBox 19">
            <a:extLst>
              <a:ext uri="{FF2B5EF4-FFF2-40B4-BE49-F238E27FC236}">
                <a16:creationId xmlns:a16="http://schemas.microsoft.com/office/drawing/2014/main" id="{25499024-442F-A643-BE7C-93BC5BA0CAE5}"/>
              </a:ext>
            </a:extLst>
          </p:cNvPr>
          <p:cNvSpPr txBox="1"/>
          <p:nvPr/>
        </p:nvSpPr>
        <p:spPr>
          <a:xfrm>
            <a:off x="10798449" y="6247215"/>
            <a:ext cx="793807" cy="276999"/>
          </a:xfrm>
          <a:prstGeom prst="rect">
            <a:avLst/>
          </a:prstGeom>
          <a:noFill/>
          <a:ln cap="flat">
            <a:noFill/>
          </a:ln>
          <a:effectLst>
            <a:softEdge rad="0"/>
          </a:effectLst>
        </p:spPr>
        <p:txBody>
          <a:bodyPr wrap="none" rtlCol="0">
            <a:spAutoFit/>
          </a:bodyPr>
          <a:lstStyle/>
          <a:p>
            <a:pPr algn="ctr"/>
            <a:r>
              <a:rPr lang="en-AT" sz="1200" dirty="0"/>
              <a:t>iso-triplet</a:t>
            </a:r>
          </a:p>
        </p:txBody>
      </p:sp>
      <p:pic>
        <p:nvPicPr>
          <p:cNvPr id="21" name="Picture 20">
            <a:extLst>
              <a:ext uri="{FF2B5EF4-FFF2-40B4-BE49-F238E27FC236}">
                <a16:creationId xmlns:a16="http://schemas.microsoft.com/office/drawing/2014/main" id="{A25E5FB0-C967-454A-9AC0-92CAC40558B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442537" y="83915"/>
            <a:ext cx="1037470" cy="953634"/>
          </a:xfrm>
          <a:prstGeom prst="rect">
            <a:avLst/>
          </a:prstGeom>
        </p:spPr>
      </p:pic>
      <p:sp>
        <p:nvSpPr>
          <p:cNvPr id="22" name="TextBox 21">
            <a:extLst>
              <a:ext uri="{FF2B5EF4-FFF2-40B4-BE49-F238E27FC236}">
                <a16:creationId xmlns:a16="http://schemas.microsoft.com/office/drawing/2014/main" id="{F7FE265C-D0A2-8044-ADC0-6742739D09E6}"/>
              </a:ext>
            </a:extLst>
          </p:cNvPr>
          <p:cNvSpPr txBox="1"/>
          <p:nvPr/>
        </p:nvSpPr>
        <p:spPr>
          <a:xfrm>
            <a:off x="9499664" y="897700"/>
            <a:ext cx="973343" cy="276999"/>
          </a:xfrm>
          <a:prstGeom prst="rect">
            <a:avLst/>
          </a:prstGeom>
          <a:noFill/>
          <a:ln cap="flat">
            <a:noFill/>
          </a:ln>
          <a:effectLst>
            <a:softEdge rad="0"/>
          </a:effectLst>
        </p:spPr>
        <p:txBody>
          <a:bodyPr wrap="none" rtlCol="0">
            <a:spAutoFit/>
          </a:bodyPr>
          <a:lstStyle/>
          <a:p>
            <a:pPr algn="ctr"/>
            <a:r>
              <a:rPr lang="en-AT" sz="1200" dirty="0"/>
              <a:t>right-handed</a:t>
            </a:r>
          </a:p>
        </p:txBody>
      </p:sp>
      <p:pic>
        <p:nvPicPr>
          <p:cNvPr id="23" name="Picture 22">
            <a:extLst>
              <a:ext uri="{FF2B5EF4-FFF2-40B4-BE49-F238E27FC236}">
                <a16:creationId xmlns:a16="http://schemas.microsoft.com/office/drawing/2014/main" id="{51715B62-396F-124E-ACF5-1E5E7042738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72332" y="111834"/>
            <a:ext cx="1007096" cy="925715"/>
          </a:xfrm>
          <a:prstGeom prst="rect">
            <a:avLst/>
          </a:prstGeom>
        </p:spPr>
      </p:pic>
      <p:sp>
        <p:nvSpPr>
          <p:cNvPr id="24" name="TextBox 23">
            <a:extLst>
              <a:ext uri="{FF2B5EF4-FFF2-40B4-BE49-F238E27FC236}">
                <a16:creationId xmlns:a16="http://schemas.microsoft.com/office/drawing/2014/main" id="{75B603E8-EBE8-9041-B07C-D31DC9E5EA72}"/>
              </a:ext>
            </a:extLst>
          </p:cNvPr>
          <p:cNvSpPr txBox="1"/>
          <p:nvPr/>
        </p:nvSpPr>
        <p:spPr>
          <a:xfrm>
            <a:off x="8170342" y="901718"/>
            <a:ext cx="793807" cy="276999"/>
          </a:xfrm>
          <a:prstGeom prst="rect">
            <a:avLst/>
          </a:prstGeom>
          <a:noFill/>
          <a:ln cap="flat">
            <a:noFill/>
          </a:ln>
          <a:effectLst>
            <a:softEdge rad="0"/>
          </a:effectLst>
        </p:spPr>
        <p:txBody>
          <a:bodyPr wrap="none" rtlCol="0">
            <a:spAutoFit/>
          </a:bodyPr>
          <a:lstStyle/>
          <a:p>
            <a:pPr algn="ctr"/>
            <a:r>
              <a:rPr lang="en-AT" sz="1200" dirty="0"/>
              <a:t>iso-triplet</a:t>
            </a:r>
          </a:p>
        </p:txBody>
      </p:sp>
      <p:pic>
        <p:nvPicPr>
          <p:cNvPr id="25" name="Picture 24">
            <a:extLst>
              <a:ext uri="{FF2B5EF4-FFF2-40B4-BE49-F238E27FC236}">
                <a16:creationId xmlns:a16="http://schemas.microsoft.com/office/drawing/2014/main" id="{7B6FABCB-773D-1E4A-BF44-FC7481FC0A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63888" y="122790"/>
            <a:ext cx="1018797" cy="1012975"/>
          </a:xfrm>
          <a:prstGeom prst="rect">
            <a:avLst/>
          </a:prstGeom>
        </p:spPr>
      </p:pic>
      <p:sp>
        <p:nvSpPr>
          <p:cNvPr id="26" name="TextBox 25">
            <a:extLst>
              <a:ext uri="{FF2B5EF4-FFF2-40B4-BE49-F238E27FC236}">
                <a16:creationId xmlns:a16="http://schemas.microsoft.com/office/drawing/2014/main" id="{CEC0806F-DFDC-0F4A-BC4E-8AF7FF8C5F5B}"/>
              </a:ext>
            </a:extLst>
          </p:cNvPr>
          <p:cNvSpPr txBox="1"/>
          <p:nvPr/>
        </p:nvSpPr>
        <p:spPr>
          <a:xfrm>
            <a:off x="5324393" y="897700"/>
            <a:ext cx="662489" cy="276999"/>
          </a:xfrm>
          <a:prstGeom prst="rect">
            <a:avLst/>
          </a:prstGeom>
          <a:noFill/>
          <a:ln cap="flat">
            <a:noFill/>
          </a:ln>
          <a:effectLst>
            <a:softEdge rad="0"/>
          </a:effectLst>
        </p:spPr>
        <p:txBody>
          <a:bodyPr wrap="none" rtlCol="0">
            <a:spAutoFit/>
          </a:bodyPr>
          <a:lstStyle/>
          <a:p>
            <a:pPr algn="ctr"/>
            <a:r>
              <a:rPr lang="en-AT" sz="1200" dirty="0"/>
              <a:t>CP-odd</a:t>
            </a:r>
          </a:p>
        </p:txBody>
      </p:sp>
      <p:pic>
        <p:nvPicPr>
          <p:cNvPr id="27" name="Picture 26">
            <a:extLst>
              <a:ext uri="{FF2B5EF4-FFF2-40B4-BE49-F238E27FC236}">
                <a16:creationId xmlns:a16="http://schemas.microsoft.com/office/drawing/2014/main" id="{251FDCCF-5A4C-984E-B3D9-973C20A7155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701320" y="3978584"/>
            <a:ext cx="1037470" cy="953634"/>
          </a:xfrm>
          <a:prstGeom prst="rect">
            <a:avLst/>
          </a:prstGeom>
        </p:spPr>
      </p:pic>
      <p:sp>
        <p:nvSpPr>
          <p:cNvPr id="28" name="TextBox 27">
            <a:extLst>
              <a:ext uri="{FF2B5EF4-FFF2-40B4-BE49-F238E27FC236}">
                <a16:creationId xmlns:a16="http://schemas.microsoft.com/office/drawing/2014/main" id="{642FFDEA-D91A-704F-9747-71F778368BAE}"/>
              </a:ext>
            </a:extLst>
          </p:cNvPr>
          <p:cNvSpPr txBox="1"/>
          <p:nvPr/>
        </p:nvSpPr>
        <p:spPr>
          <a:xfrm>
            <a:off x="10844970" y="4851845"/>
            <a:ext cx="806631" cy="276999"/>
          </a:xfrm>
          <a:prstGeom prst="rect">
            <a:avLst/>
          </a:prstGeom>
          <a:noFill/>
          <a:ln cap="flat">
            <a:noFill/>
          </a:ln>
          <a:effectLst>
            <a:softEdge rad="0"/>
          </a:effectLst>
        </p:spPr>
        <p:txBody>
          <a:bodyPr wrap="none" rtlCol="0">
            <a:spAutoFit/>
          </a:bodyPr>
          <a:lstStyle/>
          <a:p>
            <a:pPr algn="ctr"/>
            <a:r>
              <a:rPr lang="en-AT" sz="1200" dirty="0"/>
              <a:t>iso-singlet</a:t>
            </a:r>
          </a:p>
        </p:txBody>
      </p:sp>
      <p:sp>
        <p:nvSpPr>
          <p:cNvPr id="30" name="Rectangle 29">
            <a:extLst>
              <a:ext uri="{FF2B5EF4-FFF2-40B4-BE49-F238E27FC236}">
                <a16:creationId xmlns:a16="http://schemas.microsoft.com/office/drawing/2014/main" id="{4FD36FD1-4B2C-FE4B-87C9-615A3955FD8C}"/>
              </a:ext>
            </a:extLst>
          </p:cNvPr>
          <p:cNvSpPr/>
          <p:nvPr/>
        </p:nvSpPr>
        <p:spPr>
          <a:xfrm>
            <a:off x="5076078" y="6021465"/>
            <a:ext cx="473524" cy="47046"/>
          </a:xfrm>
          <a:prstGeom prst="rect">
            <a:avLst/>
          </a:prstGeom>
          <a:solidFill>
            <a:srgbClr val="1414FF"/>
          </a:solidFill>
          <a:ln w="25400">
            <a:solidFill>
              <a:srgbClr val="1414FF"/>
            </a:solidFill>
          </a:ln>
        </p:spPr>
        <p:txBody>
          <a:bodyPr wrap="square" lIns="90000"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1" name="Rectangle 30">
            <a:extLst>
              <a:ext uri="{FF2B5EF4-FFF2-40B4-BE49-F238E27FC236}">
                <a16:creationId xmlns:a16="http://schemas.microsoft.com/office/drawing/2014/main" id="{D4CDCCAB-68D8-294B-BD3D-2EFC2580E8E0}"/>
              </a:ext>
            </a:extLst>
          </p:cNvPr>
          <p:cNvSpPr/>
          <p:nvPr/>
        </p:nvSpPr>
        <p:spPr>
          <a:xfrm>
            <a:off x="5085161" y="6337928"/>
            <a:ext cx="473524" cy="47046"/>
          </a:xfrm>
          <a:prstGeom prst="rect">
            <a:avLst/>
          </a:prstGeom>
          <a:solidFill>
            <a:schemeClr val="tx1"/>
          </a:solidFill>
          <a:ln w="25400">
            <a:solidFill>
              <a:schemeClr val="tx1"/>
            </a:solidFill>
          </a:ln>
        </p:spPr>
        <p:txBody>
          <a:bodyPr wrap="square" lIns="90000"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3" name="TextBox 32">
            <a:extLst>
              <a:ext uri="{FF2B5EF4-FFF2-40B4-BE49-F238E27FC236}">
                <a16:creationId xmlns:a16="http://schemas.microsoft.com/office/drawing/2014/main" id="{AADDA26B-0B90-C54A-9275-345CB95F1FB8}"/>
              </a:ext>
            </a:extLst>
          </p:cNvPr>
          <p:cNvSpPr txBox="1"/>
          <p:nvPr/>
        </p:nvSpPr>
        <p:spPr>
          <a:xfrm>
            <a:off x="5674560" y="6142184"/>
            <a:ext cx="2965235" cy="369332"/>
          </a:xfrm>
          <a:prstGeom prst="rect">
            <a:avLst/>
          </a:prstGeom>
          <a:noFill/>
          <a:ln cap="flat">
            <a:noFill/>
          </a:ln>
          <a:effectLst>
            <a:softEdge rad="0"/>
          </a:effectLst>
        </p:spPr>
        <p:txBody>
          <a:bodyPr wrap="square" rtlCol="0">
            <a:spAutoFit/>
          </a:bodyPr>
          <a:lstStyle/>
          <a:p>
            <a:r>
              <a:rPr lang="en-AT" dirty="0"/>
              <a:t>profiled, with systematics</a:t>
            </a:r>
          </a:p>
        </p:txBody>
      </p:sp>
      <p:sp>
        <p:nvSpPr>
          <p:cNvPr id="34" name="TextBox 33">
            <a:extLst>
              <a:ext uri="{FF2B5EF4-FFF2-40B4-BE49-F238E27FC236}">
                <a16:creationId xmlns:a16="http://schemas.microsoft.com/office/drawing/2014/main" id="{E177A308-FC8F-E342-9AE7-40A9A69CCE37}"/>
              </a:ext>
            </a:extLst>
          </p:cNvPr>
          <p:cNvSpPr txBox="1"/>
          <p:nvPr/>
        </p:nvSpPr>
        <p:spPr>
          <a:xfrm>
            <a:off x="5663408" y="5837080"/>
            <a:ext cx="2844048" cy="369332"/>
          </a:xfrm>
          <a:prstGeom prst="rect">
            <a:avLst/>
          </a:prstGeom>
          <a:noFill/>
          <a:ln cap="flat">
            <a:noFill/>
          </a:ln>
          <a:effectLst>
            <a:softEdge rad="0"/>
          </a:effectLst>
        </p:spPr>
        <p:txBody>
          <a:bodyPr wrap="none" rtlCol="0">
            <a:spAutoFit/>
          </a:bodyPr>
          <a:lstStyle/>
          <a:p>
            <a:r>
              <a:rPr lang="en-AT" dirty="0">
                <a:solidFill>
                  <a:srgbClr val="1414FF"/>
                </a:solidFill>
              </a:rPr>
              <a:t>profiled, without systematics</a:t>
            </a:r>
          </a:p>
        </p:txBody>
      </p:sp>
      <p:graphicFrame>
        <p:nvGraphicFramePr>
          <p:cNvPr id="36" name="Table 2">
            <a:extLst>
              <a:ext uri="{FF2B5EF4-FFF2-40B4-BE49-F238E27FC236}">
                <a16:creationId xmlns:a16="http://schemas.microsoft.com/office/drawing/2014/main" id="{6E830E5F-6657-AC40-AD1B-838C26848085}"/>
              </a:ext>
            </a:extLst>
          </p:cNvPr>
          <p:cNvGraphicFramePr>
            <a:graphicFrameLocks/>
          </p:cNvGraphicFramePr>
          <p:nvPr/>
        </p:nvGraphicFramePr>
        <p:xfrm>
          <a:off x="151705" y="2501441"/>
          <a:ext cx="4589452" cy="4200684"/>
        </p:xfrm>
        <a:graphic>
          <a:graphicData uri="http://schemas.openxmlformats.org/drawingml/2006/table">
            <a:tbl>
              <a:tblPr firstRow="1" bandRow="1">
                <a:tableStyleId>{7DF18680-E054-41AD-8BC1-D1AEF772440D}</a:tableStyleId>
              </a:tblPr>
              <a:tblGrid>
                <a:gridCol w="1885255">
                  <a:extLst>
                    <a:ext uri="{9D8B030D-6E8A-4147-A177-3AD203B41FA5}">
                      <a16:colId xmlns:a16="http://schemas.microsoft.com/office/drawing/2014/main" val="1205822823"/>
                    </a:ext>
                  </a:extLst>
                </a:gridCol>
                <a:gridCol w="1301395">
                  <a:extLst>
                    <a:ext uri="{9D8B030D-6E8A-4147-A177-3AD203B41FA5}">
                      <a16:colId xmlns:a16="http://schemas.microsoft.com/office/drawing/2014/main" val="1606302683"/>
                    </a:ext>
                  </a:extLst>
                </a:gridCol>
                <a:gridCol w="1402802">
                  <a:extLst>
                    <a:ext uri="{9D8B030D-6E8A-4147-A177-3AD203B41FA5}">
                      <a16:colId xmlns:a16="http://schemas.microsoft.com/office/drawing/2014/main" val="2623791338"/>
                    </a:ext>
                  </a:extLst>
                </a:gridCol>
              </a:tblGrid>
              <a:tr h="434884">
                <a:tc>
                  <a:txBody>
                    <a:bodyPr/>
                    <a:lstStyle/>
                    <a:p>
                      <a:pPr algn="ctr"/>
                      <a:r>
                        <a:rPr lang="en-AT" sz="1200" baseline="0" dirty="0"/>
                        <a:t>Uncertainty</a:t>
                      </a:r>
                    </a:p>
                  </a:txBody>
                  <a:tcPr/>
                </a:tc>
                <a:tc>
                  <a:txBody>
                    <a:bodyPr/>
                    <a:lstStyle/>
                    <a:p>
                      <a:pPr algn="ctr"/>
                      <a:r>
                        <a:rPr lang="en-US" sz="1200" baseline="0" dirty="0"/>
                        <a:t>Nuisances</a:t>
                      </a:r>
                      <a:endParaRPr lang="en-AT" sz="1200" baseline="0" dirty="0"/>
                    </a:p>
                  </a:txBody>
                  <a:tcPr/>
                </a:tc>
                <a:tc>
                  <a:txBody>
                    <a:bodyPr/>
                    <a:lstStyle/>
                    <a:p>
                      <a:pPr algn="ctr"/>
                      <a:r>
                        <a:rPr lang="en-AT" sz="1200" baseline="0" dirty="0"/>
                        <a:t>size</a:t>
                      </a:r>
                    </a:p>
                  </a:txBody>
                  <a:tcPr/>
                </a:tc>
                <a:extLst>
                  <a:ext uri="{0D108BD9-81ED-4DB2-BD59-A6C34878D82A}">
                    <a16:rowId xmlns:a16="http://schemas.microsoft.com/office/drawing/2014/main" val="3711233396"/>
                  </a:ext>
                </a:extLst>
              </a:tr>
              <a:tr h="260930">
                <a:tc>
                  <a:txBody>
                    <a:bodyPr/>
                    <a:lstStyle/>
                    <a:p>
                      <a:r>
                        <a:rPr lang="en-AT" sz="1200" dirty="0">
                          <a:solidFill>
                            <a:srgbClr val="CE940E"/>
                          </a:solidFill>
                        </a:rPr>
                        <a:t>Lepton efficiency</a:t>
                      </a:r>
                    </a:p>
                  </a:txBody>
                  <a:tcPr/>
                </a:tc>
                <a:tc>
                  <a:txBody>
                    <a:bodyPr/>
                    <a:lstStyle/>
                    <a:p>
                      <a:pPr algn="ctr"/>
                      <a:r>
                        <a:rPr lang="en-AT" sz="1200"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T" sz="1200" dirty="0"/>
                        <a:t>&lt;1%</a:t>
                      </a:r>
                    </a:p>
                  </a:txBody>
                  <a:tcPr/>
                </a:tc>
                <a:extLst>
                  <a:ext uri="{0D108BD9-81ED-4DB2-BD59-A6C34878D82A}">
                    <a16:rowId xmlns:a16="http://schemas.microsoft.com/office/drawing/2014/main" val="1309559773"/>
                  </a:ext>
                </a:extLst>
              </a:tr>
              <a:tr h="327714">
                <a:tc>
                  <a:txBody>
                    <a:bodyPr/>
                    <a:lstStyle/>
                    <a:p>
                      <a:r>
                        <a:rPr lang="en-GB" sz="1200" dirty="0">
                          <a:solidFill>
                            <a:srgbClr val="CE940E"/>
                          </a:solidFill>
                        </a:rPr>
                        <a:t>J</a:t>
                      </a:r>
                      <a:r>
                        <a:rPr lang="en-AT" sz="1200" dirty="0">
                          <a:solidFill>
                            <a:srgbClr val="CE940E"/>
                          </a:solidFill>
                        </a:rPr>
                        <a:t>et energy scale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T" sz="1200" dirty="0"/>
                        <a:t>6</a:t>
                      </a:r>
                    </a:p>
                  </a:txBody>
                  <a:tcPr/>
                </a:tc>
                <a:tc>
                  <a:txBody>
                    <a:bodyPr/>
                    <a:lstStyle/>
                    <a:p>
                      <a:pPr algn="ctr"/>
                      <a:r>
                        <a:rPr lang="en-AT" sz="1200" dirty="0"/>
                        <a:t>~2-15%</a:t>
                      </a:r>
                    </a:p>
                  </a:txBody>
                  <a:tcPr/>
                </a:tc>
                <a:extLst>
                  <a:ext uri="{0D108BD9-81ED-4DB2-BD59-A6C34878D82A}">
                    <a16:rowId xmlns:a16="http://schemas.microsoft.com/office/drawing/2014/main" val="198302294"/>
                  </a:ext>
                </a:extLst>
              </a:tr>
              <a:tr h="327714">
                <a:tc>
                  <a:txBody>
                    <a:bodyPr/>
                    <a:lstStyle/>
                    <a:p>
                      <a:r>
                        <a:rPr lang="en-AT" sz="1200" dirty="0">
                          <a:solidFill>
                            <a:srgbClr val="CE940E"/>
                          </a:solidFill>
                        </a:rPr>
                        <a:t>Jet energy resolution</a:t>
                      </a:r>
                    </a:p>
                  </a:txBody>
                  <a:tcPr/>
                </a:tc>
                <a:tc>
                  <a:txBody>
                    <a:bodyPr/>
                    <a:lstStyle/>
                    <a:p>
                      <a:pPr algn="ctr"/>
                      <a:r>
                        <a:rPr lang="en-AT" sz="1200" dirty="0"/>
                        <a:t>1</a:t>
                      </a:r>
                    </a:p>
                  </a:txBody>
                  <a:tcPr/>
                </a:tc>
                <a:tc>
                  <a:txBody>
                    <a:bodyPr/>
                    <a:lstStyle/>
                    <a:p>
                      <a:pPr algn="ctr"/>
                      <a:r>
                        <a:rPr lang="en-AT" sz="1200" dirty="0"/>
                        <a:t>~2-3%</a:t>
                      </a:r>
                    </a:p>
                  </a:txBody>
                  <a:tcPr/>
                </a:tc>
                <a:extLst>
                  <a:ext uri="{0D108BD9-81ED-4DB2-BD59-A6C34878D82A}">
                    <a16:rowId xmlns:a16="http://schemas.microsoft.com/office/drawing/2014/main" val="113145232"/>
                  </a:ext>
                </a:extLst>
              </a:tr>
              <a:tr h="327714">
                <a:tc>
                  <a:txBody>
                    <a:bodyPr/>
                    <a:lstStyle/>
                    <a:p>
                      <a:r>
                        <a:rPr lang="en-GB" sz="1200" dirty="0">
                          <a:solidFill>
                            <a:srgbClr val="CE940E"/>
                          </a:solidFill>
                        </a:rPr>
                        <a:t>B</a:t>
                      </a:r>
                      <a:r>
                        <a:rPr lang="en-AT" sz="1200" dirty="0">
                          <a:solidFill>
                            <a:srgbClr val="CE940E"/>
                          </a:solidFill>
                        </a:rPr>
                        <a:t>-tagging</a:t>
                      </a:r>
                    </a:p>
                  </a:txBody>
                  <a:tcPr/>
                </a:tc>
                <a:tc>
                  <a:txBody>
                    <a:bodyPr/>
                    <a:lstStyle/>
                    <a:p>
                      <a:pPr algn="ctr"/>
                      <a:r>
                        <a:rPr lang="en-AT" sz="1200" dirty="0"/>
                        <a:t>5</a:t>
                      </a:r>
                    </a:p>
                  </a:txBody>
                  <a:tcPr/>
                </a:tc>
                <a:tc>
                  <a:txBody>
                    <a:bodyPr/>
                    <a:lstStyle/>
                    <a:p>
                      <a:pPr algn="ctr"/>
                      <a:r>
                        <a:rPr lang="en-AT" sz="1200" baseline="0" dirty="0"/>
                        <a:t>1-10%</a:t>
                      </a:r>
                    </a:p>
                  </a:txBody>
                  <a:tcPr/>
                </a:tc>
                <a:extLst>
                  <a:ext uri="{0D108BD9-81ED-4DB2-BD59-A6C34878D82A}">
                    <a16:rowId xmlns:a16="http://schemas.microsoft.com/office/drawing/2014/main" val="1820606944"/>
                  </a:ext>
                </a:extLst>
              </a:tr>
              <a:tr h="434884">
                <a:tc>
                  <a:txBody>
                    <a:bodyPr/>
                    <a:lstStyle/>
                    <a:p>
                      <a:r>
                        <a:rPr lang="en-AT" sz="1200" dirty="0">
                          <a:solidFill>
                            <a:srgbClr val="CE940E"/>
                          </a:solidFill>
                        </a:rPr>
                        <a:t>DY normalization</a:t>
                      </a:r>
                    </a:p>
                  </a:txBody>
                  <a:tcPr/>
                </a:tc>
                <a:tc>
                  <a:txBody>
                    <a:bodyPr/>
                    <a:lstStyle/>
                    <a:p>
                      <a:pPr algn="ctr"/>
                      <a:r>
                        <a:rPr lang="en-AT" sz="1200" dirty="0"/>
                        <a:t>1</a:t>
                      </a:r>
                    </a:p>
                  </a:txBody>
                  <a:tcPr/>
                </a:tc>
                <a:tc>
                  <a:txBody>
                    <a:bodyPr/>
                    <a:lstStyle/>
                    <a:p>
                      <a:pPr algn="ctr"/>
                      <a:r>
                        <a:rPr lang="en-AT" sz="1200" dirty="0"/>
                        <a:t>floating</a:t>
                      </a:r>
                    </a:p>
                  </a:txBody>
                  <a:tcPr/>
                </a:tc>
                <a:extLst>
                  <a:ext uri="{0D108BD9-81ED-4DB2-BD59-A6C34878D82A}">
                    <a16:rowId xmlns:a16="http://schemas.microsoft.com/office/drawing/2014/main" val="3804436637"/>
                  </a:ext>
                </a:extLst>
              </a:tr>
              <a:tr h="327714">
                <a:tc>
                  <a:txBody>
                    <a:bodyPr/>
                    <a:lstStyle/>
                    <a:p>
                      <a:r>
                        <a:rPr lang="en-GB" sz="1200" dirty="0">
                          <a:solidFill>
                            <a:srgbClr val="CE940E"/>
                          </a:solidFill>
                        </a:rPr>
                        <a:t>TT(2ℓ) normalization</a:t>
                      </a:r>
                      <a:endParaRPr lang="en-AT" sz="1200" dirty="0">
                        <a:solidFill>
                          <a:srgbClr val="CE940E"/>
                        </a:solidFill>
                      </a:endParaRPr>
                    </a:p>
                  </a:txBody>
                  <a:tcPr/>
                </a:tc>
                <a:tc>
                  <a:txBody>
                    <a:bodyPr/>
                    <a:lstStyle/>
                    <a:p>
                      <a:pPr algn="ctr"/>
                      <a:r>
                        <a:rPr lang="en-AT" sz="1200" dirty="0"/>
                        <a:t>1</a:t>
                      </a:r>
                    </a:p>
                  </a:txBody>
                  <a:tcPr/>
                </a:tc>
                <a:tc>
                  <a:txBody>
                    <a:bodyPr/>
                    <a:lstStyle/>
                    <a:p>
                      <a:pPr algn="ctr"/>
                      <a:r>
                        <a:rPr lang="en-AT" sz="1200" dirty="0"/>
                        <a:t>20%</a:t>
                      </a:r>
                    </a:p>
                  </a:txBody>
                  <a:tcPr/>
                </a:tc>
                <a:extLst>
                  <a:ext uri="{0D108BD9-81ED-4DB2-BD59-A6C34878D82A}">
                    <a16:rowId xmlns:a16="http://schemas.microsoft.com/office/drawing/2014/main" val="501141356"/>
                  </a:ext>
                </a:extLst>
              </a:tr>
              <a:tr h="434884">
                <a:tc>
                  <a:txBody>
                    <a:bodyPr/>
                    <a:lstStyle/>
                    <a:p>
                      <a:r>
                        <a:rPr lang="en-AT" sz="1200" dirty="0">
                          <a:solidFill>
                            <a:srgbClr val="CE940E"/>
                          </a:solidFill>
                        </a:rPr>
                        <a:t>Powheg vs. MG</a:t>
                      </a:r>
                    </a:p>
                  </a:txBody>
                  <a:tcPr/>
                </a:tc>
                <a:tc>
                  <a:txBody>
                    <a:bodyPr/>
                    <a:lstStyle/>
                    <a:p>
                      <a:pPr algn="ctr"/>
                      <a:r>
                        <a:rPr lang="en-AT" sz="1200" dirty="0"/>
                        <a:t>1</a:t>
                      </a:r>
                    </a:p>
                  </a:txBody>
                  <a:tcPr/>
                </a:tc>
                <a:tc>
                  <a:txBody>
                    <a:bodyPr/>
                    <a:lstStyle/>
                    <a:p>
                      <a:pPr algn="ctr"/>
                      <a:r>
                        <a:rPr lang="en-AT" sz="1200" dirty="0"/>
                        <a:t>~5%</a:t>
                      </a:r>
                    </a:p>
                  </a:txBody>
                  <a:tcPr/>
                </a:tc>
                <a:extLst>
                  <a:ext uri="{0D108BD9-81ED-4DB2-BD59-A6C34878D82A}">
                    <a16:rowId xmlns:a16="http://schemas.microsoft.com/office/drawing/2014/main" val="1506220960"/>
                  </a:ext>
                </a:extLst>
              </a:tr>
              <a:tr h="327714">
                <a:tc>
                  <a:txBody>
                    <a:bodyPr/>
                    <a:lstStyle/>
                    <a:p>
                      <a:r>
                        <a:rPr lang="en-AT" sz="1200" dirty="0">
                          <a:solidFill>
                            <a:srgbClr val="CE940E"/>
                          </a:solidFill>
                        </a:rPr>
                        <a:t>𝛼</a:t>
                      </a:r>
                      <a:r>
                        <a:rPr lang="en-AT" sz="1200" baseline="-25000" dirty="0">
                          <a:solidFill>
                            <a:srgbClr val="CE940E"/>
                          </a:solidFill>
                        </a:rPr>
                        <a:t>S</a:t>
                      </a:r>
                      <a:r>
                        <a:rPr lang="en-AT" sz="1200" dirty="0">
                          <a:solidFill>
                            <a:srgbClr val="CE940E"/>
                          </a:solidFill>
                        </a:rPr>
                        <a:t> in PS</a:t>
                      </a:r>
                    </a:p>
                  </a:txBody>
                  <a:tcPr/>
                </a:tc>
                <a:tc>
                  <a:txBody>
                    <a:bodyPr/>
                    <a:lstStyle/>
                    <a:p>
                      <a:pPr algn="ctr"/>
                      <a:r>
                        <a:rPr lang="en-AT" sz="1200" dirty="0"/>
                        <a:t>2</a:t>
                      </a:r>
                    </a:p>
                  </a:txBody>
                  <a:tcPr/>
                </a:tc>
                <a:tc>
                  <a:txBody>
                    <a:bodyPr/>
                    <a:lstStyle/>
                    <a:p>
                      <a:pPr algn="ctr"/>
                      <a:r>
                        <a:rPr lang="en-AT" sz="1200" dirty="0"/>
                        <a:t>&lt;1%</a:t>
                      </a:r>
                    </a:p>
                  </a:txBody>
                  <a:tcPr/>
                </a:tc>
                <a:extLst>
                  <a:ext uri="{0D108BD9-81ED-4DB2-BD59-A6C34878D82A}">
                    <a16:rowId xmlns:a16="http://schemas.microsoft.com/office/drawing/2014/main" val="740849439"/>
                  </a:ext>
                </a:extLst>
              </a:tr>
              <a:tr h="327714">
                <a:tc>
                  <a:txBody>
                    <a:bodyPr/>
                    <a:lstStyle/>
                    <a:p>
                      <a:r>
                        <a:rPr lang="en-AT" sz="1200" dirty="0">
                          <a:solidFill>
                            <a:srgbClr val="CE940E"/>
                          </a:solidFill>
                        </a:rPr>
                        <a:t>ME scales</a:t>
                      </a:r>
                    </a:p>
                  </a:txBody>
                  <a:tcPr/>
                </a:tc>
                <a:tc>
                  <a:txBody>
                    <a:bodyPr/>
                    <a:lstStyle/>
                    <a:p>
                      <a:pPr algn="ctr"/>
                      <a:r>
                        <a:rPr lang="en-AT" sz="1200" dirty="0"/>
                        <a:t>2</a:t>
                      </a:r>
                    </a:p>
                  </a:txBody>
                  <a:tcPr/>
                </a:tc>
                <a:tc>
                  <a:txBody>
                    <a:bodyPr/>
                    <a:lstStyle/>
                    <a:p>
                      <a:pPr algn="ctr"/>
                      <a:r>
                        <a:rPr lang="en-AT" sz="1200" dirty="0"/>
                        <a:t>2-20%</a:t>
                      </a:r>
                    </a:p>
                  </a:txBody>
                  <a:tcPr/>
                </a:tc>
                <a:extLst>
                  <a:ext uri="{0D108BD9-81ED-4DB2-BD59-A6C34878D82A}">
                    <a16:rowId xmlns:a16="http://schemas.microsoft.com/office/drawing/2014/main" val="2625205316"/>
                  </a:ext>
                </a:extLst>
              </a:tr>
              <a:tr h="327714">
                <a:tc>
                  <a:txBody>
                    <a:bodyPr/>
                    <a:lstStyle/>
                    <a:p>
                      <a:r>
                        <a:rPr lang="en-AT" sz="1200" dirty="0">
                          <a:solidFill>
                            <a:srgbClr val="CE940E"/>
                          </a:solidFill>
                        </a:rPr>
                        <a:t>PDF</a:t>
                      </a:r>
                    </a:p>
                  </a:txBody>
                  <a:tcPr/>
                </a:tc>
                <a:tc>
                  <a:txBody>
                    <a:bodyPr/>
                    <a:lstStyle/>
                    <a:p>
                      <a:pPr algn="ctr"/>
                      <a:r>
                        <a:rPr lang="en-AT" sz="1200" dirty="0">
                          <a:solidFill>
                            <a:schemeClr val="bg1">
                              <a:lumMod val="50000"/>
                            </a:schemeClr>
                          </a:solidFill>
                        </a:rPr>
                        <a:t>100</a:t>
                      </a:r>
                    </a:p>
                  </a:txBody>
                  <a:tcPr/>
                </a:tc>
                <a:tc>
                  <a:txBody>
                    <a:bodyPr/>
                    <a:lstStyle/>
                    <a:p>
                      <a:pPr algn="ctr"/>
                      <a:r>
                        <a:rPr lang="en-AT" sz="1200" dirty="0">
                          <a:solidFill>
                            <a:schemeClr val="bg1">
                              <a:lumMod val="50000"/>
                            </a:schemeClr>
                          </a:solidFill>
                        </a:rPr>
                        <a:t>&lt; 0.1%</a:t>
                      </a:r>
                    </a:p>
                  </a:txBody>
                  <a:tcPr/>
                </a:tc>
                <a:extLst>
                  <a:ext uri="{0D108BD9-81ED-4DB2-BD59-A6C34878D82A}">
                    <a16:rowId xmlns:a16="http://schemas.microsoft.com/office/drawing/2014/main" val="1120175094"/>
                  </a:ext>
                </a:extLst>
              </a:tr>
              <a:tr h="327714">
                <a:tc>
                  <a:txBody>
                    <a:bodyPr/>
                    <a:lstStyle/>
                    <a:p>
                      <a:r>
                        <a:rPr lang="en-AT" sz="1200" dirty="0">
                          <a:solidFill>
                            <a:srgbClr val="CE940E"/>
                          </a:solidFill>
                        </a:rPr>
                        <a:t>Luminosity</a:t>
                      </a:r>
                    </a:p>
                  </a:txBody>
                  <a:tcPr/>
                </a:tc>
                <a:tc>
                  <a:txBody>
                    <a:bodyPr/>
                    <a:lstStyle/>
                    <a:p>
                      <a:pPr algn="ctr"/>
                      <a:r>
                        <a:rPr lang="en-AT" sz="1200" dirty="0"/>
                        <a:t>1</a:t>
                      </a:r>
                    </a:p>
                  </a:txBody>
                  <a:tcPr/>
                </a:tc>
                <a:tc>
                  <a:txBody>
                    <a:bodyPr/>
                    <a:lstStyle/>
                    <a:p>
                      <a:pPr algn="ctr"/>
                      <a:r>
                        <a:rPr lang="en-AT" sz="1200" dirty="0"/>
                        <a:t>5%</a:t>
                      </a:r>
                    </a:p>
                  </a:txBody>
                  <a:tcPr/>
                </a:tc>
                <a:extLst>
                  <a:ext uri="{0D108BD9-81ED-4DB2-BD59-A6C34878D82A}">
                    <a16:rowId xmlns:a16="http://schemas.microsoft.com/office/drawing/2014/main" val="3940536128"/>
                  </a:ext>
                </a:extLst>
              </a:tr>
            </a:tbl>
          </a:graphicData>
        </a:graphic>
      </p:graphicFrame>
      <p:sp>
        <p:nvSpPr>
          <p:cNvPr id="37" name="TextBox 36">
            <a:extLst>
              <a:ext uri="{FF2B5EF4-FFF2-40B4-BE49-F238E27FC236}">
                <a16:creationId xmlns:a16="http://schemas.microsoft.com/office/drawing/2014/main" id="{7D704691-C34B-AE4D-87FE-D56F9098E5E5}"/>
              </a:ext>
            </a:extLst>
          </p:cNvPr>
          <p:cNvSpPr txBox="1"/>
          <p:nvPr/>
        </p:nvSpPr>
        <p:spPr>
          <a:xfrm>
            <a:off x="4943117" y="2497550"/>
            <a:ext cx="1460656" cy="923330"/>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Re[C</a:t>
            </a:r>
            <a:r>
              <a:rPr lang="en-AT" baseline="-25000" dirty="0">
                <a:solidFill>
                  <a:schemeClr val="tx1">
                    <a:lumMod val="65000"/>
                    <a:lumOff val="35000"/>
                  </a:schemeClr>
                </a:solidFill>
              </a:rPr>
              <a:t>tG</a:t>
            </a:r>
            <a:r>
              <a:rPr lang="en-AT" dirty="0">
                <a:solidFill>
                  <a:schemeClr val="tx1">
                    <a:lumMod val="65000"/>
                    <a:lumOff val="35000"/>
                  </a:schemeClr>
                </a:solidFill>
              </a:rPr>
              <a:t>] </a:t>
            </a:r>
            <a:br>
              <a:rPr lang="en-AT" dirty="0">
                <a:solidFill>
                  <a:schemeClr val="tx1">
                    <a:lumMod val="65000"/>
                    <a:lumOff val="35000"/>
                  </a:schemeClr>
                </a:solidFill>
              </a:rPr>
            </a:br>
            <a:r>
              <a:rPr lang="en-AT" dirty="0">
                <a:solidFill>
                  <a:schemeClr val="tx1">
                    <a:lumMod val="65000"/>
                    <a:lumOff val="35000"/>
                  </a:schemeClr>
                </a:solidFill>
              </a:rPr>
              <a:t>suffers from </a:t>
            </a:r>
            <a:br>
              <a:rPr lang="en-AT" dirty="0">
                <a:solidFill>
                  <a:schemeClr val="tx1">
                    <a:lumMod val="65000"/>
                    <a:lumOff val="35000"/>
                  </a:schemeClr>
                </a:solidFill>
              </a:rPr>
            </a:br>
            <a:r>
              <a:rPr lang="en-AT" dirty="0">
                <a:solidFill>
                  <a:schemeClr val="tx1">
                    <a:lumMod val="65000"/>
                    <a:lumOff val="35000"/>
                  </a:schemeClr>
                </a:solidFill>
              </a:rPr>
              <a:t>normalization</a:t>
            </a:r>
          </a:p>
        </p:txBody>
      </p:sp>
      <p:cxnSp>
        <p:nvCxnSpPr>
          <p:cNvPr id="39" name="Straight Arrow Connector 38">
            <a:extLst>
              <a:ext uri="{FF2B5EF4-FFF2-40B4-BE49-F238E27FC236}">
                <a16:creationId xmlns:a16="http://schemas.microsoft.com/office/drawing/2014/main" id="{F0CC0592-4A14-AC4F-9408-07F98B4C6EEC}"/>
              </a:ext>
            </a:extLst>
          </p:cNvPr>
          <p:cNvCxnSpPr>
            <a:cxnSpLocks/>
          </p:cNvCxnSpPr>
          <p:nvPr/>
        </p:nvCxnSpPr>
        <p:spPr>
          <a:xfrm>
            <a:off x="5773286" y="2213012"/>
            <a:ext cx="0" cy="382253"/>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64A1A28-23BD-934A-A567-2FFCE0110773}"/>
              </a:ext>
            </a:extLst>
          </p:cNvPr>
          <p:cNvSpPr txBox="1"/>
          <p:nvPr/>
        </p:nvSpPr>
        <p:spPr>
          <a:xfrm>
            <a:off x="4957338" y="5179256"/>
            <a:ext cx="4122090" cy="646331"/>
          </a:xfrm>
          <a:prstGeom prst="rect">
            <a:avLst/>
          </a:prstGeom>
          <a:noFill/>
          <a:ln cap="flat">
            <a:noFill/>
          </a:ln>
          <a:effectLst>
            <a:softEdge rad="0"/>
          </a:effectLst>
        </p:spPr>
        <p:txBody>
          <a:bodyPr wrap="none" rtlCol="0">
            <a:spAutoFit/>
          </a:bodyPr>
          <a:lstStyle/>
          <a:p>
            <a:r>
              <a:rPr lang="en-AT" dirty="0">
                <a:solidFill>
                  <a:schemeClr val="tx1">
                    <a:lumMod val="65000"/>
                    <a:lumOff val="35000"/>
                  </a:schemeClr>
                </a:solidFill>
              </a:rPr>
              <a:t>Asimov expected </a:t>
            </a:r>
            <a:br>
              <a:rPr lang="en-AT" dirty="0">
                <a:solidFill>
                  <a:schemeClr val="tx1">
                    <a:lumMod val="65000"/>
                    <a:lumOff val="35000"/>
                  </a:schemeClr>
                </a:solidFill>
              </a:rPr>
            </a:br>
            <a:r>
              <a:rPr lang="en-AT" dirty="0">
                <a:solidFill>
                  <a:schemeClr val="tx1">
                    <a:lumMod val="65000"/>
                    <a:lumOff val="35000"/>
                  </a:schemeClr>
                </a:solidFill>
              </a:rPr>
              <a:t>68% (dashed) and 95% (solid) CL intervals</a:t>
            </a:r>
          </a:p>
        </p:txBody>
      </p:sp>
      <p:cxnSp>
        <p:nvCxnSpPr>
          <p:cNvPr id="47" name="Straight Connector 46">
            <a:extLst>
              <a:ext uri="{FF2B5EF4-FFF2-40B4-BE49-F238E27FC236}">
                <a16:creationId xmlns:a16="http://schemas.microsoft.com/office/drawing/2014/main" id="{8588018A-55B1-314C-B22D-FBD6CF8F0051}"/>
              </a:ext>
            </a:extLst>
          </p:cNvPr>
          <p:cNvCxnSpPr>
            <a:cxnSpLocks/>
          </p:cNvCxnSpPr>
          <p:nvPr/>
        </p:nvCxnSpPr>
        <p:spPr>
          <a:xfrm>
            <a:off x="3686514" y="1720090"/>
            <a:ext cx="665350" cy="0"/>
          </a:xfrm>
          <a:prstGeom prst="line">
            <a:avLst/>
          </a:prstGeom>
          <a:ln w="254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5DBBDB3-D432-AE48-9035-BC42545DC540}"/>
              </a:ext>
            </a:extLst>
          </p:cNvPr>
          <p:cNvCxnSpPr>
            <a:cxnSpLocks/>
          </p:cNvCxnSpPr>
          <p:nvPr/>
        </p:nvCxnSpPr>
        <p:spPr>
          <a:xfrm>
            <a:off x="4351864" y="653412"/>
            <a:ext cx="737321" cy="0"/>
          </a:xfrm>
          <a:prstGeom prst="straightConnector1">
            <a:avLst/>
          </a:prstGeom>
          <a:ln w="254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89EC957-6C6D-6E42-9EA3-BBC7CFFCEFAE}"/>
              </a:ext>
            </a:extLst>
          </p:cNvPr>
          <p:cNvSpPr/>
          <p:nvPr/>
        </p:nvSpPr>
        <p:spPr>
          <a:xfrm>
            <a:off x="1421049" y="1461231"/>
            <a:ext cx="1117596" cy="866685"/>
          </a:xfrm>
          <a:prstGeom prst="rect">
            <a:avLst/>
          </a:prstGeom>
          <a:noFill/>
          <a:ln w="25400">
            <a:solidFill>
              <a:srgbClr val="FF7D09"/>
            </a:solidFill>
            <a:prstDash val="sysDash"/>
          </a:ln>
        </p:spPr>
        <p:txBody>
          <a:bodyPr wrap="square" rtlCol="0" anchor="ctr">
            <a:sp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cxnSp>
        <p:nvCxnSpPr>
          <p:cNvPr id="64" name="Straight Connector 63">
            <a:extLst>
              <a:ext uri="{FF2B5EF4-FFF2-40B4-BE49-F238E27FC236}">
                <a16:creationId xmlns:a16="http://schemas.microsoft.com/office/drawing/2014/main" id="{2E3C202E-C0A9-3A49-AD1F-7686E80903B9}"/>
              </a:ext>
            </a:extLst>
          </p:cNvPr>
          <p:cNvCxnSpPr>
            <a:cxnSpLocks/>
          </p:cNvCxnSpPr>
          <p:nvPr/>
        </p:nvCxnSpPr>
        <p:spPr>
          <a:xfrm>
            <a:off x="4351864" y="653412"/>
            <a:ext cx="0" cy="1075710"/>
          </a:xfrm>
          <a:prstGeom prst="line">
            <a:avLst/>
          </a:prstGeom>
          <a:ln w="2540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3" name="Down Arrow 2">
            <a:extLst>
              <a:ext uri="{FF2B5EF4-FFF2-40B4-BE49-F238E27FC236}">
                <a16:creationId xmlns:a16="http://schemas.microsoft.com/office/drawing/2014/main" id="{7722132E-954A-C94C-BF40-1A024C2A44B0}"/>
              </a:ext>
            </a:extLst>
          </p:cNvPr>
          <p:cNvSpPr/>
          <p:nvPr/>
        </p:nvSpPr>
        <p:spPr>
          <a:xfrm>
            <a:off x="1865376" y="2333225"/>
            <a:ext cx="329184" cy="164326"/>
          </a:xfrm>
          <a:prstGeom prst="downArrow">
            <a:avLst/>
          </a:prstGeom>
          <a:noFill/>
          <a:ln w="25400">
            <a:solidFill>
              <a:srgbClr val="FF7D09"/>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Tree>
    <p:extLst>
      <p:ext uri="{BB962C8B-B14F-4D97-AF65-F5344CB8AC3E}">
        <p14:creationId xmlns:p14="http://schemas.microsoft.com/office/powerpoint/2010/main" val="236008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8FDE66-721F-707B-093F-813303DDC682}"/>
              </a:ext>
            </a:extLst>
          </p:cNvPr>
          <p:cNvSpPr>
            <a:spLocks noGrp="1"/>
          </p:cNvSpPr>
          <p:nvPr>
            <p:ph type="title"/>
          </p:nvPr>
        </p:nvSpPr>
        <p:spPr/>
        <p:txBody>
          <a:bodyPr/>
          <a:lstStyle/>
          <a:p>
            <a:r>
              <a:rPr lang="en-US" dirty="0"/>
              <a:t>What did we learn?</a:t>
            </a:r>
            <a:endParaRPr lang="en-AT" dirty="0"/>
          </a:p>
        </p:txBody>
      </p:sp>
      <p:sp>
        <p:nvSpPr>
          <p:cNvPr id="13" name="Content Placeholder 12">
            <a:extLst>
              <a:ext uri="{FF2B5EF4-FFF2-40B4-BE49-F238E27FC236}">
                <a16:creationId xmlns:a16="http://schemas.microsoft.com/office/drawing/2014/main" id="{C233DD23-8A45-4467-14D9-85405F61D269}"/>
              </a:ext>
            </a:extLst>
          </p:cNvPr>
          <p:cNvSpPr>
            <a:spLocks noGrp="1"/>
          </p:cNvSpPr>
          <p:nvPr>
            <p:ph idx="1"/>
          </p:nvPr>
        </p:nvSpPr>
        <p:spPr/>
        <p:txBody>
          <a:bodyPr/>
          <a:lstStyle/>
          <a:p>
            <a:r>
              <a:rPr lang="en-US" dirty="0"/>
              <a:t>This was a great challenge!</a:t>
            </a:r>
          </a:p>
          <a:p>
            <a:pPr lvl="1"/>
            <a:r>
              <a:rPr lang="en-US" dirty="0"/>
              <a:t>Doable but challenging &amp; realistic</a:t>
            </a:r>
          </a:p>
          <a:p>
            <a:r>
              <a:rPr lang="en-US" dirty="0"/>
              <a:t>Lessons learned:</a:t>
            </a:r>
          </a:p>
          <a:p>
            <a:pPr lvl="1"/>
            <a:r>
              <a:rPr lang="en-US" i="1" dirty="0">
                <a:solidFill>
                  <a:srgbClr val="FF7F00"/>
                </a:solidFill>
              </a:rPr>
              <a:t>Calibrated</a:t>
            </a:r>
            <a:r>
              <a:rPr lang="en-US" dirty="0"/>
              <a:t> classifiers are key; otherwise,</a:t>
            </a:r>
            <a:br>
              <a:rPr lang="en-US" dirty="0"/>
            </a:br>
            <a:r>
              <a:rPr lang="en-US" dirty="0"/>
              <a:t>ML part was straightforward</a:t>
            </a:r>
          </a:p>
          <a:p>
            <a:pPr lvl="1"/>
            <a:r>
              <a:rPr lang="en-US" i="1" dirty="0" err="1">
                <a:solidFill>
                  <a:srgbClr val="FF7F00"/>
                </a:solidFill>
              </a:rPr>
              <a:t>Numerics</a:t>
            </a:r>
            <a:r>
              <a:rPr lang="en-US" dirty="0"/>
              <a:t>! Instead of multiplying exp,</a:t>
            </a:r>
            <a:br>
              <a:rPr lang="en-US" dirty="0"/>
            </a:br>
            <a:r>
              <a:rPr lang="en-US" dirty="0"/>
              <a:t>must accumulate logs</a:t>
            </a:r>
          </a:p>
          <a:p>
            <a:pPr lvl="1"/>
            <a:r>
              <a:rPr lang="en-US" i="1" dirty="0" err="1">
                <a:solidFill>
                  <a:srgbClr val="FF7F00"/>
                </a:solidFill>
              </a:rPr>
              <a:t>Numerics</a:t>
            </a:r>
            <a:r>
              <a:rPr lang="en-US" dirty="0"/>
              <a:t>! Likelihood ratios have dramatic </a:t>
            </a:r>
            <a:br>
              <a:rPr lang="en-US" dirty="0"/>
            </a:br>
            <a:r>
              <a:rPr lang="en-US" dirty="0"/>
              <a:t>cancellations away from the minimum;</a:t>
            </a:r>
            <a:br>
              <a:rPr lang="en-US" dirty="0"/>
            </a:br>
            <a:r>
              <a:rPr lang="en-US" dirty="0"/>
              <a:t>6-7 digits must be accurately modeled</a:t>
            </a:r>
          </a:p>
          <a:p>
            <a:pPr lvl="1"/>
            <a:r>
              <a:rPr lang="en-US" i="1" dirty="0" err="1">
                <a:solidFill>
                  <a:srgbClr val="FF7F00"/>
                </a:solidFill>
              </a:rPr>
              <a:t>Numerics</a:t>
            </a:r>
            <a:r>
              <a:rPr lang="en-US" dirty="0"/>
              <a:t>! The constant piece in the extended likelihood, </a:t>
            </a:r>
            <a:r>
              <a:rPr lang="en-US" dirty="0" err="1"/>
              <a:t>ℒσ</a:t>
            </a:r>
            <a:r>
              <a:rPr lang="en-US" dirty="0"/>
              <a:t> (</a:t>
            </a:r>
            <a:r>
              <a:rPr lang="en-US" dirty="0" err="1"/>
              <a:t>μ</a:t>
            </a:r>
            <a:r>
              <a:rPr lang="en-US" dirty="0"/>
              <a:t>𝜈), is CPU intensive and demanding</a:t>
            </a:r>
          </a:p>
          <a:p>
            <a:r>
              <a:rPr lang="en-US" dirty="0"/>
              <a:t>We’re now more ready than we were before </a:t>
            </a:r>
            <a:r>
              <a:rPr lang="en-US" dirty="0">
                <a:solidFill>
                  <a:srgbClr val="FF7F00"/>
                </a:solidFill>
              </a:rPr>
              <a:t>thanks to the challenge </a:t>
            </a:r>
            <a:r>
              <a:rPr lang="en-US" dirty="0">
                <a:sym typeface="Wingdings" pitchFamily="2" charset="2"/>
              </a:rPr>
              <a:t> </a:t>
            </a:r>
            <a:endParaRPr lang="en-US" dirty="0"/>
          </a:p>
        </p:txBody>
      </p:sp>
      <p:sp>
        <p:nvSpPr>
          <p:cNvPr id="21" name="Content Placeholder 20">
            <a:extLst>
              <a:ext uri="{FF2B5EF4-FFF2-40B4-BE49-F238E27FC236}">
                <a16:creationId xmlns:a16="http://schemas.microsoft.com/office/drawing/2014/main" id="{2F5A7FEB-CE56-4448-4919-86870ABE34DA}"/>
              </a:ext>
            </a:extLst>
          </p:cNvPr>
          <p:cNvSpPr>
            <a:spLocks noGrp="1"/>
          </p:cNvSpPr>
          <p:nvPr>
            <p:ph sz="half" idx="2"/>
          </p:nvPr>
        </p:nvSpPr>
        <p:spPr/>
        <p:txBody>
          <a:bodyPr>
            <a:normAutofit lnSpcReduction="10000"/>
          </a:bodyPr>
          <a:lstStyle/>
          <a:p>
            <a:endParaRPr lang="en-AT"/>
          </a:p>
        </p:txBody>
      </p:sp>
      <p:sp>
        <p:nvSpPr>
          <p:cNvPr id="22" name="Text Placeholder 21">
            <a:extLst>
              <a:ext uri="{FF2B5EF4-FFF2-40B4-BE49-F238E27FC236}">
                <a16:creationId xmlns:a16="http://schemas.microsoft.com/office/drawing/2014/main" id="{DD78A8E1-9532-517C-84FB-4491996CA899}"/>
              </a:ext>
            </a:extLst>
          </p:cNvPr>
          <p:cNvSpPr>
            <a:spLocks noGrp="1"/>
          </p:cNvSpPr>
          <p:nvPr>
            <p:ph type="body" sz="quarter" idx="13"/>
          </p:nvPr>
        </p:nvSpPr>
        <p:spPr/>
        <p:txBody>
          <a:bodyPr/>
          <a:lstStyle/>
          <a:p>
            <a:endParaRPr lang="en-AT"/>
          </a:p>
        </p:txBody>
      </p:sp>
      <p:pic>
        <p:nvPicPr>
          <p:cNvPr id="25" name="Picture 24">
            <a:extLst>
              <a:ext uri="{FF2B5EF4-FFF2-40B4-BE49-F238E27FC236}">
                <a16:creationId xmlns:a16="http://schemas.microsoft.com/office/drawing/2014/main" id="{D0BB761C-369E-38AC-94F4-BF1C60F15BFB}"/>
              </a:ext>
            </a:extLst>
          </p:cNvPr>
          <p:cNvPicPr>
            <a:picLocks noChangeAspect="1"/>
          </p:cNvPicPr>
          <p:nvPr/>
        </p:nvPicPr>
        <p:blipFill>
          <a:blip r:embed="rId2"/>
          <a:stretch>
            <a:fillRect/>
          </a:stretch>
        </p:blipFill>
        <p:spPr>
          <a:xfrm>
            <a:off x="5528825" y="1043778"/>
            <a:ext cx="6164411" cy="3410099"/>
          </a:xfrm>
          <a:prstGeom prst="rect">
            <a:avLst/>
          </a:prstGeom>
        </p:spPr>
      </p:pic>
      <p:sp>
        <p:nvSpPr>
          <p:cNvPr id="26" name="TextBox 25">
            <a:extLst>
              <a:ext uri="{FF2B5EF4-FFF2-40B4-BE49-F238E27FC236}">
                <a16:creationId xmlns:a16="http://schemas.microsoft.com/office/drawing/2014/main" id="{C32585D2-BF26-1DB6-DDAD-73D9611551A3}"/>
              </a:ext>
            </a:extLst>
          </p:cNvPr>
          <p:cNvSpPr txBox="1"/>
          <p:nvPr/>
        </p:nvSpPr>
        <p:spPr>
          <a:xfrm>
            <a:off x="8918089" y="2814876"/>
            <a:ext cx="704039" cy="369332"/>
          </a:xfrm>
          <a:prstGeom prst="rect">
            <a:avLst/>
          </a:prstGeom>
          <a:noFill/>
          <a:ln cap="flat">
            <a:noFill/>
          </a:ln>
          <a:effectLst>
            <a:softEdge rad="0"/>
          </a:effectLst>
        </p:spPr>
        <p:txBody>
          <a:bodyPr wrap="none" rtlCol="0">
            <a:spAutoFit/>
          </a:bodyPr>
          <a:lstStyle/>
          <a:p>
            <a:pPr algn="ctr"/>
            <a:r>
              <a:rPr lang="en-AT" dirty="0">
                <a:solidFill>
                  <a:schemeClr val="bg1"/>
                </a:solidFill>
              </a:rPr>
              <a:t>today</a:t>
            </a:r>
          </a:p>
        </p:txBody>
      </p:sp>
    </p:spTree>
    <p:extLst>
      <p:ext uri="{BB962C8B-B14F-4D97-AF65-F5344CB8AC3E}">
        <p14:creationId xmlns:p14="http://schemas.microsoft.com/office/powerpoint/2010/main" val="415219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A0C1E3D-C933-4D3B-4698-DE21298F9615}"/>
              </a:ext>
            </a:extLst>
          </p:cNvPr>
          <p:cNvPicPr>
            <a:picLocks noChangeAspect="1"/>
          </p:cNvPicPr>
          <p:nvPr/>
        </p:nvPicPr>
        <p:blipFill>
          <a:blip r:embed="rId2"/>
          <a:stretch>
            <a:fillRect/>
          </a:stretch>
        </p:blipFill>
        <p:spPr>
          <a:xfrm>
            <a:off x="9302140" y="4712910"/>
            <a:ext cx="1321826" cy="1779629"/>
          </a:xfrm>
          <a:prstGeom prst="rect">
            <a:avLst/>
          </a:prstGeom>
        </p:spPr>
      </p:pic>
      <p:sp>
        <p:nvSpPr>
          <p:cNvPr id="2" name="Title 1">
            <a:extLst>
              <a:ext uri="{FF2B5EF4-FFF2-40B4-BE49-F238E27FC236}">
                <a16:creationId xmlns:a16="http://schemas.microsoft.com/office/drawing/2014/main" id="{DD7025F1-4984-C581-EA0D-1CCB71715870}"/>
              </a:ext>
            </a:extLst>
          </p:cNvPr>
          <p:cNvSpPr>
            <a:spLocks noGrp="1"/>
          </p:cNvSpPr>
          <p:nvPr>
            <p:ph type="title"/>
          </p:nvPr>
        </p:nvSpPr>
        <p:spPr/>
        <p:txBody>
          <a:bodyPr/>
          <a:lstStyle/>
          <a:p>
            <a:r>
              <a:rPr lang="en-US" dirty="0"/>
              <a:t>Who we are &amp; where we come from</a:t>
            </a:r>
          </a:p>
        </p:txBody>
      </p:sp>
      <p:sp>
        <p:nvSpPr>
          <p:cNvPr id="3" name="Content Placeholder 2">
            <a:extLst>
              <a:ext uri="{FF2B5EF4-FFF2-40B4-BE49-F238E27FC236}">
                <a16:creationId xmlns:a16="http://schemas.microsoft.com/office/drawing/2014/main" id="{E5D7B068-2E2F-F21D-3CAF-2E9AE61F9D1C}"/>
              </a:ext>
            </a:extLst>
          </p:cNvPr>
          <p:cNvSpPr>
            <a:spLocks noGrp="1"/>
          </p:cNvSpPr>
          <p:nvPr>
            <p:ph idx="1"/>
          </p:nvPr>
        </p:nvSpPr>
        <p:spPr>
          <a:xfrm>
            <a:off x="498764" y="1043779"/>
            <a:ext cx="11194472" cy="2042594"/>
          </a:xfrm>
          <a:ln>
            <a:noFill/>
          </a:ln>
        </p:spPr>
        <p:txBody>
          <a:bodyPr/>
          <a:lstStyle/>
          <a:p>
            <a:pPr marL="0" indent="0">
              <a:buNone/>
            </a:pPr>
            <a:r>
              <a:rPr lang="en-US" dirty="0"/>
              <a:t>Joint venture of the [</a:t>
            </a:r>
            <a:r>
              <a:rPr lang="en-US" dirty="0">
                <a:hlinkClick r:id="rId3"/>
              </a:rPr>
              <a:t>CMS Data Analysis</a:t>
            </a:r>
            <a:r>
              <a:rPr lang="en-US" dirty="0"/>
              <a:t>] group &amp; [</a:t>
            </a:r>
            <a:r>
              <a:rPr lang="en-US" dirty="0">
                <a:hlinkClick r:id="rId4"/>
              </a:rPr>
              <a:t>Machine learning</a:t>
            </a:r>
            <a:r>
              <a:rPr lang="en-US" dirty="0"/>
              <a:t>] group @ HEPHY (Vienna)</a:t>
            </a:r>
          </a:p>
        </p:txBody>
      </p:sp>
      <p:sp>
        <p:nvSpPr>
          <p:cNvPr id="4" name="Slide Number Placeholder 3">
            <a:extLst>
              <a:ext uri="{FF2B5EF4-FFF2-40B4-BE49-F238E27FC236}">
                <a16:creationId xmlns:a16="http://schemas.microsoft.com/office/drawing/2014/main" id="{807CAC7B-1C75-C3FC-EA54-4F1A6122A126}"/>
              </a:ext>
            </a:extLst>
          </p:cNvPr>
          <p:cNvSpPr>
            <a:spLocks noGrp="1"/>
          </p:cNvSpPr>
          <p:nvPr>
            <p:ph type="sldNum" sz="quarter" idx="12"/>
          </p:nvPr>
        </p:nvSpPr>
        <p:spPr/>
        <p:txBody>
          <a:bodyPr/>
          <a:lstStyle/>
          <a:p>
            <a:fld id="{6D22F896-40B5-4ADD-8801-0D06FADFA095}" type="slidenum">
              <a:rPr lang="en-US" smtClean="0"/>
              <a:pPr/>
              <a:t>2</a:t>
            </a:fld>
            <a:endParaRPr lang="en-US" dirty="0"/>
          </a:p>
        </p:txBody>
      </p:sp>
      <p:sp>
        <p:nvSpPr>
          <p:cNvPr id="5" name="Content Placeholder 4">
            <a:extLst>
              <a:ext uri="{FF2B5EF4-FFF2-40B4-BE49-F238E27FC236}">
                <a16:creationId xmlns:a16="http://schemas.microsoft.com/office/drawing/2014/main" id="{D2125DEC-E9B9-6840-A360-A1C0D7453258}"/>
              </a:ext>
            </a:extLst>
          </p:cNvPr>
          <p:cNvSpPr>
            <a:spLocks noGrp="1"/>
          </p:cNvSpPr>
          <p:nvPr>
            <p:ph sz="half" idx="2"/>
          </p:nvPr>
        </p:nvSpPr>
        <p:spPr/>
        <p:txBody>
          <a:bodyPr>
            <a:normAutofit lnSpcReduction="10000"/>
          </a:bodyPr>
          <a:lstStyle/>
          <a:p>
            <a:endParaRPr lang="en-US"/>
          </a:p>
        </p:txBody>
      </p:sp>
      <p:pic>
        <p:nvPicPr>
          <p:cNvPr id="7" name="Picture 2" descr="Dennis Schwarz : Institut für Experimentalphysik : Universität Hamburg">
            <a:extLst>
              <a:ext uri="{FF2B5EF4-FFF2-40B4-BE49-F238E27FC236}">
                <a16:creationId xmlns:a16="http://schemas.microsoft.com/office/drawing/2014/main" id="{A19C1149-0AAC-A376-26FC-D11F4BC57D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801" y="4808228"/>
            <a:ext cx="1258748" cy="1678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B826A5B-723E-5A09-5DD5-FA25749D16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962" y="2662019"/>
            <a:ext cx="1347918" cy="1777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A1C5E56-0C1B-6140-7188-DF095F3EB073}"/>
              </a:ext>
            </a:extLst>
          </p:cNvPr>
          <p:cNvPicPr>
            <a:picLocks noChangeAspect="1"/>
          </p:cNvPicPr>
          <p:nvPr/>
        </p:nvPicPr>
        <p:blipFill>
          <a:blip r:embed="rId7"/>
          <a:srcRect r="17506"/>
          <a:stretch/>
        </p:blipFill>
        <p:spPr>
          <a:xfrm>
            <a:off x="9337063" y="2659688"/>
            <a:ext cx="1286903" cy="1777814"/>
          </a:xfrm>
          <a:prstGeom prst="rect">
            <a:avLst/>
          </a:prstGeom>
        </p:spPr>
      </p:pic>
      <p:pic>
        <p:nvPicPr>
          <p:cNvPr id="10" name="Picture 9">
            <a:extLst>
              <a:ext uri="{FF2B5EF4-FFF2-40B4-BE49-F238E27FC236}">
                <a16:creationId xmlns:a16="http://schemas.microsoft.com/office/drawing/2014/main" id="{91A882F3-D9E6-B7EA-C1E5-203A3B9CCCD8}"/>
              </a:ext>
            </a:extLst>
          </p:cNvPr>
          <p:cNvPicPr>
            <a:picLocks noChangeAspect="1"/>
          </p:cNvPicPr>
          <p:nvPr/>
        </p:nvPicPr>
        <p:blipFill>
          <a:blip r:embed="rId8"/>
          <a:stretch>
            <a:fillRect/>
          </a:stretch>
        </p:blipFill>
        <p:spPr>
          <a:xfrm>
            <a:off x="4210104" y="4719723"/>
            <a:ext cx="1319144" cy="1775771"/>
          </a:xfrm>
          <a:prstGeom prst="rect">
            <a:avLst/>
          </a:prstGeom>
        </p:spPr>
      </p:pic>
      <p:pic>
        <p:nvPicPr>
          <p:cNvPr id="11" name="Picture 2" descr="lbenato (Lisa Benato) · GitHub">
            <a:extLst>
              <a:ext uri="{FF2B5EF4-FFF2-40B4-BE49-F238E27FC236}">
                <a16:creationId xmlns:a16="http://schemas.microsoft.com/office/drawing/2014/main" id="{DCBC41BF-1C78-F21A-3C63-A7D7DB69FD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015" t="5889" r="23885" b="29828"/>
          <a:stretch/>
        </p:blipFill>
        <p:spPr bwMode="auto">
          <a:xfrm>
            <a:off x="6071036" y="4716630"/>
            <a:ext cx="1395976" cy="1791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ff members">
            <a:extLst>
              <a:ext uri="{FF2B5EF4-FFF2-40B4-BE49-F238E27FC236}">
                <a16:creationId xmlns:a16="http://schemas.microsoft.com/office/drawing/2014/main" id="{E731D758-22D3-3571-C97C-B2A587D146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5917" y="2629081"/>
            <a:ext cx="1468350" cy="17774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B3B2836-A7CC-0062-CDE3-515E20AAC755}"/>
              </a:ext>
            </a:extLst>
          </p:cNvPr>
          <p:cNvPicPr>
            <a:picLocks noChangeAspect="1"/>
          </p:cNvPicPr>
          <p:nvPr/>
        </p:nvPicPr>
        <p:blipFill>
          <a:blip r:embed="rId11"/>
          <a:stretch>
            <a:fillRect/>
          </a:stretch>
        </p:blipFill>
        <p:spPr>
          <a:xfrm>
            <a:off x="2276076" y="4712910"/>
            <a:ext cx="1369980" cy="1775772"/>
          </a:xfrm>
          <a:prstGeom prst="rect">
            <a:avLst/>
          </a:prstGeom>
        </p:spPr>
      </p:pic>
      <p:sp>
        <p:nvSpPr>
          <p:cNvPr id="14" name="Oval Callout 13">
            <a:extLst>
              <a:ext uri="{FF2B5EF4-FFF2-40B4-BE49-F238E27FC236}">
                <a16:creationId xmlns:a16="http://schemas.microsoft.com/office/drawing/2014/main" id="{06B1DB36-3313-4656-94CD-166C1B98CFA8}"/>
              </a:ext>
            </a:extLst>
          </p:cNvPr>
          <p:cNvSpPr/>
          <p:nvPr/>
        </p:nvSpPr>
        <p:spPr>
          <a:xfrm>
            <a:off x="2350969" y="1606484"/>
            <a:ext cx="3038490" cy="1168539"/>
          </a:xfrm>
          <a:prstGeom prst="wedgeEllipseCallout">
            <a:avLst/>
          </a:prstGeom>
          <a:solidFill>
            <a:schemeClr val="bg1"/>
          </a:solidFill>
          <a:ln w="25400">
            <a:solidFill>
              <a:schemeClr val="tx1"/>
            </a:solidFill>
          </a:ln>
        </p:spPr>
        <p:txBody>
          <a:bodyPr wrap="square" rtlCol="0" anchor="ctr">
            <a:spAutoFit/>
          </a:bodyPr>
          <a:lstStyle/>
          <a:p>
            <a:pPr algn="ctr">
              <a:buClr>
                <a:srgbClr val="C00000"/>
              </a:buClr>
            </a:pPr>
            <a:r>
              <a:rPr lang="en-US" sz="1600" i="1" dirty="0">
                <a:latin typeface="Corbel" panose="020B0503020204020204" pitchFamily="34" charset="0"/>
              </a:rPr>
              <a:t>”You should use that </a:t>
            </a:r>
            <a:r>
              <a:rPr lang="en-US" sz="1600" i="1" dirty="0" err="1">
                <a:latin typeface="Corbel" panose="020B0503020204020204" pitchFamily="34" charset="0"/>
              </a:rPr>
              <a:t>unbinned</a:t>
            </a:r>
            <a:r>
              <a:rPr lang="en-US" sz="1600" i="1" dirty="0">
                <a:latin typeface="Corbel" panose="020B0503020204020204" pitchFamily="34" charset="0"/>
              </a:rPr>
              <a:t> method for this new challenge </a:t>
            </a:r>
            <a:r>
              <a:rPr lang="en-US" sz="1600" dirty="0">
                <a:latin typeface="Corbel" panose="020B0503020204020204" pitchFamily="34" charset="0"/>
              </a:rPr>
              <a:t>…</a:t>
            </a:r>
            <a:r>
              <a:rPr lang="en-US" sz="1600" i="1" dirty="0">
                <a:latin typeface="Corbel" panose="020B0503020204020204" pitchFamily="34" charset="0"/>
              </a:rPr>
              <a:t> ”</a:t>
            </a:r>
            <a:endParaRPr lang="en-US" sz="1600" dirty="0">
              <a:latin typeface="Corbel" panose="020B0503020204020204" pitchFamily="34" charset="0"/>
            </a:endParaRPr>
          </a:p>
        </p:txBody>
      </p:sp>
      <p:sp>
        <p:nvSpPr>
          <p:cNvPr id="15" name="Oval Callout 14">
            <a:extLst>
              <a:ext uri="{FF2B5EF4-FFF2-40B4-BE49-F238E27FC236}">
                <a16:creationId xmlns:a16="http://schemas.microsoft.com/office/drawing/2014/main" id="{138D480B-370C-7DDD-B8E3-2A9E9F807341}"/>
              </a:ext>
            </a:extLst>
          </p:cNvPr>
          <p:cNvSpPr/>
          <p:nvPr/>
        </p:nvSpPr>
        <p:spPr>
          <a:xfrm>
            <a:off x="5510946" y="1606484"/>
            <a:ext cx="2756847" cy="1168539"/>
          </a:xfrm>
          <a:prstGeom prst="wedgeEllipseCallout">
            <a:avLst>
              <a:gd name="adj1" fmla="val 25702"/>
              <a:gd name="adj2" fmla="val 64836"/>
            </a:avLst>
          </a:prstGeom>
          <a:solidFill>
            <a:schemeClr val="bg1"/>
          </a:solidFill>
          <a:ln w="25400">
            <a:solidFill>
              <a:schemeClr val="tx1"/>
            </a:solidFill>
          </a:ln>
        </p:spPr>
        <p:txBody>
          <a:bodyPr wrap="square" rtlCol="0" anchor="ctr">
            <a:spAutoFit/>
          </a:bodyPr>
          <a:lstStyle/>
          <a:p>
            <a:pPr algn="ctr">
              <a:buClr>
                <a:srgbClr val="C00000"/>
              </a:buClr>
            </a:pPr>
            <a:endParaRPr lang="en-US" sz="1600" i="1" dirty="0">
              <a:latin typeface="Corbel" panose="020B0503020204020204" pitchFamily="34" charset="0"/>
            </a:endParaRPr>
          </a:p>
          <a:p>
            <a:pPr algn="ctr">
              <a:buClr>
                <a:srgbClr val="C00000"/>
              </a:buClr>
            </a:pPr>
            <a:r>
              <a:rPr lang="en-US" sz="1600" i="1" dirty="0">
                <a:latin typeface="Corbel" panose="020B0503020204020204" pitchFamily="34" charset="0"/>
              </a:rPr>
              <a:t>” </a:t>
            </a:r>
            <a:r>
              <a:rPr lang="en-US" sz="1600" dirty="0">
                <a:latin typeface="Corbel" panose="020B0503020204020204" pitchFamily="34" charset="0"/>
              </a:rPr>
              <a:t>…</a:t>
            </a:r>
            <a:r>
              <a:rPr lang="en-US" sz="1600" i="1" dirty="0">
                <a:latin typeface="Corbel" panose="020B0503020204020204" pitchFamily="34" charset="0"/>
              </a:rPr>
              <a:t> ”</a:t>
            </a:r>
          </a:p>
          <a:p>
            <a:pPr algn="ctr">
              <a:buClr>
                <a:srgbClr val="C00000"/>
              </a:buClr>
            </a:pPr>
            <a:endParaRPr lang="en-US" sz="1600" dirty="0">
              <a:latin typeface="Corbel" panose="020B0503020204020204" pitchFamily="34" charset="0"/>
            </a:endParaRPr>
          </a:p>
        </p:txBody>
      </p:sp>
      <p:sp>
        <p:nvSpPr>
          <p:cNvPr id="16" name="TextBox 15">
            <a:extLst>
              <a:ext uri="{FF2B5EF4-FFF2-40B4-BE49-F238E27FC236}">
                <a16:creationId xmlns:a16="http://schemas.microsoft.com/office/drawing/2014/main" id="{F282DA03-AAFB-A9A2-DE50-1CA5F69EDFE5}"/>
              </a:ext>
            </a:extLst>
          </p:cNvPr>
          <p:cNvSpPr txBox="1"/>
          <p:nvPr/>
        </p:nvSpPr>
        <p:spPr>
          <a:xfrm>
            <a:off x="1718928" y="3914282"/>
            <a:ext cx="1367682" cy="523220"/>
          </a:xfrm>
          <a:prstGeom prst="rect">
            <a:avLst/>
          </a:prstGeom>
          <a:noFill/>
          <a:ln cap="flat">
            <a:noFill/>
          </a:ln>
          <a:effectLst>
            <a:softEdge rad="0"/>
          </a:effectLst>
        </p:spPr>
        <p:txBody>
          <a:bodyPr wrap="none" rtlCol="0">
            <a:spAutoFit/>
          </a:bodyPr>
          <a:lstStyle/>
          <a:p>
            <a:pPr algn="r"/>
            <a:r>
              <a:rPr lang="en-US" sz="1400" dirty="0">
                <a:solidFill>
                  <a:schemeClr val="bg1"/>
                </a:solidFill>
              </a:rPr>
              <a:t>Claudius Krause</a:t>
            </a:r>
            <a:br>
              <a:rPr lang="en-US" sz="1400" dirty="0">
                <a:solidFill>
                  <a:schemeClr val="bg1"/>
                </a:solidFill>
              </a:rPr>
            </a:br>
            <a:r>
              <a:rPr lang="en-US" sz="1400" dirty="0">
                <a:solidFill>
                  <a:schemeClr val="bg1"/>
                </a:solidFill>
              </a:rPr>
              <a:t>ML</a:t>
            </a:r>
          </a:p>
        </p:txBody>
      </p:sp>
      <p:sp>
        <p:nvSpPr>
          <p:cNvPr id="17" name="TextBox 16">
            <a:extLst>
              <a:ext uri="{FF2B5EF4-FFF2-40B4-BE49-F238E27FC236}">
                <a16:creationId xmlns:a16="http://schemas.microsoft.com/office/drawing/2014/main" id="{C4EF8273-004A-96DD-A8C0-1C34288EC27F}"/>
              </a:ext>
            </a:extLst>
          </p:cNvPr>
          <p:cNvSpPr txBox="1"/>
          <p:nvPr/>
        </p:nvSpPr>
        <p:spPr>
          <a:xfrm>
            <a:off x="2639719" y="6212500"/>
            <a:ext cx="1075038" cy="307777"/>
          </a:xfrm>
          <a:prstGeom prst="rect">
            <a:avLst/>
          </a:prstGeom>
          <a:noFill/>
          <a:ln cap="flat">
            <a:noFill/>
          </a:ln>
          <a:effectLst>
            <a:softEdge rad="0"/>
          </a:effectLst>
        </p:spPr>
        <p:txBody>
          <a:bodyPr wrap="none" rtlCol="0">
            <a:spAutoFit/>
          </a:bodyPr>
          <a:lstStyle/>
          <a:p>
            <a:pPr algn="ctr"/>
            <a:r>
              <a:rPr lang="en-US" sz="1400" dirty="0">
                <a:solidFill>
                  <a:schemeClr val="bg1"/>
                </a:solidFill>
              </a:rPr>
              <a:t>D. Wang, ML</a:t>
            </a:r>
          </a:p>
        </p:txBody>
      </p:sp>
      <p:sp>
        <p:nvSpPr>
          <p:cNvPr id="18" name="TextBox 17">
            <a:extLst>
              <a:ext uri="{FF2B5EF4-FFF2-40B4-BE49-F238E27FC236}">
                <a16:creationId xmlns:a16="http://schemas.microsoft.com/office/drawing/2014/main" id="{9AE63A07-F410-85C4-529A-377816BA0302}"/>
              </a:ext>
            </a:extLst>
          </p:cNvPr>
          <p:cNvSpPr txBox="1"/>
          <p:nvPr/>
        </p:nvSpPr>
        <p:spPr>
          <a:xfrm>
            <a:off x="4101525" y="6212500"/>
            <a:ext cx="1499770" cy="307777"/>
          </a:xfrm>
          <a:prstGeom prst="rect">
            <a:avLst/>
          </a:prstGeom>
          <a:noFill/>
          <a:ln cap="flat">
            <a:noFill/>
          </a:ln>
          <a:effectLst>
            <a:softEdge rad="0"/>
          </a:effectLst>
        </p:spPr>
        <p:txBody>
          <a:bodyPr wrap="none" rtlCol="0">
            <a:spAutoFit/>
          </a:bodyPr>
          <a:lstStyle/>
          <a:p>
            <a:pPr algn="ctr"/>
            <a:r>
              <a:rPr lang="en-US" sz="1400" dirty="0">
                <a:solidFill>
                  <a:schemeClr val="bg1"/>
                </a:solidFill>
              </a:rPr>
              <a:t>C. Giordano, CMS</a:t>
            </a:r>
          </a:p>
        </p:txBody>
      </p:sp>
      <p:sp>
        <p:nvSpPr>
          <p:cNvPr id="19" name="TextBox 18">
            <a:extLst>
              <a:ext uri="{FF2B5EF4-FFF2-40B4-BE49-F238E27FC236}">
                <a16:creationId xmlns:a16="http://schemas.microsoft.com/office/drawing/2014/main" id="{8D0EB0AA-C461-E813-C4B7-C1163281445F}"/>
              </a:ext>
            </a:extLst>
          </p:cNvPr>
          <p:cNvSpPr txBox="1"/>
          <p:nvPr/>
        </p:nvSpPr>
        <p:spPr>
          <a:xfrm>
            <a:off x="7901744" y="3973658"/>
            <a:ext cx="1101264" cy="523220"/>
          </a:xfrm>
          <a:prstGeom prst="rect">
            <a:avLst/>
          </a:prstGeom>
          <a:noFill/>
          <a:ln cap="flat">
            <a:noFill/>
          </a:ln>
          <a:effectLst>
            <a:softEdge rad="0"/>
          </a:effectLst>
        </p:spPr>
        <p:txBody>
          <a:bodyPr wrap="none" rtlCol="0">
            <a:spAutoFit/>
          </a:bodyPr>
          <a:lstStyle/>
          <a:p>
            <a:pPr algn="r"/>
            <a:r>
              <a:rPr lang="en-US" sz="1400" dirty="0">
                <a:solidFill>
                  <a:schemeClr val="bg1"/>
                </a:solidFill>
              </a:rPr>
              <a:t>R, Schöfbeck</a:t>
            </a:r>
            <a:br>
              <a:rPr lang="en-US" sz="1400" dirty="0">
                <a:solidFill>
                  <a:schemeClr val="bg1"/>
                </a:solidFill>
              </a:rPr>
            </a:br>
            <a:r>
              <a:rPr lang="en-US" sz="1400" dirty="0">
                <a:solidFill>
                  <a:schemeClr val="bg1"/>
                </a:solidFill>
              </a:rPr>
              <a:t>CMS</a:t>
            </a:r>
          </a:p>
        </p:txBody>
      </p:sp>
      <p:sp>
        <p:nvSpPr>
          <p:cNvPr id="20" name="TextBox 19">
            <a:extLst>
              <a:ext uri="{FF2B5EF4-FFF2-40B4-BE49-F238E27FC236}">
                <a16:creationId xmlns:a16="http://schemas.microsoft.com/office/drawing/2014/main" id="{610A1443-7BDE-67C6-F2B8-40456E5830F8}"/>
              </a:ext>
            </a:extLst>
          </p:cNvPr>
          <p:cNvSpPr txBox="1"/>
          <p:nvPr/>
        </p:nvSpPr>
        <p:spPr>
          <a:xfrm>
            <a:off x="6189787" y="6212500"/>
            <a:ext cx="1240211" cy="307777"/>
          </a:xfrm>
          <a:prstGeom prst="rect">
            <a:avLst/>
          </a:prstGeom>
          <a:noFill/>
          <a:ln cap="flat">
            <a:noFill/>
          </a:ln>
          <a:effectLst>
            <a:softEdge rad="0"/>
          </a:effectLst>
        </p:spPr>
        <p:txBody>
          <a:bodyPr wrap="none" rtlCol="0">
            <a:spAutoFit/>
          </a:bodyPr>
          <a:lstStyle/>
          <a:p>
            <a:pPr algn="ctr"/>
            <a:r>
              <a:rPr lang="en-US" sz="1400" dirty="0">
                <a:solidFill>
                  <a:schemeClr val="bg1"/>
                </a:solidFill>
              </a:rPr>
              <a:t>L. </a:t>
            </a:r>
            <a:r>
              <a:rPr lang="en-US" sz="1400" dirty="0" err="1">
                <a:solidFill>
                  <a:schemeClr val="bg1"/>
                </a:solidFill>
              </a:rPr>
              <a:t>Benato,CMS</a:t>
            </a:r>
            <a:endParaRPr lang="en-US" sz="1400" dirty="0">
              <a:solidFill>
                <a:schemeClr val="bg1"/>
              </a:solidFill>
            </a:endParaRPr>
          </a:p>
        </p:txBody>
      </p:sp>
      <p:sp>
        <p:nvSpPr>
          <p:cNvPr id="21" name="TextBox 20">
            <a:extLst>
              <a:ext uri="{FF2B5EF4-FFF2-40B4-BE49-F238E27FC236}">
                <a16:creationId xmlns:a16="http://schemas.microsoft.com/office/drawing/2014/main" id="{3F7BC627-14A2-8B2C-24AA-E34446760483}"/>
              </a:ext>
            </a:extLst>
          </p:cNvPr>
          <p:cNvSpPr txBox="1"/>
          <p:nvPr/>
        </p:nvSpPr>
        <p:spPr>
          <a:xfrm>
            <a:off x="7270961" y="6219964"/>
            <a:ext cx="2162427" cy="307777"/>
          </a:xfrm>
          <a:prstGeom prst="rect">
            <a:avLst/>
          </a:prstGeom>
          <a:noFill/>
          <a:ln cap="flat">
            <a:noFill/>
          </a:ln>
          <a:effectLst>
            <a:softEdge rad="0"/>
          </a:effectLst>
        </p:spPr>
        <p:txBody>
          <a:bodyPr wrap="square" rtlCol="0">
            <a:spAutoFit/>
          </a:bodyPr>
          <a:lstStyle/>
          <a:p>
            <a:pPr algn="ctr"/>
            <a:r>
              <a:rPr lang="en-US" sz="1400" dirty="0">
                <a:solidFill>
                  <a:schemeClr val="bg1"/>
                </a:solidFill>
              </a:rPr>
              <a:t>D. Schwarz, CMS</a:t>
            </a:r>
          </a:p>
        </p:txBody>
      </p:sp>
      <p:sp>
        <p:nvSpPr>
          <p:cNvPr id="22" name="TextBox 21">
            <a:extLst>
              <a:ext uri="{FF2B5EF4-FFF2-40B4-BE49-F238E27FC236}">
                <a16:creationId xmlns:a16="http://schemas.microsoft.com/office/drawing/2014/main" id="{45B391EF-4F08-51EA-22DB-4871DD51AFA2}"/>
              </a:ext>
            </a:extLst>
          </p:cNvPr>
          <p:cNvSpPr txBox="1"/>
          <p:nvPr/>
        </p:nvSpPr>
        <p:spPr>
          <a:xfrm>
            <a:off x="9412096" y="3950627"/>
            <a:ext cx="1211870" cy="523220"/>
          </a:xfrm>
          <a:prstGeom prst="rect">
            <a:avLst/>
          </a:prstGeom>
          <a:noFill/>
          <a:ln cap="flat">
            <a:noFill/>
          </a:ln>
          <a:effectLst>
            <a:softEdge rad="0"/>
          </a:effectLst>
        </p:spPr>
        <p:txBody>
          <a:bodyPr wrap="none" rtlCol="0">
            <a:spAutoFit/>
          </a:bodyPr>
          <a:lstStyle/>
          <a:p>
            <a:pPr algn="r"/>
            <a:r>
              <a:rPr lang="en-US" sz="1400" dirty="0">
                <a:solidFill>
                  <a:schemeClr val="bg1"/>
                </a:solidFill>
              </a:rPr>
              <a:t>M. </a:t>
            </a:r>
            <a:r>
              <a:rPr lang="en-US" sz="1400" dirty="0" err="1">
                <a:solidFill>
                  <a:schemeClr val="bg1"/>
                </a:solidFill>
              </a:rPr>
              <a:t>Shooshtari</a:t>
            </a:r>
            <a:r>
              <a:rPr lang="en-US" sz="1400" dirty="0">
                <a:solidFill>
                  <a:schemeClr val="bg1"/>
                </a:solidFill>
              </a:rPr>
              <a:t>,</a:t>
            </a:r>
            <a:br>
              <a:rPr lang="en-US" sz="1400" dirty="0">
                <a:solidFill>
                  <a:schemeClr val="bg1"/>
                </a:solidFill>
              </a:rPr>
            </a:br>
            <a:r>
              <a:rPr lang="en-US" sz="1400" dirty="0">
                <a:solidFill>
                  <a:schemeClr val="bg1"/>
                </a:solidFill>
              </a:rPr>
              <a:t>CMS</a:t>
            </a:r>
          </a:p>
        </p:txBody>
      </p:sp>
      <p:sp>
        <p:nvSpPr>
          <p:cNvPr id="24" name="TextBox 23">
            <a:extLst>
              <a:ext uri="{FF2B5EF4-FFF2-40B4-BE49-F238E27FC236}">
                <a16:creationId xmlns:a16="http://schemas.microsoft.com/office/drawing/2014/main" id="{44C41E7D-E7CA-EAF6-E403-E25843052890}"/>
              </a:ext>
            </a:extLst>
          </p:cNvPr>
          <p:cNvSpPr txBox="1"/>
          <p:nvPr/>
        </p:nvSpPr>
        <p:spPr>
          <a:xfrm>
            <a:off x="9628025" y="6198944"/>
            <a:ext cx="1069203" cy="307777"/>
          </a:xfrm>
          <a:prstGeom prst="rect">
            <a:avLst/>
          </a:prstGeom>
          <a:noFill/>
          <a:ln cap="flat">
            <a:noFill/>
          </a:ln>
          <a:effectLst>
            <a:softEdge rad="0"/>
          </a:effectLst>
        </p:spPr>
        <p:txBody>
          <a:bodyPr wrap="none" rtlCol="0">
            <a:spAutoFit/>
          </a:bodyPr>
          <a:lstStyle/>
          <a:p>
            <a:pPr algn="ctr"/>
            <a:r>
              <a:rPr lang="en-US" sz="1400" dirty="0">
                <a:solidFill>
                  <a:schemeClr val="bg1"/>
                </a:solidFill>
              </a:rPr>
              <a:t>Ang Li, CMS</a:t>
            </a:r>
          </a:p>
        </p:txBody>
      </p:sp>
    </p:spTree>
    <p:extLst>
      <p:ext uri="{BB962C8B-B14F-4D97-AF65-F5344CB8AC3E}">
        <p14:creationId xmlns:p14="http://schemas.microsoft.com/office/powerpoint/2010/main" val="135987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960765D-CA82-E0C9-99B0-7C736AF79F69}"/>
              </a:ext>
            </a:extLst>
          </p:cNvPr>
          <p:cNvSpPr/>
          <p:nvPr/>
        </p:nvSpPr>
        <p:spPr>
          <a:xfrm>
            <a:off x="3579778" y="1443663"/>
            <a:ext cx="3589507" cy="4011705"/>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78C9F80F-CDFA-FE2E-73B2-937460826E57}"/>
              </a:ext>
            </a:extLst>
          </p:cNvPr>
          <p:cNvSpPr>
            <a:spLocks noGrp="1"/>
          </p:cNvSpPr>
          <p:nvPr>
            <p:ph type="title"/>
          </p:nvPr>
        </p:nvSpPr>
        <p:spPr/>
        <p:txBody>
          <a:bodyPr/>
          <a:lstStyle/>
          <a:p>
            <a:r>
              <a:rPr lang="en-US" dirty="0"/>
              <a:t>Impacts</a:t>
            </a:r>
          </a:p>
        </p:txBody>
      </p:sp>
      <p:sp>
        <p:nvSpPr>
          <p:cNvPr id="4" name="Slide Number Placeholder 3">
            <a:extLst>
              <a:ext uri="{FF2B5EF4-FFF2-40B4-BE49-F238E27FC236}">
                <a16:creationId xmlns:a16="http://schemas.microsoft.com/office/drawing/2014/main" id="{145016CD-6E23-7DD7-BDAB-B6237DFA74DC}"/>
              </a:ext>
            </a:extLst>
          </p:cNvPr>
          <p:cNvSpPr>
            <a:spLocks noGrp="1"/>
          </p:cNvSpPr>
          <p:nvPr>
            <p:ph type="sldNum" sz="quarter" idx="12"/>
          </p:nvPr>
        </p:nvSpPr>
        <p:spPr/>
        <p:txBody>
          <a:bodyPr/>
          <a:lstStyle/>
          <a:p>
            <a:fld id="{6D22F896-40B5-4ADD-8801-0D06FADFA095}" type="slidenum">
              <a:rPr lang="en-US" smtClean="0"/>
              <a:pPr/>
              <a:t>20</a:t>
            </a:fld>
            <a:endParaRPr lang="en-US" dirty="0"/>
          </a:p>
        </p:txBody>
      </p:sp>
      <p:sp>
        <p:nvSpPr>
          <p:cNvPr id="5" name="Content Placeholder 4">
            <a:extLst>
              <a:ext uri="{FF2B5EF4-FFF2-40B4-BE49-F238E27FC236}">
                <a16:creationId xmlns:a16="http://schemas.microsoft.com/office/drawing/2014/main" id="{E7CE8E00-B268-D35C-5A5E-800256ACF529}"/>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5A215DAB-5161-E852-7CC6-17A9B915A8C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650" y="1472167"/>
            <a:ext cx="6967184" cy="3913665"/>
          </a:xfrm>
          <a:prstGeom prst="rect">
            <a:avLst/>
          </a:prstGeom>
        </p:spPr>
      </p:pic>
      <p:pic>
        <p:nvPicPr>
          <p:cNvPr id="8" name="Picture 7">
            <a:extLst>
              <a:ext uri="{FF2B5EF4-FFF2-40B4-BE49-F238E27FC236}">
                <a16:creationId xmlns:a16="http://schemas.microsoft.com/office/drawing/2014/main" id="{9DE86469-E96A-CD5F-DBA8-1FCFB17813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81834" y="1308688"/>
            <a:ext cx="4904518" cy="4011705"/>
          </a:xfrm>
          <a:prstGeom prst="rect">
            <a:avLst/>
          </a:prstGeom>
        </p:spPr>
      </p:pic>
      <p:sp>
        <p:nvSpPr>
          <p:cNvPr id="3" name="TextBox 2">
            <a:extLst>
              <a:ext uri="{FF2B5EF4-FFF2-40B4-BE49-F238E27FC236}">
                <a16:creationId xmlns:a16="http://schemas.microsoft.com/office/drawing/2014/main" id="{09EE12B4-4BCA-2400-3C13-061C4FC018B1}"/>
              </a:ext>
            </a:extLst>
          </p:cNvPr>
          <p:cNvSpPr txBox="1"/>
          <p:nvPr/>
        </p:nvSpPr>
        <p:spPr>
          <a:xfrm>
            <a:off x="3122578" y="5846628"/>
            <a:ext cx="5096267" cy="646331"/>
          </a:xfrm>
          <a:prstGeom prst="rect">
            <a:avLst/>
          </a:prstGeom>
          <a:noFill/>
          <a:ln cap="flat">
            <a:noFill/>
          </a:ln>
          <a:effectLst>
            <a:softEdge rad="0"/>
          </a:effectLst>
        </p:spPr>
        <p:txBody>
          <a:bodyPr wrap="none" rtlCol="0">
            <a:spAutoFit/>
          </a:bodyPr>
          <a:lstStyle/>
          <a:p>
            <a:r>
              <a:rPr lang="en-US" dirty="0">
                <a:solidFill>
                  <a:schemeClr val="tx1">
                    <a:lumMod val="65000"/>
                    <a:lumOff val="35000"/>
                  </a:schemeClr>
                </a:solidFill>
              </a:rPr>
              <a:t>Post-fit, the measurement is statistically dominated.</a:t>
            </a:r>
          </a:p>
          <a:p>
            <a:r>
              <a:rPr lang="en-US" dirty="0">
                <a:solidFill>
                  <a:schemeClr val="tx1">
                    <a:lumMod val="65000"/>
                    <a:lumOff val="35000"/>
                  </a:schemeClr>
                </a:solidFill>
              </a:rPr>
              <a:t>Post-fit impacts are below ~5%!</a:t>
            </a:r>
          </a:p>
        </p:txBody>
      </p:sp>
    </p:spTree>
    <p:extLst>
      <p:ext uri="{BB962C8B-B14F-4D97-AF65-F5344CB8AC3E}">
        <p14:creationId xmlns:p14="http://schemas.microsoft.com/office/powerpoint/2010/main" val="68064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F938-610D-A04E-892F-BF42BDDD097D}"/>
              </a:ext>
            </a:extLst>
          </p:cNvPr>
          <p:cNvSpPr>
            <a:spLocks noGrp="1"/>
          </p:cNvSpPr>
          <p:nvPr>
            <p:ph type="title"/>
          </p:nvPr>
        </p:nvSpPr>
        <p:spPr/>
        <p:txBody>
          <a:bodyPr/>
          <a:lstStyle/>
          <a:p>
            <a:r>
              <a:rPr lang="en-US" dirty="0"/>
              <a:t>Interval size and coverage</a:t>
            </a:r>
          </a:p>
        </p:txBody>
      </p:sp>
      <p:sp>
        <p:nvSpPr>
          <p:cNvPr id="3" name="Content Placeholder 2">
            <a:extLst>
              <a:ext uri="{FF2B5EF4-FFF2-40B4-BE49-F238E27FC236}">
                <a16:creationId xmlns:a16="http://schemas.microsoft.com/office/drawing/2014/main" id="{74E176CF-A938-1B39-DB92-C4C32DC38851}"/>
              </a:ext>
            </a:extLst>
          </p:cNvPr>
          <p:cNvSpPr>
            <a:spLocks noGrp="1"/>
          </p:cNvSpPr>
          <p:nvPr>
            <p:ph idx="1"/>
          </p:nvPr>
        </p:nvSpPr>
        <p:spPr/>
        <p:txBody>
          <a:bodyPr>
            <a:normAutofit fontScale="850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Interval size grows with </a:t>
            </a:r>
            <a:r>
              <a:rPr lang="en-US" dirty="0" err="1"/>
              <a:t>μ</a:t>
            </a:r>
            <a:r>
              <a:rPr lang="en-US" baseline="-25000" dirty="0" err="1"/>
              <a:t>true</a:t>
            </a:r>
            <a:r>
              <a:rPr lang="en-US" dirty="0"/>
              <a:t>. Coverage is excellent.</a:t>
            </a:r>
          </a:p>
          <a:p>
            <a:r>
              <a:rPr lang="en-US" i="1" dirty="0">
                <a:solidFill>
                  <a:schemeClr val="tx1">
                    <a:lumMod val="65000"/>
                    <a:lumOff val="35000"/>
                  </a:schemeClr>
                </a:solidFill>
              </a:rPr>
              <a:t>Note to the organizers: Our submitted model fits the MLE but </a:t>
            </a:r>
            <a:r>
              <a:rPr lang="en-US" b="1" i="1" dirty="0">
                <a:solidFill>
                  <a:schemeClr val="tx1">
                    <a:lumMod val="65000"/>
                    <a:lumOff val="35000"/>
                  </a:schemeClr>
                </a:solidFill>
              </a:rPr>
              <a:t>does not re-minimize the nuisances when scanning to find the interval boundaries</a:t>
            </a:r>
            <a:r>
              <a:rPr lang="en-US" i="1" dirty="0">
                <a:solidFill>
                  <a:schemeClr val="tx1">
                    <a:lumMod val="65000"/>
                    <a:lumOff val="35000"/>
                  </a:schemeClr>
                </a:solidFill>
              </a:rPr>
              <a:t>. This solves the timing problem that appears only at the remote cluster [see email]. The simplification causes a flat deficiency of 4.5% in the interval width which we calibrated by inflating the interval. Apparently, this inflation factor is slightly imperfect, hence our imperfect coverage in the last submitted model. Results in the plots are fully profiled. </a:t>
            </a:r>
          </a:p>
        </p:txBody>
      </p:sp>
      <p:sp>
        <p:nvSpPr>
          <p:cNvPr id="4" name="Slide Number Placeholder 3">
            <a:extLst>
              <a:ext uri="{FF2B5EF4-FFF2-40B4-BE49-F238E27FC236}">
                <a16:creationId xmlns:a16="http://schemas.microsoft.com/office/drawing/2014/main" id="{987E5339-D730-ECAB-9FA1-F0F28CE477A7}"/>
              </a:ext>
            </a:extLst>
          </p:cNvPr>
          <p:cNvSpPr>
            <a:spLocks noGrp="1"/>
          </p:cNvSpPr>
          <p:nvPr>
            <p:ph type="sldNum" sz="quarter" idx="12"/>
          </p:nvPr>
        </p:nvSpPr>
        <p:spPr/>
        <p:txBody>
          <a:bodyPr/>
          <a:lstStyle/>
          <a:p>
            <a:fld id="{6D22F896-40B5-4ADD-8801-0D06FADFA095}" type="slidenum">
              <a:rPr lang="en-US" smtClean="0"/>
              <a:pPr/>
              <a:t>21</a:t>
            </a:fld>
            <a:endParaRPr lang="en-US" dirty="0"/>
          </a:p>
        </p:txBody>
      </p:sp>
      <p:sp>
        <p:nvSpPr>
          <p:cNvPr id="5" name="Content Placeholder 4">
            <a:extLst>
              <a:ext uri="{FF2B5EF4-FFF2-40B4-BE49-F238E27FC236}">
                <a16:creationId xmlns:a16="http://schemas.microsoft.com/office/drawing/2014/main" id="{CEF81850-36AD-874F-0298-96941511FCF8}"/>
              </a:ext>
            </a:extLst>
          </p:cNvPr>
          <p:cNvSpPr>
            <a:spLocks noGrp="1"/>
          </p:cNvSpPr>
          <p:nvPr>
            <p:ph sz="half" idx="2"/>
          </p:nvPr>
        </p:nvSpPr>
        <p:spPr/>
        <p:txBody>
          <a:bodyPr>
            <a:normAutofit lnSpcReduction="10000"/>
          </a:bodyPr>
          <a:lstStyle/>
          <a:p>
            <a:endParaRPr lang="en-US"/>
          </a:p>
        </p:txBody>
      </p:sp>
      <p:sp>
        <p:nvSpPr>
          <p:cNvPr id="6" name="Text Placeholder 5">
            <a:extLst>
              <a:ext uri="{FF2B5EF4-FFF2-40B4-BE49-F238E27FC236}">
                <a16:creationId xmlns:a16="http://schemas.microsoft.com/office/drawing/2014/main" id="{E4EA13FC-12FB-E35D-9BC8-FCED6D07496D}"/>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CF4C490E-68CD-6170-4D48-A9D43D0287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41222" y="1043778"/>
            <a:ext cx="8079953" cy="3709218"/>
          </a:xfrm>
          <a:prstGeom prst="rect">
            <a:avLst/>
          </a:prstGeom>
        </p:spPr>
      </p:pic>
    </p:spTree>
    <p:extLst>
      <p:ext uri="{BB962C8B-B14F-4D97-AF65-F5344CB8AC3E}">
        <p14:creationId xmlns:p14="http://schemas.microsoft.com/office/powerpoint/2010/main" val="50615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573CB4DD-F4CD-DC42-98BB-62E5B1BA8548}"/>
              </a:ext>
            </a:extLst>
          </p:cNvPr>
          <p:cNvSpPr/>
          <p:nvPr/>
        </p:nvSpPr>
        <p:spPr>
          <a:xfrm>
            <a:off x="7480638" y="2043647"/>
            <a:ext cx="1930550" cy="1688208"/>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7" name="Rounded Rectangle 26">
            <a:extLst>
              <a:ext uri="{FF2B5EF4-FFF2-40B4-BE49-F238E27FC236}">
                <a16:creationId xmlns:a16="http://schemas.microsoft.com/office/drawing/2014/main" id="{624BAF52-5DE6-7D41-B079-8B2BA1EAAD07}"/>
              </a:ext>
            </a:extLst>
          </p:cNvPr>
          <p:cNvSpPr/>
          <p:nvPr/>
        </p:nvSpPr>
        <p:spPr>
          <a:xfrm>
            <a:off x="9548284" y="2047563"/>
            <a:ext cx="1984645" cy="1688208"/>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4" name="Rounded Rectangle 23">
            <a:extLst>
              <a:ext uri="{FF2B5EF4-FFF2-40B4-BE49-F238E27FC236}">
                <a16:creationId xmlns:a16="http://schemas.microsoft.com/office/drawing/2014/main" id="{2EE118BD-FF74-874A-BE73-E6F8B2973A72}"/>
              </a:ext>
            </a:extLst>
          </p:cNvPr>
          <p:cNvSpPr/>
          <p:nvPr/>
        </p:nvSpPr>
        <p:spPr>
          <a:xfrm>
            <a:off x="210222" y="2043648"/>
            <a:ext cx="2518406" cy="2217124"/>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2" name="Rounded Rectangle 21">
            <a:extLst>
              <a:ext uri="{FF2B5EF4-FFF2-40B4-BE49-F238E27FC236}">
                <a16:creationId xmlns:a16="http://schemas.microsoft.com/office/drawing/2014/main" id="{9F219C55-7F9D-9B41-9C14-BBA5BF6B7522}"/>
              </a:ext>
            </a:extLst>
          </p:cNvPr>
          <p:cNvSpPr/>
          <p:nvPr/>
        </p:nvSpPr>
        <p:spPr>
          <a:xfrm>
            <a:off x="2882412" y="2043648"/>
            <a:ext cx="4461981" cy="2217124"/>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3" name="Rounded Rectangle 22">
            <a:extLst>
              <a:ext uri="{FF2B5EF4-FFF2-40B4-BE49-F238E27FC236}">
                <a16:creationId xmlns:a16="http://schemas.microsoft.com/office/drawing/2014/main" id="{9530A5A7-87EC-F845-8624-DB58B9091541}"/>
              </a:ext>
            </a:extLst>
          </p:cNvPr>
          <p:cNvSpPr/>
          <p:nvPr/>
        </p:nvSpPr>
        <p:spPr>
          <a:xfrm>
            <a:off x="2882412" y="4373735"/>
            <a:ext cx="4461981" cy="2058424"/>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5" name="Rounded Rectangle 24">
            <a:extLst>
              <a:ext uri="{FF2B5EF4-FFF2-40B4-BE49-F238E27FC236}">
                <a16:creationId xmlns:a16="http://schemas.microsoft.com/office/drawing/2014/main" id="{F36A8194-9923-624F-A79F-08D5EF89B731}"/>
              </a:ext>
            </a:extLst>
          </p:cNvPr>
          <p:cNvSpPr/>
          <p:nvPr/>
        </p:nvSpPr>
        <p:spPr>
          <a:xfrm>
            <a:off x="217072" y="4373734"/>
            <a:ext cx="2518406" cy="2058423"/>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1" name="Rounded Rectangle 10">
            <a:extLst>
              <a:ext uri="{FF2B5EF4-FFF2-40B4-BE49-F238E27FC236}">
                <a16:creationId xmlns:a16="http://schemas.microsoft.com/office/drawing/2014/main" id="{C376F906-8361-8849-88F0-248B784BAAB5}"/>
              </a:ext>
            </a:extLst>
          </p:cNvPr>
          <p:cNvSpPr/>
          <p:nvPr/>
        </p:nvSpPr>
        <p:spPr>
          <a:xfrm>
            <a:off x="7480638" y="3794760"/>
            <a:ext cx="4461981" cy="2676192"/>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002E1DD8-0437-5849-B443-B020C490A9BE}"/>
              </a:ext>
            </a:extLst>
          </p:cNvPr>
          <p:cNvSpPr>
            <a:spLocks noGrp="1"/>
          </p:cNvSpPr>
          <p:nvPr>
            <p:ph type="title"/>
          </p:nvPr>
        </p:nvSpPr>
        <p:spPr/>
        <p:txBody>
          <a:bodyPr/>
          <a:lstStyle/>
          <a:p>
            <a:r>
              <a:rPr lang="en-AT"/>
              <a:t>Examples</a:t>
            </a:r>
            <a:r>
              <a:rPr lang="en-US" dirty="0"/>
              <a:t> systematics</a:t>
            </a:r>
            <a:endParaRPr lang="en-AT" dirty="0"/>
          </a:p>
        </p:txBody>
      </p:sp>
      <p:sp>
        <p:nvSpPr>
          <p:cNvPr id="28" name="Content Placeholder 27">
            <a:extLst>
              <a:ext uri="{FF2B5EF4-FFF2-40B4-BE49-F238E27FC236}">
                <a16:creationId xmlns:a16="http://schemas.microsoft.com/office/drawing/2014/main" id="{7304CCAA-65EF-2547-B76E-60993D06F141}"/>
              </a:ext>
            </a:extLst>
          </p:cNvPr>
          <p:cNvSpPr>
            <a:spLocks noGrp="1"/>
          </p:cNvSpPr>
          <p:nvPr>
            <p:ph idx="1"/>
          </p:nvPr>
        </p:nvSpPr>
        <p:spPr>
          <a:xfrm>
            <a:off x="498764" y="1043778"/>
            <a:ext cx="11194472" cy="5705443"/>
          </a:xfrm>
        </p:spPr>
        <p:txBody>
          <a:bodyPr/>
          <a:lstStyle/>
          <a:p>
            <a:pPr>
              <a:tabLst>
                <a:tab pos="5765800" algn="l"/>
              </a:tabLst>
            </a:pPr>
            <a:r>
              <a:rPr lang="en-AT" dirty="0"/>
              <a:t>1D projections for a few values of 𝛎. </a:t>
            </a:r>
            <a:r>
              <a:rPr lang="en-AT" dirty="0">
                <a:solidFill>
                  <a:srgbClr val="FF7D09"/>
                </a:solidFill>
              </a:rPr>
              <a:t>Available parametrically as S(</a:t>
            </a:r>
            <a:r>
              <a:rPr lang="en-AT" b="1" dirty="0"/>
              <a:t>x|</a:t>
            </a:r>
            <a:r>
              <a:rPr lang="en-AT" b="1" dirty="0">
                <a:solidFill>
                  <a:srgbClr val="FF8001"/>
                </a:solidFill>
              </a:rPr>
              <a:t>𝛎</a:t>
            </a:r>
            <a:r>
              <a:rPr lang="en-AT" dirty="0">
                <a:solidFill>
                  <a:srgbClr val="FF7D09"/>
                </a:solidFill>
              </a:rPr>
              <a:t>).</a:t>
            </a:r>
          </a:p>
          <a:p>
            <a:r>
              <a:rPr lang="en-AT" dirty="0"/>
              <a:t>Semi-realistic toy study (Delphes) with publicly available information</a:t>
            </a:r>
          </a:p>
        </p:txBody>
      </p:sp>
      <p:sp>
        <p:nvSpPr>
          <p:cNvPr id="4" name="Slide Number Placeholder 3">
            <a:extLst>
              <a:ext uri="{FF2B5EF4-FFF2-40B4-BE49-F238E27FC236}">
                <a16:creationId xmlns:a16="http://schemas.microsoft.com/office/drawing/2014/main" id="{B4E0C3B4-8900-194A-A7E9-CFC30E277FBF}"/>
              </a:ext>
            </a:extLst>
          </p:cNvPr>
          <p:cNvSpPr>
            <a:spLocks noGrp="1"/>
          </p:cNvSpPr>
          <p:nvPr>
            <p:ph type="sldNum" sz="quarter" idx="12"/>
          </p:nvPr>
        </p:nvSpPr>
        <p:spPr/>
        <p:txBody>
          <a:bodyPr/>
          <a:lstStyle/>
          <a:p>
            <a:fld id="{6D22F896-40B5-4ADD-8801-0D06FADFA095}" type="slidenum">
              <a:rPr lang="en-US" smtClean="0"/>
              <a:pPr/>
              <a:t>22</a:t>
            </a:fld>
            <a:endParaRPr lang="en-US" dirty="0"/>
          </a:p>
        </p:txBody>
      </p:sp>
      <p:sp>
        <p:nvSpPr>
          <p:cNvPr id="34" name="Content Placeholder 33">
            <a:extLst>
              <a:ext uri="{FF2B5EF4-FFF2-40B4-BE49-F238E27FC236}">
                <a16:creationId xmlns:a16="http://schemas.microsoft.com/office/drawing/2014/main" id="{2DF37F3D-A40D-944A-A895-8C47B7C5BF74}"/>
              </a:ext>
            </a:extLst>
          </p:cNvPr>
          <p:cNvSpPr>
            <a:spLocks noGrp="1"/>
          </p:cNvSpPr>
          <p:nvPr>
            <p:ph sz="half" idx="2"/>
          </p:nvPr>
        </p:nvSpPr>
        <p:spPr/>
        <p:txBody>
          <a:bodyPr>
            <a:normAutofit lnSpcReduction="10000"/>
          </a:bodyPr>
          <a:lstStyle/>
          <a:p>
            <a:endParaRPr lang="en-AT"/>
          </a:p>
        </p:txBody>
      </p:sp>
      <p:sp>
        <p:nvSpPr>
          <p:cNvPr id="35" name="Text Placeholder 34">
            <a:extLst>
              <a:ext uri="{FF2B5EF4-FFF2-40B4-BE49-F238E27FC236}">
                <a16:creationId xmlns:a16="http://schemas.microsoft.com/office/drawing/2014/main" id="{E903CFF1-C726-1D44-BBAE-14B7B761FB57}"/>
              </a:ext>
            </a:extLst>
          </p:cNvPr>
          <p:cNvSpPr>
            <a:spLocks noGrp="1"/>
          </p:cNvSpPr>
          <p:nvPr>
            <p:ph type="body" sz="quarter" idx="13"/>
          </p:nvPr>
        </p:nvSpPr>
        <p:spPr/>
        <p:txBody>
          <a:bodyPr/>
          <a:lstStyle/>
          <a:p>
            <a:endParaRPr lang="en-AT"/>
          </a:p>
        </p:txBody>
      </p:sp>
      <p:pic>
        <p:nvPicPr>
          <p:cNvPr id="1026" name="Picture 2">
            <a:extLst>
              <a:ext uri="{FF2B5EF4-FFF2-40B4-BE49-F238E27FC236}">
                <a16:creationId xmlns:a16="http://schemas.microsoft.com/office/drawing/2014/main" id="{CB451068-3E67-5B46-B8DA-300E95CEB51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0562"/>
          <a:stretch/>
        </p:blipFill>
        <p:spPr bwMode="auto">
          <a:xfrm>
            <a:off x="7670800" y="3816177"/>
            <a:ext cx="4073236" cy="26547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3F2FEEA-0D4E-CE42-9571-174B0B66B83C}"/>
              </a:ext>
            </a:extLst>
          </p:cNvPr>
          <p:cNvPicPr>
            <a:picLocks noChangeAspect="1"/>
          </p:cNvPicPr>
          <p:nvPr/>
        </p:nvPicPr>
        <p:blipFill rotWithShape="1">
          <a:blip r:embed="rId3">
            <a:clrChange>
              <a:clrFrom>
                <a:srgbClr val="FFFFFF"/>
              </a:clrFrom>
              <a:clrTo>
                <a:srgbClr val="FFFFFF">
                  <a:alpha val="0"/>
                </a:srgbClr>
              </a:clrTo>
            </a:clrChange>
          </a:blip>
          <a:srcRect r="909"/>
          <a:stretch/>
        </p:blipFill>
        <p:spPr>
          <a:xfrm>
            <a:off x="2964562" y="4366216"/>
            <a:ext cx="4198080" cy="1992738"/>
          </a:xfrm>
          <a:prstGeom prst="rect">
            <a:avLst/>
          </a:prstGeom>
        </p:spPr>
      </p:pic>
      <p:pic>
        <p:nvPicPr>
          <p:cNvPr id="16" name="Picture 15">
            <a:extLst>
              <a:ext uri="{FF2B5EF4-FFF2-40B4-BE49-F238E27FC236}">
                <a16:creationId xmlns:a16="http://schemas.microsoft.com/office/drawing/2014/main" id="{D9951CE2-5DD5-C44B-9E1D-303D021BB06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4562" y="2182111"/>
            <a:ext cx="4191568" cy="2048612"/>
          </a:xfrm>
          <a:prstGeom prst="rect">
            <a:avLst/>
          </a:prstGeom>
        </p:spPr>
      </p:pic>
      <p:pic>
        <p:nvPicPr>
          <p:cNvPr id="12" name="Picture 11">
            <a:extLst>
              <a:ext uri="{FF2B5EF4-FFF2-40B4-BE49-F238E27FC236}">
                <a16:creationId xmlns:a16="http://schemas.microsoft.com/office/drawing/2014/main" id="{039A5880-257C-4542-A298-E9D85CD4642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4256" y="4422384"/>
            <a:ext cx="2156868" cy="2040017"/>
          </a:xfrm>
          <a:prstGeom prst="rect">
            <a:avLst/>
          </a:prstGeom>
        </p:spPr>
      </p:pic>
      <p:sp>
        <p:nvSpPr>
          <p:cNvPr id="17" name="TextBox 16">
            <a:extLst>
              <a:ext uri="{FF2B5EF4-FFF2-40B4-BE49-F238E27FC236}">
                <a16:creationId xmlns:a16="http://schemas.microsoft.com/office/drawing/2014/main" id="{5CAC147E-1C5C-F842-A084-8037442E22FC}"/>
              </a:ext>
            </a:extLst>
          </p:cNvPr>
          <p:cNvSpPr txBox="1"/>
          <p:nvPr/>
        </p:nvSpPr>
        <p:spPr>
          <a:xfrm>
            <a:off x="1262951" y="4568047"/>
            <a:ext cx="1058046" cy="646331"/>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Drell-Yan</a:t>
            </a:r>
            <a:br>
              <a:rPr lang="en-AT" dirty="0">
                <a:solidFill>
                  <a:schemeClr val="tx1">
                    <a:lumMod val="65000"/>
                    <a:lumOff val="35000"/>
                  </a:schemeClr>
                </a:solidFill>
              </a:rPr>
            </a:br>
            <a:r>
              <a:rPr lang="en-AT" dirty="0">
                <a:solidFill>
                  <a:schemeClr val="tx1">
                    <a:lumMod val="65000"/>
                    <a:lumOff val="35000"/>
                  </a:schemeClr>
                </a:solidFill>
              </a:rPr>
              <a:t>classifier</a:t>
            </a:r>
          </a:p>
        </p:txBody>
      </p:sp>
      <p:pic>
        <p:nvPicPr>
          <p:cNvPr id="18" name="Picture 17">
            <a:extLst>
              <a:ext uri="{FF2B5EF4-FFF2-40B4-BE49-F238E27FC236}">
                <a16:creationId xmlns:a16="http://schemas.microsoft.com/office/drawing/2014/main" id="{6233693D-E2AD-D648-B93C-A9564899B69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50981" y="2182111"/>
            <a:ext cx="2154000" cy="1983049"/>
          </a:xfrm>
          <a:prstGeom prst="rect">
            <a:avLst/>
          </a:prstGeom>
        </p:spPr>
      </p:pic>
      <p:pic>
        <p:nvPicPr>
          <p:cNvPr id="19" name="Picture 18">
            <a:extLst>
              <a:ext uri="{FF2B5EF4-FFF2-40B4-BE49-F238E27FC236}">
                <a16:creationId xmlns:a16="http://schemas.microsoft.com/office/drawing/2014/main" id="{D4948D17-9DBC-FA4D-8FED-A19BFD268F8C}"/>
              </a:ext>
            </a:extLst>
          </p:cNvPr>
          <p:cNvPicPr>
            <a:picLocks noChangeAspect="1"/>
          </p:cNvPicPr>
          <p:nvPr/>
        </p:nvPicPr>
        <p:blipFill>
          <a:blip r:embed="rId7"/>
          <a:stretch>
            <a:fillRect/>
          </a:stretch>
        </p:blipFill>
        <p:spPr>
          <a:xfrm>
            <a:off x="7604714" y="2146740"/>
            <a:ext cx="1683249" cy="1522209"/>
          </a:xfrm>
          <a:prstGeom prst="rect">
            <a:avLst/>
          </a:prstGeom>
        </p:spPr>
      </p:pic>
      <p:pic>
        <p:nvPicPr>
          <p:cNvPr id="20" name="Picture 19">
            <a:extLst>
              <a:ext uri="{FF2B5EF4-FFF2-40B4-BE49-F238E27FC236}">
                <a16:creationId xmlns:a16="http://schemas.microsoft.com/office/drawing/2014/main" id="{3A0C687F-1E4B-0D47-B0CE-ACA35EBEAD8F}"/>
              </a:ext>
            </a:extLst>
          </p:cNvPr>
          <p:cNvPicPr>
            <a:picLocks noChangeAspect="1"/>
          </p:cNvPicPr>
          <p:nvPr/>
        </p:nvPicPr>
        <p:blipFill>
          <a:blip r:embed="rId8"/>
          <a:stretch>
            <a:fillRect/>
          </a:stretch>
        </p:blipFill>
        <p:spPr>
          <a:xfrm>
            <a:off x="9674638" y="2146739"/>
            <a:ext cx="1692606" cy="1522209"/>
          </a:xfrm>
          <a:prstGeom prst="rect">
            <a:avLst/>
          </a:prstGeom>
        </p:spPr>
      </p:pic>
      <p:sp>
        <p:nvSpPr>
          <p:cNvPr id="21" name="TextBox 20">
            <a:extLst>
              <a:ext uri="{FF2B5EF4-FFF2-40B4-BE49-F238E27FC236}">
                <a16:creationId xmlns:a16="http://schemas.microsoft.com/office/drawing/2014/main" id="{4365665B-E45B-F84B-B561-DECE3A0ED2B6}"/>
              </a:ext>
            </a:extLst>
          </p:cNvPr>
          <p:cNvSpPr txBox="1"/>
          <p:nvPr/>
        </p:nvSpPr>
        <p:spPr>
          <a:xfrm>
            <a:off x="8054728" y="2354413"/>
            <a:ext cx="1013418"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PDF #12</a:t>
            </a:r>
          </a:p>
        </p:txBody>
      </p:sp>
      <p:sp>
        <p:nvSpPr>
          <p:cNvPr id="29" name="TextBox 28">
            <a:extLst>
              <a:ext uri="{FF2B5EF4-FFF2-40B4-BE49-F238E27FC236}">
                <a16:creationId xmlns:a16="http://schemas.microsoft.com/office/drawing/2014/main" id="{ACD7993F-A8AB-0D43-81B9-EF56913DA39B}"/>
              </a:ext>
            </a:extLst>
          </p:cNvPr>
          <p:cNvSpPr txBox="1"/>
          <p:nvPr/>
        </p:nvSpPr>
        <p:spPr>
          <a:xfrm>
            <a:off x="10167778" y="2501486"/>
            <a:ext cx="965329"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mis-btag</a:t>
            </a:r>
          </a:p>
        </p:txBody>
      </p:sp>
      <p:sp>
        <p:nvSpPr>
          <p:cNvPr id="30" name="TextBox 29">
            <a:extLst>
              <a:ext uri="{FF2B5EF4-FFF2-40B4-BE49-F238E27FC236}">
                <a16:creationId xmlns:a16="http://schemas.microsoft.com/office/drawing/2014/main" id="{B588D574-496F-E14F-AC7F-83E193F95388}"/>
              </a:ext>
            </a:extLst>
          </p:cNvPr>
          <p:cNvSpPr txBox="1"/>
          <p:nvPr/>
        </p:nvSpPr>
        <p:spPr>
          <a:xfrm>
            <a:off x="7930494" y="4093847"/>
            <a:ext cx="1042273" cy="646331"/>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btag</a:t>
            </a:r>
            <a:br>
              <a:rPr lang="en-AT" dirty="0">
                <a:solidFill>
                  <a:schemeClr val="tx1">
                    <a:lumMod val="65000"/>
                    <a:lumOff val="35000"/>
                  </a:schemeClr>
                </a:solidFill>
              </a:rPr>
            </a:br>
            <a:r>
              <a:rPr lang="en-AT" dirty="0">
                <a:solidFill>
                  <a:schemeClr val="tx1">
                    <a:lumMod val="65000"/>
                    <a:lumOff val="35000"/>
                  </a:schemeClr>
                </a:solidFill>
              </a:rPr>
              <a:t>efficiency</a:t>
            </a:r>
          </a:p>
        </p:txBody>
      </p:sp>
      <p:sp>
        <p:nvSpPr>
          <p:cNvPr id="31" name="TextBox 30">
            <a:extLst>
              <a:ext uri="{FF2B5EF4-FFF2-40B4-BE49-F238E27FC236}">
                <a16:creationId xmlns:a16="http://schemas.microsoft.com/office/drawing/2014/main" id="{1CE37930-150A-844B-829B-5B31E937148B}"/>
              </a:ext>
            </a:extLst>
          </p:cNvPr>
          <p:cNvSpPr txBox="1"/>
          <p:nvPr/>
        </p:nvSpPr>
        <p:spPr>
          <a:xfrm>
            <a:off x="941723" y="2343723"/>
            <a:ext cx="1080745" cy="369332"/>
          </a:xfrm>
          <a:prstGeom prst="rect">
            <a:avLst/>
          </a:prstGeom>
          <a:solidFill>
            <a:srgbClr val="FEFFFE"/>
          </a:solidFill>
          <a:ln cap="flat">
            <a:noFill/>
          </a:ln>
          <a:effectLst>
            <a:softEdge rad="0"/>
          </a:effectLst>
        </p:spPr>
        <p:txBody>
          <a:bodyPr wrap="none" rtlCol="0">
            <a:spAutoFit/>
          </a:bodyPr>
          <a:lstStyle/>
          <a:p>
            <a:pPr algn="ctr"/>
            <a:r>
              <a:rPr lang="en-AT" dirty="0">
                <a:solidFill>
                  <a:schemeClr val="tx1">
                    <a:lumMod val="65000"/>
                    <a:lumOff val="35000"/>
                  </a:schemeClr>
                </a:solidFill>
              </a:rPr>
              <a:t>ME scales</a:t>
            </a:r>
          </a:p>
        </p:txBody>
      </p:sp>
      <p:sp>
        <p:nvSpPr>
          <p:cNvPr id="32" name="TextBox 31">
            <a:extLst>
              <a:ext uri="{FF2B5EF4-FFF2-40B4-BE49-F238E27FC236}">
                <a16:creationId xmlns:a16="http://schemas.microsoft.com/office/drawing/2014/main" id="{29B7B76E-80B7-1141-B6FB-51BA107A7D84}"/>
              </a:ext>
            </a:extLst>
          </p:cNvPr>
          <p:cNvSpPr txBox="1"/>
          <p:nvPr/>
        </p:nvSpPr>
        <p:spPr>
          <a:xfrm>
            <a:off x="3248981" y="2354413"/>
            <a:ext cx="1683538"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JES Flavor QCD</a:t>
            </a:r>
          </a:p>
        </p:txBody>
      </p:sp>
      <p:sp>
        <p:nvSpPr>
          <p:cNvPr id="33" name="TextBox 32">
            <a:extLst>
              <a:ext uri="{FF2B5EF4-FFF2-40B4-BE49-F238E27FC236}">
                <a16:creationId xmlns:a16="http://schemas.microsoft.com/office/drawing/2014/main" id="{02E18094-ABBE-B940-AEDE-47F35007329D}"/>
              </a:ext>
            </a:extLst>
          </p:cNvPr>
          <p:cNvSpPr txBox="1"/>
          <p:nvPr/>
        </p:nvSpPr>
        <p:spPr>
          <a:xfrm>
            <a:off x="3323180" y="4480112"/>
            <a:ext cx="1392690" cy="369332"/>
          </a:xfrm>
          <a:prstGeom prst="rect">
            <a:avLst/>
          </a:prstGeom>
          <a:noFill/>
          <a:ln cap="flat">
            <a:noFill/>
          </a:ln>
          <a:effectLst>
            <a:softEdge rad="0"/>
          </a:effectLst>
        </p:spPr>
        <p:txBody>
          <a:bodyPr wrap="none" rtlCol="0">
            <a:spAutoFit/>
          </a:bodyPr>
          <a:lstStyle/>
          <a:p>
            <a:pPr algn="ctr"/>
            <a:r>
              <a:rPr lang="en-AT" dirty="0">
                <a:solidFill>
                  <a:schemeClr val="tx1">
                    <a:lumMod val="65000"/>
                    <a:lumOff val="35000"/>
                  </a:schemeClr>
                </a:solidFill>
              </a:rPr>
              <a:t>JES Abs Scale</a:t>
            </a:r>
          </a:p>
        </p:txBody>
      </p:sp>
      <p:cxnSp>
        <p:nvCxnSpPr>
          <p:cNvPr id="37" name="Straight Arrow Connector 36">
            <a:extLst>
              <a:ext uri="{FF2B5EF4-FFF2-40B4-BE49-F238E27FC236}">
                <a16:creationId xmlns:a16="http://schemas.microsoft.com/office/drawing/2014/main" id="{0A6274B1-8997-314A-B38E-2B284A293C76}"/>
              </a:ext>
            </a:extLst>
          </p:cNvPr>
          <p:cNvCxnSpPr>
            <a:cxnSpLocks/>
          </p:cNvCxnSpPr>
          <p:nvPr/>
        </p:nvCxnSpPr>
        <p:spPr>
          <a:xfrm>
            <a:off x="1557867" y="2648715"/>
            <a:ext cx="0" cy="1167462"/>
          </a:xfrm>
          <a:prstGeom prst="straightConnector1">
            <a:avLst/>
          </a:prstGeom>
          <a:ln w="25400">
            <a:solidFill>
              <a:srgbClr val="FF7D09"/>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933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8DA66898-B446-613D-7BC7-8A11D26C093E}"/>
              </a:ext>
            </a:extLst>
          </p:cNvPr>
          <p:cNvSpPr/>
          <p:nvPr/>
        </p:nvSpPr>
        <p:spPr>
          <a:xfrm>
            <a:off x="498764" y="3318151"/>
            <a:ext cx="6803736" cy="954509"/>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6" name="Rounded Rectangle 5">
            <a:extLst>
              <a:ext uri="{FF2B5EF4-FFF2-40B4-BE49-F238E27FC236}">
                <a16:creationId xmlns:a16="http://schemas.microsoft.com/office/drawing/2014/main" id="{5DD7A647-15AF-6ABF-5ED0-3FBCE21D596A}"/>
              </a:ext>
            </a:extLst>
          </p:cNvPr>
          <p:cNvSpPr/>
          <p:nvPr/>
        </p:nvSpPr>
        <p:spPr>
          <a:xfrm>
            <a:off x="498764" y="1033559"/>
            <a:ext cx="6803736" cy="1560662"/>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 name="Content Placeholder 2">
            <a:extLst>
              <a:ext uri="{FF2B5EF4-FFF2-40B4-BE49-F238E27FC236}">
                <a16:creationId xmlns:a16="http://schemas.microsoft.com/office/drawing/2014/main" id="{4099B8E2-4711-41AE-98D8-D531F7442C81}"/>
              </a:ext>
            </a:extLst>
          </p:cNvPr>
          <p:cNvSpPr>
            <a:spLocks noGrp="1"/>
          </p:cNvSpPr>
          <p:nvPr>
            <p:ph idx="1"/>
          </p:nvPr>
        </p:nvSpPr>
        <p:spPr/>
        <p:txBody>
          <a:bodyPr/>
          <a:lstStyle/>
          <a:p>
            <a:r>
              <a:rPr lang="en-US" dirty="0" err="1"/>
              <a:t>Multiclassifier</a:t>
            </a:r>
            <a:r>
              <a:rPr lang="en-US" dirty="0"/>
              <a:t> output is proportional to the class probability</a:t>
            </a:r>
          </a:p>
          <a:p>
            <a:endParaRPr lang="en-US" dirty="0"/>
          </a:p>
          <a:p>
            <a:endParaRPr lang="en-US" dirty="0"/>
          </a:p>
          <a:p>
            <a:r>
              <a:rPr lang="en-US" dirty="0"/>
              <a:t>Here, we use “probability weighting” that we convert to </a:t>
            </a:r>
            <a:br>
              <a:rPr lang="en-US" dirty="0"/>
            </a:br>
            <a:r>
              <a:rPr lang="en-US" dirty="0"/>
              <a:t>cross-section weighting as</a:t>
            </a:r>
          </a:p>
          <a:p>
            <a:endParaRPr lang="en-US" dirty="0"/>
          </a:p>
          <a:p>
            <a:endParaRPr lang="en-US" dirty="0"/>
          </a:p>
          <a:p>
            <a:r>
              <a:rPr lang="en-US" dirty="0" err="1"/>
              <a:t>Tensorflow</a:t>
            </a:r>
            <a:r>
              <a:rPr lang="en-US" dirty="0"/>
              <a:t> NN with 28/128/128/4</a:t>
            </a:r>
          </a:p>
          <a:p>
            <a:pPr lvl="1"/>
            <a:r>
              <a:rPr lang="en-US" dirty="0" err="1"/>
              <a:t>Softmax</a:t>
            </a:r>
            <a:r>
              <a:rPr lang="en-US" dirty="0"/>
              <a:t> output; Adam opt., moderate L1/L2 reg.</a:t>
            </a:r>
          </a:p>
          <a:p>
            <a:r>
              <a:rPr lang="en-US" dirty="0"/>
              <a:t>Each bin compares		          with </a:t>
            </a:r>
            <a:br>
              <a:rPr lang="en-US" dirty="0"/>
            </a:br>
            <a:br>
              <a:rPr lang="en-US" sz="2800" dirty="0"/>
            </a:br>
            <a:r>
              <a:rPr lang="en-US" dirty="0"/>
              <a:t>or, empirically,			          with</a:t>
            </a:r>
          </a:p>
        </p:txBody>
      </p:sp>
      <p:pic>
        <p:nvPicPr>
          <p:cNvPr id="7" name="Picture 6">
            <a:extLst>
              <a:ext uri="{FF2B5EF4-FFF2-40B4-BE49-F238E27FC236}">
                <a16:creationId xmlns:a16="http://schemas.microsoft.com/office/drawing/2014/main" id="{1380BADE-12BA-A01E-8EE2-1E54893966F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92752" y="916602"/>
            <a:ext cx="3967459" cy="3077200"/>
          </a:xfrm>
          <a:prstGeom prst="rect">
            <a:avLst/>
          </a:prstGeom>
        </p:spPr>
      </p:pic>
      <p:sp>
        <p:nvSpPr>
          <p:cNvPr id="2" name="Title 1">
            <a:extLst>
              <a:ext uri="{FF2B5EF4-FFF2-40B4-BE49-F238E27FC236}">
                <a16:creationId xmlns:a16="http://schemas.microsoft.com/office/drawing/2014/main" id="{20828385-E1D1-1676-E32E-67F3F55ABCCE}"/>
              </a:ext>
            </a:extLst>
          </p:cNvPr>
          <p:cNvSpPr>
            <a:spLocks noGrp="1"/>
          </p:cNvSpPr>
          <p:nvPr>
            <p:ph type="title"/>
          </p:nvPr>
        </p:nvSpPr>
        <p:spPr/>
        <p:txBody>
          <a:bodyPr/>
          <a:lstStyle/>
          <a:p>
            <a:r>
              <a:rPr lang="en-US" dirty="0" err="1"/>
              <a:t>multiClassifier</a:t>
            </a:r>
            <a:r>
              <a:rPr lang="en-US" dirty="0"/>
              <a:t> training</a:t>
            </a:r>
          </a:p>
        </p:txBody>
      </p:sp>
      <p:sp>
        <p:nvSpPr>
          <p:cNvPr id="4" name="Slide Number Placeholder 3">
            <a:extLst>
              <a:ext uri="{FF2B5EF4-FFF2-40B4-BE49-F238E27FC236}">
                <a16:creationId xmlns:a16="http://schemas.microsoft.com/office/drawing/2014/main" id="{37812686-B880-609F-4D02-3F8175CBFF65}"/>
              </a:ext>
            </a:extLst>
          </p:cNvPr>
          <p:cNvSpPr>
            <a:spLocks noGrp="1"/>
          </p:cNvSpPr>
          <p:nvPr>
            <p:ph type="sldNum" sz="quarter" idx="12"/>
          </p:nvPr>
        </p:nvSpPr>
        <p:spPr/>
        <p:txBody>
          <a:bodyPr/>
          <a:lstStyle/>
          <a:p>
            <a:fld id="{6D22F896-40B5-4ADD-8801-0D06FADFA095}" type="slidenum">
              <a:rPr lang="en-US" smtClean="0"/>
              <a:pPr/>
              <a:t>23</a:t>
            </a:fld>
            <a:endParaRPr lang="en-US" dirty="0"/>
          </a:p>
        </p:txBody>
      </p:sp>
      <p:sp>
        <p:nvSpPr>
          <p:cNvPr id="5" name="Content Placeholder 4">
            <a:extLst>
              <a:ext uri="{FF2B5EF4-FFF2-40B4-BE49-F238E27FC236}">
                <a16:creationId xmlns:a16="http://schemas.microsoft.com/office/drawing/2014/main" id="{41E20EC7-6587-C388-CC80-C091575B360D}"/>
              </a:ext>
            </a:extLst>
          </p:cNvPr>
          <p:cNvSpPr>
            <a:spLocks noGrp="1"/>
          </p:cNvSpPr>
          <p:nvPr>
            <p:ph sz="half" idx="2"/>
          </p:nvPr>
        </p:nvSpPr>
        <p:spPr/>
        <p:txBody>
          <a:bodyPr>
            <a:normAutofit lnSpcReduction="10000"/>
          </a:bodyPr>
          <a:lstStyle/>
          <a:p>
            <a:endParaRPr lang="en-US"/>
          </a:p>
        </p:txBody>
      </p:sp>
      <p:pic>
        <p:nvPicPr>
          <p:cNvPr id="8" name="Picture 7">
            <a:extLst>
              <a:ext uri="{FF2B5EF4-FFF2-40B4-BE49-F238E27FC236}">
                <a16:creationId xmlns:a16="http://schemas.microsoft.com/office/drawing/2014/main" id="{A60E5E2A-D2DD-760F-EE75-F8DB7B94E8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53330" y="3707523"/>
            <a:ext cx="4138670" cy="3150477"/>
          </a:xfrm>
          <a:prstGeom prst="rect">
            <a:avLst/>
          </a:prstGeom>
        </p:spPr>
      </p:pic>
      <p:pic>
        <p:nvPicPr>
          <p:cNvPr id="11" name="Picture 10">
            <a:extLst>
              <a:ext uri="{FF2B5EF4-FFF2-40B4-BE49-F238E27FC236}">
                <a16:creationId xmlns:a16="http://schemas.microsoft.com/office/drawing/2014/main" id="{25514658-B4ED-C90F-691D-13885EA11F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91868" y="1539353"/>
            <a:ext cx="4358089" cy="991367"/>
          </a:xfrm>
          <a:prstGeom prst="rect">
            <a:avLst/>
          </a:prstGeom>
        </p:spPr>
      </p:pic>
      <p:pic>
        <p:nvPicPr>
          <p:cNvPr id="12" name="Picture 11">
            <a:extLst>
              <a:ext uri="{FF2B5EF4-FFF2-40B4-BE49-F238E27FC236}">
                <a16:creationId xmlns:a16="http://schemas.microsoft.com/office/drawing/2014/main" id="{A732BA6E-0DE1-5766-0353-B789D50262C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92603" y="3429000"/>
            <a:ext cx="3860660" cy="843660"/>
          </a:xfrm>
          <a:prstGeom prst="rect">
            <a:avLst/>
          </a:prstGeom>
        </p:spPr>
      </p:pic>
      <p:pic>
        <p:nvPicPr>
          <p:cNvPr id="14" name="Picture 13">
            <a:extLst>
              <a:ext uri="{FF2B5EF4-FFF2-40B4-BE49-F238E27FC236}">
                <a16:creationId xmlns:a16="http://schemas.microsoft.com/office/drawing/2014/main" id="{FD4A3E47-357D-A36E-9067-307EC854775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812552" y="6139116"/>
            <a:ext cx="1793843" cy="444445"/>
          </a:xfrm>
          <a:prstGeom prst="rect">
            <a:avLst/>
          </a:prstGeom>
        </p:spPr>
      </p:pic>
      <p:pic>
        <p:nvPicPr>
          <p:cNvPr id="15" name="Picture 14">
            <a:extLst>
              <a:ext uri="{FF2B5EF4-FFF2-40B4-BE49-F238E27FC236}">
                <a16:creationId xmlns:a16="http://schemas.microsoft.com/office/drawing/2014/main" id="{7C25B89D-3F4B-63E8-9866-A37AF1BDBAE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499127" y="6149826"/>
            <a:ext cx="2377511" cy="433735"/>
          </a:xfrm>
          <a:prstGeom prst="rect">
            <a:avLst/>
          </a:prstGeom>
        </p:spPr>
      </p:pic>
      <p:pic>
        <p:nvPicPr>
          <p:cNvPr id="10" name="Picture 9">
            <a:extLst>
              <a:ext uri="{FF2B5EF4-FFF2-40B4-BE49-F238E27FC236}">
                <a16:creationId xmlns:a16="http://schemas.microsoft.com/office/drawing/2014/main" id="{93DD5B5A-B137-09F0-19B5-ABF5E46727C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029430" y="5254211"/>
            <a:ext cx="1466369" cy="591154"/>
          </a:xfrm>
          <a:prstGeom prst="rect">
            <a:avLst/>
          </a:prstGeom>
        </p:spPr>
      </p:pic>
      <p:pic>
        <p:nvPicPr>
          <p:cNvPr id="13" name="Picture 12">
            <a:extLst>
              <a:ext uri="{FF2B5EF4-FFF2-40B4-BE49-F238E27FC236}">
                <a16:creationId xmlns:a16="http://schemas.microsoft.com/office/drawing/2014/main" id="{1644C074-6840-D034-468C-B15E4AAB6F2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507505" y="5228812"/>
            <a:ext cx="2251473" cy="954508"/>
          </a:xfrm>
          <a:prstGeom prst="rect">
            <a:avLst/>
          </a:prstGeom>
        </p:spPr>
      </p:pic>
    </p:spTree>
    <p:extLst>
      <p:ext uri="{BB962C8B-B14F-4D97-AF65-F5344CB8AC3E}">
        <p14:creationId xmlns:p14="http://schemas.microsoft.com/office/powerpoint/2010/main" val="423267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7A9CFD76-0AC9-E74A-B14F-6704DEA256AC}"/>
              </a:ext>
            </a:extLst>
          </p:cNvPr>
          <p:cNvSpPr/>
          <p:nvPr/>
        </p:nvSpPr>
        <p:spPr>
          <a:xfrm>
            <a:off x="485487" y="2813702"/>
            <a:ext cx="11278087" cy="2650407"/>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pic>
        <p:nvPicPr>
          <p:cNvPr id="17" name="Picture 16">
            <a:extLst>
              <a:ext uri="{FF2B5EF4-FFF2-40B4-BE49-F238E27FC236}">
                <a16:creationId xmlns:a16="http://schemas.microsoft.com/office/drawing/2014/main" id="{CDC18852-F262-35F5-E8E8-F863E16A5C1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15258" y="3794683"/>
            <a:ext cx="5207000" cy="584200"/>
          </a:xfrm>
          <a:prstGeom prst="rect">
            <a:avLst/>
          </a:prstGeom>
        </p:spPr>
      </p:pic>
      <p:sp>
        <p:nvSpPr>
          <p:cNvPr id="37" name="Rounded Rectangle 36">
            <a:extLst>
              <a:ext uri="{FF2B5EF4-FFF2-40B4-BE49-F238E27FC236}">
                <a16:creationId xmlns:a16="http://schemas.microsoft.com/office/drawing/2014/main" id="{58126840-43A7-0442-A058-C9DCA4ACE93D}"/>
              </a:ext>
            </a:extLst>
          </p:cNvPr>
          <p:cNvSpPr/>
          <p:nvPr/>
        </p:nvSpPr>
        <p:spPr>
          <a:xfrm>
            <a:off x="485488" y="5552998"/>
            <a:ext cx="11278085" cy="1106651"/>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8" name="Rounded Rectangle 17">
            <a:extLst>
              <a:ext uri="{FF2B5EF4-FFF2-40B4-BE49-F238E27FC236}">
                <a16:creationId xmlns:a16="http://schemas.microsoft.com/office/drawing/2014/main" id="{682C6D77-76D0-8F4B-83E5-40E041918AB5}"/>
              </a:ext>
            </a:extLst>
          </p:cNvPr>
          <p:cNvSpPr/>
          <p:nvPr/>
        </p:nvSpPr>
        <p:spPr>
          <a:xfrm>
            <a:off x="485486" y="1027484"/>
            <a:ext cx="11278089" cy="1613597"/>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1557F986-7B84-FA4D-9BAB-4F83FCA3611C}"/>
              </a:ext>
            </a:extLst>
          </p:cNvPr>
          <p:cNvSpPr>
            <a:spLocks noGrp="1"/>
          </p:cNvSpPr>
          <p:nvPr>
            <p:ph type="title"/>
          </p:nvPr>
        </p:nvSpPr>
        <p:spPr/>
        <p:txBody>
          <a:bodyPr/>
          <a:lstStyle/>
          <a:p>
            <a:r>
              <a:rPr lang="en-AT" dirty="0"/>
              <a:t>learning parameterizations (Generic) </a:t>
            </a:r>
          </a:p>
        </p:txBody>
      </p:sp>
      <p:sp>
        <p:nvSpPr>
          <p:cNvPr id="3" name="Content Placeholder 2">
            <a:extLst>
              <a:ext uri="{FF2B5EF4-FFF2-40B4-BE49-F238E27FC236}">
                <a16:creationId xmlns:a16="http://schemas.microsoft.com/office/drawing/2014/main" id="{5638E55A-82B4-6344-AAD0-1FB839CF6844}"/>
              </a:ext>
            </a:extLst>
          </p:cNvPr>
          <p:cNvSpPr>
            <a:spLocks noGrp="1"/>
          </p:cNvSpPr>
          <p:nvPr>
            <p:ph idx="1"/>
          </p:nvPr>
        </p:nvSpPr>
        <p:spPr>
          <a:xfrm>
            <a:off x="498764" y="1043778"/>
            <a:ext cx="11194472" cy="5810515"/>
          </a:xfrm>
        </p:spPr>
        <p:txBody>
          <a:bodyPr>
            <a:normAutofit/>
          </a:bodyPr>
          <a:lstStyle/>
          <a:p>
            <a:endParaRPr lang="en-AT" sz="100" dirty="0"/>
          </a:p>
          <a:p>
            <a:r>
              <a:rPr lang="en-AT" dirty="0"/>
              <a:t>“Likelihood ratio trick” </a:t>
            </a:r>
            <a:endParaRPr lang="en-AT" dirty="0">
              <a:solidFill>
                <a:srgbClr val="FF7D09"/>
              </a:solidFill>
            </a:endParaRPr>
          </a:p>
          <a:p>
            <a:pPr marL="0" indent="0">
              <a:buNone/>
            </a:pPr>
            <a:endParaRPr lang="en-AT" sz="1000" dirty="0"/>
          </a:p>
          <a:p>
            <a:pPr marL="0" indent="0">
              <a:buNone/>
            </a:pPr>
            <a:endParaRPr lang="en-AT" dirty="0"/>
          </a:p>
          <a:p>
            <a:pPr marL="0" indent="0">
              <a:buNone/>
            </a:pPr>
            <a:endParaRPr lang="en-AT" dirty="0"/>
          </a:p>
          <a:p>
            <a:r>
              <a:rPr lang="en-AT" dirty="0"/>
              <a:t>Parametric ansatz: </a:t>
            </a:r>
          </a:p>
          <a:p>
            <a:pPr marL="0" indent="0">
              <a:buNone/>
            </a:pPr>
            <a:endParaRPr lang="en-AT" sz="1400" dirty="0"/>
          </a:p>
          <a:p>
            <a:endParaRPr lang="en-AT" sz="1600" dirty="0"/>
          </a:p>
          <a:p>
            <a:pPr marL="0" indent="0">
              <a:buNone/>
            </a:pPr>
            <a:endParaRPr lang="en-AT" dirty="0"/>
          </a:p>
          <a:p>
            <a:pPr marL="0" indent="0">
              <a:buNone/>
            </a:pPr>
            <a:r>
              <a:rPr lang="en-AT" dirty="0"/>
              <a:t>    Implement coefficient functions Δ(x) as NNs or trees:</a:t>
            </a:r>
          </a:p>
          <a:p>
            <a:endParaRPr lang="en-AT" sz="2400" dirty="0"/>
          </a:p>
          <a:p>
            <a:r>
              <a:rPr lang="en-AT" dirty="0"/>
              <a:t>Sum over more data sets than independent.     :</a:t>
            </a:r>
          </a:p>
        </p:txBody>
      </p:sp>
      <p:sp>
        <p:nvSpPr>
          <p:cNvPr id="4" name="Slide Number Placeholder 3">
            <a:extLst>
              <a:ext uri="{FF2B5EF4-FFF2-40B4-BE49-F238E27FC236}">
                <a16:creationId xmlns:a16="http://schemas.microsoft.com/office/drawing/2014/main" id="{66D18106-5378-EE4D-86A2-096AB6E5674D}"/>
              </a:ext>
            </a:extLst>
          </p:cNvPr>
          <p:cNvSpPr>
            <a:spLocks noGrp="1"/>
          </p:cNvSpPr>
          <p:nvPr>
            <p:ph type="sldNum" sz="quarter" idx="12"/>
          </p:nvPr>
        </p:nvSpPr>
        <p:spPr/>
        <p:txBody>
          <a:bodyPr/>
          <a:lstStyle/>
          <a:p>
            <a:fld id="{6D22F896-40B5-4ADD-8801-0D06FADFA095}" type="slidenum">
              <a:rPr lang="en-US" smtClean="0"/>
              <a:pPr/>
              <a:t>24</a:t>
            </a:fld>
            <a:endParaRPr lang="en-US" dirty="0"/>
          </a:p>
        </p:txBody>
      </p:sp>
      <p:sp>
        <p:nvSpPr>
          <p:cNvPr id="5" name="Content Placeholder 4">
            <a:extLst>
              <a:ext uri="{FF2B5EF4-FFF2-40B4-BE49-F238E27FC236}">
                <a16:creationId xmlns:a16="http://schemas.microsoft.com/office/drawing/2014/main" id="{E63B685D-AA06-F845-80C7-D06961B5FCA2}"/>
              </a:ext>
            </a:extLst>
          </p:cNvPr>
          <p:cNvSpPr>
            <a:spLocks noGrp="1"/>
          </p:cNvSpPr>
          <p:nvPr>
            <p:ph sz="half" idx="2"/>
          </p:nvPr>
        </p:nvSpPr>
        <p:spPr/>
        <p:txBody>
          <a:bodyPr>
            <a:normAutofit lnSpcReduction="10000"/>
          </a:bodyPr>
          <a:lstStyle/>
          <a:p>
            <a:endParaRPr lang="en-AT"/>
          </a:p>
        </p:txBody>
      </p:sp>
      <p:pic>
        <p:nvPicPr>
          <p:cNvPr id="10" name="Picture 9">
            <a:extLst>
              <a:ext uri="{FF2B5EF4-FFF2-40B4-BE49-F238E27FC236}">
                <a16:creationId xmlns:a16="http://schemas.microsoft.com/office/drawing/2014/main" id="{7672660E-F092-A84E-8CEA-DFFD8149DD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33501" y="1597895"/>
            <a:ext cx="2658944" cy="1015476"/>
          </a:xfrm>
          <a:prstGeom prst="rect">
            <a:avLst/>
          </a:prstGeom>
        </p:spPr>
      </p:pic>
      <p:pic>
        <p:nvPicPr>
          <p:cNvPr id="14" name="Picture 13">
            <a:extLst>
              <a:ext uri="{FF2B5EF4-FFF2-40B4-BE49-F238E27FC236}">
                <a16:creationId xmlns:a16="http://schemas.microsoft.com/office/drawing/2014/main" id="{6D8C3183-3850-084B-87A7-BD851AC220E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72988" y="4634230"/>
            <a:ext cx="3133522" cy="903358"/>
          </a:xfrm>
          <a:prstGeom prst="rect">
            <a:avLst/>
          </a:prstGeom>
        </p:spPr>
      </p:pic>
      <p:pic>
        <p:nvPicPr>
          <p:cNvPr id="16" name="Picture 15">
            <a:extLst>
              <a:ext uri="{FF2B5EF4-FFF2-40B4-BE49-F238E27FC236}">
                <a16:creationId xmlns:a16="http://schemas.microsoft.com/office/drawing/2014/main" id="{5E1564DF-B9F5-5943-802D-35658F7A26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31644" y="5660346"/>
            <a:ext cx="2491158" cy="897436"/>
          </a:xfrm>
          <a:prstGeom prst="rect">
            <a:avLst/>
          </a:prstGeom>
        </p:spPr>
      </p:pic>
      <p:cxnSp>
        <p:nvCxnSpPr>
          <p:cNvPr id="21" name="Straight Arrow Connector 20">
            <a:extLst>
              <a:ext uri="{FF2B5EF4-FFF2-40B4-BE49-F238E27FC236}">
                <a16:creationId xmlns:a16="http://schemas.microsoft.com/office/drawing/2014/main" id="{52A56BB1-8968-A847-9844-76965E80580B}"/>
              </a:ext>
            </a:extLst>
          </p:cNvPr>
          <p:cNvCxnSpPr>
            <a:cxnSpLocks/>
          </p:cNvCxnSpPr>
          <p:nvPr/>
        </p:nvCxnSpPr>
        <p:spPr>
          <a:xfrm flipV="1">
            <a:off x="10008315" y="1750054"/>
            <a:ext cx="0" cy="1501146"/>
          </a:xfrm>
          <a:prstGeom prst="straightConnector1">
            <a:avLst/>
          </a:prstGeom>
          <a:ln w="25400">
            <a:solidFill>
              <a:srgbClr val="FF7D0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E75885-DB81-DF41-96F6-CDB60CA49308}"/>
              </a:ext>
            </a:extLst>
          </p:cNvPr>
          <p:cNvCxnSpPr>
            <a:cxnSpLocks/>
          </p:cNvCxnSpPr>
          <p:nvPr/>
        </p:nvCxnSpPr>
        <p:spPr>
          <a:xfrm>
            <a:off x="8664089" y="3251200"/>
            <a:ext cx="1329184" cy="0"/>
          </a:xfrm>
          <a:prstGeom prst="line">
            <a:avLst/>
          </a:prstGeom>
          <a:ln w="25400">
            <a:solidFill>
              <a:srgbClr val="FF7D09"/>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EE8C66-EB0B-3543-8C9F-2771D1944DD4}"/>
              </a:ext>
            </a:extLst>
          </p:cNvPr>
          <p:cNvCxnSpPr>
            <a:cxnSpLocks/>
          </p:cNvCxnSpPr>
          <p:nvPr/>
        </p:nvCxnSpPr>
        <p:spPr>
          <a:xfrm flipV="1">
            <a:off x="7923952" y="3694187"/>
            <a:ext cx="0" cy="128956"/>
          </a:xfrm>
          <a:prstGeom prst="straightConnector1">
            <a:avLst/>
          </a:prstGeom>
          <a:ln w="25400">
            <a:solidFill>
              <a:srgbClr val="FF7D0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1F345F-3D43-9440-83AD-744C0FB7DB49}"/>
              </a:ext>
            </a:extLst>
          </p:cNvPr>
          <p:cNvCxnSpPr>
            <a:cxnSpLocks/>
          </p:cNvCxnSpPr>
          <p:nvPr/>
        </p:nvCxnSpPr>
        <p:spPr>
          <a:xfrm>
            <a:off x="6104598" y="3823143"/>
            <a:ext cx="1819354" cy="0"/>
          </a:xfrm>
          <a:prstGeom prst="line">
            <a:avLst/>
          </a:prstGeom>
          <a:ln w="25400">
            <a:solidFill>
              <a:srgbClr val="FF7D09"/>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EC60CA-68C6-FE4B-8E52-802FB0E1D74B}"/>
              </a:ext>
            </a:extLst>
          </p:cNvPr>
          <p:cNvCxnSpPr>
            <a:cxnSpLocks/>
          </p:cNvCxnSpPr>
          <p:nvPr/>
        </p:nvCxnSpPr>
        <p:spPr>
          <a:xfrm>
            <a:off x="6106880" y="3809075"/>
            <a:ext cx="0" cy="95105"/>
          </a:xfrm>
          <a:prstGeom prst="line">
            <a:avLst/>
          </a:prstGeom>
          <a:ln w="25400">
            <a:solidFill>
              <a:srgbClr val="FF800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F7B7743-8DF3-3345-BAD7-C2AD2C34517A}"/>
              </a:ext>
            </a:extLst>
          </p:cNvPr>
          <p:cNvCxnSpPr>
            <a:cxnSpLocks/>
          </p:cNvCxnSpPr>
          <p:nvPr/>
        </p:nvCxnSpPr>
        <p:spPr>
          <a:xfrm flipV="1">
            <a:off x="6742265" y="4237534"/>
            <a:ext cx="0" cy="475143"/>
          </a:xfrm>
          <a:prstGeom prst="straightConnector1">
            <a:avLst/>
          </a:prstGeom>
          <a:ln w="25400">
            <a:solidFill>
              <a:srgbClr val="FF7D0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7BD7C70-8A6F-DC45-A3D7-4DCF11D487F6}"/>
              </a:ext>
            </a:extLst>
          </p:cNvPr>
          <p:cNvCxnSpPr>
            <a:cxnSpLocks/>
          </p:cNvCxnSpPr>
          <p:nvPr/>
        </p:nvCxnSpPr>
        <p:spPr>
          <a:xfrm>
            <a:off x="8808845" y="6054544"/>
            <a:ext cx="371366" cy="0"/>
          </a:xfrm>
          <a:prstGeom prst="straightConnector1">
            <a:avLst/>
          </a:prstGeom>
          <a:ln w="25400">
            <a:solidFill>
              <a:schemeClr val="tx1">
                <a:lumMod val="85000"/>
                <a:lumOff val="1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A659BC-2FCF-3C8F-2501-A726842EA47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733501" y="1187524"/>
            <a:ext cx="5156200" cy="635000"/>
          </a:xfrm>
          <a:prstGeom prst="rect">
            <a:avLst/>
          </a:prstGeom>
        </p:spPr>
      </p:pic>
      <p:pic>
        <p:nvPicPr>
          <p:cNvPr id="13" name="Picture 12">
            <a:extLst>
              <a:ext uri="{FF2B5EF4-FFF2-40B4-BE49-F238E27FC236}">
                <a16:creationId xmlns:a16="http://schemas.microsoft.com/office/drawing/2014/main" id="{1801835E-661E-FAF4-2333-4D34CF00BEB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41537" y="2810909"/>
            <a:ext cx="2287048" cy="941726"/>
          </a:xfrm>
          <a:prstGeom prst="rect">
            <a:avLst/>
          </a:prstGeom>
        </p:spPr>
      </p:pic>
      <p:pic>
        <p:nvPicPr>
          <p:cNvPr id="20" name="Picture 19">
            <a:extLst>
              <a:ext uri="{FF2B5EF4-FFF2-40B4-BE49-F238E27FC236}">
                <a16:creationId xmlns:a16="http://schemas.microsoft.com/office/drawing/2014/main" id="{2BE09984-9185-555B-1161-2924C96419B5}"/>
              </a:ext>
            </a:extLst>
          </p:cNvPr>
          <p:cNvPicPr>
            <a:picLocks noChangeAspect="1"/>
          </p:cNvPicPr>
          <p:nvPr/>
        </p:nvPicPr>
        <p:blipFill rotWithShape="1">
          <a:blip r:embed="rId8">
            <a:clrChange>
              <a:clrFrom>
                <a:srgbClr val="FFFFFF"/>
              </a:clrFrom>
              <a:clrTo>
                <a:srgbClr val="FFFFFF">
                  <a:alpha val="0"/>
                </a:srgbClr>
              </a:clrTo>
            </a:clrChange>
          </a:blip>
          <a:srcRect t="3456"/>
          <a:stretch/>
        </p:blipFill>
        <p:spPr>
          <a:xfrm>
            <a:off x="9281984" y="5666773"/>
            <a:ext cx="2424528" cy="775542"/>
          </a:xfrm>
          <a:prstGeom prst="rect">
            <a:avLst/>
          </a:prstGeom>
        </p:spPr>
      </p:pic>
      <p:sp>
        <p:nvSpPr>
          <p:cNvPr id="22" name="TextBox 21">
            <a:extLst>
              <a:ext uri="{FF2B5EF4-FFF2-40B4-BE49-F238E27FC236}">
                <a16:creationId xmlns:a16="http://schemas.microsoft.com/office/drawing/2014/main" id="{68DCC073-DA1D-4A75-D657-D16D2620766C}"/>
              </a:ext>
            </a:extLst>
          </p:cNvPr>
          <p:cNvSpPr txBox="1"/>
          <p:nvPr/>
        </p:nvSpPr>
        <p:spPr>
          <a:xfrm>
            <a:off x="975144" y="1848419"/>
            <a:ext cx="1972015" cy="646331"/>
          </a:xfrm>
          <a:prstGeom prst="rect">
            <a:avLst/>
          </a:prstGeom>
          <a:noFill/>
          <a:ln cap="flat">
            <a:noFill/>
          </a:ln>
          <a:effectLst>
            <a:softEdge rad="0"/>
          </a:effectLst>
        </p:spPr>
        <p:txBody>
          <a:bodyPr wrap="none" rtlCol="0">
            <a:spAutoFit/>
          </a:bodyPr>
          <a:lstStyle/>
          <a:p>
            <a:pPr algn="ctr"/>
            <a:r>
              <a:rPr lang="en-AT" i="1" dirty="0">
                <a:solidFill>
                  <a:srgbClr val="FF8001"/>
                </a:solidFill>
              </a:rPr>
              <a:t>enough to learn </a:t>
            </a:r>
            <a:br>
              <a:rPr lang="en-AT" i="1" dirty="0">
                <a:solidFill>
                  <a:srgbClr val="FF8001"/>
                </a:solidFill>
              </a:rPr>
            </a:br>
            <a:r>
              <a:rPr lang="en-AT" i="1" dirty="0">
                <a:solidFill>
                  <a:srgbClr val="FF8001"/>
                </a:solidFill>
              </a:rPr>
              <a:t>non-parametric DCR</a:t>
            </a:r>
          </a:p>
        </p:txBody>
      </p:sp>
      <p:pic>
        <p:nvPicPr>
          <p:cNvPr id="6" name="Picture 5">
            <a:extLst>
              <a:ext uri="{FF2B5EF4-FFF2-40B4-BE49-F238E27FC236}">
                <a16:creationId xmlns:a16="http://schemas.microsoft.com/office/drawing/2014/main" id="{02B9CD28-1845-AD5C-7EF8-B59F591E9101}"/>
              </a:ext>
            </a:extLst>
          </p:cNvPr>
          <p:cNvPicPr>
            <a:picLocks noChangeAspect="1"/>
          </p:cNvPicPr>
          <p:nvPr/>
        </p:nvPicPr>
        <p:blipFill rotWithShape="1">
          <a:blip r:embed="rId9"/>
          <a:srcRect r="73377" b="-7513"/>
          <a:stretch/>
        </p:blipFill>
        <p:spPr>
          <a:xfrm>
            <a:off x="5342688" y="5830515"/>
            <a:ext cx="290192" cy="474031"/>
          </a:xfrm>
          <a:prstGeom prst="rect">
            <a:avLst/>
          </a:prstGeom>
        </p:spPr>
      </p:pic>
      <p:sp>
        <p:nvSpPr>
          <p:cNvPr id="7" name="Rectangle 6">
            <a:extLst>
              <a:ext uri="{FF2B5EF4-FFF2-40B4-BE49-F238E27FC236}">
                <a16:creationId xmlns:a16="http://schemas.microsoft.com/office/drawing/2014/main" id="{F4692C4B-424C-49ED-F8E6-393AB1989036}"/>
              </a:ext>
            </a:extLst>
          </p:cNvPr>
          <p:cNvSpPr/>
          <p:nvPr/>
        </p:nvSpPr>
        <p:spPr>
          <a:xfrm>
            <a:off x="7307501" y="2101661"/>
            <a:ext cx="973689" cy="467970"/>
          </a:xfrm>
          <a:prstGeom prst="rect">
            <a:avLst/>
          </a:prstGeom>
          <a:noFill/>
          <a:ln w="25400">
            <a:solidFill>
              <a:srgbClr val="FF8001"/>
            </a:solidFill>
            <a:prstDash val="sysDash"/>
          </a:ln>
        </p:spPr>
        <p:txBody>
          <a:bodyPr wrap="square" rtlCol="0" anchor="ctr">
            <a:sp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pic>
        <p:nvPicPr>
          <p:cNvPr id="8" name="Picture 7">
            <a:extLst>
              <a:ext uri="{FF2B5EF4-FFF2-40B4-BE49-F238E27FC236}">
                <a16:creationId xmlns:a16="http://schemas.microsoft.com/office/drawing/2014/main" id="{5FAEB963-701D-F913-F418-2FDD4C234388}"/>
              </a:ext>
            </a:extLst>
          </p:cNvPr>
          <p:cNvPicPr>
            <a:picLocks noChangeAspect="1"/>
          </p:cNvPicPr>
          <p:nvPr/>
        </p:nvPicPr>
        <p:blipFill>
          <a:blip r:embed="rId10"/>
          <a:stretch>
            <a:fillRect/>
          </a:stretch>
        </p:blipFill>
        <p:spPr>
          <a:xfrm>
            <a:off x="7981494" y="4309823"/>
            <a:ext cx="838368" cy="305891"/>
          </a:xfrm>
          <a:prstGeom prst="rect">
            <a:avLst/>
          </a:prstGeom>
        </p:spPr>
      </p:pic>
      <p:pic>
        <p:nvPicPr>
          <p:cNvPr id="11" name="Picture 10">
            <a:extLst>
              <a:ext uri="{FF2B5EF4-FFF2-40B4-BE49-F238E27FC236}">
                <a16:creationId xmlns:a16="http://schemas.microsoft.com/office/drawing/2014/main" id="{8E697219-096E-3026-7D4B-1B61EEEBFFA7}"/>
              </a:ext>
            </a:extLst>
          </p:cNvPr>
          <p:cNvPicPr>
            <a:picLocks noChangeAspect="1"/>
          </p:cNvPicPr>
          <p:nvPr/>
        </p:nvPicPr>
        <p:blipFill>
          <a:blip r:embed="rId11">
            <a:clrChange>
              <a:clrFrom>
                <a:srgbClr val="FEFFFE"/>
              </a:clrFrom>
              <a:clrTo>
                <a:srgbClr val="FEFFFE">
                  <a:alpha val="0"/>
                </a:srgbClr>
              </a:clrTo>
            </a:clrChange>
          </a:blip>
          <a:stretch>
            <a:fillRect/>
          </a:stretch>
        </p:blipFill>
        <p:spPr>
          <a:xfrm>
            <a:off x="7693422" y="4283450"/>
            <a:ext cx="294799" cy="307805"/>
          </a:xfrm>
          <a:prstGeom prst="rect">
            <a:avLst/>
          </a:prstGeom>
        </p:spPr>
      </p:pic>
    </p:spTree>
    <p:extLst>
      <p:ext uri="{BB962C8B-B14F-4D97-AF65-F5344CB8AC3E}">
        <p14:creationId xmlns:p14="http://schemas.microsoft.com/office/powerpoint/2010/main" val="191131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FC548-1888-F866-FD20-698F527F9C9E}"/>
              </a:ext>
            </a:extLst>
          </p:cNvPr>
          <p:cNvSpPr>
            <a:spLocks noGrp="1"/>
          </p:cNvSpPr>
          <p:nvPr>
            <p:ph type="title"/>
          </p:nvPr>
        </p:nvSpPr>
        <p:spPr/>
        <p:txBody>
          <a:bodyPr/>
          <a:lstStyle/>
          <a:p>
            <a:r>
              <a:rPr lang="en-US" dirty="0" err="1"/>
              <a:t>Postfit</a:t>
            </a:r>
            <a:r>
              <a:rPr lang="en-US" dirty="0"/>
              <a:t> distributions</a:t>
            </a:r>
          </a:p>
        </p:txBody>
      </p:sp>
      <p:sp>
        <p:nvSpPr>
          <p:cNvPr id="4" name="Slide Number Placeholder 3">
            <a:extLst>
              <a:ext uri="{FF2B5EF4-FFF2-40B4-BE49-F238E27FC236}">
                <a16:creationId xmlns:a16="http://schemas.microsoft.com/office/drawing/2014/main" id="{2BD713C0-7F1B-4D8E-E574-1B5E957FE3DD}"/>
              </a:ext>
            </a:extLst>
          </p:cNvPr>
          <p:cNvSpPr>
            <a:spLocks noGrp="1"/>
          </p:cNvSpPr>
          <p:nvPr>
            <p:ph type="sldNum" sz="quarter" idx="12"/>
          </p:nvPr>
        </p:nvSpPr>
        <p:spPr/>
        <p:txBody>
          <a:bodyPr/>
          <a:lstStyle/>
          <a:p>
            <a:fld id="{6D22F896-40B5-4ADD-8801-0D06FADFA095}" type="slidenum">
              <a:rPr lang="en-US" smtClean="0"/>
              <a:pPr/>
              <a:t>25</a:t>
            </a:fld>
            <a:endParaRPr lang="en-US" dirty="0"/>
          </a:p>
        </p:txBody>
      </p:sp>
      <p:sp>
        <p:nvSpPr>
          <p:cNvPr id="5" name="Content Placeholder 4">
            <a:extLst>
              <a:ext uri="{FF2B5EF4-FFF2-40B4-BE49-F238E27FC236}">
                <a16:creationId xmlns:a16="http://schemas.microsoft.com/office/drawing/2014/main" id="{3C86E408-98CD-7292-DA41-D22FCF0C57AA}"/>
              </a:ext>
            </a:extLst>
          </p:cNvPr>
          <p:cNvSpPr>
            <a:spLocks noGrp="1"/>
          </p:cNvSpPr>
          <p:nvPr>
            <p:ph sz="half" idx="2"/>
          </p:nvPr>
        </p:nvSpPr>
        <p:spPr/>
        <p:txBody>
          <a:bodyPr>
            <a:normAutofit lnSpcReduction="10000"/>
          </a:bodyPr>
          <a:lstStyle/>
          <a:p>
            <a:endParaRPr lang="en-US"/>
          </a:p>
        </p:txBody>
      </p:sp>
      <p:sp>
        <p:nvSpPr>
          <p:cNvPr id="6" name="Text Placeholder 5">
            <a:extLst>
              <a:ext uri="{FF2B5EF4-FFF2-40B4-BE49-F238E27FC236}">
                <a16:creationId xmlns:a16="http://schemas.microsoft.com/office/drawing/2014/main" id="{6E683D8F-7510-9B80-A481-0F85524214E6}"/>
              </a:ext>
            </a:extLst>
          </p:cNvPr>
          <p:cNvSpPr>
            <a:spLocks noGrp="1"/>
          </p:cNvSpPr>
          <p:nvPr>
            <p:ph type="body" sz="quarter" idx="13"/>
          </p:nvPr>
        </p:nvSpPr>
        <p:spPr/>
        <p:txBody>
          <a:bodyPr/>
          <a:lstStyle/>
          <a:p>
            <a:endParaRPr lang="en-US" dirty="0"/>
          </a:p>
        </p:txBody>
      </p:sp>
      <p:pic>
        <p:nvPicPr>
          <p:cNvPr id="7" name="Picture 6">
            <a:extLst>
              <a:ext uri="{FF2B5EF4-FFF2-40B4-BE49-F238E27FC236}">
                <a16:creationId xmlns:a16="http://schemas.microsoft.com/office/drawing/2014/main" id="{2C67324E-8AEA-D05B-0B26-32781B9A313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723088"/>
            <a:ext cx="4350001" cy="3884243"/>
          </a:xfrm>
          <a:prstGeom prst="rect">
            <a:avLst/>
          </a:prstGeom>
        </p:spPr>
      </p:pic>
      <p:pic>
        <p:nvPicPr>
          <p:cNvPr id="8" name="Picture 7">
            <a:extLst>
              <a:ext uri="{FF2B5EF4-FFF2-40B4-BE49-F238E27FC236}">
                <a16:creationId xmlns:a16="http://schemas.microsoft.com/office/drawing/2014/main" id="{33FC7354-1E13-8F96-08A3-155BEB4077B4}"/>
              </a:ext>
            </a:extLst>
          </p:cNvPr>
          <p:cNvPicPr>
            <a:picLocks noChangeAspect="1"/>
          </p:cNvPicPr>
          <p:nvPr/>
        </p:nvPicPr>
        <p:blipFill>
          <a:blip r:embed="rId3">
            <a:clrChange>
              <a:clrFrom>
                <a:srgbClr val="FFFFFF"/>
              </a:clrFrom>
              <a:clrTo>
                <a:srgbClr val="FFFFFF">
                  <a:alpha val="0"/>
                </a:srgbClr>
              </a:clrTo>
            </a:clrChange>
          </a:blip>
          <a:srcRect t="1314"/>
          <a:stretch/>
        </p:blipFill>
        <p:spPr>
          <a:xfrm>
            <a:off x="4089450" y="1958868"/>
            <a:ext cx="3875455" cy="3659770"/>
          </a:xfrm>
          <a:prstGeom prst="rect">
            <a:avLst/>
          </a:prstGeom>
        </p:spPr>
      </p:pic>
      <p:pic>
        <p:nvPicPr>
          <p:cNvPr id="9" name="Picture 8">
            <a:extLst>
              <a:ext uri="{FF2B5EF4-FFF2-40B4-BE49-F238E27FC236}">
                <a16:creationId xmlns:a16="http://schemas.microsoft.com/office/drawing/2014/main" id="{E437FF5A-A50E-C274-EBE8-DA70DFCCC9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96860" y="1958868"/>
            <a:ext cx="3945758" cy="3796364"/>
          </a:xfrm>
          <a:prstGeom prst="rect">
            <a:avLst/>
          </a:prstGeom>
        </p:spPr>
      </p:pic>
      <p:sp>
        <p:nvSpPr>
          <p:cNvPr id="3" name="TextBox 2">
            <a:extLst>
              <a:ext uri="{FF2B5EF4-FFF2-40B4-BE49-F238E27FC236}">
                <a16:creationId xmlns:a16="http://schemas.microsoft.com/office/drawing/2014/main" id="{697A8F65-C5B2-E497-B6BD-876D01B278A8}"/>
              </a:ext>
            </a:extLst>
          </p:cNvPr>
          <p:cNvSpPr txBox="1"/>
          <p:nvPr/>
        </p:nvSpPr>
        <p:spPr>
          <a:xfrm>
            <a:off x="4941783" y="5980302"/>
            <a:ext cx="2170787" cy="369332"/>
          </a:xfrm>
          <a:prstGeom prst="rect">
            <a:avLst/>
          </a:prstGeom>
          <a:noFill/>
          <a:ln cap="flat">
            <a:noFill/>
          </a:ln>
          <a:effectLst>
            <a:softEdge rad="0"/>
          </a:effectLst>
        </p:spPr>
        <p:txBody>
          <a:bodyPr wrap="none" rtlCol="0">
            <a:spAutoFit/>
          </a:bodyPr>
          <a:lstStyle/>
          <a:p>
            <a:pPr algn="ctr"/>
            <a:r>
              <a:rPr lang="en-US" dirty="0" err="1">
                <a:solidFill>
                  <a:schemeClr val="tx1">
                    <a:lumMod val="65000"/>
                    <a:lumOff val="35000"/>
                  </a:schemeClr>
                </a:solidFill>
              </a:rPr>
              <a:t>μ</a:t>
            </a:r>
            <a:r>
              <a:rPr lang="en-US" dirty="0">
                <a:solidFill>
                  <a:schemeClr val="tx1">
                    <a:lumMod val="65000"/>
                    <a:lumOff val="35000"/>
                  </a:schemeClr>
                </a:solidFill>
              </a:rPr>
              <a:t> </a:t>
            </a:r>
            <a:r>
              <a:rPr lang="en-US" baseline="30000" dirty="0">
                <a:solidFill>
                  <a:schemeClr val="tx1">
                    <a:lumMod val="65000"/>
                    <a:lumOff val="35000"/>
                  </a:schemeClr>
                </a:solidFill>
              </a:rPr>
              <a:t>true</a:t>
            </a:r>
            <a:r>
              <a:rPr lang="en-US" dirty="0">
                <a:solidFill>
                  <a:schemeClr val="tx1">
                    <a:lumMod val="65000"/>
                    <a:lumOff val="35000"/>
                  </a:schemeClr>
                </a:solidFill>
              </a:rPr>
              <a:t> = 3, </a:t>
            </a:r>
            <a:r>
              <a:rPr lang="en-US" dirty="0" err="1">
                <a:solidFill>
                  <a:schemeClr val="tx1">
                    <a:lumMod val="65000"/>
                    <a:lumOff val="35000"/>
                  </a:schemeClr>
                </a:solidFill>
              </a:rPr>
              <a:t>μ</a:t>
            </a:r>
            <a:r>
              <a:rPr lang="en-US" baseline="30000" dirty="0" err="1">
                <a:solidFill>
                  <a:schemeClr val="tx1">
                    <a:lumMod val="65000"/>
                    <a:lumOff val="35000"/>
                  </a:schemeClr>
                </a:solidFill>
              </a:rPr>
              <a:t>MLE</a:t>
            </a:r>
            <a:r>
              <a:rPr lang="en-US" baseline="30000" dirty="0">
                <a:solidFill>
                  <a:schemeClr val="tx1">
                    <a:lumMod val="65000"/>
                    <a:lumOff val="35000"/>
                  </a:schemeClr>
                </a:solidFill>
              </a:rPr>
              <a:t> </a:t>
            </a:r>
            <a:r>
              <a:rPr lang="en-US" dirty="0">
                <a:solidFill>
                  <a:schemeClr val="tx1">
                    <a:lumMod val="65000"/>
                    <a:lumOff val="35000"/>
                  </a:schemeClr>
                </a:solidFill>
              </a:rPr>
              <a:t>= 3.24</a:t>
            </a:r>
          </a:p>
        </p:txBody>
      </p:sp>
    </p:spTree>
    <p:extLst>
      <p:ext uri="{BB962C8B-B14F-4D97-AF65-F5344CB8AC3E}">
        <p14:creationId xmlns:p14="http://schemas.microsoft.com/office/powerpoint/2010/main" val="2856798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ED097D5-31B1-0478-B10C-6AD23CCCDB71}"/>
              </a:ext>
            </a:extLst>
          </p:cNvPr>
          <p:cNvSpPr/>
          <p:nvPr/>
        </p:nvSpPr>
        <p:spPr>
          <a:xfrm>
            <a:off x="6902269" y="3094051"/>
            <a:ext cx="5023757" cy="1790806"/>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9" name="Rounded Rectangle 8">
            <a:extLst>
              <a:ext uri="{FF2B5EF4-FFF2-40B4-BE49-F238E27FC236}">
                <a16:creationId xmlns:a16="http://schemas.microsoft.com/office/drawing/2014/main" id="{1613B172-C27A-74F0-8E62-C2FFADD318B3}"/>
              </a:ext>
            </a:extLst>
          </p:cNvPr>
          <p:cNvSpPr/>
          <p:nvPr/>
        </p:nvSpPr>
        <p:spPr>
          <a:xfrm>
            <a:off x="6918861" y="1062564"/>
            <a:ext cx="5023757" cy="1790806"/>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A77B6FA8-508B-89B1-D3F7-C27C5DCBF161}"/>
              </a:ext>
            </a:extLst>
          </p:cNvPr>
          <p:cNvSpPr>
            <a:spLocks noGrp="1"/>
          </p:cNvSpPr>
          <p:nvPr>
            <p:ph type="title"/>
          </p:nvPr>
        </p:nvSpPr>
        <p:spPr/>
        <p:txBody>
          <a:bodyPr/>
          <a:lstStyle/>
          <a:p>
            <a:r>
              <a:rPr lang="en-US" dirty="0"/>
              <a:t>Starting point</a:t>
            </a:r>
            <a:endParaRPr lang="en-AT" dirty="0"/>
          </a:p>
        </p:txBody>
      </p:sp>
      <p:sp>
        <p:nvSpPr>
          <p:cNvPr id="3" name="Content Placeholder 2">
            <a:extLst>
              <a:ext uri="{FF2B5EF4-FFF2-40B4-BE49-F238E27FC236}">
                <a16:creationId xmlns:a16="http://schemas.microsoft.com/office/drawing/2014/main" id="{C314445E-5604-6C44-2187-E3DAA4ED4631}"/>
              </a:ext>
            </a:extLst>
          </p:cNvPr>
          <p:cNvSpPr>
            <a:spLocks noGrp="1"/>
          </p:cNvSpPr>
          <p:nvPr>
            <p:ph idx="1"/>
          </p:nvPr>
        </p:nvSpPr>
        <p:spPr>
          <a:xfrm>
            <a:off x="498764" y="1043778"/>
            <a:ext cx="11194472" cy="5782805"/>
          </a:xfrm>
        </p:spPr>
        <p:txBody>
          <a:bodyPr>
            <a:normAutofit/>
          </a:bodyPr>
          <a:lstStyle/>
          <a:p>
            <a:r>
              <a:rPr lang="en-US" dirty="0"/>
              <a:t>``Refinable modeling for </a:t>
            </a:r>
            <a:r>
              <a:rPr lang="en-US" dirty="0" err="1"/>
              <a:t>unbinned</a:t>
            </a:r>
            <a:r>
              <a:rPr lang="en-US" dirty="0"/>
              <a:t> SMEFT analyses``</a:t>
            </a:r>
            <a:br>
              <a:rPr lang="en-US" i="1" dirty="0"/>
            </a:br>
            <a:r>
              <a:rPr lang="en-US" sz="1400" dirty="0"/>
              <a:t>[RS, </a:t>
            </a:r>
            <a:r>
              <a:rPr lang="en-US" sz="1400" dirty="0">
                <a:hlinkClick r:id="rId2"/>
              </a:rPr>
              <a:t>MLST 6 015007 (2025)</a:t>
            </a:r>
            <a:r>
              <a:rPr lang="en-US" sz="1400" dirty="0"/>
              <a:t>] </a:t>
            </a:r>
          </a:p>
          <a:p>
            <a:pPr lvl="1"/>
            <a:r>
              <a:rPr lang="en-US" dirty="0"/>
              <a:t>Statistical footing of  systematics treatment</a:t>
            </a:r>
          </a:p>
          <a:p>
            <a:pPr lvl="1"/>
            <a:r>
              <a:rPr lang="en-US" dirty="0"/>
              <a:t>Stage wise </a:t>
            </a:r>
            <a:r>
              <a:rPr lang="en-US" dirty="0" err="1"/>
              <a:t>unbinned</a:t>
            </a:r>
            <a:r>
              <a:rPr lang="en-US" dirty="0"/>
              <a:t>  model building</a:t>
            </a:r>
          </a:p>
          <a:p>
            <a:pPr lvl="1"/>
            <a:r>
              <a:rPr lang="en-US" dirty="0"/>
              <a:t>How to handle SMEFT</a:t>
            </a:r>
            <a:endParaRPr lang="en-US" dirty="0">
              <a:solidFill>
                <a:srgbClr val="C00000"/>
              </a:solidFill>
            </a:endParaRPr>
          </a:p>
          <a:p>
            <a:endParaRPr lang="en-US" dirty="0"/>
          </a:p>
          <a:p>
            <a:r>
              <a:rPr lang="en-US" dirty="0"/>
              <a:t>Higgs Uncertainty Challenge [</a:t>
            </a:r>
            <a:r>
              <a:rPr lang="en-US" dirty="0">
                <a:hlinkClick r:id="rId3"/>
              </a:rPr>
              <a:t>link</a:t>
            </a:r>
            <a:r>
              <a:rPr lang="en-US" dirty="0"/>
              <a:t>]</a:t>
            </a:r>
            <a:r>
              <a:rPr lang="en-US" dirty="0">
                <a:solidFill>
                  <a:srgbClr val="C00000"/>
                </a:solidFill>
              </a:rPr>
              <a:t>: </a:t>
            </a:r>
          </a:p>
          <a:p>
            <a:pPr lvl="1"/>
            <a:r>
              <a:rPr lang="en-US" dirty="0"/>
              <a:t>Apply to </a:t>
            </a:r>
            <a:r>
              <a:rPr lang="en-US" dirty="0" err="1"/>
              <a:t>unbinned</a:t>
            </a:r>
            <a:r>
              <a:rPr lang="en-US" dirty="0"/>
              <a:t> inclusive </a:t>
            </a:r>
            <a:r>
              <a:rPr lang="en-US" dirty="0" err="1"/>
              <a:t>xsec</a:t>
            </a:r>
            <a:r>
              <a:rPr lang="en-US" dirty="0"/>
              <a:t> measurements</a:t>
            </a:r>
          </a:p>
          <a:p>
            <a:pPr lvl="1"/>
            <a:endParaRPr lang="en-US" dirty="0">
              <a:solidFill>
                <a:srgbClr val="C00000"/>
              </a:solidFill>
            </a:endParaRPr>
          </a:p>
          <a:p>
            <a:r>
              <a:rPr lang="en-US" dirty="0">
                <a:solidFill>
                  <a:srgbClr val="C00000"/>
                </a:solidFill>
              </a:rPr>
              <a:t>Divide &amp; Conquer</a:t>
            </a:r>
            <a:r>
              <a:rPr lang="en-US" dirty="0"/>
              <a:t>:</a:t>
            </a:r>
            <a:r>
              <a:rPr lang="en-US" dirty="0">
                <a:solidFill>
                  <a:srgbClr val="C00000"/>
                </a:solidFill>
              </a:rPr>
              <a:t> </a:t>
            </a:r>
            <a:r>
              <a:rPr lang="en-US" dirty="0"/>
              <a:t>go piece by piece</a:t>
            </a:r>
          </a:p>
          <a:p>
            <a:pPr lvl="1"/>
            <a:r>
              <a:rPr lang="en-US" dirty="0"/>
              <a:t>Build all known dependencies into the test statistic</a:t>
            </a:r>
          </a:p>
          <a:p>
            <a:pPr lvl="1"/>
            <a:r>
              <a:rPr lang="en-US" dirty="0"/>
              <a:t>Arbitrarily accurate modeling of systematics</a:t>
            </a:r>
          </a:p>
          <a:p>
            <a:pPr lvl="1"/>
            <a:r>
              <a:rPr lang="en-US" dirty="0"/>
              <a:t>Won 1</a:t>
            </a:r>
            <a:r>
              <a:rPr lang="en-US" baseline="30000" dirty="0"/>
              <a:t>st</a:t>
            </a:r>
            <a:r>
              <a:rPr lang="en-US" dirty="0"/>
              <a:t> prize (ex-aequo) [ </a:t>
            </a:r>
            <a:r>
              <a:rPr lang="en-US" dirty="0">
                <a:hlinkClick r:id="rId4"/>
              </a:rPr>
              <a:t>2505.05544</a:t>
            </a:r>
            <a:r>
              <a:rPr lang="en-US" dirty="0"/>
              <a:t> ]</a:t>
            </a:r>
          </a:p>
          <a:p>
            <a:endParaRPr lang="en-US" dirty="0"/>
          </a:p>
          <a:p>
            <a:endParaRPr lang="en-US" sz="3200" dirty="0"/>
          </a:p>
          <a:p>
            <a:pPr lvl="2"/>
            <a:endParaRPr lang="en-US" dirty="0"/>
          </a:p>
        </p:txBody>
      </p:sp>
      <p:sp>
        <p:nvSpPr>
          <p:cNvPr id="4" name="Slide Number Placeholder 3">
            <a:extLst>
              <a:ext uri="{FF2B5EF4-FFF2-40B4-BE49-F238E27FC236}">
                <a16:creationId xmlns:a16="http://schemas.microsoft.com/office/drawing/2014/main" id="{BF65F163-F76A-2028-CD54-5C3AF5C0EA71}"/>
              </a:ext>
            </a:extLst>
          </p:cNvPr>
          <p:cNvSpPr>
            <a:spLocks noGrp="1"/>
          </p:cNvSpPr>
          <p:nvPr>
            <p:ph type="sldNum" sz="quarter" idx="12"/>
          </p:nvPr>
        </p:nvSpPr>
        <p:spPr/>
        <p:txBody>
          <a:bodyPr/>
          <a:lstStyle/>
          <a:p>
            <a:fld id="{6D22F896-40B5-4ADD-8801-0D06FADFA095}" type="slidenum">
              <a:rPr lang="en-US" smtClean="0"/>
              <a:pPr/>
              <a:t>3</a:t>
            </a:fld>
            <a:endParaRPr lang="en-US" dirty="0"/>
          </a:p>
        </p:txBody>
      </p:sp>
      <p:sp>
        <p:nvSpPr>
          <p:cNvPr id="5" name="Content Placeholder 4">
            <a:extLst>
              <a:ext uri="{FF2B5EF4-FFF2-40B4-BE49-F238E27FC236}">
                <a16:creationId xmlns:a16="http://schemas.microsoft.com/office/drawing/2014/main" id="{FC734072-D27A-49F9-72A8-09E958AA77E1}"/>
              </a:ext>
            </a:extLst>
          </p:cNvPr>
          <p:cNvSpPr>
            <a:spLocks noGrp="1"/>
          </p:cNvSpPr>
          <p:nvPr>
            <p:ph sz="half" idx="2"/>
          </p:nvPr>
        </p:nvSpPr>
        <p:spPr/>
        <p:txBody>
          <a:bodyPr>
            <a:normAutofit lnSpcReduction="10000"/>
          </a:bodyPr>
          <a:lstStyle/>
          <a:p>
            <a:endParaRPr lang="en-AT"/>
          </a:p>
        </p:txBody>
      </p:sp>
      <p:sp>
        <p:nvSpPr>
          <p:cNvPr id="6" name="Text Placeholder 5">
            <a:extLst>
              <a:ext uri="{FF2B5EF4-FFF2-40B4-BE49-F238E27FC236}">
                <a16:creationId xmlns:a16="http://schemas.microsoft.com/office/drawing/2014/main" id="{D13B47C1-7A3A-B2E4-0792-88BF34E95237}"/>
              </a:ext>
            </a:extLst>
          </p:cNvPr>
          <p:cNvSpPr>
            <a:spLocks noGrp="1"/>
          </p:cNvSpPr>
          <p:nvPr>
            <p:ph type="body" sz="quarter" idx="13"/>
          </p:nvPr>
        </p:nvSpPr>
        <p:spPr/>
        <p:txBody>
          <a:bodyPr/>
          <a:lstStyle/>
          <a:p>
            <a:endParaRPr lang="en-AT"/>
          </a:p>
        </p:txBody>
      </p:sp>
      <p:pic>
        <p:nvPicPr>
          <p:cNvPr id="7" name="Picture 6">
            <a:extLst>
              <a:ext uri="{FF2B5EF4-FFF2-40B4-BE49-F238E27FC236}">
                <a16:creationId xmlns:a16="http://schemas.microsoft.com/office/drawing/2014/main" id="{534A4EDD-39A1-1E91-38E5-6E4C7581C5D6}"/>
              </a:ext>
            </a:extLst>
          </p:cNvPr>
          <p:cNvPicPr>
            <a:picLocks noChangeAspect="1"/>
          </p:cNvPicPr>
          <p:nvPr/>
        </p:nvPicPr>
        <p:blipFill>
          <a:blip r:embed="rId5">
            <a:clrChange>
              <a:clrFrom>
                <a:srgbClr val="FFFFFF"/>
              </a:clrFrom>
              <a:clrTo>
                <a:srgbClr val="FFFFFF">
                  <a:alpha val="0"/>
                </a:srgbClr>
              </a:clrTo>
            </a:clrChange>
          </a:blip>
          <a:srcRect b="61456"/>
          <a:stretch>
            <a:fillRect/>
          </a:stretch>
        </p:blipFill>
        <p:spPr>
          <a:xfrm>
            <a:off x="6918861" y="908804"/>
            <a:ext cx="5023757" cy="1290888"/>
          </a:xfrm>
          <a:prstGeom prst="rect">
            <a:avLst/>
          </a:prstGeom>
        </p:spPr>
      </p:pic>
      <p:sp>
        <p:nvSpPr>
          <p:cNvPr id="8" name="TextBox 7">
            <a:extLst>
              <a:ext uri="{FF2B5EF4-FFF2-40B4-BE49-F238E27FC236}">
                <a16:creationId xmlns:a16="http://schemas.microsoft.com/office/drawing/2014/main" id="{00D189D3-85EE-F8DC-7472-60B953B3E95F}"/>
              </a:ext>
            </a:extLst>
          </p:cNvPr>
          <p:cNvSpPr txBox="1"/>
          <p:nvPr/>
        </p:nvSpPr>
        <p:spPr>
          <a:xfrm>
            <a:off x="7313973" y="2245742"/>
            <a:ext cx="4233531" cy="369332"/>
          </a:xfrm>
          <a:prstGeom prst="rect">
            <a:avLst/>
          </a:prstGeom>
          <a:noFill/>
          <a:ln cap="flat">
            <a:noFill/>
          </a:ln>
          <a:effectLst>
            <a:softEdge rad="0"/>
          </a:effectLst>
        </p:spPr>
        <p:txBody>
          <a:bodyPr wrap="none" rtlCol="0">
            <a:spAutoFit/>
          </a:bodyPr>
          <a:lstStyle/>
          <a:p>
            <a:pPr algn="ctr"/>
            <a:r>
              <a:rPr lang="en-AT">
                <a:solidFill>
                  <a:schemeClr val="tx1">
                    <a:lumMod val="65000"/>
                    <a:lumOff val="35000"/>
                  </a:schemeClr>
                </a:solidFill>
              </a:rPr>
              <a:t>[</a:t>
            </a:r>
            <a:r>
              <a:rPr lang="en-GB" dirty="0">
                <a:solidFill>
                  <a:schemeClr val="tx1">
                    <a:lumMod val="65000"/>
                    <a:lumOff val="35000"/>
                  </a:schemeClr>
                </a:solidFill>
                <a:hlinkClick r:id="rId2"/>
              </a:rPr>
              <a:t>Mach. Learn. Sci. Technol. 6 015007 (2025)</a:t>
            </a:r>
            <a:r>
              <a:rPr lang="en-GB" dirty="0">
                <a:solidFill>
                  <a:schemeClr val="tx1">
                    <a:lumMod val="65000"/>
                    <a:lumOff val="35000"/>
                  </a:schemeClr>
                </a:solidFill>
              </a:rPr>
              <a:t>]</a:t>
            </a:r>
          </a:p>
        </p:txBody>
      </p:sp>
      <p:pic>
        <p:nvPicPr>
          <p:cNvPr id="10" name="Picture 9">
            <a:extLst>
              <a:ext uri="{FF2B5EF4-FFF2-40B4-BE49-F238E27FC236}">
                <a16:creationId xmlns:a16="http://schemas.microsoft.com/office/drawing/2014/main" id="{6EE12B8B-9925-C542-3B4C-7951960453E7}"/>
              </a:ext>
            </a:extLst>
          </p:cNvPr>
          <p:cNvPicPr>
            <a:picLocks noChangeAspect="1"/>
          </p:cNvPicPr>
          <p:nvPr/>
        </p:nvPicPr>
        <p:blipFill>
          <a:blip r:embed="rId6">
            <a:clrChange>
              <a:clrFrom>
                <a:srgbClr val="FFFFFF"/>
              </a:clrFrom>
              <a:clrTo>
                <a:srgbClr val="FFFFFF">
                  <a:alpha val="0"/>
                </a:srgbClr>
              </a:clrTo>
            </a:clrChange>
          </a:blip>
          <a:srcRect b="58535"/>
          <a:stretch>
            <a:fillRect/>
          </a:stretch>
        </p:blipFill>
        <p:spPr>
          <a:xfrm>
            <a:off x="6918861" y="3164955"/>
            <a:ext cx="5007166" cy="974905"/>
          </a:xfrm>
          <a:prstGeom prst="rect">
            <a:avLst/>
          </a:prstGeom>
        </p:spPr>
      </p:pic>
      <p:sp>
        <p:nvSpPr>
          <p:cNvPr id="12" name="TextBox 11">
            <a:extLst>
              <a:ext uri="{FF2B5EF4-FFF2-40B4-BE49-F238E27FC236}">
                <a16:creationId xmlns:a16="http://schemas.microsoft.com/office/drawing/2014/main" id="{404E0A99-92A3-422D-275A-B2A95654BF50}"/>
              </a:ext>
            </a:extLst>
          </p:cNvPr>
          <p:cNvSpPr txBox="1"/>
          <p:nvPr/>
        </p:nvSpPr>
        <p:spPr>
          <a:xfrm>
            <a:off x="8474711" y="4248345"/>
            <a:ext cx="1830950" cy="369332"/>
          </a:xfrm>
          <a:prstGeom prst="rect">
            <a:avLst/>
          </a:prstGeom>
          <a:noFill/>
          <a:ln cap="flat">
            <a:noFill/>
          </a:ln>
          <a:effectLst>
            <a:softEdge rad="0"/>
          </a:effectLst>
        </p:spPr>
        <p:txBody>
          <a:bodyPr wrap="none" rtlCol="0">
            <a:spAutoFit/>
          </a:bodyPr>
          <a:lstStyle/>
          <a:p>
            <a:pPr algn="ctr"/>
            <a:r>
              <a:rPr lang="en-US" dirty="0">
                <a:solidFill>
                  <a:schemeClr val="tx1">
                    <a:lumMod val="65000"/>
                    <a:lumOff val="35000"/>
                  </a:schemeClr>
                </a:solidFill>
                <a:hlinkClick r:id="rId4"/>
              </a:rPr>
              <a:t>arXiv:2505.05544</a:t>
            </a:r>
            <a:endParaRPr lang="en-US" dirty="0">
              <a:solidFill>
                <a:schemeClr val="tx1">
                  <a:lumMod val="65000"/>
                  <a:lumOff val="35000"/>
                </a:schemeClr>
              </a:solidFill>
            </a:endParaRPr>
          </a:p>
        </p:txBody>
      </p:sp>
    </p:spTree>
    <p:extLst>
      <p:ext uri="{BB962C8B-B14F-4D97-AF65-F5344CB8AC3E}">
        <p14:creationId xmlns:p14="http://schemas.microsoft.com/office/powerpoint/2010/main" val="162173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810149D-CAC2-3A4C-34ED-C50A03DA21E4}"/>
              </a:ext>
            </a:extLst>
          </p:cNvPr>
          <p:cNvSpPr/>
          <p:nvPr/>
        </p:nvSpPr>
        <p:spPr>
          <a:xfrm>
            <a:off x="508401" y="1153977"/>
            <a:ext cx="11278089" cy="3811918"/>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 name="Content Placeholder 2">
            <a:extLst>
              <a:ext uri="{FF2B5EF4-FFF2-40B4-BE49-F238E27FC236}">
                <a16:creationId xmlns:a16="http://schemas.microsoft.com/office/drawing/2014/main" id="{FCD88819-CE25-853B-AC46-CB7932D35BD9}"/>
              </a:ext>
            </a:extLst>
          </p:cNvPr>
          <p:cNvSpPr>
            <a:spLocks noGrp="1"/>
          </p:cNvSpPr>
          <p:nvPr>
            <p:ph idx="1"/>
          </p:nvPr>
        </p:nvSpPr>
        <p:spPr>
          <a:xfrm>
            <a:off x="498764" y="1181686"/>
            <a:ext cx="11194472" cy="5644897"/>
          </a:xfrm>
        </p:spPr>
        <p:txBody>
          <a:bodyPr>
            <a:normAutofit/>
          </a:bodyPr>
          <a:lstStyle/>
          <a:p>
            <a:r>
              <a:rPr lang="en-AT" sz="2200" dirty="0"/>
              <a:t>Profile </a:t>
            </a:r>
            <a:r>
              <a:rPr lang="en-AT" sz="2200"/>
              <a:t>log-likelihood </a:t>
            </a:r>
            <a:r>
              <a:rPr lang="en-US" sz="2200" dirty="0"/>
              <a:t>ratio:</a:t>
            </a:r>
            <a:endParaRPr lang="en-AT" sz="2200" dirty="0"/>
          </a:p>
          <a:p>
            <a:pPr marL="0" indent="0">
              <a:buNone/>
            </a:pPr>
            <a:r>
              <a:rPr lang="en-AT" sz="2200" dirty="0"/>
              <a:t>							   				</a:t>
            </a:r>
            <a:r>
              <a:rPr lang="en-AT" sz="2200"/>
              <a:t>          </a:t>
            </a:r>
            <a:endParaRPr lang="en-AT" sz="2200" dirty="0"/>
          </a:p>
          <a:p>
            <a:r>
              <a:rPr lang="en-US" sz="2200" dirty="0"/>
              <a:t>For e</a:t>
            </a:r>
            <a:r>
              <a:rPr lang="en-AT" sz="2200"/>
              <a:t>xtended likelihood</a:t>
            </a:r>
            <a:r>
              <a:rPr lang="en-US" sz="2200" dirty="0"/>
              <a:t>:</a:t>
            </a:r>
          </a:p>
          <a:p>
            <a:endParaRPr lang="en-US" sz="2200" dirty="0"/>
          </a:p>
          <a:p>
            <a:r>
              <a:rPr lang="en-US" sz="2200" dirty="0"/>
              <a:t>Its (log-) </a:t>
            </a:r>
            <a:r>
              <a:rPr lang="en-AT" sz="2200"/>
              <a:t>ratio</a:t>
            </a:r>
            <a:r>
              <a:rPr lang="en-US" sz="2200" dirty="0"/>
              <a:t>:</a:t>
            </a:r>
            <a:endParaRPr lang="en-AT" sz="2200" dirty="0"/>
          </a:p>
          <a:p>
            <a:pPr lvl="1"/>
            <a:endParaRPr lang="en-AT" sz="2000" dirty="0"/>
          </a:p>
          <a:p>
            <a:pPr lvl="1"/>
            <a:endParaRPr lang="en-AT" sz="2000" dirty="0"/>
          </a:p>
          <a:p>
            <a:pPr lvl="1"/>
            <a:endParaRPr lang="en-AT" sz="2800" dirty="0"/>
          </a:p>
          <a:p>
            <a:pPr lvl="1"/>
            <a:r>
              <a:rPr lang="en-AT" sz="2000" dirty="0"/>
              <a:t>Need to evaluate the differential </a:t>
            </a:r>
            <a:r>
              <a:rPr lang="en-AT" sz="2000" dirty="0">
                <a:solidFill>
                  <a:srgbClr val="919EBA"/>
                </a:solidFill>
              </a:rPr>
              <a:t>cross section ratio (DCR)   </a:t>
            </a:r>
            <a:r>
              <a:rPr lang="en-AT" sz="2000" dirty="0"/>
              <a:t>and the inclusive </a:t>
            </a:r>
            <a:r>
              <a:rPr lang="en-AT" sz="2000"/>
              <a:t>cross section</a:t>
            </a:r>
            <a:br>
              <a:rPr lang="en-US" sz="2000" dirty="0"/>
            </a:br>
            <a:r>
              <a:rPr lang="en-US" sz="2000" dirty="0"/>
              <a:t>for new o</a:t>
            </a:r>
            <a:r>
              <a:rPr lang="en-AT" sz="2000"/>
              <a:t>bserved data</a:t>
            </a:r>
            <a:r>
              <a:rPr lang="en-US" sz="2000" dirty="0"/>
              <a:t> (</a:t>
            </a:r>
            <a:r>
              <a:rPr lang="en-AT" sz="2000"/>
              <a:t> 𝓓</a:t>
            </a:r>
            <a:r>
              <a:rPr lang="en-US" sz="2000" dirty="0"/>
              <a:t> )</a:t>
            </a:r>
            <a:r>
              <a:rPr lang="en-AT" sz="2000"/>
              <a:t> </a:t>
            </a:r>
            <a:r>
              <a:rPr lang="en-US" sz="2000" dirty="0"/>
              <a:t>and as a function of the model parameters.</a:t>
            </a:r>
          </a:p>
          <a:p>
            <a:pPr lvl="2"/>
            <a:r>
              <a:rPr lang="en-US" sz="1800" dirty="0"/>
              <a:t>(</a:t>
            </a:r>
            <a:r>
              <a:rPr lang="en-US" sz="1800" dirty="0" err="1">
                <a:solidFill>
                  <a:srgbClr val="1414FF"/>
                </a:solidFill>
              </a:rPr>
              <a:t>μ</a:t>
            </a:r>
            <a:r>
              <a:rPr lang="en-US" sz="1800" dirty="0"/>
              <a:t>, </a:t>
            </a:r>
            <a:r>
              <a:rPr lang="en-US" sz="1800" dirty="0">
                <a:solidFill>
                  <a:srgbClr val="FFB700"/>
                </a:solidFill>
              </a:rPr>
              <a:t>𝜈</a:t>
            </a:r>
            <a:r>
              <a:rPr lang="en-US" sz="1800" dirty="0"/>
              <a:t>) = (1,0) is the “nominal” parameter point</a:t>
            </a:r>
            <a:endParaRPr lang="en-US" sz="2000" dirty="0"/>
          </a:p>
        </p:txBody>
      </p:sp>
      <p:pic>
        <p:nvPicPr>
          <p:cNvPr id="10" name="Picture 9">
            <a:extLst>
              <a:ext uri="{FF2B5EF4-FFF2-40B4-BE49-F238E27FC236}">
                <a16:creationId xmlns:a16="http://schemas.microsoft.com/office/drawing/2014/main" id="{CD47547D-2C67-3A3A-4AFC-51FF8FDC25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85803" y="3879838"/>
            <a:ext cx="6624610" cy="943534"/>
          </a:xfrm>
          <a:prstGeom prst="rect">
            <a:avLst/>
          </a:prstGeom>
        </p:spPr>
      </p:pic>
      <p:sp>
        <p:nvSpPr>
          <p:cNvPr id="2" name="Title 1">
            <a:extLst>
              <a:ext uri="{FF2B5EF4-FFF2-40B4-BE49-F238E27FC236}">
                <a16:creationId xmlns:a16="http://schemas.microsoft.com/office/drawing/2014/main" id="{A2FCCC84-EE3C-7A14-3DFC-D304543CDD9C}"/>
              </a:ext>
            </a:extLst>
          </p:cNvPr>
          <p:cNvSpPr>
            <a:spLocks noGrp="1"/>
          </p:cNvSpPr>
          <p:nvPr>
            <p:ph type="title"/>
          </p:nvPr>
        </p:nvSpPr>
        <p:spPr/>
        <p:txBody>
          <a:bodyPr/>
          <a:lstStyle/>
          <a:p>
            <a:r>
              <a:rPr lang="en-US" dirty="0"/>
              <a:t>Test statistic</a:t>
            </a:r>
            <a:endParaRPr lang="en-AT" dirty="0"/>
          </a:p>
        </p:txBody>
      </p:sp>
      <p:sp>
        <p:nvSpPr>
          <p:cNvPr id="4" name="Slide Number Placeholder 3">
            <a:extLst>
              <a:ext uri="{FF2B5EF4-FFF2-40B4-BE49-F238E27FC236}">
                <a16:creationId xmlns:a16="http://schemas.microsoft.com/office/drawing/2014/main" id="{310C1E5F-291F-A157-0199-66CC4DB313FD}"/>
              </a:ext>
            </a:extLst>
          </p:cNvPr>
          <p:cNvSpPr>
            <a:spLocks noGrp="1"/>
          </p:cNvSpPr>
          <p:nvPr>
            <p:ph type="sldNum" sz="quarter" idx="12"/>
          </p:nvPr>
        </p:nvSpPr>
        <p:spPr/>
        <p:txBody>
          <a:bodyPr/>
          <a:lstStyle/>
          <a:p>
            <a:fld id="{6D22F896-40B5-4ADD-8801-0D06FADFA095}" type="slidenum">
              <a:rPr lang="en-US" smtClean="0"/>
              <a:pPr/>
              <a:t>4</a:t>
            </a:fld>
            <a:endParaRPr lang="en-US" dirty="0"/>
          </a:p>
        </p:txBody>
      </p:sp>
      <p:sp>
        <p:nvSpPr>
          <p:cNvPr id="5" name="Content Placeholder 4">
            <a:extLst>
              <a:ext uri="{FF2B5EF4-FFF2-40B4-BE49-F238E27FC236}">
                <a16:creationId xmlns:a16="http://schemas.microsoft.com/office/drawing/2014/main" id="{A278FC94-2DE4-ADA9-2B0D-9BEC5BD07B5B}"/>
              </a:ext>
            </a:extLst>
          </p:cNvPr>
          <p:cNvSpPr>
            <a:spLocks noGrp="1"/>
          </p:cNvSpPr>
          <p:nvPr>
            <p:ph sz="half" idx="2"/>
          </p:nvPr>
        </p:nvSpPr>
        <p:spPr/>
        <p:txBody>
          <a:bodyPr>
            <a:normAutofit lnSpcReduction="10000"/>
          </a:bodyPr>
          <a:lstStyle/>
          <a:p>
            <a:endParaRPr lang="en-AT"/>
          </a:p>
        </p:txBody>
      </p:sp>
      <p:sp>
        <p:nvSpPr>
          <p:cNvPr id="6" name="Text Placeholder 5">
            <a:extLst>
              <a:ext uri="{FF2B5EF4-FFF2-40B4-BE49-F238E27FC236}">
                <a16:creationId xmlns:a16="http://schemas.microsoft.com/office/drawing/2014/main" id="{456C6D46-84FE-33B0-1155-DAA0A0F3D437}"/>
              </a:ext>
            </a:extLst>
          </p:cNvPr>
          <p:cNvSpPr>
            <a:spLocks noGrp="1"/>
          </p:cNvSpPr>
          <p:nvPr>
            <p:ph type="body" sz="quarter" idx="13"/>
          </p:nvPr>
        </p:nvSpPr>
        <p:spPr/>
        <p:txBody>
          <a:bodyPr/>
          <a:lstStyle/>
          <a:p>
            <a:endParaRPr lang="en-AT"/>
          </a:p>
        </p:txBody>
      </p:sp>
      <p:sp>
        <p:nvSpPr>
          <p:cNvPr id="12" name="Rectangle 11">
            <a:extLst>
              <a:ext uri="{FF2B5EF4-FFF2-40B4-BE49-F238E27FC236}">
                <a16:creationId xmlns:a16="http://schemas.microsoft.com/office/drawing/2014/main" id="{76CA5514-B9BB-45F1-C879-3CECFD389632}"/>
              </a:ext>
            </a:extLst>
          </p:cNvPr>
          <p:cNvSpPr/>
          <p:nvPr/>
        </p:nvSpPr>
        <p:spPr>
          <a:xfrm>
            <a:off x="8602858" y="4038051"/>
            <a:ext cx="1707555" cy="638919"/>
          </a:xfrm>
          <a:prstGeom prst="rect">
            <a:avLst/>
          </a:prstGeom>
          <a:noFill/>
          <a:ln w="25400">
            <a:solidFill>
              <a:srgbClr val="919EBA"/>
            </a:solidFill>
            <a:prstDash val="sysDash"/>
          </a:ln>
        </p:spPr>
        <p:txBody>
          <a:bodyPr wrap="square" rtlCol="0" anchor="ctr">
            <a:sp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4" name="Rectangle 13">
            <a:extLst>
              <a:ext uri="{FF2B5EF4-FFF2-40B4-BE49-F238E27FC236}">
                <a16:creationId xmlns:a16="http://schemas.microsoft.com/office/drawing/2014/main" id="{CCEADC26-D829-5FE9-4110-47FFFEA31601}"/>
              </a:ext>
            </a:extLst>
          </p:cNvPr>
          <p:cNvSpPr/>
          <p:nvPr/>
        </p:nvSpPr>
        <p:spPr>
          <a:xfrm>
            <a:off x="4682551" y="5227270"/>
            <a:ext cx="2691086" cy="395108"/>
          </a:xfrm>
          <a:prstGeom prst="rect">
            <a:avLst/>
          </a:prstGeom>
          <a:noFill/>
          <a:ln w="25400">
            <a:solidFill>
              <a:srgbClr val="919EBA"/>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cxnSp>
        <p:nvCxnSpPr>
          <p:cNvPr id="18" name="Elbow Connector 17">
            <a:extLst>
              <a:ext uri="{FF2B5EF4-FFF2-40B4-BE49-F238E27FC236}">
                <a16:creationId xmlns:a16="http://schemas.microsoft.com/office/drawing/2014/main" id="{2D97620C-B426-2D7D-8F65-D616B8C242D3}"/>
              </a:ext>
            </a:extLst>
          </p:cNvPr>
          <p:cNvCxnSpPr>
            <a:cxnSpLocks/>
          </p:cNvCxnSpPr>
          <p:nvPr/>
        </p:nvCxnSpPr>
        <p:spPr>
          <a:xfrm flipV="1">
            <a:off x="7373637" y="4676970"/>
            <a:ext cx="2031620" cy="550300"/>
          </a:xfrm>
          <a:prstGeom prst="bentConnector3">
            <a:avLst>
              <a:gd name="adj1" fmla="val 82149"/>
            </a:avLst>
          </a:prstGeom>
          <a:ln w="25400">
            <a:solidFill>
              <a:srgbClr val="919EBA"/>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B067F60-F5AD-4A71-E3A1-2297DAC3BD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95459" y="1584851"/>
            <a:ext cx="3963670" cy="821863"/>
          </a:xfrm>
          <a:prstGeom prst="rect">
            <a:avLst/>
          </a:prstGeom>
        </p:spPr>
      </p:pic>
      <p:pic>
        <p:nvPicPr>
          <p:cNvPr id="9" name="Picture 8">
            <a:extLst>
              <a:ext uri="{FF2B5EF4-FFF2-40B4-BE49-F238E27FC236}">
                <a16:creationId xmlns:a16="http://schemas.microsoft.com/office/drawing/2014/main" id="{73A4A98F-C772-19D7-8CED-1CE7AAB2DA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87748" y="2683093"/>
            <a:ext cx="5016503" cy="920366"/>
          </a:xfrm>
          <a:prstGeom prst="rect">
            <a:avLst/>
          </a:prstGeom>
        </p:spPr>
      </p:pic>
      <p:pic>
        <p:nvPicPr>
          <p:cNvPr id="13" name="Picture 12">
            <a:extLst>
              <a:ext uri="{FF2B5EF4-FFF2-40B4-BE49-F238E27FC236}">
                <a16:creationId xmlns:a16="http://schemas.microsoft.com/office/drawing/2014/main" id="{5F98F2C1-5ABD-C464-A38F-406BFC3C0C53}"/>
              </a:ext>
            </a:extLst>
          </p:cNvPr>
          <p:cNvPicPr>
            <a:picLocks noChangeAspect="1"/>
          </p:cNvPicPr>
          <p:nvPr/>
        </p:nvPicPr>
        <p:blipFill>
          <a:blip r:embed="rId5"/>
          <a:stretch>
            <a:fillRect/>
          </a:stretch>
        </p:blipFill>
        <p:spPr>
          <a:xfrm>
            <a:off x="3357908" y="4038455"/>
            <a:ext cx="459680" cy="449233"/>
          </a:xfrm>
          <a:prstGeom prst="rect">
            <a:avLst/>
          </a:prstGeom>
        </p:spPr>
      </p:pic>
    </p:spTree>
    <p:extLst>
      <p:ext uri="{BB962C8B-B14F-4D97-AF65-F5344CB8AC3E}">
        <p14:creationId xmlns:p14="http://schemas.microsoft.com/office/powerpoint/2010/main" val="11256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529AEB7-DFF5-1A92-0B2A-7A2307C005A9}"/>
              </a:ext>
            </a:extLst>
          </p:cNvPr>
          <p:cNvSpPr>
            <a:spLocks noGrp="1"/>
          </p:cNvSpPr>
          <p:nvPr>
            <p:ph type="title"/>
          </p:nvPr>
        </p:nvSpPr>
        <p:spPr/>
        <p:txBody>
          <a:bodyPr/>
          <a:lstStyle/>
          <a:p>
            <a:r>
              <a:rPr lang="en-AT" dirty="0"/>
              <a:t>Modeling across the fields</a:t>
            </a:r>
          </a:p>
        </p:txBody>
      </p:sp>
      <p:sp>
        <p:nvSpPr>
          <p:cNvPr id="14" name="Content Placeholder 13">
            <a:extLst>
              <a:ext uri="{FF2B5EF4-FFF2-40B4-BE49-F238E27FC236}">
                <a16:creationId xmlns:a16="http://schemas.microsoft.com/office/drawing/2014/main" id="{9788A941-AE08-22F9-BA89-B3FBCBB77897}"/>
              </a:ext>
            </a:extLst>
          </p:cNvPr>
          <p:cNvSpPr>
            <a:spLocks noGrp="1"/>
          </p:cNvSpPr>
          <p:nvPr>
            <p:ph idx="1"/>
          </p:nvPr>
        </p:nvSpPr>
        <p:spPr>
          <a:xfrm>
            <a:off x="498763" y="1120367"/>
            <a:ext cx="11519065" cy="5482140"/>
          </a:xfrm>
        </p:spPr>
        <p:txBody>
          <a:bodyPr>
            <a:noAutofit/>
          </a:bodyPr>
          <a:lstStyle/>
          <a:p>
            <a:pPr marL="0" indent="0">
              <a:buNone/>
            </a:pPr>
            <a:r>
              <a:rPr lang="en-AT" sz="2800" dirty="0"/>
              <a:t>What is		    ?</a:t>
            </a:r>
            <a:endParaRPr lang="en-AT" sz="2800" b="1" dirty="0"/>
          </a:p>
          <a:p>
            <a:pPr marL="457200" indent="-457200">
              <a:buFont typeface="+mj-lt"/>
              <a:buAutoNum type="arabicPeriod"/>
            </a:pPr>
            <a:r>
              <a:rPr lang="en-AT" b="1" dirty="0"/>
              <a:t>Physics</a:t>
            </a:r>
            <a:r>
              <a:rPr lang="en-AT" b="1"/>
              <a:t>: 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dirty="0">
                <a:solidFill>
                  <a:srgbClr val="FF8001"/>
                </a:solidFill>
              </a:rPr>
              <a:t>𝛎</a:t>
            </a:r>
            <a:r>
              <a:rPr lang="en-AT" b="1" dirty="0"/>
              <a:t>)/dx</a:t>
            </a:r>
            <a:br>
              <a:rPr lang="en-AT" dirty="0"/>
            </a:br>
            <a:r>
              <a:rPr lang="en-AT" dirty="0"/>
              <a:t>Unbinned differential cross section</a:t>
            </a:r>
            <a:br>
              <a:rPr lang="en-AT" dirty="0"/>
            </a:br>
            <a:r>
              <a:rPr lang="en-AT"/>
              <a:t> (detector-level</a:t>
            </a:r>
            <a:r>
              <a:rPr lang="en-AT" dirty="0"/>
              <a:t>, fiducial, total)</a:t>
            </a:r>
            <a:br>
              <a:rPr lang="en-AT" dirty="0"/>
            </a:br>
            <a:br>
              <a:rPr lang="en-AT" dirty="0"/>
            </a:br>
            <a:br>
              <a:rPr lang="en-AT" dirty="0"/>
            </a:br>
            <a:br>
              <a:rPr lang="en-AT" dirty="0"/>
            </a:br>
            <a:r>
              <a:rPr lang="en-AT" dirty="0"/>
              <a:t>Access </a:t>
            </a:r>
            <a:r>
              <a:rPr lang="en-AT"/>
              <a:t>to </a:t>
            </a:r>
            <a:r>
              <a:rPr lang="en-AT" b="1"/>
              <a:t>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dirty="0">
                <a:solidFill>
                  <a:srgbClr val="FF8001"/>
                </a:solidFill>
              </a:rPr>
              <a:t>𝛎</a:t>
            </a:r>
            <a:r>
              <a:rPr lang="en-AT" b="1"/>
              <a:t>) </a:t>
            </a:r>
            <a:r>
              <a:rPr lang="en-AT"/>
              <a:t>via</a:t>
            </a:r>
            <a:r>
              <a:rPr lang="en-US" dirty="0"/>
              <a:t> </a:t>
            </a:r>
            <a:r>
              <a:rPr lang="en-AT"/>
              <a:t>expensive sampling</a:t>
            </a:r>
            <a:endParaRPr lang="en-US" dirty="0"/>
          </a:p>
          <a:p>
            <a:pPr marL="457200" indent="-457200">
              <a:buFont typeface="+mj-lt"/>
              <a:buAutoNum type="arabicPeriod"/>
            </a:pPr>
            <a:endParaRPr lang="en-US" sz="1100" b="1" dirty="0"/>
          </a:p>
          <a:p>
            <a:pPr marL="457200" indent="-457200">
              <a:buFont typeface="+mj-lt"/>
              <a:buAutoNum type="arabicPeriod"/>
            </a:pPr>
            <a:r>
              <a:rPr lang="en-AT" b="1"/>
              <a:t>Machine-learning: 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dirty="0">
                <a:solidFill>
                  <a:srgbClr val="FF8001"/>
                </a:solidFill>
              </a:rPr>
              <a:t>𝛎</a:t>
            </a:r>
            <a:r>
              <a:rPr lang="en-AT" b="1" dirty="0"/>
              <a:t>) </a:t>
            </a:r>
            <a:r>
              <a:rPr lang="en-AT" dirty="0"/>
              <a:t>defines a pdf</a:t>
            </a:r>
          </a:p>
          <a:p>
            <a:pPr marL="0" indent="0">
              <a:buNone/>
            </a:pPr>
            <a:endParaRPr lang="en-AT" dirty="0"/>
          </a:p>
          <a:p>
            <a:pPr lvl="1"/>
            <a:r>
              <a:rPr lang="en-AT" dirty="0"/>
              <a:t>The inclusive model is </a:t>
            </a:r>
            <a:r>
              <a:rPr lang="en-AT" i="1" dirty="0"/>
              <a:t>not </a:t>
            </a:r>
            <a:r>
              <a:rPr lang="en-AT" dirty="0"/>
              <a:t>particularly useful.</a:t>
            </a:r>
          </a:p>
        </p:txBody>
      </p:sp>
      <p:sp>
        <p:nvSpPr>
          <p:cNvPr id="4" name="Slide Number Placeholder 3">
            <a:extLst>
              <a:ext uri="{FF2B5EF4-FFF2-40B4-BE49-F238E27FC236}">
                <a16:creationId xmlns:a16="http://schemas.microsoft.com/office/drawing/2014/main" id="{250327B2-A523-7E7F-8AD2-BC008326A46A}"/>
              </a:ext>
            </a:extLst>
          </p:cNvPr>
          <p:cNvSpPr>
            <a:spLocks noGrp="1"/>
          </p:cNvSpPr>
          <p:nvPr>
            <p:ph type="sldNum" sz="quarter" idx="12"/>
          </p:nvPr>
        </p:nvSpPr>
        <p:spPr/>
        <p:txBody>
          <a:bodyPr/>
          <a:lstStyle/>
          <a:p>
            <a:fld id="{6D22F896-40B5-4ADD-8801-0D06FADFA095}" type="slidenum">
              <a:rPr lang="en-US" smtClean="0"/>
              <a:pPr/>
              <a:t>5</a:t>
            </a:fld>
            <a:endParaRPr lang="en-US" dirty="0"/>
          </a:p>
        </p:txBody>
      </p:sp>
      <p:sp>
        <p:nvSpPr>
          <p:cNvPr id="16" name="Text Placeholder 15">
            <a:extLst>
              <a:ext uri="{FF2B5EF4-FFF2-40B4-BE49-F238E27FC236}">
                <a16:creationId xmlns:a16="http://schemas.microsoft.com/office/drawing/2014/main" id="{7E21D47B-E5D8-77D6-B743-1B6A74A718D2}"/>
              </a:ext>
            </a:extLst>
          </p:cNvPr>
          <p:cNvSpPr>
            <a:spLocks noGrp="1"/>
          </p:cNvSpPr>
          <p:nvPr>
            <p:ph type="body" sz="quarter" idx="13"/>
          </p:nvPr>
        </p:nvSpPr>
        <p:spPr/>
        <p:txBody>
          <a:bodyPr/>
          <a:lstStyle/>
          <a:p>
            <a:endParaRPr lang="en-AT"/>
          </a:p>
        </p:txBody>
      </p:sp>
      <p:pic>
        <p:nvPicPr>
          <p:cNvPr id="8" name="Picture 7">
            <a:extLst>
              <a:ext uri="{FF2B5EF4-FFF2-40B4-BE49-F238E27FC236}">
                <a16:creationId xmlns:a16="http://schemas.microsoft.com/office/drawing/2014/main" id="{966A8389-F8C8-8318-EDC6-9D1AB6FD30A9}"/>
              </a:ext>
            </a:extLst>
          </p:cNvPr>
          <p:cNvPicPr>
            <a:picLocks noChangeAspect="1"/>
          </p:cNvPicPr>
          <p:nvPr/>
        </p:nvPicPr>
        <p:blipFill>
          <a:blip r:embed="rId2"/>
          <a:stretch>
            <a:fillRect/>
          </a:stretch>
        </p:blipFill>
        <p:spPr>
          <a:xfrm>
            <a:off x="5454271" y="1178721"/>
            <a:ext cx="1626232" cy="2308324"/>
          </a:xfrm>
          <a:prstGeom prst="rect">
            <a:avLst/>
          </a:prstGeom>
        </p:spPr>
      </p:pic>
      <p:sp>
        <p:nvSpPr>
          <p:cNvPr id="9" name="TextBox 8">
            <a:extLst>
              <a:ext uri="{FF2B5EF4-FFF2-40B4-BE49-F238E27FC236}">
                <a16:creationId xmlns:a16="http://schemas.microsoft.com/office/drawing/2014/main" id="{2C23D49E-62AA-B434-C128-943518DD30CD}"/>
              </a:ext>
            </a:extLst>
          </p:cNvPr>
          <p:cNvSpPr txBox="1"/>
          <p:nvPr/>
        </p:nvSpPr>
        <p:spPr>
          <a:xfrm>
            <a:off x="957197" y="2967335"/>
            <a:ext cx="3877985" cy="923330"/>
          </a:xfrm>
          <a:prstGeom prst="rect">
            <a:avLst/>
          </a:prstGeom>
          <a:noFill/>
          <a:ln cap="flat">
            <a:noFill/>
          </a:ln>
          <a:effectLst>
            <a:softEdge rad="0"/>
          </a:effectLst>
        </p:spPr>
        <p:txBody>
          <a:bodyPr wrap="none" rtlCol="0">
            <a:spAutoFit/>
          </a:bodyPr>
          <a:lstStyle/>
          <a:p>
            <a:r>
              <a:rPr lang="en-US" sz="1800" dirty="0" err="1">
                <a:solidFill>
                  <a:srgbClr val="0000FF"/>
                </a:solidFill>
              </a:rPr>
              <a:t>μ</a:t>
            </a:r>
            <a:r>
              <a:rPr lang="en-AT" i="1">
                <a:solidFill>
                  <a:srgbClr val="0000FF"/>
                </a:solidFill>
              </a:rPr>
              <a:t> … POI </a:t>
            </a:r>
            <a:r>
              <a:rPr lang="en-AT" i="1" dirty="0">
                <a:solidFill>
                  <a:srgbClr val="0000FF"/>
                </a:solidFill>
              </a:rPr>
              <a:t>		</a:t>
            </a:r>
            <a:r>
              <a:rPr lang="en-AT" i="1">
                <a:solidFill>
                  <a:srgbClr val="0000FF"/>
                </a:solidFill>
              </a:rPr>
              <a:t>        </a:t>
            </a:r>
            <a:r>
              <a:rPr lang="en-US" i="1" dirty="0">
                <a:solidFill>
                  <a:srgbClr val="0000FF"/>
                </a:solidFill>
              </a:rPr>
              <a:t>	 </a:t>
            </a:r>
            <a:r>
              <a:rPr lang="en-AT" i="1">
                <a:solidFill>
                  <a:srgbClr val="0000FF"/>
                </a:solidFill>
              </a:rPr>
              <a:t>∊ ℝ</a:t>
            </a:r>
            <a:r>
              <a:rPr lang="en-AT" i="1" dirty="0">
                <a:solidFill>
                  <a:srgbClr val="0000FF"/>
                </a:solidFill>
              </a:rPr>
              <a:t>			</a:t>
            </a:r>
          </a:p>
          <a:p>
            <a:r>
              <a:rPr lang="en-AT" i="1" dirty="0">
                <a:solidFill>
                  <a:srgbClr val="FE7800"/>
                </a:solidFill>
              </a:rPr>
              <a:t>𝛎 … nuisance parameters </a:t>
            </a:r>
            <a:r>
              <a:rPr lang="en-AT" i="1">
                <a:solidFill>
                  <a:srgbClr val="FE7800"/>
                </a:solidFill>
              </a:rPr>
              <a:t>∊ ℝ</a:t>
            </a:r>
            <a:r>
              <a:rPr lang="en-AT" i="1" baseline="30000">
                <a:solidFill>
                  <a:srgbClr val="FE7800"/>
                </a:solidFill>
              </a:rPr>
              <a:t>M</a:t>
            </a:r>
            <a:endParaRPr lang="en-US" i="1" baseline="30000" dirty="0">
              <a:solidFill>
                <a:srgbClr val="FE7800"/>
              </a:solidFill>
            </a:endParaRPr>
          </a:p>
          <a:p>
            <a:r>
              <a:rPr lang="en-AT" i="1"/>
              <a:t>x … observation</a:t>
            </a:r>
            <a:endParaRPr lang="en-AT" i="1" dirty="0"/>
          </a:p>
        </p:txBody>
      </p:sp>
      <p:sp>
        <p:nvSpPr>
          <p:cNvPr id="20" name="Content Placeholder 13">
            <a:extLst>
              <a:ext uri="{FF2B5EF4-FFF2-40B4-BE49-F238E27FC236}">
                <a16:creationId xmlns:a16="http://schemas.microsoft.com/office/drawing/2014/main" id="{66A40EF4-9168-54E1-E024-A7C89616206D}"/>
              </a:ext>
            </a:extLst>
          </p:cNvPr>
          <p:cNvSpPr txBox="1">
            <a:spLocks/>
          </p:cNvSpPr>
          <p:nvPr/>
        </p:nvSpPr>
        <p:spPr>
          <a:xfrm>
            <a:off x="7147559" y="588147"/>
            <a:ext cx="5085245" cy="421153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Corbel" panose="020B0503020204020204" pitchFamily="34"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AT" dirty="0"/>
          </a:p>
          <a:p>
            <a:pPr marL="457200" indent="-457200">
              <a:buFont typeface="+mj-lt"/>
              <a:buAutoNum type="arabicPeriod" startAt="3"/>
            </a:pPr>
            <a:r>
              <a:rPr lang="en-AT" b="1" dirty="0"/>
              <a:t>Mathematical statistics</a:t>
            </a:r>
            <a:r>
              <a:rPr lang="en-AT" b="1"/>
              <a:t>: 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a:solidFill>
                  <a:srgbClr val="FF8001"/>
                </a:solidFill>
              </a:rPr>
              <a:t>𝛎</a:t>
            </a:r>
            <a:r>
              <a:rPr lang="en-AT" b="1"/>
              <a:t>) </a:t>
            </a:r>
            <a:br>
              <a:rPr lang="en-AT" dirty="0"/>
            </a:br>
            <a:r>
              <a:rPr lang="en-AT" dirty="0"/>
              <a:t>A </a:t>
            </a:r>
            <a:r>
              <a:rPr lang="en-AT" dirty="0">
                <a:solidFill>
                  <a:srgbClr val="00B050"/>
                </a:solidFill>
              </a:rPr>
              <a:t>measure</a:t>
            </a:r>
            <a:r>
              <a:rPr lang="en-AT" dirty="0"/>
              <a:t> on a </a:t>
            </a:r>
            <a:r>
              <a:rPr lang="en-AT" dirty="0">
                <a:solidFill>
                  <a:srgbClr val="00B050"/>
                </a:solidFill>
              </a:rPr>
              <a:t>probability space</a:t>
            </a:r>
            <a:endParaRPr lang="en-AT" dirty="0"/>
          </a:p>
          <a:p>
            <a:pPr lvl="1"/>
            <a:r>
              <a:rPr lang="en-AT" sz="2000" dirty="0"/>
              <a:t>Random variable </a:t>
            </a:r>
            <a:r>
              <a:rPr lang="en-AT" sz="2000" b="1" dirty="0"/>
              <a:t>x</a:t>
            </a:r>
            <a:r>
              <a:rPr lang="en-AT" sz="2000" dirty="0"/>
              <a:t> takes values</a:t>
            </a:r>
            <a:br>
              <a:rPr lang="en-AT" sz="2000" dirty="0"/>
            </a:br>
            <a:r>
              <a:rPr lang="en-AT" sz="2000" dirty="0"/>
              <a:t>in a “set” (continous / discrete parts)</a:t>
            </a:r>
          </a:p>
          <a:p>
            <a:pPr lvl="1"/>
            <a:r>
              <a:rPr lang="en-AT" sz="2000"/>
              <a:t>d</a:t>
            </a:r>
            <a:r>
              <a:rPr lang="en-US" sz="2000" b="1" dirty="0" err="1"/>
              <a:t>σ</a:t>
            </a:r>
            <a:r>
              <a:rPr lang="en-AT" sz="2000"/>
              <a:t> </a:t>
            </a:r>
            <a:r>
              <a:rPr lang="en-AT" sz="2000" dirty="0"/>
              <a:t>maps unions and intersactions of subsets of this space (</a:t>
            </a:r>
            <a:r>
              <a:rPr lang="en-AT" sz="2000" dirty="0">
                <a:solidFill>
                  <a:srgbClr val="00B050"/>
                </a:solidFill>
              </a:rPr>
              <a:t>σ-field</a:t>
            </a:r>
            <a:r>
              <a:rPr lang="en-AT" sz="2000" dirty="0"/>
              <a:t>) to ℝ</a:t>
            </a:r>
          </a:p>
          <a:p>
            <a:pPr lvl="1"/>
            <a:r>
              <a:rPr lang="en-AT" sz="2000" dirty="0"/>
              <a:t>Here: Continous variables + overflows</a:t>
            </a:r>
          </a:p>
          <a:p>
            <a:pPr lvl="1"/>
            <a:r>
              <a:rPr lang="en-AT" sz="2000" dirty="0"/>
              <a:t>DCR = Radon-Nikodym derivative</a:t>
            </a:r>
          </a:p>
          <a:p>
            <a:r>
              <a:rPr lang="en-US" dirty="0"/>
              <a:t>150 yrs of measure theory: R</a:t>
            </a:r>
            <a:r>
              <a:rPr lang="en-AT"/>
              <a:t>elevant </a:t>
            </a:r>
            <a:r>
              <a:rPr lang="en-AT" dirty="0"/>
              <a:t>for overflow bins</a:t>
            </a:r>
            <a:r>
              <a:rPr lang="en-AT"/>
              <a:t>, Fisher </a:t>
            </a:r>
            <a:r>
              <a:rPr lang="en-AT" dirty="0"/>
              <a:t>information, etc.</a:t>
            </a:r>
          </a:p>
          <a:p>
            <a:pPr lvl="1"/>
            <a:r>
              <a:rPr lang="en-AT" dirty="0"/>
              <a:t>And when you ask yourself “can I do this?”</a:t>
            </a:r>
          </a:p>
        </p:txBody>
      </p:sp>
      <p:pic>
        <p:nvPicPr>
          <p:cNvPr id="2" name="Picture 1">
            <a:extLst>
              <a:ext uri="{FF2B5EF4-FFF2-40B4-BE49-F238E27FC236}">
                <a16:creationId xmlns:a16="http://schemas.microsoft.com/office/drawing/2014/main" id="{432F1537-3CB9-EAE2-9CD7-AE6E24AABA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8792" y="1189275"/>
            <a:ext cx="1865247" cy="537113"/>
          </a:xfrm>
          <a:prstGeom prst="rect">
            <a:avLst/>
          </a:prstGeom>
        </p:spPr>
      </p:pic>
      <p:pic>
        <p:nvPicPr>
          <p:cNvPr id="3" name="Picture 2">
            <a:extLst>
              <a:ext uri="{FF2B5EF4-FFF2-40B4-BE49-F238E27FC236}">
                <a16:creationId xmlns:a16="http://schemas.microsoft.com/office/drawing/2014/main" id="{04C65A5E-5247-02C5-AC20-E3461998B61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5923" y="5214967"/>
            <a:ext cx="3798862" cy="449865"/>
          </a:xfrm>
          <a:prstGeom prst="rect">
            <a:avLst/>
          </a:prstGeom>
        </p:spPr>
      </p:pic>
    </p:spTree>
    <p:extLst>
      <p:ext uri="{BB962C8B-B14F-4D97-AF65-F5344CB8AC3E}">
        <p14:creationId xmlns:p14="http://schemas.microsoft.com/office/powerpoint/2010/main" val="27314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81970-C5A9-D134-6902-5C8346027A60}"/>
              </a:ext>
            </a:extLst>
          </p:cNvPr>
          <p:cNvSpPr>
            <a:spLocks noGrp="1"/>
          </p:cNvSpPr>
          <p:nvPr>
            <p:ph type="title"/>
          </p:nvPr>
        </p:nvSpPr>
        <p:spPr/>
        <p:txBody>
          <a:bodyPr/>
          <a:lstStyle/>
          <a:p>
            <a:r>
              <a:rPr lang="en-AT" dirty="0"/>
              <a:t>What to do with </a:t>
            </a:r>
          </a:p>
        </p:txBody>
      </p:sp>
      <p:sp>
        <p:nvSpPr>
          <p:cNvPr id="16" name="Content Placeholder 15">
            <a:extLst>
              <a:ext uri="{FF2B5EF4-FFF2-40B4-BE49-F238E27FC236}">
                <a16:creationId xmlns:a16="http://schemas.microsoft.com/office/drawing/2014/main" id="{6743FE7F-0535-F853-243A-330230955C73}"/>
              </a:ext>
            </a:extLst>
          </p:cNvPr>
          <p:cNvSpPr>
            <a:spLocks noGrp="1"/>
          </p:cNvSpPr>
          <p:nvPr>
            <p:ph idx="1"/>
          </p:nvPr>
        </p:nvSpPr>
        <p:spPr/>
        <p:txBody>
          <a:bodyPr/>
          <a:lstStyle/>
          <a:p>
            <a:pPr marL="457200" indent="-457200">
              <a:buFont typeface="+mj-lt"/>
              <a:buAutoNum type="arabicPeriod"/>
            </a:pPr>
            <a:r>
              <a:rPr lang="en-AT" b="1"/>
              <a:t>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a:solidFill>
                  <a:srgbClr val="FF8001"/>
                </a:solidFill>
              </a:rPr>
              <a:t>𝛎</a:t>
            </a:r>
            <a:r>
              <a:rPr lang="en-AT" b="1"/>
              <a:t>) </a:t>
            </a:r>
            <a:r>
              <a:rPr lang="en-AT"/>
              <a:t>encodes </a:t>
            </a:r>
            <a:r>
              <a:rPr lang="en-AT" dirty="0"/>
              <a:t>the </a:t>
            </a:r>
            <a:br>
              <a:rPr lang="en-AT" dirty="0"/>
            </a:br>
            <a:r>
              <a:rPr lang="en-AT" dirty="0"/>
              <a:t>field’s </a:t>
            </a:r>
            <a:r>
              <a:rPr lang="en-AT"/>
              <a:t>knowledge </a:t>
            </a:r>
            <a:r>
              <a:rPr lang="en-US" dirty="0"/>
              <a:t>within the simulation</a:t>
            </a:r>
            <a:br>
              <a:rPr lang="en-US" dirty="0"/>
            </a:br>
            <a:r>
              <a:rPr lang="en-US" dirty="0"/>
              <a:t>and in systematic procedures</a:t>
            </a:r>
            <a:endParaRPr lang="en-AT"/>
          </a:p>
          <a:p>
            <a:pPr lvl="1"/>
            <a:r>
              <a:rPr lang="en-US" sz="1600" i="1" dirty="0"/>
              <a:t>Extract from the bottom of a river </a:t>
            </a:r>
            <a:r>
              <a:rPr lang="en-US" dirty="0"/>
              <a:t>(of wikis)</a:t>
            </a:r>
            <a:endParaRPr lang="en-AT" sz="1400"/>
          </a:p>
          <a:p>
            <a:pPr marL="457200" indent="-457200">
              <a:buFont typeface="+mj-lt"/>
              <a:buAutoNum type="arabicPeriod" startAt="2"/>
            </a:pPr>
            <a:r>
              <a:rPr lang="en-US" dirty="0"/>
              <a:t>Wield its power </a:t>
            </a:r>
            <a:r>
              <a:rPr lang="en-AT"/>
              <a:t>to </a:t>
            </a:r>
            <a:r>
              <a:rPr lang="en-AT" dirty="0"/>
              <a:t>our advantage:</a:t>
            </a:r>
            <a:br>
              <a:rPr lang="en-AT" b="1" dirty="0"/>
            </a:br>
            <a:r>
              <a:rPr lang="en-AT"/>
              <a:t>Expand </a:t>
            </a:r>
            <a:r>
              <a:rPr lang="en-AT" b="1"/>
              <a:t>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a:solidFill>
                  <a:srgbClr val="FF8001"/>
                </a:solidFill>
              </a:rPr>
              <a:t>𝛎</a:t>
            </a:r>
            <a:r>
              <a:rPr lang="en-AT" b="1"/>
              <a:t>) </a:t>
            </a:r>
            <a:r>
              <a:rPr lang="en-AT" dirty="0"/>
              <a:t>into sub-processes </a:t>
            </a:r>
            <a:br>
              <a:rPr lang="en-AT" dirty="0"/>
            </a:br>
            <a:r>
              <a:rPr lang="en-AT"/>
              <a:t>and </a:t>
            </a:r>
            <a:r>
              <a:rPr lang="en-US" dirty="0"/>
              <a:t>encode</a:t>
            </a:r>
            <a:r>
              <a:rPr lang="en-AT"/>
              <a:t> analytic dependencies</a:t>
            </a:r>
            <a:r>
              <a:rPr lang="en-US" dirty="0"/>
              <a:t>,</a:t>
            </a:r>
            <a:br>
              <a:rPr lang="en-US" dirty="0"/>
            </a:br>
            <a:r>
              <a:rPr lang="en-US" sz="1600" i="1" dirty="0"/>
              <a:t>as if you had the power to evaluate</a:t>
            </a:r>
            <a:endParaRPr lang="en-AT" sz="1600" i="1" dirty="0"/>
          </a:p>
          <a:p>
            <a:pPr lvl="1"/>
            <a:r>
              <a:rPr lang="en-AT" dirty="0"/>
              <a:t>Can’t keep it, though.</a:t>
            </a:r>
          </a:p>
          <a:p>
            <a:pPr marL="457200" indent="-457200">
              <a:buFont typeface="+mj-lt"/>
              <a:buAutoNum type="arabicPeriod" startAt="3"/>
            </a:pPr>
            <a:endParaRPr lang="en-AT" sz="800" dirty="0"/>
          </a:p>
          <a:p>
            <a:pPr marL="457200" indent="-457200">
              <a:buFont typeface="+mj-lt"/>
              <a:buAutoNum type="arabicPeriod" startAt="3"/>
            </a:pPr>
            <a:r>
              <a:rPr lang="en-US" dirty="0"/>
              <a:t>Get </a:t>
            </a:r>
            <a:r>
              <a:rPr lang="en-AT"/>
              <a:t>rid of </a:t>
            </a:r>
            <a:r>
              <a:rPr lang="en-AT" b="1"/>
              <a:t>d</a:t>
            </a:r>
            <a:r>
              <a:rPr lang="en-US" b="1" dirty="0" err="1"/>
              <a:t>σ</a:t>
            </a:r>
            <a:r>
              <a:rPr lang="en-AT" b="1"/>
              <a:t>(x|</a:t>
            </a:r>
            <a:r>
              <a:rPr lang="en-US" dirty="0">
                <a:solidFill>
                  <a:srgbClr val="0000FF"/>
                </a:solidFill>
              </a:rPr>
              <a:t> </a:t>
            </a:r>
            <a:r>
              <a:rPr lang="en-US" dirty="0" err="1">
                <a:solidFill>
                  <a:srgbClr val="0000FF"/>
                </a:solidFill>
              </a:rPr>
              <a:t>μ</a:t>
            </a:r>
            <a:r>
              <a:rPr lang="en-AT" b="1"/>
              <a:t>,</a:t>
            </a:r>
            <a:r>
              <a:rPr lang="en-AT" b="1">
                <a:solidFill>
                  <a:srgbClr val="FF8001"/>
                </a:solidFill>
              </a:rPr>
              <a:t>𝛎</a:t>
            </a:r>
            <a:r>
              <a:rPr lang="en-AT" b="1"/>
              <a:t>) </a:t>
            </a:r>
            <a:br>
              <a:rPr lang="en-AT" dirty="0"/>
            </a:br>
            <a:r>
              <a:rPr lang="en-AT" dirty="0"/>
              <a:t>by forming ratios, which we </a:t>
            </a:r>
            <a:r>
              <a:rPr lang="en-AT" i="1" dirty="0"/>
              <a:t>do</a:t>
            </a:r>
            <a:r>
              <a:rPr lang="en-AT" dirty="0"/>
              <a:t> evaluate</a:t>
            </a:r>
            <a:br>
              <a:rPr lang="en-AT" dirty="0"/>
            </a:br>
            <a:r>
              <a:rPr lang="en-AT" dirty="0"/>
              <a:t>with ML surrogates</a:t>
            </a:r>
          </a:p>
        </p:txBody>
      </p:sp>
      <p:sp>
        <p:nvSpPr>
          <p:cNvPr id="4" name="Slide Number Placeholder 3">
            <a:extLst>
              <a:ext uri="{FF2B5EF4-FFF2-40B4-BE49-F238E27FC236}">
                <a16:creationId xmlns:a16="http://schemas.microsoft.com/office/drawing/2014/main" id="{2237B383-D42F-6687-FFC1-1BFE78FBEBC9}"/>
              </a:ext>
            </a:extLst>
          </p:cNvPr>
          <p:cNvSpPr>
            <a:spLocks noGrp="1"/>
          </p:cNvSpPr>
          <p:nvPr>
            <p:ph type="sldNum" sz="quarter" idx="12"/>
          </p:nvPr>
        </p:nvSpPr>
        <p:spPr/>
        <p:txBody>
          <a:bodyPr/>
          <a:lstStyle/>
          <a:p>
            <a:fld id="{6D22F896-40B5-4ADD-8801-0D06FADFA095}" type="slidenum">
              <a:rPr lang="en-US" smtClean="0"/>
              <a:pPr/>
              <a:t>6</a:t>
            </a:fld>
            <a:endParaRPr lang="en-US" dirty="0"/>
          </a:p>
        </p:txBody>
      </p:sp>
      <p:sp>
        <p:nvSpPr>
          <p:cNvPr id="17" name="Content Placeholder 16">
            <a:extLst>
              <a:ext uri="{FF2B5EF4-FFF2-40B4-BE49-F238E27FC236}">
                <a16:creationId xmlns:a16="http://schemas.microsoft.com/office/drawing/2014/main" id="{508BC6EF-2F8A-3547-B787-04AB60CF32D5}"/>
              </a:ext>
            </a:extLst>
          </p:cNvPr>
          <p:cNvSpPr>
            <a:spLocks noGrp="1"/>
          </p:cNvSpPr>
          <p:nvPr>
            <p:ph sz="half" idx="2"/>
          </p:nvPr>
        </p:nvSpPr>
        <p:spPr/>
        <p:txBody>
          <a:bodyPr>
            <a:normAutofit lnSpcReduction="10000"/>
          </a:bodyPr>
          <a:lstStyle/>
          <a:p>
            <a:endParaRPr lang="en-AT"/>
          </a:p>
        </p:txBody>
      </p:sp>
      <p:sp>
        <p:nvSpPr>
          <p:cNvPr id="18" name="Text Placeholder 17">
            <a:extLst>
              <a:ext uri="{FF2B5EF4-FFF2-40B4-BE49-F238E27FC236}">
                <a16:creationId xmlns:a16="http://schemas.microsoft.com/office/drawing/2014/main" id="{B44A87AC-09BF-14B0-2C47-C13407B11A12}"/>
              </a:ext>
            </a:extLst>
          </p:cNvPr>
          <p:cNvSpPr>
            <a:spLocks noGrp="1"/>
          </p:cNvSpPr>
          <p:nvPr>
            <p:ph type="body" sz="quarter" idx="13"/>
          </p:nvPr>
        </p:nvSpPr>
        <p:spPr/>
        <p:txBody>
          <a:bodyPr/>
          <a:lstStyle/>
          <a:p>
            <a:endParaRPr lang="en-AT"/>
          </a:p>
        </p:txBody>
      </p:sp>
      <p:pic>
        <p:nvPicPr>
          <p:cNvPr id="9" name="Picture 8">
            <a:extLst>
              <a:ext uri="{FF2B5EF4-FFF2-40B4-BE49-F238E27FC236}">
                <a16:creationId xmlns:a16="http://schemas.microsoft.com/office/drawing/2014/main" id="{F7CE41F0-1E67-D7E9-AFAF-AA0278FA21D1}"/>
              </a:ext>
            </a:extLst>
          </p:cNvPr>
          <p:cNvPicPr>
            <a:picLocks noChangeAspect="1"/>
          </p:cNvPicPr>
          <p:nvPr/>
        </p:nvPicPr>
        <p:blipFill>
          <a:blip r:embed="rId2"/>
          <a:stretch>
            <a:fillRect/>
          </a:stretch>
        </p:blipFill>
        <p:spPr>
          <a:xfrm>
            <a:off x="6167110" y="1043779"/>
            <a:ext cx="2704238" cy="1680080"/>
          </a:xfrm>
          <a:prstGeom prst="rect">
            <a:avLst/>
          </a:prstGeom>
        </p:spPr>
      </p:pic>
      <p:pic>
        <p:nvPicPr>
          <p:cNvPr id="12" name="Picture 11">
            <a:extLst>
              <a:ext uri="{FF2B5EF4-FFF2-40B4-BE49-F238E27FC236}">
                <a16:creationId xmlns:a16="http://schemas.microsoft.com/office/drawing/2014/main" id="{8A9D7533-1E07-39F4-8718-8DC88100BE5E}"/>
              </a:ext>
            </a:extLst>
          </p:cNvPr>
          <p:cNvPicPr>
            <a:picLocks noChangeAspect="1"/>
          </p:cNvPicPr>
          <p:nvPr/>
        </p:nvPicPr>
        <p:blipFill>
          <a:blip r:embed="rId3"/>
          <a:stretch>
            <a:fillRect/>
          </a:stretch>
        </p:blipFill>
        <p:spPr>
          <a:xfrm>
            <a:off x="6175293" y="2943605"/>
            <a:ext cx="2687871" cy="1854200"/>
          </a:xfrm>
          <a:prstGeom prst="rect">
            <a:avLst/>
          </a:prstGeom>
        </p:spPr>
      </p:pic>
      <p:pic>
        <p:nvPicPr>
          <p:cNvPr id="15" name="Picture 14">
            <a:extLst>
              <a:ext uri="{FF2B5EF4-FFF2-40B4-BE49-F238E27FC236}">
                <a16:creationId xmlns:a16="http://schemas.microsoft.com/office/drawing/2014/main" id="{F5A2B11C-1F78-F76C-51C3-4C6147A77D9C}"/>
              </a:ext>
            </a:extLst>
          </p:cNvPr>
          <p:cNvPicPr>
            <a:picLocks noChangeAspect="1"/>
          </p:cNvPicPr>
          <p:nvPr/>
        </p:nvPicPr>
        <p:blipFill>
          <a:blip r:embed="rId4"/>
          <a:stretch>
            <a:fillRect/>
          </a:stretch>
        </p:blipFill>
        <p:spPr>
          <a:xfrm>
            <a:off x="6164349" y="5042529"/>
            <a:ext cx="2709758" cy="1543384"/>
          </a:xfrm>
          <a:prstGeom prst="rect">
            <a:avLst/>
          </a:prstGeom>
        </p:spPr>
      </p:pic>
      <p:pic>
        <p:nvPicPr>
          <p:cNvPr id="3" name="Picture 2">
            <a:extLst>
              <a:ext uri="{FF2B5EF4-FFF2-40B4-BE49-F238E27FC236}">
                <a16:creationId xmlns:a16="http://schemas.microsoft.com/office/drawing/2014/main" id="{308D472E-ECE5-1EFA-8BEA-022BD93F4EE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00179" y="307279"/>
            <a:ext cx="2275114" cy="655136"/>
          </a:xfrm>
          <a:prstGeom prst="rect">
            <a:avLst/>
          </a:prstGeom>
        </p:spPr>
      </p:pic>
      <p:pic>
        <p:nvPicPr>
          <p:cNvPr id="6" name="Picture 5">
            <a:extLst>
              <a:ext uri="{FF2B5EF4-FFF2-40B4-BE49-F238E27FC236}">
                <a16:creationId xmlns:a16="http://schemas.microsoft.com/office/drawing/2014/main" id="{44F60926-F39E-9943-DF94-9B3B33AD214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469120" y="5454838"/>
            <a:ext cx="2514138" cy="718765"/>
          </a:xfrm>
          <a:prstGeom prst="rect">
            <a:avLst/>
          </a:prstGeom>
        </p:spPr>
      </p:pic>
    </p:spTree>
    <p:extLst>
      <p:ext uri="{BB962C8B-B14F-4D97-AF65-F5344CB8AC3E}">
        <p14:creationId xmlns:p14="http://schemas.microsoft.com/office/powerpoint/2010/main" val="335886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9628F08-8989-2B8F-81DE-58FC56514FA0}"/>
              </a:ext>
            </a:extLst>
          </p:cNvPr>
          <p:cNvSpPr/>
          <p:nvPr/>
        </p:nvSpPr>
        <p:spPr>
          <a:xfrm>
            <a:off x="456955" y="3548494"/>
            <a:ext cx="11735045" cy="3278090"/>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1A2C8269-4CFB-6397-3BF2-0DCA8F7BDD01}"/>
              </a:ext>
            </a:extLst>
          </p:cNvPr>
          <p:cNvSpPr>
            <a:spLocks noGrp="1"/>
          </p:cNvSpPr>
          <p:nvPr>
            <p:ph type="title"/>
          </p:nvPr>
        </p:nvSpPr>
        <p:spPr/>
        <p:txBody>
          <a:bodyPr/>
          <a:lstStyle/>
          <a:p>
            <a:r>
              <a:rPr lang="en-US" dirty="0"/>
              <a:t>analysis regions</a:t>
            </a:r>
          </a:p>
        </p:txBody>
      </p:sp>
      <p:sp>
        <p:nvSpPr>
          <p:cNvPr id="3" name="Content Placeholder 2">
            <a:extLst>
              <a:ext uri="{FF2B5EF4-FFF2-40B4-BE49-F238E27FC236}">
                <a16:creationId xmlns:a16="http://schemas.microsoft.com/office/drawing/2014/main" id="{BEDC7B72-0C0F-266A-EB33-52BBABE74628}"/>
              </a:ext>
            </a:extLst>
          </p:cNvPr>
          <p:cNvSpPr>
            <a:spLocks noGrp="1"/>
          </p:cNvSpPr>
          <p:nvPr>
            <p:ph idx="1"/>
          </p:nvPr>
        </p:nvSpPr>
        <p:spPr/>
        <p:txBody>
          <a:bodyPr/>
          <a:lstStyle/>
          <a:p>
            <a:r>
              <a:rPr lang="en-US" dirty="0"/>
              <a:t>FAIR-HUC Challenge</a:t>
            </a:r>
            <a:r>
              <a:rPr lang="en-US" dirty="0">
                <a:solidFill>
                  <a:srgbClr val="1414FF"/>
                </a:solidFill>
              </a:rPr>
              <a:t>: H→𝝉𝝉 inclusive cross section measurement </a:t>
            </a:r>
            <a:r>
              <a:rPr lang="en-US" dirty="0"/>
              <a:t>in </a:t>
            </a:r>
            <a:r>
              <a:rPr lang="en-US" dirty="0">
                <a:solidFill>
                  <a:srgbClr val="1414FF"/>
                </a:solidFill>
              </a:rPr>
              <a:t>𝝉</a:t>
            </a:r>
            <a:r>
              <a:rPr lang="en-US" baseline="-25000" dirty="0" err="1">
                <a:solidFill>
                  <a:srgbClr val="1414FF"/>
                </a:solidFill>
              </a:rPr>
              <a:t>lep</a:t>
            </a:r>
            <a:r>
              <a:rPr lang="en-US" dirty="0">
                <a:solidFill>
                  <a:srgbClr val="1414FF"/>
                </a:solidFill>
              </a:rPr>
              <a:t>𝝉</a:t>
            </a:r>
            <a:r>
              <a:rPr lang="en-US" baseline="-25000" dirty="0">
                <a:solidFill>
                  <a:srgbClr val="1414FF"/>
                </a:solidFill>
              </a:rPr>
              <a:t>had</a:t>
            </a:r>
            <a:r>
              <a:rPr lang="en-US" dirty="0">
                <a:solidFill>
                  <a:srgbClr val="1414FF"/>
                </a:solidFill>
              </a:rPr>
              <a:t> </a:t>
            </a:r>
            <a:r>
              <a:rPr lang="en-US" dirty="0"/>
              <a:t>channel </a:t>
            </a:r>
          </a:p>
          <a:p>
            <a:pPr lvl="1"/>
            <a:r>
              <a:rPr lang="en-US" dirty="0"/>
              <a:t>Overwhelming backgrounds: </a:t>
            </a:r>
            <a:r>
              <a:rPr lang="en-US" dirty="0">
                <a:solidFill>
                  <a:srgbClr val="FFC000"/>
                </a:solidFill>
              </a:rPr>
              <a:t>Z →𝝉𝝉</a:t>
            </a:r>
            <a:r>
              <a:rPr lang="en-US" dirty="0"/>
              <a:t>, </a:t>
            </a:r>
            <a:r>
              <a:rPr lang="en-US" dirty="0">
                <a:solidFill>
                  <a:srgbClr val="FFC000"/>
                </a:solidFill>
              </a:rPr>
              <a:t>top quark pairs</a:t>
            </a:r>
            <a:r>
              <a:rPr lang="en-US" dirty="0"/>
              <a:t>, </a:t>
            </a:r>
            <a:r>
              <a:rPr lang="en-US" dirty="0" err="1">
                <a:solidFill>
                  <a:srgbClr val="FFC000"/>
                </a:solidFill>
              </a:rPr>
              <a:t>diboson</a:t>
            </a:r>
            <a:r>
              <a:rPr lang="en-US" dirty="0">
                <a:solidFill>
                  <a:srgbClr val="FFC000"/>
                </a:solidFill>
              </a:rPr>
              <a:t> (VV)</a:t>
            </a:r>
            <a:r>
              <a:rPr lang="en-US" dirty="0"/>
              <a:t>,  [no fakes, non-prompt]</a:t>
            </a:r>
          </a:p>
          <a:p>
            <a:r>
              <a:rPr lang="en-US" dirty="0"/>
              <a:t>We split into five regions: </a:t>
            </a:r>
            <a:r>
              <a:rPr lang="en-US" dirty="0">
                <a:solidFill>
                  <a:srgbClr val="1414FF"/>
                </a:solidFill>
              </a:rPr>
              <a:t>two signal regions </a:t>
            </a:r>
            <a:r>
              <a:rPr lang="en-US" dirty="0"/>
              <a:t>and </a:t>
            </a:r>
            <a:r>
              <a:rPr lang="en-US" dirty="0">
                <a:solidFill>
                  <a:srgbClr val="FFC000"/>
                </a:solidFill>
              </a:rPr>
              <a:t>three control regions</a:t>
            </a:r>
          </a:p>
          <a:p>
            <a:pPr lvl="1"/>
            <a:r>
              <a:rPr lang="en-US" dirty="0" err="1">
                <a:latin typeface="Andale Mono" panose="020B0509000000000004" pitchFamily="49" charset="0"/>
              </a:rPr>
              <a:t>lowMT-VBFJet</a:t>
            </a:r>
            <a:r>
              <a:rPr lang="en-US" dirty="0">
                <a:latin typeface="Andale Mono" panose="020B0509000000000004" pitchFamily="49" charset="0"/>
              </a:rPr>
              <a:t>		</a:t>
            </a:r>
            <a:r>
              <a:rPr lang="en-US" dirty="0">
                <a:solidFill>
                  <a:srgbClr val="FF0000"/>
                </a:solidFill>
              </a:rPr>
              <a:t>vector boson fusion </a:t>
            </a:r>
            <a:r>
              <a:rPr lang="en-US" dirty="0"/>
              <a:t>(VBF) with  about 90% of sensitivity</a:t>
            </a:r>
          </a:p>
          <a:p>
            <a:pPr lvl="1"/>
            <a:r>
              <a:rPr lang="en-US" dirty="0">
                <a:latin typeface="Andale Mono" panose="020B0509000000000004" pitchFamily="49" charset="0"/>
              </a:rPr>
              <a:t>lowMT-noVBFJet-ptH100</a:t>
            </a:r>
            <a:r>
              <a:rPr lang="en-US" dirty="0"/>
              <a:t> 	 </a:t>
            </a:r>
            <a:r>
              <a:rPr lang="en-US" dirty="0" err="1">
                <a:solidFill>
                  <a:srgbClr val="FF0000"/>
                </a:solidFill>
              </a:rPr>
              <a:t>ggH</a:t>
            </a:r>
            <a:r>
              <a:rPr lang="en-US" dirty="0"/>
              <a:t> (no label for production mode)</a:t>
            </a:r>
          </a:p>
        </p:txBody>
      </p:sp>
      <p:sp>
        <p:nvSpPr>
          <p:cNvPr id="4" name="Slide Number Placeholder 3">
            <a:extLst>
              <a:ext uri="{FF2B5EF4-FFF2-40B4-BE49-F238E27FC236}">
                <a16:creationId xmlns:a16="http://schemas.microsoft.com/office/drawing/2014/main" id="{425F0826-3332-E28E-DEAD-0943A6C3A3DB}"/>
              </a:ext>
            </a:extLst>
          </p:cNvPr>
          <p:cNvSpPr>
            <a:spLocks noGrp="1"/>
          </p:cNvSpPr>
          <p:nvPr>
            <p:ph type="sldNum" sz="quarter" idx="12"/>
          </p:nvPr>
        </p:nvSpPr>
        <p:spPr/>
        <p:txBody>
          <a:bodyPr/>
          <a:lstStyle/>
          <a:p>
            <a:fld id="{6D22F896-40B5-4ADD-8801-0D06FADFA095}" type="slidenum">
              <a:rPr lang="en-US" smtClean="0"/>
              <a:pPr/>
              <a:t>7</a:t>
            </a:fld>
            <a:endParaRPr lang="en-US" dirty="0"/>
          </a:p>
        </p:txBody>
      </p:sp>
      <p:sp>
        <p:nvSpPr>
          <p:cNvPr id="5" name="Content Placeholder 4">
            <a:extLst>
              <a:ext uri="{FF2B5EF4-FFF2-40B4-BE49-F238E27FC236}">
                <a16:creationId xmlns:a16="http://schemas.microsoft.com/office/drawing/2014/main" id="{4067395C-8760-A80D-5BA5-C45DD4D1FC1D}"/>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C064F31F-2B23-6CD5-88D8-30D9E808C9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8764" y="3548494"/>
            <a:ext cx="7772400" cy="3278090"/>
          </a:xfrm>
          <a:prstGeom prst="rect">
            <a:avLst/>
          </a:prstGeom>
        </p:spPr>
      </p:pic>
      <p:sp>
        <p:nvSpPr>
          <p:cNvPr id="8" name="Rectangle 7">
            <a:extLst>
              <a:ext uri="{FF2B5EF4-FFF2-40B4-BE49-F238E27FC236}">
                <a16:creationId xmlns:a16="http://schemas.microsoft.com/office/drawing/2014/main" id="{D1E55501-576A-38A0-6B19-5BF3F41641BB}"/>
              </a:ext>
            </a:extLst>
          </p:cNvPr>
          <p:cNvSpPr/>
          <p:nvPr/>
        </p:nvSpPr>
        <p:spPr>
          <a:xfrm>
            <a:off x="3757959" y="4013488"/>
            <a:ext cx="328697" cy="1707615"/>
          </a:xfrm>
          <a:prstGeom prst="rect">
            <a:avLst/>
          </a:prstGeom>
          <a:noFill/>
          <a:ln w="25400">
            <a:solidFill>
              <a:srgbClr val="C00000"/>
            </a:solidFill>
          </a:ln>
        </p:spPr>
        <p:txBody>
          <a:bodyPr wrap="square" rtlCol="0" anchor="ctr">
            <a:spAutoFit/>
          </a:bodyPr>
          <a:lstStyle/>
          <a:p>
            <a:pPr marL="285750" indent="-285750" algn="l">
              <a:buClr>
                <a:srgbClr val="C00000"/>
              </a:buClr>
              <a:buFont typeface="Arial" panose="020B0604020202020204" pitchFamily="34" charset="0"/>
              <a:buChar char="•"/>
            </a:pPr>
            <a:endParaRPr lang="en-US" dirty="0">
              <a:latin typeface="Corbel" panose="020B0503020204020204" pitchFamily="34" charset="0"/>
            </a:endParaRPr>
          </a:p>
        </p:txBody>
      </p:sp>
      <p:sp>
        <p:nvSpPr>
          <p:cNvPr id="9" name="TextBox 8">
            <a:extLst>
              <a:ext uri="{FF2B5EF4-FFF2-40B4-BE49-F238E27FC236}">
                <a16:creationId xmlns:a16="http://schemas.microsoft.com/office/drawing/2014/main" id="{2EA18E6B-83F5-AED0-351B-D4C88765CDE7}"/>
              </a:ext>
            </a:extLst>
          </p:cNvPr>
          <p:cNvSpPr txBox="1"/>
          <p:nvPr/>
        </p:nvSpPr>
        <p:spPr>
          <a:xfrm>
            <a:off x="8312108" y="4123947"/>
            <a:ext cx="3297698" cy="369332"/>
          </a:xfrm>
          <a:prstGeom prst="rect">
            <a:avLst/>
          </a:prstGeom>
          <a:noFill/>
          <a:ln cap="flat">
            <a:noFill/>
          </a:ln>
          <a:effectLst>
            <a:softEdge rad="0"/>
          </a:effectLst>
        </p:spPr>
        <p:txBody>
          <a:bodyPr wrap="none" rtlCol="0">
            <a:spAutoFit/>
          </a:bodyPr>
          <a:lstStyle/>
          <a:p>
            <a:r>
              <a:rPr lang="en-US" dirty="0">
                <a:solidFill>
                  <a:schemeClr val="tx1">
                    <a:lumMod val="50000"/>
                    <a:lumOff val="50000"/>
                  </a:schemeClr>
                </a:solidFill>
              </a:rPr>
              <a:t>Main SR for VBF (90% sensitivity)</a:t>
            </a:r>
          </a:p>
        </p:txBody>
      </p:sp>
      <p:sp>
        <p:nvSpPr>
          <p:cNvPr id="10" name="TextBox 9">
            <a:extLst>
              <a:ext uri="{FF2B5EF4-FFF2-40B4-BE49-F238E27FC236}">
                <a16:creationId xmlns:a16="http://schemas.microsoft.com/office/drawing/2014/main" id="{778B81CD-6A5F-F707-72AF-7C1B87C728FB}"/>
              </a:ext>
            </a:extLst>
          </p:cNvPr>
          <p:cNvSpPr txBox="1"/>
          <p:nvPr/>
        </p:nvSpPr>
        <p:spPr>
          <a:xfrm>
            <a:off x="8312108" y="5315061"/>
            <a:ext cx="1195520" cy="369332"/>
          </a:xfrm>
          <a:prstGeom prst="rect">
            <a:avLst/>
          </a:prstGeom>
          <a:noFill/>
          <a:ln cap="flat">
            <a:noFill/>
          </a:ln>
          <a:effectLst>
            <a:softEdge rad="0"/>
          </a:effectLst>
        </p:spPr>
        <p:txBody>
          <a:bodyPr wrap="none" rtlCol="0">
            <a:spAutoFit/>
          </a:bodyPr>
          <a:lstStyle/>
          <a:p>
            <a:r>
              <a:rPr lang="en-US" dirty="0">
                <a:solidFill>
                  <a:schemeClr val="tx1">
                    <a:lumMod val="50000"/>
                    <a:lumOff val="50000"/>
                  </a:schemeClr>
                </a:solidFill>
              </a:rPr>
              <a:t>SR for </a:t>
            </a:r>
            <a:r>
              <a:rPr lang="en-US" dirty="0" err="1">
                <a:solidFill>
                  <a:schemeClr val="tx1">
                    <a:lumMod val="50000"/>
                    <a:lumOff val="50000"/>
                  </a:schemeClr>
                </a:solidFill>
              </a:rPr>
              <a:t>ggH</a:t>
            </a:r>
            <a:endParaRPr lang="en-US" dirty="0">
              <a:solidFill>
                <a:schemeClr val="tx1">
                  <a:lumMod val="50000"/>
                  <a:lumOff val="50000"/>
                </a:schemeClr>
              </a:solidFill>
            </a:endParaRPr>
          </a:p>
        </p:txBody>
      </p:sp>
      <p:sp>
        <p:nvSpPr>
          <p:cNvPr id="12" name="TextBox 11">
            <a:extLst>
              <a:ext uri="{FF2B5EF4-FFF2-40B4-BE49-F238E27FC236}">
                <a16:creationId xmlns:a16="http://schemas.microsoft.com/office/drawing/2014/main" id="{527D6FE1-D791-0DFD-CDCF-6642BF6A29E8}"/>
              </a:ext>
            </a:extLst>
          </p:cNvPr>
          <p:cNvSpPr txBox="1"/>
          <p:nvPr/>
        </p:nvSpPr>
        <p:spPr>
          <a:xfrm>
            <a:off x="8298460" y="4682629"/>
            <a:ext cx="1519968" cy="369332"/>
          </a:xfrm>
          <a:prstGeom prst="rect">
            <a:avLst/>
          </a:prstGeom>
          <a:noFill/>
          <a:ln cap="flat">
            <a:noFill/>
          </a:ln>
          <a:effectLst>
            <a:softEdge rad="0"/>
          </a:effectLst>
        </p:spPr>
        <p:txBody>
          <a:bodyPr wrap="none" rtlCol="0">
            <a:spAutoFit/>
          </a:bodyPr>
          <a:lstStyle/>
          <a:p>
            <a:r>
              <a:rPr lang="en-US" dirty="0" err="1">
                <a:solidFill>
                  <a:schemeClr val="tx1">
                    <a:lumMod val="50000"/>
                    <a:lumOff val="50000"/>
                  </a:schemeClr>
                </a:solidFill>
              </a:rPr>
              <a:t>Unbinned</a:t>
            </a:r>
            <a:r>
              <a:rPr lang="en-US" dirty="0">
                <a:solidFill>
                  <a:schemeClr val="tx1">
                    <a:lumMod val="50000"/>
                    <a:lumOff val="50000"/>
                  </a:schemeClr>
                </a:solidFill>
              </a:rPr>
              <a:t> CR </a:t>
            </a:r>
          </a:p>
        </p:txBody>
      </p:sp>
      <p:sp>
        <p:nvSpPr>
          <p:cNvPr id="13" name="TextBox 12">
            <a:extLst>
              <a:ext uri="{FF2B5EF4-FFF2-40B4-BE49-F238E27FC236}">
                <a16:creationId xmlns:a16="http://schemas.microsoft.com/office/drawing/2014/main" id="{204555AB-05DD-9E01-E028-D2EFCA7AAAB1}"/>
              </a:ext>
            </a:extLst>
          </p:cNvPr>
          <p:cNvSpPr txBox="1"/>
          <p:nvPr/>
        </p:nvSpPr>
        <p:spPr>
          <a:xfrm>
            <a:off x="8312108" y="5930359"/>
            <a:ext cx="3698448" cy="369332"/>
          </a:xfrm>
          <a:prstGeom prst="rect">
            <a:avLst/>
          </a:prstGeom>
          <a:noFill/>
          <a:ln cap="flat">
            <a:noFill/>
          </a:ln>
          <a:effectLst>
            <a:softEdge rad="0"/>
          </a:effectLst>
        </p:spPr>
        <p:txBody>
          <a:bodyPr wrap="none" rtlCol="0">
            <a:spAutoFit/>
          </a:bodyPr>
          <a:lstStyle/>
          <a:p>
            <a:r>
              <a:rPr lang="en-US" dirty="0">
                <a:solidFill>
                  <a:schemeClr val="tx1">
                    <a:lumMod val="50000"/>
                    <a:lumOff val="50000"/>
                  </a:schemeClr>
                </a:solidFill>
              </a:rPr>
              <a:t>90% of data → One bin for </a:t>
            </a:r>
            <a:r>
              <a:rPr lang="en-US" dirty="0" err="1">
                <a:solidFill>
                  <a:schemeClr val="tx1">
                    <a:lumMod val="50000"/>
                    <a:lumOff val="50000"/>
                  </a:schemeClr>
                </a:solidFill>
              </a:rPr>
              <a:t>bkg</a:t>
            </a:r>
            <a:r>
              <a:rPr lang="en-US" dirty="0">
                <a:solidFill>
                  <a:schemeClr val="tx1">
                    <a:lumMod val="50000"/>
                    <a:lumOff val="50000"/>
                  </a:schemeClr>
                </a:solidFill>
              </a:rPr>
              <a:t> norm</a:t>
            </a:r>
          </a:p>
        </p:txBody>
      </p:sp>
      <p:sp>
        <p:nvSpPr>
          <p:cNvPr id="15" name="TextBox 14">
            <a:extLst>
              <a:ext uri="{FF2B5EF4-FFF2-40B4-BE49-F238E27FC236}">
                <a16:creationId xmlns:a16="http://schemas.microsoft.com/office/drawing/2014/main" id="{44661104-E93A-ED24-8366-2168F97D596A}"/>
              </a:ext>
            </a:extLst>
          </p:cNvPr>
          <p:cNvSpPr txBox="1"/>
          <p:nvPr/>
        </p:nvSpPr>
        <p:spPr>
          <a:xfrm>
            <a:off x="8298460" y="6457252"/>
            <a:ext cx="2978701" cy="369332"/>
          </a:xfrm>
          <a:prstGeom prst="rect">
            <a:avLst/>
          </a:prstGeom>
          <a:noFill/>
          <a:ln cap="flat">
            <a:noFill/>
          </a:ln>
          <a:effectLst>
            <a:softEdge rad="0"/>
          </a:effectLst>
        </p:spPr>
        <p:txBody>
          <a:bodyPr wrap="none" rtlCol="0">
            <a:spAutoFit/>
          </a:bodyPr>
          <a:lstStyle/>
          <a:p>
            <a:r>
              <a:rPr lang="en-US" dirty="0">
                <a:solidFill>
                  <a:schemeClr val="tx1">
                    <a:lumMod val="50000"/>
                    <a:lumOff val="50000"/>
                  </a:schemeClr>
                </a:solidFill>
              </a:rPr>
              <a:t>Split off </a:t>
            </a:r>
            <a:r>
              <a:rPr lang="en-US" dirty="0" err="1">
                <a:solidFill>
                  <a:schemeClr val="tx1">
                    <a:lumMod val="50000"/>
                    <a:lumOff val="50000"/>
                  </a:schemeClr>
                </a:solidFill>
              </a:rPr>
              <a:t>tt</a:t>
            </a:r>
            <a:r>
              <a:rPr lang="en-US" dirty="0">
                <a:solidFill>
                  <a:schemeClr val="tx1">
                    <a:lumMod val="50000"/>
                    <a:lumOff val="50000"/>
                  </a:schemeClr>
                </a:solidFill>
              </a:rPr>
              <a:t> and VV CR (2 bins)</a:t>
            </a:r>
          </a:p>
        </p:txBody>
      </p:sp>
    </p:spTree>
    <p:extLst>
      <p:ext uri="{BB962C8B-B14F-4D97-AF65-F5344CB8AC3E}">
        <p14:creationId xmlns:p14="http://schemas.microsoft.com/office/powerpoint/2010/main" val="1768859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E55D134-3DD7-9E60-D469-A4BBB38CAB2F}"/>
              </a:ext>
            </a:extLst>
          </p:cNvPr>
          <p:cNvSpPr/>
          <p:nvPr/>
        </p:nvSpPr>
        <p:spPr>
          <a:xfrm>
            <a:off x="800464" y="1443431"/>
            <a:ext cx="10850964" cy="3522269"/>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2" name="Title 1">
            <a:extLst>
              <a:ext uri="{FF2B5EF4-FFF2-40B4-BE49-F238E27FC236}">
                <a16:creationId xmlns:a16="http://schemas.microsoft.com/office/drawing/2014/main" id="{F2D32BD3-0AF5-4D02-DAEB-F6855FFA5096}"/>
              </a:ext>
            </a:extLst>
          </p:cNvPr>
          <p:cNvSpPr>
            <a:spLocks noGrp="1"/>
          </p:cNvSpPr>
          <p:nvPr>
            <p:ph type="title"/>
          </p:nvPr>
        </p:nvSpPr>
        <p:spPr>
          <a:xfrm>
            <a:off x="498764" y="360892"/>
            <a:ext cx="11194472" cy="585040"/>
          </a:xfrm>
        </p:spPr>
        <p:txBody>
          <a:bodyPr/>
          <a:lstStyle/>
          <a:p>
            <a:r>
              <a:rPr lang="en-US" dirty="0"/>
              <a:t>Challenge data set</a:t>
            </a:r>
          </a:p>
        </p:txBody>
      </p:sp>
      <p:sp>
        <p:nvSpPr>
          <p:cNvPr id="3" name="Content Placeholder 2">
            <a:extLst>
              <a:ext uri="{FF2B5EF4-FFF2-40B4-BE49-F238E27FC236}">
                <a16:creationId xmlns:a16="http://schemas.microsoft.com/office/drawing/2014/main" id="{436E796F-029F-D66C-9091-8C1D4C0DDFEA}"/>
              </a:ext>
            </a:extLst>
          </p:cNvPr>
          <p:cNvSpPr>
            <a:spLocks noGrp="1"/>
          </p:cNvSpPr>
          <p:nvPr>
            <p:ph idx="1"/>
          </p:nvPr>
        </p:nvSpPr>
        <p:spPr>
          <a:xfrm>
            <a:off x="498764" y="1043778"/>
            <a:ext cx="11194472" cy="5782805"/>
          </a:xfrm>
        </p:spPr>
        <p:txBody>
          <a:bodyPr>
            <a:normAutofit lnSpcReduction="10000"/>
          </a:bodyPr>
          <a:lstStyle/>
          <a:p>
            <a:r>
              <a:rPr lang="en-US" dirty="0"/>
              <a:t>28 features but no silver bullet</a:t>
            </a:r>
          </a:p>
          <a:p>
            <a:pPr lvl="1"/>
            <a:endParaRPr lang="en-US" dirty="0"/>
          </a:p>
          <a:p>
            <a:pPr lvl="1"/>
            <a:endParaRPr lang="en-US" dirty="0"/>
          </a:p>
          <a:p>
            <a:pPr lvl="1"/>
            <a:endParaRPr lang="en-US"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dirty="0"/>
          </a:p>
          <a:p>
            <a:pPr lvl="1"/>
            <a:r>
              <a:rPr lang="en-US" dirty="0"/>
              <a:t>Tight in-situ constraints on systematics are needed</a:t>
            </a:r>
          </a:p>
          <a:p>
            <a:pPr lvl="2"/>
            <a:r>
              <a:rPr lang="en-US" dirty="0"/>
              <a:t>Three “</a:t>
            </a:r>
            <a:r>
              <a:rPr lang="en-US" dirty="0">
                <a:solidFill>
                  <a:srgbClr val="0D8585"/>
                </a:solidFill>
              </a:rPr>
              <a:t>normalization</a:t>
            </a:r>
            <a:r>
              <a:rPr lang="en-US" dirty="0"/>
              <a:t>” effects: 0.1% </a:t>
            </a:r>
            <a:r>
              <a:rPr lang="en-US" dirty="0" err="1">
                <a:latin typeface="Andale Mono" panose="020B0509000000000004" pitchFamily="49" charset="0"/>
              </a:rPr>
              <a:t>bkg</a:t>
            </a:r>
            <a:r>
              <a:rPr lang="en-US" dirty="0"/>
              <a:t> (on everything), 2% </a:t>
            </a:r>
            <a:r>
              <a:rPr lang="en-US" dirty="0">
                <a:latin typeface="Andale Mono" panose="020B0509000000000004" pitchFamily="49" charset="0"/>
              </a:rPr>
              <a:t>ttbar,</a:t>
            </a:r>
            <a:r>
              <a:rPr lang="en-US" dirty="0"/>
              <a:t> and   25% </a:t>
            </a:r>
            <a:r>
              <a:rPr lang="en-US" dirty="0" err="1">
                <a:latin typeface="Andale Mono" panose="020B0509000000000004" pitchFamily="49" charset="0"/>
              </a:rPr>
              <a:t>diboson</a:t>
            </a:r>
            <a:r>
              <a:rPr lang="en-US" dirty="0"/>
              <a:t>(VV)</a:t>
            </a:r>
          </a:p>
          <a:p>
            <a:pPr lvl="2"/>
            <a:r>
              <a:rPr lang="en-US" dirty="0"/>
              <a:t>Three “</a:t>
            </a:r>
            <a:r>
              <a:rPr lang="en-US" dirty="0">
                <a:solidFill>
                  <a:srgbClr val="FFC000"/>
                </a:solidFill>
              </a:rPr>
              <a:t>calibration</a:t>
            </a:r>
            <a:r>
              <a:rPr lang="en-US" dirty="0"/>
              <a:t>” effects: </a:t>
            </a:r>
            <a:r>
              <a:rPr lang="en-US" dirty="0" err="1">
                <a:latin typeface="Andale Mono" panose="020B0509000000000004" pitchFamily="49" charset="0"/>
              </a:rPr>
              <a:t>jes</a:t>
            </a:r>
            <a:r>
              <a:rPr lang="en-US" dirty="0"/>
              <a:t>, </a:t>
            </a:r>
            <a:r>
              <a:rPr lang="en-US" dirty="0" err="1">
                <a:latin typeface="Andale Mono" panose="020B0509000000000004" pitchFamily="49" charset="0"/>
              </a:rPr>
              <a:t>tes</a:t>
            </a:r>
            <a:r>
              <a:rPr lang="en-US" dirty="0"/>
              <a:t>, </a:t>
            </a:r>
            <a:r>
              <a:rPr lang="en-US" dirty="0">
                <a:latin typeface="Andale Mono" panose="020B0509000000000004" pitchFamily="49" charset="0"/>
              </a:rPr>
              <a:t>met. </a:t>
            </a:r>
            <a:r>
              <a:rPr lang="en-US" dirty="0"/>
              <a:t>Those modify </a:t>
            </a:r>
            <a:r>
              <a:rPr lang="en-US" b="1" dirty="0"/>
              <a:t>x</a:t>
            </a:r>
          </a:p>
          <a:p>
            <a:pPr lvl="1"/>
            <a:r>
              <a:rPr lang="en-US" dirty="0"/>
              <a:t>7 parameters: </a:t>
            </a:r>
            <a:r>
              <a:rPr lang="en-US" dirty="0">
                <a:solidFill>
                  <a:srgbClr val="1414FF"/>
                </a:solidFill>
              </a:rPr>
              <a:t>1 POI </a:t>
            </a:r>
            <a:r>
              <a:rPr lang="en-US" dirty="0" err="1">
                <a:solidFill>
                  <a:srgbClr val="1414FF"/>
                </a:solidFill>
              </a:rPr>
              <a:t>μ</a:t>
            </a:r>
            <a:r>
              <a:rPr lang="en-US" dirty="0"/>
              <a:t>, </a:t>
            </a:r>
            <a:r>
              <a:rPr lang="en-US" dirty="0">
                <a:solidFill>
                  <a:srgbClr val="FFB700"/>
                </a:solidFill>
              </a:rPr>
              <a:t>6 nuisances </a:t>
            </a:r>
            <a:r>
              <a:rPr lang="en-US" b="1" dirty="0">
                <a:solidFill>
                  <a:srgbClr val="FFB700"/>
                </a:solidFill>
              </a:rPr>
              <a:t>𝜈</a:t>
            </a:r>
            <a:r>
              <a:rPr lang="en-US" dirty="0">
                <a:solidFill>
                  <a:srgbClr val="FFB700"/>
                </a:solidFill>
              </a:rPr>
              <a:t>  </a:t>
            </a:r>
            <a:r>
              <a:rPr lang="en-US" dirty="0"/>
              <a:t>and a subset </a:t>
            </a:r>
            <a:r>
              <a:rPr lang="en-US" b="1" dirty="0">
                <a:solidFill>
                  <a:srgbClr val="FFB700"/>
                </a:solidFill>
              </a:rPr>
              <a:t>𝜈</a:t>
            </a:r>
            <a:r>
              <a:rPr lang="en-US" baseline="-25000" dirty="0" err="1">
                <a:solidFill>
                  <a:srgbClr val="FFB700"/>
                </a:solidFill>
              </a:rPr>
              <a:t>calib</a:t>
            </a:r>
            <a:r>
              <a:rPr lang="en-US" dirty="0"/>
              <a:t> that refers to </a:t>
            </a:r>
            <a:r>
              <a:rPr lang="en-US" dirty="0" err="1">
                <a:latin typeface="Andale Mono" panose="020B0509000000000004" pitchFamily="49" charset="0"/>
              </a:rPr>
              <a:t>jes</a:t>
            </a:r>
            <a:r>
              <a:rPr lang="en-US" dirty="0"/>
              <a:t>, </a:t>
            </a:r>
            <a:r>
              <a:rPr lang="en-US" dirty="0" err="1">
                <a:latin typeface="Andale Mono" panose="020B0509000000000004" pitchFamily="49" charset="0"/>
              </a:rPr>
              <a:t>tes</a:t>
            </a:r>
            <a:r>
              <a:rPr lang="en-US" dirty="0"/>
              <a:t>, </a:t>
            </a:r>
            <a:r>
              <a:rPr lang="en-US" dirty="0">
                <a:latin typeface="Andale Mono" panose="020B0509000000000004" pitchFamily="49" charset="0"/>
              </a:rPr>
              <a:t>met</a:t>
            </a:r>
            <a:endParaRPr lang="en-US" dirty="0"/>
          </a:p>
        </p:txBody>
      </p:sp>
      <p:sp>
        <p:nvSpPr>
          <p:cNvPr id="4" name="Slide Number Placeholder 3">
            <a:extLst>
              <a:ext uri="{FF2B5EF4-FFF2-40B4-BE49-F238E27FC236}">
                <a16:creationId xmlns:a16="http://schemas.microsoft.com/office/drawing/2014/main" id="{75B521E1-1E4E-FA6D-8DBC-8088232E3B8D}"/>
              </a:ext>
            </a:extLst>
          </p:cNvPr>
          <p:cNvSpPr>
            <a:spLocks noGrp="1"/>
          </p:cNvSpPr>
          <p:nvPr>
            <p:ph type="sldNum" sz="quarter" idx="12"/>
          </p:nvPr>
        </p:nvSpPr>
        <p:spPr/>
        <p:txBody>
          <a:bodyPr/>
          <a:lstStyle/>
          <a:p>
            <a:fld id="{6D22F896-40B5-4ADD-8801-0D06FADFA095}" type="slidenum">
              <a:rPr lang="en-US" smtClean="0"/>
              <a:pPr/>
              <a:t>8</a:t>
            </a:fld>
            <a:endParaRPr lang="en-US" dirty="0"/>
          </a:p>
        </p:txBody>
      </p:sp>
      <p:sp>
        <p:nvSpPr>
          <p:cNvPr id="5" name="Content Placeholder 4">
            <a:extLst>
              <a:ext uri="{FF2B5EF4-FFF2-40B4-BE49-F238E27FC236}">
                <a16:creationId xmlns:a16="http://schemas.microsoft.com/office/drawing/2014/main" id="{8B8B317B-5E6A-D4F7-CC84-C23874BF88FA}"/>
              </a:ext>
            </a:extLst>
          </p:cNvPr>
          <p:cNvSpPr>
            <a:spLocks noGrp="1"/>
          </p:cNvSpPr>
          <p:nvPr>
            <p:ph sz="half" idx="2"/>
          </p:nvPr>
        </p:nvSpPr>
        <p:spPr/>
        <p:txBody>
          <a:bodyPr>
            <a:normAutofit lnSpcReduction="10000"/>
          </a:bodyPr>
          <a:lstStyle/>
          <a:p>
            <a:endParaRPr lang="en-US"/>
          </a:p>
        </p:txBody>
      </p:sp>
      <p:pic>
        <p:nvPicPr>
          <p:cNvPr id="7" name="Picture 6">
            <a:extLst>
              <a:ext uri="{FF2B5EF4-FFF2-40B4-BE49-F238E27FC236}">
                <a16:creationId xmlns:a16="http://schemas.microsoft.com/office/drawing/2014/main" id="{F2B75BD2-9393-26AD-811A-1E3C86FEE8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0464" y="1415629"/>
            <a:ext cx="10591072" cy="3652094"/>
          </a:xfrm>
          <a:prstGeom prst="rect">
            <a:avLst/>
          </a:prstGeom>
        </p:spPr>
      </p:pic>
      <p:sp>
        <p:nvSpPr>
          <p:cNvPr id="8" name="TextBox 7">
            <a:extLst>
              <a:ext uri="{FF2B5EF4-FFF2-40B4-BE49-F238E27FC236}">
                <a16:creationId xmlns:a16="http://schemas.microsoft.com/office/drawing/2014/main" id="{30F34FF3-349A-3B97-1935-503E23967618}"/>
              </a:ext>
            </a:extLst>
          </p:cNvPr>
          <p:cNvSpPr txBox="1"/>
          <p:nvPr/>
        </p:nvSpPr>
        <p:spPr>
          <a:xfrm>
            <a:off x="9650003" y="6058198"/>
            <a:ext cx="2292615" cy="646331"/>
          </a:xfrm>
          <a:prstGeom prst="rect">
            <a:avLst/>
          </a:prstGeom>
          <a:noFill/>
          <a:ln cap="flat">
            <a:noFill/>
          </a:ln>
          <a:effectLst>
            <a:softEdge rad="0"/>
          </a:effectLst>
        </p:spPr>
        <p:txBody>
          <a:bodyPr wrap="none" rtlCol="0">
            <a:spAutoFit/>
          </a:bodyPr>
          <a:lstStyle/>
          <a:p>
            <a:r>
              <a:rPr lang="en-US" i="1" dirty="0">
                <a:solidFill>
                  <a:srgbClr val="919EBA"/>
                </a:solidFill>
              </a:rPr>
              <a:t>Good design!</a:t>
            </a:r>
          </a:p>
          <a:p>
            <a:r>
              <a:rPr lang="en-US" i="1" dirty="0">
                <a:solidFill>
                  <a:srgbClr val="919EBA"/>
                </a:solidFill>
              </a:rPr>
              <a:t>Doable - but challenging</a:t>
            </a:r>
            <a:endParaRPr lang="en-US" dirty="0">
              <a:solidFill>
                <a:srgbClr val="919EBA"/>
              </a:solidFill>
              <a:sym typeface="Wingdings" pitchFamily="2" charset="2"/>
            </a:endParaRPr>
          </a:p>
        </p:txBody>
      </p:sp>
    </p:spTree>
    <p:extLst>
      <p:ext uri="{BB962C8B-B14F-4D97-AF65-F5344CB8AC3E}">
        <p14:creationId xmlns:p14="http://schemas.microsoft.com/office/powerpoint/2010/main" val="175712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1C15CA5-0C7E-1F98-EA51-A062AFBD02E5}"/>
              </a:ext>
            </a:extLst>
          </p:cNvPr>
          <p:cNvSpPr/>
          <p:nvPr/>
        </p:nvSpPr>
        <p:spPr>
          <a:xfrm>
            <a:off x="498764" y="3010546"/>
            <a:ext cx="11278089" cy="1952065"/>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41" name="Rounded Rectangle 40">
            <a:extLst>
              <a:ext uri="{FF2B5EF4-FFF2-40B4-BE49-F238E27FC236}">
                <a16:creationId xmlns:a16="http://schemas.microsoft.com/office/drawing/2014/main" id="{0F98D7F1-07AD-CBF6-1DD2-7E9473FB6181}"/>
              </a:ext>
            </a:extLst>
          </p:cNvPr>
          <p:cNvSpPr/>
          <p:nvPr/>
        </p:nvSpPr>
        <p:spPr>
          <a:xfrm>
            <a:off x="498764" y="5033124"/>
            <a:ext cx="11278089" cy="1667229"/>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7" name="Rounded Rectangle 36">
            <a:extLst>
              <a:ext uri="{FF2B5EF4-FFF2-40B4-BE49-F238E27FC236}">
                <a16:creationId xmlns:a16="http://schemas.microsoft.com/office/drawing/2014/main" id="{D940AA92-E14E-A4F0-4175-E454C84972B7}"/>
              </a:ext>
            </a:extLst>
          </p:cNvPr>
          <p:cNvSpPr/>
          <p:nvPr/>
        </p:nvSpPr>
        <p:spPr>
          <a:xfrm>
            <a:off x="508401" y="1043778"/>
            <a:ext cx="11278089" cy="1868921"/>
          </a:xfrm>
          <a:prstGeom prst="roundRect">
            <a:avLst>
              <a:gd name="adj" fmla="val 3137"/>
            </a:avLst>
          </a:prstGeom>
          <a:solidFill>
            <a:srgbClr val="FEFFFE"/>
          </a:solidFill>
          <a:ln w="25400">
            <a:solidFill>
              <a:schemeClr val="tx1"/>
            </a:solidFill>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3" name="Content Placeholder 2">
            <a:extLst>
              <a:ext uri="{FF2B5EF4-FFF2-40B4-BE49-F238E27FC236}">
                <a16:creationId xmlns:a16="http://schemas.microsoft.com/office/drawing/2014/main" id="{E709450A-CEFA-41DF-EB07-F7D01855486E}"/>
              </a:ext>
            </a:extLst>
          </p:cNvPr>
          <p:cNvSpPr>
            <a:spLocks noGrp="1"/>
          </p:cNvSpPr>
          <p:nvPr>
            <p:ph idx="1"/>
          </p:nvPr>
        </p:nvSpPr>
        <p:spPr>
          <a:xfrm>
            <a:off x="498764" y="1043779"/>
            <a:ext cx="11693236" cy="5558728"/>
          </a:xfrm>
        </p:spPr>
        <p:txBody>
          <a:bodyPr/>
          <a:lstStyle/>
          <a:p>
            <a:pPr marL="457200" indent="-457200">
              <a:buFont typeface="+mj-lt"/>
              <a:buAutoNum type="arabicPeriod"/>
            </a:pPr>
            <a:r>
              <a:rPr lang="en-US" dirty="0"/>
              <a:t>First implement POI and the </a:t>
            </a:r>
            <a:r>
              <a:rPr lang="en-AT">
                <a:solidFill>
                  <a:srgbClr val="0D8585"/>
                </a:solidFill>
              </a:rPr>
              <a:t>normalization uncertainties</a:t>
            </a:r>
            <a:r>
              <a:rPr lang="en-US" dirty="0">
                <a:solidFill>
                  <a:srgbClr val="0D8585"/>
                </a:solidFill>
              </a:rPr>
              <a:t> </a:t>
            </a:r>
            <a:r>
              <a:rPr lang="en-US" dirty="0"/>
              <a:t>in an additive expansion</a:t>
            </a:r>
            <a:endParaRPr lang="en-AT" dirty="0"/>
          </a:p>
          <a:p>
            <a:endParaRPr lang="en-AT" dirty="0"/>
          </a:p>
          <a:p>
            <a:pPr marL="0" indent="0">
              <a:buNone/>
            </a:pPr>
            <a:endParaRPr lang="en-AT" sz="4800" dirty="0"/>
          </a:p>
          <a:p>
            <a:pPr marL="457200" indent="-457200">
              <a:buFont typeface="+mj-lt"/>
              <a:buAutoNum type="arabicPeriod" startAt="2"/>
            </a:pPr>
            <a:r>
              <a:rPr lang="en-US" dirty="0"/>
              <a:t>Relate to reference model and factorize the </a:t>
            </a:r>
            <a:r>
              <a:rPr lang="en-US" dirty="0">
                <a:solidFill>
                  <a:srgbClr val="FF7F00"/>
                </a:solidFill>
              </a:rPr>
              <a:t>calibration-type systematics</a:t>
            </a:r>
          </a:p>
          <a:p>
            <a:pPr marL="457200" indent="-457200">
              <a:buFont typeface="+mj-lt"/>
              <a:buAutoNum type="arabicPeriod" startAt="2"/>
            </a:pPr>
            <a:endParaRPr lang="en-US" dirty="0">
              <a:solidFill>
                <a:srgbClr val="FF7F00"/>
              </a:solidFill>
            </a:endParaRPr>
          </a:p>
          <a:p>
            <a:pPr marL="457200" indent="-457200">
              <a:buFont typeface="+mj-lt"/>
              <a:buAutoNum type="arabicPeriod" startAt="2"/>
            </a:pPr>
            <a:endParaRPr lang="en-US" dirty="0">
              <a:solidFill>
                <a:srgbClr val="FF7F00"/>
              </a:solidFill>
            </a:endParaRPr>
          </a:p>
          <a:p>
            <a:pPr marL="457200" indent="-457200">
              <a:buFont typeface="+mj-lt"/>
              <a:buAutoNum type="arabicPeriod" startAt="2"/>
            </a:pPr>
            <a:endParaRPr lang="en-US" dirty="0">
              <a:solidFill>
                <a:srgbClr val="FF7F00"/>
              </a:solidFill>
            </a:endParaRPr>
          </a:p>
          <a:p>
            <a:pPr marL="457200" indent="-457200">
              <a:buFont typeface="+mj-lt"/>
              <a:buAutoNum type="arabicPeriod" startAt="2"/>
            </a:pPr>
            <a:r>
              <a:rPr lang="en-US" dirty="0"/>
              <a:t>Repeat for Z, </a:t>
            </a:r>
            <a:r>
              <a:rPr lang="en-US" dirty="0" err="1"/>
              <a:t>tt</a:t>
            </a:r>
            <a:r>
              <a:rPr lang="en-US" dirty="0"/>
              <a:t>, VV &amp; put it together:</a:t>
            </a:r>
            <a:endParaRPr lang="en-AT" dirty="0"/>
          </a:p>
          <a:p>
            <a:pPr marL="457200" indent="-457200">
              <a:buFont typeface="+mj-lt"/>
              <a:buAutoNum type="arabicPeriod" startAt="2"/>
            </a:pPr>
            <a:endParaRPr lang="en-AT" dirty="0"/>
          </a:p>
          <a:p>
            <a:endParaRPr lang="en-AT" dirty="0"/>
          </a:p>
          <a:p>
            <a:pPr marL="0" indent="0">
              <a:buNone/>
            </a:pPr>
            <a:endParaRPr lang="en-AT" dirty="0"/>
          </a:p>
          <a:p>
            <a:endParaRPr lang="en-AT" dirty="0"/>
          </a:p>
        </p:txBody>
      </p:sp>
      <p:sp>
        <p:nvSpPr>
          <p:cNvPr id="2" name="Title 1">
            <a:extLst>
              <a:ext uri="{FF2B5EF4-FFF2-40B4-BE49-F238E27FC236}">
                <a16:creationId xmlns:a16="http://schemas.microsoft.com/office/drawing/2014/main" id="{340F54C4-C2B4-B5F5-7F6F-9486B51D2687}"/>
              </a:ext>
            </a:extLst>
          </p:cNvPr>
          <p:cNvSpPr>
            <a:spLocks noGrp="1"/>
          </p:cNvSpPr>
          <p:nvPr>
            <p:ph type="title"/>
          </p:nvPr>
        </p:nvSpPr>
        <p:spPr/>
        <p:txBody>
          <a:bodyPr/>
          <a:lstStyle/>
          <a:p>
            <a:r>
              <a:rPr lang="en-US" dirty="0"/>
              <a:t>There and back again …</a:t>
            </a:r>
            <a:endParaRPr lang="en-AT" dirty="0"/>
          </a:p>
        </p:txBody>
      </p:sp>
      <p:sp>
        <p:nvSpPr>
          <p:cNvPr id="4" name="Slide Number Placeholder 3">
            <a:extLst>
              <a:ext uri="{FF2B5EF4-FFF2-40B4-BE49-F238E27FC236}">
                <a16:creationId xmlns:a16="http://schemas.microsoft.com/office/drawing/2014/main" id="{FB338D7A-041E-8A3B-04C2-5D0AA5D9E634}"/>
              </a:ext>
            </a:extLst>
          </p:cNvPr>
          <p:cNvSpPr>
            <a:spLocks noGrp="1"/>
          </p:cNvSpPr>
          <p:nvPr>
            <p:ph type="sldNum" sz="quarter" idx="12"/>
          </p:nvPr>
        </p:nvSpPr>
        <p:spPr/>
        <p:txBody>
          <a:bodyPr/>
          <a:lstStyle/>
          <a:p>
            <a:fld id="{6D22F896-40B5-4ADD-8801-0D06FADFA095}" type="slidenum">
              <a:rPr lang="en-US" smtClean="0"/>
              <a:pPr/>
              <a:t>9</a:t>
            </a:fld>
            <a:endParaRPr lang="en-US" dirty="0"/>
          </a:p>
        </p:txBody>
      </p:sp>
      <p:sp>
        <p:nvSpPr>
          <p:cNvPr id="5" name="Content Placeholder 4">
            <a:extLst>
              <a:ext uri="{FF2B5EF4-FFF2-40B4-BE49-F238E27FC236}">
                <a16:creationId xmlns:a16="http://schemas.microsoft.com/office/drawing/2014/main" id="{77C7648B-411B-4F58-0E0F-39D43EAACA47}"/>
              </a:ext>
            </a:extLst>
          </p:cNvPr>
          <p:cNvSpPr>
            <a:spLocks noGrp="1"/>
          </p:cNvSpPr>
          <p:nvPr>
            <p:ph sz="half" idx="2"/>
          </p:nvPr>
        </p:nvSpPr>
        <p:spPr/>
        <p:txBody>
          <a:bodyPr>
            <a:normAutofit lnSpcReduction="10000"/>
          </a:bodyPr>
          <a:lstStyle/>
          <a:p>
            <a:endParaRPr lang="en-AT"/>
          </a:p>
        </p:txBody>
      </p:sp>
      <p:sp>
        <p:nvSpPr>
          <p:cNvPr id="40" name="TextBox 39">
            <a:extLst>
              <a:ext uri="{FF2B5EF4-FFF2-40B4-BE49-F238E27FC236}">
                <a16:creationId xmlns:a16="http://schemas.microsoft.com/office/drawing/2014/main" id="{EBB3F84D-4543-0142-60CF-604C3B767B87}"/>
              </a:ext>
            </a:extLst>
          </p:cNvPr>
          <p:cNvSpPr txBox="1"/>
          <p:nvPr/>
        </p:nvSpPr>
        <p:spPr>
          <a:xfrm>
            <a:off x="8722276" y="1989369"/>
            <a:ext cx="2961323" cy="923330"/>
          </a:xfrm>
          <a:prstGeom prst="rect">
            <a:avLst/>
          </a:prstGeom>
          <a:noFill/>
          <a:ln cap="flat">
            <a:noFill/>
          </a:ln>
          <a:effectLst>
            <a:softEdge rad="0"/>
          </a:effectLst>
        </p:spPr>
        <p:txBody>
          <a:bodyPr wrap="none" rtlCol="0">
            <a:spAutoFit/>
          </a:bodyPr>
          <a:lstStyle/>
          <a:p>
            <a:r>
              <a:rPr lang="en-AT" i="1" dirty="0">
                <a:solidFill>
                  <a:srgbClr val="919EBA"/>
                </a:solidFill>
              </a:rPr>
              <a:t>NB1:  Still avalid measure </a:t>
            </a:r>
          </a:p>
          <a:p>
            <a:r>
              <a:rPr lang="en-AT" i="1" dirty="0">
                <a:solidFill>
                  <a:srgbClr val="919EBA"/>
                </a:solidFill>
              </a:rPr>
              <a:t>NB2:  The additive ansatz </a:t>
            </a:r>
            <a:br>
              <a:rPr lang="en-AT" i="1">
                <a:solidFill>
                  <a:srgbClr val="919EBA"/>
                </a:solidFill>
              </a:rPr>
            </a:br>
            <a:r>
              <a:rPr lang="en-US" i="1" dirty="0">
                <a:solidFill>
                  <a:srgbClr val="919EBA"/>
                </a:solidFill>
              </a:rPr>
              <a:t>facilitates</a:t>
            </a:r>
            <a:r>
              <a:rPr lang="en-AT" i="1">
                <a:solidFill>
                  <a:srgbClr val="919EBA"/>
                </a:solidFill>
              </a:rPr>
              <a:t> </a:t>
            </a:r>
            <a:r>
              <a:rPr lang="en-AT" i="1" dirty="0">
                <a:solidFill>
                  <a:srgbClr val="919EBA"/>
                </a:solidFill>
              </a:rPr>
              <a:t>to refinable modeling</a:t>
            </a:r>
            <a:r>
              <a:rPr lang="en-AT" i="1">
                <a:solidFill>
                  <a:srgbClr val="919EBA"/>
                </a:solidFill>
              </a:rPr>
              <a:t>. </a:t>
            </a:r>
            <a:endParaRPr lang="en-AT" i="1" dirty="0">
              <a:solidFill>
                <a:srgbClr val="919EBA"/>
              </a:solidFill>
            </a:endParaRPr>
          </a:p>
        </p:txBody>
      </p:sp>
      <p:pic>
        <p:nvPicPr>
          <p:cNvPr id="6" name="Picture 5">
            <a:extLst>
              <a:ext uri="{FF2B5EF4-FFF2-40B4-BE49-F238E27FC236}">
                <a16:creationId xmlns:a16="http://schemas.microsoft.com/office/drawing/2014/main" id="{21CEF37C-B41B-2979-6B43-1A84058BB2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4519" y="1244284"/>
            <a:ext cx="7676862" cy="1611555"/>
          </a:xfrm>
          <a:prstGeom prst="rect">
            <a:avLst/>
          </a:prstGeom>
        </p:spPr>
      </p:pic>
      <p:pic>
        <p:nvPicPr>
          <p:cNvPr id="9" name="Picture 8">
            <a:extLst>
              <a:ext uri="{FF2B5EF4-FFF2-40B4-BE49-F238E27FC236}">
                <a16:creationId xmlns:a16="http://schemas.microsoft.com/office/drawing/2014/main" id="{45C7B4B3-9F93-3306-F8CE-B3EBB411EB0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32922" y="5400028"/>
            <a:ext cx="8726155" cy="1272992"/>
          </a:xfrm>
          <a:prstGeom prst="rect">
            <a:avLst/>
          </a:prstGeom>
        </p:spPr>
      </p:pic>
      <p:sp>
        <p:nvSpPr>
          <p:cNvPr id="10" name="TextBox 9">
            <a:extLst>
              <a:ext uri="{FF2B5EF4-FFF2-40B4-BE49-F238E27FC236}">
                <a16:creationId xmlns:a16="http://schemas.microsoft.com/office/drawing/2014/main" id="{7959A57A-139A-8D64-6CB5-80D717080BB0}"/>
              </a:ext>
            </a:extLst>
          </p:cNvPr>
          <p:cNvSpPr txBox="1"/>
          <p:nvPr/>
        </p:nvSpPr>
        <p:spPr>
          <a:xfrm>
            <a:off x="2941073" y="4330889"/>
            <a:ext cx="2111027" cy="646331"/>
          </a:xfrm>
          <a:prstGeom prst="rect">
            <a:avLst/>
          </a:prstGeom>
          <a:noFill/>
          <a:ln cap="flat">
            <a:noFill/>
          </a:ln>
          <a:effectLst>
            <a:softEdge rad="0"/>
          </a:effectLst>
        </p:spPr>
        <p:txBody>
          <a:bodyPr wrap="none" rtlCol="0">
            <a:spAutoFit/>
          </a:bodyPr>
          <a:lstStyle/>
          <a:p>
            <a:pPr algn="ctr"/>
            <a:r>
              <a:rPr lang="en-US" dirty="0">
                <a:solidFill>
                  <a:srgbClr val="909FBB"/>
                </a:solidFill>
              </a:rPr>
              <a:t>Form ratio </a:t>
            </a:r>
            <a:r>
              <a:rPr lang="en-US" dirty="0" err="1">
                <a:solidFill>
                  <a:srgbClr val="909FBB"/>
                </a:solidFill>
              </a:rPr>
              <a:t>wrt</a:t>
            </a:r>
            <a:r>
              <a:rPr lang="en-US" dirty="0">
                <a:solidFill>
                  <a:srgbClr val="909FBB"/>
                </a:solidFill>
              </a:rPr>
              <a:t> </a:t>
            </a:r>
            <a:r>
              <a:rPr lang="en-US" i="1" dirty="0">
                <a:solidFill>
                  <a:srgbClr val="909FBB"/>
                </a:solidFill>
              </a:rPr>
              <a:t>total</a:t>
            </a:r>
            <a:r>
              <a:rPr lang="en-US" dirty="0">
                <a:solidFill>
                  <a:srgbClr val="909FBB"/>
                </a:solidFill>
              </a:rPr>
              <a:t> </a:t>
            </a:r>
            <a:br>
              <a:rPr lang="en-US" dirty="0">
                <a:solidFill>
                  <a:srgbClr val="909FBB"/>
                </a:solidFill>
              </a:rPr>
            </a:br>
            <a:r>
              <a:rPr lang="en-US" dirty="0">
                <a:solidFill>
                  <a:srgbClr val="909FBB"/>
                </a:solidFill>
              </a:rPr>
              <a:t>nominal (a choice)</a:t>
            </a:r>
          </a:p>
        </p:txBody>
      </p:sp>
      <p:pic>
        <p:nvPicPr>
          <p:cNvPr id="11" name="Picture 10">
            <a:extLst>
              <a:ext uri="{FF2B5EF4-FFF2-40B4-BE49-F238E27FC236}">
                <a16:creationId xmlns:a16="http://schemas.microsoft.com/office/drawing/2014/main" id="{D341315A-81E6-E65A-06BB-ABC080E057C9}"/>
              </a:ext>
            </a:extLst>
          </p:cNvPr>
          <p:cNvPicPr>
            <a:picLocks noChangeAspect="1"/>
          </p:cNvPicPr>
          <p:nvPr/>
        </p:nvPicPr>
        <p:blipFill>
          <a:blip r:embed="rId4"/>
          <a:stretch>
            <a:fillRect/>
          </a:stretch>
        </p:blipFill>
        <p:spPr>
          <a:xfrm>
            <a:off x="1145688" y="3487627"/>
            <a:ext cx="10547321" cy="702236"/>
          </a:xfrm>
          <a:prstGeom prst="rect">
            <a:avLst/>
          </a:prstGeom>
        </p:spPr>
      </p:pic>
      <p:sp>
        <p:nvSpPr>
          <p:cNvPr id="13" name="TextBox 12">
            <a:extLst>
              <a:ext uri="{FF2B5EF4-FFF2-40B4-BE49-F238E27FC236}">
                <a16:creationId xmlns:a16="http://schemas.microsoft.com/office/drawing/2014/main" id="{011BAED1-0882-70DB-B6E1-8DB8DC3E6062}"/>
              </a:ext>
            </a:extLst>
          </p:cNvPr>
          <p:cNvSpPr txBox="1"/>
          <p:nvPr/>
        </p:nvSpPr>
        <p:spPr>
          <a:xfrm>
            <a:off x="5149651" y="4330889"/>
            <a:ext cx="3044231" cy="646331"/>
          </a:xfrm>
          <a:prstGeom prst="rect">
            <a:avLst/>
          </a:prstGeom>
          <a:noFill/>
          <a:ln cap="flat">
            <a:noFill/>
          </a:ln>
          <a:effectLst>
            <a:softEdge rad="0"/>
          </a:effectLst>
        </p:spPr>
        <p:txBody>
          <a:bodyPr wrap="none" rtlCol="0">
            <a:spAutoFit/>
          </a:bodyPr>
          <a:lstStyle/>
          <a:p>
            <a:pPr algn="ctr"/>
            <a:r>
              <a:rPr lang="en-US" dirty="0">
                <a:solidFill>
                  <a:srgbClr val="909FBB"/>
                </a:solidFill>
              </a:rPr>
              <a:t>model systematics per-process</a:t>
            </a:r>
            <a:br>
              <a:rPr lang="en-US" baseline="-25000" dirty="0">
                <a:solidFill>
                  <a:srgbClr val="909FBB"/>
                </a:solidFill>
              </a:rPr>
            </a:br>
            <a:r>
              <a:rPr lang="en-US" dirty="0">
                <a:solidFill>
                  <a:srgbClr val="909FBB"/>
                </a:solidFill>
              </a:rPr>
              <a:t>(another choice)</a:t>
            </a:r>
          </a:p>
        </p:txBody>
      </p:sp>
      <p:cxnSp>
        <p:nvCxnSpPr>
          <p:cNvPr id="16" name="Straight Arrow Connector 15">
            <a:extLst>
              <a:ext uri="{FF2B5EF4-FFF2-40B4-BE49-F238E27FC236}">
                <a16:creationId xmlns:a16="http://schemas.microsoft.com/office/drawing/2014/main" id="{703C5F21-C298-3E77-3378-EE52B23B1106}"/>
              </a:ext>
            </a:extLst>
          </p:cNvPr>
          <p:cNvCxnSpPr>
            <a:stCxn id="10" idx="0"/>
          </p:cNvCxnSpPr>
          <p:nvPr/>
        </p:nvCxnSpPr>
        <p:spPr>
          <a:xfrm flipH="1" flipV="1">
            <a:off x="3862316" y="4189863"/>
            <a:ext cx="134271" cy="141026"/>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FA4A62-85C2-DC2E-8D7F-3C02B30B1106}"/>
              </a:ext>
            </a:extLst>
          </p:cNvPr>
          <p:cNvCxnSpPr>
            <a:cxnSpLocks/>
            <a:stCxn id="10" idx="0"/>
          </p:cNvCxnSpPr>
          <p:nvPr/>
        </p:nvCxnSpPr>
        <p:spPr>
          <a:xfrm flipV="1">
            <a:off x="3996587" y="4048507"/>
            <a:ext cx="275162" cy="282382"/>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05883A3-1569-6AF9-FA6F-01C00F6F1BAC}"/>
              </a:ext>
            </a:extLst>
          </p:cNvPr>
          <p:cNvCxnSpPr>
            <a:cxnSpLocks/>
          </p:cNvCxnSpPr>
          <p:nvPr/>
        </p:nvCxnSpPr>
        <p:spPr>
          <a:xfrm flipH="1" flipV="1">
            <a:off x="6109648" y="4189863"/>
            <a:ext cx="134271" cy="141026"/>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1C921AD-F4AC-C94D-E056-D9EAE8EB5F69}"/>
              </a:ext>
            </a:extLst>
          </p:cNvPr>
          <p:cNvCxnSpPr>
            <a:cxnSpLocks/>
          </p:cNvCxnSpPr>
          <p:nvPr/>
        </p:nvCxnSpPr>
        <p:spPr>
          <a:xfrm flipV="1">
            <a:off x="6230271" y="3803604"/>
            <a:ext cx="506161" cy="527285"/>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3207046-0B09-183C-EC20-E8BD9CF372A1}"/>
              </a:ext>
            </a:extLst>
          </p:cNvPr>
          <p:cNvSpPr txBox="1"/>
          <p:nvPr/>
        </p:nvSpPr>
        <p:spPr>
          <a:xfrm>
            <a:off x="8366456" y="4343778"/>
            <a:ext cx="1430200" cy="646331"/>
          </a:xfrm>
          <a:prstGeom prst="rect">
            <a:avLst/>
          </a:prstGeom>
          <a:noFill/>
          <a:ln cap="flat">
            <a:noFill/>
          </a:ln>
          <a:effectLst>
            <a:softEdge rad="0"/>
          </a:effectLst>
        </p:spPr>
        <p:txBody>
          <a:bodyPr wrap="none" rtlCol="0">
            <a:spAutoFit/>
          </a:bodyPr>
          <a:lstStyle/>
          <a:p>
            <a:pPr algn="ctr"/>
            <a:r>
              <a:rPr lang="en-US" dirty="0">
                <a:solidFill>
                  <a:srgbClr val="909FBB"/>
                </a:solidFill>
              </a:rPr>
              <a:t>Parametric</a:t>
            </a:r>
            <a:br>
              <a:rPr lang="en-US" dirty="0">
                <a:solidFill>
                  <a:srgbClr val="909FBB"/>
                </a:solidFill>
              </a:rPr>
            </a:br>
            <a:r>
              <a:rPr lang="en-US" dirty="0">
                <a:solidFill>
                  <a:srgbClr val="909FBB"/>
                </a:solidFill>
              </a:rPr>
              <a:t>ML surrogate</a:t>
            </a:r>
          </a:p>
        </p:txBody>
      </p:sp>
      <p:sp>
        <p:nvSpPr>
          <p:cNvPr id="27" name="TextBox 26">
            <a:extLst>
              <a:ext uri="{FF2B5EF4-FFF2-40B4-BE49-F238E27FC236}">
                <a16:creationId xmlns:a16="http://schemas.microsoft.com/office/drawing/2014/main" id="{2022AD58-F08E-5700-ED4B-A4A20EB62E4D}"/>
              </a:ext>
            </a:extLst>
          </p:cNvPr>
          <p:cNvSpPr txBox="1"/>
          <p:nvPr/>
        </p:nvSpPr>
        <p:spPr>
          <a:xfrm>
            <a:off x="9669319" y="4330889"/>
            <a:ext cx="2143086" cy="646331"/>
          </a:xfrm>
          <a:prstGeom prst="rect">
            <a:avLst/>
          </a:prstGeom>
          <a:noFill/>
          <a:ln cap="flat">
            <a:noFill/>
          </a:ln>
          <a:effectLst>
            <a:softEdge rad="0"/>
          </a:effectLst>
        </p:spPr>
        <p:txBody>
          <a:bodyPr wrap="none" rtlCol="0">
            <a:spAutoFit/>
          </a:bodyPr>
          <a:lstStyle/>
          <a:p>
            <a:pPr algn="ctr"/>
            <a:r>
              <a:rPr lang="en-US" dirty="0">
                <a:solidFill>
                  <a:srgbClr val="909FBB"/>
                </a:solidFill>
              </a:rPr>
              <a:t>Classifier (Likelihood</a:t>
            </a:r>
            <a:br>
              <a:rPr lang="en-US" dirty="0">
                <a:solidFill>
                  <a:srgbClr val="909FBB"/>
                </a:solidFill>
              </a:rPr>
            </a:br>
            <a:r>
              <a:rPr lang="en-US" dirty="0">
                <a:solidFill>
                  <a:srgbClr val="909FBB"/>
                </a:solidFill>
              </a:rPr>
              <a:t>-ratio trick)</a:t>
            </a:r>
          </a:p>
        </p:txBody>
      </p:sp>
      <p:sp>
        <p:nvSpPr>
          <p:cNvPr id="28" name="TextBox 27">
            <a:extLst>
              <a:ext uri="{FF2B5EF4-FFF2-40B4-BE49-F238E27FC236}">
                <a16:creationId xmlns:a16="http://schemas.microsoft.com/office/drawing/2014/main" id="{242AC45A-8136-B243-5BFF-900E32A2C076}"/>
              </a:ext>
            </a:extLst>
          </p:cNvPr>
          <p:cNvSpPr txBox="1"/>
          <p:nvPr/>
        </p:nvSpPr>
        <p:spPr>
          <a:xfrm>
            <a:off x="968927" y="5667192"/>
            <a:ext cx="859531" cy="369332"/>
          </a:xfrm>
          <a:prstGeom prst="rect">
            <a:avLst/>
          </a:prstGeom>
          <a:noFill/>
          <a:ln cap="flat">
            <a:noFill/>
          </a:ln>
          <a:effectLst>
            <a:softEdge rad="0"/>
          </a:effectLst>
        </p:spPr>
        <p:txBody>
          <a:bodyPr wrap="none" rtlCol="0">
            <a:spAutoFit/>
          </a:bodyPr>
          <a:lstStyle/>
          <a:p>
            <a:pPr algn="ctr"/>
            <a:r>
              <a:rPr lang="en-US" dirty="0"/>
              <a:t>DCR =</a:t>
            </a:r>
          </a:p>
        </p:txBody>
      </p:sp>
      <p:sp>
        <p:nvSpPr>
          <p:cNvPr id="29" name="TextBox 28">
            <a:extLst>
              <a:ext uri="{FF2B5EF4-FFF2-40B4-BE49-F238E27FC236}">
                <a16:creationId xmlns:a16="http://schemas.microsoft.com/office/drawing/2014/main" id="{AC9CD0CE-1D8F-0555-757B-2C05D78C9B43}"/>
              </a:ext>
            </a:extLst>
          </p:cNvPr>
          <p:cNvSpPr txBox="1"/>
          <p:nvPr/>
        </p:nvSpPr>
        <p:spPr>
          <a:xfrm>
            <a:off x="10373032" y="6186925"/>
            <a:ext cx="1279517" cy="369332"/>
          </a:xfrm>
          <a:prstGeom prst="rect">
            <a:avLst/>
          </a:prstGeom>
          <a:noFill/>
          <a:ln cap="flat">
            <a:noFill/>
          </a:ln>
          <a:effectLst>
            <a:softEdge rad="0"/>
          </a:effectLst>
        </p:spPr>
        <p:txBody>
          <a:bodyPr wrap="none" rtlCol="0">
            <a:spAutoFit/>
          </a:bodyPr>
          <a:lstStyle/>
          <a:p>
            <a:pPr algn="ctr"/>
            <a:r>
              <a:rPr lang="en-US" dirty="0"/>
              <a:t>= surrogate</a:t>
            </a:r>
          </a:p>
        </p:txBody>
      </p:sp>
      <p:cxnSp>
        <p:nvCxnSpPr>
          <p:cNvPr id="30" name="Straight Arrow Connector 29">
            <a:extLst>
              <a:ext uri="{FF2B5EF4-FFF2-40B4-BE49-F238E27FC236}">
                <a16:creationId xmlns:a16="http://schemas.microsoft.com/office/drawing/2014/main" id="{7AACF184-2FF9-0655-5DE2-18C2AFCD7F14}"/>
              </a:ext>
            </a:extLst>
          </p:cNvPr>
          <p:cNvCxnSpPr>
            <a:cxnSpLocks/>
            <a:stCxn id="25" idx="0"/>
          </p:cNvCxnSpPr>
          <p:nvPr/>
        </p:nvCxnSpPr>
        <p:spPr>
          <a:xfrm flipH="1" flipV="1">
            <a:off x="9081554" y="4036452"/>
            <a:ext cx="2" cy="307326"/>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1C687BE-25B1-D50D-CB2E-A02441666833}"/>
              </a:ext>
            </a:extLst>
          </p:cNvPr>
          <p:cNvCxnSpPr>
            <a:cxnSpLocks/>
          </p:cNvCxnSpPr>
          <p:nvPr/>
        </p:nvCxnSpPr>
        <p:spPr>
          <a:xfrm flipH="1" flipV="1">
            <a:off x="10194764" y="4053078"/>
            <a:ext cx="8173" cy="294545"/>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A81F147-DBE0-304C-651B-94D07E02E83F}"/>
              </a:ext>
            </a:extLst>
          </p:cNvPr>
          <p:cNvSpPr/>
          <p:nvPr/>
        </p:nvSpPr>
        <p:spPr>
          <a:xfrm>
            <a:off x="3069651" y="1545030"/>
            <a:ext cx="1730949" cy="395108"/>
          </a:xfrm>
          <a:prstGeom prst="rect">
            <a:avLst/>
          </a:prstGeom>
          <a:noFill/>
          <a:ln w="25400">
            <a:solidFill>
              <a:srgbClr val="919EBA"/>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2" name="Rectangle 11">
            <a:extLst>
              <a:ext uri="{FF2B5EF4-FFF2-40B4-BE49-F238E27FC236}">
                <a16:creationId xmlns:a16="http://schemas.microsoft.com/office/drawing/2014/main" id="{AD3423D0-39B4-AE73-148B-9F4491219DD7}"/>
              </a:ext>
            </a:extLst>
          </p:cNvPr>
          <p:cNvSpPr/>
          <p:nvPr/>
        </p:nvSpPr>
        <p:spPr>
          <a:xfrm>
            <a:off x="1123589" y="3655014"/>
            <a:ext cx="1446316" cy="395108"/>
          </a:xfrm>
          <a:prstGeom prst="rect">
            <a:avLst/>
          </a:prstGeom>
          <a:noFill/>
          <a:ln w="25400">
            <a:solidFill>
              <a:srgbClr val="919EBA"/>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4" name="Rectangle 13">
            <a:extLst>
              <a:ext uri="{FF2B5EF4-FFF2-40B4-BE49-F238E27FC236}">
                <a16:creationId xmlns:a16="http://schemas.microsoft.com/office/drawing/2014/main" id="{59B56F82-15F2-D95C-56FA-F8C3FE497ED6}"/>
              </a:ext>
            </a:extLst>
          </p:cNvPr>
          <p:cNvSpPr/>
          <p:nvPr/>
        </p:nvSpPr>
        <p:spPr>
          <a:xfrm>
            <a:off x="8918088" y="3642174"/>
            <a:ext cx="2709939" cy="395108"/>
          </a:xfrm>
          <a:prstGeom prst="rect">
            <a:avLst/>
          </a:prstGeom>
          <a:noFill/>
          <a:ln w="25400">
            <a:solidFill>
              <a:srgbClr val="919EBA"/>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sp>
        <p:nvSpPr>
          <p:cNvPr id="15" name="Rectangle 14">
            <a:extLst>
              <a:ext uri="{FF2B5EF4-FFF2-40B4-BE49-F238E27FC236}">
                <a16:creationId xmlns:a16="http://schemas.microsoft.com/office/drawing/2014/main" id="{C904EFA2-484D-B3DC-ED5B-C6CAB92E5B6D}"/>
              </a:ext>
            </a:extLst>
          </p:cNvPr>
          <p:cNvSpPr/>
          <p:nvPr/>
        </p:nvSpPr>
        <p:spPr>
          <a:xfrm>
            <a:off x="3241189" y="5671151"/>
            <a:ext cx="1622912" cy="395108"/>
          </a:xfrm>
          <a:prstGeom prst="rect">
            <a:avLst/>
          </a:prstGeom>
          <a:noFill/>
          <a:ln w="25400">
            <a:solidFill>
              <a:srgbClr val="919EBA"/>
            </a:solidFill>
            <a:prstDash val="sysDash"/>
          </a:ln>
        </p:spPr>
        <p:txBody>
          <a:bodyPr wrap="square" rtlCol="0" anchor="ctr">
            <a:noAutofit/>
          </a:bodyPr>
          <a:lstStyle/>
          <a:p>
            <a:pPr marL="285750" indent="-285750" algn="l">
              <a:buClr>
                <a:srgbClr val="C00000"/>
              </a:buClr>
              <a:buFont typeface="Arial" panose="020B0604020202020204" pitchFamily="34" charset="0"/>
              <a:buChar char="•"/>
            </a:pPr>
            <a:endParaRPr lang="en-AT" dirty="0">
              <a:latin typeface="Corbel" panose="020B0503020204020204" pitchFamily="34" charset="0"/>
            </a:endParaRPr>
          </a:p>
        </p:txBody>
      </p:sp>
      <p:cxnSp>
        <p:nvCxnSpPr>
          <p:cNvPr id="18" name="Elbow Connector 17">
            <a:extLst>
              <a:ext uri="{FF2B5EF4-FFF2-40B4-BE49-F238E27FC236}">
                <a16:creationId xmlns:a16="http://schemas.microsoft.com/office/drawing/2014/main" id="{AEE4AC20-D0C9-7C9C-6C90-F695175DC8E9}"/>
              </a:ext>
            </a:extLst>
          </p:cNvPr>
          <p:cNvCxnSpPr>
            <a:cxnSpLocks/>
          </p:cNvCxnSpPr>
          <p:nvPr/>
        </p:nvCxnSpPr>
        <p:spPr>
          <a:xfrm rot="5400000" flipH="1" flipV="1">
            <a:off x="1707436" y="2265302"/>
            <a:ext cx="1665611" cy="1058819"/>
          </a:xfrm>
          <a:prstGeom prst="bentConnector3">
            <a:avLst>
              <a:gd name="adj1" fmla="val 101087"/>
            </a:avLst>
          </a:prstGeom>
          <a:ln w="25400">
            <a:solidFill>
              <a:srgbClr val="919EBA"/>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B1108E-07C5-932B-1524-436DDAE3ABF1}"/>
              </a:ext>
            </a:extLst>
          </p:cNvPr>
          <p:cNvCxnSpPr/>
          <p:nvPr/>
        </p:nvCxnSpPr>
        <p:spPr>
          <a:xfrm>
            <a:off x="9950954" y="4036452"/>
            <a:ext cx="0" cy="1363576"/>
          </a:xfrm>
          <a:prstGeom prst="line">
            <a:avLst/>
          </a:prstGeom>
          <a:ln w="25400">
            <a:solidFill>
              <a:srgbClr val="909FBB"/>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E633EF-05F2-6D7E-196B-A8544C8FEDA5}"/>
              </a:ext>
            </a:extLst>
          </p:cNvPr>
          <p:cNvCxnSpPr>
            <a:cxnSpLocks/>
          </p:cNvCxnSpPr>
          <p:nvPr/>
        </p:nvCxnSpPr>
        <p:spPr>
          <a:xfrm flipH="1">
            <a:off x="4271749" y="5400028"/>
            <a:ext cx="5679205" cy="0"/>
          </a:xfrm>
          <a:prstGeom prst="line">
            <a:avLst/>
          </a:prstGeom>
          <a:ln w="25400">
            <a:solidFill>
              <a:srgbClr val="909FBB"/>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C3F9A1-3ED5-57C2-140C-1457FB45C123}"/>
              </a:ext>
            </a:extLst>
          </p:cNvPr>
          <p:cNvCxnSpPr>
            <a:cxnSpLocks/>
          </p:cNvCxnSpPr>
          <p:nvPr/>
        </p:nvCxnSpPr>
        <p:spPr>
          <a:xfrm flipV="1">
            <a:off x="4271749" y="5400028"/>
            <a:ext cx="0" cy="264819"/>
          </a:xfrm>
          <a:prstGeom prst="line">
            <a:avLst/>
          </a:prstGeom>
          <a:ln w="25400">
            <a:solidFill>
              <a:srgbClr val="909FBB"/>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3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10" grpId="0"/>
      <p:bldP spid="13" grpId="0"/>
      <p:bldP spid="25" grpId="0"/>
      <p:bldP spid="27" grpId="0"/>
      <p:bldP spid="28" grpId="0"/>
      <p:bldP spid="29" grpId="0"/>
      <p:bldP spid="8" grpId="0" animBg="1"/>
      <p:bldP spid="12" grpId="0" animBg="1"/>
      <p:bldP spid="14" grpId="0" animBg="1"/>
      <p:bldP spid="15" grpId="0" animBg="1"/>
      <p:bldP spid="15" grpId="1" animBg="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spDef>
      <a:spPr>
        <a:solidFill>
          <a:schemeClr val="bg1"/>
        </a:solidFill>
        <a:ln w="25400">
          <a:solidFill>
            <a:srgbClr val="9AA9CB"/>
          </a:solidFill>
        </a:ln>
      </a:spPr>
      <a:bodyPr wrap="square" rtlCol="0" anchor="ctr">
        <a:spAutoFit/>
      </a:bodyPr>
      <a:lstStyle>
        <a:defPPr marL="285750" indent="-285750" algn="l">
          <a:buClr>
            <a:srgbClr val="C00000"/>
          </a:buClr>
          <a:buFont typeface="Arial" panose="020B0604020202020204" pitchFamily="34" charset="0"/>
          <a:buChar char="•"/>
          <a:defRPr dirty="0">
            <a:latin typeface="Corbel" panose="020B0503020204020204" pitchFamily="34" charset="0"/>
          </a:defRPr>
        </a:defPPr>
      </a:lstStyle>
    </a:spDef>
    <a:lnDef>
      <a:spPr>
        <a:ln>
          <a:solidFill>
            <a:schemeClr val="tx1">
              <a:lumMod val="85000"/>
              <a:lumOff val="1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ln cap="flat">
          <a:noFill/>
        </a:ln>
        <a:effectLst>
          <a:softEdge rad="0"/>
        </a:effectLst>
      </a:spPr>
      <a:bodyPr wrap="square" rtlCol="0">
        <a:spAutoFit/>
      </a:bodyPr>
      <a:lstStyle>
        <a:defPPr algn="ctr">
          <a:defRPr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4A010-EEE7-4A93-9ED5-DFB88057408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ACABCB9-E508-4FA4-A2BF-E0D6E809D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6B55120-7AB0-4D7A-8B07-78DCF19D90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241470</TotalTime>
  <Words>1803</Words>
  <Application>Microsoft Macintosh PowerPoint</Application>
  <PresentationFormat>Widescreen</PresentationFormat>
  <Paragraphs>340</Paragraphs>
  <Slides>25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Andale Mono</vt:lpstr>
      <vt:lpstr>Arial</vt:lpstr>
      <vt:lpstr>Calibri</vt:lpstr>
      <vt:lpstr>Corbel</vt:lpstr>
      <vt:lpstr>Palatino</vt:lpstr>
      <vt:lpstr>Wingdings</vt:lpstr>
      <vt:lpstr>Gallery</vt:lpstr>
      <vt:lpstr>Unbinned machine-learned measurements for the LHC with systematic uncertainties</vt:lpstr>
      <vt:lpstr>Who we are &amp; where we come from</vt:lpstr>
      <vt:lpstr>Starting point</vt:lpstr>
      <vt:lpstr>Test statistic</vt:lpstr>
      <vt:lpstr>Modeling across the fields</vt:lpstr>
      <vt:lpstr>What to do with </vt:lpstr>
      <vt:lpstr>analysis regions</vt:lpstr>
      <vt:lpstr>Challenge data set</vt:lpstr>
      <vt:lpstr>There and back again …</vt:lpstr>
      <vt:lpstr>Refining the model</vt:lpstr>
      <vt:lpstr>Training the surrogates</vt:lpstr>
      <vt:lpstr>Example systematics</vt:lpstr>
      <vt:lpstr>Calibration</vt:lpstr>
      <vt:lpstr>Asimov results</vt:lpstr>
      <vt:lpstr>Toy studies</vt:lpstr>
      <vt:lpstr>SMEFT with Top quark pairs in the 2ℓ channel</vt:lpstr>
      <vt:lpstr>Learning SMEFT in TT(2ℓ) </vt:lpstr>
      <vt:lpstr>Delphes Results</vt:lpstr>
      <vt:lpstr>What did we learn?</vt:lpstr>
      <vt:lpstr>Impacts</vt:lpstr>
      <vt:lpstr>Interval size and coverage</vt:lpstr>
      <vt:lpstr>Examples systematics</vt:lpstr>
      <vt:lpstr>multiClassifier training</vt:lpstr>
      <vt:lpstr>learning parameterizations (Generic) </vt:lpstr>
      <vt:lpstr>Postfit distributions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 of Particles with Matter</dc:title>
  <dc:creator>Microsoft Office User</dc:creator>
  <cp:lastModifiedBy>Schöfbeck, Robert</cp:lastModifiedBy>
  <cp:revision>4651</cp:revision>
  <cp:lastPrinted>2023-01-24T09:06:28Z</cp:lastPrinted>
  <dcterms:created xsi:type="dcterms:W3CDTF">2018-05-14T19:53:08Z</dcterms:created>
  <dcterms:modified xsi:type="dcterms:W3CDTF">2025-07-09T08:07:31Z</dcterms:modified>
</cp:coreProperties>
</file>