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sldIdLst>
    <p:sldId id="2847" r:id="rId2"/>
    <p:sldId id="2905" r:id="rId3"/>
    <p:sldId id="2907" r:id="rId4"/>
    <p:sldId id="541" r:id="rId5"/>
    <p:sldId id="2919" r:id="rId6"/>
    <p:sldId id="2914" r:id="rId7"/>
    <p:sldId id="2939" r:id="rId8"/>
    <p:sldId id="2908" r:id="rId9"/>
    <p:sldId id="2869" r:id="rId10"/>
    <p:sldId id="3259" r:id="rId11"/>
    <p:sldId id="2915" r:id="rId12"/>
    <p:sldId id="276" r:id="rId13"/>
    <p:sldId id="2891" r:id="rId14"/>
    <p:sldId id="2862" r:id="rId15"/>
    <p:sldId id="262" r:id="rId16"/>
    <p:sldId id="3113" r:id="rId17"/>
    <p:sldId id="2938" r:id="rId18"/>
    <p:sldId id="2927" r:id="rId19"/>
    <p:sldId id="2931" r:id="rId20"/>
    <p:sldId id="3090" r:id="rId21"/>
    <p:sldId id="1052" r:id="rId22"/>
    <p:sldId id="2941" r:id="rId23"/>
    <p:sldId id="3063" r:id="rId24"/>
    <p:sldId id="2929" r:id="rId25"/>
    <p:sldId id="2936" r:id="rId26"/>
    <p:sldId id="2910" r:id="rId27"/>
    <p:sldId id="3258" r:id="rId28"/>
    <p:sldId id="3047" r:id="rId29"/>
    <p:sldId id="3257" r:id="rId30"/>
    <p:sldId id="3052" r:id="rId31"/>
    <p:sldId id="2924" r:id="rId32"/>
    <p:sldId id="3048" r:id="rId33"/>
    <p:sldId id="3053" r:id="rId34"/>
    <p:sldId id="2930" r:id="rId35"/>
    <p:sldId id="3064" r:id="rId36"/>
    <p:sldId id="3055" r:id="rId37"/>
    <p:sldId id="3045" r:id="rId38"/>
    <p:sldId id="263" r:id="rId39"/>
    <p:sldId id="2911" r:id="rId40"/>
    <p:sldId id="2912" r:id="rId41"/>
    <p:sldId id="271" r:id="rId42"/>
    <p:sldId id="2925" r:id="rId43"/>
    <p:sldId id="1121" r:id="rId44"/>
    <p:sldId id="2856" r:id="rId45"/>
    <p:sldId id="2902" r:id="rId46"/>
    <p:sldId id="3056" r:id="rId47"/>
    <p:sldId id="2892" r:id="rId48"/>
    <p:sldId id="258" r:id="rId49"/>
    <p:sldId id="2916" r:id="rId50"/>
    <p:sldId id="3114" r:id="rId51"/>
    <p:sldId id="2917" r:id="rId52"/>
    <p:sldId id="266" r:id="rId53"/>
    <p:sldId id="419" r:id="rId54"/>
    <p:sldId id="422" r:id="rId55"/>
    <p:sldId id="2899" r:id="rId56"/>
    <p:sldId id="2969" r:id="rId57"/>
    <p:sldId id="278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DE4"/>
    <a:srgbClr val="0000CC"/>
    <a:srgbClr val="C5C6C5"/>
    <a:srgbClr val="FFFFFF"/>
    <a:srgbClr val="000000"/>
    <a:srgbClr val="F7F7F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0" autoAdjust="0"/>
    <p:restoredTop sz="94909" autoAdjust="0"/>
  </p:normalViewPr>
  <p:slideViewPr>
    <p:cSldViewPr snapToGrid="0">
      <p:cViewPr varScale="1">
        <p:scale>
          <a:sx n="80" d="100"/>
          <a:sy n="80" d="100"/>
        </p:scale>
        <p:origin x="11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6F2EC-3677-4047-AE92-A3F746C3D0CB}" type="datetimeFigureOut">
              <a:rPr lang="en-CH" smtClean="0"/>
              <a:t>07/08/2025</a:t>
            </a:fld>
            <a:endParaRPr lang="en-CH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CH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33526-2312-4ADC-BEDC-F9D3F88BF8F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814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2136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13C50-AD21-4365-A94B-2BF289D3A51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508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6449e20d90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6449e20d90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96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5666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0441-791C-60C6-62AF-B36FAEB0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418401-760F-F745-8A1E-BC716A3DD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FA38E0-1F57-94F8-92CE-77172735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Magnetic volume, 4 m long decay volume</a:t>
            </a:r>
            <a:endParaRPr lang="en-CH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E4F52A-E12E-3EFC-996B-FC3D70939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39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6654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C1A04-0443-4D64-0130-C68A99BD2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0A53F9-6665-7BC6-BF1F-33EE124A1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482BBE-EA91-56AB-2B26-768072AB0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2D9645-7D19-9DA1-627B-C495E3578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40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4862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B606-0D83-CB93-8080-6DA35A737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34419B-2AE9-CC63-4EB1-45588D82E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59440A-3AC7-3C4C-0F4D-1A25F0BCF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</a:t>
            </a:r>
            <a:br>
              <a:rPr lang="en-US" dirty="0"/>
            </a:br>
            <a:r>
              <a:rPr lang="en-US" dirty="0"/>
              <a:t>300 events at the edge of previous limits.</a:t>
            </a:r>
            <a:endParaRPr lang="en-CH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4F19A7-AA39-9F7B-6F95-572152CFB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41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96063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C91F0-D1B9-4148-A03D-8DAF130EB3A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55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518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4683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13C50-AD21-4365-A94B-2BF289D3A51A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74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F061-4EF3-4D89-B036-CAD75830848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417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933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edecd30a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2edecd30a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20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 </a:t>
            </a:r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BD6A1-8BC1-D143-AC14-3460D1BD1A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37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-&gt; paper</a:t>
            </a:r>
          </a:p>
          <a:p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8918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1811A-B8A4-BFB6-D45E-B4A87DE14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4B584F-EDCC-2DA3-2FB5-B6C60C14E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719BA4-44A8-E2C2-9915-61BFF8426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A10F34-EBDC-B8C3-8C2C-D66B270BD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C91F0-D1B9-4148-A03D-8DAF130EB3A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57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I’ll talk about muon momentum measurement.</a:t>
            </a:r>
          </a:p>
          <a:p>
            <a:pPr algn="just">
              <a:buNone/>
            </a:pP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To select the good neutrino candidate, it is important to do kinematical measurement.</a:t>
            </a:r>
          </a:p>
          <a:p>
            <a:pPr algn="just">
              <a:buNone/>
            </a:pP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Currently, we are applying 200 GeV momentum cut for </a:t>
            </a:r>
            <a:r>
              <a:rPr lang="en-US" altLang="ja-JP" sz="1800" kern="100" dirty="0" err="1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numu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event selection.</a:t>
            </a:r>
          </a:p>
          <a:p>
            <a:pPr algn="just">
              <a:buNone/>
            </a:pP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The method is only based on MCS, because no magnetic field applied to emulsion detector, but taking advantage of high positional resolutions, we can measure the momentum.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13C50-AD21-4365-A94B-2BF289D3A51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411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3526-2312-4ADC-BEDC-F9D3F88BF8F9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8884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52F1F-D279-2334-079F-41F1C4C3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358EA8-D3CE-0D30-B1B5-7A367B42F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57C74F-DCA4-068E-7996-2A2235450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D84A40-400C-37B0-8AD6-EB3B9D5A3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13C50-AD21-4365-A94B-2BF289D3A51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46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19655"/>
            <a:ext cx="9144000" cy="1641490"/>
          </a:xfrm>
        </p:spPr>
        <p:txBody>
          <a:bodyPr wrap="none" anchor="ctr">
            <a:normAutofit/>
          </a:bodyPr>
          <a:lstStyle>
            <a:lvl1pPr algn="ctr">
              <a:defRPr sz="48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27710"/>
            <a:ext cx="9144000" cy="754025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02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89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71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0318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957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00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05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50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14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2025/7/8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Akitaka Ariga, FASER, EPS-HEP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991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23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375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90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45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64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98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045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54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03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93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E30AA0-DDE0-46A4-AD9D-3E4237A591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832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6" r:id="rId18"/>
    <p:sldLayoutId id="2147483727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950.png"/><Relationship Id="rId7" Type="http://schemas.openxmlformats.org/officeDocument/2006/relationships/image" Target="../media/image56.png"/><Relationship Id="rId12" Type="http://schemas.openxmlformats.org/officeDocument/2006/relationships/image" Target="../media/image6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hyperlink" Target="https://arxiv.org/abs/2504.1300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tmp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50.png"/><Relationship Id="rId7" Type="http://schemas.openxmlformats.org/officeDocument/2006/relationships/hyperlink" Target="http://physics.s.chiba-u.ac.jp/lepp/pika-nu.html" TargetMode="External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621.png"/><Relationship Id="rId4" Type="http://schemas.openxmlformats.org/officeDocument/2006/relationships/image" Target="../media/image13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77.png"/><Relationship Id="rId7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8.svg"/><Relationship Id="rId9" Type="http://schemas.openxmlformats.org/officeDocument/2006/relationships/image" Target="../media/image9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hyperlink" Target="https://doi.org/10.1103/PhysRevLett.133.02180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tmp"/><Relationship Id="rId7" Type="http://schemas.openxmlformats.org/officeDocument/2006/relationships/hyperlink" Target="https://cds.cern.ch/record/292771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1.031801" TargetMode="External"/><Relationship Id="rId5" Type="http://schemas.openxmlformats.org/officeDocument/2006/relationships/hyperlink" Target="https://doi.org/10.1103/PhysRevLett.134.211801" TargetMode="Externa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0.png"/><Relationship Id="rId15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12.jpeg"/><Relationship Id="rId14" Type="http://schemas.openxmlformats.org/officeDocument/2006/relationships/image" Target="../media/image15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png"/><Relationship Id="rId3" Type="http://schemas.openxmlformats.org/officeDocument/2006/relationships/image" Target="../media/image711.png"/><Relationship Id="rId7" Type="http://schemas.openxmlformats.org/officeDocument/2006/relationships/image" Target="../media/image7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sergen.web.cern.ch/fasergen/PUBLICATIONS/CERN-FASER-CONF-2025-001/" TargetMode="External"/><Relationship Id="rId5" Type="http://schemas.openxmlformats.org/officeDocument/2006/relationships/image" Target="../media/image92.tmp"/><Relationship Id="rId4" Type="http://schemas.openxmlformats.org/officeDocument/2006/relationships/image" Target="../media/image91.tmp"/><Relationship Id="rId9" Type="http://schemas.openxmlformats.org/officeDocument/2006/relationships/image" Target="../media/image7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n2p3.fr/event/33627/contributions/155270/" TargetMode="External"/><Relationship Id="rId5" Type="http://schemas.openxmlformats.org/officeDocument/2006/relationships/image" Target="../media/image941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75380/" TargetMode="External"/><Relationship Id="rId13" Type="http://schemas.openxmlformats.org/officeDocument/2006/relationships/hyperlink" Target="https://arxiv.org/abs/2203.05090" TargetMode="External"/><Relationship Id="rId18" Type="http://schemas.openxmlformats.org/officeDocument/2006/relationships/hyperlink" Target="https://edms.cern.ch/document/2910442/1" TargetMode="External"/><Relationship Id="rId3" Type="http://schemas.openxmlformats.org/officeDocument/2006/relationships/hyperlink" Target="https://indico.cern.ch/event/955956/" TargetMode="External"/><Relationship Id="rId21" Type="http://schemas.openxmlformats.org/officeDocument/2006/relationships/image" Target="../media/image99.png"/><Relationship Id="rId7" Type="http://schemas.openxmlformats.org/officeDocument/2006/relationships/hyperlink" Target="https://indico.cern.ch/event/1196506/" TargetMode="External"/><Relationship Id="rId12" Type="http://schemas.openxmlformats.org/officeDocument/2006/relationships/hyperlink" Target="https://arxiv.org/abs/2109.10905" TargetMode="External"/><Relationship Id="rId17" Type="http://schemas.openxmlformats.org/officeDocument/2006/relationships/hyperlink" Target="https://cds.cern.ch/record/2886326" TargetMode="External"/><Relationship Id="rId2" Type="http://schemas.openxmlformats.org/officeDocument/2006/relationships/image" Target="../media/image97.png"/><Relationship Id="rId16" Type="http://schemas.openxmlformats.org/officeDocument/2006/relationships/hyperlink" Target="http://cds.cern.ch/record/2884754" TargetMode="External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indico.cern.ch/event/1110746/" TargetMode="External"/><Relationship Id="rId11" Type="http://schemas.openxmlformats.org/officeDocument/2006/relationships/hyperlink" Target="https://indico.cern.ch/event/1473651/" TargetMode="External"/><Relationship Id="rId5" Type="http://schemas.openxmlformats.org/officeDocument/2006/relationships/hyperlink" Target="https://indico.cern.ch/event/1076733/" TargetMode="External"/><Relationship Id="rId15" Type="http://schemas.openxmlformats.org/officeDocument/2006/relationships/hyperlink" Target="https://cds.cern.ch/record/2851822/" TargetMode="External"/><Relationship Id="rId10" Type="http://schemas.openxmlformats.org/officeDocument/2006/relationships/hyperlink" Target="https://indico.cern.ch/event/1296658/" TargetMode="External"/><Relationship Id="rId19" Type="http://schemas.openxmlformats.org/officeDocument/2006/relationships/hyperlink" Target="https://link.springer.com/article/10.1140/epjc/s10052-025-14048-6" TargetMode="External"/><Relationship Id="rId4" Type="http://schemas.openxmlformats.org/officeDocument/2006/relationships/hyperlink" Target="https://indico.cern.ch/event/1022352" TargetMode="External"/><Relationship Id="rId9" Type="http://schemas.openxmlformats.org/officeDocument/2006/relationships/hyperlink" Target="https://indico.cern.ch/event/1358966/" TargetMode="External"/><Relationship Id="rId14" Type="http://schemas.openxmlformats.org/officeDocument/2006/relationships/hyperlink" Target="https://pbc.web.cern.ch/sites/default/files/2023-04/FPFSummary_final.pdf" TargetMode="External"/><Relationship Id="rId22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hyperlink" Target="https://cds.cern.ch/record/2882503/files/LHCC-I-039.pdf" TargetMode="External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tiff"/><Relationship Id="rId13" Type="http://schemas.openxmlformats.org/officeDocument/2006/relationships/image" Target="../media/image116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5.tiff"/><Relationship Id="rId21" Type="http://schemas.openxmlformats.org/officeDocument/2006/relationships/image" Target="../media/image125.png"/><Relationship Id="rId7" Type="http://schemas.openxmlformats.org/officeDocument/2006/relationships/image" Target="../media/image109.tiff"/><Relationship Id="rId12" Type="http://schemas.openxmlformats.org/officeDocument/2006/relationships/image" Target="../media/image114.tiff"/><Relationship Id="rId17" Type="http://schemas.openxmlformats.org/officeDocument/2006/relationships/image" Target="../media/image120.jpg"/><Relationship Id="rId25" Type="http://schemas.openxmlformats.org/officeDocument/2006/relationships/image" Target="../media/image129.png"/><Relationship Id="rId2" Type="http://schemas.openxmlformats.org/officeDocument/2006/relationships/image" Target="../media/image104.png"/><Relationship Id="rId16" Type="http://schemas.openxmlformats.org/officeDocument/2006/relationships/image" Target="../media/image119.png"/><Relationship Id="rId20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tiff"/><Relationship Id="rId11" Type="http://schemas.openxmlformats.org/officeDocument/2006/relationships/image" Target="../media/image113.tiff"/><Relationship Id="rId24" Type="http://schemas.openxmlformats.org/officeDocument/2006/relationships/image" Target="../media/image128.png"/><Relationship Id="rId5" Type="http://schemas.openxmlformats.org/officeDocument/2006/relationships/image" Target="../media/image107.tiff"/><Relationship Id="rId15" Type="http://schemas.openxmlformats.org/officeDocument/2006/relationships/image" Target="../media/image118.png"/><Relationship Id="rId23" Type="http://schemas.openxmlformats.org/officeDocument/2006/relationships/image" Target="../media/image127.png"/><Relationship Id="rId10" Type="http://schemas.openxmlformats.org/officeDocument/2006/relationships/image" Target="../media/image112.tiff"/><Relationship Id="rId19" Type="http://schemas.openxmlformats.org/officeDocument/2006/relationships/image" Target="../media/image123.png"/><Relationship Id="rId4" Type="http://schemas.openxmlformats.org/officeDocument/2006/relationships/image" Target="../media/image106.tiff"/><Relationship Id="rId9" Type="http://schemas.openxmlformats.org/officeDocument/2006/relationships/image" Target="../media/image111.tiff"/><Relationship Id="rId14" Type="http://schemas.openxmlformats.org/officeDocument/2006/relationships/image" Target="../media/image117.tiff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3627/contributions/154587/" TargetMode="External"/><Relationship Id="rId2" Type="http://schemas.openxmlformats.org/officeDocument/2006/relationships/hyperlink" Target="https://indico.in2p3.fr/event/33627/contributions/15527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n2p3.fr/event/33627/contributions/154654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2.jpeg"/><Relationship Id="rId7" Type="http://schemas.openxmlformats.org/officeDocument/2006/relationships/hyperlink" Target="https://faser.web.cern.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0/epjc/s10052-020-7631-5" TargetMode="External"/><Relationship Id="rId5" Type="http://schemas.openxmlformats.org/officeDocument/2006/relationships/hyperlink" Target="https://arxiv.org/abs/1812.09139" TargetMode="Externa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770.png"/><Relationship Id="rId18" Type="http://schemas.openxmlformats.org/officeDocument/2006/relationships/image" Target="../media/image820.png"/><Relationship Id="rId3" Type="http://schemas.openxmlformats.org/officeDocument/2006/relationships/image" Target="../media/image640.png"/><Relationship Id="rId7" Type="http://schemas.openxmlformats.org/officeDocument/2006/relationships/image" Target="../media/image710.png"/><Relationship Id="rId12" Type="http://schemas.openxmlformats.org/officeDocument/2006/relationships/image" Target="../media/image139.png"/><Relationship Id="rId17" Type="http://schemas.openxmlformats.org/officeDocument/2006/relationships/image" Target="../media/image810.png"/><Relationship Id="rId2" Type="http://schemas.openxmlformats.org/officeDocument/2006/relationships/image" Target="../media/image135.png"/><Relationship Id="rId16" Type="http://schemas.openxmlformats.org/officeDocument/2006/relationships/image" Target="../media/image801.png"/><Relationship Id="rId20" Type="http://schemas.openxmlformats.org/officeDocument/2006/relationships/image" Target="../media/image8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11" Type="http://schemas.openxmlformats.org/officeDocument/2006/relationships/image" Target="../media/image750.png"/><Relationship Id="rId5" Type="http://schemas.openxmlformats.org/officeDocument/2006/relationships/image" Target="../media/image690.png"/><Relationship Id="rId15" Type="http://schemas.openxmlformats.org/officeDocument/2006/relationships/image" Target="../media/image790.png"/><Relationship Id="rId10" Type="http://schemas.openxmlformats.org/officeDocument/2006/relationships/image" Target="../media/image740.png"/><Relationship Id="rId19" Type="http://schemas.openxmlformats.org/officeDocument/2006/relationships/image" Target="../media/image830.png"/><Relationship Id="rId4" Type="http://schemas.openxmlformats.org/officeDocument/2006/relationships/image" Target="../media/image136.png"/><Relationship Id="rId9" Type="http://schemas.openxmlformats.org/officeDocument/2006/relationships/image" Target="../media/image138.png"/><Relationship Id="rId14" Type="http://schemas.openxmlformats.org/officeDocument/2006/relationships/image" Target="../media/image7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501.10078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630.png"/><Relationship Id="rId3" Type="http://schemas.openxmlformats.org/officeDocument/2006/relationships/image" Target="../media/image551.png"/><Relationship Id="rId7" Type="http://schemas.openxmlformats.org/officeDocument/2006/relationships/image" Target="../media/image58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1.png"/><Relationship Id="rId11" Type="http://schemas.openxmlformats.org/officeDocument/2006/relationships/image" Target="../media/image12.jpeg"/><Relationship Id="rId5" Type="http://schemas.openxmlformats.org/officeDocument/2006/relationships/image" Target="../media/image560.png"/><Relationship Id="rId15" Type="http://schemas.openxmlformats.org/officeDocument/2006/relationships/image" Target="../media/image641.png"/><Relationship Id="rId10" Type="http://schemas.openxmlformats.org/officeDocument/2006/relationships/image" Target="../media/image610.png"/><Relationship Id="rId4" Type="http://schemas.openxmlformats.org/officeDocument/2006/relationships/image" Target="../media/image144.png"/><Relationship Id="rId9" Type="http://schemas.openxmlformats.org/officeDocument/2006/relationships/image" Target="../media/image601.png"/><Relationship Id="rId1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0.png"/><Relationship Id="rId3" Type="http://schemas.openxmlformats.org/officeDocument/2006/relationships/image" Target="../media/image52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11" Type="http://schemas.openxmlformats.org/officeDocument/2006/relationships/image" Target="../media/image591.png"/><Relationship Id="rId5" Type="http://schemas.openxmlformats.org/officeDocument/2006/relationships/image" Target="../media/image67.png"/><Relationship Id="rId10" Type="http://schemas.openxmlformats.org/officeDocument/2006/relationships/image" Target="../media/image580.png"/><Relationship Id="rId4" Type="http://schemas.openxmlformats.org/officeDocument/2006/relationships/image" Target="../media/image148.png"/><Relationship Id="rId9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8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arxiv.org/abs/2402.13318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9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hyperlink" Target="https://journals.aps.org/prl/abstract/10.1103/PhysRevLett.131.031801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1.png"/><Relationship Id="rId5" Type="http://schemas.openxmlformats.org/officeDocument/2006/relationships/image" Target="../media/image161.png"/><Relationship Id="rId4" Type="http://schemas.openxmlformats.org/officeDocument/2006/relationships/image" Target="../media/image4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11.png"/><Relationship Id="rId3" Type="http://schemas.openxmlformats.org/officeDocument/2006/relationships/image" Target="../media/image950.png"/><Relationship Id="rId7" Type="http://schemas.openxmlformats.org/officeDocument/2006/relationships/image" Target="../media/image56.png"/><Relationship Id="rId12" Type="http://schemas.openxmlformats.org/officeDocument/2006/relationships/image" Target="../media/image61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70.png"/><Relationship Id="rId3" Type="http://schemas.openxmlformats.org/officeDocument/2006/relationships/image" Target="../media/image162.png"/><Relationship Id="rId7" Type="http://schemas.openxmlformats.org/officeDocument/2006/relationships/image" Target="../media/image850.png"/><Relationship Id="rId12" Type="http://schemas.openxmlformats.org/officeDocument/2006/relationships/image" Target="../media/image1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8300.png"/><Relationship Id="rId10" Type="http://schemas.openxmlformats.org/officeDocument/2006/relationships/image" Target="../media/image167.png"/><Relationship Id="rId4" Type="http://schemas.microsoft.com/office/2007/relationships/hdphoto" Target="../media/hdphoto2.wdp"/><Relationship Id="rId9" Type="http://schemas.openxmlformats.org/officeDocument/2006/relationships/image" Target="../media/image165.png"/><Relationship Id="rId14" Type="http://schemas.openxmlformats.org/officeDocument/2006/relationships/image" Target="../media/image1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90.png"/><Relationship Id="rId4" Type="http://schemas.openxmlformats.org/officeDocument/2006/relationships/image" Target="../media/image14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77.png"/><Relationship Id="rId3" Type="http://schemas.openxmlformats.org/officeDocument/2006/relationships/image" Target="../media/image4.png"/><Relationship Id="rId7" Type="http://schemas.openxmlformats.org/officeDocument/2006/relationships/image" Target="../media/image900.png"/><Relationship Id="rId12" Type="http://schemas.openxmlformats.org/officeDocument/2006/relationships/image" Target="../media/image1400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0.png"/><Relationship Id="rId11" Type="http://schemas.openxmlformats.org/officeDocument/2006/relationships/image" Target="../media/image1300.png"/><Relationship Id="rId5" Type="http://schemas.openxmlformats.org/officeDocument/2006/relationships/image" Target="../media/image700.png"/><Relationship Id="rId10" Type="http://schemas.openxmlformats.org/officeDocument/2006/relationships/image" Target="../media/image1200.png"/><Relationship Id="rId4" Type="http://schemas.openxmlformats.org/officeDocument/2006/relationships/image" Target="../media/image176.png"/><Relationship Id="rId9" Type="http://schemas.openxmlformats.org/officeDocument/2006/relationships/image" Target="../media/image1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00.png"/><Relationship Id="rId7" Type="http://schemas.openxmlformats.org/officeDocument/2006/relationships/image" Target="../media/image178.png"/><Relationship Id="rId12" Type="http://schemas.openxmlformats.org/officeDocument/2006/relationships/hyperlink" Target="https://arxiv.org/abs/2403.1252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png"/><Relationship Id="rId11" Type="http://schemas.openxmlformats.org/officeDocument/2006/relationships/image" Target="../media/image620.png"/><Relationship Id="rId5" Type="http://schemas.openxmlformats.org/officeDocument/2006/relationships/image" Target="../media/image176.png"/><Relationship Id="rId10" Type="http://schemas.openxmlformats.org/officeDocument/2006/relationships/image" Target="../media/image670.png"/><Relationship Id="rId4" Type="http://schemas.openxmlformats.org/officeDocument/2006/relationships/image" Target="../media/image611.png"/><Relationship Id="rId9" Type="http://schemas.openxmlformats.org/officeDocument/2006/relationships/image" Target="../media/image6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emf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hyperlink" Target="https://arxiv.org/abs/2207.11427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hyperlink" Target="https://cds.cern.ch/record/292771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0.png"/><Relationship Id="rId5" Type="http://schemas.openxmlformats.org/officeDocument/2006/relationships/image" Target="../media/image540.png"/><Relationship Id="rId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arxiv.org/abs/2402.13318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22.png"/><Relationship Id="rId3" Type="http://schemas.openxmlformats.org/officeDocument/2006/relationships/image" Target="../media/image1540.png"/><Relationship Id="rId7" Type="http://schemas.openxmlformats.org/officeDocument/2006/relationships/image" Target="../media/image261.png"/><Relationship Id="rId12" Type="http://schemas.openxmlformats.org/officeDocument/2006/relationships/image" Target="../media/image3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301.png"/><Relationship Id="rId5" Type="http://schemas.openxmlformats.org/officeDocument/2006/relationships/image" Target="../media/image241.png"/><Relationship Id="rId10" Type="http://schemas.openxmlformats.org/officeDocument/2006/relationships/image" Target="../media/image2900.png"/><Relationship Id="rId4" Type="http://schemas.openxmlformats.org/officeDocument/2006/relationships/image" Target="../media/image182.png"/><Relationship Id="rId9" Type="http://schemas.openxmlformats.org/officeDocument/2006/relationships/image" Target="../media/image2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0.png"/><Relationship Id="rId13" Type="http://schemas.openxmlformats.org/officeDocument/2006/relationships/image" Target="../media/image1370.png"/><Relationship Id="rId3" Type="http://schemas.openxmlformats.org/officeDocument/2006/relationships/image" Target="../media/image183.png"/><Relationship Id="rId7" Type="http://schemas.openxmlformats.org/officeDocument/2006/relationships/image" Target="../media/image185.png"/><Relationship Id="rId12" Type="http://schemas.openxmlformats.org/officeDocument/2006/relationships/image" Target="../media/image1360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11" Type="http://schemas.openxmlformats.org/officeDocument/2006/relationships/image" Target="../media/image1350.png"/><Relationship Id="rId5" Type="http://schemas.openxmlformats.org/officeDocument/2006/relationships/image" Target="../media/image1081.png"/><Relationship Id="rId10" Type="http://schemas.openxmlformats.org/officeDocument/2006/relationships/image" Target="../media/image1340.png"/><Relationship Id="rId4" Type="http://schemas.openxmlformats.org/officeDocument/2006/relationships/image" Target="../media/image184.png"/><Relationship Id="rId9" Type="http://schemas.openxmlformats.org/officeDocument/2006/relationships/image" Target="../media/image1330.png"/><Relationship Id="rId14" Type="http://schemas.openxmlformats.org/officeDocument/2006/relationships/image" Target="../media/image13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530.png"/><Relationship Id="rId4" Type="http://schemas.openxmlformats.org/officeDocument/2006/relationships/image" Target="../media/image15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00.png"/><Relationship Id="rId7" Type="http://schemas.openxmlformats.org/officeDocument/2006/relationships/image" Target="../media/image36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hyperlink" Target="https://doi.org/10.1103/PhysRevD.104.113008" TargetMode="External"/><Relationship Id="rId9" Type="http://schemas.openxmlformats.org/officeDocument/2006/relationships/image" Target="../media/image38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hyperlink" Target="https://cds.cern.ch/record/285182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indico.cern.ch/event/1196506/" TargetMode="External"/><Relationship Id="rId5" Type="http://schemas.openxmlformats.org/officeDocument/2006/relationships/hyperlink" Target="http://arxiv.org/abs/2203.05090" TargetMode="External"/><Relationship Id="rId4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0.png"/><Relationship Id="rId5" Type="http://schemas.openxmlformats.org/officeDocument/2006/relationships/image" Target="../media/image340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927714" TargetMode="External"/><Relationship Id="rId13" Type="http://schemas.openxmlformats.org/officeDocument/2006/relationships/image" Target="../media/image39.jpg"/><Relationship Id="rId3" Type="http://schemas.openxmlformats.org/officeDocument/2006/relationships/hyperlink" Target="https://doi.org/10.1103/PhysRevD.104.L091101" TargetMode="External"/><Relationship Id="rId7" Type="http://schemas.openxmlformats.org/officeDocument/2006/relationships/hyperlink" Target="https://fasergen.web.cern.ch/fasergen/PUBLICATIONS/CERN-FASER-CONF-2025-001/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03/PhysRevLett.134.211801" TargetMode="External"/><Relationship Id="rId11" Type="http://schemas.openxmlformats.org/officeDocument/2006/relationships/hyperlink" Target="https://link.springer.com/article/10.1007/JHEP01(2025)199" TargetMode="External"/><Relationship Id="rId5" Type="http://schemas.openxmlformats.org/officeDocument/2006/relationships/hyperlink" Target="https://doi.org/10.1103/PhysRevLett.133.021802" TargetMode="External"/><Relationship Id="rId10" Type="http://schemas.openxmlformats.org/officeDocument/2006/relationships/hyperlink" Target="https://doi.org/10.1016/j.physletb.2023.138378" TargetMode="External"/><Relationship Id="rId4" Type="http://schemas.openxmlformats.org/officeDocument/2006/relationships/hyperlink" Target="https://doi.org/10.1103/PhysRevLett.131.031801" TargetMode="External"/><Relationship Id="rId9" Type="http://schemas.openxmlformats.org/officeDocument/2006/relationships/image" Target="../media/image47.png"/><Relationship Id="rId14" Type="http://schemas.openxmlformats.org/officeDocument/2006/relationships/hyperlink" Target="https://indico.in2p3.fr/event/33627/contributions/15465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EAB60E-230E-291D-10F0-DA9CF4645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23"/>
          <a:stretch/>
        </p:blipFill>
        <p:spPr>
          <a:xfrm>
            <a:off x="0" y="0"/>
            <a:ext cx="12352404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B087C4-E902-466E-8A6D-9900BB1AB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6525"/>
            <a:ext cx="12192000" cy="946879"/>
          </a:xfrm>
        </p:spPr>
        <p:txBody>
          <a:bodyPr wrap="square">
            <a:normAutofit/>
          </a:bodyPr>
          <a:lstStyle/>
          <a:p>
            <a:pPr algn="l"/>
            <a:r>
              <a:rPr lang="en-US" altLang="ja-JP" sz="4800" b="1" dirty="0"/>
              <a:t>Neutrino results at the FASER experiment</a:t>
            </a:r>
            <a:endParaRPr lang="ja-JP" altLang="en-US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0831C4-40FE-485B-BB65-E06F5EBA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957" y="5719640"/>
            <a:ext cx="2590800" cy="639396"/>
          </a:xfrm>
          <a:prstGeom prst="rect">
            <a:avLst/>
          </a:prstGeom>
        </p:spPr>
      </p:pic>
      <p:pic>
        <p:nvPicPr>
          <p:cNvPr id="9" name="Picture 2" descr="科研費ロゴ：文部科学省">
            <a:extLst>
              <a:ext uri="{FF2B5EF4-FFF2-40B4-BE49-F238E27FC236}">
                <a16:creationId xmlns:a16="http://schemas.microsoft.com/office/drawing/2014/main" id="{0881B870-CEF3-45AF-95B4-565130A8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19" y="5713974"/>
            <a:ext cx="1503831" cy="6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FF34945-9239-4C79-88E0-80631982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93" y="5520343"/>
            <a:ext cx="1275877" cy="12816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字幕 2">
            <a:extLst>
              <a:ext uri="{FF2B5EF4-FFF2-40B4-BE49-F238E27FC236}">
                <a16:creationId xmlns:a16="http://schemas.microsoft.com/office/drawing/2014/main" id="{3E7BEFD8-B42F-0427-DE2D-4C316637517B}"/>
              </a:ext>
            </a:extLst>
          </p:cNvPr>
          <p:cNvSpPr txBox="1">
            <a:spLocks/>
          </p:cNvSpPr>
          <p:nvPr/>
        </p:nvSpPr>
        <p:spPr>
          <a:xfrm>
            <a:off x="223424" y="4461882"/>
            <a:ext cx="7153275" cy="1484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>
                <a:solidFill>
                  <a:schemeClr val="tx1"/>
                </a:solidFill>
              </a:rPr>
              <a:t>Akitaka Ariga</a:t>
            </a:r>
            <a:r>
              <a:rPr lang="en-US" altLang="ja-JP" sz="2400" b="1" dirty="0">
                <a:solidFill>
                  <a:schemeClr val="tx1"/>
                </a:solidFill>
              </a:rPr>
              <a:t> 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 algn="l"/>
            <a:r>
              <a:rPr lang="en-US" altLang="ja-JP" sz="2000" b="1" dirty="0">
                <a:solidFill>
                  <a:schemeClr val="tx1"/>
                </a:solidFill>
              </a:rPr>
              <a:t>University of Bern</a:t>
            </a:r>
          </a:p>
          <a:p>
            <a:pPr algn="l"/>
            <a:r>
              <a:rPr lang="en-US" altLang="ja-JP" sz="2000" b="1" dirty="0">
                <a:solidFill>
                  <a:schemeClr val="tx1"/>
                </a:solidFill>
              </a:rPr>
              <a:t>On behalf of the FASER Collaboration</a:t>
            </a:r>
          </a:p>
          <a:p>
            <a:pPr algn="l"/>
            <a:endParaRPr lang="en-US" altLang="ja-JP" sz="2000" b="1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C640BC-2A67-F3E4-34A4-D05C4E50FD79}"/>
              </a:ext>
            </a:extLst>
          </p:cNvPr>
          <p:cNvSpPr/>
          <p:nvPr/>
        </p:nvSpPr>
        <p:spPr>
          <a:xfrm>
            <a:off x="10557490" y="5520343"/>
            <a:ext cx="1102044" cy="1082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FBD826-CA67-4EF9-3075-6DD1BA251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801" y="5590144"/>
            <a:ext cx="1773421" cy="997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4C92DE-D99E-ACD3-4330-A3D905E28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808" y="5776835"/>
            <a:ext cx="1958192" cy="5609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3B470-F06F-A6BB-0634-A0CD0322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285F726-337A-E150-888B-F6B90F9A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A6736-0625-434B-B2C7-8B0E3A1889F4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2A6A8E4-BC58-34C0-C661-6D031F4C1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28" y="1088248"/>
            <a:ext cx="2389581" cy="794198"/>
          </a:xfrm>
          <a:prstGeom prst="rect">
            <a:avLst/>
          </a:prstGeom>
        </p:spPr>
      </p:pic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E83A0D2D-8331-F171-DD5B-B4FB45F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pic>
        <p:nvPicPr>
          <p:cNvPr id="8" name="Picture 2" descr="Bern Gravity and String Theory Group - Matthias Blau">
            <a:extLst>
              <a:ext uri="{FF2B5EF4-FFF2-40B4-BE49-F238E27FC236}">
                <a16:creationId xmlns:a16="http://schemas.microsoft.com/office/drawing/2014/main" id="{35D30122-BF6E-85C3-2EA0-0383B468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448" y="2916281"/>
            <a:ext cx="711204" cy="771185"/>
          </a:xfrm>
          <a:prstGeom prst="rect">
            <a:avLst/>
          </a:prstGeom>
          <a:noFill/>
          <a:scene3d>
            <a:camera prst="isometricOffAxis2Left">
              <a:rot lat="1101886" lon="1874937" rev="2139833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12E07A-F27D-CD2A-AB40-2473FAEE1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3696" y="2916281"/>
            <a:ext cx="886734" cy="365126"/>
          </a:xfrm>
          <a:prstGeom prst="rect">
            <a:avLst/>
          </a:prstGeom>
          <a:scene3d>
            <a:camera prst="isometricOffAxis2Left">
              <a:rot lat="474272" lon="2816512" rev="21097021"/>
            </a:camera>
            <a:lightRig rig="threePt" dir="t"/>
          </a:scene3d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A46F6DE0-FF3F-DB0A-A61E-3CF851AE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21" y="3310947"/>
            <a:ext cx="1497583" cy="536634"/>
          </a:xfrm>
          <a:prstGeom prst="rect">
            <a:avLst/>
          </a:prstGeom>
          <a:solidFill>
            <a:schemeClr val="tx1"/>
          </a:solidFill>
          <a:scene3d>
            <a:camera prst="isometricOffAxis2Left">
              <a:rot lat="1221377" lon="1878819" rev="21410042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4572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4167-19B4-1FB5-6959-5A87A776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7F56B5C-2CB2-DBC4-BEDC-337A82DD03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75506" y="230844"/>
                <a:ext cx="10515600" cy="88879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steps, 3 </a:t>
                </a:r>
                <a:r>
                  <a:rPr lang="en-US" altLang="ja-JP" dirty="0"/>
                  <a:t>detectors per </a:t>
                </a:r>
                <a:r>
                  <a:rPr kumimoji="1" lang="en-US" altLang="ja-JP" dirty="0"/>
                  <a:t>year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10B5D52-331A-E3FE-75A3-6EDBC69E94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75506" y="230844"/>
                <a:ext cx="10515600" cy="88879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7EB8AE-E26B-BACC-D097-C7095D29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28BA4C-54E2-A104-032D-BB2AB8DF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DD25112-AEC9-AC68-772C-49EA6A34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470F7-ABF9-4651-B23E-58F43B03F2C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角丸四角形">
            <a:extLst>
              <a:ext uri="{FF2B5EF4-FFF2-40B4-BE49-F238E27FC236}">
                <a16:creationId xmlns:a16="http://schemas.microsoft.com/office/drawing/2014/main" id="{928D9849-1FC2-D935-005C-462508B808C8}"/>
              </a:ext>
            </a:extLst>
          </p:cNvPr>
          <p:cNvSpPr/>
          <p:nvPr/>
        </p:nvSpPr>
        <p:spPr>
          <a:xfrm>
            <a:off x="490494" y="3913582"/>
            <a:ext cx="11141204" cy="2370480"/>
          </a:xfrm>
          <a:prstGeom prst="roundRect">
            <a:avLst>
              <a:gd name="adj" fmla="val 13951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7" name="角丸四角形">
            <a:extLst>
              <a:ext uri="{FF2B5EF4-FFF2-40B4-BE49-F238E27FC236}">
                <a16:creationId xmlns:a16="http://schemas.microsoft.com/office/drawing/2014/main" id="{AEB97176-89A8-E5F8-54A1-E626923A3865}"/>
              </a:ext>
            </a:extLst>
          </p:cNvPr>
          <p:cNvSpPr/>
          <p:nvPr/>
        </p:nvSpPr>
        <p:spPr>
          <a:xfrm>
            <a:off x="9475072" y="1185075"/>
            <a:ext cx="2156625" cy="2641076"/>
          </a:xfrm>
          <a:prstGeom prst="roundRect">
            <a:avLst>
              <a:gd name="adj" fmla="val 15335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8" name="角丸四角形">
            <a:extLst>
              <a:ext uri="{FF2B5EF4-FFF2-40B4-BE49-F238E27FC236}">
                <a16:creationId xmlns:a16="http://schemas.microsoft.com/office/drawing/2014/main" id="{2764C5B1-E8CD-CF50-4A27-9429C0812AD0}"/>
              </a:ext>
            </a:extLst>
          </p:cNvPr>
          <p:cNvSpPr/>
          <p:nvPr/>
        </p:nvSpPr>
        <p:spPr>
          <a:xfrm>
            <a:off x="2764839" y="1197826"/>
            <a:ext cx="6592514" cy="2641076"/>
          </a:xfrm>
          <a:prstGeom prst="roundRect">
            <a:avLst>
              <a:gd name="adj" fmla="val 12522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9" name="角丸四角形">
            <a:extLst>
              <a:ext uri="{FF2B5EF4-FFF2-40B4-BE49-F238E27FC236}">
                <a16:creationId xmlns:a16="http://schemas.microsoft.com/office/drawing/2014/main" id="{9E867E18-AF17-91E0-B67B-8FE451FD7D84}"/>
              </a:ext>
            </a:extLst>
          </p:cNvPr>
          <p:cNvSpPr/>
          <p:nvPr/>
        </p:nvSpPr>
        <p:spPr>
          <a:xfrm>
            <a:off x="442358" y="1185075"/>
            <a:ext cx="2204762" cy="2641076"/>
          </a:xfrm>
          <a:prstGeom prst="roundRect">
            <a:avLst>
              <a:gd name="adj" fmla="val 15000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10" name="矢印">
            <a:extLst>
              <a:ext uri="{FF2B5EF4-FFF2-40B4-BE49-F238E27FC236}">
                <a16:creationId xmlns:a16="http://schemas.microsoft.com/office/drawing/2014/main" id="{2FFEA8A9-658C-1B38-4D25-3356A56F4C8E}"/>
              </a:ext>
            </a:extLst>
          </p:cNvPr>
          <p:cNvSpPr/>
          <p:nvPr/>
        </p:nvSpPr>
        <p:spPr>
          <a:xfrm flipH="1">
            <a:off x="2538288" y="4238539"/>
            <a:ext cx="7418415" cy="301626"/>
          </a:xfrm>
          <a:prstGeom prst="rightArrow">
            <a:avLst>
              <a:gd name="adj1" fmla="val 31270"/>
              <a:gd name="adj2" fmla="val 835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11" name="矢印">
            <a:extLst>
              <a:ext uri="{FF2B5EF4-FFF2-40B4-BE49-F238E27FC236}">
                <a16:creationId xmlns:a16="http://schemas.microsoft.com/office/drawing/2014/main" id="{B52FE59A-737E-AE91-C210-F3B027FB9D6C}"/>
              </a:ext>
            </a:extLst>
          </p:cNvPr>
          <p:cNvSpPr/>
          <p:nvPr/>
        </p:nvSpPr>
        <p:spPr>
          <a:xfrm>
            <a:off x="2468105" y="3266680"/>
            <a:ext cx="7584256" cy="301626"/>
          </a:xfrm>
          <a:prstGeom prst="rightArrow">
            <a:avLst>
              <a:gd name="adj1" fmla="val 30397"/>
              <a:gd name="adj2" fmla="val 8196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pic>
        <p:nvPicPr>
          <p:cNvPr id="13" name="イメージ" descr="イメージ">
            <a:extLst>
              <a:ext uri="{FF2B5EF4-FFF2-40B4-BE49-F238E27FC236}">
                <a16:creationId xmlns:a16="http://schemas.microsoft.com/office/drawing/2014/main" id="{8FFCF7FF-DACE-1E41-2F9F-C20B4113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46" y="1588578"/>
            <a:ext cx="1896850" cy="145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rn_image_picker_lib_temp_e530fe1b-5604-4012-9c59-036eddf3daee.jpg" descr="rn_image_picker_lib_temp_e530fe1b-5604-4012-9c59-036eddf3daee.jpg">
            <a:extLst>
              <a:ext uri="{FF2B5EF4-FFF2-40B4-BE49-F238E27FC236}">
                <a16:creationId xmlns:a16="http://schemas.microsoft.com/office/drawing/2014/main" id="{4360BD5D-781D-1BA2-1080-4168703C12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95" r="10713" b="11153"/>
          <a:stretch>
            <a:fillRect/>
          </a:stretch>
        </p:blipFill>
        <p:spPr>
          <a:xfrm>
            <a:off x="2981970" y="1599195"/>
            <a:ext cx="1840291" cy="1451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イメージ" descr="イメージ">
            <a:extLst>
              <a:ext uri="{FF2B5EF4-FFF2-40B4-BE49-F238E27FC236}">
                <a16:creationId xmlns:a16="http://schemas.microsoft.com/office/drawing/2014/main" id="{3AD9FD87-A4EC-366B-2BF9-250D853BA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477" y="1588530"/>
            <a:ext cx="1932322" cy="1451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グループ" descr="グループ">
            <a:extLst>
              <a:ext uri="{FF2B5EF4-FFF2-40B4-BE49-F238E27FC236}">
                <a16:creationId xmlns:a16="http://schemas.microsoft.com/office/drawing/2014/main" id="{B894C1FA-0B67-0ABE-9A3D-4AE1120D5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972" y="1588578"/>
            <a:ext cx="2026827" cy="145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イメージ" descr="イメージ">
            <a:extLst>
              <a:ext uri="{FF2B5EF4-FFF2-40B4-BE49-F238E27FC236}">
                <a16:creationId xmlns:a16="http://schemas.microsoft.com/office/drawing/2014/main" id="{0F8D4D9E-F1FB-518F-B41B-72884BD0D5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70" t="2987" r="6870" b="2987"/>
          <a:stretch>
            <a:fillRect/>
          </a:stretch>
        </p:blipFill>
        <p:spPr>
          <a:xfrm>
            <a:off x="9737828" y="4582644"/>
            <a:ext cx="807170" cy="146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イメージ" descr="イメージ">
            <a:extLst>
              <a:ext uri="{FF2B5EF4-FFF2-40B4-BE49-F238E27FC236}">
                <a16:creationId xmlns:a16="http://schemas.microsoft.com/office/drawing/2014/main" id="{EB8691A2-9CA6-51B6-96D8-C693B77BF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47" r="3047"/>
          <a:stretch>
            <a:fillRect/>
          </a:stretch>
        </p:blipFill>
        <p:spPr>
          <a:xfrm>
            <a:off x="7345836" y="4614550"/>
            <a:ext cx="1814531" cy="1510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イメージ" descr="イメージ">
            <a:extLst>
              <a:ext uri="{FF2B5EF4-FFF2-40B4-BE49-F238E27FC236}">
                <a16:creationId xmlns:a16="http://schemas.microsoft.com/office/drawing/2014/main" id="{99ACCFB1-2FA0-EF02-46E4-086045C0D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037"/>
          <a:stretch>
            <a:fillRect/>
          </a:stretch>
        </p:blipFill>
        <p:spPr>
          <a:xfrm>
            <a:off x="4806448" y="4612446"/>
            <a:ext cx="1966846" cy="1499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イメージ" descr="イメージ">
            <a:extLst>
              <a:ext uri="{FF2B5EF4-FFF2-40B4-BE49-F238E27FC236}">
                <a16:creationId xmlns:a16="http://schemas.microsoft.com/office/drawing/2014/main" id="{95076147-3F0A-FA8C-CB1B-00D27FE8D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232"/>
          <a:stretch>
            <a:fillRect/>
          </a:stretch>
        </p:blipFill>
        <p:spPr>
          <a:xfrm>
            <a:off x="811930" y="4616667"/>
            <a:ext cx="1633205" cy="150664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adout">
            <a:extLst>
              <a:ext uri="{FF2B5EF4-FFF2-40B4-BE49-F238E27FC236}">
                <a16:creationId xmlns:a16="http://schemas.microsoft.com/office/drawing/2014/main" id="{AB1D25DD-6330-1F72-E0CC-469828FFCA38}"/>
              </a:ext>
            </a:extLst>
          </p:cNvPr>
          <p:cNvSpPr txBox="1"/>
          <p:nvPr/>
        </p:nvSpPr>
        <p:spPr>
          <a:xfrm>
            <a:off x="10141413" y="3256452"/>
            <a:ext cx="82394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Readout</a:t>
            </a:r>
          </a:p>
        </p:txBody>
      </p:sp>
      <p:sp>
        <p:nvSpPr>
          <p:cNvPr id="22" name="Alignment">
            <a:extLst>
              <a:ext uri="{FF2B5EF4-FFF2-40B4-BE49-F238E27FC236}">
                <a16:creationId xmlns:a16="http://schemas.microsoft.com/office/drawing/2014/main" id="{B18AEC5B-49EE-210F-DAF4-13270E4B1D52}"/>
              </a:ext>
            </a:extLst>
          </p:cNvPr>
          <p:cNvSpPr txBox="1"/>
          <p:nvPr/>
        </p:nvSpPr>
        <p:spPr>
          <a:xfrm>
            <a:off x="10055249" y="4229051"/>
            <a:ext cx="993863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Alignment</a:t>
            </a:r>
          </a:p>
        </p:txBody>
      </p:sp>
      <p:sp>
        <p:nvSpPr>
          <p:cNvPr id="23" name="Track reconstruction">
            <a:extLst>
              <a:ext uri="{FF2B5EF4-FFF2-40B4-BE49-F238E27FC236}">
                <a16:creationId xmlns:a16="http://schemas.microsoft.com/office/drawing/2014/main" id="{9C5B8D01-543F-E60F-5900-4E7AC874C0E3}"/>
              </a:ext>
            </a:extLst>
          </p:cNvPr>
          <p:cNvSpPr txBox="1"/>
          <p:nvPr/>
        </p:nvSpPr>
        <p:spPr>
          <a:xfrm>
            <a:off x="7283674" y="4229066"/>
            <a:ext cx="1936429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Track reconstruction</a:t>
            </a:r>
          </a:p>
        </p:txBody>
      </p:sp>
      <p:sp>
        <p:nvSpPr>
          <p:cNvPr id="24" name="Vertex reconstruction">
            <a:extLst>
              <a:ext uri="{FF2B5EF4-FFF2-40B4-BE49-F238E27FC236}">
                <a16:creationId xmlns:a16="http://schemas.microsoft.com/office/drawing/2014/main" id="{DB12C3EC-90A2-3A9A-76F0-5335E7011363}"/>
              </a:ext>
            </a:extLst>
          </p:cNvPr>
          <p:cNvSpPr txBox="1"/>
          <p:nvPr/>
        </p:nvSpPr>
        <p:spPr>
          <a:xfrm>
            <a:off x="4765182" y="4215007"/>
            <a:ext cx="204703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 dirty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Vertex reconstruction</a:t>
            </a:r>
          </a:p>
        </p:txBody>
      </p:sp>
      <p:sp>
        <p:nvSpPr>
          <p:cNvPr id="25" name="Physics analysis">
            <a:extLst>
              <a:ext uri="{FF2B5EF4-FFF2-40B4-BE49-F238E27FC236}">
                <a16:creationId xmlns:a16="http://schemas.microsoft.com/office/drawing/2014/main" id="{519E0A60-2648-2848-4C55-321636FEE696}"/>
              </a:ext>
            </a:extLst>
          </p:cNvPr>
          <p:cNvSpPr txBox="1"/>
          <p:nvPr/>
        </p:nvSpPr>
        <p:spPr>
          <a:xfrm>
            <a:off x="890716" y="4229051"/>
            <a:ext cx="1473160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Physics analysis</a:t>
            </a:r>
          </a:p>
        </p:txBody>
      </p:sp>
      <p:sp>
        <p:nvSpPr>
          <p:cNvPr id="26" name="Development">
            <a:extLst>
              <a:ext uri="{FF2B5EF4-FFF2-40B4-BE49-F238E27FC236}">
                <a16:creationId xmlns:a16="http://schemas.microsoft.com/office/drawing/2014/main" id="{EB5489D3-E83A-7B9B-C2F1-F343815F9117}"/>
              </a:ext>
            </a:extLst>
          </p:cNvPr>
          <p:cNvSpPr txBox="1"/>
          <p:nvPr/>
        </p:nvSpPr>
        <p:spPr>
          <a:xfrm>
            <a:off x="7871552" y="3256452"/>
            <a:ext cx="128881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Development</a:t>
            </a:r>
          </a:p>
        </p:txBody>
      </p:sp>
      <p:sp>
        <p:nvSpPr>
          <p:cNvPr id="27" name="Exposure">
            <a:extLst>
              <a:ext uri="{FF2B5EF4-FFF2-40B4-BE49-F238E27FC236}">
                <a16:creationId xmlns:a16="http://schemas.microsoft.com/office/drawing/2014/main" id="{AD1F8EBA-6923-1C05-26C6-DC7569604708}"/>
              </a:ext>
            </a:extLst>
          </p:cNvPr>
          <p:cNvSpPr txBox="1"/>
          <p:nvPr/>
        </p:nvSpPr>
        <p:spPr>
          <a:xfrm>
            <a:off x="4525059" y="3256452"/>
            <a:ext cx="892873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Exposure</a:t>
            </a:r>
          </a:p>
        </p:txBody>
      </p:sp>
      <p:sp>
        <p:nvSpPr>
          <p:cNvPr id="28" name="Assembly">
            <a:extLst>
              <a:ext uri="{FF2B5EF4-FFF2-40B4-BE49-F238E27FC236}">
                <a16:creationId xmlns:a16="http://schemas.microsoft.com/office/drawing/2014/main" id="{22F7CCE5-6F0B-6A53-3FF1-B8847E36705C}"/>
              </a:ext>
            </a:extLst>
          </p:cNvPr>
          <p:cNvSpPr txBox="1"/>
          <p:nvPr/>
        </p:nvSpPr>
        <p:spPr>
          <a:xfrm>
            <a:off x="2988276" y="3256452"/>
            <a:ext cx="920124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Assembly</a:t>
            </a:r>
          </a:p>
        </p:txBody>
      </p:sp>
      <p:sp>
        <p:nvSpPr>
          <p:cNvPr id="29" name="Film production">
            <a:extLst>
              <a:ext uri="{FF2B5EF4-FFF2-40B4-BE49-F238E27FC236}">
                <a16:creationId xmlns:a16="http://schemas.microsoft.com/office/drawing/2014/main" id="{FEBE4EE1-1D1B-02C7-55C1-47A7EA1495FD}"/>
              </a:ext>
            </a:extLst>
          </p:cNvPr>
          <p:cNvSpPr txBox="1"/>
          <p:nvPr/>
        </p:nvSpPr>
        <p:spPr>
          <a:xfrm>
            <a:off x="828067" y="3256452"/>
            <a:ext cx="1498808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Film production</a:t>
            </a:r>
          </a:p>
        </p:txBody>
      </p:sp>
      <p:sp>
        <p:nvSpPr>
          <p:cNvPr id="30" name="Disassembling">
            <a:extLst>
              <a:ext uri="{FF2B5EF4-FFF2-40B4-BE49-F238E27FC236}">
                <a16:creationId xmlns:a16="http://schemas.microsoft.com/office/drawing/2014/main" id="{41C26CEA-2BF2-451C-8DF3-D2B907B72521}"/>
              </a:ext>
            </a:extLst>
          </p:cNvPr>
          <p:cNvSpPr txBox="1"/>
          <p:nvPr/>
        </p:nvSpPr>
        <p:spPr>
          <a:xfrm>
            <a:off x="5964018" y="3256452"/>
            <a:ext cx="1349728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Disassembling</a:t>
            </a:r>
          </a:p>
        </p:txBody>
      </p:sp>
      <p:sp>
        <p:nvSpPr>
          <p:cNvPr id="31" name="Japan">
            <a:extLst>
              <a:ext uri="{FF2B5EF4-FFF2-40B4-BE49-F238E27FC236}">
                <a16:creationId xmlns:a16="http://schemas.microsoft.com/office/drawing/2014/main" id="{9F141FFA-EC3D-AE6F-2B1A-0F142AAD1C77}"/>
              </a:ext>
            </a:extLst>
          </p:cNvPr>
          <p:cNvSpPr txBox="1"/>
          <p:nvPr/>
        </p:nvSpPr>
        <p:spPr>
          <a:xfrm>
            <a:off x="1281046" y="1234746"/>
            <a:ext cx="527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600" kern="0" dirty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Japan</a:t>
            </a:r>
          </a:p>
        </p:txBody>
      </p:sp>
      <p:sp>
        <p:nvSpPr>
          <p:cNvPr id="32" name="Japan">
            <a:extLst>
              <a:ext uri="{FF2B5EF4-FFF2-40B4-BE49-F238E27FC236}">
                <a16:creationId xmlns:a16="http://schemas.microsoft.com/office/drawing/2014/main" id="{DDB6BF70-6380-FB08-441E-9E1B8E3407C6}"/>
              </a:ext>
            </a:extLst>
          </p:cNvPr>
          <p:cNvSpPr txBox="1"/>
          <p:nvPr/>
        </p:nvSpPr>
        <p:spPr>
          <a:xfrm>
            <a:off x="10232090" y="1234746"/>
            <a:ext cx="52738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6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Japan</a:t>
            </a:r>
          </a:p>
        </p:txBody>
      </p:sp>
      <p:sp>
        <p:nvSpPr>
          <p:cNvPr id="33" name="CERN">
            <a:extLst>
              <a:ext uri="{FF2B5EF4-FFF2-40B4-BE49-F238E27FC236}">
                <a16:creationId xmlns:a16="http://schemas.microsoft.com/office/drawing/2014/main" id="{D8703B30-4D36-9E4D-C0C8-511C59828DE0}"/>
              </a:ext>
            </a:extLst>
          </p:cNvPr>
          <p:cNvSpPr txBox="1"/>
          <p:nvPr/>
        </p:nvSpPr>
        <p:spPr>
          <a:xfrm>
            <a:off x="5733048" y="1234746"/>
            <a:ext cx="50655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6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CERN</a:t>
            </a:r>
          </a:p>
        </p:txBody>
      </p:sp>
      <p:sp>
        <p:nvSpPr>
          <p:cNvPr id="34" name="Offline analysis">
            <a:extLst>
              <a:ext uri="{FF2B5EF4-FFF2-40B4-BE49-F238E27FC236}">
                <a16:creationId xmlns:a16="http://schemas.microsoft.com/office/drawing/2014/main" id="{62374983-E5F7-3148-9325-7F92D118D064}"/>
              </a:ext>
            </a:extLst>
          </p:cNvPr>
          <p:cNvSpPr txBox="1"/>
          <p:nvPr/>
        </p:nvSpPr>
        <p:spPr>
          <a:xfrm>
            <a:off x="5330694" y="3897841"/>
            <a:ext cx="1311257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6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Offline analysis</a:t>
            </a:r>
          </a:p>
        </p:txBody>
      </p:sp>
      <p:pic>
        <p:nvPicPr>
          <p:cNvPr id="35" name="イメージ" descr="イメージ">
            <a:extLst>
              <a:ext uri="{FF2B5EF4-FFF2-40B4-BE49-F238E27FC236}">
                <a16:creationId xmlns:a16="http://schemas.microsoft.com/office/drawing/2014/main" id="{276BDC0A-3566-1B4C-40EB-0F78D0088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609" t="50748" r="34483" b="11352"/>
          <a:stretch>
            <a:fillRect/>
          </a:stretch>
        </p:blipFill>
        <p:spPr>
          <a:xfrm>
            <a:off x="5246097" y="1609811"/>
            <a:ext cx="1363504" cy="142986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矢印">
            <a:extLst>
              <a:ext uri="{FF2B5EF4-FFF2-40B4-BE49-F238E27FC236}">
                <a16:creationId xmlns:a16="http://schemas.microsoft.com/office/drawing/2014/main" id="{53679D10-13B0-8F93-96F4-47096677C069}"/>
              </a:ext>
            </a:extLst>
          </p:cNvPr>
          <p:cNvSpPr/>
          <p:nvPr/>
        </p:nvSpPr>
        <p:spPr>
          <a:xfrm rot="5400000">
            <a:off x="10206222" y="3752610"/>
            <a:ext cx="691919" cy="301625"/>
          </a:xfrm>
          <a:prstGeom prst="rightArrow">
            <a:avLst>
              <a:gd name="adj1" fmla="val 30397"/>
              <a:gd name="adj2" fmla="val 8196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37" name="スライド番号">
            <a:extLst>
              <a:ext uri="{FF2B5EF4-FFF2-40B4-BE49-F238E27FC236}">
                <a16:creationId xmlns:a16="http://schemas.microsoft.com/office/drawing/2014/main" id="{2BAFD7BE-1E78-6CA8-3497-D308870CB1DD}"/>
              </a:ext>
            </a:extLst>
          </p:cNvPr>
          <p:cNvSpPr txBox="1">
            <a:spLocks/>
          </p:cNvSpPr>
          <p:nvPr/>
        </p:nvSpPr>
        <p:spPr>
          <a:xfrm>
            <a:off x="11614527" y="6316301"/>
            <a:ext cx="200376" cy="3334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6CB4B4D-7CA3-9044-876B-883B54F8677D}" type="slidenum">
              <a:rPr lang="en-US" altLang="ja-JP" kern="0" smtClean="0">
                <a:latin typeface="ヒラギノ角ゴ ProN W3"/>
                <a:sym typeface="ヒラギノ角ゴ ProN W3"/>
              </a:rPr>
              <a:pPr algn="ctr" hangingPunct="0"/>
              <a:t>10</a:t>
            </a:fld>
            <a:endParaRPr lang="en-US" altLang="ja-JP" kern="0">
              <a:latin typeface="ヒラギノ角ゴ ProN W3"/>
              <a:sym typeface="ヒラギノ角ゴ ProN W3"/>
            </a:endParaRPr>
          </a:p>
        </p:txBody>
      </p:sp>
      <p:pic>
        <p:nvPicPr>
          <p:cNvPr id="38" name="イメージ" descr="イメージ">
            <a:extLst>
              <a:ext uri="{FF2B5EF4-FFF2-40B4-BE49-F238E27FC236}">
                <a16:creationId xmlns:a16="http://schemas.microsoft.com/office/drawing/2014/main" id="{B51A4106-074C-F124-C2DF-EFA24FFAD5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70" t="2987" r="6870" b="2987"/>
          <a:stretch>
            <a:fillRect/>
          </a:stretch>
        </p:blipFill>
        <p:spPr>
          <a:xfrm>
            <a:off x="10561773" y="4713011"/>
            <a:ext cx="807170" cy="146395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Vertex reconstruction">
                <a:extLst>
                  <a:ext uri="{FF2B5EF4-FFF2-40B4-BE49-F238E27FC236}">
                    <a16:creationId xmlns:a16="http://schemas.microsoft.com/office/drawing/2014/main" id="{705C283B-5FB9-2C4E-AAC5-967D1CC14347}"/>
                  </a:ext>
                </a:extLst>
              </p:cNvPr>
              <p:cNvSpPr txBox="1"/>
              <p:nvPr/>
            </p:nvSpPr>
            <p:spPr>
              <a:xfrm>
                <a:off x="2993382" y="4218738"/>
                <a:ext cx="1421435" cy="166712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929292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 defTabSz="1219169" hangingPunct="0"/>
                <a14:m>
                  <m:oMath xmlns:m="http://schemas.openxmlformats.org/officeDocument/2006/math"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𝑒</m:t>
                    </m:r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, </m:t>
                    </m:r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𝜇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ID</a:t>
                </a:r>
              </a:p>
              <a:p>
                <a:pPr defTabSz="1219169" hangingPunct="0"/>
                <a14:m>
                  <m:oMath xmlns:m="http://schemas.openxmlformats.org/officeDocument/2006/math"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𝜏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decay search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charge ID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E</a:t>
                </a:r>
                <a14:m>
                  <m:oMath xmlns:m="http://schemas.openxmlformats.org/officeDocument/2006/math">
                    <m:r>
                      <a:rPr lang="en-US" sz="1750" b="0" i="1" kern="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𝜈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reco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charm/beauty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etc. </a:t>
                </a:r>
              </a:p>
            </p:txBody>
          </p:sp>
        </mc:Choice>
        <mc:Fallback xmlns="">
          <p:sp>
            <p:nvSpPr>
              <p:cNvPr id="39" name="Vertex reconstruction">
                <a:extLst>
                  <a:ext uri="{FF2B5EF4-FFF2-40B4-BE49-F238E27FC236}">
                    <a16:creationId xmlns:a16="http://schemas.microsoft.com/office/drawing/2014/main" id="{705C283B-5FB9-2C4E-AAC5-967D1CC14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382" y="4218738"/>
                <a:ext cx="1421435" cy="1667123"/>
              </a:xfrm>
              <a:prstGeom prst="rect">
                <a:avLst/>
              </a:prstGeom>
              <a:blipFill>
                <a:blip r:embed="rId13"/>
                <a:stretch>
                  <a:fillRect l="-6751" t="-1079" r="-2954" b="-5396"/>
                </a:stretch>
              </a:blipFill>
              <a:ln w="25400">
                <a:solidFill>
                  <a:srgbClr val="929292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760CD648-EF9B-B8CE-8626-A55CD2B9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 dirty="0"/>
              <a:t>2025/7/8 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501EC7-0D7D-4BB7-0428-0FE44F0DA8B2}"/>
              </a:ext>
            </a:extLst>
          </p:cNvPr>
          <p:cNvSpPr txBox="1"/>
          <p:nvPr/>
        </p:nvSpPr>
        <p:spPr>
          <a:xfrm>
            <a:off x="8515959" y="462750"/>
            <a:ext cx="3715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Reconstruction paper: </a:t>
            </a:r>
            <a:r>
              <a:rPr lang="LID4096" dirty="0">
                <a:hlinkClick r:id="rId14"/>
              </a:rPr>
              <a:t>2504.13008</a:t>
            </a:r>
            <a:r>
              <a:rPr lang="en-US" dirty="0"/>
              <a:t> 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102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74DA0-5FDF-DD1C-7316-865990FC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3">
                <a:extLst>
                  <a:ext uri="{FF2B5EF4-FFF2-40B4-BE49-F238E27FC236}">
                    <a16:creationId xmlns:a16="http://schemas.microsoft.com/office/drawing/2014/main" id="{F058FA63-B6F7-9AF7-DBEA-A418CAD857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9586" y="370920"/>
                <a:ext cx="6316744" cy="700104"/>
              </a:xfrm>
            </p:spPr>
            <p:txBody>
              <a:bodyPr/>
              <a:lstStyle/>
              <a:p>
                <a:r>
                  <a:rPr lang="en-US" altLang="ja-JP" dirty="0"/>
                  <a:t>FASER</a:t>
                </a:r>
                <a14:m>
                  <m:oMath xmlns:m="http://schemas.openxmlformats.org/officeDocument/2006/math">
                    <m:r>
                      <a:rPr lang="en-US" altLang="ja-JP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 current sample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4" name="タイトル 3">
                <a:extLst>
                  <a:ext uri="{FF2B5EF4-FFF2-40B4-BE49-F238E27FC236}">
                    <a16:creationId xmlns:a16="http://schemas.microsoft.com/office/drawing/2014/main" id="{F058FA63-B6F7-9AF7-DBEA-A418CAD857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9586" y="370920"/>
                <a:ext cx="6316744" cy="70010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64BBD967-B628-4B0E-9DEA-F197FC0B0D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586" y="914400"/>
                <a:ext cx="6485689" cy="2910655"/>
              </a:xfrm>
            </p:spPr>
            <p:txBody>
              <a:bodyPr>
                <a:noAutofit/>
              </a:bodyPr>
              <a:lstStyle/>
              <a:p>
                <a:r>
                  <a:rPr lang="en-US" altLang="ja-JP" sz="2000" dirty="0"/>
                  <a:t>Emulsion/tungsten neutrino detector </a:t>
                </a:r>
              </a:p>
              <a:p>
                <a:pPr lvl="1"/>
                <a:r>
                  <a:rPr lang="en-US" altLang="ja-JP" sz="2000" dirty="0"/>
                  <a:t>730 emulsion films ~ an exa-channel detector </a:t>
                </a:r>
              </a:p>
              <a:p>
                <a:pPr lvl="1"/>
                <a:r>
                  <a:rPr lang="en-US" altLang="ja-JP" sz="2000" dirty="0"/>
                  <a:t>Target mass of </a:t>
                </a:r>
                <a:r>
                  <a:rPr lang="en-US" altLang="ja-JP" sz="2000" dirty="0">
                    <a:solidFill>
                      <a:srgbClr val="FFFF00"/>
                    </a:solidFill>
                  </a:rPr>
                  <a:t>1.1 tons </a:t>
                </a:r>
                <a:r>
                  <a:rPr lang="en-US" altLang="ja-JP" sz="2000" dirty="0"/>
                  <a:t>(</a:t>
                </a:r>
                <a:r>
                  <a:rPr lang="en-US" altLang="ja-JP" sz="2000" dirty="0">
                    <a:solidFill>
                      <a:srgbClr val="FFFF00"/>
                    </a:solidFill>
                  </a:rPr>
                  <a:t>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ja-JP" sz="20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US" altLang="ja-JP" sz="2000" dirty="0">
                    <a:solidFill>
                      <a:srgbClr val="FFFF00"/>
                    </a:solidFill>
                  </a:rPr>
                  <a:t>, 220</a:t>
                </a:r>
                <a:r>
                  <a:rPr lang="ja-JP" altLang="en-US" sz="2000" dirty="0">
                    <a:solidFill>
                      <a:srgbClr val="FFFF00"/>
                    </a:solidFill>
                  </a:rPr>
                  <a:t>𝑋</a:t>
                </a:r>
                <a:r>
                  <a:rPr lang="en-US" altLang="ja-JP" sz="2000" baseline="-25000" dirty="0">
                    <a:solidFill>
                      <a:srgbClr val="FFFF00"/>
                    </a:solidFill>
                  </a:rPr>
                  <a:t>0</a:t>
                </a:r>
                <a:r>
                  <a:rPr lang="en-US" altLang="ja-JP" sz="2000" dirty="0"/>
                  <a:t>)</a:t>
                </a:r>
              </a:p>
              <a:p>
                <a:pPr lvl="1"/>
                <a:r>
                  <a:rPr lang="en-US" altLang="ja-JP" sz="2000" dirty="0"/>
                  <a:t>Typical position resolution, </a:t>
                </a:r>
                <a:r>
                  <a:rPr lang="en-US" altLang="ja-JP" sz="2000" dirty="0">
                    <a:solidFill>
                      <a:srgbClr val="FFFF00"/>
                    </a:solidFill>
                  </a:rPr>
                  <a:t>300 nm</a:t>
                </a:r>
              </a:p>
              <a:p>
                <a:r>
                  <a:rPr lang="en-US" altLang="ja-JP" sz="2000" dirty="0"/>
                  <a:t>Data set for the published result:</a:t>
                </a:r>
              </a:p>
              <a:p>
                <a:pPr lvl="1"/>
                <a:r>
                  <a:rPr lang="en-US" altLang="ja-JP" sz="2000" dirty="0">
                    <a:solidFill>
                      <a:srgbClr val="FFFF00"/>
                    </a:solidFill>
                  </a:rPr>
                  <a:t>9.5 fb</a:t>
                </a:r>
                <a:r>
                  <a:rPr lang="en-US" altLang="ja-JP" sz="2000" baseline="30000" dirty="0">
                    <a:solidFill>
                      <a:srgbClr val="FFFF00"/>
                    </a:solidFill>
                  </a:rPr>
                  <a:t>-1</a:t>
                </a:r>
                <a:r>
                  <a:rPr lang="en-US" altLang="ja-JP" sz="2000" dirty="0"/>
                  <a:t> in 2022 run, target mass of </a:t>
                </a:r>
                <a:r>
                  <a:rPr lang="en-US" altLang="ja-JP" sz="2000" dirty="0">
                    <a:solidFill>
                      <a:srgbClr val="FFFF00"/>
                    </a:solidFill>
                  </a:rPr>
                  <a:t>128.6 kg</a:t>
                </a:r>
              </a:p>
              <a:p>
                <a:pPr lvl="1"/>
                <a:r>
                  <a:rPr lang="en-US" altLang="ja-JP" sz="2000" dirty="0">
                    <a:sym typeface="Wingdings" panose="05000000000000000000" pitchFamily="2" charset="2"/>
                  </a:rPr>
                  <a:t> </a:t>
                </a:r>
                <a:r>
                  <a:rPr lang="en-US" altLang="ja-JP" sz="2000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315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 kg with the latest sample, still only ~2% of data taken so far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64BBD967-B628-4B0E-9DEA-F197FC0B0D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86" y="914400"/>
                <a:ext cx="6485689" cy="291065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E20EC625-5C18-A165-7558-83667709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CH" altLang="ja-JP"/>
              <a:t>2025/7/8 </a:t>
            </a:r>
            <a:endParaRPr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9A7109B9-BF1D-9A88-2A96-EACB4F18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 altLang="ja-JP"/>
              <a:t>Akitaka Ariga, FASER, EPS-HEP</a:t>
            </a:r>
            <a:endParaRPr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42C3E00B-B5F2-8941-BCA6-164F40E6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5E30AA0-DDE0-46A4-AD9D-3E4237A5919D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DCF940D-5FF9-56B8-AFAA-2B5E013B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275" y="387311"/>
            <a:ext cx="5387139" cy="305318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AB74F66-9566-A39F-5391-2EC828F42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45" y="3825056"/>
            <a:ext cx="4285489" cy="2335234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97842126-902D-B4E2-5F6C-7AD2CFE995A2}"/>
              </a:ext>
            </a:extLst>
          </p:cNvPr>
          <p:cNvCxnSpPr/>
          <p:nvPr/>
        </p:nvCxnSpPr>
        <p:spPr>
          <a:xfrm flipV="1">
            <a:off x="7758260" y="2356819"/>
            <a:ext cx="3595540" cy="923827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2DF3D4-5178-321A-5E35-92373D1F70B5}"/>
              </a:ext>
            </a:extLst>
          </p:cNvPr>
          <p:cNvSpPr txBox="1"/>
          <p:nvPr/>
        </p:nvSpPr>
        <p:spPr>
          <a:xfrm>
            <a:off x="9219416" y="288471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m</a:t>
            </a:r>
            <a:endParaRPr lang="en-CH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6925FC2-2D50-5BA2-7E7B-D75E1FC276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656"/>
          <a:stretch/>
        </p:blipFill>
        <p:spPr>
          <a:xfrm>
            <a:off x="0" y="3791792"/>
            <a:ext cx="2743200" cy="25047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8E77355-A678-EE5C-1890-5B3C4B24B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900" y="3653161"/>
            <a:ext cx="4831514" cy="26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EF7C1E-90C7-4452-A529-143EB2A7B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63" y="18880"/>
            <a:ext cx="10515600" cy="1000295"/>
          </a:xfrm>
        </p:spPr>
        <p:txBody>
          <a:bodyPr/>
          <a:lstStyle/>
          <a:p>
            <a:r>
              <a:rPr kumimoji="1" lang="en-US" altLang="ja-JP" dirty="0"/>
              <a:t>Kinematical tools</a:t>
            </a:r>
            <a:r>
              <a:rPr lang="en-US" altLang="ja-JP" dirty="0"/>
              <a:t>: Muon momentum measurement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AADBC2-A5CD-DC02-7D5E-4BC12C37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8F7A-224F-4725-91C3-97D9D49746D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グラフ, 散布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4CECA39-CDB5-666C-F89D-C88A02D3E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1" y="2738587"/>
            <a:ext cx="5363912" cy="3968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7F115A7C-0A88-0672-82E9-600B557D1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00843"/>
                <a:ext cx="8993957" cy="146528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dirty="0"/>
                  <a:t> &gt; 200 GeV is required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dirty="0"/>
                  <a:t> event selection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Based on</a:t>
                </a:r>
                <a:r>
                  <a:rPr kumimoji="1" lang="en-US" altLang="ja-JP" dirty="0"/>
                  <a:t> multiple Coulomb scattering of charged particle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/>
                  <a:t>Taking advantage of 0.3 </a:t>
                </a:r>
                <a:r>
                  <a:rPr lang="en-US" altLang="ja-JP" dirty="0" err="1"/>
                  <a:t>μm</a:t>
                </a:r>
                <a:r>
                  <a:rPr lang="en-US" altLang="ja-JP" dirty="0"/>
                  <a:t> position resolution</a:t>
                </a:r>
              </a:p>
            </p:txBody>
          </p:sp>
        </mc:Choice>
        <mc:Fallback xmlns="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7F115A7C-0A88-0672-82E9-600B557D1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00843"/>
                <a:ext cx="8993957" cy="1465285"/>
              </a:xfrm>
              <a:blipFill>
                <a:blip r:embed="rId4"/>
                <a:stretch>
                  <a:fillRect l="-745" t="-2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766DC2-13BA-92D1-170C-846D51FF84C1}"/>
              </a:ext>
            </a:extLst>
          </p:cNvPr>
          <p:cNvSpPr txBox="1"/>
          <p:nvPr/>
        </p:nvSpPr>
        <p:spPr>
          <a:xfrm>
            <a:off x="1389692" y="2428156"/>
            <a:ext cx="352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Good linearity even above 1 TeV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5" name="図 4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42BD573-C23A-0992-0D57-A8BC5AB6F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25" y="3248091"/>
            <a:ext cx="5197589" cy="351409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B03F26-773E-A609-6F45-A7AB9FCDC0B7}"/>
              </a:ext>
            </a:extLst>
          </p:cNvPr>
          <p:cNvSpPr txBox="1"/>
          <p:nvPr/>
        </p:nvSpPr>
        <p:spPr>
          <a:xfrm>
            <a:off x="6011806" y="2664202"/>
            <a:ext cx="51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Test beam at SPS</a:t>
            </a:r>
            <a:r>
              <a:rPr lang="en-US" altLang="ja-JP" dirty="0"/>
              <a:t>(</a:t>
            </a:r>
            <a:r>
              <a:rPr kumimoji="1" lang="en-US" altLang="ja-JP" dirty="0"/>
              <a:t>H8 beamline) in 2024</a:t>
            </a:r>
          </a:p>
          <a:p>
            <a:r>
              <a:rPr lang="en-US" altLang="ja-JP" dirty="0">
                <a:solidFill>
                  <a:srgbClr val="FFFF00"/>
                </a:solidFill>
              </a:rPr>
              <a:t>M</a:t>
            </a:r>
            <a:r>
              <a:rPr kumimoji="1" lang="en-US" altLang="ja-JP" dirty="0">
                <a:solidFill>
                  <a:srgbClr val="FFFF00"/>
                </a:solidFill>
              </a:rPr>
              <a:t>ethod was validated at 100, 200, and 300 GeV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DCF420-EB03-69CE-5126-3B2A6B8EF97E}"/>
              </a:ext>
            </a:extLst>
          </p:cNvPr>
          <p:cNvSpPr txBox="1"/>
          <p:nvPr/>
        </p:nvSpPr>
        <p:spPr>
          <a:xfrm>
            <a:off x="6649720" y="3973637"/>
            <a:ext cx="333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~20% resolution at 200 GeV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9098A81-C11F-652B-A802-75EA1E2132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48" t="23889" b="7315"/>
          <a:stretch/>
        </p:blipFill>
        <p:spPr>
          <a:xfrm>
            <a:off x="8579619" y="686384"/>
            <a:ext cx="3399378" cy="20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130B-1614-59EE-5FF3-F331EA0DB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30BF8E-D29C-F286-3115-066663C30C8A}"/>
              </a:ext>
            </a:extLst>
          </p:cNvPr>
          <p:cNvSpPr/>
          <p:nvPr/>
        </p:nvSpPr>
        <p:spPr>
          <a:xfrm>
            <a:off x="0" y="1110533"/>
            <a:ext cx="12192000" cy="574746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A1E3DBE-B387-098E-E193-7BCF7B86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2" y="1597197"/>
            <a:ext cx="7258050" cy="5210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682B3B5-04FC-1AAB-8FDD-71964DE4D1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93184" y="340518"/>
                <a:ext cx="10515600" cy="83191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Animated event display of Pika-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dirty="0"/>
                  <a:t> event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5D5659B-4B6D-1CA7-7586-C4612404E3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93184" y="340518"/>
                <a:ext cx="10515600" cy="83191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ACECF0-CBF0-4ADC-E13F-0EE9D04BB225}"/>
              </a:ext>
            </a:extLst>
          </p:cNvPr>
          <p:cNvSpPr txBox="1"/>
          <p:nvPr/>
        </p:nvSpPr>
        <p:spPr>
          <a:xfrm>
            <a:off x="1040025" y="1597197"/>
            <a:ext cx="219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Beam view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D812C3B-F075-D97C-88B8-8DCB27465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568" y="0"/>
            <a:ext cx="2366432" cy="681037"/>
          </a:xfrm>
          <a:prstGeom prst="rect">
            <a:avLst/>
          </a:prstGeom>
        </p:spPr>
      </p:pic>
      <p:pic>
        <p:nvPicPr>
          <p:cNvPr id="7" name="コンテンツ プレースホルダー 12">
            <a:extLst>
              <a:ext uri="{FF2B5EF4-FFF2-40B4-BE49-F238E27FC236}">
                <a16:creationId xmlns:a16="http://schemas.microsoft.com/office/drawing/2014/main" id="{48DE83FC-5136-3ADC-83B8-84374B6F9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1751" y="1966529"/>
            <a:ext cx="4525449" cy="8418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14B19C-1ACF-6A75-D070-886AFEC5DC2B}"/>
              </a:ext>
            </a:extLst>
          </p:cNvPr>
          <p:cNvSpPr txBox="1"/>
          <p:nvPr/>
        </p:nvSpPr>
        <p:spPr>
          <a:xfrm>
            <a:off x="7839222" y="1760892"/>
            <a:ext cx="219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Side view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19B496-8639-CE60-B04E-16EFA64757C8}"/>
              </a:ext>
            </a:extLst>
          </p:cNvPr>
          <p:cNvSpPr txBox="1">
            <a:spLocks/>
          </p:cNvSpPr>
          <p:nvPr/>
        </p:nvSpPr>
        <p:spPr>
          <a:xfrm>
            <a:off x="8341360" y="2816949"/>
            <a:ext cx="4275233" cy="3530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Vertex with 11 tracks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615 µm inside tungsten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e-like track from vertex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Single track for 2X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Shower max @ 7.8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Χ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θ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= 11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mrad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to beam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Back-to-back topology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175° between e &amp; rest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F22FC8-DD5E-8437-78C3-8B1EC1FDF8E2}"/>
              </a:ext>
            </a:extLst>
          </p:cNvPr>
          <p:cNvSpPr txBox="1"/>
          <p:nvPr/>
        </p:nvSpPr>
        <p:spPr>
          <a:xfrm>
            <a:off x="3281795" y="1120452"/>
            <a:ext cx="8318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Try an interactive display! </a:t>
            </a:r>
            <a:r>
              <a:rPr lang="ja-JP" altLang="en-US" dirty="0">
                <a:hlinkClick r:id="rId7"/>
              </a:rPr>
              <a:t>http://physics.s.chiba-u.ac.jp/lepp/pika-nu.html</a:t>
            </a:r>
            <a:r>
              <a:rPr lang="ja-JP" alt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6DD6019-423C-E1C7-D4F1-855AB88E5D58}"/>
                  </a:ext>
                </a:extLst>
              </p:cNvPr>
              <p:cNvSpPr txBox="1"/>
              <p:nvPr/>
            </p:nvSpPr>
            <p:spPr>
              <a:xfrm>
                <a:off x="493184" y="1110533"/>
                <a:ext cx="2196935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candidate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20D32E1-4634-63BB-DB27-FBEBEEDF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84" y="1110533"/>
                <a:ext cx="2196935" cy="369397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D082FF-C8A7-3264-D9F6-82B20F8E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7F222-8258-1C43-6833-A795A433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A6736-0625-434B-B2C7-8B0E3A1889F4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0CEB4A-6EAC-6D4D-26D7-E39CB77632B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8247"/>
          <a:stretch/>
        </p:blipFill>
        <p:spPr>
          <a:xfrm>
            <a:off x="293895" y="4451438"/>
            <a:ext cx="2375876" cy="905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15929-C876-74AA-63C0-46E1896494EF}"/>
                  </a:ext>
                </a:extLst>
              </p:cNvPr>
              <p:cNvSpPr txBox="1"/>
              <p:nvPr/>
            </p:nvSpPr>
            <p:spPr>
              <a:xfrm>
                <a:off x="1040025" y="6218786"/>
                <a:ext cx="1421623" cy="369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100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CH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15929-C876-74AA-63C0-46E189649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25" y="6218786"/>
                <a:ext cx="1421623" cy="369397"/>
              </a:xfrm>
              <a:prstGeom prst="rect">
                <a:avLst/>
              </a:prstGeom>
              <a:blipFill>
                <a:blip r:embed="rId10"/>
                <a:stretch>
                  <a:fillRect l="-3863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F4C72B0-44CF-42F2-D825-6FEB80F9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19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ECEA-E56A-FF23-59F5-6415D539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F7E5E2-E756-4A6A-E2D3-E09B5E93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7" y="-42918"/>
            <a:ext cx="10902144" cy="931346"/>
          </a:xfrm>
        </p:spPr>
        <p:txBody>
          <a:bodyPr>
            <a:normAutofit/>
          </a:bodyPr>
          <a:lstStyle/>
          <a:p>
            <a:r>
              <a:rPr lang="en-GB" altLang="ja-JP" dirty="0"/>
              <a:t>Electron neutrino observation in FASER</a:t>
            </a:r>
            <a:r>
              <a:rPr lang="el-GR" altLang="ja-JP" dirty="0"/>
              <a:t>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75B176-47C6-7294-7878-114723D63E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9C1306-D46A-E520-5807-908C4A5663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01730DFE-4824-C70D-FFB8-B5A8815B9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063" y="1945292"/>
            <a:ext cx="904938" cy="108053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74F1DCAA-6CA9-4CF1-60B0-212755C9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089" y="2733040"/>
            <a:ext cx="3454609" cy="4124960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5C6C89FB-CF58-5CBE-B18B-EFCA5ADC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705"/>
            <a:ext cx="12192000" cy="1918333"/>
          </a:xfrm>
          <a:prstGeom prst="rect">
            <a:avLst/>
          </a:prstGeom>
        </p:spPr>
      </p:pic>
      <p:pic>
        <p:nvPicPr>
          <p:cNvPr id="20" name="コンテンツ プレースホルダー 23">
            <a:extLst>
              <a:ext uri="{FF2B5EF4-FFF2-40B4-BE49-F238E27FC236}">
                <a16:creationId xmlns:a16="http://schemas.microsoft.com/office/drawing/2014/main" id="{CB9CF976-BCF8-C9C1-069A-EFFF6AE94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59850"/>
            <a:ext cx="8758409" cy="5198150"/>
          </a:xfrm>
          <a:prstGeom prst="rect">
            <a:avLst/>
          </a:prstGeom>
        </p:spPr>
      </p:pic>
      <p:pic>
        <p:nvPicPr>
          <p:cNvPr id="21" name="コンテンツ プレースホルダー 12">
            <a:extLst>
              <a:ext uri="{FF2B5EF4-FFF2-40B4-BE49-F238E27FC236}">
                <a16:creationId xmlns:a16="http://schemas.microsoft.com/office/drawing/2014/main" id="{FB835866-1957-D4B5-1AFE-97D864A27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9771" y="1135224"/>
            <a:ext cx="9414580" cy="181874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5E8B6D8-99C8-C0DB-F941-C1A377BBD6BC}"/>
              </a:ext>
            </a:extLst>
          </p:cNvPr>
          <p:cNvSpPr txBox="1">
            <a:spLocks/>
          </p:cNvSpPr>
          <p:nvPr/>
        </p:nvSpPr>
        <p:spPr>
          <a:xfrm>
            <a:off x="9052820" y="3317461"/>
            <a:ext cx="3563773" cy="3530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Vertex with 11 tracks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615 µm inside tungsten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e-like track from vertex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Single track for 2X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Shower max @ 7.8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Χ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θ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= 11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mrad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to beam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B80C3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Back-to-back topology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DA4E"/>
              </a:buClr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175° between e &amp; rest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2C527934-B9D5-463B-F71D-97EFC2E693AC}"/>
              </a:ext>
            </a:extLst>
          </p:cNvPr>
          <p:cNvSpPr txBox="1"/>
          <p:nvPr/>
        </p:nvSpPr>
        <p:spPr>
          <a:xfrm>
            <a:off x="2191579" y="6297528"/>
            <a:ext cx="126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View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E457B18B-1AE2-6B45-18BD-AA58D282237A}"/>
              </a:ext>
            </a:extLst>
          </p:cNvPr>
          <p:cNvSpPr txBox="1"/>
          <p:nvPr/>
        </p:nvSpPr>
        <p:spPr>
          <a:xfrm>
            <a:off x="10822869" y="2289504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Side View</a:t>
            </a: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471F892B-3BC6-2895-1C8E-C16576CB8A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058"/>
          <a:stretch/>
        </p:blipFill>
        <p:spPr>
          <a:xfrm>
            <a:off x="293895" y="4451437"/>
            <a:ext cx="2375876" cy="920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2906DD2-C98C-6DDB-5015-605A9AD539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718" y="867245"/>
                <a:ext cx="11750565" cy="51679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gradFill>
                      <a:gsLst>
                        <a:gs pos="34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</a:gra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gradFill>
                      <a:gsLst>
                        <a:gs pos="34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</a:gra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gradFill>
                      <a:gsLst>
                        <a:gs pos="34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</a:gra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gradFill>
                      <a:gsLst>
                        <a:gs pos="34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</a:gra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gradFill>
                      <a:gsLst>
                        <a:gs pos="34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</a:gra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CC event, “Pika-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“</m:t>
                    </m:r>
                  </m:oMath>
                </a14:m>
                <a:r>
                  <a:rPr lang="en-GB" dirty="0"/>
                  <a:t> event</a:t>
                </a: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93C8152-24E7-C1C4-A080-DD77854D3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18" y="867245"/>
                <a:ext cx="11750565" cy="5167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1">
                <a:extLst>
                  <a:ext uri="{FF2B5EF4-FFF2-40B4-BE49-F238E27FC236}">
                    <a16:creationId xmlns:a16="http://schemas.microsoft.com/office/drawing/2014/main" id="{351397E8-264A-4E01-CC9C-A9C7367B3ABB}"/>
                  </a:ext>
                </a:extLst>
              </p:cNvPr>
              <p:cNvSpPr txBox="1"/>
              <p:nvPr/>
            </p:nvSpPr>
            <p:spPr>
              <a:xfrm>
                <a:off x="293895" y="3228542"/>
                <a:ext cx="15936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5DB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5DB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5DB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1" lang="en-US" altLang="ja-JP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5DB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1" lang="en-US" altLang="ja-JP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5DB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1.5</m:t>
                    </m:r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/>
                    <a:uLnTx/>
                    <a:uFillTx/>
                    <a:latin typeface="Segoe UI"/>
                    <a:ea typeface="メイリオ"/>
                    <a:cs typeface="+mn-cs"/>
                  </a:rPr>
                  <a:t> </a:t>
                </a:r>
                <a:r>
                  <a:rPr kumimoji="1" lang="en-US" altLang="ja-JP" sz="2000" dirty="0">
                    <a:solidFill>
                      <a:srgbClr val="75DBFF"/>
                    </a:solidFill>
                    <a:latin typeface="Segoe UI"/>
                    <a:ea typeface="メイリオ"/>
                  </a:rPr>
                  <a:t>T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5DBFF"/>
                    </a:solidFill>
                    <a:effectLst/>
                    <a:uLnTx/>
                    <a:uFillTx/>
                    <a:latin typeface="Segoe UI"/>
                    <a:ea typeface="メイリオ"/>
                    <a:cs typeface="+mn-cs"/>
                  </a:rPr>
                  <a:t>eV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5DBFF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mc:Choice>
        <mc:Fallback xmlns="">
          <p:sp>
            <p:nvSpPr>
              <p:cNvPr id="5" name="テキスト ボックス 1">
                <a:extLst>
                  <a:ext uri="{FF2B5EF4-FFF2-40B4-BE49-F238E27FC236}">
                    <a16:creationId xmlns:a16="http://schemas.microsoft.com/office/drawing/2014/main" id="{AE07F398-9519-1C5F-3552-063CE4774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95" y="3228542"/>
                <a:ext cx="1593641" cy="400110"/>
              </a:xfrm>
              <a:prstGeom prst="rect">
                <a:avLst/>
              </a:prstGeom>
              <a:blipFill>
                <a:blip r:embed="rId9"/>
                <a:stretch>
                  <a:fillRect t="-7692" r="-3053" b="-2923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91DE07-FB9B-8AFC-E5FB-3DAC8F8C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1184C3-6CF4-40A4-EFE2-E22A87D2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A6736-0625-434B-B2C7-8B0E3A1889F4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F86F6DED-F534-A591-CF64-AF524EBD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214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FF4F-A10C-DB64-3121-5A9761A1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DD5D3B-E3F9-8F32-F82A-8755FCFB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04766"/>
            <a:ext cx="1111250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First cross section measurements at TeV energies</a:t>
            </a:r>
            <a:endParaRPr kumimoji="1" lang="ja-JP" altLang="en-US" sz="400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238D2F8-4AC0-F6CC-3D84-87F86D26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41E27A-0A76-8A73-249D-1632F049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ACB9118-D5CE-5401-5F4F-FFD2F9E0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414BC5-8F1B-EF99-4102-E06F66ECD146}"/>
              </a:ext>
            </a:extLst>
          </p:cNvPr>
          <p:cNvSpPr txBox="1"/>
          <p:nvPr/>
        </p:nvSpPr>
        <p:spPr>
          <a:xfrm>
            <a:off x="1090459" y="5729134"/>
            <a:ext cx="807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measurement </a:t>
            </a:r>
            <a:r>
              <a:rPr lang="en-US" dirty="0" err="1"/>
              <a:t>wrt</a:t>
            </a:r>
            <a:r>
              <a:rPr lang="en-US" dirty="0"/>
              <a:t> theoretical curve.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B1458C-8A3D-1B4A-615B-6BED19EA48BC}"/>
              </a:ext>
            </a:extLst>
          </p:cNvPr>
          <p:cNvSpPr txBox="1"/>
          <p:nvPr/>
        </p:nvSpPr>
        <p:spPr>
          <a:xfrm>
            <a:off x="8610600" y="5724472"/>
            <a:ext cx="3361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L=9.5 fb</a:t>
            </a:r>
            <a:r>
              <a:rPr lang="en-US" sz="2000" b="1" baseline="30000" dirty="0"/>
              <a:t>-1</a:t>
            </a:r>
            <a:r>
              <a:rPr lang="en-US" sz="2000" b="1" dirty="0"/>
              <a:t>, m=128.6 kg</a:t>
            </a:r>
            <a:endParaRPr lang="en-CH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07433FF-15EC-BA4D-B871-266618C7EF73}"/>
                  </a:ext>
                </a:extLst>
              </p:cNvPr>
              <p:cNvSpPr txBox="1"/>
              <p:nvPr/>
            </p:nvSpPr>
            <p:spPr>
              <a:xfrm>
                <a:off x="1256145" y="1342785"/>
                <a:ext cx="8377382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and 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observed events with negligible BG, both above 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CH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07433FF-15EC-BA4D-B871-266618C7E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145" y="1342785"/>
                <a:ext cx="8377382" cy="391646"/>
              </a:xfrm>
              <a:prstGeom prst="rect">
                <a:avLst/>
              </a:prstGeom>
              <a:blipFill>
                <a:blip r:embed="rId3"/>
                <a:stretch>
                  <a:fillRect l="-582" t="-7692" b="-1692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099FC4-4700-3197-E00F-FD0A4947E99C}"/>
              </a:ext>
            </a:extLst>
          </p:cNvPr>
          <p:cNvSpPr txBox="1"/>
          <p:nvPr/>
        </p:nvSpPr>
        <p:spPr>
          <a:xfrm>
            <a:off x="8905883" y="1530329"/>
            <a:ext cx="27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Noto Sans" panose="020B0502040504020204" pitchFamily="34" charset="0"/>
                <a:hlinkClick r:id="rId4"/>
              </a:rPr>
              <a:t>PhysRevLett.133.021802</a:t>
            </a:r>
            <a:r>
              <a:rPr lang="en-US" b="0" i="0" dirty="0">
                <a:effectLst/>
                <a:latin typeface="Noto Sans" panose="020B0502040504020204" pitchFamily="34" charset="0"/>
              </a:rPr>
              <a:t> </a:t>
            </a:r>
            <a:endParaRPr lang="en-CH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1E5F99B-E550-A275-6C48-06207B6F7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36" y="2055727"/>
            <a:ext cx="10163128" cy="34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27E-A96B-F5B8-AFE5-9DA929DF7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B2AA7-B7E4-E638-218B-83E2DBAC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47" y="29503"/>
            <a:ext cx="10515600" cy="902462"/>
          </a:xfrm>
        </p:spPr>
        <p:txBody>
          <a:bodyPr/>
          <a:lstStyle/>
          <a:p>
            <a:r>
              <a:rPr kumimoji="1" lang="en-US" altLang="ja-JP" dirty="0"/>
              <a:t>Neutrino event selections and results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D0A135-F306-5A2D-2CB7-76B2514D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8F7A-224F-4725-91C3-97D9D49746D8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02B60C8-7E59-3944-AEDE-8F81AFBC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58" y="4906418"/>
            <a:ext cx="4999866" cy="1834295"/>
          </a:xfrm>
          <a:prstGeom prst="rect">
            <a:avLst/>
          </a:prstGeom>
        </p:spPr>
      </p:pic>
      <p:pic>
        <p:nvPicPr>
          <p:cNvPr id="8" name="図 7" descr="グラフ, 箱ひげ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137D0D0-B9FA-F338-942B-070270A84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21" y="1235691"/>
            <a:ext cx="3638955" cy="3042674"/>
          </a:xfrm>
          <a:prstGeom prst="rect">
            <a:avLst/>
          </a:prstGeom>
        </p:spPr>
      </p:pic>
      <p:pic>
        <p:nvPicPr>
          <p:cNvPr id="10" name="図 9" descr="グラフ, 箱ひげ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743CD40-831E-5AC5-28E7-3EFF47BC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76" y="1235691"/>
            <a:ext cx="3607745" cy="305554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67AA761-7A3A-049D-DFAC-18C17F208E27}"/>
              </a:ext>
            </a:extLst>
          </p:cNvPr>
          <p:cNvSpPr/>
          <p:nvPr/>
        </p:nvSpPr>
        <p:spPr>
          <a:xfrm>
            <a:off x="6116858" y="6205658"/>
            <a:ext cx="4999866" cy="3734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BC398E9-B452-878B-17ED-24EBEDE3B499}"/>
                  </a:ext>
                </a:extLst>
              </p:cNvPr>
              <p:cNvSpPr txBox="1"/>
              <p:nvPr/>
            </p:nvSpPr>
            <p:spPr>
              <a:xfrm>
                <a:off x="249247" y="6069231"/>
                <a:ext cx="5257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800" b="0" dirty="0">
                    <a:solidFill>
                      <a:schemeClr val="tx1"/>
                    </a:solidFill>
                  </a:rP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en-US" altLang="ja-JP" sz="1800" dirty="0">
                    <a:solidFill>
                      <a:schemeClr val="tx1"/>
                    </a:solidFill>
                  </a:rPr>
                  <a:t> ~25% resolution at 200 GeV</a:t>
                </a:r>
                <a:r>
                  <a:rPr lang="ja-JP" altLang="en-US" sz="1800" dirty="0">
                    <a:solidFill>
                      <a:schemeClr val="tx1"/>
                    </a:solidFill>
                  </a:rPr>
                  <a:t> </a:t>
                </a:r>
                <a:endParaRPr lang="en-US" altLang="ja-JP" sz="1800" dirty="0">
                  <a:solidFill>
                    <a:schemeClr val="tx1"/>
                  </a:solidFill>
                </a:endParaRPr>
              </a:p>
              <a:p>
                <a:r>
                  <a:rPr lang="en-US" altLang="ja-JP" sz="1800" dirty="0"/>
                  <a:t>from</a:t>
                </a:r>
                <a:r>
                  <a:rPr lang="ja-JP" altLang="en-US" sz="1800" dirty="0"/>
                  <a:t> </a:t>
                </a:r>
                <a:r>
                  <a:rPr lang="en-US" altLang="ja-JP" sz="1800" dirty="0"/>
                  <a:t>the</a:t>
                </a:r>
                <a:r>
                  <a:rPr lang="ja-JP" altLang="en-US" sz="1800" dirty="0"/>
                  <a:t> </a:t>
                </a:r>
                <a:r>
                  <a:rPr lang="en-US" altLang="ja-JP" sz="1800" dirty="0"/>
                  <a:t>simulation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BC398E9-B452-878B-17ED-24EBEDE3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47" y="6069231"/>
                <a:ext cx="5257800" cy="646331"/>
              </a:xfrm>
              <a:prstGeom prst="rect">
                <a:avLst/>
              </a:prstGeom>
              <a:blipFill>
                <a:blip r:embed="rId6"/>
                <a:stretch>
                  <a:fillRect l="-1044" t="-4717" b="-1509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6F593F-6EFF-0013-DCF4-E5D912CB0FD4}"/>
              </a:ext>
            </a:extLst>
          </p:cNvPr>
          <p:cNvSpPr txBox="1"/>
          <p:nvPr/>
        </p:nvSpPr>
        <p:spPr>
          <a:xfrm>
            <a:off x="8931563" y="77788"/>
            <a:ext cx="3260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CERN-FASER-CONF-2025-002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C13C4E-7DB0-4CF6-FE7A-B3F5CCC3BC83}"/>
              </a:ext>
            </a:extLst>
          </p:cNvPr>
          <p:cNvSpPr txBox="1"/>
          <p:nvPr/>
        </p:nvSpPr>
        <p:spPr>
          <a:xfrm>
            <a:off x="5507047" y="866359"/>
            <a:ext cx="647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Neutrino detection efficiency as a function of neutrino energy</a:t>
            </a:r>
            <a:endParaRPr kumimoji="1" lang="ja-JP" altLang="en-US" dirty="0"/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FB92FED-0A9A-1ED2-149B-9E940983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24" y="1082657"/>
            <a:ext cx="5000556" cy="3111729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Strategy</a:t>
            </a:r>
          </a:p>
          <a:p>
            <a:pPr lvl="1"/>
            <a:r>
              <a:rPr lang="en-US" altLang="ja-JP" dirty="0"/>
              <a:t>Search for neutral vertex</a:t>
            </a:r>
            <a:endParaRPr lang="en-US" altLang="ja-JP" sz="1800" dirty="0"/>
          </a:p>
          <a:p>
            <a:r>
              <a:rPr lang="en-US" altLang="ja-JP" sz="2000" dirty="0"/>
              <a:t>Signal: Neutrino interaction</a:t>
            </a:r>
          </a:p>
          <a:p>
            <a:r>
              <a:rPr lang="en-US" altLang="ja-JP" sz="2000" dirty="0"/>
              <a:t>Background: Neutral hadron interaction</a:t>
            </a:r>
          </a:p>
          <a:p>
            <a:pPr marL="0" indent="0">
              <a:buNone/>
            </a:pPr>
            <a:r>
              <a:rPr lang="ja-JP" alt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→ </a:t>
            </a:r>
            <a:r>
              <a:rPr lang="en-US" altLang="ja-JP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Suppressed by topological and kinematical selections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7D1711-8B46-C920-9654-CC36D73A1902}"/>
              </a:ext>
            </a:extLst>
          </p:cNvPr>
          <p:cNvSpPr txBox="1"/>
          <p:nvPr/>
        </p:nvSpPr>
        <p:spPr>
          <a:xfrm>
            <a:off x="5948641" y="4550149"/>
            <a:ext cx="554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Preliminary results with ~300 kg x 9.5 fb</a:t>
            </a:r>
            <a:r>
              <a:rPr lang="en-US" altLang="ja-JP" sz="2000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-1</a:t>
            </a:r>
            <a:r>
              <a:rPr lang="en-US" altLang="ja-JP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data </a:t>
            </a:r>
            <a:endParaRPr kumimoji="1" lang="ja-JP" alt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F4B99C7-6991-9E37-0647-0BCF81486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883" y="4062931"/>
            <a:ext cx="4922655" cy="202361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3854B7E-5719-ED4E-8309-D30F48A7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C8B318F2-30BA-4161-FA20-6ECFF762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13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881E0A50-9442-0E34-CDAA-4F92A4A2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3106473"/>
            <a:ext cx="11355385" cy="32008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E3E4C9-E473-FACF-6A20-B6322BEF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047"/>
          </a:xfrm>
        </p:spPr>
        <p:txBody>
          <a:bodyPr/>
          <a:lstStyle/>
          <a:p>
            <a:r>
              <a:rPr lang="en-US" dirty="0"/>
              <a:t>Results with Electronic detectors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DD0BCAB2-B399-2A3A-952A-E9D6320D6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545" y="1031101"/>
                <a:ext cx="11289146" cy="4600941"/>
              </a:xfrm>
            </p:spPr>
            <p:txBody>
              <a:bodyPr/>
              <a:lstStyle/>
              <a:p>
                <a:r>
                  <a:rPr lang="en-US" dirty="0"/>
                  <a:t>Detection of high energy muons emerging from the 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target</a:t>
                </a:r>
              </a:p>
              <a:p>
                <a:r>
                  <a:rPr lang="en-US" dirty="0"/>
                  <a:t>First detection of neutrinos at the LHC was done by electronic detectors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measurement as a function of energy </a:t>
                </a:r>
                <a:r>
                  <a:rPr lang="en-US" dirty="0"/>
                  <a:t>in 2024, using data set of 2022-2023 (65.6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endParaRPr lang="en-CH" dirty="0"/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DD0BCAB2-B399-2A3A-952A-E9D6320D6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545" y="1031101"/>
                <a:ext cx="11289146" cy="4600941"/>
              </a:xfrm>
              <a:blipFill>
                <a:blip r:embed="rId3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076C63-017E-491A-EBDE-D9C491B0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CH" altLang="ja-JP"/>
              <a:t>2025/7/8 </a:t>
            </a:r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F523479-D43B-C4A7-0675-982F9370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 altLang="ja-JP"/>
              <a:t>Akitaka Ariga, FASER, EPS-HEP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18FFC0-C9A2-DA9A-AE44-6CBB5FD5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5E30AA0-DDE0-46A4-AD9D-3E4237A5919D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77694A-A0CD-82F6-DFA1-8B42438BC3B9}"/>
              </a:ext>
            </a:extLst>
          </p:cNvPr>
          <p:cNvSpPr txBox="1"/>
          <p:nvPr/>
        </p:nvSpPr>
        <p:spPr>
          <a:xfrm>
            <a:off x="2232891" y="6009240"/>
            <a:ext cx="2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 no VETO hits</a:t>
            </a:r>
            <a:endParaRPr lang="en-CH" dirty="0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85A8000A-96FF-902F-CD29-D83E879D8EEC}"/>
              </a:ext>
            </a:extLst>
          </p:cNvPr>
          <p:cNvSpPr/>
          <p:nvPr/>
        </p:nvSpPr>
        <p:spPr>
          <a:xfrm>
            <a:off x="1099127" y="6166096"/>
            <a:ext cx="1089891" cy="168656"/>
          </a:xfrm>
          <a:custGeom>
            <a:avLst/>
            <a:gdLst>
              <a:gd name="connsiteX0" fmla="*/ 1089891 w 1089891"/>
              <a:gd name="connsiteY0" fmla="*/ 83127 h 168656"/>
              <a:gd name="connsiteX1" fmla="*/ 498764 w 1089891"/>
              <a:gd name="connsiteY1" fmla="*/ 166254 h 168656"/>
              <a:gd name="connsiteX2" fmla="*/ 0 w 1089891"/>
              <a:gd name="connsiteY2" fmla="*/ 0 h 16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9891" h="168656">
                <a:moveTo>
                  <a:pt x="1089891" y="83127"/>
                </a:moveTo>
                <a:cubicBezTo>
                  <a:pt x="885151" y="131617"/>
                  <a:pt x="680412" y="180108"/>
                  <a:pt x="498764" y="166254"/>
                </a:cubicBezTo>
                <a:cubicBezTo>
                  <a:pt x="317116" y="152400"/>
                  <a:pt x="158558" y="76200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1262C7-7E24-22AD-356E-83BE06783ABB}"/>
              </a:ext>
            </a:extLst>
          </p:cNvPr>
          <p:cNvSpPr txBox="1"/>
          <p:nvPr/>
        </p:nvSpPr>
        <p:spPr>
          <a:xfrm>
            <a:off x="7980827" y="4481945"/>
            <a:ext cx="3355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 a high energy particle &gt; 100 GeV in spectrometer</a:t>
            </a:r>
            <a:endParaRPr lang="en-CH" dirty="0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530686BB-D00C-FA95-9D81-FA11355965DA}"/>
              </a:ext>
            </a:extLst>
          </p:cNvPr>
          <p:cNvSpPr/>
          <p:nvPr/>
        </p:nvSpPr>
        <p:spPr>
          <a:xfrm>
            <a:off x="9187509" y="3761509"/>
            <a:ext cx="471054" cy="683491"/>
          </a:xfrm>
          <a:custGeom>
            <a:avLst/>
            <a:gdLst>
              <a:gd name="connsiteX0" fmla="*/ 0 w 471054"/>
              <a:gd name="connsiteY0" fmla="*/ 683491 h 683491"/>
              <a:gd name="connsiteX1" fmla="*/ 360218 w 471054"/>
              <a:gd name="connsiteY1" fmla="*/ 277091 h 683491"/>
              <a:gd name="connsiteX2" fmla="*/ 471054 w 471054"/>
              <a:gd name="connsiteY2" fmla="*/ 0 h 68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1054" h="683491">
                <a:moveTo>
                  <a:pt x="0" y="683491"/>
                </a:moveTo>
                <a:cubicBezTo>
                  <a:pt x="140854" y="537248"/>
                  <a:pt x="281709" y="391006"/>
                  <a:pt x="360218" y="277091"/>
                </a:cubicBezTo>
                <a:cubicBezTo>
                  <a:pt x="438727" y="163176"/>
                  <a:pt x="454890" y="81588"/>
                  <a:pt x="47105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19670A8-2093-5468-4B1F-D5FDE7F543B8}"/>
                  </a:ext>
                </a:extLst>
              </p:cNvPr>
              <p:cNvSpPr txBox="1"/>
              <p:nvPr/>
            </p:nvSpPr>
            <p:spPr>
              <a:xfrm>
                <a:off x="1717964" y="4836250"/>
                <a:ext cx="3038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as target 1.1 t, 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endParaRPr lang="en-CH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19670A8-2093-5468-4B1F-D5FDE7F54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64" y="4836250"/>
                <a:ext cx="3038764" cy="369332"/>
              </a:xfrm>
              <a:prstGeom prst="rect">
                <a:avLst/>
              </a:prstGeom>
              <a:blipFill>
                <a:blip r:embed="rId4"/>
                <a:stretch>
                  <a:fillRect l="-1807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5C50B3-980D-03BE-585A-C9CC930E701A}"/>
              </a:ext>
            </a:extLst>
          </p:cNvPr>
          <p:cNvSpPr txBox="1"/>
          <p:nvPr/>
        </p:nvSpPr>
        <p:spPr>
          <a:xfrm rot="21137919">
            <a:off x="5431272" y="2875204"/>
            <a:ext cx="701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Spectrometer: 0.55 T magnets with silicon strip trackers</a:t>
            </a:r>
            <a:endParaRPr lang="en-CH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2C8A62E-FBF5-108A-EEB7-7ECD9AF1BACF}"/>
              </a:ext>
            </a:extLst>
          </p:cNvPr>
          <p:cNvSpPr txBox="1"/>
          <p:nvPr/>
        </p:nvSpPr>
        <p:spPr>
          <a:xfrm>
            <a:off x="7548421" y="5378773"/>
            <a:ext cx="413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Extrapolation of the particle should be within r&lt;12 cm at the VETO</a:t>
            </a:r>
            <a:endParaRPr lang="en-CH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6F4FB6-2102-D35F-70EA-239EFB6F2E8B}"/>
              </a:ext>
            </a:extLst>
          </p:cNvPr>
          <p:cNvSpPr txBox="1"/>
          <p:nvPr/>
        </p:nvSpPr>
        <p:spPr>
          <a:xfrm>
            <a:off x="2645642" y="2417968"/>
            <a:ext cx="4479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5"/>
              </a:rPr>
              <a:t>PhysRevLett.134.211801</a:t>
            </a:r>
            <a:endParaRPr lang="en-US" sz="1600" b="0" i="0" dirty="0">
              <a:solidFill>
                <a:srgbClr val="000000"/>
              </a:solidFill>
              <a:effectLst/>
              <a:latin typeface="Noto Sans" panose="020B0502040504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894403-AE53-379A-3C41-31B4C9E065D1}"/>
              </a:ext>
            </a:extLst>
          </p:cNvPr>
          <p:cNvSpPr txBox="1"/>
          <p:nvPr/>
        </p:nvSpPr>
        <p:spPr>
          <a:xfrm>
            <a:off x="9187509" y="1767054"/>
            <a:ext cx="3326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hlinkClick r:id="rId6"/>
              </a:rPr>
              <a:t>PhysRevLett.131.031801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457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95D54-FCBC-B00C-97A0-8342101F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4988"/>
          </a:xfrm>
        </p:spPr>
        <p:txBody>
          <a:bodyPr/>
          <a:lstStyle/>
          <a:p>
            <a:r>
              <a:rPr lang="en-US" dirty="0"/>
              <a:t>Observed events and kinematics</a:t>
            </a:r>
            <a:endParaRPr lang="en-CH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741A11-A79B-F774-5651-B8575F06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F52318C-4EF5-C473-7D8C-F7A78450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A612944-A0D8-4867-B93D-8607470B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EEEF7A-029A-B3EF-2F8F-54DA88A4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8" y="2244080"/>
            <a:ext cx="5048939" cy="3736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AE58623-740C-200D-13C8-4E95E4AD7F8F}"/>
                  </a:ext>
                </a:extLst>
              </p:cNvPr>
              <p:cNvSpPr txBox="1"/>
              <p:nvPr/>
            </p:nvSpPr>
            <p:spPr>
              <a:xfrm>
                <a:off x="133729" y="1718497"/>
                <a:ext cx="5996907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362 observed, 322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51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CC expected + 24 non-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CC BG</a:t>
                </a:r>
                <a:endParaRPr lang="en-CH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AE58623-740C-200D-13C8-4E95E4AD7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29" y="1718497"/>
                <a:ext cx="5996907" cy="391646"/>
              </a:xfrm>
              <a:prstGeom prst="rect">
                <a:avLst/>
              </a:prstGeom>
              <a:blipFill>
                <a:blip r:embed="rId3"/>
                <a:stretch>
                  <a:fillRect l="-915" t="-9375" b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F471EDC8-905E-5650-B2FF-440C9F4CC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887" y="2244080"/>
            <a:ext cx="5596373" cy="373660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CEB62A-C2F9-53F0-FCC5-8C780EDB1451}"/>
              </a:ext>
            </a:extLst>
          </p:cNvPr>
          <p:cNvSpPr txBox="1"/>
          <p:nvPr/>
        </p:nvSpPr>
        <p:spPr>
          <a:xfrm>
            <a:off x="6241277" y="1718497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momentum is unfolded into neutrino energy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11749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9E714-13C8-F6AF-D1D1-04E8DA11D54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2493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Interpretations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interaction rate</a:t>
                </a:r>
                <a:endParaRPr lang="en-CH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9E714-13C8-F6AF-D1D1-04E8DA11D5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2493" y="365125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4244E44B-2285-AA2C-2C82-5D67B92F0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92" y="1535755"/>
            <a:ext cx="8067283" cy="4351338"/>
          </a:xfrm>
        </p:spPr>
        <p:txBody>
          <a:bodyPr/>
          <a:lstStyle/>
          <a:p>
            <a:r>
              <a:rPr lang="en-US" dirty="0"/>
              <a:t>FASER’s result can be interpreted in two ways</a:t>
            </a:r>
          </a:p>
          <a:p>
            <a:pPr lvl="1"/>
            <a:r>
              <a:rPr lang="en-US" dirty="0"/>
              <a:t>Neutrino cross sections</a:t>
            </a:r>
          </a:p>
          <a:p>
            <a:pPr lvl="1"/>
            <a:r>
              <a:rPr lang="en-US" dirty="0"/>
              <a:t>Flux measurement </a:t>
            </a:r>
            <a:r>
              <a:rPr lang="en-US" dirty="0">
                <a:sym typeface="Wingdings" panose="05000000000000000000" pitchFamily="2" charset="2"/>
              </a:rPr>
              <a:t> hadron production model study</a:t>
            </a:r>
            <a:endParaRPr lang="en-CH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1B33FDA-6F96-05D6-0D77-0AD02C47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8330702-92BD-8D08-0EF4-835D8EDA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EB1383-CC4B-E7A3-CEA0-2275506D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C094FA-CC29-63BB-7FEF-D9A700C5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8" y="3275093"/>
            <a:ext cx="6376573" cy="2883644"/>
          </a:xfrm>
          <a:prstGeom prst="rect">
            <a:avLst/>
          </a:prstGeom>
        </p:spPr>
      </p:pic>
      <p:cxnSp>
        <p:nvCxnSpPr>
          <p:cNvPr id="12" name="Straight Arrow Connector 4">
            <a:extLst>
              <a:ext uri="{FF2B5EF4-FFF2-40B4-BE49-F238E27FC236}">
                <a16:creationId xmlns:a16="http://schemas.microsoft.com/office/drawing/2014/main" id="{D829CEC8-83E6-A55A-481D-2758128F04A4}"/>
              </a:ext>
            </a:extLst>
          </p:cNvPr>
          <p:cNvCxnSpPr/>
          <p:nvPr/>
        </p:nvCxnSpPr>
        <p:spPr>
          <a:xfrm>
            <a:off x="8604479" y="2479210"/>
            <a:ext cx="22745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6">
            <a:extLst>
              <a:ext uri="{FF2B5EF4-FFF2-40B4-BE49-F238E27FC236}">
                <a16:creationId xmlns:a16="http://schemas.microsoft.com/office/drawing/2014/main" id="{9DEAF808-F4C0-E775-C308-0F6619F47F84}"/>
              </a:ext>
            </a:extLst>
          </p:cNvPr>
          <p:cNvCxnSpPr/>
          <p:nvPr/>
        </p:nvCxnSpPr>
        <p:spPr>
          <a:xfrm flipV="1">
            <a:off x="8604479" y="542460"/>
            <a:ext cx="0" cy="19316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0">
            <a:extLst>
              <a:ext uri="{FF2B5EF4-FFF2-40B4-BE49-F238E27FC236}">
                <a16:creationId xmlns:a16="http://schemas.microsoft.com/office/drawing/2014/main" id="{56C38791-3BD5-76E1-0488-E4FF7C193834}"/>
              </a:ext>
            </a:extLst>
          </p:cNvPr>
          <p:cNvSpPr/>
          <p:nvPr/>
        </p:nvSpPr>
        <p:spPr>
          <a:xfrm>
            <a:off x="9151166" y="439574"/>
            <a:ext cx="1706662" cy="1528857"/>
          </a:xfrm>
          <a:custGeom>
            <a:avLst/>
            <a:gdLst>
              <a:gd name="connsiteX0" fmla="*/ 0 w 1520190"/>
              <a:gd name="connsiteY0" fmla="*/ 0 h 1303020"/>
              <a:gd name="connsiteX1" fmla="*/ 491490 w 1520190"/>
              <a:gd name="connsiteY1" fmla="*/ 937260 h 1303020"/>
              <a:gd name="connsiteX2" fmla="*/ 1520190 w 152019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0190" h="1303020">
                <a:moveTo>
                  <a:pt x="0" y="0"/>
                </a:moveTo>
                <a:cubicBezTo>
                  <a:pt x="119062" y="360045"/>
                  <a:pt x="238125" y="720090"/>
                  <a:pt x="491490" y="937260"/>
                </a:cubicBezTo>
                <a:cubicBezTo>
                  <a:pt x="744855" y="1154430"/>
                  <a:pt x="1520190" y="1303020"/>
                  <a:pt x="1520190" y="1303020"/>
                </a:cubicBezTo>
              </a:path>
            </a:pathLst>
          </a:custGeom>
          <a:noFill/>
          <a:ln w="381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7339A15-D89D-BF2B-589B-D613F55D8624}"/>
              </a:ext>
            </a:extLst>
          </p:cNvPr>
          <p:cNvSpPr txBox="1"/>
          <p:nvPr/>
        </p:nvSpPr>
        <p:spPr>
          <a:xfrm>
            <a:off x="9079558" y="2474278"/>
            <a:ext cx="179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Neutrino flux</a:t>
            </a:r>
          </a:p>
        </p:txBody>
      </p:sp>
      <p:cxnSp>
        <p:nvCxnSpPr>
          <p:cNvPr id="16" name="Straight Connector 28">
            <a:extLst>
              <a:ext uri="{FF2B5EF4-FFF2-40B4-BE49-F238E27FC236}">
                <a16:creationId xmlns:a16="http://schemas.microsoft.com/office/drawing/2014/main" id="{51533A2D-E811-0D91-9F9F-C1BC56A696C3}"/>
              </a:ext>
            </a:extLst>
          </p:cNvPr>
          <p:cNvCxnSpPr/>
          <p:nvPr/>
        </p:nvCxnSpPr>
        <p:spPr>
          <a:xfrm>
            <a:off x="10078949" y="1219384"/>
            <a:ext cx="0" cy="121150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36">
            <a:extLst>
              <a:ext uri="{FF2B5EF4-FFF2-40B4-BE49-F238E27FC236}">
                <a16:creationId xmlns:a16="http://schemas.microsoft.com/office/drawing/2014/main" id="{FF268C2B-09E2-E830-B41B-6ADBD425FAB9}"/>
              </a:ext>
            </a:extLst>
          </p:cNvPr>
          <p:cNvCxnSpPr>
            <a:cxnSpLocks/>
          </p:cNvCxnSpPr>
          <p:nvPr/>
        </p:nvCxnSpPr>
        <p:spPr>
          <a:xfrm flipH="1">
            <a:off x="8687407" y="1328259"/>
            <a:ext cx="1466079" cy="9883"/>
          </a:xfrm>
          <a:prstGeom prst="straightConnector1">
            <a:avLst/>
          </a:prstGeom>
          <a:ln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38">
            <a:extLst>
              <a:ext uri="{FF2B5EF4-FFF2-40B4-BE49-F238E27FC236}">
                <a16:creationId xmlns:a16="http://schemas.microsoft.com/office/drawing/2014/main" id="{084353D9-D10B-39DC-E3B2-840F0DC02F79}"/>
              </a:ext>
            </a:extLst>
          </p:cNvPr>
          <p:cNvCxnSpPr>
            <a:cxnSpLocks/>
          </p:cNvCxnSpPr>
          <p:nvPr/>
        </p:nvCxnSpPr>
        <p:spPr>
          <a:xfrm flipH="1">
            <a:off x="8705687" y="1817652"/>
            <a:ext cx="1447800" cy="1"/>
          </a:xfrm>
          <a:prstGeom prst="straightConnector1">
            <a:avLst/>
          </a:prstGeom>
          <a:ln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41">
            <a:extLst>
              <a:ext uri="{FF2B5EF4-FFF2-40B4-BE49-F238E27FC236}">
                <a16:creationId xmlns:a16="http://schemas.microsoft.com/office/drawing/2014/main" id="{F5BF9D35-E2A1-473B-E517-B18B1B70AB76}"/>
              </a:ext>
            </a:extLst>
          </p:cNvPr>
          <p:cNvCxnSpPr>
            <a:cxnSpLocks/>
          </p:cNvCxnSpPr>
          <p:nvPr/>
        </p:nvCxnSpPr>
        <p:spPr>
          <a:xfrm flipH="1">
            <a:off x="9420446" y="304923"/>
            <a:ext cx="461084" cy="321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7">
            <a:extLst>
              <a:ext uri="{FF2B5EF4-FFF2-40B4-BE49-F238E27FC236}">
                <a16:creationId xmlns:a16="http://schemas.microsoft.com/office/drawing/2014/main" id="{28D42334-9FAE-139C-87DD-162BDDB12F92}"/>
              </a:ext>
            </a:extLst>
          </p:cNvPr>
          <p:cNvCxnSpPr/>
          <p:nvPr/>
        </p:nvCxnSpPr>
        <p:spPr>
          <a:xfrm>
            <a:off x="9430299" y="1219384"/>
            <a:ext cx="0" cy="1211783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>
            <a:extLst>
              <a:ext uri="{FF2B5EF4-FFF2-40B4-BE49-F238E27FC236}">
                <a16:creationId xmlns:a16="http://schemas.microsoft.com/office/drawing/2014/main" id="{3B715A55-DF71-FAB4-5659-A7F9FB619A5E}"/>
              </a:ext>
            </a:extLst>
          </p:cNvPr>
          <p:cNvSpPr txBox="1"/>
          <p:nvPr/>
        </p:nvSpPr>
        <p:spPr>
          <a:xfrm>
            <a:off x="8701722" y="23299"/>
            <a:ext cx="301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FASER’s result = interaction rates</a:t>
            </a:r>
            <a:endParaRPr lang="en-GB" sz="1400" dirty="0"/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5CAF0A61-31DB-010E-31DA-EE85EDE99271}"/>
              </a:ext>
            </a:extLst>
          </p:cNvPr>
          <p:cNvSpPr/>
          <p:nvPr/>
        </p:nvSpPr>
        <p:spPr>
          <a:xfrm rot="18240977">
            <a:off x="9576158" y="1212565"/>
            <a:ext cx="354330" cy="726409"/>
          </a:xfrm>
          <a:prstGeom prst="ellipse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D8080349-8127-8249-74A1-5BA9FC8AF853}"/>
              </a:ext>
            </a:extLst>
          </p:cNvPr>
          <p:cNvSpPr txBox="1"/>
          <p:nvPr/>
        </p:nvSpPr>
        <p:spPr>
          <a:xfrm>
            <a:off x="8227289" y="1308797"/>
            <a:ext cx="272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Cross section</a:t>
            </a:r>
          </a:p>
          <a:p>
            <a:r>
              <a:rPr lang="en-US" sz="1400" dirty="0"/>
              <a:t>uncertainty</a:t>
            </a:r>
            <a:endParaRPr lang="en-GB" sz="12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6E53331-87F2-12DF-D2F9-D36529C63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807" y="3213957"/>
            <a:ext cx="4478809" cy="2960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DDF9012-C28A-D7D7-4B32-D265917C20E2}"/>
                  </a:ext>
                </a:extLst>
              </p:cNvPr>
              <p:cNvSpPr txBox="1"/>
              <p:nvPr/>
            </p:nvSpPr>
            <p:spPr>
              <a:xfrm>
                <a:off x="6874991" y="6121721"/>
                <a:ext cx="5551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Analysis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production ratio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collisions</a:t>
                </a:r>
                <a:endParaRPr lang="en-CH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DDF9012-C28A-D7D7-4B32-D265917C2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991" y="6121721"/>
                <a:ext cx="5551993" cy="369332"/>
              </a:xfrm>
              <a:prstGeom prst="rect">
                <a:avLst/>
              </a:prstGeom>
              <a:blipFill>
                <a:blip r:embed="rId5"/>
                <a:stretch>
                  <a:fillRect l="-988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19">
            <a:extLst>
              <a:ext uri="{FF2B5EF4-FFF2-40B4-BE49-F238E27FC236}">
                <a16:creationId xmlns:a16="http://schemas.microsoft.com/office/drawing/2014/main" id="{6C2328E3-FA5E-64D9-3F3E-89B71988DC05}"/>
              </a:ext>
            </a:extLst>
          </p:cNvPr>
          <p:cNvSpPr txBox="1"/>
          <p:nvPr/>
        </p:nvSpPr>
        <p:spPr>
          <a:xfrm rot="16200000">
            <a:off x="6705630" y="1019336"/>
            <a:ext cx="281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neutrino cross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0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57BF14-57A7-40A0-AC31-625A1D7A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65" y="118890"/>
            <a:ext cx="10515600" cy="88951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Physics concept of “forward” beam at the LHC</a:t>
            </a:r>
            <a:endParaRPr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コンテンツ プレースホルダー 46">
                <a:extLst>
                  <a:ext uri="{FF2B5EF4-FFF2-40B4-BE49-F238E27FC236}">
                    <a16:creationId xmlns:a16="http://schemas.microsoft.com/office/drawing/2014/main" id="{8750457B-71AA-E924-CDE0-29AFDE68A9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3577" y="3927431"/>
                <a:ext cx="10497895" cy="244941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Light weakly-interacting particles </a:t>
                </a:r>
                <a:r>
                  <a:rPr lang="en-US" dirty="0"/>
                  <a:t>are emitted in </a:t>
                </a:r>
                <a:r>
                  <a:rPr lang="en-US" dirty="0">
                    <a:solidFill>
                      <a:srgbClr val="FFFF00"/>
                    </a:solidFill>
                  </a:rPr>
                  <a:t>forward direction</a:t>
                </a:r>
              </a:p>
              <a:p>
                <a:pPr lvl="1"/>
                <a:r>
                  <a:rPr lang="en-US" dirty="0"/>
                  <a:t>From decays of mesons, 𝜃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𝑚𝑟𝑎𝑑</a:t>
                </a:r>
              </a:p>
              <a:p>
                <a:pPr lvl="1"/>
                <a:r>
                  <a:rPr lang="en-US" dirty="0"/>
                  <a:t>Large 𝑝-𝑝 cross section ∼100 mb</a:t>
                </a:r>
              </a:p>
              <a:p>
                <a:r>
                  <a:rPr lang="en-US" dirty="0">
                    <a:solidFill>
                      <a:schemeClr val="accent5"/>
                    </a:solidFill>
                  </a:rPr>
                  <a:t>3-flavor neutrinos </a:t>
                </a:r>
                <a:r>
                  <a:rPr lang="en-US" dirty="0"/>
                  <a:t>in unexplored TeV energies,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accent5"/>
                    </a:solidFill>
                  </a:rPr>
                  <a:t>LLPs,</a:t>
                </a:r>
                <a:r>
                  <a:rPr lang="en-US" dirty="0"/>
                  <a:t> decay length ~100 m for 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10-100 MeV,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Let’s put a detector there to exploit the physics potential!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7" name="コンテンツ プレースホルダー 46">
                <a:extLst>
                  <a:ext uri="{FF2B5EF4-FFF2-40B4-BE49-F238E27FC236}">
                    <a16:creationId xmlns:a16="http://schemas.microsoft.com/office/drawing/2014/main" id="{8750457B-71AA-E924-CDE0-29AFDE68A9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3577" y="3927431"/>
                <a:ext cx="10497895" cy="2449416"/>
              </a:xfrm>
              <a:blipFill>
                <a:blip r:embed="rId3"/>
                <a:stretch>
                  <a:fillRect l="-813" t="-4726" b="-298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0ABFB6-9689-B454-245A-2835A2B8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 altLang="ja-JP"/>
              <a:t>2025/7/8 </a:t>
            </a:r>
            <a:endParaRPr lang="ja-JP" altLang="en-US" dirty="0"/>
          </a:p>
        </p:txBody>
      </p:sp>
      <p:sp>
        <p:nvSpPr>
          <p:cNvPr id="31" name="フッター プレースホルダー 30">
            <a:extLst>
              <a:ext uri="{FF2B5EF4-FFF2-40B4-BE49-F238E27FC236}">
                <a16:creationId xmlns:a16="http://schemas.microsoft.com/office/drawing/2014/main" id="{6F9910E6-1E44-4218-9CFA-C9846540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altLang="ja-JP"/>
              <a:t>Akitaka Ariga, FASER, EPS-HEP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2BD0771-5DC0-4985-9271-E6663A59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A6736-0625-434B-B2C7-8B0E3A1889F4}" type="slidenum">
              <a:rPr lang="ja-JP" altLang="en-US" smtClean="0"/>
              <a:pPr/>
              <a:t>2</a:t>
            </a:fld>
            <a:endParaRPr lang="ja-JP" altLang="en-US"/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368CFB20-9936-474D-B7EC-209198A53969}"/>
              </a:ext>
            </a:extLst>
          </p:cNvPr>
          <p:cNvCxnSpPr>
            <a:cxnSpLocks/>
          </p:cNvCxnSpPr>
          <p:nvPr/>
        </p:nvCxnSpPr>
        <p:spPr>
          <a:xfrm flipV="1">
            <a:off x="151191" y="1592890"/>
            <a:ext cx="10424291" cy="1492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4" descr="0803012_02-A4-at-144-dpi.jpg">
            <a:extLst>
              <a:ext uri="{FF2B5EF4-FFF2-40B4-BE49-F238E27FC236}">
                <a16:creationId xmlns:a16="http://schemas.microsoft.com/office/drawing/2014/main" id="{E3F21E6E-82B6-447F-9E90-589247D2C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71" y="1967124"/>
            <a:ext cx="2791232" cy="1475583"/>
          </a:xfrm>
          <a:prstGeom prst="rect">
            <a:avLst/>
          </a:prstGeom>
        </p:spPr>
      </p:pic>
      <p:cxnSp>
        <p:nvCxnSpPr>
          <p:cNvPr id="7" name="Straight Arrow Connector 5">
            <a:extLst>
              <a:ext uri="{FF2B5EF4-FFF2-40B4-BE49-F238E27FC236}">
                <a16:creationId xmlns:a16="http://schemas.microsoft.com/office/drawing/2014/main" id="{8324C631-E404-4F3C-88DB-BDABE00BA45B}"/>
              </a:ext>
            </a:extLst>
          </p:cNvPr>
          <p:cNvCxnSpPr/>
          <p:nvPr/>
        </p:nvCxnSpPr>
        <p:spPr>
          <a:xfrm flipV="1">
            <a:off x="3500061" y="1808922"/>
            <a:ext cx="238125" cy="809730"/>
          </a:xfrm>
          <a:prstGeom prst="straightConnector1">
            <a:avLst/>
          </a:prstGeom>
          <a:ln>
            <a:headEnd type="none"/>
            <a:tailEnd type="triangle" w="sm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7">
            <a:extLst>
              <a:ext uri="{FF2B5EF4-FFF2-40B4-BE49-F238E27FC236}">
                <a16:creationId xmlns:a16="http://schemas.microsoft.com/office/drawing/2014/main" id="{C5695445-75DC-4B17-87A3-B95AF31E3CDA}"/>
              </a:ext>
            </a:extLst>
          </p:cNvPr>
          <p:cNvCxnSpPr/>
          <p:nvPr/>
        </p:nvCxnSpPr>
        <p:spPr>
          <a:xfrm flipV="1">
            <a:off x="3304096" y="2590076"/>
            <a:ext cx="434090" cy="62642"/>
          </a:xfrm>
          <a:prstGeom prst="straightConnector1">
            <a:avLst/>
          </a:prstGeom>
          <a:ln w="12700" cmpd="sng">
            <a:solidFill>
              <a:schemeClr val="bg1"/>
            </a:solidFill>
            <a:headEnd type="none"/>
            <a:tailEnd type="non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8">
            <a:extLst>
              <a:ext uri="{FF2B5EF4-FFF2-40B4-BE49-F238E27FC236}">
                <a16:creationId xmlns:a16="http://schemas.microsoft.com/office/drawing/2014/main" id="{0F27208A-1A92-4162-A200-271E83CC2215}"/>
              </a:ext>
            </a:extLst>
          </p:cNvPr>
          <p:cNvCxnSpPr/>
          <p:nvPr/>
        </p:nvCxnSpPr>
        <p:spPr>
          <a:xfrm>
            <a:off x="3500061" y="2618651"/>
            <a:ext cx="815418" cy="824056"/>
          </a:xfrm>
          <a:prstGeom prst="straightConnector1">
            <a:avLst/>
          </a:prstGeom>
          <a:ln>
            <a:headEnd type="none"/>
            <a:tailEnd type="triangle" w="sm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E1A601C7-8C35-40B5-89AE-A6F7AEBA7AF9}"/>
              </a:ext>
            </a:extLst>
          </p:cNvPr>
          <p:cNvCxnSpPr>
            <a:cxnSpLocks/>
          </p:cNvCxnSpPr>
          <p:nvPr/>
        </p:nvCxnSpPr>
        <p:spPr>
          <a:xfrm>
            <a:off x="3500061" y="2618651"/>
            <a:ext cx="187322" cy="1070622"/>
          </a:xfrm>
          <a:prstGeom prst="straightConnector1">
            <a:avLst/>
          </a:prstGeom>
          <a:ln>
            <a:headEnd type="none"/>
            <a:tailEnd type="triangle" w="sm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Explosion: 8 Points 20">
            <a:extLst>
              <a:ext uri="{FF2B5EF4-FFF2-40B4-BE49-F238E27FC236}">
                <a16:creationId xmlns:a16="http://schemas.microsoft.com/office/drawing/2014/main" id="{1A6C2868-EB7D-4704-A7F2-99CA56E8A373}"/>
              </a:ext>
            </a:extLst>
          </p:cNvPr>
          <p:cNvSpPr/>
          <p:nvPr/>
        </p:nvSpPr>
        <p:spPr>
          <a:xfrm>
            <a:off x="3334171" y="2493887"/>
            <a:ext cx="393199" cy="309069"/>
          </a:xfrm>
          <a:prstGeom prst="irregularSeal1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96E5A4C6-BDB9-4A59-937A-AAE292D99480}"/>
                  </a:ext>
                </a:extLst>
              </p:cNvPr>
              <p:cNvSpPr txBox="1"/>
              <p:nvPr/>
            </p:nvSpPr>
            <p:spPr>
              <a:xfrm>
                <a:off x="191451" y="1426904"/>
                <a:ext cx="3118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14TeV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en-US" altLang="ja-JP" dirty="0"/>
                  <a:t>-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collisions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3" name="TextBox 21">
                <a:extLst>
                  <a:ext uri="{FF2B5EF4-FFF2-40B4-BE49-F238E27FC236}">
                    <a16:creationId xmlns:a16="http://schemas.microsoft.com/office/drawing/2014/main" id="{96E5A4C6-BDB9-4A59-937A-AAE292D99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1" y="1426904"/>
                <a:ext cx="3118540" cy="369332"/>
              </a:xfrm>
              <a:prstGeom prst="rect">
                <a:avLst/>
              </a:prstGeom>
              <a:blipFill>
                <a:blip r:embed="rId5"/>
                <a:stretch>
                  <a:fillRect l="-1563" t="-655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2">
                <a:extLst>
                  <a:ext uri="{FF2B5EF4-FFF2-40B4-BE49-F238E27FC236}">
                    <a16:creationId xmlns:a16="http://schemas.microsoft.com/office/drawing/2014/main" id="{6CB73DFC-7F69-412C-96A7-78DCFC488FFF}"/>
                  </a:ext>
                </a:extLst>
              </p:cNvPr>
              <p:cNvSpPr txBox="1"/>
              <p:nvPr/>
            </p:nvSpPr>
            <p:spPr>
              <a:xfrm rot="21145008">
                <a:off x="167331" y="2536144"/>
                <a:ext cx="2209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en-US" altLang="ja-JP" dirty="0"/>
                  <a:t>-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en-US" altLang="ja-JP" dirty="0"/>
                  <a:t> collision axis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4" name="TextBox 22">
                <a:extLst>
                  <a:ext uri="{FF2B5EF4-FFF2-40B4-BE49-F238E27FC236}">
                    <a16:creationId xmlns:a16="http://schemas.microsoft.com/office/drawing/2014/main" id="{6CB73DFC-7F69-412C-96A7-78DCFC488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45008">
                <a:off x="167331" y="2536144"/>
                <a:ext cx="2209800" cy="369332"/>
              </a:xfrm>
              <a:prstGeom prst="rect">
                <a:avLst/>
              </a:prstGeom>
              <a:blipFill>
                <a:blip r:embed="rId6"/>
                <a:stretch>
                  <a:fillRect b="-1284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4">
            <a:extLst>
              <a:ext uri="{FF2B5EF4-FFF2-40B4-BE49-F238E27FC236}">
                <a16:creationId xmlns:a16="http://schemas.microsoft.com/office/drawing/2014/main" id="{30C89959-0A93-4366-B06F-0C0B37632571}"/>
              </a:ext>
            </a:extLst>
          </p:cNvPr>
          <p:cNvSpPr txBox="1"/>
          <p:nvPr/>
        </p:nvSpPr>
        <p:spPr>
          <a:xfrm>
            <a:off x="1513015" y="3447609"/>
            <a:ext cx="478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Strongly interacting massive particles</a:t>
            </a:r>
            <a:endParaRPr kumimoji="1" lang="ja-JP" altLang="en-US" dirty="0"/>
          </a:p>
        </p:txBody>
      </p:sp>
      <p:sp>
        <p:nvSpPr>
          <p:cNvPr id="27" name="Freeform: Shape 25">
            <a:extLst>
              <a:ext uri="{FF2B5EF4-FFF2-40B4-BE49-F238E27FC236}">
                <a16:creationId xmlns:a16="http://schemas.microsoft.com/office/drawing/2014/main" id="{B9AE4AE1-6E99-4E76-9851-0102E2607E63}"/>
              </a:ext>
            </a:extLst>
          </p:cNvPr>
          <p:cNvSpPr/>
          <p:nvPr/>
        </p:nvSpPr>
        <p:spPr>
          <a:xfrm>
            <a:off x="2406875" y="1553582"/>
            <a:ext cx="985924" cy="951762"/>
          </a:xfrm>
          <a:custGeom>
            <a:avLst/>
            <a:gdLst>
              <a:gd name="connsiteX0" fmla="*/ 0 w 1304925"/>
              <a:gd name="connsiteY0" fmla="*/ 33438 h 738288"/>
              <a:gd name="connsiteX1" fmla="*/ 838200 w 1304925"/>
              <a:gd name="connsiteY1" fmla="*/ 81063 h 738288"/>
              <a:gd name="connsiteX2" fmla="*/ 1304925 w 1304925"/>
              <a:gd name="connsiteY2" fmla="*/ 738288 h 73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738288">
                <a:moveTo>
                  <a:pt x="0" y="33438"/>
                </a:moveTo>
                <a:cubicBezTo>
                  <a:pt x="310356" y="-1487"/>
                  <a:pt x="620713" y="-36412"/>
                  <a:pt x="838200" y="81063"/>
                </a:cubicBezTo>
                <a:cubicBezTo>
                  <a:pt x="1055687" y="198538"/>
                  <a:pt x="1180306" y="468413"/>
                  <a:pt x="1304925" y="738288"/>
                </a:cubicBezTo>
              </a:path>
            </a:pathLst>
          </a:custGeom>
          <a:ln w="5715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9318B59C-6FB2-4250-A453-DB3159C9D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3767">
            <a:off x="9579621" y="887925"/>
            <a:ext cx="1605115" cy="461937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12ED894-2BD2-E3C6-DB2A-A8D8C60295F8}"/>
              </a:ext>
            </a:extLst>
          </p:cNvPr>
          <p:cNvGrpSpPr/>
          <p:nvPr/>
        </p:nvGrpSpPr>
        <p:grpSpPr>
          <a:xfrm>
            <a:off x="3687383" y="1004217"/>
            <a:ext cx="5816422" cy="1648501"/>
            <a:chOff x="3687383" y="1004217"/>
            <a:chExt cx="5816422" cy="1648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6">
                  <a:extLst>
                    <a:ext uri="{FF2B5EF4-FFF2-40B4-BE49-F238E27FC236}">
                      <a16:creationId xmlns:a16="http://schemas.microsoft.com/office/drawing/2014/main" id="{D422C63E-C28F-405A-8579-8D5AA081DE43}"/>
                    </a:ext>
                  </a:extLst>
                </p:cNvPr>
                <p:cNvSpPr txBox="1"/>
                <p:nvPr/>
              </p:nvSpPr>
              <p:spPr>
                <a:xfrm>
                  <a:off x="6927920" y="2158450"/>
                  <a:ext cx="5234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8" name="TextBox 26">
                  <a:extLst>
                    <a:ext uri="{FF2B5EF4-FFF2-40B4-BE49-F238E27FC236}">
                      <a16:creationId xmlns:a16="http://schemas.microsoft.com/office/drawing/2014/main" id="{D422C63E-C28F-405A-8579-8D5AA081D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920" y="2158450"/>
                  <a:ext cx="52347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8CEA5510-3E90-EA9D-78B8-4770D7496C75}"/>
                </a:ext>
              </a:extLst>
            </p:cNvPr>
            <p:cNvGrpSpPr/>
            <p:nvPr/>
          </p:nvGrpSpPr>
          <p:grpSpPr>
            <a:xfrm>
              <a:off x="3687383" y="1662916"/>
              <a:ext cx="4817233" cy="989802"/>
              <a:chOff x="6864566" y="2411824"/>
              <a:chExt cx="1889375" cy="351435"/>
            </a:xfrm>
          </p:grpSpPr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4808768E-5435-454F-8D0A-F6A5A9AE0407}"/>
                  </a:ext>
                </a:extLst>
              </p:cNvPr>
              <p:cNvCxnSpPr/>
              <p:nvPr/>
            </p:nvCxnSpPr>
            <p:spPr>
              <a:xfrm rot="10800000" flipH="1">
                <a:off x="6871424" y="2508484"/>
                <a:ext cx="1882517" cy="233703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3">
                <a:extLst>
                  <a:ext uri="{FF2B5EF4-FFF2-40B4-BE49-F238E27FC236}">
                    <a16:creationId xmlns:a16="http://schemas.microsoft.com/office/drawing/2014/main" id="{38E9C56B-F66A-43E3-AA71-EE0F2B3F226C}"/>
                  </a:ext>
                </a:extLst>
              </p:cNvPr>
              <p:cNvCxnSpPr/>
              <p:nvPr/>
            </p:nvCxnSpPr>
            <p:spPr>
              <a:xfrm rot="10800000" flipH="1">
                <a:off x="6864567" y="2481959"/>
                <a:ext cx="1882516" cy="267102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4">
                <a:extLst>
                  <a:ext uri="{FF2B5EF4-FFF2-40B4-BE49-F238E27FC236}">
                    <a16:creationId xmlns:a16="http://schemas.microsoft.com/office/drawing/2014/main" id="{27CB5B2F-12E7-4DC2-BD19-0A9E9D948C35}"/>
                  </a:ext>
                </a:extLst>
              </p:cNvPr>
              <p:cNvCxnSpPr/>
              <p:nvPr/>
            </p:nvCxnSpPr>
            <p:spPr>
              <a:xfrm rot="10800000" flipH="1">
                <a:off x="6871425" y="2477112"/>
                <a:ext cx="1882516" cy="267103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5">
                <a:extLst>
                  <a:ext uri="{FF2B5EF4-FFF2-40B4-BE49-F238E27FC236}">
                    <a16:creationId xmlns:a16="http://schemas.microsoft.com/office/drawing/2014/main" id="{A07A8CCB-CE97-4EC4-95FB-CFE127417B4A}"/>
                  </a:ext>
                </a:extLst>
              </p:cNvPr>
              <p:cNvCxnSpPr/>
              <p:nvPr/>
            </p:nvCxnSpPr>
            <p:spPr>
              <a:xfrm rot="10800000" flipH="1">
                <a:off x="6871424" y="2411824"/>
                <a:ext cx="1875658" cy="330003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6">
                <a:extLst>
                  <a:ext uri="{FF2B5EF4-FFF2-40B4-BE49-F238E27FC236}">
                    <a16:creationId xmlns:a16="http://schemas.microsoft.com/office/drawing/2014/main" id="{3E188B39-BEB0-4849-897D-90E34B4994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64566" y="2548151"/>
                <a:ext cx="1889375" cy="215108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694F4740-C74F-03B9-B31A-AC32379BBE1F}"/>
                    </a:ext>
                  </a:extLst>
                </p:cNvPr>
                <p:cNvSpPr txBox="1"/>
                <p:nvPr/>
              </p:nvSpPr>
              <p:spPr>
                <a:xfrm>
                  <a:off x="5759227" y="1742970"/>
                  <a:ext cx="2048658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694F4740-C74F-03B9-B31A-AC32379BBE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9227" y="1742970"/>
                  <a:ext cx="2048658" cy="36939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E8D3BFDC-CF07-41F7-8EED-3A58326BE322}"/>
                    </a:ext>
                  </a:extLst>
                </p:cNvPr>
                <p:cNvSpPr txBox="1"/>
                <p:nvPr/>
              </p:nvSpPr>
              <p:spPr>
                <a:xfrm>
                  <a:off x="6272550" y="1457767"/>
                  <a:ext cx="2363304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𝐴𝐿𝑃𝑠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E8D3BFDC-CF07-41F7-8EED-3A58326BE3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550" y="1457767"/>
                  <a:ext cx="2363304" cy="36939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DEADE09-28A1-7524-095B-3E56E07566EE}"/>
                </a:ext>
              </a:extLst>
            </p:cNvPr>
            <p:cNvSpPr txBox="1"/>
            <p:nvPr/>
          </p:nvSpPr>
          <p:spPr>
            <a:xfrm rot="20991847">
              <a:off x="5059567" y="1004217"/>
              <a:ext cx="4444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weakly-interacting particles</a:t>
              </a:r>
              <a:endParaRPr lang="en-C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26">
                  <a:extLst>
                    <a:ext uri="{FF2B5EF4-FFF2-40B4-BE49-F238E27FC236}">
                      <a16:creationId xmlns:a16="http://schemas.microsoft.com/office/drawing/2014/main" id="{A6EB3F1D-FC06-3309-B65F-8DCF401AC40B}"/>
                    </a:ext>
                  </a:extLst>
                </p:cNvPr>
                <p:cNvSpPr txBox="1"/>
                <p:nvPr/>
              </p:nvSpPr>
              <p:spPr>
                <a:xfrm>
                  <a:off x="7363997" y="1942081"/>
                  <a:ext cx="523479" cy="394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9" name="TextBox 26">
                  <a:extLst>
                    <a:ext uri="{FF2B5EF4-FFF2-40B4-BE49-F238E27FC236}">
                      <a16:creationId xmlns:a16="http://schemas.microsoft.com/office/drawing/2014/main" id="{A6EB3F1D-FC06-3309-B65F-8DCF401AC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997" y="1942081"/>
                  <a:ext cx="523479" cy="394210"/>
                </a:xfrm>
                <a:prstGeom prst="rect">
                  <a:avLst/>
                </a:prstGeom>
                <a:blipFill>
                  <a:blip r:embed="rId17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26">
                  <a:extLst>
                    <a:ext uri="{FF2B5EF4-FFF2-40B4-BE49-F238E27FC236}">
                      <a16:creationId xmlns:a16="http://schemas.microsoft.com/office/drawing/2014/main" id="{F0C58DFD-919A-369C-6BAB-CE46A5FB586C}"/>
                    </a:ext>
                  </a:extLst>
                </p:cNvPr>
                <p:cNvSpPr txBox="1"/>
                <p:nvPr/>
              </p:nvSpPr>
              <p:spPr>
                <a:xfrm>
                  <a:off x="7904958" y="2162368"/>
                  <a:ext cx="5234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0" name="TextBox 26">
                  <a:extLst>
                    <a:ext uri="{FF2B5EF4-FFF2-40B4-BE49-F238E27FC236}">
                      <a16:creationId xmlns:a16="http://schemas.microsoft.com/office/drawing/2014/main" id="{F0C58DFD-919A-369C-6BAB-CE46A5FB5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958" y="2162368"/>
                  <a:ext cx="52347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3" descr="A picture containing farm machine&#10;&#10;Description automatically generated">
            <a:extLst>
              <a:ext uri="{FF2B5EF4-FFF2-40B4-BE49-F238E27FC236}">
                <a16:creationId xmlns:a16="http://schemas.microsoft.com/office/drawing/2014/main" id="{F5665365-3FBA-AB68-0D6B-285D042704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439" b="89273" l="2829" r="95872">
                        <a14:foregroundMark x1="7416" y1="74048" x2="9404" y2="73356"/>
                        <a14:foregroundMark x1="2905" y1="74394" x2="4205" y2="74394"/>
                        <a14:foregroundMark x1="95948" y1="20415" x2="94419" y2="22664"/>
                        <a14:foregroundMark x1="76223" y1="7958" x2="76223" y2="7958"/>
                        <a14:foregroundMark x1="73547" y1="7439" x2="73547" y2="7439"/>
                        <a14:foregroundMark x1="72859" y1="9689" x2="72859" y2="9689"/>
                        <a14:foregroundMark x1="92813" y1="40311" x2="93119" y2="40138"/>
                        <a14:foregroundMark x1="81575" y1="46367" x2="81881" y2="4688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08005">
            <a:off x="8675038" y="927014"/>
            <a:ext cx="3388022" cy="149659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241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4C3E8-FA50-5D19-352B-B2072158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457"/>
          </a:xfrm>
        </p:spPr>
        <p:txBody>
          <a:bodyPr/>
          <a:lstStyle/>
          <a:p>
            <a:r>
              <a:rPr lang="en-US" altLang="ja-JP" dirty="0"/>
              <a:t>Neutrino rapidity measurement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6A9D09-90C4-C5CC-60C9-6E2B22363A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876300"/>
                <a:ext cx="11012055" cy="1719295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T</a:t>
                </a:r>
                <a:r>
                  <a:rPr kumimoji="1" lang="en-US" altLang="ja-JP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o study the characterization of forward hadron production at the LHC</a:t>
                </a:r>
              </a:p>
              <a:p>
                <a:pPr lvl="1"/>
                <a:r>
                  <a:rPr kumimoji="1" lang="en-US" altLang="ja-JP" dirty="0"/>
                  <a:t>Define five rapidity bins (annular regions) around line of sight (black cross)</a:t>
                </a:r>
              </a:p>
              <a:p>
                <a:pPr lvl="1"/>
                <a:r>
                  <a:rPr kumimoji="1" lang="en-US" altLang="ja-JP" dirty="0"/>
                  <a:t>Rapidity from transverse position of reconstructed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/>
                  <a:t>, then unfolded to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rapidity 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6A9D09-90C4-C5CC-60C9-6E2B22363A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876300"/>
                <a:ext cx="11012055" cy="1719295"/>
              </a:xfrm>
              <a:blipFill>
                <a:blip r:embed="rId3"/>
                <a:stretch>
                  <a:fillRect l="-719" t="-46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3F09B0-BDFB-61F6-37DC-FB2EB648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8F7A-224F-4725-91C3-97D9D49746D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 descr="グラフ, 円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A5A3830-5BB2-3897-E17E-EB387DEE6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b="6323"/>
          <a:stretch/>
        </p:blipFill>
        <p:spPr>
          <a:xfrm>
            <a:off x="762837" y="2749866"/>
            <a:ext cx="4909657" cy="3805666"/>
          </a:xfrm>
          <a:prstGeom prst="rect">
            <a:avLst/>
          </a:prstGeom>
        </p:spPr>
      </p:pic>
      <p:pic>
        <p:nvPicPr>
          <p:cNvPr id="6" name="図 5" descr="グラフ, 箱ひげ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07B1A05-7764-6DFD-B2C2-7D22D4815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b="6139"/>
          <a:stretch/>
        </p:blipFill>
        <p:spPr>
          <a:xfrm>
            <a:off x="6736079" y="2504156"/>
            <a:ext cx="4443099" cy="39277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006C0E-F1C3-BCB8-189F-CDEE58F8F7BF}"/>
              </a:ext>
            </a:extLst>
          </p:cNvPr>
          <p:cNvSpPr txBox="1"/>
          <p:nvPr/>
        </p:nvSpPr>
        <p:spPr>
          <a:xfrm>
            <a:off x="8936325" y="28058"/>
            <a:ext cx="3205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CERN-FASER-CONF-2025-001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7BA2D59-55AF-B212-D592-136B609A9C9C}"/>
                  </a:ext>
                </a:extLst>
              </p:cNvPr>
              <p:cNvSpPr txBox="1"/>
              <p:nvPr/>
            </p:nvSpPr>
            <p:spPr>
              <a:xfrm>
                <a:off x="1153586" y="2423925"/>
                <a:ext cx="30159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0" dirty="0"/>
                  <a:t>Rapidity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unc>
                          <m:func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d>
                              <m:d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7BA2D59-55AF-B212-D592-136B609A9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86" y="2423925"/>
                <a:ext cx="3015935" cy="369332"/>
              </a:xfrm>
              <a:prstGeom prst="rect">
                <a:avLst/>
              </a:prstGeom>
              <a:blipFill>
                <a:blip r:embed="rId7"/>
                <a:stretch>
                  <a:fillRect l="-1616" t="-8333" b="-28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 descr="グラフ, 円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55A37BF-CFD0-CF18-EDC1-B6BD2C364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5" t="3043" r="1" b="69207"/>
          <a:stretch/>
        </p:blipFill>
        <p:spPr>
          <a:xfrm>
            <a:off x="4625329" y="2802930"/>
            <a:ext cx="1470671" cy="1583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D87CF3-6836-220A-B258-72FFF45EB471}"/>
                  </a:ext>
                </a:extLst>
              </p:cNvPr>
              <p:cNvSpPr txBox="1"/>
              <p:nvPr/>
            </p:nvSpPr>
            <p:spPr>
              <a:xfrm>
                <a:off x="3708480" y="6473354"/>
                <a:ext cx="131032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[mm]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6D87CF3-6836-220A-B258-72FFF45EB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480" y="6473354"/>
                <a:ext cx="1310325" cy="390748"/>
              </a:xfrm>
              <a:prstGeom prst="rect">
                <a:avLst/>
              </a:prstGeom>
              <a:blipFill>
                <a:blip r:embed="rId8"/>
                <a:stretch>
                  <a:fillRect t="-9375" b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EE8F8F0-5CD0-1DB5-C42B-A54C2556B01A}"/>
                  </a:ext>
                </a:extLst>
              </p:cNvPr>
              <p:cNvSpPr txBox="1"/>
              <p:nvPr/>
            </p:nvSpPr>
            <p:spPr>
              <a:xfrm rot="16200000">
                <a:off x="-36813" y="3106421"/>
                <a:ext cx="131032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[mm]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EE8F8F0-5CD0-1DB5-C42B-A54C2556B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6813" y="3106421"/>
                <a:ext cx="1310325" cy="390748"/>
              </a:xfrm>
              <a:prstGeom prst="rect">
                <a:avLst/>
              </a:prstGeom>
              <a:blipFill>
                <a:blip r:embed="rId9"/>
                <a:stretch>
                  <a:fillRect l="-7813" r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BA5EEC-F750-E385-E322-12D8994C8CD1}"/>
              </a:ext>
            </a:extLst>
          </p:cNvPr>
          <p:cNvSpPr txBox="1"/>
          <p:nvPr/>
        </p:nvSpPr>
        <p:spPr>
          <a:xfrm rot="16200000">
            <a:off x="4948904" y="4283366"/>
            <a:ext cx="320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# Neutrino interactions/cm²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1EBDFE-A79B-B769-AAF6-DF0EC6F9658B}"/>
              </a:ext>
            </a:extLst>
          </p:cNvPr>
          <p:cNvSpPr txBox="1"/>
          <p:nvPr/>
        </p:nvSpPr>
        <p:spPr>
          <a:xfrm>
            <a:off x="8143240" y="6369170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Neutrino rapidity</a:t>
            </a:r>
            <a:endParaRPr kumimoji="1" lang="ja-JP" altLang="en-US" dirty="0"/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B8E9DD3B-BA86-660D-C45D-32BD9F7B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609664D7-D263-AE67-4D6C-2E502287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37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5264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LHC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continues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collecting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data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84" y="881063"/>
            <a:ext cx="5126216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LHC is the biggest investment in particle physics</a:t>
            </a:r>
          </a:p>
          <a:p>
            <a:r>
              <a:rPr lang="en-US" altLang="ja-JP" sz="2000" dirty="0"/>
              <a:t>LHC takes data in Run 3 till 2026, collecting only ~15% of luminosity, still on its long way to the completion</a:t>
            </a:r>
          </a:p>
          <a:p>
            <a:r>
              <a:rPr lang="en-US" altLang="ja-JP" sz="2000" dirty="0">
                <a:solidFill>
                  <a:srgbClr val="FFFF00"/>
                </a:solidFill>
              </a:rPr>
              <a:t>HL-LHC will start 2030, last till 2041 or later</a:t>
            </a:r>
            <a:endParaRPr lang="en-US" altLang="ja-JP" sz="2000" dirty="0"/>
          </a:p>
          <a:p>
            <a:r>
              <a:rPr lang="en-US" altLang="en-US" sz="2000" dirty="0"/>
              <a:t>How can we exploit the physics potential of the LHC?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E88BD4-5CAA-D72F-51D2-6228E5500DCD}"/>
              </a:ext>
            </a:extLst>
          </p:cNvPr>
          <p:cNvGrpSpPr/>
          <p:nvPr/>
        </p:nvGrpSpPr>
        <p:grpSpPr>
          <a:xfrm>
            <a:off x="5646851" y="923448"/>
            <a:ext cx="6261165" cy="4492085"/>
            <a:chOff x="4191000" y="1905000"/>
            <a:chExt cx="4669208" cy="457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EF32CF-7923-E84C-B269-3903A8D28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3" t="5555" r="1613" b="3704"/>
            <a:stretch/>
          </p:blipFill>
          <p:spPr>
            <a:xfrm>
              <a:off x="4191000" y="1905000"/>
              <a:ext cx="4669208" cy="45720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FCCA4F-486B-CE6F-F398-CA40AB051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90" t="85457" r="9510" b="10007"/>
            <a:stretch/>
          </p:blipFill>
          <p:spPr>
            <a:xfrm>
              <a:off x="6154368" y="5932730"/>
              <a:ext cx="2209800" cy="228600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1E82A5-4F58-A7D0-38AC-EC9870FC2A96}"/>
              </a:ext>
            </a:extLst>
          </p:cNvPr>
          <p:cNvCxnSpPr>
            <a:cxnSpLocks/>
          </p:cNvCxnSpPr>
          <p:nvPr/>
        </p:nvCxnSpPr>
        <p:spPr>
          <a:xfrm flipV="1">
            <a:off x="8768432" y="4750357"/>
            <a:ext cx="0" cy="281191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A5DB89-124F-A8F9-4B95-2362FEED8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84" y="3960249"/>
            <a:ext cx="531170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rgbClr val="FFFF00"/>
                </a:solidFill>
              </a:rPr>
              <a:t>FASER has been a path-finder experiment</a:t>
            </a:r>
            <a:endParaRPr lang="en-US" altLang="ja-JP" sz="2000" dirty="0">
              <a:solidFill>
                <a:srgbClr val="FFFF00"/>
              </a:solidFill>
            </a:endParaRPr>
          </a:p>
          <a:p>
            <a:pPr lvl="1"/>
            <a:r>
              <a:rPr lang="en-US" altLang="ja-JP" sz="1800" dirty="0">
                <a:solidFill>
                  <a:schemeClr val="tx1"/>
                </a:solidFill>
              </a:rPr>
              <a:t>Provide timely results in a cost-efficient way, despite of many constraints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lvl="1"/>
            <a:r>
              <a:rPr lang="en-US" altLang="ja-JP" sz="1600" dirty="0">
                <a:solidFill>
                  <a:schemeClr val="tx1"/>
                </a:solidFill>
              </a:rPr>
              <a:t>We had a strategy to open a new field with FASER and enlarge later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4EE1CB-7E85-380A-DA2D-2F46650D16B8}"/>
              </a:ext>
            </a:extLst>
          </p:cNvPr>
          <p:cNvSpPr txBox="1"/>
          <p:nvPr/>
        </p:nvSpPr>
        <p:spPr>
          <a:xfrm>
            <a:off x="8408171" y="4460812"/>
            <a:ext cx="96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Today</a:t>
            </a:r>
            <a:endParaRPr lang="en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06736E33-C713-DB61-353F-F233CC327DB1}"/>
              </a:ext>
            </a:extLst>
          </p:cNvPr>
          <p:cNvSpPr/>
          <p:nvPr/>
        </p:nvSpPr>
        <p:spPr>
          <a:xfrm>
            <a:off x="1152525" y="5968418"/>
            <a:ext cx="723900" cy="361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D10D6C1-9E60-EDF6-C3C9-0D4ECBABE78B}"/>
              </a:ext>
            </a:extLst>
          </p:cNvPr>
          <p:cNvSpPr txBox="1"/>
          <p:nvPr/>
        </p:nvSpPr>
        <p:spPr>
          <a:xfrm>
            <a:off x="2010756" y="5764672"/>
            <a:ext cx="8823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Forward Physics Facility!</a:t>
            </a:r>
            <a:endParaRPr lang="en-CH" sz="4400" dirty="0">
              <a:solidFill>
                <a:srgbClr val="FFFF00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98A73B-28F2-9E57-4CF3-ABC073ED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670E1A0-1932-4E49-3C01-8C071091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63C46B2B-2D0B-0B1B-2A87-D396D7E8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262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2" t="218" r="6522" b="21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41738" y="104776"/>
            <a:ext cx="11277600" cy="733425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latin typeface="Arial" charset="0"/>
              </a:rPr>
              <a:t>Forward Physics Facility at the HL-LHC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AF969-9872-C94D-85B5-BC724F5FF118}"/>
              </a:ext>
            </a:extLst>
          </p:cNvPr>
          <p:cNvSpPr txBox="1"/>
          <p:nvPr/>
        </p:nvSpPr>
        <p:spPr>
          <a:xfrm rot="520481">
            <a:off x="9085545" y="3287987"/>
            <a:ext cx="550151" cy="2769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CD53B6-5A3A-084F-AE8F-0FD7758D5449}"/>
              </a:ext>
            </a:extLst>
          </p:cNvPr>
          <p:cNvSpPr txBox="1"/>
          <p:nvPr/>
        </p:nvSpPr>
        <p:spPr>
          <a:xfrm rot="812331">
            <a:off x="6636620" y="2641785"/>
            <a:ext cx="694421" cy="2769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ATLAS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891B6-10E7-894D-8728-A4AB1B79135D}"/>
              </a:ext>
            </a:extLst>
          </p:cNvPr>
          <p:cNvSpPr txBox="1"/>
          <p:nvPr/>
        </p:nvSpPr>
        <p:spPr>
          <a:xfrm rot="857532">
            <a:off x="4233348" y="2181313"/>
            <a:ext cx="550151" cy="2769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UJ18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5689376" y="6438181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0F6796-8DD0-5549-BF0B-1C43B7C56DC7}"/>
              </a:ext>
            </a:extLst>
          </p:cNvPr>
          <p:cNvSpPr txBox="1"/>
          <p:nvPr/>
        </p:nvSpPr>
        <p:spPr>
          <a:xfrm rot="377558">
            <a:off x="10019179" y="3399707"/>
            <a:ext cx="511679" cy="2769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3B2FF"/>
                </a:solidFill>
              </a:rPr>
              <a:t>LHC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1524000" y="1961745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504235" y="3839416"/>
              <a:ext cx="509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BEE6B2-D03C-1843-9323-1BF59A853FF2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3861425" y="2421364"/>
            <a:ext cx="1572567" cy="160720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B67C81-B5D1-6546-94BD-112CA3B4D842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848378" y="2421364"/>
            <a:ext cx="1238616" cy="160720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B9A7BF69-8067-4890-BDBA-BFC740F4C430}"/>
              </a:ext>
            </a:extLst>
          </p:cNvPr>
          <p:cNvSpPr/>
          <p:nvPr/>
        </p:nvSpPr>
        <p:spPr>
          <a:xfrm>
            <a:off x="3086994" y="2064269"/>
            <a:ext cx="774431" cy="71418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DA85F50-0606-4FAB-A8CA-D110DEF7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C09C-531D-43D7-8189-6151EDF251A0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7C50511-1495-4DDB-97A1-EC168BC52CFA}"/>
              </a:ext>
            </a:extLst>
          </p:cNvPr>
          <p:cNvSpPr txBox="1"/>
          <p:nvPr/>
        </p:nvSpPr>
        <p:spPr>
          <a:xfrm>
            <a:off x="639685" y="4165024"/>
            <a:ext cx="145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 shaft and hall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C4F736-BD70-4BF3-BA06-C0C1F7C2BDEC}"/>
              </a:ext>
            </a:extLst>
          </p:cNvPr>
          <p:cNvSpPr/>
          <p:nvPr/>
        </p:nvSpPr>
        <p:spPr>
          <a:xfrm rot="764631">
            <a:off x="3249994" y="2339476"/>
            <a:ext cx="539738" cy="12629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998CB8-1166-FAB2-04DD-D76435C9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D663EE-1632-5FA8-CE14-6E58C6E6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Akitaka Ariga, FASER, EPS-HEP</a:t>
            </a:r>
            <a:endParaRPr kumimoji="1" lang="ja-JP" altLang="en-US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0BB93A1A-FA4E-EB84-DB76-B0E4443E7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37" r="25759"/>
          <a:stretch/>
        </p:blipFill>
        <p:spPr>
          <a:xfrm>
            <a:off x="1848378" y="4028571"/>
            <a:ext cx="3585614" cy="283860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099BE01-C541-6586-C01A-9119B58A4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34" y="735689"/>
            <a:ext cx="7245843" cy="98089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HL-LHC provides x20 proton collisions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Extending sensitivities for new particle searches and neutrino physics by </a:t>
            </a:r>
            <a:r>
              <a:rPr lang="en-US" sz="2000" b="1" dirty="0">
                <a:solidFill>
                  <a:schemeClr val="tx1"/>
                </a:solidFill>
              </a:rPr>
              <a:t>2 to 4 orders of magnitude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0A1867-6386-AF66-A648-6BE638869184}"/>
              </a:ext>
            </a:extLst>
          </p:cNvPr>
          <p:cNvGrpSpPr>
            <a:grpSpLocks noChangeAspect="1"/>
          </p:cNvGrpSpPr>
          <p:nvPr/>
        </p:nvGrpSpPr>
        <p:grpSpPr>
          <a:xfrm>
            <a:off x="6032767" y="3928304"/>
            <a:ext cx="6185072" cy="2780481"/>
            <a:chOff x="1666643" y="1311719"/>
            <a:chExt cx="10827704" cy="4867563"/>
          </a:xfrm>
        </p:grpSpPr>
        <p:pic>
          <p:nvPicPr>
            <p:cNvPr id="12" name="Picture 55">
              <a:extLst>
                <a:ext uri="{FF2B5EF4-FFF2-40B4-BE49-F238E27FC236}">
                  <a16:creationId xmlns:a16="http://schemas.microsoft.com/office/drawing/2014/main" id="{A1A96BA2-B7AE-6A79-DCD0-F860D58B8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6643" y="1311719"/>
              <a:ext cx="8858715" cy="4867563"/>
            </a:xfrm>
            <a:prstGeom prst="rect">
              <a:avLst/>
            </a:prstGeom>
          </p:spPr>
        </p:pic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172900F1-42FB-7D41-0322-673AFE78BC50}"/>
                </a:ext>
              </a:extLst>
            </p:cNvPr>
            <p:cNvSpPr txBox="1"/>
            <p:nvPr/>
          </p:nvSpPr>
          <p:spPr>
            <a:xfrm>
              <a:off x="1951395" y="5008638"/>
              <a:ext cx="1858602" cy="538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FORMOSA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F65BAEA7-C0AA-3F00-E27A-5BC77DEC0BA9}"/>
                </a:ext>
              </a:extLst>
            </p:cNvPr>
            <p:cNvSpPr txBox="1"/>
            <p:nvPr/>
          </p:nvSpPr>
          <p:spPr>
            <a:xfrm>
              <a:off x="8004421" y="2942195"/>
              <a:ext cx="1858602" cy="538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chemeClr val="bg1"/>
                  </a:solidFill>
                </a:rPr>
                <a:t>FLArE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40">
                  <a:extLst>
                    <a:ext uri="{FF2B5EF4-FFF2-40B4-BE49-F238E27FC236}">
                      <a16:creationId xmlns:a16="http://schemas.microsoft.com/office/drawing/2014/main" id="{7FD82C5E-847C-1267-A56A-964B971859A1}"/>
                    </a:ext>
                  </a:extLst>
                </p:cNvPr>
                <p:cNvSpPr txBox="1"/>
                <p:nvPr/>
              </p:nvSpPr>
              <p:spPr>
                <a:xfrm>
                  <a:off x="6189554" y="2471154"/>
                  <a:ext cx="2055360" cy="915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475"/>
                    </a:spcBef>
                    <a:tabLst>
                      <a:tab pos="240665" algn="l"/>
                    </a:tabLst>
                  </a:pPr>
                  <a:r>
                    <a:rPr lang="en-GB" sz="1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FASER</a:t>
                  </a:r>
                  <a14:m>
                    <m:oMath xmlns:m="http://schemas.openxmlformats.org/officeDocument/2006/math">
                      <m:r>
                        <a:rPr lang="en-US" sz="1400" b="0" i="1" spc="-1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erdana"/>
                        </a:rPr>
                        <m:t>𝜈</m:t>
                      </m:r>
                    </m:oMath>
                  </a14:m>
                  <a:r>
                    <a:rPr lang="el-GR" sz="1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2</a:t>
                  </a:r>
                  <a:r>
                    <a:rPr lang="en-US" sz="1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 </a:t>
                  </a:r>
                  <a:r>
                    <a:rPr lang="en-US" sz="1400" b="1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20 tons</a:t>
                  </a:r>
                  <a:r>
                    <a:rPr lang="fr-FR" sz="1400" b="1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 </a:t>
                  </a:r>
                  <a:endParaRPr lang="el-GR" sz="1400" b="1" dirty="0">
                    <a:solidFill>
                      <a:schemeClr val="bg1"/>
                    </a:solidFill>
                    <a:latin typeface="Verdana"/>
                    <a:cs typeface="Verdana"/>
                  </a:endParaRPr>
                </a:p>
              </p:txBody>
            </p:sp>
          </mc:Choice>
          <mc:Fallback xmlns="">
            <p:sp>
              <p:nvSpPr>
                <p:cNvPr id="21" name="TextBox 40">
                  <a:extLst>
                    <a:ext uri="{FF2B5EF4-FFF2-40B4-BE49-F238E27FC236}">
                      <a16:creationId xmlns:a16="http://schemas.microsoft.com/office/drawing/2014/main" id="{7FD82C5E-847C-1267-A56A-964B971859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554" y="2471154"/>
                  <a:ext cx="2055360" cy="915959"/>
                </a:xfrm>
                <a:prstGeom prst="rect">
                  <a:avLst/>
                </a:prstGeom>
                <a:blipFill>
                  <a:blip r:embed="rId5"/>
                  <a:stretch>
                    <a:fillRect t="-2326" b="-1162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41">
              <a:extLst>
                <a:ext uri="{FF2B5EF4-FFF2-40B4-BE49-F238E27FC236}">
                  <a16:creationId xmlns:a16="http://schemas.microsoft.com/office/drawing/2014/main" id="{AC4DE25A-AB1F-49DF-6F79-3A38F92270B7}"/>
                </a:ext>
              </a:extLst>
            </p:cNvPr>
            <p:cNvSpPr txBox="1"/>
            <p:nvPr/>
          </p:nvSpPr>
          <p:spPr>
            <a:xfrm>
              <a:off x="4039148" y="2113037"/>
              <a:ext cx="1858602" cy="538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FASER2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Connector: Elbow 43">
              <a:extLst>
                <a:ext uri="{FF2B5EF4-FFF2-40B4-BE49-F238E27FC236}">
                  <a16:creationId xmlns:a16="http://schemas.microsoft.com/office/drawing/2014/main" id="{D3A73659-C476-EC48-1EA7-7735DBF4577F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rot="16200000" flipH="1">
              <a:off x="4642770" y="2977517"/>
              <a:ext cx="1093659" cy="44229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49">
              <a:extLst>
                <a:ext uri="{FF2B5EF4-FFF2-40B4-BE49-F238E27FC236}">
                  <a16:creationId xmlns:a16="http://schemas.microsoft.com/office/drawing/2014/main" id="{D6E0AFC9-A1E0-CB16-32DE-8442276113F4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rot="16200000" flipH="1">
              <a:off x="6966003" y="3638344"/>
              <a:ext cx="760427" cy="257964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52">
              <a:extLst>
                <a:ext uri="{FF2B5EF4-FFF2-40B4-BE49-F238E27FC236}">
                  <a16:creationId xmlns:a16="http://schemas.microsoft.com/office/drawing/2014/main" id="{4300BA73-0F8B-4C36-F232-DE39FE7C5EEC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rot="5400000">
              <a:off x="8447879" y="3875747"/>
              <a:ext cx="880598" cy="9109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68">
              <a:extLst>
                <a:ext uri="{FF2B5EF4-FFF2-40B4-BE49-F238E27FC236}">
                  <a16:creationId xmlns:a16="http://schemas.microsoft.com/office/drawing/2014/main" id="{6EC9B759-663D-B144-A0C3-3B6C5B31EDCF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rot="5400000" flipH="1" flipV="1">
              <a:off x="2648975" y="3725017"/>
              <a:ext cx="1515343" cy="105189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9">
              <a:extLst>
                <a:ext uri="{FF2B5EF4-FFF2-40B4-BE49-F238E27FC236}">
                  <a16:creationId xmlns:a16="http://schemas.microsoft.com/office/drawing/2014/main" id="{F942D5C8-0B80-F7A9-A659-163267F70E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9999" y="3311626"/>
              <a:ext cx="7880722" cy="2246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1169A9BB-F5B8-5BA7-14CD-90D27A4562DD}"/>
                </a:ext>
              </a:extLst>
            </p:cNvPr>
            <p:cNvSpPr txBox="1"/>
            <p:nvPr/>
          </p:nvSpPr>
          <p:spPr>
            <a:xfrm rot="967277">
              <a:off x="10479110" y="4639313"/>
              <a:ext cx="2015237" cy="102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65000"/>
                    </a:schemeClr>
                  </a:solidFill>
                </a:rPr>
                <a:t>Nominal beam axis</a:t>
              </a:r>
              <a:endParaRPr lang="en-GB" sz="1600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</p:grp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0A833F8-FDFD-4A12-8AE2-0310BBF50C9C}"/>
              </a:ext>
            </a:extLst>
          </p:cNvPr>
          <p:cNvCxnSpPr>
            <a:cxnSpLocks/>
          </p:cNvCxnSpPr>
          <p:nvPr/>
        </p:nvCxnSpPr>
        <p:spPr>
          <a:xfrm flipV="1">
            <a:off x="4675628" y="6001407"/>
            <a:ext cx="1572567" cy="26646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E24176-A89C-89D9-EAFC-37FF90001D02}"/>
              </a:ext>
            </a:extLst>
          </p:cNvPr>
          <p:cNvSpPr txBox="1"/>
          <p:nvPr/>
        </p:nvSpPr>
        <p:spPr>
          <a:xfrm>
            <a:off x="8794750" y="1015208"/>
            <a:ext cx="3155512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See more detail in the talk in EPS-HEP</a:t>
            </a:r>
          </a:p>
          <a:p>
            <a:r>
              <a:rPr lang="en-GB" sz="1400" b="1" i="0" u="none" strike="noStrike" dirty="0">
                <a:solidFill>
                  <a:srgbClr val="CB6D04"/>
                </a:solidFill>
                <a:effectLst/>
                <a:latin typeface="Muli"/>
                <a:hlinkClick r:id="rId6"/>
              </a:rPr>
              <a:t>The Forward Physics Facility at the LHC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253329447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48" y="4121406"/>
            <a:ext cx="3904082" cy="252469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728" name="FPF documentation"/>
          <p:cNvSpPr txBox="1">
            <a:spLocks noGrp="1"/>
          </p:cNvSpPr>
          <p:nvPr>
            <p:ph type="title"/>
          </p:nvPr>
        </p:nvSpPr>
        <p:spPr>
          <a:xfrm>
            <a:off x="831170" y="123059"/>
            <a:ext cx="9981587" cy="7293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FPF documentation</a:t>
            </a:r>
          </a:p>
        </p:txBody>
      </p:sp>
      <p:sp>
        <p:nvSpPr>
          <p:cNvPr id="729" name="FPF workshop series:…"/>
          <p:cNvSpPr txBox="1">
            <a:spLocks noGrp="1"/>
          </p:cNvSpPr>
          <p:nvPr>
            <p:ph type="body" sz="quarter" idx="1"/>
          </p:nvPr>
        </p:nvSpPr>
        <p:spPr>
          <a:xfrm>
            <a:off x="169252" y="970052"/>
            <a:ext cx="3044182" cy="56760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300" b="1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FPF workshop series:</a:t>
            </a:r>
          </a:p>
          <a:p>
            <a:pPr algn="ctr"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3"/>
              </a:rPr>
              <a:t>FPF1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4"/>
              </a:rPr>
              <a:t>FPF2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5"/>
              </a:rPr>
              <a:t>FPF3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6"/>
              </a:rPr>
              <a:t>FPF4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7"/>
              </a:rPr>
              <a:t>FPF5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8"/>
              </a:rPr>
              <a:t>FPF6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9"/>
              </a:rPr>
              <a:t>FPF7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10"/>
              </a:rPr>
              <a:t>FPF theory day</a:t>
            </a:r>
            <a:r>
              <a:rPr sz="1600" u="none" dirty="0">
                <a:solidFill>
                  <a:schemeClr val="accent4"/>
                </a:solidFill>
                <a:uFill>
                  <a:solidFill>
                    <a:srgbClr val="0433FF"/>
                  </a:solidFill>
                </a:uFill>
              </a:rPr>
              <a:t>, </a:t>
            </a:r>
            <a:r>
              <a:rPr sz="1600" dirty="0">
                <a:hlinkClick r:id="rId11"/>
              </a:rPr>
              <a:t>FPF8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2000"/>
              </a:spcBef>
              <a:defRPr sz="1300" b="1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FPF paper:</a:t>
            </a: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2"/>
              </a:rPr>
              <a:t>2109.10905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500"/>
              </a:spcBef>
              <a:defRPr sz="1300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~75 pages, ~80 authors</a:t>
            </a:r>
          </a:p>
          <a:p>
            <a:pPr algn="ctr">
              <a:spcBef>
                <a:spcPts val="2000"/>
              </a:spcBef>
              <a:defRPr sz="1300" b="1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Snowmass Whitepaper:</a:t>
            </a: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3"/>
              </a:rPr>
              <a:t>2203.05090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500"/>
              </a:spcBef>
              <a:defRPr sz="1300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~450 pages, ~250 authors</a:t>
            </a:r>
          </a:p>
          <a:p>
            <a:pPr algn="ctr">
              <a:spcBef>
                <a:spcPts val="2000"/>
              </a:spcBef>
              <a:defRPr sz="1300" b="1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Recent Summary:</a:t>
            </a:r>
          </a:p>
          <a:p>
            <a:pPr algn="ctr"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4"/>
              </a:rPr>
              <a:t>FPF Update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2000"/>
              </a:spcBef>
              <a:defRPr sz="1300" b="1">
                <a:uFill>
                  <a:solidFill>
                    <a:srgbClr val="0433FF"/>
                  </a:solidFill>
                </a:uFill>
              </a:defRPr>
            </a:pPr>
            <a:r>
              <a:rPr sz="1600" dirty="0"/>
              <a:t>Technical Documents:</a:t>
            </a: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5"/>
              </a:rPr>
              <a:t>Facility Technical Study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6"/>
              </a:rPr>
              <a:t>Muon Flux Study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7"/>
              </a:rPr>
              <a:t>Vibration Study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sz="1600" dirty="0">
                <a:hlinkClick r:id="rId18"/>
              </a:rPr>
              <a:t>Geotechnical Report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798895" y="6495286"/>
            <a:ext cx="301812" cy="2896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731" name="ESPPU scientific program:…"/>
          <p:cNvSpPr txBox="1"/>
          <p:nvPr/>
        </p:nvSpPr>
        <p:spPr>
          <a:xfrm>
            <a:off x="3213434" y="3869722"/>
            <a:ext cx="2634950" cy="146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Autofit/>
          </a:bodyPr>
          <a:lstStyle/>
          <a:p>
            <a:pPr algn="ctr">
              <a:lnSpc>
                <a:spcPct val="120000"/>
              </a:lnSpc>
              <a:spcBef>
                <a:spcPts val="2000"/>
              </a:spcBef>
              <a:defRPr sz="1300" b="1">
                <a:solidFill>
                  <a:srgbClr val="0D274E"/>
                </a:solidFill>
                <a:uFill>
                  <a:solidFill>
                    <a:srgbClr val="0433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solidFill>
                  <a:schemeClr val="tx1">
                    <a:lumMod val="95000"/>
                  </a:schemeClr>
                </a:solidFill>
              </a:rPr>
              <a:t>ESPPU scientific program:</a:t>
            </a:r>
          </a:p>
          <a:p>
            <a:pPr algn="ctr">
              <a:lnSpc>
                <a:spcPct val="120000"/>
              </a:lnSpc>
              <a:spcBef>
                <a:spcPts val="500"/>
              </a:spcBef>
              <a:defRPr sz="13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solidFill>
                  <a:schemeClr val="tx1">
                    <a:lumMod val="95000"/>
                  </a:schemeClr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 C: </a:t>
            </a:r>
            <a:r>
              <a:rPr sz="1600" dirty="0">
                <a:solidFill>
                  <a:srgbClr val="FBCA98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doi.org/10.1140/</a:t>
            </a:r>
            <a:r>
              <a:rPr sz="1600" dirty="0" err="1">
                <a:solidFill>
                  <a:srgbClr val="FBCA98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</a:t>
            </a:r>
            <a:r>
              <a:rPr sz="1600" dirty="0">
                <a:solidFill>
                  <a:srgbClr val="FBCA98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/s10052-025-14048-6</a:t>
            </a:r>
            <a:endParaRPr sz="1600" dirty="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algn="ctr">
              <a:lnSpc>
                <a:spcPct val="120000"/>
              </a:lnSpc>
              <a:spcBef>
                <a:spcPts val="500"/>
              </a:spcBef>
              <a:defRPr sz="1300">
                <a:solidFill>
                  <a:srgbClr val="0E274D"/>
                </a:solidFill>
                <a:uFill>
                  <a:solidFill>
                    <a:srgbClr val="0433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>
                <a:solidFill>
                  <a:schemeClr val="tx1">
                    <a:lumMod val="95000"/>
                  </a:schemeClr>
                </a:solidFill>
              </a:rPr>
              <a:t>~25 pages, ~26 authors</a:t>
            </a:r>
          </a:p>
        </p:txBody>
      </p:sp>
      <p:pic>
        <p:nvPicPr>
          <p:cNvPr id="732" name="pasted-movie.png" descr="pasted-movi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72870" y="684855"/>
            <a:ext cx="7067238" cy="255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pasted-movie.png" descr="pasted-movi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47982" y="4126408"/>
            <a:ext cx="3664430" cy="2101989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734" name="pasted-movie.png" descr="pasted-movi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42893" y="3412229"/>
            <a:ext cx="4990830" cy="1918186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D252B-28C5-58D6-C9C7-346CE378E47F}"/>
              </a:ext>
            </a:extLst>
          </p:cNvPr>
          <p:cNvSpPr txBox="1"/>
          <p:nvPr/>
        </p:nvSpPr>
        <p:spPr>
          <a:xfrm>
            <a:off x="6839236" y="272366"/>
            <a:ext cx="398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at FPF8 workshop</a:t>
            </a:r>
            <a:endParaRPr lang="en-CH"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5117CF-7057-D1F8-30D8-DEF6116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310745" cy="657300"/>
          </a:xfrm>
        </p:spPr>
        <p:txBody>
          <a:bodyPr/>
          <a:lstStyle/>
          <a:p>
            <a:r>
              <a:rPr lang="en-US" dirty="0"/>
              <a:t>FASER in LHC-Run4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DAB238CF-D08A-0995-8923-B02C8F8F3E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016" y="1022426"/>
                <a:ext cx="8398165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Meanwhile, FASER operation in Run 4 was approved</a:t>
                </a:r>
              </a:p>
              <a:p>
                <a:pPr lvl="1"/>
                <a:r>
                  <a:rPr lang="en-US" sz="2000" dirty="0"/>
                  <a:t>Run 3: ~250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, Run 4: ~680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Neutrino physics will continue at the LHC</a:t>
                </a:r>
              </a:p>
              <a:p>
                <a:r>
                  <a:rPr lang="en-US" sz="2000" dirty="0"/>
                  <a:t>Data taking with FASER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may be limited due to high muon BG</a:t>
                </a:r>
              </a:p>
              <a:p>
                <a:pPr lvl="1"/>
                <a:r>
                  <a:rPr lang="en-US" sz="2000" dirty="0"/>
                  <a:t>R&amp;D for FASER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is ongoing, including a muon sweeper magnet</a:t>
                </a:r>
              </a:p>
              <a:p>
                <a:r>
                  <a:rPr lang="en-US" sz="2000" dirty="0"/>
                  <a:t>In addition, possible upgrades under discussion</a:t>
                </a:r>
              </a:p>
              <a:p>
                <a:pPr lvl="1"/>
                <a:r>
                  <a:rPr lang="en-US" sz="2000" dirty="0"/>
                  <a:t>FASER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location (on axis) and behind FASER (off axis)</a:t>
                </a:r>
              </a:p>
              <a:p>
                <a:pPr lvl="1"/>
                <a:r>
                  <a:rPr lang="en-US" sz="2000" dirty="0"/>
                  <a:t>Electronic-based neutrino detector, targeting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000" dirty="0"/>
              </a:p>
              <a:p>
                <a:endParaRPr lang="en-CH" sz="2000" dirty="0"/>
              </a:p>
            </p:txBody>
          </p:sp>
        </mc:Choice>
        <mc:Fallback xmlns="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DAB238CF-D08A-0995-8923-B02C8F8F3E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016" y="1022426"/>
                <a:ext cx="8398165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F1D7B8C-40FD-A6B9-DA7A-EE43252D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AD8C311-231C-55E6-7D6F-2EA64A2B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9E02575-A52D-9FEB-A207-B93E369C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2D9B7A-28A3-E5F7-D7A5-8475C5B41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755" y="123272"/>
            <a:ext cx="3072389" cy="32654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145882-6CC5-9088-69D0-3824CCA83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207" y="3694545"/>
            <a:ext cx="3379986" cy="29454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A2514DC-1154-111A-0994-A464B271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5372"/>
          <a:stretch/>
        </p:blipFill>
        <p:spPr>
          <a:xfrm>
            <a:off x="838199" y="3945669"/>
            <a:ext cx="5681395" cy="245686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FC22EB-B308-3DD0-7713-9BE5C30B4CDA}"/>
              </a:ext>
            </a:extLst>
          </p:cNvPr>
          <p:cNvSpPr txBox="1"/>
          <p:nvPr/>
        </p:nvSpPr>
        <p:spPr>
          <a:xfrm>
            <a:off x="7689657" y="3694545"/>
            <a:ext cx="3807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available behind FASER detector, off axis</a:t>
            </a:r>
          </a:p>
          <a:p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A752E1C-5041-B093-ADAE-2E301E814F12}"/>
                  </a:ext>
                </a:extLst>
              </p:cNvPr>
              <p:cNvSpPr txBox="1"/>
              <p:nvPr/>
            </p:nvSpPr>
            <p:spPr>
              <a:xfrm>
                <a:off x="7215663" y="169047"/>
                <a:ext cx="3807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location, on axis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A752E1C-5041-B093-ADAE-2E301E814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663" y="169047"/>
                <a:ext cx="3807960" cy="369332"/>
              </a:xfrm>
              <a:prstGeom prst="rect">
                <a:avLst/>
              </a:prstGeom>
              <a:blipFill>
                <a:blip r:embed="rId6"/>
                <a:stretch>
                  <a:fillRect l="-1442" t="-8333" b="-28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0E7425-D1F1-C642-3D6C-0A62B9CF989D}"/>
              </a:ext>
            </a:extLst>
          </p:cNvPr>
          <p:cNvSpPr txBox="1"/>
          <p:nvPr/>
        </p:nvSpPr>
        <p:spPr>
          <a:xfrm>
            <a:off x="5244207" y="627901"/>
            <a:ext cx="2744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CERN-LHCC-2023-009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0217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01F96C-2F7E-AAFB-645F-79F5B142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57"/>
            <a:ext cx="10515600" cy="829531"/>
          </a:xfrm>
        </p:spPr>
        <p:txBody>
          <a:bodyPr/>
          <a:lstStyle/>
          <a:p>
            <a:r>
              <a:rPr lang="en-US" dirty="0"/>
              <a:t>Summary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6B8E9833-47A0-1085-91AA-438920715B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4927" y="1074589"/>
                <a:ext cx="10698018" cy="4708824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FASER is a pathfinder experiment, opening a new window to utilize “collider neutrinos” 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Taking data in LHC-Run 3</a:t>
                </a:r>
                <a:r>
                  <a:rPr lang="en-US" dirty="0">
                    <a:solidFill>
                      <a:schemeClr val="tx1"/>
                    </a:solidFill>
                  </a:rPr>
                  <a:t>, collecting 190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of data by 2024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First </a:t>
                </a:r>
                <a:r>
                  <a:rPr lang="en-US" dirty="0">
                    <a:solidFill>
                      <a:srgbClr val="FFFF00"/>
                    </a:solidFill>
                  </a:rPr>
                  <a:t>neutrino cross section measurements in TeV energy range </a:t>
                </a:r>
                <a:r>
                  <a:rPr lang="en-US" dirty="0">
                    <a:solidFill>
                      <a:schemeClr val="tx1"/>
                    </a:solidFill>
                  </a:rPr>
                  <a:t>both by the FASER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electronic detectors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More results are coming!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6B8E9833-47A0-1085-91AA-438920715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927" y="1074589"/>
                <a:ext cx="10698018" cy="4708824"/>
              </a:xfrm>
              <a:blipFill>
                <a:blip r:embed="rId2"/>
                <a:stretch>
                  <a:fillRect l="-741" t="-1682" r="-17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F82120-3D66-1373-9C4A-11E0724B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598301F-C5E3-F3E8-14E1-D185DF15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7538E8-8488-52C5-E440-8D90AA0E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A1220AE-4161-0CD2-58A0-96D2D903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69" y="3186238"/>
            <a:ext cx="6376573" cy="28836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32BD1F-F8CC-0954-D067-85402E912C1D}"/>
              </a:ext>
            </a:extLst>
          </p:cNvPr>
          <p:cNvSpPr txBox="1"/>
          <p:nvPr/>
        </p:nvSpPr>
        <p:spPr>
          <a:xfrm>
            <a:off x="495300" y="3787917"/>
            <a:ext cx="525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 physics cases in future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FASER in Run 4 approved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Forward Physics Facility (FPF) </a:t>
            </a:r>
            <a:r>
              <a:rPr lang="en-US" sz="2400" dirty="0"/>
              <a:t>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291319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1461-6C4D-F8FB-E8AE-A9F39154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98BC418D-E8F9-B90F-9084-6C856688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208" y="3084018"/>
            <a:ext cx="1775535" cy="61384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4C11038-6652-9C95-A948-9F8D282B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4476"/>
            <a:ext cx="9144000" cy="441325"/>
          </a:xfrm>
        </p:spPr>
        <p:txBody>
          <a:bodyPr>
            <a:normAutofit fontScale="90000"/>
          </a:bodyPr>
          <a:lstStyle/>
          <a:p>
            <a:r>
              <a:rPr lang="en-US" dirty="0"/>
              <a:t>FASER INSTITUTIONS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D27B0-F6DB-2EAD-F64F-D1637CEE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8300178" y="1219201"/>
            <a:ext cx="1785592" cy="9040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01136-3E2E-45FF-FBEC-D82912486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861" y="1360909"/>
            <a:ext cx="620649" cy="62064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4B235E-C515-E379-23BB-849367388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423" y="2380462"/>
            <a:ext cx="1720850" cy="3253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9C15EE-B075-E8C0-A362-F31582993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598" y="1418614"/>
            <a:ext cx="1714500" cy="5052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F9B20C-5307-FF40-5265-3A71952A2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222" y="3200484"/>
            <a:ext cx="1888303" cy="35131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FC6BBC-3EF4-61CD-3BF0-A07A8EC7F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1847" y="2351430"/>
            <a:ext cx="1543050" cy="58180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0141D8-D398-7488-67CC-F31A3CFF4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6213" y="2286001"/>
            <a:ext cx="1819942" cy="60029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0FE886-9DF4-97A9-C3AB-24E45A52A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2190" y="1418613"/>
            <a:ext cx="1442364" cy="4807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C04C9E-CFD6-46A4-3AB1-79DF06F54C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4405" y="2361160"/>
            <a:ext cx="1757141" cy="3639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5F2C2F-A66E-3967-AA06-8FEB3545B59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6929537" y="3998740"/>
            <a:ext cx="1582150" cy="61509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22A91C-C732-2F2B-E7FF-F6A3D0A1696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1822370" y="3145177"/>
            <a:ext cx="1987631" cy="5906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E3C67C-251A-9A75-A061-4ABC80391D9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6112698" y="3048001"/>
            <a:ext cx="1888303" cy="6201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1919DC-2BD5-6B28-9241-7CEF050340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636" y="3972034"/>
            <a:ext cx="1143000" cy="6685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BC229A-357B-6487-2E0E-774CCE371E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1963" y="5779610"/>
            <a:ext cx="1517028" cy="58310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187CFD-11AC-CB65-0853-06C3798C4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01981" y="4016486"/>
            <a:ext cx="1169564" cy="5796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FCC2EE-FC08-D253-1CD2-D4221980D3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5672" y="4897059"/>
            <a:ext cx="1859349" cy="47214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20B566F-2844-8367-B709-03C749044C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8104" y="4950571"/>
            <a:ext cx="1542638" cy="3651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0C137E-391C-1A01-1F01-295F2AABF1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9722" y="4830024"/>
            <a:ext cx="1458564" cy="60621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4EF6F34-F298-9B93-CD03-703ADB555588}"/>
              </a:ext>
            </a:extLst>
          </p:cNvPr>
          <p:cNvSpPr txBox="1">
            <a:spLocks/>
          </p:cNvSpPr>
          <p:nvPr/>
        </p:nvSpPr>
        <p:spPr>
          <a:xfrm>
            <a:off x="1524000" y="835206"/>
            <a:ext cx="9144000" cy="46019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1800" dirty="0">
                <a:latin typeface="Arial"/>
              </a:rPr>
              <a:t>96 collaborators, 26 institutions, 10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D78DB-B8D5-F36A-7FF5-8620F5D391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7559" y="5689553"/>
            <a:ext cx="1803986" cy="7632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A8000-F978-4431-F46F-20A48BC1647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9543" y="3950888"/>
            <a:ext cx="710800" cy="7108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E7C5E-8F81-D021-BADC-E8836C5607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52600" y="4856294"/>
            <a:ext cx="1883252" cy="5536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D7B7CA-B879-7D16-F531-A9755E6DA09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57031" y="5775865"/>
            <a:ext cx="1318306" cy="5906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252AA-5DAC-86F4-EB33-662116EB2F1E}"/>
              </a:ext>
            </a:extLst>
          </p:cNvPr>
          <p:cNvSpPr txBox="1"/>
          <p:nvPr/>
        </p:nvSpPr>
        <p:spPr>
          <a:xfrm>
            <a:off x="4813930" y="4029289"/>
            <a:ext cx="172531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/>
                <a:ea typeface="ＭＳ Ｐゴシック" charset="0"/>
                <a:cs typeface="Arial" charset="0"/>
              </a:rPr>
              <a:t>International laboratory covered by a cooperation agreement with CERN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18927-F24B-D9DF-6810-F48EDFEAFC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25618" y="5735686"/>
            <a:ext cx="1725315" cy="6709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C2B37B-119F-A604-5A85-3009197B5A9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54839" y="4800600"/>
            <a:ext cx="665064" cy="6650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5C7620-187F-2B26-ACF8-0CA0885F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27E9E1-A3A7-6402-10AE-A5E1653C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4CA9C690-43EC-470A-29DB-BD5F52AD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D74F379-A14C-7F67-63F9-3E862192418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6685" y="0"/>
            <a:ext cx="10138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0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36CF6F-8E81-0E32-20AC-BE5603F6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talks in EPS-HEP</a:t>
            </a:r>
            <a:endParaRPr lang="en-CH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342F18-DEB5-4B92-5216-47BB38D65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The Forward Physics Facility at the LHC</a:t>
            </a:r>
          </a:p>
          <a:p>
            <a:pPr lvl="1"/>
            <a:r>
              <a:rPr lang="en-GB" dirty="0">
                <a:hlinkClick r:id="rId2"/>
              </a:rPr>
              <a:t>https://indico.in2p3.fr/event/33627/contributions/155270/</a:t>
            </a:r>
            <a:r>
              <a:rPr lang="ja-JP" altLang="en-US" dirty="0"/>
              <a:t>　</a:t>
            </a:r>
            <a:endParaRPr lang="en-GB" dirty="0"/>
          </a:p>
          <a:p>
            <a:pPr lvl="1"/>
            <a:r>
              <a:rPr lang="en-GB" dirty="0"/>
              <a:t>Akitaka Ariga (University of Bern (CH) and Chiba University (JP))</a:t>
            </a:r>
          </a:p>
          <a:p>
            <a:pPr lvl="1"/>
            <a:r>
              <a:rPr lang="en-GB" dirty="0"/>
              <a:t>7</a:t>
            </a:r>
            <a:r>
              <a:rPr lang="en-GB" baseline="30000" dirty="0"/>
              <a:t>TH</a:t>
            </a:r>
            <a:r>
              <a:rPr lang="en-GB" dirty="0"/>
              <a:t> July 10:15</a:t>
            </a:r>
          </a:p>
          <a:p>
            <a:r>
              <a:rPr lang="en-GB" dirty="0"/>
              <a:t>Neutrino results at the FASER experiment (This talk)</a:t>
            </a:r>
          </a:p>
          <a:p>
            <a:pPr lvl="1"/>
            <a:r>
              <a:rPr lang="en-GB" dirty="0">
                <a:hlinkClick r:id="rId3"/>
              </a:rPr>
              <a:t>https://indico.in2p3.fr/event/33627/contributions/154587/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FASER Collaboration, Akitaka Ariga (University of Bern (CH) and Chiba University (JP))</a:t>
            </a:r>
          </a:p>
          <a:p>
            <a:pPr lvl="1"/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July 08:50</a:t>
            </a:r>
          </a:p>
          <a:p>
            <a:r>
              <a:rPr lang="en-GB" dirty="0"/>
              <a:t>Long lived particle searches at FASER</a:t>
            </a:r>
          </a:p>
          <a:p>
            <a:pPr lvl="1"/>
            <a:r>
              <a:rPr lang="en-GB" dirty="0">
                <a:hlinkClick r:id="rId4"/>
              </a:rPr>
              <a:t>https://indico.in2p3.fr/event/33627/contributions/154654/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FASER Collaboration, </a:t>
            </a:r>
            <a:r>
              <a:rPr lang="en-GB" dirty="0" err="1"/>
              <a:t>Xiaocong</a:t>
            </a:r>
            <a:r>
              <a:rPr lang="en-GB" dirty="0"/>
              <a:t> Ai (Zhengzhou University)</a:t>
            </a:r>
          </a:p>
          <a:p>
            <a:pPr lvl="1"/>
            <a:r>
              <a:rPr lang="en-GB" dirty="0"/>
              <a:t>11</a:t>
            </a:r>
            <a:r>
              <a:rPr lang="en-GB" baseline="30000" dirty="0"/>
              <a:t>th</a:t>
            </a:r>
            <a:r>
              <a:rPr lang="en-GB" dirty="0"/>
              <a:t> July 09:10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88C272-39EA-3549-5F51-42F1A46C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C8D5A9-DE95-D387-756E-51CE3CC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106B96-6B3E-E834-E4EF-1656C127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05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6865FF-8330-6090-9CAF-B6256CE62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en-CH" dirty="0"/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64736A8D-833A-B000-8D82-80FFD1E05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C59022-25AD-4046-1F7A-DBBCF05E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1B1505-8017-CB8D-E1A3-B4D6D8A4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AE4F91-53BF-A9AD-5454-643F216A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652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318EAF-E589-22A9-BC98-5DE818DD50F5}"/>
              </a:ext>
            </a:extLst>
          </p:cNvPr>
          <p:cNvSpPr/>
          <p:nvPr/>
        </p:nvSpPr>
        <p:spPr>
          <a:xfrm>
            <a:off x="1316736" y="1194968"/>
            <a:ext cx="9610344" cy="50541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21EB57B-7AF3-8C11-E3F8-6DB558A12303}"/>
              </a:ext>
            </a:extLst>
          </p:cNvPr>
          <p:cNvGrpSpPr/>
          <p:nvPr/>
        </p:nvGrpSpPr>
        <p:grpSpPr>
          <a:xfrm>
            <a:off x="1543031" y="1194968"/>
            <a:ext cx="9236100" cy="5054111"/>
            <a:chOff x="1543031" y="1194968"/>
            <a:chExt cx="9236100" cy="5054111"/>
          </a:xfrm>
        </p:grpSpPr>
        <p:sp>
          <p:nvSpPr>
            <p:cNvPr id="477" name="Google Shape;477;p54"/>
            <p:cNvSpPr/>
            <p:nvPr/>
          </p:nvSpPr>
          <p:spPr>
            <a:xfrm>
              <a:off x="7506731" y="3216849"/>
              <a:ext cx="1738000" cy="1738000"/>
            </a:xfrm>
            <a:prstGeom prst="ellipse">
              <a:avLst/>
            </a:prstGeom>
            <a:solidFill>
              <a:srgbClr val="F3F3F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endParaRPr sz="1733">
                <a:solidFill>
                  <a:schemeClr val="dk1"/>
                </a:solidFill>
              </a:endParaRPr>
            </a:p>
          </p:txBody>
        </p:sp>
        <p:cxnSp>
          <p:nvCxnSpPr>
            <p:cNvPr id="478" name="Google Shape;478;p54"/>
            <p:cNvCxnSpPr/>
            <p:nvPr/>
          </p:nvCxnSpPr>
          <p:spPr>
            <a:xfrm>
              <a:off x="4894618" y="3595924"/>
              <a:ext cx="720000" cy="13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54"/>
            <p:cNvCxnSpPr/>
            <p:nvPr/>
          </p:nvCxnSpPr>
          <p:spPr>
            <a:xfrm>
              <a:off x="4859618" y="3665791"/>
              <a:ext cx="720000" cy="13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54"/>
            <p:cNvCxnSpPr/>
            <p:nvPr/>
          </p:nvCxnSpPr>
          <p:spPr>
            <a:xfrm>
              <a:off x="3805618" y="4607891"/>
              <a:ext cx="96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54"/>
            <p:cNvCxnSpPr/>
            <p:nvPr/>
          </p:nvCxnSpPr>
          <p:spPr>
            <a:xfrm>
              <a:off x="3860751" y="4509224"/>
              <a:ext cx="90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54"/>
            <p:cNvCxnSpPr/>
            <p:nvPr/>
          </p:nvCxnSpPr>
          <p:spPr>
            <a:xfrm>
              <a:off x="3805618" y="2348157"/>
              <a:ext cx="96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54"/>
            <p:cNvCxnSpPr/>
            <p:nvPr/>
          </p:nvCxnSpPr>
          <p:spPr>
            <a:xfrm>
              <a:off x="3852151" y="2428024"/>
              <a:ext cx="919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85" name="Google Shape;485;p54"/>
            <p:cNvGrpSpPr/>
            <p:nvPr/>
          </p:nvGrpSpPr>
          <p:grpSpPr>
            <a:xfrm>
              <a:off x="2433632" y="2587584"/>
              <a:ext cx="875633" cy="0"/>
              <a:chOff x="629975" y="2352500"/>
              <a:chExt cx="656725" cy="0"/>
            </a:xfrm>
          </p:grpSpPr>
          <p:cxnSp>
            <p:nvCxnSpPr>
              <p:cNvPr id="486" name="Google Shape;486;p54"/>
              <p:cNvCxnSpPr/>
              <p:nvPr/>
            </p:nvCxnSpPr>
            <p:spPr>
              <a:xfrm>
                <a:off x="629975" y="2352500"/>
                <a:ext cx="4626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487" name="Google Shape;487;p54"/>
              <p:cNvCxnSpPr/>
              <p:nvPr/>
            </p:nvCxnSpPr>
            <p:spPr>
              <a:xfrm>
                <a:off x="796500" y="2352500"/>
                <a:ext cx="4902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8" name="Google Shape;488;p54"/>
            <p:cNvGrpSpPr/>
            <p:nvPr/>
          </p:nvGrpSpPr>
          <p:grpSpPr>
            <a:xfrm>
              <a:off x="2433632" y="4360517"/>
              <a:ext cx="875633" cy="0"/>
              <a:chOff x="629975" y="2352500"/>
              <a:chExt cx="656725" cy="0"/>
            </a:xfrm>
          </p:grpSpPr>
          <p:cxnSp>
            <p:nvCxnSpPr>
              <p:cNvPr id="489" name="Google Shape;489;p54"/>
              <p:cNvCxnSpPr/>
              <p:nvPr/>
            </p:nvCxnSpPr>
            <p:spPr>
              <a:xfrm>
                <a:off x="629975" y="2352500"/>
                <a:ext cx="4626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490" name="Google Shape;490;p54"/>
              <p:cNvCxnSpPr/>
              <p:nvPr/>
            </p:nvCxnSpPr>
            <p:spPr>
              <a:xfrm>
                <a:off x="796500" y="2352500"/>
                <a:ext cx="4902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1" name="Google Shape;491;p54"/>
            <p:cNvCxnSpPr>
              <a:stCxn id="492" idx="5"/>
              <a:endCxn id="493" idx="1"/>
            </p:cNvCxnSpPr>
            <p:nvPr/>
          </p:nvCxnSpPr>
          <p:spPr>
            <a:xfrm>
              <a:off x="3805618" y="2827011"/>
              <a:ext cx="531200" cy="411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54"/>
            <p:cNvCxnSpPr>
              <a:stCxn id="495" idx="7"/>
              <a:endCxn id="493" idx="3"/>
            </p:cNvCxnSpPr>
            <p:nvPr/>
          </p:nvCxnSpPr>
          <p:spPr>
            <a:xfrm rot="10800000" flipH="1">
              <a:off x="3805618" y="3717491"/>
              <a:ext cx="531200" cy="403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54"/>
            <p:cNvCxnSpPr/>
            <p:nvPr/>
          </p:nvCxnSpPr>
          <p:spPr>
            <a:xfrm rot="10800000" flipH="1">
              <a:off x="4859631" y="3034617"/>
              <a:ext cx="459600" cy="265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2" name="Google Shape;492;p54"/>
            <p:cNvSpPr/>
            <p:nvPr/>
          </p:nvSpPr>
          <p:spPr>
            <a:xfrm>
              <a:off x="3312265" y="2248984"/>
              <a:ext cx="578000" cy="6772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r>
                <a:rPr lang="de" sz="1733">
                  <a:solidFill>
                    <a:schemeClr val="dk1"/>
                  </a:solidFill>
                </a:rPr>
                <a:t>g,q</a:t>
              </a:r>
              <a:endParaRPr sz="1733">
                <a:solidFill>
                  <a:schemeClr val="dk1"/>
                </a:solidFill>
              </a:endParaRPr>
            </a:p>
          </p:txBody>
        </p:sp>
        <p:sp>
          <p:nvSpPr>
            <p:cNvPr id="495" name="Google Shape;495;p54"/>
            <p:cNvSpPr/>
            <p:nvPr/>
          </p:nvSpPr>
          <p:spPr>
            <a:xfrm>
              <a:off x="3312265" y="4021917"/>
              <a:ext cx="578000" cy="6772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r>
                <a:rPr lang="de" sz="1733">
                  <a:solidFill>
                    <a:schemeClr val="dk1"/>
                  </a:solidFill>
                </a:rPr>
                <a:t>g,q</a:t>
              </a:r>
              <a:endParaRPr sz="1733">
                <a:solidFill>
                  <a:schemeClr val="dk1"/>
                </a:solidFill>
              </a:endParaRPr>
            </a:p>
          </p:txBody>
        </p:sp>
        <p:sp>
          <p:nvSpPr>
            <p:cNvPr id="497" name="Google Shape;497;p54"/>
            <p:cNvSpPr/>
            <p:nvPr/>
          </p:nvSpPr>
          <p:spPr>
            <a:xfrm>
              <a:off x="3312265" y="1384719"/>
              <a:ext cx="1194400" cy="5764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 dirty="0">
                  <a:solidFill>
                    <a:srgbClr val="F18F1F"/>
                  </a:solidFill>
                </a:rPr>
                <a:t>intrinsic </a:t>
              </a:r>
              <a:endParaRPr sz="1600" dirty="0">
                <a:solidFill>
                  <a:srgbClr val="F18F1F"/>
                </a:solidFill>
              </a:endParaRPr>
            </a:p>
            <a:p>
              <a:pPr algn="ctr"/>
              <a:r>
                <a:rPr lang="de" sz="1600" dirty="0">
                  <a:solidFill>
                    <a:srgbClr val="F18F1F"/>
                  </a:solidFill>
                </a:rPr>
                <a:t>charm</a:t>
              </a:r>
              <a:endParaRPr sz="1600" dirty="0">
                <a:solidFill>
                  <a:srgbClr val="F18F1F"/>
                </a:solidFill>
              </a:endParaRPr>
            </a:p>
          </p:txBody>
        </p:sp>
        <p:sp>
          <p:nvSpPr>
            <p:cNvPr id="493" name="Google Shape;493;p54"/>
            <p:cNvSpPr/>
            <p:nvPr/>
          </p:nvSpPr>
          <p:spPr>
            <a:xfrm>
              <a:off x="4237665" y="3139419"/>
              <a:ext cx="677200" cy="6772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r>
                <a:rPr lang="de" sz="1733">
                  <a:solidFill>
                    <a:schemeClr val="dk1"/>
                  </a:solidFill>
                </a:rPr>
                <a:t>cc</a:t>
              </a:r>
              <a:endParaRPr sz="1733">
                <a:solidFill>
                  <a:schemeClr val="dk1"/>
                </a:solidFill>
              </a:endParaRPr>
            </a:p>
          </p:txBody>
        </p:sp>
        <p:sp>
          <p:nvSpPr>
            <p:cNvPr id="498" name="Google Shape;498;p54"/>
            <p:cNvSpPr/>
            <p:nvPr/>
          </p:nvSpPr>
          <p:spPr>
            <a:xfrm>
              <a:off x="5278631" y="2561419"/>
              <a:ext cx="677200" cy="6772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r>
                <a:rPr lang="de" sz="1733">
                  <a:solidFill>
                    <a:schemeClr val="dk1"/>
                  </a:solidFill>
                </a:rPr>
                <a:t>D</a:t>
              </a:r>
              <a:endParaRPr sz="1733">
                <a:solidFill>
                  <a:schemeClr val="dk1"/>
                </a:solidFill>
              </a:endParaRPr>
            </a:p>
          </p:txBody>
        </p:sp>
        <p:cxnSp>
          <p:nvCxnSpPr>
            <p:cNvPr id="499" name="Google Shape;499;p54"/>
            <p:cNvCxnSpPr/>
            <p:nvPr/>
          </p:nvCxnSpPr>
          <p:spPr>
            <a:xfrm flipH="1">
              <a:off x="5805231" y="2349451"/>
              <a:ext cx="172400" cy="263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54"/>
            <p:cNvCxnSpPr/>
            <p:nvPr/>
          </p:nvCxnSpPr>
          <p:spPr>
            <a:xfrm flipH="1">
              <a:off x="5856031" y="2393884"/>
              <a:ext cx="172400" cy="263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54"/>
            <p:cNvCxnSpPr>
              <a:stCxn id="502" idx="1"/>
            </p:cNvCxnSpPr>
            <p:nvPr/>
          </p:nvCxnSpPr>
          <p:spPr>
            <a:xfrm flipH="1">
              <a:off x="5935349" y="2248984"/>
              <a:ext cx="2440400" cy="545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503" name="Google Shape;503;p54"/>
            <p:cNvGrpSpPr/>
            <p:nvPr/>
          </p:nvGrpSpPr>
          <p:grpSpPr>
            <a:xfrm>
              <a:off x="1708162" y="3595931"/>
              <a:ext cx="1890032" cy="333183"/>
              <a:chOff x="-850325" y="1024750"/>
              <a:chExt cx="1192800" cy="360900"/>
            </a:xfrm>
          </p:grpSpPr>
          <p:sp>
            <p:nvSpPr>
              <p:cNvPr id="504" name="Google Shape;504;p54"/>
              <p:cNvSpPr/>
              <p:nvPr/>
            </p:nvSpPr>
            <p:spPr>
              <a:xfrm>
                <a:off x="-850325" y="1024750"/>
                <a:ext cx="1192800" cy="3609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rgbClr val="F18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1733"/>
              </a:p>
            </p:txBody>
          </p:sp>
          <p:sp>
            <p:nvSpPr>
              <p:cNvPr id="505" name="Google Shape;505;p54"/>
              <p:cNvSpPr/>
              <p:nvPr/>
            </p:nvSpPr>
            <p:spPr>
              <a:xfrm>
                <a:off x="-850325" y="1024750"/>
                <a:ext cx="1192800" cy="360900"/>
              </a:xfrm>
              <a:prstGeom prst="roundRect">
                <a:avLst>
                  <a:gd name="adj" fmla="val 16667"/>
                </a:avLst>
              </a:prstGeom>
              <a:solidFill>
                <a:srgbClr val="EBEDE4"/>
              </a:solidFill>
              <a:ln w="9525" cap="flat" cmpd="sng">
                <a:solidFill>
                  <a:srgbClr val="F18F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de" sz="1600">
                    <a:solidFill>
                      <a:srgbClr val="F18F1F"/>
                    </a:solidFill>
                  </a:rPr>
                  <a:t>BFKL dynamics</a:t>
                </a:r>
                <a:endParaRPr sz="1600">
                  <a:solidFill>
                    <a:srgbClr val="F18F1F"/>
                  </a:solidFill>
                </a:endParaRPr>
              </a:p>
            </p:txBody>
          </p:sp>
        </p:grpSp>
        <p:sp>
          <p:nvSpPr>
            <p:cNvPr id="506" name="Google Shape;506;p54"/>
            <p:cNvSpPr/>
            <p:nvPr/>
          </p:nvSpPr>
          <p:spPr>
            <a:xfrm>
              <a:off x="1918531" y="1640151"/>
              <a:ext cx="1275200" cy="5764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large x PDFs: x~1</a:t>
              </a:r>
              <a:endParaRPr sz="1600" baseline="30000">
                <a:solidFill>
                  <a:srgbClr val="F18F1F"/>
                </a:solidFill>
              </a:endParaRPr>
            </a:p>
          </p:txBody>
        </p:sp>
        <p:sp>
          <p:nvSpPr>
            <p:cNvPr id="507" name="Google Shape;507;p54"/>
            <p:cNvSpPr/>
            <p:nvPr/>
          </p:nvSpPr>
          <p:spPr>
            <a:xfrm>
              <a:off x="1788931" y="4699117"/>
              <a:ext cx="1534400" cy="5764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ultra low-x </a:t>
              </a:r>
              <a:br>
                <a:rPr lang="de" sz="1600">
                  <a:solidFill>
                    <a:srgbClr val="F18F1F"/>
                  </a:solidFill>
                </a:rPr>
              </a:br>
              <a:r>
                <a:rPr lang="de" sz="1600">
                  <a:solidFill>
                    <a:srgbClr val="F18F1F"/>
                  </a:solidFill>
                </a:rPr>
                <a:t>PDFs: x~10</a:t>
              </a:r>
              <a:r>
                <a:rPr lang="de" sz="1600" baseline="30000">
                  <a:solidFill>
                    <a:srgbClr val="F18F1F"/>
                  </a:solidFill>
                </a:rPr>
                <a:t>-7</a:t>
              </a:r>
              <a:endParaRPr sz="1600" baseline="30000">
                <a:solidFill>
                  <a:srgbClr val="F18F1F"/>
                </a:solidFill>
              </a:endParaRPr>
            </a:p>
          </p:txBody>
        </p:sp>
        <p:sp>
          <p:nvSpPr>
            <p:cNvPr id="508" name="Google Shape;508;p54"/>
            <p:cNvSpPr/>
            <p:nvPr/>
          </p:nvSpPr>
          <p:spPr>
            <a:xfrm>
              <a:off x="4914865" y="3929117"/>
              <a:ext cx="1275200" cy="5220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forward charm </a:t>
              </a:r>
              <a:endParaRPr sz="1600" baseline="30000">
                <a:solidFill>
                  <a:srgbClr val="F18F1F"/>
                </a:solidFill>
              </a:endParaRPr>
            </a:p>
          </p:txBody>
        </p:sp>
        <p:sp>
          <p:nvSpPr>
            <p:cNvPr id="509" name="Google Shape;509;p54"/>
            <p:cNvSpPr/>
            <p:nvPr/>
          </p:nvSpPr>
          <p:spPr>
            <a:xfrm>
              <a:off x="3543031" y="4897351"/>
              <a:ext cx="1351600" cy="5764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color glass condensate</a:t>
              </a:r>
              <a:endParaRPr sz="1600">
                <a:solidFill>
                  <a:srgbClr val="F18F1F"/>
                </a:solidFill>
              </a:endParaRPr>
            </a:p>
          </p:txBody>
        </p:sp>
        <p:sp>
          <p:nvSpPr>
            <p:cNvPr id="510" name="Google Shape;510;p54"/>
            <p:cNvSpPr/>
            <p:nvPr/>
          </p:nvSpPr>
          <p:spPr>
            <a:xfrm>
              <a:off x="4914865" y="1647884"/>
              <a:ext cx="1631600" cy="5764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charm</a:t>
              </a:r>
              <a:endParaRPr sz="1600">
                <a:solidFill>
                  <a:srgbClr val="F18F1F"/>
                </a:solidFill>
              </a:endParaRPr>
            </a:p>
            <a:p>
              <a:pPr algn="ctr"/>
              <a:r>
                <a:rPr lang="de" sz="1600">
                  <a:solidFill>
                    <a:srgbClr val="F18F1F"/>
                  </a:solidFill>
                </a:rPr>
                <a:t>fragmentation</a:t>
              </a:r>
              <a:endParaRPr sz="1600">
                <a:solidFill>
                  <a:srgbClr val="F18F1F"/>
                </a:solidFill>
              </a:endParaRPr>
            </a:p>
          </p:txBody>
        </p:sp>
        <p:sp>
          <p:nvSpPr>
            <p:cNvPr id="511" name="Google Shape;511;p54"/>
            <p:cNvSpPr/>
            <p:nvPr/>
          </p:nvSpPr>
          <p:spPr>
            <a:xfrm>
              <a:off x="7594065" y="3856051"/>
              <a:ext cx="459600" cy="4596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r>
                <a:rPr lang="de" sz="1733">
                  <a:solidFill>
                    <a:schemeClr val="dk1"/>
                  </a:solidFill>
                </a:rPr>
                <a:t>q</a:t>
              </a:r>
              <a:endParaRPr sz="1733">
                <a:solidFill>
                  <a:schemeClr val="dk1"/>
                </a:solidFill>
              </a:endParaRPr>
            </a:p>
          </p:txBody>
        </p:sp>
        <p:pic>
          <p:nvPicPr>
            <p:cNvPr id="502" name="Google Shape;502;p54"/>
            <p:cNvPicPr preferRelativeResize="0"/>
            <p:nvPr/>
          </p:nvPicPr>
          <p:blipFill rotWithShape="1">
            <a:blip r:embed="rId3">
              <a:alphaModFix/>
            </a:blip>
            <a:srcRect l="11564" t="40953" r="12849" b="40952"/>
            <a:stretch/>
          </p:blipFill>
          <p:spPr>
            <a:xfrm rot="5400000">
              <a:off x="7660599" y="2794451"/>
              <a:ext cx="1430300" cy="3393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2" name="Google Shape;512;p54"/>
            <p:cNvGrpSpPr/>
            <p:nvPr/>
          </p:nvGrpSpPr>
          <p:grpSpPr>
            <a:xfrm>
              <a:off x="7037499" y="4085851"/>
              <a:ext cx="469300" cy="0"/>
              <a:chOff x="934775" y="2352500"/>
              <a:chExt cx="351975" cy="0"/>
            </a:xfrm>
          </p:grpSpPr>
          <p:cxnSp>
            <p:nvCxnSpPr>
              <p:cNvPr id="513" name="Google Shape;513;p54"/>
              <p:cNvCxnSpPr/>
              <p:nvPr/>
            </p:nvCxnSpPr>
            <p:spPr>
              <a:xfrm>
                <a:off x="934775" y="2352500"/>
                <a:ext cx="3177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514" name="Google Shape;514;p54"/>
              <p:cNvCxnSpPr/>
              <p:nvPr/>
            </p:nvCxnSpPr>
            <p:spPr>
              <a:xfrm>
                <a:off x="1042850" y="2352500"/>
                <a:ext cx="2439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15" name="Google Shape;515;p54"/>
            <p:cNvCxnSpPr>
              <a:stCxn id="502" idx="1"/>
            </p:cNvCxnSpPr>
            <p:nvPr/>
          </p:nvCxnSpPr>
          <p:spPr>
            <a:xfrm rot="10800000" flipH="1">
              <a:off x="8375749" y="1532984"/>
              <a:ext cx="1269600" cy="716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54"/>
            <p:cNvCxnSpPr>
              <a:endCxn id="502" idx="3"/>
            </p:cNvCxnSpPr>
            <p:nvPr/>
          </p:nvCxnSpPr>
          <p:spPr>
            <a:xfrm rot="10800000" flipH="1">
              <a:off x="7923749" y="3679284"/>
              <a:ext cx="452000" cy="194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54"/>
            <p:cNvCxnSpPr/>
            <p:nvPr/>
          </p:nvCxnSpPr>
          <p:spPr>
            <a:xfrm>
              <a:off x="8354231" y="3673184"/>
              <a:ext cx="1354800" cy="487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18" name="Google Shape;518;p54"/>
            <p:cNvPicPr preferRelativeResize="0"/>
            <p:nvPr/>
          </p:nvPicPr>
          <p:blipFill rotWithShape="1">
            <a:blip r:embed="rId4">
              <a:alphaModFix/>
            </a:blip>
            <a:srcRect l="61652" t="33279" r="19562" b="29427"/>
            <a:stretch/>
          </p:blipFill>
          <p:spPr>
            <a:xfrm rot="8881091">
              <a:off x="8545873" y="3504879"/>
              <a:ext cx="571925" cy="165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54"/>
            <p:cNvPicPr preferRelativeResize="0"/>
            <p:nvPr/>
          </p:nvPicPr>
          <p:blipFill rotWithShape="1">
            <a:blip r:embed="rId4">
              <a:alphaModFix/>
            </a:blip>
            <a:srcRect l="61652" t="33279" r="19562" b="29427"/>
            <a:stretch/>
          </p:blipFill>
          <p:spPr>
            <a:xfrm rot="3543436">
              <a:off x="8614239" y="4051039"/>
              <a:ext cx="571923" cy="165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54"/>
            <p:cNvPicPr preferRelativeResize="0"/>
            <p:nvPr/>
          </p:nvPicPr>
          <p:blipFill rotWithShape="1">
            <a:blip r:embed="rId4">
              <a:alphaModFix/>
            </a:blip>
            <a:srcRect l="61652" t="33279" r="19562" b="29427"/>
            <a:stretch/>
          </p:blipFill>
          <p:spPr>
            <a:xfrm rot="8881091">
              <a:off x="9245173" y="3725181"/>
              <a:ext cx="571925" cy="16554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1" name="Google Shape;521;p54"/>
            <p:cNvCxnSpPr/>
            <p:nvPr/>
          </p:nvCxnSpPr>
          <p:spPr>
            <a:xfrm flipH="1">
              <a:off x="9118298" y="4187284"/>
              <a:ext cx="565200" cy="134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54"/>
            <p:cNvCxnSpPr/>
            <p:nvPr/>
          </p:nvCxnSpPr>
          <p:spPr>
            <a:xfrm rot="10800000">
              <a:off x="9118498" y="4322084"/>
              <a:ext cx="438000" cy="170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3" name="Google Shape;523;p54"/>
            <p:cNvSpPr/>
            <p:nvPr/>
          </p:nvSpPr>
          <p:spPr>
            <a:xfrm>
              <a:off x="9645365" y="3960317"/>
              <a:ext cx="189200" cy="4036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ctr"/>
              <a:endParaRPr sz="1733">
                <a:solidFill>
                  <a:schemeClr val="dk1"/>
                </a:solidFill>
              </a:endParaRPr>
            </a:p>
          </p:txBody>
        </p:sp>
        <p:sp>
          <p:nvSpPr>
            <p:cNvPr id="524" name="Google Shape;524;p54"/>
            <p:cNvSpPr/>
            <p:nvPr/>
          </p:nvSpPr>
          <p:spPr>
            <a:xfrm>
              <a:off x="6819815" y="1450617"/>
              <a:ext cx="1631600" cy="5764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009FDF"/>
                  </a:solidFill>
                </a:rPr>
                <a:t>neutrino DIS at TeV scale</a:t>
              </a:r>
              <a:endParaRPr sz="1600">
                <a:solidFill>
                  <a:srgbClr val="009FDF"/>
                </a:solidFill>
              </a:endParaRPr>
            </a:p>
          </p:txBody>
        </p:sp>
        <p:sp>
          <p:nvSpPr>
            <p:cNvPr id="525" name="Google Shape;525;p54"/>
            <p:cNvSpPr/>
            <p:nvPr/>
          </p:nvSpPr>
          <p:spPr>
            <a:xfrm>
              <a:off x="8468498" y="5140551"/>
              <a:ext cx="1738000" cy="3332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009FDF"/>
                  </a:solidFill>
                </a:rPr>
                <a:t>nuclear PDFs</a:t>
              </a:r>
              <a:endParaRPr sz="1600">
                <a:solidFill>
                  <a:srgbClr val="009FDF"/>
                </a:solidFill>
              </a:endParaRPr>
            </a:p>
          </p:txBody>
        </p:sp>
        <p:sp>
          <p:nvSpPr>
            <p:cNvPr id="526" name="Google Shape;526;p54"/>
            <p:cNvSpPr/>
            <p:nvPr/>
          </p:nvSpPr>
          <p:spPr>
            <a:xfrm>
              <a:off x="6885098" y="5659451"/>
              <a:ext cx="1738000" cy="3332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009FDF"/>
                  </a:solidFill>
                </a:rPr>
                <a:t>shadowing</a:t>
              </a:r>
              <a:endParaRPr sz="1600">
                <a:solidFill>
                  <a:srgbClr val="009FDF"/>
                </a:solidFill>
              </a:endParaRPr>
            </a:p>
          </p:txBody>
        </p:sp>
        <p:sp>
          <p:nvSpPr>
            <p:cNvPr id="527" name="Google Shape;527;p54"/>
            <p:cNvSpPr/>
            <p:nvPr/>
          </p:nvSpPr>
          <p:spPr>
            <a:xfrm>
              <a:off x="6819830" y="5018951"/>
              <a:ext cx="1534400" cy="3332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 dirty="0">
                  <a:solidFill>
                    <a:srgbClr val="009FDF"/>
                  </a:solidFill>
                </a:rPr>
                <a:t>strangeness</a:t>
              </a:r>
              <a:endParaRPr sz="1600" dirty="0">
                <a:solidFill>
                  <a:srgbClr val="009FDF"/>
                </a:solidFill>
              </a:endParaRPr>
            </a:p>
          </p:txBody>
        </p:sp>
        <p:sp>
          <p:nvSpPr>
            <p:cNvPr id="528" name="Google Shape;528;p54"/>
            <p:cNvSpPr/>
            <p:nvPr/>
          </p:nvSpPr>
          <p:spPr>
            <a:xfrm>
              <a:off x="9118498" y="2504235"/>
              <a:ext cx="1631600" cy="8268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 dirty="0">
                  <a:solidFill>
                    <a:srgbClr val="009FDF"/>
                  </a:solidFill>
                </a:rPr>
                <a:t>hadronization in nuclear medium</a:t>
              </a:r>
              <a:endParaRPr sz="1600" dirty="0">
                <a:solidFill>
                  <a:srgbClr val="009FDF"/>
                </a:solidFill>
              </a:endParaRPr>
            </a:p>
          </p:txBody>
        </p:sp>
        <p:sp>
          <p:nvSpPr>
            <p:cNvPr id="529" name="Google Shape;529;p54"/>
            <p:cNvSpPr/>
            <p:nvPr/>
          </p:nvSpPr>
          <p:spPr>
            <a:xfrm>
              <a:off x="9244731" y="1822351"/>
              <a:ext cx="1534400" cy="5764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 dirty="0">
                  <a:solidFill>
                    <a:srgbClr val="009FDF"/>
                  </a:solidFill>
                </a:rPr>
                <a:t>color transparency</a:t>
              </a:r>
              <a:endParaRPr sz="1600" dirty="0">
                <a:solidFill>
                  <a:srgbClr val="009FDF"/>
                </a:solidFill>
              </a:endParaRPr>
            </a:p>
          </p:txBody>
        </p:sp>
        <p:sp>
          <p:nvSpPr>
            <p:cNvPr id="530" name="Google Shape;530;p54"/>
            <p:cNvSpPr/>
            <p:nvPr/>
          </p:nvSpPr>
          <p:spPr>
            <a:xfrm>
              <a:off x="8866298" y="5584984"/>
              <a:ext cx="1441600" cy="333200"/>
            </a:xfrm>
            <a:prstGeom prst="roundRect">
              <a:avLst>
                <a:gd name="adj" fmla="val 16667"/>
              </a:avLst>
            </a:prstGeom>
            <a:solidFill>
              <a:srgbClr val="009FDF">
                <a:alpha val="10680"/>
              </a:srgbClr>
            </a:solidFill>
            <a:ln w="9525" cap="flat" cmpd="sng">
              <a:solidFill>
                <a:srgbClr val="009FD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 dirty="0">
                  <a:solidFill>
                    <a:srgbClr val="009FDF"/>
                  </a:solidFill>
                </a:rPr>
                <a:t>EMC effect</a:t>
              </a:r>
              <a:endParaRPr sz="1600" dirty="0">
                <a:solidFill>
                  <a:srgbClr val="009FDF"/>
                </a:solidFill>
              </a:endParaRPr>
            </a:p>
          </p:txBody>
        </p:sp>
        <p:sp>
          <p:nvSpPr>
            <p:cNvPr id="531" name="Google Shape;531;p54"/>
            <p:cNvSpPr txBox="1"/>
            <p:nvPr/>
          </p:nvSpPr>
          <p:spPr>
            <a:xfrm>
              <a:off x="2094431" y="2324951"/>
              <a:ext cx="3392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>
                  <a:solidFill>
                    <a:schemeClr val="dk1"/>
                  </a:solidFill>
                </a:rPr>
                <a:t>p</a:t>
              </a:r>
              <a:endParaRPr sz="2400" b="1"/>
            </a:p>
          </p:txBody>
        </p:sp>
        <p:sp>
          <p:nvSpPr>
            <p:cNvPr id="532" name="Google Shape;532;p54"/>
            <p:cNvSpPr txBox="1"/>
            <p:nvPr/>
          </p:nvSpPr>
          <p:spPr>
            <a:xfrm>
              <a:off x="2083565" y="4057518"/>
              <a:ext cx="3392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>
                  <a:solidFill>
                    <a:schemeClr val="dk1"/>
                  </a:solidFill>
                </a:rPr>
                <a:t>p</a:t>
              </a:r>
              <a:endParaRPr sz="2400" b="1"/>
            </a:p>
          </p:txBody>
        </p:sp>
        <p:sp>
          <p:nvSpPr>
            <p:cNvPr id="533" name="Google Shape;533;p54"/>
            <p:cNvSpPr txBox="1"/>
            <p:nvPr/>
          </p:nvSpPr>
          <p:spPr>
            <a:xfrm>
              <a:off x="6593049" y="2643418"/>
              <a:ext cx="3392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>
                  <a:solidFill>
                    <a:schemeClr val="dk1"/>
                  </a:solidFill>
                </a:rPr>
                <a:t>v</a:t>
              </a:r>
              <a:endParaRPr sz="2400" b="1"/>
            </a:p>
          </p:txBody>
        </p:sp>
        <p:sp>
          <p:nvSpPr>
            <p:cNvPr id="534" name="Google Shape;534;p54"/>
            <p:cNvSpPr txBox="1"/>
            <p:nvPr/>
          </p:nvSpPr>
          <p:spPr>
            <a:xfrm>
              <a:off x="6170273" y="3831184"/>
              <a:ext cx="11148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 baseline="30000">
                  <a:solidFill>
                    <a:schemeClr val="dk1"/>
                  </a:solidFill>
                </a:rPr>
                <a:t>184</a:t>
              </a:r>
              <a:r>
                <a:rPr lang="de" sz="1733" b="1">
                  <a:solidFill>
                    <a:schemeClr val="dk1"/>
                  </a:solidFill>
                </a:rPr>
                <a:t>W</a:t>
              </a:r>
              <a:endParaRPr sz="2400" b="1"/>
            </a:p>
          </p:txBody>
        </p:sp>
        <p:sp>
          <p:nvSpPr>
            <p:cNvPr id="535" name="Google Shape;535;p54"/>
            <p:cNvSpPr txBox="1"/>
            <p:nvPr/>
          </p:nvSpPr>
          <p:spPr>
            <a:xfrm>
              <a:off x="9663082" y="1194968"/>
              <a:ext cx="3392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>
                  <a:solidFill>
                    <a:schemeClr val="dk1"/>
                  </a:solidFill>
                </a:rPr>
                <a:t>l</a:t>
              </a:r>
              <a:endParaRPr sz="2400" b="1"/>
            </a:p>
          </p:txBody>
        </p:sp>
        <p:sp>
          <p:nvSpPr>
            <p:cNvPr id="536" name="Google Shape;536;p54"/>
            <p:cNvSpPr txBox="1"/>
            <p:nvPr/>
          </p:nvSpPr>
          <p:spPr>
            <a:xfrm>
              <a:off x="1543031" y="5736222"/>
              <a:ext cx="4000000" cy="512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1733" b="1">
                  <a:solidFill>
                    <a:srgbClr val="F18F1F"/>
                  </a:solidFill>
                </a:rPr>
                <a:t>Forward Particle Production</a:t>
              </a:r>
              <a:endParaRPr sz="1733" b="1"/>
            </a:p>
          </p:txBody>
        </p:sp>
      </p:grpSp>
      <p:sp>
        <p:nvSpPr>
          <p:cNvPr id="537" name="Google Shape;537;p54"/>
          <p:cNvSpPr txBox="1"/>
          <p:nvPr/>
        </p:nvSpPr>
        <p:spPr>
          <a:xfrm>
            <a:off x="6546465" y="511869"/>
            <a:ext cx="4000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rgbClr val="009FDF"/>
                </a:solidFill>
              </a:rPr>
              <a:t>TeV Energy Neutrino Interaction</a:t>
            </a:r>
            <a:endParaRPr sz="1733" b="1">
              <a:solidFill>
                <a:srgbClr val="009FDF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DC6FC-CC0D-4818-97B8-1D1FED65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2025/7/8 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EDC67-55BC-4892-AE53-C83142A2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Akitaka Ariga, FASER, EPS-HEP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AB03A-C94A-4609-BBE9-D81AE5C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BC7D-A577-4EC9-BAA7-6667F04C927E}" type="slidenum">
              <a:rPr lang="en-GB" smtClean="0"/>
              <a:t>29</a:t>
            </a:fld>
            <a:endParaRPr lang="en-GB"/>
          </a:p>
        </p:txBody>
      </p:sp>
      <p:sp>
        <p:nvSpPr>
          <p:cNvPr id="70" name="LLPs at the FPF">
            <a:extLst>
              <a:ext uri="{FF2B5EF4-FFF2-40B4-BE49-F238E27FC236}">
                <a16:creationId xmlns:a16="http://schemas.microsoft.com/office/drawing/2014/main" id="{D20622C4-30FB-4E97-B8F6-394A0E3D0AF7}"/>
              </a:ext>
            </a:extLst>
          </p:cNvPr>
          <p:cNvSpPr txBox="1">
            <a:spLocks/>
          </p:cNvSpPr>
          <p:nvPr/>
        </p:nvSpPr>
        <p:spPr>
          <a:xfrm>
            <a:off x="328437" y="288986"/>
            <a:ext cx="9981587" cy="7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Neutrinos as a probe</a:t>
            </a:r>
          </a:p>
        </p:txBody>
      </p:sp>
    </p:spTree>
    <p:extLst>
      <p:ext uri="{BB962C8B-B14F-4D97-AF65-F5344CB8AC3E}">
        <p14:creationId xmlns:p14="http://schemas.microsoft.com/office/powerpoint/2010/main" val="196674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0803012_02-A4-at-144-dpi.jpg">
            <a:extLst>
              <a:ext uri="{FF2B5EF4-FFF2-40B4-BE49-F238E27FC236}">
                <a16:creationId xmlns:a16="http://schemas.microsoft.com/office/drawing/2014/main" id="{61FA024F-FA96-B4B3-41EA-826F46D76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1" y="4211142"/>
            <a:ext cx="1816532" cy="96030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E1C0500-2953-4602-8F46-C394B0122DF1}"/>
              </a:ext>
            </a:extLst>
          </p:cNvPr>
          <p:cNvGrpSpPr/>
          <p:nvPr/>
        </p:nvGrpSpPr>
        <p:grpSpPr>
          <a:xfrm>
            <a:off x="2142902" y="3147495"/>
            <a:ext cx="8445757" cy="3441223"/>
            <a:chOff x="1926970" y="1842113"/>
            <a:chExt cx="8445757" cy="344122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507500" y="3665212"/>
              <a:ext cx="0" cy="318400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07500" y="3815664"/>
              <a:ext cx="1706616" cy="0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42505" y="3825567"/>
              <a:ext cx="21749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100 m of rock</a:t>
              </a:r>
              <a:endParaRPr lang="en-GB" sz="24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926970" y="4267491"/>
              <a:ext cx="0" cy="318400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214116" y="4211908"/>
              <a:ext cx="0" cy="332396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926971" y="4389884"/>
              <a:ext cx="7299307" cy="3201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170800" y="4017034"/>
              <a:ext cx="179989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480 m</a:t>
              </a:r>
              <a:endParaRPr lang="en-GB" sz="2400" dirty="0"/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9212969" y="1842113"/>
              <a:ext cx="1159758" cy="3239614"/>
            </a:xfrm>
            <a:prstGeom prst="line">
              <a:avLst/>
            </a:prstGeom>
            <a:ln w="2286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 rot="17362633">
              <a:off x="8609583" y="3897383"/>
              <a:ext cx="24025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Service tunnel</a:t>
              </a:r>
              <a:endParaRPr lang="en-GB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D12331-BCEF-4FA5-BDBB-7B65AB1C5062}"/>
                </a:ext>
              </a:extLst>
            </p:cNvPr>
            <p:cNvCxnSpPr/>
            <p:nvPr/>
          </p:nvCxnSpPr>
          <p:spPr>
            <a:xfrm>
              <a:off x="9210147" y="3636842"/>
              <a:ext cx="0" cy="318400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3" y="1295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FASER experiment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コンテンツ プレースホルダー 20">
                <a:extLst>
                  <a:ext uri="{FF2B5EF4-FFF2-40B4-BE49-F238E27FC236}">
                    <a16:creationId xmlns:a16="http://schemas.microsoft.com/office/drawing/2014/main" id="{D638EB59-48E3-816D-B43E-E5855B52FA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881" y="1604615"/>
                <a:ext cx="10683436" cy="4112945"/>
              </a:xfrm>
            </p:spPr>
            <p:txBody>
              <a:bodyPr>
                <a:normAutofit/>
              </a:bodyPr>
              <a:lstStyle/>
              <a:p>
                <a:r>
                  <a:rPr lang="en-GB" altLang="ja-JP" dirty="0">
                    <a:solidFill>
                      <a:schemeClr val="tx1"/>
                    </a:solidFill>
                  </a:rPr>
                  <a:t>Targets</a:t>
                </a:r>
                <a:r>
                  <a:rPr lang="en-GB" altLang="ja-JP" dirty="0"/>
                  <a:t> </a:t>
                </a:r>
                <a:r>
                  <a:rPr lang="en-GB" altLang="ja-JP" dirty="0">
                    <a:solidFill>
                      <a:srgbClr val="FFFF00"/>
                    </a:solidFill>
                  </a:rPr>
                  <a:t>long-lived BSM particles (e.g. A’, ALPs) </a:t>
                </a:r>
                <a:r>
                  <a:rPr lang="en-GB" altLang="ja-JP" dirty="0">
                    <a:solidFill>
                      <a:schemeClr val="tx1"/>
                    </a:solidFill>
                  </a:rPr>
                  <a:t>and</a:t>
                </a:r>
                <a:r>
                  <a:rPr lang="en-GB" altLang="ja-JP" dirty="0">
                    <a:solidFill>
                      <a:srgbClr val="FFFF00"/>
                    </a:solidFill>
                  </a:rPr>
                  <a:t> SM neutrinos (and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altLang="ja-JP" dirty="0"/>
              </a:p>
              <a:p>
                <a:r>
                  <a:rPr lang="en-GB" altLang="ja-JP" dirty="0">
                    <a:solidFill>
                      <a:schemeClr val="tx1"/>
                    </a:solidFill>
                  </a:rPr>
                  <a:t>Located 480 m downstream of ATLAS interaction point </a:t>
                </a:r>
              </a:p>
              <a:p>
                <a:r>
                  <a:rPr lang="en-GB" altLang="ja-JP" dirty="0">
                    <a:solidFill>
                      <a:srgbClr val="FFFF00"/>
                    </a:solidFill>
                  </a:rPr>
                  <a:t>First experiment to utilize “collider neutrinos”</a:t>
                </a:r>
              </a:p>
            </p:txBody>
          </p:sp>
        </mc:Choice>
        <mc:Fallback xmlns="">
          <p:sp>
            <p:nvSpPr>
              <p:cNvPr id="21" name="コンテンツ プレースホルダー 20">
                <a:extLst>
                  <a:ext uri="{FF2B5EF4-FFF2-40B4-BE49-F238E27FC236}">
                    <a16:creationId xmlns:a16="http://schemas.microsoft.com/office/drawing/2014/main" id="{D638EB59-48E3-816D-B43E-E5855B52FA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881" y="1604615"/>
                <a:ext cx="10683436" cy="4112945"/>
              </a:xfrm>
              <a:blipFill>
                <a:blip r:embed="rId4"/>
                <a:stretch>
                  <a:fillRect l="-799" t="-192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31907-F4D4-4DD7-9517-8E337F37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E47FA4-D6DA-4CF9-B84A-2397C4FC4C46}" type="slidenum">
              <a:rPr lang="en-GB" smtClean="0"/>
              <a:pPr/>
              <a:t>3</a:t>
            </a:fld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2109590" y="4661626"/>
            <a:ext cx="3635905" cy="0"/>
          </a:xfrm>
          <a:prstGeom prst="line">
            <a:avLst/>
          </a:prstGeom>
          <a:ln w="2540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5198008" y="2915342"/>
            <a:ext cx="5704973" cy="1747893"/>
          </a:xfrm>
          <a:custGeom>
            <a:avLst/>
            <a:gdLst>
              <a:gd name="connsiteX0" fmla="*/ 0 w 3771900"/>
              <a:gd name="connsiteY0" fmla="*/ 605790 h 605790"/>
              <a:gd name="connsiteX1" fmla="*/ 1977390 w 3771900"/>
              <a:gd name="connsiteY1" fmla="*/ 502920 h 605790"/>
              <a:gd name="connsiteX2" fmla="*/ 3771900 w 3771900"/>
              <a:gd name="connsiteY2" fmla="*/ 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1900" h="605790">
                <a:moveTo>
                  <a:pt x="0" y="605790"/>
                </a:moveTo>
                <a:cubicBezTo>
                  <a:pt x="674370" y="604837"/>
                  <a:pt x="1348740" y="603885"/>
                  <a:pt x="1977390" y="502920"/>
                </a:cubicBezTo>
                <a:cubicBezTo>
                  <a:pt x="2606040" y="401955"/>
                  <a:pt x="3219450" y="259080"/>
                  <a:pt x="3771900" y="0"/>
                </a:cubicBezTo>
              </a:path>
            </a:pathLst>
          </a:custGeom>
          <a:noFill/>
          <a:ln w="254000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20486922">
            <a:off x="8084582" y="3664643"/>
            <a:ext cx="148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LHC tunnel</a:t>
            </a:r>
            <a:endParaRPr lang="en-GB" sz="2000" dirty="0"/>
          </a:p>
        </p:txBody>
      </p:sp>
      <p:sp>
        <p:nvSpPr>
          <p:cNvPr id="11" name="Rectangle 10"/>
          <p:cNvSpPr/>
          <p:nvPr/>
        </p:nvSpPr>
        <p:spPr>
          <a:xfrm>
            <a:off x="3650151" y="4384966"/>
            <a:ext cx="997241" cy="5400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cxnSpLocks/>
            <a:endCxn id="7" idx="1"/>
          </p:cNvCxnSpPr>
          <p:nvPr/>
        </p:nvCxnSpPr>
        <p:spPr>
          <a:xfrm flipV="1">
            <a:off x="2097429" y="4635599"/>
            <a:ext cx="7460768" cy="30498"/>
          </a:xfrm>
          <a:prstGeom prst="straightConnector1">
            <a:avLst/>
          </a:prstGeom>
          <a:ln w="41275">
            <a:solidFill>
              <a:srgbClr val="FFFF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2226445" y="4631200"/>
            <a:ext cx="2748493" cy="391876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 flipV="1">
            <a:off x="2238606" y="3980456"/>
            <a:ext cx="2748493" cy="679953"/>
          </a:xfrm>
          <a:custGeom>
            <a:avLst/>
            <a:gdLst>
              <a:gd name="connsiteX0" fmla="*/ 0 w 2583180"/>
              <a:gd name="connsiteY0" fmla="*/ 0 h 320040"/>
              <a:gd name="connsiteX1" fmla="*/ 1268730 w 2583180"/>
              <a:gd name="connsiteY1" fmla="*/ 11430 h 320040"/>
              <a:gd name="connsiteX2" fmla="*/ 1851660 w 2583180"/>
              <a:gd name="connsiteY2" fmla="*/ 80010 h 320040"/>
              <a:gd name="connsiteX3" fmla="*/ 2583180 w 2583180"/>
              <a:gd name="connsiteY3" fmla="*/ 320040 h 320040"/>
              <a:gd name="connsiteX4" fmla="*/ 2583180 w 2583180"/>
              <a:gd name="connsiteY4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180" h="320040">
                <a:moveTo>
                  <a:pt x="0" y="0"/>
                </a:moveTo>
                <a:lnTo>
                  <a:pt x="1268730" y="11430"/>
                </a:lnTo>
                <a:cubicBezTo>
                  <a:pt x="1577340" y="24765"/>
                  <a:pt x="1632585" y="28575"/>
                  <a:pt x="1851660" y="80010"/>
                </a:cubicBezTo>
                <a:cubicBezTo>
                  <a:pt x="2070735" y="131445"/>
                  <a:pt x="2583180" y="320040"/>
                  <a:pt x="2583180" y="320040"/>
                </a:cubicBezTo>
                <a:lnTo>
                  <a:pt x="2583180" y="320040"/>
                </a:ln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898110" y="4025813"/>
            <a:ext cx="358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Neutrinos and LLPs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1506" y="4908984"/>
            <a:ext cx="2228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LHC magnets</a:t>
            </a:r>
            <a:endParaRPr lang="en-GB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93881" y="3506384"/>
            <a:ext cx="254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p-p collision at ATLAS</a:t>
            </a:r>
            <a:endParaRPr lang="en-GB" sz="2000" dirty="0"/>
          </a:p>
        </p:txBody>
      </p:sp>
      <p:sp>
        <p:nvSpPr>
          <p:cNvPr id="24" name="Explosion 1 23"/>
          <p:cNvSpPr/>
          <p:nvPr/>
        </p:nvSpPr>
        <p:spPr>
          <a:xfrm>
            <a:off x="1842270" y="4384965"/>
            <a:ext cx="493629" cy="478784"/>
          </a:xfrm>
          <a:prstGeom prst="irregularSeal1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142901" y="4544955"/>
            <a:ext cx="1018478" cy="7940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142901" y="4645197"/>
            <a:ext cx="1034119" cy="134092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142901" y="4640729"/>
            <a:ext cx="930826" cy="57076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142901" y="4464304"/>
            <a:ext cx="754304" cy="176802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A08269-8632-4774-8C4F-46C3C3213772}"/>
              </a:ext>
            </a:extLst>
          </p:cNvPr>
          <p:cNvCxnSpPr>
            <a:cxnSpLocks/>
          </p:cNvCxnSpPr>
          <p:nvPr/>
        </p:nvCxnSpPr>
        <p:spPr>
          <a:xfrm>
            <a:off x="2335899" y="4665147"/>
            <a:ext cx="5387532" cy="7085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97B0933-CD41-48E4-85CB-A2BD05307D03}"/>
              </a:ext>
            </a:extLst>
          </p:cNvPr>
          <p:cNvSpPr txBox="1"/>
          <p:nvPr/>
        </p:nvSpPr>
        <p:spPr>
          <a:xfrm>
            <a:off x="5780408" y="4704069"/>
            <a:ext cx="2271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accent6"/>
                </a:solidFill>
              </a:rPr>
              <a:t>Neutral hadrons</a:t>
            </a:r>
            <a:endParaRPr kumimoji="1" lang="ja-JP" altLang="en-US" sz="2000" dirty="0">
              <a:solidFill>
                <a:schemeClr val="accent6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537CEB-E25A-4288-83BD-820380F7FD47}"/>
              </a:ext>
            </a:extLst>
          </p:cNvPr>
          <p:cNvSpPr txBox="1"/>
          <p:nvPr/>
        </p:nvSpPr>
        <p:spPr>
          <a:xfrm>
            <a:off x="2772854" y="3851185"/>
            <a:ext cx="2437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6600"/>
                </a:solidFill>
              </a:rPr>
              <a:t>Charged particles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087E3D-E210-4680-AA47-EB280247E33C}"/>
              </a:ext>
            </a:extLst>
          </p:cNvPr>
          <p:cNvGrpSpPr/>
          <p:nvPr/>
        </p:nvGrpSpPr>
        <p:grpSpPr>
          <a:xfrm>
            <a:off x="9523830" y="4387658"/>
            <a:ext cx="1298819" cy="464919"/>
            <a:chOff x="9297010" y="3093449"/>
            <a:chExt cx="1298819" cy="464919"/>
          </a:xfrm>
        </p:grpSpPr>
        <p:sp>
          <p:nvSpPr>
            <p:cNvPr id="7" name="Rectangle 6"/>
            <p:cNvSpPr/>
            <p:nvPr/>
          </p:nvSpPr>
          <p:spPr>
            <a:xfrm>
              <a:off x="9331377" y="3124412"/>
              <a:ext cx="1214223" cy="4339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297010" y="3093449"/>
              <a:ext cx="12988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FASER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Explosion 1 23">
            <a:extLst>
              <a:ext uri="{FF2B5EF4-FFF2-40B4-BE49-F238E27FC236}">
                <a16:creationId xmlns:a16="http://schemas.microsoft.com/office/drawing/2014/main" id="{877F3B11-4615-464D-A433-3BBED5E37D60}"/>
              </a:ext>
            </a:extLst>
          </p:cNvPr>
          <p:cNvSpPr/>
          <p:nvPr/>
        </p:nvSpPr>
        <p:spPr>
          <a:xfrm>
            <a:off x="7721922" y="4658151"/>
            <a:ext cx="136898" cy="195557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74F1279-DE4A-839E-F170-DA86CF64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CF461E4-CED2-D1E9-9A43-3558088C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C419364-3A45-C654-4987-E38490C8FC13}"/>
              </a:ext>
            </a:extLst>
          </p:cNvPr>
          <p:cNvSpPr txBox="1"/>
          <p:nvPr/>
        </p:nvSpPr>
        <p:spPr>
          <a:xfrm>
            <a:off x="5955" y="1000477"/>
            <a:ext cx="6280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ORW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RD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EARCH 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E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XPE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R</a:t>
            </a:r>
            <a:r>
              <a:rPr lang="en-US" sz="1800" b="1" dirty="0">
                <a:latin typeface="Arial" charset="0"/>
                <a:ea typeface="ＭＳ Ｐゴシック" charset="0"/>
                <a:cs typeface="Arial" charset="0"/>
              </a:rPr>
              <a:t>IMENT AT THE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C5B5165-9C2A-7892-3634-6232A0B1EB2C}"/>
                  </a:ext>
                </a:extLst>
              </p:cNvPr>
              <p:cNvSpPr txBox="1"/>
              <p:nvPr/>
            </p:nvSpPr>
            <p:spPr>
              <a:xfrm>
                <a:off x="7509164" y="217910"/>
                <a:ext cx="4705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FASER TP </a:t>
                </a:r>
                <a:r>
                  <a:rPr lang="en-US" altLang="ja-JP" dirty="0">
                    <a:solidFill>
                      <a:schemeClr val="tx1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arXiv:1812.09139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altLang="ja-JP" dirty="0">
                    <a:solidFill>
                      <a:schemeClr val="tx1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</a:t>
                </a:r>
                <a:r>
                  <a:rPr lang="fr-FR" altLang="ja-JP" dirty="0">
                    <a:latin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Eur. Phys. J. C (2020) </a:t>
                </a:r>
                <a:r>
                  <a:rPr lang="fr-FR" altLang="ja-JP" b="1" dirty="0">
                    <a:latin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80</a:t>
                </a:r>
                <a:r>
                  <a:rPr lang="fr-FR" altLang="ja-JP" dirty="0">
                    <a:latin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: 61</a:t>
                </a:r>
                <a:endParaRPr lang="fr-FR" altLang="ja-JP" dirty="0">
                  <a:latin typeface="Arial" panose="020B0604020202020204" pitchFamily="34" charset="0"/>
                </a:endParaRPr>
              </a:p>
              <a:p>
                <a:r>
                  <a:rPr lang="en-US" altLang="ja-JP" dirty="0"/>
                  <a:t>FASER web page: </a:t>
                </a:r>
                <a:r>
                  <a:rPr lang="en-US" altLang="ja-JP" dirty="0">
                    <a:hlinkClick r:id="rId7"/>
                  </a:rPr>
                  <a:t>https://faser.web.cern.ch/</a:t>
                </a:r>
                <a:endParaRPr lang="ja-JP" altLang="en-US" dirty="0"/>
              </a:p>
              <a:p>
                <a:endParaRPr lang="en-CH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C5B5165-9C2A-7892-3634-6232A0B1E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164" y="217910"/>
                <a:ext cx="4705756" cy="1200329"/>
              </a:xfrm>
              <a:prstGeom prst="rect">
                <a:avLst/>
              </a:prstGeom>
              <a:blipFill>
                <a:blip r:embed="rId8"/>
                <a:stretch>
                  <a:fillRect l="-1166" t="-253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479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42104-22D9-5B35-2E02-7F0D1467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layout of the LHC neutrino experiments</a:t>
            </a:r>
            <a:endParaRPr lang="en-CH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D5C66E-C782-6849-6030-24F3D8E1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72A0B8-3DE4-47BA-6DED-F86E2396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F49E68-BE67-CA52-95C2-F033DF4C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F5EF92-6988-09B3-CCB6-5DD55E26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DEBE5A8-5181-C01D-121B-E7CC9E8E0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877"/>
            <a:ext cx="12192000" cy="32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4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87DEB-DC1F-18A5-D34A-9E9B325E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7B71456-3ECF-EC39-B77E-74BEF3AD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4E8B76-56EF-BD1E-619F-09CA3D75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FE4620-FD3D-9357-6B47-DEC3E783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BE53E32-7F1B-FC84-B418-F022F6D06C98}"/>
              </a:ext>
            </a:extLst>
          </p:cNvPr>
          <p:cNvGrpSpPr>
            <a:grpSpLocks noChangeAspect="1"/>
          </p:cNvGrpSpPr>
          <p:nvPr/>
        </p:nvGrpSpPr>
        <p:grpSpPr>
          <a:xfrm>
            <a:off x="439161" y="34743"/>
            <a:ext cx="5669319" cy="3898994"/>
            <a:chOff x="76124" y="1376943"/>
            <a:chExt cx="5988346" cy="411840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36E9371-D0CB-C343-D201-690981FAC2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124" y="1376943"/>
              <a:ext cx="5988346" cy="4118400"/>
              <a:chOff x="76124" y="1376943"/>
              <a:chExt cx="5988346" cy="411840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E08B1AF0-C16E-BDA0-23F3-8D81CC670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124" y="1376943"/>
                <a:ext cx="5988346" cy="4118400"/>
              </a:xfrm>
              <a:prstGeom prst="rect">
                <a:avLst/>
              </a:prstGeom>
            </p:spPr>
          </p:pic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3176C44D-D55C-FF0F-D025-18D86F1CA2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968" y="5276847"/>
                <a:ext cx="61200" cy="720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29140FCA-22F5-918B-C0FC-026F2A910673}"/>
                    </a:ext>
                  </a:extLst>
                </p:cNvPr>
                <p:cNvSpPr txBox="1"/>
                <p:nvPr/>
              </p:nvSpPr>
              <p:spPr>
                <a:xfrm>
                  <a:off x="769293" y="4873028"/>
                  <a:ext cx="1279996" cy="4988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500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μ</m:t>
                      </m:r>
                    </m:oMath>
                  </a14:m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m</a:t>
                  </a:r>
                  <a:endParaRPr kumimoji="1" lang="ja-JP" altLang="en-US" sz="18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29140FCA-22F5-918B-C0FC-026F2A9106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293" y="4873028"/>
                  <a:ext cx="1279996" cy="498835"/>
                </a:xfrm>
                <a:prstGeom prst="rect">
                  <a:avLst/>
                </a:prstGeom>
                <a:blipFill>
                  <a:blip r:embed="rId3"/>
                  <a:stretch>
                    <a:fillRect l="-4545" t="-649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186E467-354B-ACCA-54A1-658D7358A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8909" y="1463034"/>
              <a:ext cx="1759765" cy="5701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6D8ECE71-6A94-D3B8-A098-5E476550E9B0}"/>
                    </a:ext>
                  </a:extLst>
                </p:cNvPr>
                <p:cNvSpPr txBox="1"/>
                <p:nvPr/>
              </p:nvSpPr>
              <p:spPr>
                <a:xfrm>
                  <a:off x="1668898" y="3118918"/>
                  <a:ext cx="523344" cy="5404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0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6D8ECE71-6A94-D3B8-A098-5E476550E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898" y="3118918"/>
                  <a:ext cx="523344" cy="5404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A6F33F-53A1-F0D0-6810-906DDF1ACC21}"/>
              </a:ext>
            </a:extLst>
          </p:cNvPr>
          <p:cNvGrpSpPr>
            <a:grpSpLocks noChangeAspect="1"/>
          </p:cNvGrpSpPr>
          <p:nvPr/>
        </p:nvGrpSpPr>
        <p:grpSpPr>
          <a:xfrm>
            <a:off x="6139852" y="3970606"/>
            <a:ext cx="5687044" cy="2858819"/>
            <a:chOff x="6152362" y="2480438"/>
            <a:chExt cx="5983336" cy="300776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698C752-8DF1-D899-42AB-4B1C19690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6968" b="1"/>
            <a:stretch/>
          </p:blipFill>
          <p:spPr>
            <a:xfrm>
              <a:off x="6152362" y="2480438"/>
              <a:ext cx="5983336" cy="30077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F1F1AD25-740A-9EB4-D60A-5DBD4845C0D6}"/>
                    </a:ext>
                  </a:extLst>
                </p:cNvPr>
                <p:cNvSpPr txBox="1"/>
                <p:nvPr/>
              </p:nvSpPr>
              <p:spPr>
                <a:xfrm>
                  <a:off x="6843744" y="4855027"/>
                  <a:ext cx="9476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200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μ</m:t>
                      </m:r>
                    </m:oMath>
                  </a14:m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m</a:t>
                  </a:r>
                  <a:endParaRPr kumimoji="1" lang="ja-JP" altLang="en-US" sz="18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F1F1AD25-740A-9EB4-D60A-5DBD4845C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3744" y="4855027"/>
                  <a:ext cx="947695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081" t="-8772" r="-10135" b="-3508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86822E7F-8AB1-04C1-3B2D-19F261FD0204}"/>
                    </a:ext>
                  </a:extLst>
                </p:cNvPr>
                <p:cNvSpPr txBox="1"/>
                <p:nvPr/>
              </p:nvSpPr>
              <p:spPr>
                <a:xfrm>
                  <a:off x="7789941" y="3031829"/>
                  <a:ext cx="4031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20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86822E7F-8AB1-04C1-3B2D-19F261FD0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9941" y="3031829"/>
                  <a:ext cx="403123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269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9E4224B-9B35-8B29-A5F4-5C882204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185" y="4770747"/>
              <a:ext cx="1759765" cy="570187"/>
            </a:xfrm>
            <a:prstGeom prst="rect">
              <a:avLst/>
            </a:prstGeom>
          </p:spPr>
        </p:pic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C407D39-5F0F-B1E4-BEC5-9B48D440BDED}"/>
              </a:ext>
            </a:extLst>
          </p:cNvPr>
          <p:cNvGrpSpPr>
            <a:grpSpLocks noChangeAspect="1"/>
          </p:cNvGrpSpPr>
          <p:nvPr/>
        </p:nvGrpSpPr>
        <p:grpSpPr>
          <a:xfrm>
            <a:off x="430947" y="3972838"/>
            <a:ext cx="5670000" cy="2861898"/>
            <a:chOff x="3793" y="2451689"/>
            <a:chExt cx="6088027" cy="3072895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C490FE91-65DB-0A2B-A5F0-46DF6EF9CD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93" y="2451689"/>
              <a:ext cx="6088027" cy="3072895"/>
              <a:chOff x="3793" y="2451689"/>
              <a:chExt cx="6088027" cy="3072895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10D66B86-B260-52F2-E3B2-B5D379416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26251"/>
              <a:stretch/>
            </p:blipFill>
            <p:spPr>
              <a:xfrm>
                <a:off x="3793" y="2451689"/>
                <a:ext cx="6088027" cy="3072895"/>
              </a:xfrm>
              <a:prstGeom prst="rect">
                <a:avLst/>
              </a:prstGeom>
            </p:spPr>
          </p:pic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7CD622C5-ED2D-9ECF-4375-345CD23B57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560" y="5283501"/>
                <a:ext cx="100800" cy="7200"/>
              </a:xfrm>
              <a:prstGeom prst="line">
                <a:avLst/>
              </a:prstGeom>
              <a:ln>
                <a:solidFill>
                  <a:srgbClr val="33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424C8DB6-2BEB-7E5D-0CB8-3489740D5FDF}"/>
                    </a:ext>
                  </a:extLst>
                </p:cNvPr>
                <p:cNvSpPr txBox="1"/>
                <p:nvPr/>
              </p:nvSpPr>
              <p:spPr>
                <a:xfrm>
                  <a:off x="796823" y="4864552"/>
                  <a:ext cx="1072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1000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μ</m:t>
                      </m:r>
                    </m:oMath>
                  </a14:m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m</a:t>
                  </a:r>
                  <a:endParaRPr kumimoji="1" lang="ja-JP" altLang="en-US" sz="18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424C8DB6-2BEB-7E5D-0CB8-3489740D5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823" y="4864552"/>
                  <a:ext cx="1072730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5488" t="-7018" r="-11585" b="-3508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6945814D-191D-4172-928C-DE48BEB4F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287" y="4687717"/>
              <a:ext cx="1759765" cy="5701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FE2D3E16-AE20-EB00-48F7-9B349666FF05}"/>
                    </a:ext>
                  </a:extLst>
                </p:cNvPr>
                <p:cNvSpPr txBox="1"/>
                <p:nvPr/>
              </p:nvSpPr>
              <p:spPr>
                <a:xfrm>
                  <a:off x="3849725" y="2723650"/>
                  <a:ext cx="4031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20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FE2D3E16-AE20-EB00-48F7-9B349666F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9725" y="2723650"/>
                  <a:ext cx="403123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B05A77-1E8C-AFA9-8894-F75145509CD8}"/>
              </a:ext>
            </a:extLst>
          </p:cNvPr>
          <p:cNvGrpSpPr>
            <a:grpSpLocks noChangeAspect="1"/>
          </p:cNvGrpSpPr>
          <p:nvPr/>
        </p:nvGrpSpPr>
        <p:grpSpPr>
          <a:xfrm>
            <a:off x="6142732" y="25218"/>
            <a:ext cx="5669319" cy="3908031"/>
            <a:chOff x="6141375" y="1369800"/>
            <a:chExt cx="5974501" cy="41184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860CF7F-C845-A0B2-AE96-78589260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41375" y="1369800"/>
              <a:ext cx="5974501" cy="4118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65037B-DA02-88BB-2B87-7DC6C98F1C1A}"/>
                    </a:ext>
                  </a:extLst>
                </p:cNvPr>
                <p:cNvSpPr txBox="1"/>
                <p:nvPr/>
              </p:nvSpPr>
              <p:spPr>
                <a:xfrm>
                  <a:off x="6832707" y="4843898"/>
                  <a:ext cx="9476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μ</m:t>
                      </m:r>
                    </m:oMath>
                  </a14:m>
                  <a:r>
                    <a:rPr kumimoji="1" lang="en-US" altLang="ja-JP" sz="1800" dirty="0">
                      <a:solidFill>
                        <a:schemeClr val="tx1"/>
                      </a:solidFill>
                      <a:latin typeface="+mn-lt"/>
                      <a:ea typeface="+mn-ea"/>
                    </a:rPr>
                    <a:t>m</a:t>
                  </a:r>
                  <a:endParaRPr kumimoji="1" lang="ja-JP" altLang="en-US" sz="18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65037B-DA02-88BB-2B87-7DC6C98F1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707" y="4843898"/>
                  <a:ext cx="947695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5405" t="-8772" r="-10811" b="-3508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D480F112-2CA9-C085-A749-89996F796BB6}"/>
                    </a:ext>
                  </a:extLst>
                </p:cNvPr>
                <p:cNvSpPr txBox="1"/>
                <p:nvPr/>
              </p:nvSpPr>
              <p:spPr>
                <a:xfrm>
                  <a:off x="8197581" y="3345184"/>
                  <a:ext cx="3874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000" dirty="0" err="1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D480F112-2CA9-C085-A749-89996F796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7581" y="3345184"/>
                  <a:ext cx="387478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7BF1318-4076-249B-072D-B25F440DF457}"/>
                </a:ext>
              </a:extLst>
            </p:cNvPr>
            <p:cNvSpPr txBox="1"/>
            <p:nvPr/>
          </p:nvSpPr>
          <p:spPr>
            <a:xfrm>
              <a:off x="10092518" y="1463034"/>
              <a:ext cx="1973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800" dirty="0">
                  <a:latin typeface="+mn-lt"/>
                  <a:ea typeface="+mn-ea"/>
                </a:rPr>
                <a:t>FASER</a:t>
              </a:r>
              <a:r>
                <a:rPr kumimoji="1" lang="ja-JP" altLang="en-US" sz="1800" dirty="0">
                  <a:latin typeface="+mn-lt"/>
                  <a:ea typeface="+mn-ea"/>
                </a:rPr>
                <a:t> </a:t>
              </a:r>
              <a:r>
                <a:rPr kumimoji="1" lang="en-US" altLang="ja-JP" sz="1800" dirty="0">
                  <a:latin typeface="+mn-lt"/>
                </a:rPr>
                <a:t>P</a:t>
              </a:r>
              <a:r>
                <a:rPr kumimoji="1" lang="en-US" altLang="ja-JP" sz="1800" dirty="0">
                  <a:latin typeface="+mn-lt"/>
                  <a:ea typeface="+mn-ea"/>
                </a:rPr>
                <a:t>reliminary</a:t>
              </a:r>
              <a:endParaRPr kumimoji="1" lang="ja-JP" altLang="en-US" sz="1800" dirty="0" err="1">
                <a:latin typeface="+mn-lt"/>
                <a:ea typeface="+mn-ea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3F92BD5-04F7-B05F-7B6F-2E3A4131F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185" y="1463916"/>
              <a:ext cx="1759765" cy="5701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EFAC700-2A1E-F811-A3CD-3D1A2591D2CB}"/>
                  </a:ext>
                </a:extLst>
              </p:cNvPr>
              <p:cNvSpPr txBox="1"/>
              <p:nvPr/>
            </p:nvSpPr>
            <p:spPr>
              <a:xfrm>
                <a:off x="1011014" y="396232"/>
                <a:ext cx="6844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EFAC700-2A1E-F811-A3CD-3D1A2591D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014" y="396232"/>
                <a:ext cx="684436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8F5C3DB-D236-1CAC-A8AA-1F7849FA50ED}"/>
              </a:ext>
            </a:extLst>
          </p:cNvPr>
          <p:cNvSpPr txBox="1"/>
          <p:nvPr/>
        </p:nvSpPr>
        <p:spPr>
          <a:xfrm>
            <a:off x="8560504" y="658574"/>
            <a:ext cx="24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view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CAF016F8-FEB3-AAFB-C666-DA239ED72309}"/>
                  </a:ext>
                </a:extLst>
              </p:cNvPr>
              <p:cNvSpPr txBox="1"/>
              <p:nvPr/>
            </p:nvSpPr>
            <p:spPr>
              <a:xfrm>
                <a:off x="1208107" y="4142833"/>
                <a:ext cx="2456086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 Rotated view</a:t>
                </a:r>
                <a:endParaRPr lang="en-CH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CAF016F8-FEB3-AAFB-C666-DA239ED72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07" y="4142833"/>
                <a:ext cx="2456086" cy="624338"/>
              </a:xfrm>
              <a:prstGeom prst="rect">
                <a:avLst/>
              </a:prstGeom>
              <a:blipFill>
                <a:blip r:embed="rId16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24827C2-C071-1467-A21D-9A1C7441E074}"/>
              </a:ext>
            </a:extLst>
          </p:cNvPr>
          <p:cNvSpPr txBox="1"/>
          <p:nvPr/>
        </p:nvSpPr>
        <p:spPr>
          <a:xfrm>
            <a:off x="7807580" y="4075428"/>
            <a:ext cx="245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view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F9B5DAB-F74A-FEC2-F0D5-B7BEBA4A6FC8}"/>
                  </a:ext>
                </a:extLst>
              </p:cNvPr>
              <p:cNvSpPr txBox="1"/>
              <p:nvPr/>
            </p:nvSpPr>
            <p:spPr>
              <a:xfrm>
                <a:off x="838200" y="921319"/>
                <a:ext cx="20655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Pika-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event</a:t>
                </a:r>
                <a:endParaRPr lang="en-CH" sz="20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F9B5DAB-F74A-FEC2-F0D5-B7BEBA4A6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21319"/>
                <a:ext cx="2065561" cy="400110"/>
              </a:xfrm>
              <a:prstGeom prst="rect">
                <a:avLst/>
              </a:prstGeom>
              <a:blipFill>
                <a:blip r:embed="rId17"/>
                <a:stretch>
                  <a:fillRect l="-3254" t="-6061" b="-2727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A70BE95-4474-A533-7986-23764E99FFCB}"/>
              </a:ext>
            </a:extLst>
          </p:cNvPr>
          <p:cNvSpPr txBox="1"/>
          <p:nvPr/>
        </p:nvSpPr>
        <p:spPr>
          <a:xfrm>
            <a:off x="2306516" y="283193"/>
            <a:ext cx="3532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Rotated view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AF85F273-1394-7663-0DBD-1EB6C773CE98}"/>
                  </a:ext>
                </a:extLst>
              </p:cNvPr>
              <p:cNvSpPr txBox="1"/>
              <p:nvPr/>
            </p:nvSpPr>
            <p:spPr>
              <a:xfrm>
                <a:off x="7025401" y="72737"/>
                <a:ext cx="6844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AF85F273-1394-7663-0DBD-1EB6C773C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401" y="72737"/>
                <a:ext cx="684436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53241ABD-24C1-5DA8-9932-46CF1C381EFB}"/>
                  </a:ext>
                </a:extLst>
              </p:cNvPr>
              <p:cNvSpPr txBox="1"/>
              <p:nvPr/>
            </p:nvSpPr>
            <p:spPr>
              <a:xfrm>
                <a:off x="6244351" y="3895755"/>
                <a:ext cx="2456086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53241ABD-24C1-5DA8-9932-46CF1C38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1" y="3895755"/>
                <a:ext cx="2456086" cy="62433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F9CA07E-88FC-611A-1573-D07048DE6A87}"/>
                  </a:ext>
                </a:extLst>
              </p:cNvPr>
              <p:cNvSpPr txBox="1"/>
              <p:nvPr/>
            </p:nvSpPr>
            <p:spPr>
              <a:xfrm>
                <a:off x="7706813" y="313046"/>
                <a:ext cx="20655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Pika-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event</a:t>
                </a:r>
                <a:endParaRPr lang="en-CH" sz="20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F9CA07E-88FC-611A-1573-D07048DE6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813" y="313046"/>
                <a:ext cx="2065561" cy="400110"/>
              </a:xfrm>
              <a:prstGeom prst="rect">
                <a:avLst/>
              </a:prstGeom>
              <a:blipFill>
                <a:blip r:embed="rId20"/>
                <a:stretch>
                  <a:fillRect l="-2950" t="-6061" b="-2727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C5DEDBA-DFEE-DEDA-33A9-F236CE0C9FC0}"/>
              </a:ext>
            </a:extLst>
          </p:cNvPr>
          <p:cNvSpPr txBox="1"/>
          <p:nvPr/>
        </p:nvSpPr>
        <p:spPr>
          <a:xfrm>
            <a:off x="6373928" y="1558514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TeV</a:t>
            </a:r>
            <a:endParaRPr lang="en-CH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E73D2F1-EF36-1C38-F889-EC54F7375005}"/>
              </a:ext>
            </a:extLst>
          </p:cNvPr>
          <p:cNvSpPr txBox="1"/>
          <p:nvPr/>
        </p:nvSpPr>
        <p:spPr>
          <a:xfrm>
            <a:off x="6410580" y="5000774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360 GeV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1730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A2D112-587A-DDC2-E25C-6FFBB8B0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166"/>
          </a:xfrm>
        </p:spPr>
        <p:txBody>
          <a:bodyPr/>
          <a:lstStyle/>
          <a:p>
            <a:r>
              <a:rPr lang="en-US" dirty="0"/>
              <a:t>Neutrino interaction rates in Run 3</a:t>
            </a:r>
            <a:endParaRPr lang="en-CH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69B5BC-66FD-5809-B6B3-E2518CD3F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FA3956-E388-13A7-70BD-237F54BE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199E08-63B5-9ECA-CE2E-81F4AEDF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3C943D-193D-831B-BF2A-2A2B9457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1FC942A-6EE9-F8A9-F91C-3C779990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38350"/>
            <a:ext cx="9258901" cy="572126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AE3DBE-E284-34B6-1592-3067E2CFCE8A}"/>
              </a:ext>
            </a:extLst>
          </p:cNvPr>
          <p:cNvSpPr txBox="1"/>
          <p:nvPr/>
        </p:nvSpPr>
        <p:spPr>
          <a:xfrm>
            <a:off x="9033162" y="446893"/>
            <a:ext cx="2198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arXiv:2501.10078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D68CFDF-6413-4517-3DC9-4C8433EDCB36}"/>
                  </a:ext>
                </a:extLst>
              </p:cNvPr>
              <p:cNvSpPr txBox="1"/>
              <p:nvPr/>
            </p:nvSpPr>
            <p:spPr>
              <a:xfrm>
                <a:off x="10720387" y="1202459"/>
                <a:ext cx="12668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350 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D68CFDF-6413-4517-3DC9-4C8433ED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87" y="1202459"/>
                <a:ext cx="126682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42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CA7316-FFBF-D0FB-54FD-034B5FC8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5F774-1F91-DBCD-A76B-F30C024DD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107922-E996-1072-AD5B-9FD84E2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EF80C9-DE8C-A992-8BF0-653DF9C4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C39569-CD9A-2DA9-92FF-F1620E65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C4336E2-2B1F-9C1C-94A4-75F7BB05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097"/>
            <a:ext cx="12192000" cy="43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43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7EEA6E8-4E4D-6544-F1D6-3C0CA90D3F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FASER measures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/>
                  <a:t> interaction rates, and then?</a:t>
                </a:r>
                <a:endParaRPr lang="en-CH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7EEA6E8-4E4D-6544-F1D6-3C0CA90D3F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DC44FB-B706-3313-00AC-A9772E70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2F641A-72F8-9277-A40F-E85F6819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E36831-07FC-7587-C636-9E3C745A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cxnSp>
        <p:nvCxnSpPr>
          <p:cNvPr id="8" name="Straight Arrow Connector 4">
            <a:extLst>
              <a:ext uri="{FF2B5EF4-FFF2-40B4-BE49-F238E27FC236}">
                <a16:creationId xmlns:a16="http://schemas.microsoft.com/office/drawing/2014/main" id="{D537EFA3-3872-A408-69F8-A17DA0AD06F4}"/>
              </a:ext>
            </a:extLst>
          </p:cNvPr>
          <p:cNvCxnSpPr/>
          <p:nvPr/>
        </p:nvCxnSpPr>
        <p:spPr>
          <a:xfrm>
            <a:off x="1215390" y="6105958"/>
            <a:ext cx="22745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E9AD1177-7B08-CA7F-34F5-AC2E64FF8E67}"/>
              </a:ext>
            </a:extLst>
          </p:cNvPr>
          <p:cNvCxnSpPr/>
          <p:nvPr/>
        </p:nvCxnSpPr>
        <p:spPr>
          <a:xfrm flipV="1">
            <a:off x="1215390" y="4169208"/>
            <a:ext cx="0" cy="19316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0">
            <a:extLst>
              <a:ext uri="{FF2B5EF4-FFF2-40B4-BE49-F238E27FC236}">
                <a16:creationId xmlns:a16="http://schemas.microsoft.com/office/drawing/2014/main" id="{14B2CA7B-B6BC-0345-EB38-359358C21B52}"/>
              </a:ext>
            </a:extLst>
          </p:cNvPr>
          <p:cNvSpPr/>
          <p:nvPr/>
        </p:nvSpPr>
        <p:spPr>
          <a:xfrm>
            <a:off x="1762077" y="4066322"/>
            <a:ext cx="1706662" cy="1528857"/>
          </a:xfrm>
          <a:custGeom>
            <a:avLst/>
            <a:gdLst>
              <a:gd name="connsiteX0" fmla="*/ 0 w 1520190"/>
              <a:gd name="connsiteY0" fmla="*/ 0 h 1303020"/>
              <a:gd name="connsiteX1" fmla="*/ 491490 w 1520190"/>
              <a:gd name="connsiteY1" fmla="*/ 937260 h 1303020"/>
              <a:gd name="connsiteX2" fmla="*/ 1520190 w 152019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0190" h="1303020">
                <a:moveTo>
                  <a:pt x="0" y="0"/>
                </a:moveTo>
                <a:cubicBezTo>
                  <a:pt x="119062" y="360045"/>
                  <a:pt x="238125" y="720090"/>
                  <a:pt x="491490" y="937260"/>
                </a:cubicBezTo>
                <a:cubicBezTo>
                  <a:pt x="744855" y="1154430"/>
                  <a:pt x="1520190" y="1303020"/>
                  <a:pt x="1520190" y="1303020"/>
                </a:cubicBezTo>
              </a:path>
            </a:pathLst>
          </a:custGeom>
          <a:noFill/>
          <a:ln w="381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B435634-5E05-D9D0-EEEA-0B8107A2E062}"/>
              </a:ext>
            </a:extLst>
          </p:cNvPr>
          <p:cNvSpPr txBox="1"/>
          <p:nvPr/>
        </p:nvSpPr>
        <p:spPr>
          <a:xfrm>
            <a:off x="1616123" y="6216003"/>
            <a:ext cx="179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Neutrino flux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AEA3C863-F4BC-D707-A8E4-38F124EAED61}"/>
              </a:ext>
            </a:extLst>
          </p:cNvPr>
          <p:cNvSpPr txBox="1"/>
          <p:nvPr/>
        </p:nvSpPr>
        <p:spPr>
          <a:xfrm rot="16200000">
            <a:off x="-785582" y="4677185"/>
            <a:ext cx="281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neutrino cross section</a:t>
            </a:r>
            <a:endParaRPr lang="en-GB" dirty="0"/>
          </a:p>
        </p:txBody>
      </p:sp>
      <p:cxnSp>
        <p:nvCxnSpPr>
          <p:cNvPr id="17" name="Straight Connector 28">
            <a:extLst>
              <a:ext uri="{FF2B5EF4-FFF2-40B4-BE49-F238E27FC236}">
                <a16:creationId xmlns:a16="http://schemas.microsoft.com/office/drawing/2014/main" id="{920D6C64-B11C-A39E-C44F-641B12841CAD}"/>
              </a:ext>
            </a:extLst>
          </p:cNvPr>
          <p:cNvCxnSpPr/>
          <p:nvPr/>
        </p:nvCxnSpPr>
        <p:spPr>
          <a:xfrm>
            <a:off x="2689860" y="4846132"/>
            <a:ext cx="0" cy="1211501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3">
            <a:extLst>
              <a:ext uri="{FF2B5EF4-FFF2-40B4-BE49-F238E27FC236}">
                <a16:creationId xmlns:a16="http://schemas.microsoft.com/office/drawing/2014/main" id="{AD5DAD99-9A38-D3F2-9DE0-2207874501C0}"/>
              </a:ext>
            </a:extLst>
          </p:cNvPr>
          <p:cNvSpPr txBox="1"/>
          <p:nvPr/>
        </p:nvSpPr>
        <p:spPr>
          <a:xfrm>
            <a:off x="2639370" y="5503341"/>
            <a:ext cx="272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Neutrino flux </a:t>
            </a:r>
          </a:p>
          <a:p>
            <a:r>
              <a:rPr lang="en-US" sz="1400" dirty="0"/>
              <a:t>uncertainty</a:t>
            </a:r>
            <a:endParaRPr lang="en-GB" sz="1200" dirty="0"/>
          </a:p>
        </p:txBody>
      </p:sp>
      <p:cxnSp>
        <p:nvCxnSpPr>
          <p:cNvPr id="19" name="Straight Arrow Connector 36">
            <a:extLst>
              <a:ext uri="{FF2B5EF4-FFF2-40B4-BE49-F238E27FC236}">
                <a16:creationId xmlns:a16="http://schemas.microsoft.com/office/drawing/2014/main" id="{409FD22C-028F-E084-D981-14C599AE6CD7}"/>
              </a:ext>
            </a:extLst>
          </p:cNvPr>
          <p:cNvCxnSpPr>
            <a:cxnSpLocks/>
          </p:cNvCxnSpPr>
          <p:nvPr/>
        </p:nvCxnSpPr>
        <p:spPr>
          <a:xfrm flipH="1">
            <a:off x="1298318" y="4955007"/>
            <a:ext cx="1466079" cy="9883"/>
          </a:xfrm>
          <a:prstGeom prst="straightConnector1">
            <a:avLst/>
          </a:prstGeom>
          <a:ln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38">
            <a:extLst>
              <a:ext uri="{FF2B5EF4-FFF2-40B4-BE49-F238E27FC236}">
                <a16:creationId xmlns:a16="http://schemas.microsoft.com/office/drawing/2014/main" id="{7D2D03D5-B5EB-2C1C-235F-07CF2E4475F6}"/>
              </a:ext>
            </a:extLst>
          </p:cNvPr>
          <p:cNvCxnSpPr>
            <a:cxnSpLocks/>
          </p:cNvCxnSpPr>
          <p:nvPr/>
        </p:nvCxnSpPr>
        <p:spPr>
          <a:xfrm flipH="1">
            <a:off x="1316598" y="5444400"/>
            <a:ext cx="1447800" cy="1"/>
          </a:xfrm>
          <a:prstGeom prst="straightConnector1">
            <a:avLst/>
          </a:prstGeom>
          <a:ln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41">
            <a:extLst>
              <a:ext uri="{FF2B5EF4-FFF2-40B4-BE49-F238E27FC236}">
                <a16:creationId xmlns:a16="http://schemas.microsoft.com/office/drawing/2014/main" id="{CF5ECD8A-E2E0-F7AA-E6D2-5E30B6209CB1}"/>
              </a:ext>
            </a:extLst>
          </p:cNvPr>
          <p:cNvCxnSpPr>
            <a:cxnSpLocks/>
          </p:cNvCxnSpPr>
          <p:nvPr/>
        </p:nvCxnSpPr>
        <p:spPr>
          <a:xfrm flipH="1">
            <a:off x="2031357" y="3931671"/>
            <a:ext cx="461084" cy="321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7">
            <a:extLst>
              <a:ext uri="{FF2B5EF4-FFF2-40B4-BE49-F238E27FC236}">
                <a16:creationId xmlns:a16="http://schemas.microsoft.com/office/drawing/2014/main" id="{742841C2-85C5-20CE-CF0B-F26007F7E305}"/>
              </a:ext>
            </a:extLst>
          </p:cNvPr>
          <p:cNvCxnSpPr/>
          <p:nvPr/>
        </p:nvCxnSpPr>
        <p:spPr>
          <a:xfrm>
            <a:off x="2041210" y="4846132"/>
            <a:ext cx="0" cy="1211783"/>
          </a:xfrm>
          <a:prstGeom prst="line">
            <a:avLst/>
          </a:prstGeom>
          <a:ln w="19050">
            <a:solidFill>
              <a:srgbClr val="92D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AACB0FDD-B5B2-5873-89A4-941DEC211A6A}"/>
              </a:ext>
            </a:extLst>
          </p:cNvPr>
          <p:cNvSpPr txBox="1"/>
          <p:nvPr/>
        </p:nvSpPr>
        <p:spPr>
          <a:xfrm>
            <a:off x="1777032" y="3615557"/>
            <a:ext cx="301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FASER’s result = interaction rates</a:t>
            </a:r>
            <a:endParaRPr lang="en-GB" sz="1400" dirty="0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9A377C86-4B9B-343D-60C0-B838B72DF5E2}"/>
              </a:ext>
            </a:extLst>
          </p:cNvPr>
          <p:cNvSpPr/>
          <p:nvPr/>
        </p:nvSpPr>
        <p:spPr>
          <a:xfrm rot="18240977">
            <a:off x="2187069" y="4839313"/>
            <a:ext cx="354330" cy="726409"/>
          </a:xfrm>
          <a:prstGeom prst="ellipse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91191C-3939-80A0-41E4-F4E55906EDEE}"/>
              </a:ext>
            </a:extLst>
          </p:cNvPr>
          <p:cNvSpPr txBox="1"/>
          <p:nvPr/>
        </p:nvSpPr>
        <p:spPr>
          <a:xfrm>
            <a:off x="1215390" y="2252813"/>
            <a:ext cx="257311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FASER’s interaction rate measurements</a:t>
            </a:r>
            <a:endParaRPr lang="en-CH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1791484-4C48-ADAC-9644-3D58CD554CA0}"/>
              </a:ext>
            </a:extLst>
          </p:cNvPr>
          <p:cNvSpPr txBox="1"/>
          <p:nvPr/>
        </p:nvSpPr>
        <p:spPr>
          <a:xfrm>
            <a:off x="5037143" y="1560378"/>
            <a:ext cx="2117713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Precise knowledge of flux</a:t>
            </a:r>
            <a:endParaRPr lang="en-CH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896BE3A0-909E-02A3-5FCB-47E11C2F6467}"/>
              </a:ext>
            </a:extLst>
          </p:cNvPr>
          <p:cNvCxnSpPr/>
          <p:nvPr/>
        </p:nvCxnSpPr>
        <p:spPr>
          <a:xfrm>
            <a:off x="3871245" y="2606782"/>
            <a:ext cx="4739355" cy="0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3960558-3E00-7AEA-E74D-B2330345EF26}"/>
              </a:ext>
            </a:extLst>
          </p:cNvPr>
          <p:cNvCxnSpPr>
            <a:cxnSpLocks/>
          </p:cNvCxnSpPr>
          <p:nvPr/>
        </p:nvCxnSpPr>
        <p:spPr>
          <a:xfrm>
            <a:off x="6095999" y="2252812"/>
            <a:ext cx="0" cy="323165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CC760E8-A9E8-8F97-8D8D-398E9D5402B7}"/>
              </a:ext>
            </a:extLst>
          </p:cNvPr>
          <p:cNvSpPr txBox="1"/>
          <p:nvPr/>
        </p:nvSpPr>
        <p:spPr>
          <a:xfrm>
            <a:off x="8693343" y="2252812"/>
            <a:ext cx="257310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Neutrino cross section measurements</a:t>
            </a:r>
            <a:endParaRPr lang="en-CH" dirty="0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3F6B9ABA-EA66-CD1C-6B90-05414335E593}"/>
              </a:ext>
            </a:extLst>
          </p:cNvPr>
          <p:cNvCxnSpPr>
            <a:cxnSpLocks/>
          </p:cNvCxnSpPr>
          <p:nvPr/>
        </p:nvCxnSpPr>
        <p:spPr>
          <a:xfrm>
            <a:off x="3871244" y="2855304"/>
            <a:ext cx="4139281" cy="1395156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0D9FDE72-89F4-E83B-10DF-5C0427C7EABE}"/>
              </a:ext>
            </a:extLst>
          </p:cNvPr>
          <p:cNvCxnSpPr>
            <a:cxnSpLocks/>
          </p:cNvCxnSpPr>
          <p:nvPr/>
        </p:nvCxnSpPr>
        <p:spPr>
          <a:xfrm flipV="1">
            <a:off x="5905144" y="3689148"/>
            <a:ext cx="190856" cy="289341"/>
          </a:xfrm>
          <a:prstGeom prst="straightConnector1">
            <a:avLst/>
          </a:prstGeom>
          <a:ln w="571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AABD1F4-ACB9-D8D1-D093-BC42E74205C7}"/>
              </a:ext>
            </a:extLst>
          </p:cNvPr>
          <p:cNvSpPr txBox="1"/>
          <p:nvPr/>
        </p:nvSpPr>
        <p:spPr>
          <a:xfrm>
            <a:off x="4941715" y="4052553"/>
            <a:ext cx="211771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SM neutrino cross section is decent</a:t>
            </a:r>
            <a:endParaRPr lang="en-CH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918BE61-5026-A7CE-6DB4-E4FD7C4A07E5}"/>
              </a:ext>
            </a:extLst>
          </p:cNvPr>
          <p:cNvSpPr txBox="1"/>
          <p:nvPr/>
        </p:nvSpPr>
        <p:spPr>
          <a:xfrm>
            <a:off x="8127968" y="4036370"/>
            <a:ext cx="2117713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Neutrino flux measurement</a:t>
            </a:r>
            <a:endParaRPr lang="en-CH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87123D-B5D9-4389-8C88-EC3AA21B55B6}"/>
              </a:ext>
            </a:extLst>
          </p:cNvPr>
          <p:cNvSpPr txBox="1"/>
          <p:nvPr/>
        </p:nvSpPr>
        <p:spPr>
          <a:xfrm>
            <a:off x="7154856" y="1533155"/>
            <a:ext cx="336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Hadron production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External validation data</a:t>
            </a:r>
            <a:endParaRPr lang="en-CH" sz="1400" dirty="0"/>
          </a:p>
        </p:txBody>
      </p:sp>
      <p:sp>
        <p:nvSpPr>
          <p:cNvPr id="50" name="TextBox 33">
            <a:extLst>
              <a:ext uri="{FF2B5EF4-FFF2-40B4-BE49-F238E27FC236}">
                <a16:creationId xmlns:a16="http://schemas.microsoft.com/office/drawing/2014/main" id="{DA7E9DF1-00C2-5FCB-585C-9FEF195BA385}"/>
              </a:ext>
            </a:extLst>
          </p:cNvPr>
          <p:cNvSpPr txBox="1"/>
          <p:nvPr/>
        </p:nvSpPr>
        <p:spPr>
          <a:xfrm>
            <a:off x="838200" y="4935545"/>
            <a:ext cx="272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Cross section</a:t>
            </a:r>
          </a:p>
          <a:p>
            <a:r>
              <a:rPr lang="en-US" sz="1400" dirty="0"/>
              <a:t>uncertainty</a:t>
            </a:r>
            <a:endParaRPr lang="en-GB" sz="12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E8FA577-7923-9CB3-2544-66D6A0786D50}"/>
              </a:ext>
            </a:extLst>
          </p:cNvPr>
          <p:cNvSpPr txBox="1"/>
          <p:nvPr/>
        </p:nvSpPr>
        <p:spPr>
          <a:xfrm>
            <a:off x="4941715" y="4732509"/>
            <a:ext cx="2810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Assuming LFU is valid</a:t>
            </a:r>
            <a:endParaRPr lang="en-CH" sz="1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41CBABC-03E0-F47C-A047-8F2521387590}"/>
              </a:ext>
            </a:extLst>
          </p:cNvPr>
          <p:cNvSpPr txBox="1"/>
          <p:nvPr/>
        </p:nvSpPr>
        <p:spPr>
          <a:xfrm>
            <a:off x="8477428" y="2965391"/>
            <a:ext cx="327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Lepton Flavor Universality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Search for new interactions</a:t>
            </a:r>
            <a:endParaRPr lang="en-CH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23B0FD67-AC9C-F8D5-14A5-BD373F0D5068}"/>
                  </a:ext>
                </a:extLst>
              </p:cNvPr>
              <p:cNvSpPr txBox="1"/>
              <p:nvPr/>
            </p:nvSpPr>
            <p:spPr>
              <a:xfrm>
                <a:off x="7751931" y="4783146"/>
                <a:ext cx="327956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Study hadron/neutrino production at very high-energy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Prompt neutrinos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QCD at small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23B0FD67-AC9C-F8D5-14A5-BD373F0D5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931" y="4783146"/>
                <a:ext cx="3279565" cy="1077218"/>
              </a:xfrm>
              <a:prstGeom prst="rect">
                <a:avLst/>
              </a:prstGeom>
              <a:blipFill>
                <a:blip r:embed="rId3"/>
                <a:stretch>
                  <a:fillRect l="-743" t="-2273" b="-62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519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98548AF8-F6CD-95A9-5CF8-AE935490FF2E}"/>
              </a:ext>
            </a:extLst>
          </p:cNvPr>
          <p:cNvGrpSpPr>
            <a:grpSpLocks noChangeAspect="1"/>
          </p:cNvGrpSpPr>
          <p:nvPr/>
        </p:nvGrpSpPr>
        <p:grpSpPr>
          <a:xfrm>
            <a:off x="4543178" y="3265851"/>
            <a:ext cx="2082220" cy="1500152"/>
            <a:chOff x="1788031" y="3238732"/>
            <a:chExt cx="1764778" cy="1271448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C9C47F5-FBA7-84B8-D5CD-86A67342B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031" y="3238732"/>
              <a:ext cx="1764778" cy="1271448"/>
            </a:xfrm>
            <a:prstGeom prst="rect">
              <a:avLst/>
            </a:prstGeom>
          </p:spPr>
        </p:pic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1B64F773-DD89-0B2E-B022-8B646A23A33A}"/>
                </a:ext>
              </a:extLst>
            </p:cNvPr>
            <p:cNvCxnSpPr>
              <a:cxnSpLocks/>
            </p:cNvCxnSpPr>
            <p:nvPr/>
          </p:nvCxnSpPr>
          <p:spPr>
            <a:xfrm rot="540000" flipH="1">
              <a:off x="2184004" y="3849590"/>
              <a:ext cx="31790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EF7DAA93-29B1-132E-F9E5-6F27B1E7E5DA}"/>
                </a:ext>
              </a:extLst>
            </p:cNvPr>
            <p:cNvCxnSpPr>
              <a:cxnSpLocks/>
            </p:cNvCxnSpPr>
            <p:nvPr/>
          </p:nvCxnSpPr>
          <p:spPr>
            <a:xfrm rot="660000" flipH="1">
              <a:off x="2209312" y="4218510"/>
              <a:ext cx="317904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2C6958-427C-CDA0-D3E8-ED29F11C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37" y="17612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BG muon measures</a:t>
            </a:r>
            <a:endParaRPr lang="en-CH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92A06E-D9A6-FEC5-172A-448347D4EB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790" y="1179195"/>
                <a:ext cx="5752210" cy="216782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Background muon limits sensitivities,  in FASER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/>
                  <a:t> and others</a:t>
                </a:r>
              </a:p>
              <a:p>
                <a:pPr lvl="1"/>
                <a:r>
                  <a:rPr lang="en-US" sz="1600" dirty="0"/>
                  <a:t>Estimated to be O(1) Hz/cm</a:t>
                </a:r>
                <a:r>
                  <a:rPr lang="en-US" sz="1600" baseline="30000" dirty="0"/>
                  <a:t>2</a:t>
                </a:r>
              </a:p>
              <a:p>
                <a:r>
                  <a:rPr lang="en-US" sz="2000" dirty="0"/>
                  <a:t>Reducing background muons is essential both for cost and physics reach</a:t>
                </a:r>
              </a:p>
              <a:p>
                <a:pPr marL="0" indent="0">
                  <a:buNone/>
                </a:pPr>
                <a:r>
                  <a:rPr lang="en-US" sz="2000" dirty="0">
                    <a:sym typeface="Wingdings" panose="05000000000000000000" pitchFamily="2" charset="2"/>
                  </a:rPr>
                  <a:t> Implementation of a “Sweeper magnet”</a:t>
                </a:r>
                <a:endParaRPr lang="en-US" sz="2000" dirty="0"/>
              </a:p>
              <a:p>
                <a:endParaRPr lang="en-CH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392A06E-D9A6-FEC5-172A-448347D4EB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790" y="1179195"/>
                <a:ext cx="5752210" cy="216782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6C0015-F134-692E-DE47-4FCF8022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8051A2-2BE0-7433-8543-2357D5D6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81F918-8922-0C7E-1D08-2CA1787D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A6736-0625-434B-B2C7-8B0E3A1889F4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7" name="図 6" descr="グラフ, 棒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05F7E13-5301-35BD-0612-0C832C08E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784" r="2825" b="2449"/>
          <a:stretch/>
        </p:blipFill>
        <p:spPr>
          <a:xfrm>
            <a:off x="7713483" y="3976613"/>
            <a:ext cx="4065869" cy="2404836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4554650-5662-B7EC-AC30-B28D4A0E4974}"/>
              </a:ext>
            </a:extLst>
          </p:cNvPr>
          <p:cNvSpPr txBox="1"/>
          <p:nvPr/>
        </p:nvSpPr>
        <p:spPr>
          <a:xfrm>
            <a:off x="4543178" y="3224412"/>
            <a:ext cx="2361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</a:rPr>
              <a:t>Sweeper magnet</a:t>
            </a:r>
            <a:endParaRPr lang="LID4096" sz="1200" b="1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BDA0B85-E18A-B72E-850B-07E66317578C}"/>
              </a:ext>
            </a:extLst>
          </p:cNvPr>
          <p:cNvCxnSpPr/>
          <p:nvPr/>
        </p:nvCxnSpPr>
        <p:spPr>
          <a:xfrm>
            <a:off x="2464825" y="5186000"/>
            <a:ext cx="179109" cy="315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B2780298-9F3C-6AEA-B1F9-B868502A29EA}"/>
              </a:ext>
            </a:extLst>
          </p:cNvPr>
          <p:cNvSpPr/>
          <p:nvPr/>
        </p:nvSpPr>
        <p:spPr>
          <a:xfrm>
            <a:off x="9848010" y="4590779"/>
            <a:ext cx="374613" cy="332510"/>
          </a:xfrm>
          <a:custGeom>
            <a:avLst/>
            <a:gdLst>
              <a:gd name="connsiteX0" fmla="*/ 314037 w 374613"/>
              <a:gd name="connsiteY0" fmla="*/ 0 h 332510"/>
              <a:gd name="connsiteX1" fmla="*/ 350982 w 374613"/>
              <a:gd name="connsiteY1" fmla="*/ 203200 h 332510"/>
              <a:gd name="connsiteX2" fmla="*/ 0 w 374613"/>
              <a:gd name="connsiteY2" fmla="*/ 332510 h 33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13" h="332510">
                <a:moveTo>
                  <a:pt x="314037" y="0"/>
                </a:moveTo>
                <a:cubicBezTo>
                  <a:pt x="358679" y="73891"/>
                  <a:pt x="403321" y="147782"/>
                  <a:pt x="350982" y="203200"/>
                </a:cubicBezTo>
                <a:cubicBezTo>
                  <a:pt x="298643" y="258618"/>
                  <a:pt x="149321" y="295564"/>
                  <a:pt x="0" y="332510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37B7F90F-0D5A-A64D-58C7-B9BF9FCFDA36}"/>
                  </a:ext>
                </a:extLst>
              </p:cNvPr>
              <p:cNvSpPr txBox="1"/>
              <p:nvPr/>
            </p:nvSpPr>
            <p:spPr>
              <a:xfrm>
                <a:off x="10220011" y="4531152"/>
                <a:ext cx="445050" cy="497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CH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37B7F90F-0D5A-A64D-58C7-B9BF9FCFD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011" y="4531152"/>
                <a:ext cx="445050" cy="497059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A7C2D4B9-A119-A830-ADFD-7BE71D06C02E}"/>
                  </a:ext>
                </a:extLst>
              </p:cNvPr>
              <p:cNvSpPr txBox="1"/>
              <p:nvPr/>
            </p:nvSpPr>
            <p:spPr>
              <a:xfrm>
                <a:off x="10808613" y="5419754"/>
                <a:ext cx="578489" cy="497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CH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A7C2D4B9-A119-A830-ADFD-7BE71D06C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613" y="5419754"/>
                <a:ext cx="578489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FB447760-790D-4071-A852-36814931CDF1}"/>
              </a:ext>
            </a:extLst>
          </p:cNvPr>
          <p:cNvSpPr/>
          <p:nvPr/>
        </p:nvSpPr>
        <p:spPr>
          <a:xfrm>
            <a:off x="10222623" y="5533332"/>
            <a:ext cx="697923" cy="216747"/>
          </a:xfrm>
          <a:custGeom>
            <a:avLst/>
            <a:gdLst>
              <a:gd name="connsiteX0" fmla="*/ 1246909 w 1246909"/>
              <a:gd name="connsiteY0" fmla="*/ 0 h 212437"/>
              <a:gd name="connsiteX1" fmla="*/ 701963 w 1246909"/>
              <a:gd name="connsiteY1" fmla="*/ 147782 h 212437"/>
              <a:gd name="connsiteX2" fmla="*/ 0 w 1246909"/>
              <a:gd name="connsiteY2" fmla="*/ 212437 h 21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09" h="212437">
                <a:moveTo>
                  <a:pt x="1246909" y="0"/>
                </a:moveTo>
                <a:cubicBezTo>
                  <a:pt x="1078345" y="56188"/>
                  <a:pt x="909781" y="112376"/>
                  <a:pt x="701963" y="147782"/>
                </a:cubicBezTo>
                <a:cubicBezTo>
                  <a:pt x="494145" y="183188"/>
                  <a:pt x="247072" y="197812"/>
                  <a:pt x="0" y="212437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D08767C-B0CA-CED6-F833-9534941CF747}"/>
                  </a:ext>
                </a:extLst>
              </p:cNvPr>
              <p:cNvSpPr txBox="1"/>
              <p:nvPr/>
            </p:nvSpPr>
            <p:spPr>
              <a:xfrm>
                <a:off x="3942468" y="5258304"/>
                <a:ext cx="765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D08767C-B0CA-CED6-F833-9534941CF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468" y="5258304"/>
                <a:ext cx="7658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D8B5E659-8487-1CB1-1ACE-719E3B3C69DB}"/>
              </a:ext>
            </a:extLst>
          </p:cNvPr>
          <p:cNvGrpSpPr/>
          <p:nvPr/>
        </p:nvGrpSpPr>
        <p:grpSpPr>
          <a:xfrm>
            <a:off x="6248220" y="292830"/>
            <a:ext cx="3051520" cy="2216485"/>
            <a:chOff x="6814593" y="280240"/>
            <a:chExt cx="3218079" cy="2316650"/>
          </a:xfrm>
        </p:grpSpPr>
        <p:pic>
          <p:nvPicPr>
            <p:cNvPr id="46" name="イメージ" descr="イメージ">
              <a:extLst>
                <a:ext uri="{FF2B5EF4-FFF2-40B4-BE49-F238E27FC236}">
                  <a16:creationId xmlns:a16="http://schemas.microsoft.com/office/drawing/2014/main" id="{4445FCAB-B238-1158-EDF3-8C9D64D45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47" t="1449" r="3047"/>
            <a:stretch/>
          </p:blipFill>
          <p:spPr>
            <a:xfrm>
              <a:off x="6814593" y="286330"/>
              <a:ext cx="2815741" cy="2310560"/>
            </a:xfrm>
            <a:prstGeom prst="rect">
              <a:avLst/>
            </a:prstGeom>
            <a:ln w="12700"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530491E8-1B1C-8D20-35B3-349D35CC59CF}"/>
                    </a:ext>
                  </a:extLst>
                </p:cNvPr>
                <p:cNvSpPr txBox="1"/>
                <p:nvPr/>
              </p:nvSpPr>
              <p:spPr>
                <a:xfrm>
                  <a:off x="6814593" y="280240"/>
                  <a:ext cx="227940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0" dirty="0">
                      <a:solidFill>
                        <a:schemeClr val="tx1"/>
                      </a:solidFill>
                    </a:rPr>
                    <a:t>FASER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US" sz="1400" b="0" dirty="0">
                      <a:solidFill>
                        <a:schemeClr val="tx1"/>
                      </a:solidFill>
                    </a:rPr>
                    <a:t> with 10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fb</m:t>
                          </m:r>
                        </m:e>
                        <m:sup>
                          <m: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sz="1400" b="0" dirty="0">
                      <a:solidFill>
                        <a:schemeClr val="tx1"/>
                      </a:solidFill>
                    </a:rPr>
                    <a:t> in</a:t>
                  </a:r>
                </a:p>
                <a:p>
                  <a:r>
                    <a:rPr lang="en-US" sz="1200" b="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×2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×10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films</m:t>
                      </m:r>
                    </m:oMath>
                  </a14:m>
                  <a:endParaRPr lang="en-US" altLang="ja-JP" sz="1200" dirty="0">
                    <a:solidFill>
                      <a:schemeClr val="tx1"/>
                    </a:solidFill>
                  </a:endParaRPr>
                </a:p>
                <a:p>
                  <a:r>
                    <a:rPr lang="en-US" sz="1400" dirty="0">
                      <a:solidFill>
                        <a:schemeClr val="tx1"/>
                      </a:solidFill>
                    </a:rPr>
                    <a:t>  </a:t>
                  </a:r>
                  <a:endParaRPr lang="LID4096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530491E8-1B1C-8D20-35B3-349D35CC59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593" y="280240"/>
                  <a:ext cx="2279403" cy="707886"/>
                </a:xfrm>
                <a:prstGeom prst="rect">
                  <a:avLst/>
                </a:prstGeom>
                <a:blipFill>
                  <a:blip r:embed="rId9"/>
                  <a:stretch>
                    <a:fillRect l="-845" t="-90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D0CD48F0-3305-6D36-BD9D-9BF3A016BEFB}"/>
                    </a:ext>
                  </a:extLst>
                </p:cNvPr>
                <p:cNvSpPr txBox="1"/>
                <p:nvPr/>
              </p:nvSpPr>
              <p:spPr>
                <a:xfrm>
                  <a:off x="7887123" y="2104616"/>
                  <a:ext cx="2145549" cy="4847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chemeClr val="tx1"/>
                      </a:solidFill>
                    </a:rPr>
                    <a:t>Track density</a:t>
                  </a:r>
                </a:p>
                <a:p>
                  <a:r>
                    <a:rPr lang="en-US" altLang="ja-JP" sz="1200" dirty="0"/>
                    <a:t>~</a:t>
                  </a:r>
                  <a14:m>
                    <m:oMath xmlns:m="http://schemas.openxmlformats.org/officeDocument/2006/math">
                      <m:r>
                        <a:rPr lang="en-US" altLang="ja-JP" sz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ja-JP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tracks</m:t>
                      </m:r>
                      <m:r>
                        <a:rPr lang="en-US" altLang="ja-JP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ja-JP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D0CD48F0-3305-6D36-BD9D-9BF3A016B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123" y="2104616"/>
                  <a:ext cx="2145549" cy="484740"/>
                </a:xfrm>
                <a:prstGeom prst="rect">
                  <a:avLst/>
                </a:prstGeom>
                <a:blipFill>
                  <a:blip r:embed="rId10"/>
                  <a:stretch>
                    <a:fillRect l="-299" b="-1052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30FE9066-14BD-9D76-7E86-87B04364028F}"/>
              </a:ext>
            </a:extLst>
          </p:cNvPr>
          <p:cNvGrpSpPr/>
          <p:nvPr/>
        </p:nvGrpSpPr>
        <p:grpSpPr>
          <a:xfrm>
            <a:off x="471415" y="4900090"/>
            <a:ext cx="7134369" cy="1288437"/>
            <a:chOff x="1019031" y="4289498"/>
            <a:chExt cx="9753389" cy="1518322"/>
          </a:xfrm>
        </p:grpSpPr>
        <p:pic>
          <p:nvPicPr>
            <p:cNvPr id="99" name="Picture 4" descr="0803012_02-A4-at-144-dpi.jpg">
              <a:extLst>
                <a:ext uri="{FF2B5EF4-FFF2-40B4-BE49-F238E27FC236}">
                  <a16:creationId xmlns:a16="http://schemas.microsoft.com/office/drawing/2014/main" id="{393D526C-CC4B-8797-B7EC-0BC9F5E71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031" y="4539881"/>
              <a:ext cx="1816532" cy="960308"/>
            </a:xfrm>
            <a:prstGeom prst="rect">
              <a:avLst/>
            </a:prstGeom>
          </p:spPr>
        </p:pic>
        <p:cxnSp>
          <p:nvCxnSpPr>
            <p:cNvPr id="100" name="Straight Connector 5">
              <a:extLst>
                <a:ext uri="{FF2B5EF4-FFF2-40B4-BE49-F238E27FC236}">
                  <a16:creationId xmlns:a16="http://schemas.microsoft.com/office/drawing/2014/main" id="{BB2AC619-645E-7EAB-20D8-44B1ED9EDBE6}"/>
                </a:ext>
              </a:extLst>
            </p:cNvPr>
            <p:cNvCxnSpPr/>
            <p:nvPr/>
          </p:nvCxnSpPr>
          <p:spPr>
            <a:xfrm>
              <a:off x="2109590" y="4990365"/>
              <a:ext cx="3635905" cy="0"/>
            </a:xfrm>
            <a:prstGeom prst="line">
              <a:avLst/>
            </a:prstGeom>
            <a:ln w="2190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E7DAB2EF-D635-D31B-8501-3EEB38EC7A0D}"/>
                </a:ext>
              </a:extLst>
            </p:cNvPr>
            <p:cNvSpPr/>
            <p:nvPr/>
          </p:nvSpPr>
          <p:spPr>
            <a:xfrm flipV="1">
              <a:off x="5247437" y="4980544"/>
              <a:ext cx="4106113" cy="827112"/>
            </a:xfrm>
            <a:custGeom>
              <a:avLst/>
              <a:gdLst>
                <a:gd name="connsiteX0" fmla="*/ 0 w 3771900"/>
                <a:gd name="connsiteY0" fmla="*/ 605790 h 605790"/>
                <a:gd name="connsiteX1" fmla="*/ 1977390 w 3771900"/>
                <a:gd name="connsiteY1" fmla="*/ 502920 h 605790"/>
                <a:gd name="connsiteX2" fmla="*/ 3771900 w 3771900"/>
                <a:gd name="connsiteY2" fmla="*/ 0 h 60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71900" h="605790">
                  <a:moveTo>
                    <a:pt x="0" y="605790"/>
                  </a:moveTo>
                  <a:cubicBezTo>
                    <a:pt x="674370" y="604837"/>
                    <a:pt x="1348740" y="603885"/>
                    <a:pt x="1977390" y="502920"/>
                  </a:cubicBezTo>
                  <a:cubicBezTo>
                    <a:pt x="2606040" y="401955"/>
                    <a:pt x="3219450" y="259080"/>
                    <a:pt x="3771900" y="0"/>
                  </a:cubicBezTo>
                </a:path>
              </a:pathLst>
            </a:custGeom>
            <a:noFill/>
            <a:ln w="219075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9">
              <a:extLst>
                <a:ext uri="{FF2B5EF4-FFF2-40B4-BE49-F238E27FC236}">
                  <a16:creationId xmlns:a16="http://schemas.microsoft.com/office/drawing/2014/main" id="{23FE04A2-8577-7AF8-C59E-B3CA9B43DFE6}"/>
                </a:ext>
              </a:extLst>
            </p:cNvPr>
            <p:cNvSpPr txBox="1"/>
            <p:nvPr/>
          </p:nvSpPr>
          <p:spPr>
            <a:xfrm rot="1045117">
              <a:off x="7598030" y="5429334"/>
              <a:ext cx="1483118" cy="37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LHC tunnel</a:t>
              </a:r>
              <a:endParaRPr lang="en-GB" sz="1400" dirty="0"/>
            </a:p>
          </p:txBody>
        </p:sp>
        <p:sp>
          <p:nvSpPr>
            <p:cNvPr id="103" name="Rectangle 10">
              <a:extLst>
                <a:ext uri="{FF2B5EF4-FFF2-40B4-BE49-F238E27FC236}">
                  <a16:creationId xmlns:a16="http://schemas.microsoft.com/office/drawing/2014/main" id="{265C14AA-D47D-D7DD-11B8-61AD605A392B}"/>
                </a:ext>
              </a:extLst>
            </p:cNvPr>
            <p:cNvSpPr/>
            <p:nvPr/>
          </p:nvSpPr>
          <p:spPr>
            <a:xfrm>
              <a:off x="3474839" y="4890088"/>
              <a:ext cx="997241" cy="17680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4" name="Straight Arrow Connector 11">
              <a:extLst>
                <a:ext uri="{FF2B5EF4-FFF2-40B4-BE49-F238E27FC236}">
                  <a16:creationId xmlns:a16="http://schemas.microsoft.com/office/drawing/2014/main" id="{C1BBDEA8-2284-6479-56F0-CE4E8C95784B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 flipV="1">
              <a:off x="2097429" y="4964338"/>
              <a:ext cx="7831148" cy="30498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id="{59A42E85-B28E-1EB5-3A84-49554D96AEF6}"/>
                </a:ext>
              </a:extLst>
            </p:cNvPr>
            <p:cNvSpPr/>
            <p:nvPr/>
          </p:nvSpPr>
          <p:spPr>
            <a:xfrm>
              <a:off x="2226445" y="4959939"/>
              <a:ext cx="2748493" cy="391876"/>
            </a:xfrm>
            <a:custGeom>
              <a:avLst/>
              <a:gdLst>
                <a:gd name="connsiteX0" fmla="*/ 0 w 2583180"/>
                <a:gd name="connsiteY0" fmla="*/ 0 h 320040"/>
                <a:gd name="connsiteX1" fmla="*/ 1268730 w 2583180"/>
                <a:gd name="connsiteY1" fmla="*/ 11430 h 320040"/>
                <a:gd name="connsiteX2" fmla="*/ 1851660 w 2583180"/>
                <a:gd name="connsiteY2" fmla="*/ 80010 h 320040"/>
                <a:gd name="connsiteX3" fmla="*/ 2583180 w 2583180"/>
                <a:gd name="connsiteY3" fmla="*/ 320040 h 320040"/>
                <a:gd name="connsiteX4" fmla="*/ 2583180 w 2583180"/>
                <a:gd name="connsiteY4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3180" h="320040">
                  <a:moveTo>
                    <a:pt x="0" y="0"/>
                  </a:moveTo>
                  <a:lnTo>
                    <a:pt x="1268730" y="11430"/>
                  </a:lnTo>
                  <a:cubicBezTo>
                    <a:pt x="1577340" y="24765"/>
                    <a:pt x="1632585" y="28575"/>
                    <a:pt x="1851660" y="80010"/>
                  </a:cubicBezTo>
                  <a:cubicBezTo>
                    <a:pt x="2070735" y="131445"/>
                    <a:pt x="2583180" y="320040"/>
                    <a:pt x="2583180" y="320040"/>
                  </a:cubicBezTo>
                  <a:lnTo>
                    <a:pt x="2583180" y="320040"/>
                  </a:lnTo>
                </a:path>
              </a:pathLst>
            </a:custGeom>
            <a:ln>
              <a:solidFill>
                <a:srgbClr val="FF6600"/>
              </a:solidFill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id="{407931D2-545D-EDEA-CDF1-08FEDB54527B}"/>
                </a:ext>
              </a:extLst>
            </p:cNvPr>
            <p:cNvSpPr/>
            <p:nvPr/>
          </p:nvSpPr>
          <p:spPr>
            <a:xfrm flipV="1">
              <a:off x="2238606" y="4545286"/>
              <a:ext cx="2748493" cy="443861"/>
            </a:xfrm>
            <a:custGeom>
              <a:avLst/>
              <a:gdLst>
                <a:gd name="connsiteX0" fmla="*/ 0 w 2583180"/>
                <a:gd name="connsiteY0" fmla="*/ 0 h 320040"/>
                <a:gd name="connsiteX1" fmla="*/ 1268730 w 2583180"/>
                <a:gd name="connsiteY1" fmla="*/ 11430 h 320040"/>
                <a:gd name="connsiteX2" fmla="*/ 1851660 w 2583180"/>
                <a:gd name="connsiteY2" fmla="*/ 80010 h 320040"/>
                <a:gd name="connsiteX3" fmla="*/ 2583180 w 2583180"/>
                <a:gd name="connsiteY3" fmla="*/ 320040 h 320040"/>
                <a:gd name="connsiteX4" fmla="*/ 2583180 w 2583180"/>
                <a:gd name="connsiteY4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3180" h="320040">
                  <a:moveTo>
                    <a:pt x="0" y="0"/>
                  </a:moveTo>
                  <a:lnTo>
                    <a:pt x="1268730" y="11430"/>
                  </a:lnTo>
                  <a:cubicBezTo>
                    <a:pt x="1577340" y="24765"/>
                    <a:pt x="1632585" y="28575"/>
                    <a:pt x="1851660" y="80010"/>
                  </a:cubicBezTo>
                  <a:cubicBezTo>
                    <a:pt x="2070735" y="131445"/>
                    <a:pt x="2583180" y="320040"/>
                    <a:pt x="2583180" y="320040"/>
                  </a:cubicBezTo>
                  <a:lnTo>
                    <a:pt x="2583180" y="320040"/>
                  </a:lnTo>
                </a:path>
              </a:pathLst>
            </a:custGeom>
            <a:ln>
              <a:solidFill>
                <a:srgbClr val="FF6600"/>
              </a:solidFill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5">
                  <a:extLst>
                    <a:ext uri="{FF2B5EF4-FFF2-40B4-BE49-F238E27FC236}">
                      <a16:creationId xmlns:a16="http://schemas.microsoft.com/office/drawing/2014/main" id="{F8A48B4B-4C7A-BCBB-3246-1CA747D366E2}"/>
                    </a:ext>
                  </a:extLst>
                </p:cNvPr>
                <p:cNvSpPr txBox="1"/>
                <p:nvPr/>
              </p:nvSpPr>
              <p:spPr>
                <a:xfrm>
                  <a:off x="8630147" y="4569358"/>
                  <a:ext cx="1438339" cy="378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</a:rPr>
                    <a:t> and LLPs</a:t>
                  </a:r>
                  <a:endParaRPr lang="en-GB" sz="14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5">
                  <a:extLst>
                    <a:ext uri="{FF2B5EF4-FFF2-40B4-BE49-F238E27FC236}">
                      <a16:creationId xmlns:a16="http://schemas.microsoft.com/office/drawing/2014/main" id="{F8A48B4B-4C7A-BCBB-3246-1CA747D36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0147" y="4569358"/>
                  <a:ext cx="1438339" cy="378486"/>
                </a:xfrm>
                <a:prstGeom prst="rect">
                  <a:avLst/>
                </a:prstGeom>
                <a:blipFill>
                  <a:blip r:embed="rId13"/>
                  <a:stretch>
                    <a:fillRect t="-3846" b="-15385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9">
              <a:extLst>
                <a:ext uri="{FF2B5EF4-FFF2-40B4-BE49-F238E27FC236}">
                  <a16:creationId xmlns:a16="http://schemas.microsoft.com/office/drawing/2014/main" id="{2D86AB53-3A27-8EA4-092A-BE9AB7530238}"/>
                </a:ext>
              </a:extLst>
            </p:cNvPr>
            <p:cNvSpPr txBox="1"/>
            <p:nvPr/>
          </p:nvSpPr>
          <p:spPr>
            <a:xfrm>
              <a:off x="3274107" y="5057141"/>
              <a:ext cx="1493210" cy="37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D1 magnet</a:t>
              </a:r>
              <a:endParaRPr lang="en-GB" sz="1400" dirty="0"/>
            </a:p>
          </p:txBody>
        </p:sp>
        <p:sp>
          <p:nvSpPr>
            <p:cNvPr id="109" name="Explosion 1 23">
              <a:extLst>
                <a:ext uri="{FF2B5EF4-FFF2-40B4-BE49-F238E27FC236}">
                  <a16:creationId xmlns:a16="http://schemas.microsoft.com/office/drawing/2014/main" id="{48EF0453-1D69-566B-2F5B-6965456A7F23}"/>
                </a:ext>
              </a:extLst>
            </p:cNvPr>
            <p:cNvSpPr/>
            <p:nvPr/>
          </p:nvSpPr>
          <p:spPr>
            <a:xfrm>
              <a:off x="1842270" y="4713704"/>
              <a:ext cx="493629" cy="478784"/>
            </a:xfrm>
            <a:prstGeom prst="irregularSeal1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0" name="Straight Arrow Connector 30">
              <a:extLst>
                <a:ext uri="{FF2B5EF4-FFF2-40B4-BE49-F238E27FC236}">
                  <a16:creationId xmlns:a16="http://schemas.microsoft.com/office/drawing/2014/main" id="{73513661-A85B-58DF-119A-3E13C1DC80A3}"/>
                </a:ext>
              </a:extLst>
            </p:cNvPr>
            <p:cNvCxnSpPr/>
            <p:nvPr/>
          </p:nvCxnSpPr>
          <p:spPr>
            <a:xfrm flipV="1">
              <a:off x="2142901" y="4873694"/>
              <a:ext cx="1018478" cy="79401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31">
              <a:extLst>
                <a:ext uri="{FF2B5EF4-FFF2-40B4-BE49-F238E27FC236}">
                  <a16:creationId xmlns:a16="http://schemas.microsoft.com/office/drawing/2014/main" id="{3A4E4E3D-0005-8327-80B4-A21004AA9E77}"/>
                </a:ext>
              </a:extLst>
            </p:cNvPr>
            <p:cNvCxnSpPr/>
            <p:nvPr/>
          </p:nvCxnSpPr>
          <p:spPr>
            <a:xfrm>
              <a:off x="2142901" y="4973936"/>
              <a:ext cx="1034119" cy="134092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32">
              <a:extLst>
                <a:ext uri="{FF2B5EF4-FFF2-40B4-BE49-F238E27FC236}">
                  <a16:creationId xmlns:a16="http://schemas.microsoft.com/office/drawing/2014/main" id="{CBA33C86-A39B-DDD5-242C-6D4ABC45F57A}"/>
                </a:ext>
              </a:extLst>
            </p:cNvPr>
            <p:cNvCxnSpPr/>
            <p:nvPr/>
          </p:nvCxnSpPr>
          <p:spPr>
            <a:xfrm>
              <a:off x="2142901" y="4969468"/>
              <a:ext cx="930826" cy="57076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33">
              <a:extLst>
                <a:ext uri="{FF2B5EF4-FFF2-40B4-BE49-F238E27FC236}">
                  <a16:creationId xmlns:a16="http://schemas.microsoft.com/office/drawing/2014/main" id="{A6B4585E-94D4-D3A2-BBEB-246691DDB19F}"/>
                </a:ext>
              </a:extLst>
            </p:cNvPr>
            <p:cNvCxnSpPr/>
            <p:nvPr/>
          </p:nvCxnSpPr>
          <p:spPr>
            <a:xfrm flipV="1">
              <a:off x="2142901" y="4793043"/>
              <a:ext cx="754304" cy="176802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36">
              <a:extLst>
                <a:ext uri="{FF2B5EF4-FFF2-40B4-BE49-F238E27FC236}">
                  <a16:creationId xmlns:a16="http://schemas.microsoft.com/office/drawing/2014/main" id="{F4005358-5F24-6648-15B1-801C5948C45C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2335899" y="4993886"/>
              <a:ext cx="5510972" cy="6504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37">
              <a:extLst>
                <a:ext uri="{FF2B5EF4-FFF2-40B4-BE49-F238E27FC236}">
                  <a16:creationId xmlns:a16="http://schemas.microsoft.com/office/drawing/2014/main" id="{475489EC-B415-1C31-88A6-38FC7BE6CD73}"/>
                </a:ext>
              </a:extLst>
            </p:cNvPr>
            <p:cNvSpPr txBox="1"/>
            <p:nvPr/>
          </p:nvSpPr>
          <p:spPr>
            <a:xfrm>
              <a:off x="5780409" y="5032808"/>
              <a:ext cx="2271667" cy="37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accent6">
                      <a:lumMod val="75000"/>
                    </a:schemeClr>
                  </a:solidFill>
                </a:rPr>
                <a:t>Neutral hadrons</a:t>
              </a:r>
              <a:endParaRPr kumimoji="1" lang="ja-JP" altLang="en-US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6" name="TextBox 39">
              <a:extLst>
                <a:ext uri="{FF2B5EF4-FFF2-40B4-BE49-F238E27FC236}">
                  <a16:creationId xmlns:a16="http://schemas.microsoft.com/office/drawing/2014/main" id="{FB250A08-1E4B-5A33-4142-908901BD2060}"/>
                </a:ext>
              </a:extLst>
            </p:cNvPr>
            <p:cNvSpPr txBox="1"/>
            <p:nvPr/>
          </p:nvSpPr>
          <p:spPr>
            <a:xfrm>
              <a:off x="2838422" y="4289498"/>
              <a:ext cx="2437315" cy="37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6600"/>
                  </a:solidFill>
                </a:rPr>
                <a:t>Charged particles</a:t>
              </a:r>
              <a:endParaRPr kumimoji="1" lang="ja-JP" altLang="en-US" sz="1400" dirty="0">
                <a:solidFill>
                  <a:srgbClr val="FF6600"/>
                </a:solidFill>
              </a:endParaRPr>
            </a:p>
          </p:txBody>
        </p:sp>
        <p:sp>
          <p:nvSpPr>
            <p:cNvPr id="117" name="Rectangle 6">
              <a:extLst>
                <a:ext uri="{FF2B5EF4-FFF2-40B4-BE49-F238E27FC236}">
                  <a16:creationId xmlns:a16="http://schemas.microsoft.com/office/drawing/2014/main" id="{66B0CF56-2B2F-944E-C798-92DFBB62F8B6}"/>
                </a:ext>
              </a:extLst>
            </p:cNvPr>
            <p:cNvSpPr/>
            <p:nvPr/>
          </p:nvSpPr>
          <p:spPr>
            <a:xfrm>
              <a:off x="9928577" y="4747360"/>
              <a:ext cx="843843" cy="4339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FPF</a:t>
              </a:r>
            </a:p>
          </p:txBody>
        </p:sp>
        <p:sp>
          <p:nvSpPr>
            <p:cNvPr id="118" name="Explosion 1 23">
              <a:extLst>
                <a:ext uri="{FF2B5EF4-FFF2-40B4-BE49-F238E27FC236}">
                  <a16:creationId xmlns:a16="http://schemas.microsoft.com/office/drawing/2014/main" id="{A49C0EB0-0258-CF73-1D42-8AB46D953AE1}"/>
                </a:ext>
              </a:extLst>
            </p:cNvPr>
            <p:cNvSpPr/>
            <p:nvPr/>
          </p:nvSpPr>
          <p:spPr>
            <a:xfrm>
              <a:off x="7846871" y="4980930"/>
              <a:ext cx="136898" cy="195557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Freeform 12">
              <a:extLst>
                <a:ext uri="{FF2B5EF4-FFF2-40B4-BE49-F238E27FC236}">
                  <a16:creationId xmlns:a16="http://schemas.microsoft.com/office/drawing/2014/main" id="{1F9334BA-CF5F-3650-BE40-7CBF60DFC9CD}"/>
                </a:ext>
              </a:extLst>
            </p:cNvPr>
            <p:cNvSpPr/>
            <p:nvPr/>
          </p:nvSpPr>
          <p:spPr>
            <a:xfrm>
              <a:off x="5307428" y="4944246"/>
              <a:ext cx="3647741" cy="251750"/>
            </a:xfrm>
            <a:custGeom>
              <a:avLst/>
              <a:gdLst>
                <a:gd name="connsiteX0" fmla="*/ 0 w 2583180"/>
                <a:gd name="connsiteY0" fmla="*/ 0 h 320040"/>
                <a:gd name="connsiteX1" fmla="*/ 1268730 w 2583180"/>
                <a:gd name="connsiteY1" fmla="*/ 11430 h 320040"/>
                <a:gd name="connsiteX2" fmla="*/ 1851660 w 2583180"/>
                <a:gd name="connsiteY2" fmla="*/ 80010 h 320040"/>
                <a:gd name="connsiteX3" fmla="*/ 2583180 w 2583180"/>
                <a:gd name="connsiteY3" fmla="*/ 320040 h 320040"/>
                <a:gd name="connsiteX4" fmla="*/ 2583180 w 2583180"/>
                <a:gd name="connsiteY4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3180" h="320040">
                  <a:moveTo>
                    <a:pt x="0" y="0"/>
                  </a:moveTo>
                  <a:lnTo>
                    <a:pt x="1268730" y="11430"/>
                  </a:lnTo>
                  <a:cubicBezTo>
                    <a:pt x="1577340" y="24765"/>
                    <a:pt x="1632585" y="28575"/>
                    <a:pt x="1851660" y="80010"/>
                  </a:cubicBezTo>
                  <a:cubicBezTo>
                    <a:pt x="2070735" y="131445"/>
                    <a:pt x="2583180" y="320040"/>
                    <a:pt x="2583180" y="320040"/>
                  </a:cubicBezTo>
                  <a:lnTo>
                    <a:pt x="2583180" y="320040"/>
                  </a:lnTo>
                </a:path>
              </a:pathLst>
            </a:custGeom>
            <a:ln w="38100">
              <a:solidFill>
                <a:schemeClr val="accent5"/>
              </a:solidFill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3">
              <a:extLst>
                <a:ext uri="{FF2B5EF4-FFF2-40B4-BE49-F238E27FC236}">
                  <a16:creationId xmlns:a16="http://schemas.microsoft.com/office/drawing/2014/main" id="{749CCD50-E5CF-BE3A-34FC-5174D039D2E8}"/>
                </a:ext>
              </a:extLst>
            </p:cNvPr>
            <p:cNvSpPr/>
            <p:nvPr/>
          </p:nvSpPr>
          <p:spPr>
            <a:xfrm flipV="1">
              <a:off x="5218508" y="4551897"/>
              <a:ext cx="3744255" cy="391875"/>
            </a:xfrm>
            <a:custGeom>
              <a:avLst/>
              <a:gdLst>
                <a:gd name="connsiteX0" fmla="*/ 0 w 2583180"/>
                <a:gd name="connsiteY0" fmla="*/ 0 h 320040"/>
                <a:gd name="connsiteX1" fmla="*/ 1268730 w 2583180"/>
                <a:gd name="connsiteY1" fmla="*/ 11430 h 320040"/>
                <a:gd name="connsiteX2" fmla="*/ 1851660 w 2583180"/>
                <a:gd name="connsiteY2" fmla="*/ 80010 h 320040"/>
                <a:gd name="connsiteX3" fmla="*/ 2583180 w 2583180"/>
                <a:gd name="connsiteY3" fmla="*/ 320040 h 320040"/>
                <a:gd name="connsiteX4" fmla="*/ 2583180 w 2583180"/>
                <a:gd name="connsiteY4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3180" h="320040">
                  <a:moveTo>
                    <a:pt x="0" y="0"/>
                  </a:moveTo>
                  <a:lnTo>
                    <a:pt x="1268730" y="11430"/>
                  </a:lnTo>
                  <a:cubicBezTo>
                    <a:pt x="1577340" y="24765"/>
                    <a:pt x="1632585" y="28575"/>
                    <a:pt x="1851660" y="80010"/>
                  </a:cubicBezTo>
                  <a:cubicBezTo>
                    <a:pt x="2070735" y="131445"/>
                    <a:pt x="2583180" y="320040"/>
                    <a:pt x="2583180" y="320040"/>
                  </a:cubicBezTo>
                  <a:lnTo>
                    <a:pt x="2583180" y="320040"/>
                  </a:lnTo>
                </a:path>
              </a:pathLst>
            </a:custGeom>
            <a:ln w="38100">
              <a:solidFill>
                <a:schemeClr val="accent5"/>
              </a:solidFill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0FA5FB7D-E59B-2B5F-E491-47B4A73DF754}"/>
                </a:ext>
              </a:extLst>
            </p:cNvPr>
            <p:cNvSpPr txBox="1"/>
            <p:nvPr/>
          </p:nvSpPr>
          <p:spPr>
            <a:xfrm>
              <a:off x="5247437" y="4357337"/>
              <a:ext cx="3398132" cy="3989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chemeClr val="accent5"/>
                  </a:solidFill>
                </a:rPr>
                <a:t>muons produced after D1</a:t>
              </a:r>
              <a:endParaRPr lang="en-CH" sz="1600" b="1" dirty="0">
                <a:solidFill>
                  <a:schemeClr val="accent5"/>
                </a:solidFill>
              </a:endParaRP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B7E7F0ED-0D53-B2FE-511B-696A057922B4}"/>
                </a:ext>
              </a:extLst>
            </p:cNvPr>
            <p:cNvSpPr/>
            <p:nvPr/>
          </p:nvSpPr>
          <p:spPr>
            <a:xfrm rot="233935">
              <a:off x="6633667" y="4892024"/>
              <a:ext cx="712104" cy="8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124" name="直線矢印コネクタ 123">
            <a:extLst>
              <a:ext uri="{FF2B5EF4-FFF2-40B4-BE49-F238E27FC236}">
                <a16:creationId xmlns:a16="http://schemas.microsoft.com/office/drawing/2014/main" id="{F541162D-70EE-2570-C9D4-5373CFDA49E0}"/>
              </a:ext>
            </a:extLst>
          </p:cNvPr>
          <p:cNvCxnSpPr>
            <a:cxnSpLocks/>
            <a:endCxn id="122" idx="0"/>
          </p:cNvCxnSpPr>
          <p:nvPr/>
        </p:nvCxnSpPr>
        <p:spPr>
          <a:xfrm flipH="1">
            <a:off x="4841362" y="4779681"/>
            <a:ext cx="512900" cy="631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276229FE-DAF4-622F-7ED0-8616B01281BB}"/>
              </a:ext>
            </a:extLst>
          </p:cNvPr>
          <p:cNvSpPr txBox="1"/>
          <p:nvPr/>
        </p:nvSpPr>
        <p:spPr>
          <a:xfrm>
            <a:off x="7859081" y="3329871"/>
            <a:ext cx="377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muon rates with/without sweeper magnet</a:t>
            </a:r>
            <a:endParaRPr lang="en-CH" dirty="0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769AF02C-8D94-3FF3-7D84-6133F4CD5A98}"/>
              </a:ext>
            </a:extLst>
          </p:cNvPr>
          <p:cNvSpPr txBox="1"/>
          <p:nvPr/>
        </p:nvSpPr>
        <p:spPr>
          <a:xfrm>
            <a:off x="838199" y="3463336"/>
            <a:ext cx="3425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a permanent magnet along the wall of the LHC tunnel</a:t>
            </a:r>
          </a:p>
          <a:p>
            <a:r>
              <a:rPr lang="en-US" dirty="0"/>
              <a:t>1 T x 40 m long</a:t>
            </a:r>
          </a:p>
          <a:p>
            <a:endParaRPr lang="en-CH" dirty="0"/>
          </a:p>
        </p:txBody>
      </p:sp>
      <p:pic>
        <p:nvPicPr>
          <p:cNvPr id="9" name="pasted-movie.png" descr="pasted-movie.png">
            <a:extLst>
              <a:ext uri="{FF2B5EF4-FFF2-40B4-BE49-F238E27FC236}">
                <a16:creationId xmlns:a16="http://schemas.microsoft.com/office/drawing/2014/main" id="{78A40D09-9793-4570-07E5-F56E06E87C8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429" r="52519" b="15109"/>
          <a:stretch/>
        </p:blipFill>
        <p:spPr>
          <a:xfrm>
            <a:off x="8996232" y="316736"/>
            <a:ext cx="3134659" cy="21853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1B87E3-4CE7-5C2A-5D4D-EF4E58D6E41A}"/>
                  </a:ext>
                </a:extLst>
              </p:cNvPr>
              <p:cNvSpPr txBox="1"/>
              <p:nvPr/>
            </p:nvSpPr>
            <p:spPr>
              <a:xfrm>
                <a:off x="9085006" y="2513627"/>
                <a:ext cx="30458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fluence expected in FPF ~O(1) Hz/cm</a:t>
                </a:r>
                <a:r>
                  <a:rPr lang="en-US" baseline="30000" dirty="0"/>
                  <a:t>2</a:t>
                </a:r>
                <a:endParaRPr lang="en-CH" baseline="30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1B87E3-4CE7-5C2A-5D4D-EF4E58D6E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006" y="2513627"/>
                <a:ext cx="3045885" cy="646331"/>
              </a:xfrm>
              <a:prstGeom prst="rect">
                <a:avLst/>
              </a:prstGeom>
              <a:blipFill>
                <a:blip r:embed="rId15"/>
                <a:stretch>
                  <a:fillRect l="-1600" t="-4717" b="-1415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453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6AB32-6765-A136-ABF2-575677E2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B1F553-B2F3-B6AA-58AA-738B45B0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151264-9B17-545E-C62B-128E3CEA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FE2266F-D0EE-ADBD-D3E7-F00F4D3B4121}"/>
              </a:ext>
            </a:extLst>
          </p:cNvPr>
          <p:cNvSpPr txBox="1"/>
          <p:nvPr/>
        </p:nvSpPr>
        <p:spPr>
          <a:xfrm>
            <a:off x="652108" y="408539"/>
            <a:ext cx="11189442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2800" spc="-175" dirty="0">
                <a:latin typeface="Verdana"/>
                <a:cs typeface="Verdana"/>
              </a:rPr>
              <a:t>4</a:t>
            </a:r>
            <a:r>
              <a:rPr sz="2800" spc="-105" dirty="0">
                <a:latin typeface="Verdana"/>
                <a:cs typeface="Verdana"/>
              </a:rPr>
              <a:t> </a:t>
            </a:r>
            <a:r>
              <a:rPr sz="2800" spc="-130" dirty="0">
                <a:latin typeface="Verdana"/>
                <a:cs typeface="Verdana"/>
              </a:rPr>
              <a:t>proposed</a:t>
            </a:r>
            <a:r>
              <a:rPr sz="2800" spc="-160" dirty="0">
                <a:latin typeface="Verdana"/>
                <a:cs typeface="Verdana"/>
              </a:rPr>
              <a:t> </a:t>
            </a:r>
            <a:r>
              <a:rPr sz="2800" spc="-35" dirty="0">
                <a:latin typeface="Verdana"/>
                <a:cs typeface="Verdana"/>
              </a:rPr>
              <a:t>FPF</a:t>
            </a:r>
            <a:r>
              <a:rPr sz="2800" spc="-100" dirty="0">
                <a:latin typeface="Verdana"/>
                <a:cs typeface="Verdana"/>
              </a:rPr>
              <a:t> </a:t>
            </a:r>
            <a:r>
              <a:rPr sz="2800" spc="-135" dirty="0">
                <a:latin typeface="Verdana"/>
                <a:cs typeface="Verdana"/>
              </a:rPr>
              <a:t>experiments,</a:t>
            </a:r>
            <a:r>
              <a:rPr sz="2800" spc="-165" dirty="0">
                <a:latin typeface="Verdana"/>
                <a:cs typeface="Verdana"/>
              </a:rPr>
              <a:t> </a:t>
            </a:r>
            <a:r>
              <a:rPr sz="2800" spc="-125" dirty="0">
                <a:latin typeface="Verdana"/>
                <a:cs typeface="Verdana"/>
              </a:rPr>
              <a:t>diverse</a:t>
            </a:r>
            <a:r>
              <a:rPr sz="2800" spc="-130" dirty="0">
                <a:latin typeface="Verdana"/>
                <a:cs typeface="Verdana"/>
              </a:rPr>
              <a:t> </a:t>
            </a:r>
            <a:r>
              <a:rPr sz="2800" spc="-110" dirty="0">
                <a:latin typeface="Verdana"/>
                <a:cs typeface="Verdana"/>
              </a:rPr>
              <a:t>detectors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-114" dirty="0">
                <a:latin typeface="Verdana"/>
                <a:cs typeface="Verdana"/>
              </a:rPr>
              <a:t>for</a:t>
            </a:r>
            <a:r>
              <a:rPr sz="2800" spc="-145" dirty="0">
                <a:latin typeface="Verdana"/>
                <a:cs typeface="Verdana"/>
              </a:rPr>
              <a:t> </a:t>
            </a:r>
            <a:r>
              <a:rPr sz="2800" spc="-210" dirty="0">
                <a:latin typeface="Verdana"/>
                <a:cs typeface="Verdana"/>
              </a:rPr>
              <a:t>a</a:t>
            </a:r>
            <a:r>
              <a:rPr sz="2800" spc="-100" dirty="0">
                <a:latin typeface="Verdana"/>
                <a:cs typeface="Verdana"/>
              </a:rPr>
              <a:t> </a:t>
            </a:r>
            <a:r>
              <a:rPr sz="2800" spc="-165" dirty="0">
                <a:latin typeface="Verdana"/>
                <a:cs typeface="Verdana"/>
              </a:rPr>
              <a:t>broad</a:t>
            </a:r>
            <a:r>
              <a:rPr sz="2800" spc="-150" dirty="0">
                <a:latin typeface="Verdana"/>
                <a:cs typeface="Verdana"/>
              </a:rPr>
              <a:t> </a:t>
            </a:r>
            <a:r>
              <a:rPr sz="2800" spc="-105" dirty="0">
                <a:latin typeface="Verdana"/>
                <a:cs typeface="Verdana"/>
              </a:rPr>
              <a:t>physics</a:t>
            </a:r>
            <a:r>
              <a:rPr sz="2800" spc="-140" dirty="0">
                <a:latin typeface="Verdana"/>
                <a:cs typeface="Verdana"/>
              </a:rPr>
              <a:t> </a:t>
            </a:r>
            <a:r>
              <a:rPr sz="2800" spc="-95" dirty="0">
                <a:latin typeface="Verdana"/>
                <a:cs typeface="Verdana"/>
              </a:rPr>
              <a:t>program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4F91FCE-AB5C-8CBB-FF61-0656D0A234EC}"/>
              </a:ext>
            </a:extLst>
          </p:cNvPr>
          <p:cNvGrpSpPr/>
          <p:nvPr/>
        </p:nvGrpSpPr>
        <p:grpSpPr>
          <a:xfrm>
            <a:off x="1666643" y="1311720"/>
            <a:ext cx="10166796" cy="4867564"/>
            <a:chOff x="1666643" y="1311720"/>
            <a:chExt cx="10166796" cy="4867564"/>
          </a:xfrm>
        </p:grpSpPr>
        <p:pic>
          <p:nvPicPr>
            <p:cNvPr id="7" name="Picture 55">
              <a:extLst>
                <a:ext uri="{FF2B5EF4-FFF2-40B4-BE49-F238E27FC236}">
                  <a16:creationId xmlns:a16="http://schemas.microsoft.com/office/drawing/2014/main" id="{7A3DFED1-327D-A6C6-19B5-984CE68B6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643" y="1311720"/>
              <a:ext cx="8858714" cy="4867564"/>
            </a:xfrm>
            <a:prstGeom prst="rect">
              <a:avLst/>
            </a:prstGeom>
          </p:spPr>
        </p:pic>
        <p:sp>
          <p:nvSpPr>
            <p:cNvPr id="9" name="TextBox 35">
              <a:extLst>
                <a:ext uri="{FF2B5EF4-FFF2-40B4-BE49-F238E27FC236}">
                  <a16:creationId xmlns:a16="http://schemas.microsoft.com/office/drawing/2014/main" id="{2C77D914-CBA8-3EB5-1D83-14D9DE81401C}"/>
                </a:ext>
              </a:extLst>
            </p:cNvPr>
            <p:cNvSpPr txBox="1"/>
            <p:nvPr/>
          </p:nvSpPr>
          <p:spPr>
            <a:xfrm>
              <a:off x="1951396" y="5008637"/>
              <a:ext cx="1858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FORMOSA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39">
              <a:extLst>
                <a:ext uri="{FF2B5EF4-FFF2-40B4-BE49-F238E27FC236}">
                  <a16:creationId xmlns:a16="http://schemas.microsoft.com/office/drawing/2014/main" id="{CD2056D9-7A22-1F69-6A8B-792F01BFF27A}"/>
                </a:ext>
              </a:extLst>
            </p:cNvPr>
            <p:cNvSpPr txBox="1"/>
            <p:nvPr/>
          </p:nvSpPr>
          <p:spPr>
            <a:xfrm>
              <a:off x="7971196" y="3123963"/>
              <a:ext cx="1858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</a:rPr>
                <a:t>FLArE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40">
                  <a:extLst>
                    <a:ext uri="{FF2B5EF4-FFF2-40B4-BE49-F238E27FC236}">
                      <a16:creationId xmlns:a16="http://schemas.microsoft.com/office/drawing/2014/main" id="{E68BA294-81D9-0C91-AFEB-0CEC5F9F78B0}"/>
                    </a:ext>
                  </a:extLst>
                </p:cNvPr>
                <p:cNvSpPr txBox="1"/>
                <p:nvPr/>
              </p:nvSpPr>
              <p:spPr>
                <a:xfrm>
                  <a:off x="6066197" y="2722637"/>
                  <a:ext cx="20651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2700" algn="ctr">
                    <a:lnSpc>
                      <a:spcPct val="100000"/>
                    </a:lnSpc>
                    <a:spcBef>
                      <a:spcPts val="1475"/>
                    </a:spcBef>
                    <a:tabLst>
                      <a:tab pos="240665" algn="l"/>
                    </a:tabLst>
                  </a:pPr>
                  <a:r>
                    <a:rPr lang="en-GB" sz="2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FASER</a:t>
                  </a:r>
                  <a14:m>
                    <m:oMath xmlns:m="http://schemas.openxmlformats.org/officeDocument/2006/math">
                      <m:r>
                        <a:rPr lang="en-US" sz="2400" b="0" i="1" spc="-1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erdana"/>
                        </a:rPr>
                        <m:t>𝜈</m:t>
                      </m:r>
                    </m:oMath>
                  </a14:m>
                  <a:r>
                    <a:rPr lang="el-GR" sz="2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2</a:t>
                  </a:r>
                  <a:r>
                    <a:rPr lang="fr-FR" sz="2400" spc="-10" dirty="0">
                      <a:solidFill>
                        <a:schemeClr val="bg1"/>
                      </a:solidFill>
                      <a:latin typeface="Verdana"/>
                      <a:cs typeface="Verdana"/>
                    </a:rPr>
                    <a:t> </a:t>
                  </a:r>
                  <a:endParaRPr lang="el-GR" sz="2400" dirty="0">
                    <a:solidFill>
                      <a:schemeClr val="bg1"/>
                    </a:solidFill>
                    <a:latin typeface="Verdana"/>
                    <a:cs typeface="Verdana"/>
                  </a:endParaRPr>
                </a:p>
              </p:txBody>
            </p:sp>
          </mc:Choice>
          <mc:Fallback xmlns="">
            <p:sp>
              <p:nvSpPr>
                <p:cNvPr id="11" name="TextBox 40">
                  <a:extLst>
                    <a:ext uri="{FF2B5EF4-FFF2-40B4-BE49-F238E27FC236}">
                      <a16:creationId xmlns:a16="http://schemas.microsoft.com/office/drawing/2014/main" id="{E68BA294-81D9-0C91-AFEB-0CEC5F9F78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6197" y="2722637"/>
                  <a:ext cx="2065114" cy="461665"/>
                </a:xfrm>
                <a:prstGeom prst="rect">
                  <a:avLst/>
                </a:prstGeom>
                <a:blipFill>
                  <a:blip r:embed="rId3"/>
                  <a:stretch>
                    <a:fillRect t="-12000" b="-2933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41">
              <a:extLst>
                <a:ext uri="{FF2B5EF4-FFF2-40B4-BE49-F238E27FC236}">
                  <a16:creationId xmlns:a16="http://schemas.microsoft.com/office/drawing/2014/main" id="{C5CA56B6-B66F-942A-A08F-26D51140CC78}"/>
                </a:ext>
              </a:extLst>
            </p:cNvPr>
            <p:cNvSpPr txBox="1"/>
            <p:nvPr/>
          </p:nvSpPr>
          <p:spPr>
            <a:xfrm>
              <a:off x="4039149" y="2113037"/>
              <a:ext cx="1858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FASER2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Connector: Elbow 43">
              <a:extLst>
                <a:ext uri="{FF2B5EF4-FFF2-40B4-BE49-F238E27FC236}">
                  <a16:creationId xmlns:a16="http://schemas.microsoft.com/office/drawing/2014/main" id="{4702C9F1-203C-85AF-1736-C02202FAE931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rot="16200000" flipH="1">
              <a:off x="4604201" y="2938952"/>
              <a:ext cx="1170798" cy="44229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49">
              <a:extLst>
                <a:ext uri="{FF2B5EF4-FFF2-40B4-BE49-F238E27FC236}">
                  <a16:creationId xmlns:a16="http://schemas.microsoft.com/office/drawing/2014/main" id="{C4F1426B-7638-A091-A994-00F1280AC374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rot="16200000" flipH="1">
              <a:off x="6622808" y="3660248"/>
              <a:ext cx="1214734" cy="26284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52">
              <a:extLst>
                <a:ext uri="{FF2B5EF4-FFF2-40B4-BE49-F238E27FC236}">
                  <a16:creationId xmlns:a16="http://schemas.microsoft.com/office/drawing/2014/main" id="{AF3CE404-8C71-EF7B-EDA6-97ACDA6E3FE3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rot="5400000">
              <a:off x="8376081" y="4018945"/>
              <a:ext cx="957735" cy="9110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68">
              <a:extLst>
                <a:ext uri="{FF2B5EF4-FFF2-40B4-BE49-F238E27FC236}">
                  <a16:creationId xmlns:a16="http://schemas.microsoft.com/office/drawing/2014/main" id="{9AF293AF-93F6-DFA7-68D6-90AD0EF55F95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rot="5400000" flipH="1" flipV="1">
              <a:off x="2648976" y="3725017"/>
              <a:ext cx="1515342" cy="105189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">
              <a:extLst>
                <a:ext uri="{FF2B5EF4-FFF2-40B4-BE49-F238E27FC236}">
                  <a16:creationId xmlns:a16="http://schemas.microsoft.com/office/drawing/2014/main" id="{47CDDA91-7EED-A4ED-8A24-AAA2C8E2A5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10000" y="3311627"/>
              <a:ext cx="7880721" cy="2246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5A648B7-4B50-87C1-636F-CFB1523D1F9C}"/>
                </a:ext>
              </a:extLst>
            </p:cNvPr>
            <p:cNvSpPr txBox="1"/>
            <p:nvPr/>
          </p:nvSpPr>
          <p:spPr>
            <a:xfrm rot="967277">
              <a:off x="10492367" y="4734408"/>
              <a:ext cx="1341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1">
                      <a:lumMod val="65000"/>
                    </a:schemeClr>
                  </a:solidFill>
                </a:rPr>
                <a:t>Nominal beam axis</a:t>
              </a:r>
              <a:endParaRPr lang="en-GB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3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DFC81C-A1AD-041B-B868-1A90D9D7F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uncertainties</a:t>
            </a:r>
            <a:endParaRPr lang="en-CH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4032A07-9C54-19AD-CF3C-96188B4B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648F272-8E7E-97DC-1C5B-3BCA71EA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5D84A1-F037-F2DB-93FA-AE903BB7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BED858F-32A4-8B16-B899-8AE7E90A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11" y="2567594"/>
            <a:ext cx="4913388" cy="32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0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A4384-B02C-3ED0-8396-719B091D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50B1070-ABBA-0220-186A-6992A39AC5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80684" y="31109"/>
                <a:ext cx="8029916" cy="845711"/>
              </a:xfrm>
            </p:spPr>
            <p:txBody>
              <a:bodyPr/>
              <a:lstStyle/>
              <a:p>
                <a:r>
                  <a:rPr lang="en-US" altLang="ja-JP" dirty="0"/>
                  <a:t>FASER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performances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50B1070-ABBA-0220-186A-6992A39AC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80684" y="31109"/>
                <a:ext cx="8029916" cy="84571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DA861F16-3DD6-8CF7-99E5-8CBBDE5EE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29" y="3809317"/>
            <a:ext cx="3127449" cy="25924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3A48B7-3385-19B4-1271-F6F9879844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56"/>
          <a:stretch/>
        </p:blipFill>
        <p:spPr>
          <a:xfrm>
            <a:off x="838200" y="922960"/>
            <a:ext cx="3041982" cy="27775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801F926-02EA-BE60-D971-625CC9B75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904" y="3801810"/>
            <a:ext cx="3327724" cy="2578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F9DCF51-45B0-099B-E8CA-99532A67CD1A}"/>
                  </a:ext>
                </a:extLst>
              </p:cNvPr>
              <p:cNvSpPr txBox="1"/>
              <p:nvPr/>
            </p:nvSpPr>
            <p:spPr>
              <a:xfrm>
                <a:off x="3835678" y="4323701"/>
                <a:ext cx="2451226" cy="1441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Electron energy reconstruction</a:t>
                </a:r>
              </a:p>
              <a:p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@ 200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F9DCF51-45B0-099B-E8CA-99532A67C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678" y="4323701"/>
                <a:ext cx="2451226" cy="1441100"/>
              </a:xfrm>
              <a:prstGeom prst="rect">
                <a:avLst/>
              </a:prstGeom>
              <a:blipFill>
                <a:blip r:embed="rId7"/>
                <a:stretch>
                  <a:fillRect l="-1990" t="-168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1D7B65F-DE41-BBDC-EF0F-0F8140FBD1BF}"/>
                  </a:ext>
                </a:extLst>
              </p:cNvPr>
              <p:cNvSpPr txBox="1"/>
              <p:nvPr/>
            </p:nvSpPr>
            <p:spPr>
              <a:xfrm>
                <a:off x="9565258" y="4553340"/>
                <a:ext cx="2743200" cy="176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Muon momentum measurement</a:t>
                </a:r>
              </a:p>
              <a:p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  <m:sSup>
                            <m:sSupPr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𝑹𝑴𝑺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@ 200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en-US" altLang="ja-JP" dirty="0"/>
              </a:p>
              <a:p>
                <a:endParaRPr kumimoji="1" lang="en-US" altLang="ja-JP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1D7B65F-DE41-BBDC-EF0F-0F8140FBD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258" y="4553340"/>
                <a:ext cx="2743200" cy="1761380"/>
              </a:xfrm>
              <a:prstGeom prst="rect">
                <a:avLst/>
              </a:prstGeom>
              <a:blipFill>
                <a:blip r:embed="rId8"/>
                <a:stretch>
                  <a:fillRect l="-1778" t="-17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232FFAB-920A-6BA5-0AF2-6A7F787C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80103C-91DC-E252-F3AE-864946C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58A583-253C-0966-8178-0E0E8BDC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11" name="図 10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C9739664-4E64-350C-66AD-4C151CB04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1" y="915240"/>
            <a:ext cx="3705225" cy="274286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1B0D7B9-EDBA-39F0-001B-712D875D451A}"/>
              </a:ext>
            </a:extLst>
          </p:cNvPr>
          <p:cNvSpPr txBox="1"/>
          <p:nvPr/>
        </p:nvSpPr>
        <p:spPr>
          <a:xfrm>
            <a:off x="7329088" y="1144370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 muon angular distribution (Data)</a:t>
            </a:r>
            <a:endParaRPr lang="en-CH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C8F66A0-1ED9-E423-F989-3403354A99F2}"/>
              </a:ext>
            </a:extLst>
          </p:cNvPr>
          <p:cNvCxnSpPr>
            <a:cxnSpLocks/>
          </p:cNvCxnSpPr>
          <p:nvPr/>
        </p:nvCxnSpPr>
        <p:spPr>
          <a:xfrm>
            <a:off x="6510470" y="2944950"/>
            <a:ext cx="2939624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0D6938-018D-86B7-8C96-1B7C40F4AACD}"/>
              </a:ext>
            </a:extLst>
          </p:cNvPr>
          <p:cNvSpPr txBox="1"/>
          <p:nvPr/>
        </p:nvSpPr>
        <p:spPr>
          <a:xfrm>
            <a:off x="7846395" y="2966048"/>
            <a:ext cx="146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 mrad</a:t>
            </a:r>
            <a:endParaRPr lang="en-CH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60E2C930-BF14-2618-B12A-0EC53ADEF13E}"/>
                  </a:ext>
                </a:extLst>
              </p:cNvPr>
              <p:cNvSpPr txBox="1"/>
              <p:nvPr/>
            </p:nvSpPr>
            <p:spPr>
              <a:xfrm>
                <a:off x="3952874" y="1822526"/>
                <a:ext cx="21717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Position resolution ~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𝟑𝟎𝟎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𝒏𝒎</m:t>
                    </m:r>
                  </m:oMath>
                </a14:m>
                <a:endParaRPr lang="en-CH" b="1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60E2C930-BF14-2618-B12A-0EC53ADEF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874" y="1822526"/>
                <a:ext cx="2171701" cy="646331"/>
              </a:xfrm>
              <a:prstGeom prst="rect">
                <a:avLst/>
              </a:prstGeom>
              <a:blipFill>
                <a:blip r:embed="rId10"/>
                <a:stretch>
                  <a:fillRect l="-2241" t="-4717" r="-280" b="-150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2E46A57-0ECB-B624-4F33-64B214822B7C}"/>
                  </a:ext>
                </a:extLst>
              </p:cNvPr>
              <p:cNvSpPr txBox="1"/>
              <p:nvPr/>
            </p:nvSpPr>
            <p:spPr>
              <a:xfrm>
                <a:off x="9972675" y="1380666"/>
                <a:ext cx="22193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Angular spread of muon peaks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𝐦𝐫𝐚𝐝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2E46A57-0ECB-B624-4F33-64B214822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675" y="1380666"/>
                <a:ext cx="2219325" cy="923330"/>
              </a:xfrm>
              <a:prstGeom prst="rect">
                <a:avLst/>
              </a:prstGeom>
              <a:blipFill>
                <a:blip r:embed="rId11"/>
                <a:stretch>
                  <a:fillRect l="-2473" t="-263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251D65-4D6D-47E6-84D5-CBD9F1FCD0B8}"/>
              </a:ext>
            </a:extLst>
          </p:cNvPr>
          <p:cNvSpPr txBox="1"/>
          <p:nvPr/>
        </p:nvSpPr>
        <p:spPr>
          <a:xfrm>
            <a:off x="9578520" y="3309846"/>
            <a:ext cx="197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+mn-lt"/>
                <a:ea typeface="+mn-ea"/>
              </a:rPr>
              <a:t>FASER</a:t>
            </a:r>
            <a:r>
              <a:rPr kumimoji="1" lang="ja-JP" altLang="en-US" sz="1200" dirty="0">
                <a:latin typeface="+mn-lt"/>
                <a:ea typeface="+mn-ea"/>
              </a:rPr>
              <a:t> </a:t>
            </a:r>
            <a:r>
              <a:rPr kumimoji="1" lang="en-US" altLang="ja-JP" sz="1200" dirty="0">
                <a:latin typeface="+mn-lt"/>
              </a:rPr>
              <a:t>P</a:t>
            </a:r>
            <a:r>
              <a:rPr kumimoji="1" lang="en-US" altLang="ja-JP" sz="1200" dirty="0">
                <a:latin typeface="+mn-lt"/>
                <a:ea typeface="+mn-ea"/>
              </a:rPr>
              <a:t>reliminary</a:t>
            </a:r>
            <a:endParaRPr kumimoji="1" lang="ja-JP" altLang="en-US" sz="1200" dirty="0" err="1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4161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D7BA6-DB08-4530-A100-83103EE2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3CF2FEBE-6892-6226-F3D5-5AE1E165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2" y="3109912"/>
            <a:ext cx="10581839" cy="20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F42BAC3-5409-6640-7288-3E65059D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682"/>
          </a:xfrm>
        </p:spPr>
        <p:txBody>
          <a:bodyPr/>
          <a:lstStyle/>
          <a:p>
            <a:r>
              <a:rPr lang="en-US" dirty="0"/>
              <a:t>Axion-like Particles (ALPs) search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D58FC238-A299-5CB2-10D5-3909C12E0C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0685" y="1233154"/>
                <a:ext cx="8877300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FASER is sensitive to </a:t>
                </a:r>
                <a:r>
                  <a:rPr lang="en-US" dirty="0">
                    <a:solidFill>
                      <a:srgbClr val="FFFF00"/>
                    </a:solidFill>
                  </a:rPr>
                  <a:t>axion-like particles (ALPs) coupling to SU(2)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L</a:t>
                </a:r>
                <a:r>
                  <a:rPr lang="en-US" dirty="0">
                    <a:solidFill>
                      <a:srgbClr val="FFFF00"/>
                    </a:solidFill>
                  </a:rPr>
                  <a:t> gauge bosons</a:t>
                </a:r>
                <a:r>
                  <a:rPr lang="en-US" dirty="0">
                    <a:solidFill>
                      <a:schemeClr val="tx1"/>
                    </a:solidFill>
                  </a:rPr>
                  <a:t>, mainly produced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meson decays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Signal: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appearing from ‘nothing’ with </a:t>
                </a:r>
                <a:r>
                  <a:rPr lang="en-US" dirty="0">
                    <a:solidFill>
                      <a:srgbClr val="FFFF00"/>
                    </a:solidFill>
                  </a:rPr>
                  <a:t>~TeV of energy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Can decay anywhere in FASER spectrometer volume</a:t>
                </a:r>
                <a:endParaRPr lang="en-CH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D58FC238-A299-5CB2-10D5-3909C12E0C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685" y="1233154"/>
                <a:ext cx="8877300" cy="4351338"/>
              </a:xfrm>
              <a:blipFill>
                <a:blip r:embed="rId4"/>
                <a:stretch>
                  <a:fillRect l="-962" t="-18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D9F039-0B0E-73BD-248C-2F51A40DE288}"/>
              </a:ext>
            </a:extLst>
          </p:cNvPr>
          <p:cNvSpPr txBox="1"/>
          <p:nvPr/>
        </p:nvSpPr>
        <p:spPr>
          <a:xfrm>
            <a:off x="1862927" y="5186515"/>
            <a:ext cx="8466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signal in 5 veto counters and timing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Evidence of EM shower in pre-shower counters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&gt; 1.5 TeV in calorimeter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time with LHC collision</a:t>
            </a:r>
            <a:endParaRPr lang="en-CH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085AA27-A733-81FA-8BC1-0FFC1B310085}"/>
              </a:ext>
            </a:extLst>
          </p:cNvPr>
          <p:cNvSpPr txBox="1"/>
          <p:nvPr/>
        </p:nvSpPr>
        <p:spPr>
          <a:xfrm>
            <a:off x="346075" y="5148070"/>
            <a:ext cx="2122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Selection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8C3E62-E2FC-DDEB-92B9-D2A7CB43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58529D-1ABD-DCE0-1CCA-670EE36C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BC97EE8-4B8B-EE13-5120-FA49D792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C9F9E47-39EA-3DD3-DD14-613EA1317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052" y="133252"/>
            <a:ext cx="2767213" cy="1379877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79A9B19-CFBD-AC74-A1AB-912A37A5527D}"/>
              </a:ext>
            </a:extLst>
          </p:cNvPr>
          <p:cNvCxnSpPr>
            <a:cxnSpLocks/>
          </p:cNvCxnSpPr>
          <p:nvPr/>
        </p:nvCxnSpPr>
        <p:spPr>
          <a:xfrm>
            <a:off x="3343275" y="3241409"/>
            <a:ext cx="5877777" cy="0"/>
          </a:xfrm>
          <a:prstGeom prst="straightConnector1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D7E76B4-BEA3-FC89-B721-AC43321E9BA9}"/>
              </a:ext>
            </a:extLst>
          </p:cNvPr>
          <p:cNvSpPr txBox="1"/>
          <p:nvPr/>
        </p:nvSpPr>
        <p:spPr>
          <a:xfrm>
            <a:off x="4552849" y="3039491"/>
            <a:ext cx="273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4-m-long decay volume</a:t>
            </a:r>
            <a:endParaRPr lang="en-CH" dirty="0">
              <a:solidFill>
                <a:srgbClr val="00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A91D740-94BE-34BE-F208-CEC17D1EA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052" y="1571721"/>
            <a:ext cx="2199423" cy="138003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8199F6-930C-B2E8-B6DA-07E8E36DB2AF}"/>
              </a:ext>
            </a:extLst>
          </p:cNvPr>
          <p:cNvSpPr txBox="1"/>
          <p:nvPr/>
        </p:nvSpPr>
        <p:spPr>
          <a:xfrm>
            <a:off x="9197985" y="104936"/>
            <a:ext cx="138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production</a:t>
            </a:r>
            <a:endParaRPr lang="en-CH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5066CAB-34A9-E523-EA84-9311458C5ACD}"/>
              </a:ext>
            </a:extLst>
          </p:cNvPr>
          <p:cNvSpPr txBox="1"/>
          <p:nvPr/>
        </p:nvSpPr>
        <p:spPr>
          <a:xfrm>
            <a:off x="9244075" y="1622224"/>
            <a:ext cx="138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decay</a:t>
            </a:r>
            <a:endParaRPr lang="en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CACE-CE60-49D4-BD85-123D8497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9" y="338203"/>
            <a:ext cx="10782300" cy="738508"/>
          </a:xfrm>
        </p:spPr>
        <p:txBody>
          <a:bodyPr>
            <a:normAutofit/>
          </a:bodyPr>
          <a:lstStyle/>
          <a:p>
            <a:r>
              <a:rPr lang="en-US" altLang="ja-JP" sz="4400" dirty="0"/>
              <a:t>Neutrino studies in FASER</a:t>
            </a:r>
            <a:endParaRPr kumimoji="1" lang="ja-JP" alt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62630C-F767-4A2F-BC18-F99ACA97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8941-7437-4030-974E-45269ADF0CC8}" type="slidenum">
              <a:rPr kumimoji="1" lang="ja-JP" altLang="en-US" smtClean="0"/>
              <a:t>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2B89C3-D1AE-9E22-F620-26E54CE6A71E}"/>
                  </a:ext>
                </a:extLst>
              </p:cNvPr>
              <p:cNvSpPr txBox="1"/>
              <p:nvPr/>
            </p:nvSpPr>
            <p:spPr>
              <a:xfrm>
                <a:off x="113220" y="3830291"/>
                <a:ext cx="777240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Neutrino cross sections at </a:t>
                </a:r>
                <a:r>
                  <a:rPr lang="en-US" altLang="ja-JP" sz="2400" dirty="0">
                    <a:solidFill>
                      <a:srgbClr val="FFFF00"/>
                    </a:solidFill>
                  </a:rPr>
                  <a:t>unexplored TeV energies</a:t>
                </a:r>
                <a:endParaRPr lang="en-US" sz="2400" dirty="0">
                  <a:solidFill>
                    <a:srgbClr val="FFFF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Highest energy man-made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neutrinos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Lepton Flavor Universality in neutrino scattering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Heavy quark flavors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channels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Constrain </a:t>
                </a:r>
                <a:r>
                  <a:rPr lang="en-US" sz="2400" dirty="0">
                    <a:solidFill>
                      <a:srgbClr val="FFFF00"/>
                    </a:solidFill>
                  </a:rPr>
                  <a:t>hadron production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collision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QCD at very low-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prompt neutrinos at 100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PeV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BG for LLP searches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2B89C3-D1AE-9E22-F620-26E54CE6A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0" y="3830291"/>
                <a:ext cx="7772400" cy="2677656"/>
              </a:xfrm>
              <a:prstGeom prst="rect">
                <a:avLst/>
              </a:prstGeom>
              <a:blipFill>
                <a:blip r:embed="rId3"/>
                <a:stretch>
                  <a:fillRect l="-1098" t="-1591" b="-431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B0509-3760-5C4C-4F32-98E79FDC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C37D64-548B-2F02-E3E1-C24EA474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E71FEA4D-12E3-856C-BAF0-4EDBA59754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771217"/>
                  </p:ext>
                </p:extLst>
              </p:nvPr>
            </p:nvGraphicFramePr>
            <p:xfrm>
              <a:off x="7838482" y="5285270"/>
              <a:ext cx="4250894" cy="9062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1090">
                      <a:extLst>
                        <a:ext uri="{9D8B030D-6E8A-4147-A177-3AD203B41FA5}">
                          <a16:colId xmlns:a16="http://schemas.microsoft.com/office/drawing/2014/main" val="949669008"/>
                        </a:ext>
                      </a:extLst>
                    </a:gridCol>
                    <a:gridCol w="681480">
                      <a:extLst>
                        <a:ext uri="{9D8B030D-6E8A-4147-A177-3AD203B41FA5}">
                          <a16:colId xmlns:a16="http://schemas.microsoft.com/office/drawing/2014/main" val="762232435"/>
                        </a:ext>
                      </a:extLst>
                    </a:gridCol>
                    <a:gridCol w="706241">
                      <a:extLst>
                        <a:ext uri="{9D8B030D-6E8A-4147-A177-3AD203B41FA5}">
                          <a16:colId xmlns:a16="http://schemas.microsoft.com/office/drawing/2014/main" val="1621674744"/>
                        </a:ext>
                      </a:extLst>
                    </a:gridCol>
                    <a:gridCol w="622083">
                      <a:extLst>
                        <a:ext uri="{9D8B030D-6E8A-4147-A177-3AD203B41FA5}">
                          <a16:colId xmlns:a16="http://schemas.microsoft.com/office/drawing/2014/main" val="233226572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Run3, 250 fb</a:t>
                          </a:r>
                          <a:r>
                            <a:rPr lang="en-US" sz="1600" b="0" baseline="30000" dirty="0"/>
                            <a:t>-1</a:t>
                          </a:r>
                          <a:endParaRPr lang="en-CH" sz="1600" b="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7786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Expected CC interactions in FASER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US" sz="1400" baseline="30000" dirty="0"/>
                            <a:t> </a:t>
                          </a:r>
                          <a:r>
                            <a:rPr lang="en-US" sz="1400" baseline="0" dirty="0"/>
                            <a:t>target</a:t>
                          </a:r>
                          <a:endParaRPr lang="en-CH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1675</a:t>
                          </a:r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8507</a:t>
                          </a:r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</a:t>
                          </a:r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83620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E71FEA4D-12E3-856C-BAF0-4EDBA59754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771217"/>
                  </p:ext>
                </p:extLst>
              </p:nvPr>
            </p:nvGraphicFramePr>
            <p:xfrm>
              <a:off x="7838482" y="5285270"/>
              <a:ext cx="4250894" cy="9062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1090">
                      <a:extLst>
                        <a:ext uri="{9D8B030D-6E8A-4147-A177-3AD203B41FA5}">
                          <a16:colId xmlns:a16="http://schemas.microsoft.com/office/drawing/2014/main" val="949669008"/>
                        </a:ext>
                      </a:extLst>
                    </a:gridCol>
                    <a:gridCol w="681480">
                      <a:extLst>
                        <a:ext uri="{9D8B030D-6E8A-4147-A177-3AD203B41FA5}">
                          <a16:colId xmlns:a16="http://schemas.microsoft.com/office/drawing/2014/main" val="762232435"/>
                        </a:ext>
                      </a:extLst>
                    </a:gridCol>
                    <a:gridCol w="706241">
                      <a:extLst>
                        <a:ext uri="{9D8B030D-6E8A-4147-A177-3AD203B41FA5}">
                          <a16:colId xmlns:a16="http://schemas.microsoft.com/office/drawing/2014/main" val="1621674744"/>
                        </a:ext>
                      </a:extLst>
                    </a:gridCol>
                    <a:gridCol w="622083">
                      <a:extLst>
                        <a:ext uri="{9D8B030D-6E8A-4147-A177-3AD203B41FA5}">
                          <a16:colId xmlns:a16="http://schemas.microsoft.com/office/drawing/2014/main" val="2332265720"/>
                        </a:ext>
                      </a:extLst>
                    </a:gridCol>
                  </a:tblGrid>
                  <a:tr h="388049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Run3, 250 fb</a:t>
                          </a:r>
                          <a:r>
                            <a:rPr lang="en-US" sz="1600" b="0" baseline="30000" dirty="0"/>
                            <a:t>-1</a:t>
                          </a:r>
                          <a:endParaRPr lang="en-CH" sz="1600" b="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4"/>
                          <a:stretch>
                            <a:fillRect l="-330357" t="-6250" r="-198214" b="-14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4"/>
                          <a:stretch>
                            <a:fillRect l="-415517" t="-6250" r="-91379" b="-14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4"/>
                          <a:stretch>
                            <a:fillRect l="-586275" t="-6250" r="-3922" b="-14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778661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4"/>
                          <a:stretch>
                            <a:fillRect l="-271" t="-80000" r="-90515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1675</a:t>
                          </a:r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8507</a:t>
                          </a:r>
                          <a:endParaRPr lang="en-CH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</a:t>
                          </a:r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83620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555B773-ADE5-53FA-2477-7EA29BC68B93}"/>
              </a:ext>
            </a:extLst>
          </p:cNvPr>
          <p:cNvSpPr txBox="1"/>
          <p:nvPr/>
        </p:nvSpPr>
        <p:spPr>
          <a:xfrm>
            <a:off x="9711404" y="6155409"/>
            <a:ext cx="1750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2402.13318</a:t>
            </a:r>
            <a:endParaRPr lang="en-CH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858BAF4-2581-3310-4933-3906E881400E}"/>
              </a:ext>
            </a:extLst>
          </p:cNvPr>
          <p:cNvGrpSpPr/>
          <p:nvPr/>
        </p:nvGrpSpPr>
        <p:grpSpPr>
          <a:xfrm>
            <a:off x="66081" y="1166540"/>
            <a:ext cx="8720697" cy="2654126"/>
            <a:chOff x="83246" y="1482202"/>
            <a:chExt cx="8720697" cy="2654126"/>
          </a:xfrm>
        </p:grpSpPr>
        <p:pic>
          <p:nvPicPr>
            <p:cNvPr id="9" name="Picture 41">
              <a:extLst>
                <a:ext uri="{FF2B5EF4-FFF2-40B4-BE49-F238E27FC236}">
                  <a16:creationId xmlns:a16="http://schemas.microsoft.com/office/drawing/2014/main" id="{E7DE79E6-C864-4D15-AFCA-35C4161CB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46" y="1482202"/>
              <a:ext cx="8720697" cy="2654126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A9C518A-7517-83EC-735A-7D8F37E06BA8}"/>
                </a:ext>
              </a:extLst>
            </p:cNvPr>
            <p:cNvSpPr/>
            <p:nvPr/>
          </p:nvSpPr>
          <p:spPr>
            <a:xfrm>
              <a:off x="3150395" y="3417095"/>
              <a:ext cx="290513" cy="161925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75405B4E-294E-919E-A614-3B729F2647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3" r="50706" b="29842"/>
          <a:stretch/>
        </p:blipFill>
        <p:spPr>
          <a:xfrm>
            <a:off x="8841679" y="213321"/>
            <a:ext cx="3267075" cy="2537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15FE746-827E-8A18-22F2-5EC3B05085E5}"/>
                  </a:ext>
                </a:extLst>
              </p:cNvPr>
              <p:cNvSpPr txBox="1"/>
              <p:nvPr/>
            </p:nvSpPr>
            <p:spPr>
              <a:xfrm>
                <a:off x="10124277" y="402077"/>
                <a:ext cx="2555977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flux uncertainty</a:t>
                </a:r>
                <a:endParaRPr lang="en-CH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15FE746-827E-8A18-22F2-5EC3B050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4277" y="402077"/>
                <a:ext cx="2555977" cy="369397"/>
              </a:xfrm>
              <a:prstGeom prst="rect">
                <a:avLst/>
              </a:prstGeom>
              <a:blipFill>
                <a:blip r:embed="rId8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229020A-03A8-B815-33F6-D621AF4DB26E}"/>
                  </a:ext>
                </a:extLst>
              </p:cNvPr>
              <p:cNvSpPr txBox="1"/>
              <p:nvPr/>
            </p:nvSpPr>
            <p:spPr>
              <a:xfrm>
                <a:off x="11264536" y="1245981"/>
                <a:ext cx="1100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CH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229020A-03A8-B815-33F6-D621AF4DB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536" y="1245981"/>
                <a:ext cx="1100189" cy="646331"/>
              </a:xfrm>
              <a:prstGeom prst="rect">
                <a:avLst/>
              </a:prstGeom>
              <a:blipFill>
                <a:blip r:embed="rId9"/>
                <a:stretch>
                  <a:fillRect t="-377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83C6FAFF-3516-F212-9865-DBD5412FC331}"/>
                  </a:ext>
                </a:extLst>
              </p:cNvPr>
              <p:cNvSpPr txBox="1"/>
              <p:nvPr/>
            </p:nvSpPr>
            <p:spPr>
              <a:xfrm>
                <a:off x="9496995" y="1438113"/>
                <a:ext cx="1100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CH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83C6FAFF-3516-F212-9865-DBD5412FC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995" y="1438113"/>
                <a:ext cx="1100189" cy="646331"/>
              </a:xfrm>
              <a:prstGeom prst="rect">
                <a:avLst/>
              </a:prstGeom>
              <a:blipFill>
                <a:blip r:embed="rId10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44BCD9C-29E5-6984-A7E6-B51AC73C0F15}"/>
              </a:ext>
            </a:extLst>
          </p:cNvPr>
          <p:cNvGrpSpPr>
            <a:grpSpLocks noChangeAspect="1"/>
          </p:cNvGrpSpPr>
          <p:nvPr/>
        </p:nvGrpSpPr>
        <p:grpSpPr>
          <a:xfrm>
            <a:off x="8865138" y="2813367"/>
            <a:ext cx="3228320" cy="2537762"/>
            <a:chOff x="7898018" y="315261"/>
            <a:chExt cx="3512050" cy="2760800"/>
          </a:xfrm>
        </p:grpSpPr>
        <p:pic>
          <p:nvPicPr>
            <p:cNvPr id="8" name="Gruppieren" descr="Gruppieren">
              <a:extLst>
                <a:ext uri="{FF2B5EF4-FFF2-40B4-BE49-F238E27FC236}">
                  <a16:creationId xmlns:a16="http://schemas.microsoft.com/office/drawing/2014/main" id="{9A1EF37D-AB23-729E-8185-A255FF150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8139" t="6960" r="51023" b="3394"/>
            <a:stretch>
              <a:fillRect/>
            </a:stretch>
          </p:blipFill>
          <p:spPr>
            <a:xfrm>
              <a:off x="7898018" y="315261"/>
              <a:ext cx="3512050" cy="25698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7393549E-11D1-6933-8342-BD97729639D4}"/>
                </a:ext>
              </a:extLst>
            </p:cNvPr>
            <p:cNvSpPr/>
            <p:nvPr/>
          </p:nvSpPr>
          <p:spPr>
            <a:xfrm>
              <a:off x="7937773" y="2021590"/>
              <a:ext cx="1350680" cy="1054471"/>
            </a:xfrm>
            <a:prstGeom prst="ellipse">
              <a:avLst/>
            </a:prstGeom>
            <a:noFill/>
            <a:ln w="38100">
              <a:solidFill>
                <a:srgbClr val="2F528F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楕円 11">
            <a:extLst>
              <a:ext uri="{FF2B5EF4-FFF2-40B4-BE49-F238E27FC236}">
                <a16:creationId xmlns:a16="http://schemas.microsoft.com/office/drawing/2014/main" id="{3D3D7CB6-F012-C76B-731B-AFBB46829A54}"/>
              </a:ext>
            </a:extLst>
          </p:cNvPr>
          <p:cNvSpPr/>
          <p:nvPr/>
        </p:nvSpPr>
        <p:spPr>
          <a:xfrm>
            <a:off x="11134729" y="4371700"/>
            <a:ext cx="991190" cy="823741"/>
          </a:xfrm>
          <a:prstGeom prst="ellipse">
            <a:avLst/>
          </a:prstGeom>
          <a:noFill/>
          <a:ln w="19050">
            <a:solidFill>
              <a:srgbClr val="2F528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759A964-D386-CF93-D637-D4777B7994A0}"/>
                  </a:ext>
                </a:extLst>
              </p:cNvPr>
              <p:cNvSpPr txBox="1"/>
              <p:nvPr/>
            </p:nvSpPr>
            <p:spPr>
              <a:xfrm>
                <a:off x="8841679" y="4371700"/>
                <a:ext cx="1327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CH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759A964-D386-CF93-D637-D4777B799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679" y="4371700"/>
                <a:ext cx="132745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6">
            <a:extLst>
              <a:ext uri="{FF2B5EF4-FFF2-40B4-BE49-F238E27FC236}">
                <a16:creationId xmlns:a16="http://schemas.microsoft.com/office/drawing/2014/main" id="{25DA8AD6-4591-B2D4-91EE-1D67036C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98" y="136525"/>
            <a:ext cx="898887" cy="9029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49103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22F7-36D4-C54E-7B15-86211B05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C0B7F3-D773-9E09-8362-2AB21940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876"/>
          </a:xfrm>
        </p:spPr>
        <p:txBody>
          <a:bodyPr/>
          <a:lstStyle/>
          <a:p>
            <a:r>
              <a:rPr lang="en-US" dirty="0"/>
              <a:t>Background for ALPs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11C9E7-839E-CBDF-9086-67B10A2D3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000" y="1100566"/>
                <a:ext cx="11176000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Dominant BG: </a:t>
                </a:r>
                <a:r>
                  <a:rPr lang="en-US" dirty="0">
                    <a:solidFill>
                      <a:srgbClr val="FFFF00"/>
                    </a:solidFill>
                  </a:rPr>
                  <a:t>Neutrino interactions </a:t>
                </a:r>
                <a:r>
                  <a:rPr lang="en-US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 simulated to be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0.4±0.4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 events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Negligible BG from others: </a:t>
                </a:r>
                <a:r>
                  <a:rPr lang="en-US" sz="2000" dirty="0">
                    <a:solidFill>
                      <a:schemeClr val="tx1"/>
                    </a:solidFill>
                  </a:rPr>
                  <a:t>neutral hadrons, large-angle muons, non-collision /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cosmics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BG validated by control regions: </a:t>
                </a:r>
                <a:r>
                  <a:rPr lang="en-US" dirty="0">
                    <a:solidFill>
                      <a:schemeClr val="tx1"/>
                    </a:solidFill>
                  </a:rPr>
                  <a:t>ex) “Neutrino interaction in calorimeter”-like</a:t>
                </a:r>
                <a:endParaRPr lang="en-CH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11C9E7-839E-CBDF-9086-67B10A2D3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0" y="1100566"/>
                <a:ext cx="11176000" cy="4351338"/>
              </a:xfrm>
              <a:blipFill>
                <a:blip r:embed="rId3"/>
                <a:stretch>
                  <a:fillRect l="-709" t="-182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B2C696-37D0-EDD5-2445-B6158B76F944}"/>
              </a:ext>
            </a:extLst>
          </p:cNvPr>
          <p:cNvSpPr txBox="1"/>
          <p:nvPr/>
        </p:nvSpPr>
        <p:spPr>
          <a:xfrm>
            <a:off x="6188792" y="2748774"/>
            <a:ext cx="5880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Neutrino control region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BFD1433-B984-D79C-D073-A66D847ADAE8}"/>
                  </a:ext>
                </a:extLst>
              </p:cNvPr>
              <p:cNvSpPr txBox="1"/>
              <p:nvPr/>
            </p:nvSpPr>
            <p:spPr>
              <a:xfrm>
                <a:off x="959645" y="2523693"/>
                <a:ext cx="4406900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Simulated interaction or decay position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in control sample</a:t>
                </a:r>
                <a:endParaRPr lang="en-CH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BFD1433-B984-D79C-D073-A66D847AD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45" y="2523693"/>
                <a:ext cx="4406900" cy="668645"/>
              </a:xfrm>
              <a:prstGeom prst="rect">
                <a:avLst/>
              </a:prstGeom>
              <a:blipFill>
                <a:blip r:embed="rId4"/>
                <a:stretch>
                  <a:fillRect l="-1107" t="-4545" r="-2213" b="-1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40C1CE-CB2C-C80A-2661-597F479C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28B644-A89E-B052-196C-50155D46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0A755DA-9A26-7011-85AE-3AE302D9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FE16C8-516F-9463-A018-76E805DBBCDE}"/>
              </a:ext>
            </a:extLst>
          </p:cNvPr>
          <p:cNvSpPr txBox="1"/>
          <p:nvPr/>
        </p:nvSpPr>
        <p:spPr>
          <a:xfrm>
            <a:off x="7748337" y="2298107"/>
            <a:ext cx="4128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(Large EM in calo, but little in pre-shower)</a:t>
            </a:r>
            <a:endParaRPr lang="en-CH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BF95636-164A-7CBF-5056-31A88DED8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00" y="3216721"/>
            <a:ext cx="3923518" cy="31738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794270D-8B97-0AC0-CD13-D55D6C82E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351" y="3173808"/>
            <a:ext cx="4951349" cy="321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91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1F3E-ABFE-51F0-261B-1E77F08D7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ADE82A-416D-4A1D-249C-866B6131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74938"/>
            <a:ext cx="10515600" cy="1065423"/>
          </a:xfrm>
        </p:spPr>
        <p:txBody>
          <a:bodyPr>
            <a:normAutofit/>
          </a:bodyPr>
          <a:lstStyle/>
          <a:p>
            <a:r>
              <a:rPr lang="en-US" sz="4000" dirty="0"/>
              <a:t>ALPs results</a:t>
            </a:r>
            <a:endParaRPr lang="en-CH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10">
                <a:extLst>
                  <a:ext uri="{FF2B5EF4-FFF2-40B4-BE49-F238E27FC236}">
                    <a16:creationId xmlns:a16="http://schemas.microsoft.com/office/drawing/2014/main" id="{B61549EF-E841-32C1-8B90-BA97AFD782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01906"/>
                <a:ext cx="9023032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Expect 0.4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0.4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interactions in 58 fb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-1</a:t>
                </a:r>
                <a:endParaRPr lang="en-CH" baseline="300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1 observed event </a:t>
                </a:r>
                <a:r>
                  <a:rPr lang="en-US" dirty="0"/>
                  <a:t>after unblinding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Exclude uncovered parameter space significantly</a:t>
                </a:r>
              </a:p>
            </p:txBody>
          </p:sp>
        </mc:Choice>
        <mc:Fallback xmlns="">
          <p:sp>
            <p:nvSpPr>
              <p:cNvPr id="11" name="コンテンツ プレースホルダー 10">
                <a:extLst>
                  <a:ext uri="{FF2B5EF4-FFF2-40B4-BE49-F238E27FC236}">
                    <a16:creationId xmlns:a16="http://schemas.microsoft.com/office/drawing/2014/main" id="{B61549EF-E841-32C1-8B90-BA97AFD782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01906"/>
                <a:ext cx="9023032" cy="4351338"/>
              </a:xfrm>
              <a:blipFill>
                <a:blip r:embed="rId3"/>
                <a:stretch>
                  <a:fillRect l="-946" t="-18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22D688-BDF4-61EA-137F-7325283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EA0E47-6379-12F4-DFA7-8132FD3F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B123BB-3423-102D-2C4A-6FD5D970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789133-D2A5-500A-A08F-4443E06B7DFB}"/>
              </a:ext>
            </a:extLst>
          </p:cNvPr>
          <p:cNvSpPr txBox="1"/>
          <p:nvPr/>
        </p:nvSpPr>
        <p:spPr>
          <a:xfrm>
            <a:off x="7598283" y="264794"/>
            <a:ext cx="581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Public documentation to be released soon</a:t>
            </a:r>
            <a:endParaRPr lang="en-CH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053BF1E-C5C1-905E-2E9A-D88C0BBC7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69" y="2401965"/>
            <a:ext cx="5939678" cy="37956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A7578F1-D904-6992-F05D-D9EE96A46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673" y="2401965"/>
            <a:ext cx="5147417" cy="37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03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B2189E1-29B5-28E9-2A96-73FAFAF071E8}"/>
              </a:ext>
            </a:extLst>
          </p:cNvPr>
          <p:cNvSpPr/>
          <p:nvPr/>
        </p:nvSpPr>
        <p:spPr>
          <a:xfrm>
            <a:off x="0" y="1463923"/>
            <a:ext cx="12192000" cy="1796822"/>
          </a:xfrm>
          <a:prstGeom prst="rect">
            <a:avLst/>
          </a:prstGeom>
          <a:solidFill>
            <a:srgbClr val="C5C6C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24C87D-48DF-5990-EA71-77232267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393483"/>
            <a:ext cx="10515600" cy="587576"/>
          </a:xfrm>
        </p:spPr>
        <p:txBody>
          <a:bodyPr>
            <a:normAutofit/>
          </a:bodyPr>
          <a:lstStyle/>
          <a:p>
            <a:r>
              <a:rPr lang="en-US" dirty="0"/>
              <a:t>Event display of 1 selected event: “</a:t>
            </a:r>
            <a:r>
              <a:rPr lang="en-US" dirty="0" err="1"/>
              <a:t>ALPtrino</a:t>
            </a:r>
            <a:r>
              <a:rPr lang="en-US" dirty="0"/>
              <a:t>” event</a:t>
            </a:r>
            <a:endParaRPr lang="en-CH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624552-3110-CE81-7C0E-3224C97D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BC268F-9B3B-0E41-B2A9-B2E66ED9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DE6AA5-E83C-7404-81FE-B5FFB584A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6466A4E-3BE8-535E-CF16-2590884B5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3757"/>
            <a:ext cx="12192000" cy="3078143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703D5A7-C9BA-6641-D410-43C788814C25}"/>
              </a:ext>
            </a:extLst>
          </p:cNvPr>
          <p:cNvCxnSpPr>
            <a:cxnSpLocks/>
          </p:cNvCxnSpPr>
          <p:nvPr/>
        </p:nvCxnSpPr>
        <p:spPr>
          <a:xfrm>
            <a:off x="361950" y="2710130"/>
            <a:ext cx="76200" cy="550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3F5E38A-7000-C25F-E6AA-C9BBEEFB6095}"/>
              </a:ext>
            </a:extLst>
          </p:cNvPr>
          <p:cNvCxnSpPr>
            <a:cxnSpLocks/>
          </p:cNvCxnSpPr>
          <p:nvPr/>
        </p:nvCxnSpPr>
        <p:spPr>
          <a:xfrm flipH="1">
            <a:off x="2343150" y="2647645"/>
            <a:ext cx="185737" cy="586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4B10FE7-114D-A743-2877-1A0FC33EAD27}"/>
              </a:ext>
            </a:extLst>
          </p:cNvPr>
          <p:cNvCxnSpPr>
            <a:cxnSpLocks/>
          </p:cNvCxnSpPr>
          <p:nvPr/>
        </p:nvCxnSpPr>
        <p:spPr>
          <a:xfrm>
            <a:off x="2862262" y="2681843"/>
            <a:ext cx="566738" cy="551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9E7670E-6AD1-3672-8EEE-A8DAC2427A0F}"/>
              </a:ext>
            </a:extLst>
          </p:cNvPr>
          <p:cNvCxnSpPr>
            <a:cxnSpLocks/>
          </p:cNvCxnSpPr>
          <p:nvPr/>
        </p:nvCxnSpPr>
        <p:spPr>
          <a:xfrm flipH="1">
            <a:off x="5443538" y="2686893"/>
            <a:ext cx="366712" cy="558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73F9867-B020-AF5B-BD44-455D81DFEC4F}"/>
              </a:ext>
            </a:extLst>
          </p:cNvPr>
          <p:cNvCxnSpPr>
            <a:cxnSpLocks/>
          </p:cNvCxnSpPr>
          <p:nvPr/>
        </p:nvCxnSpPr>
        <p:spPr>
          <a:xfrm>
            <a:off x="5810250" y="2647645"/>
            <a:ext cx="1190625" cy="586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4CBFA0FF-3DC7-E471-9C65-AD271F36F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588"/>
            <a:ext cx="12192000" cy="815947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D10A60E-06C8-0F9A-0C6B-BFD7C11EF52F}"/>
              </a:ext>
            </a:extLst>
          </p:cNvPr>
          <p:cNvCxnSpPr>
            <a:cxnSpLocks/>
          </p:cNvCxnSpPr>
          <p:nvPr/>
        </p:nvCxnSpPr>
        <p:spPr>
          <a:xfrm flipH="1">
            <a:off x="8248650" y="2603195"/>
            <a:ext cx="2247900" cy="630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EA09475-9D35-D8A8-C2FA-0B6D6DB41CCD}"/>
              </a:ext>
            </a:extLst>
          </p:cNvPr>
          <p:cNvCxnSpPr>
            <a:cxnSpLocks/>
          </p:cNvCxnSpPr>
          <p:nvPr/>
        </p:nvCxnSpPr>
        <p:spPr>
          <a:xfrm flipH="1">
            <a:off x="8801100" y="2615868"/>
            <a:ext cx="1943100" cy="629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391A0CA4-F062-A775-D9DE-867A0A416E2F}"/>
              </a:ext>
            </a:extLst>
          </p:cNvPr>
          <p:cNvCxnSpPr>
            <a:cxnSpLocks/>
          </p:cNvCxnSpPr>
          <p:nvPr/>
        </p:nvCxnSpPr>
        <p:spPr>
          <a:xfrm flipH="1">
            <a:off x="11003756" y="2516269"/>
            <a:ext cx="433387" cy="7174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8018E843-6BF5-0022-F876-11E4FAA6B71C}"/>
              </a:ext>
            </a:extLst>
          </p:cNvPr>
          <p:cNvSpPr/>
          <p:nvPr/>
        </p:nvSpPr>
        <p:spPr>
          <a:xfrm>
            <a:off x="7610475" y="3241400"/>
            <a:ext cx="1523342" cy="3078286"/>
          </a:xfrm>
          <a:prstGeom prst="roundRect">
            <a:avLst>
              <a:gd name="adj" fmla="val 91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D86C3CED-A06E-837E-B7AB-DCFE2B5A2264}"/>
              </a:ext>
            </a:extLst>
          </p:cNvPr>
          <p:cNvSpPr/>
          <p:nvPr/>
        </p:nvSpPr>
        <p:spPr>
          <a:xfrm>
            <a:off x="9173740" y="3258108"/>
            <a:ext cx="3018260" cy="3053792"/>
          </a:xfrm>
          <a:prstGeom prst="roundRect">
            <a:avLst>
              <a:gd name="adj" fmla="val 278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C6EA333-FEA9-877D-69C5-53B4B07E7B6F}"/>
              </a:ext>
            </a:extLst>
          </p:cNvPr>
          <p:cNvSpPr txBox="1"/>
          <p:nvPr/>
        </p:nvSpPr>
        <p:spPr>
          <a:xfrm>
            <a:off x="7706891" y="3870426"/>
            <a:ext cx="146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Pre-shower</a:t>
            </a:r>
            <a:endParaRPr lang="en-CH" b="1" dirty="0">
              <a:solidFill>
                <a:srgbClr val="0000CC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BBB7071-EC4E-9E9A-41E4-DD1198E24D5A}"/>
              </a:ext>
            </a:extLst>
          </p:cNvPr>
          <p:cNvSpPr txBox="1"/>
          <p:nvPr/>
        </p:nvSpPr>
        <p:spPr>
          <a:xfrm>
            <a:off x="9936373" y="3857966"/>
            <a:ext cx="146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Calorimeter</a:t>
            </a:r>
            <a:endParaRPr lang="en-CH" b="1" dirty="0">
              <a:solidFill>
                <a:srgbClr val="0000CC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5D53060-7355-E291-E4BE-63549752E1F1}"/>
              </a:ext>
            </a:extLst>
          </p:cNvPr>
          <p:cNvSpPr txBox="1"/>
          <p:nvPr/>
        </p:nvSpPr>
        <p:spPr>
          <a:xfrm>
            <a:off x="11321322" y="5214578"/>
            <a:ext cx="97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1.6 TeV</a:t>
            </a:r>
            <a:endParaRPr lang="en-CH" dirty="0">
              <a:solidFill>
                <a:srgbClr val="C0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D2C067D-9265-2823-C086-8FD96843CC06}"/>
              </a:ext>
            </a:extLst>
          </p:cNvPr>
          <p:cNvSpPr txBox="1"/>
          <p:nvPr/>
        </p:nvSpPr>
        <p:spPr>
          <a:xfrm>
            <a:off x="1000124" y="5399244"/>
            <a:ext cx="629602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No signal in veto and timing scintillators</a:t>
            </a:r>
            <a:endParaRPr lang="en-CH" b="1" dirty="0">
              <a:solidFill>
                <a:srgbClr val="0000CC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4978564-D565-DACF-4BDC-420BAB75F4AB}"/>
              </a:ext>
            </a:extLst>
          </p:cNvPr>
          <p:cNvSpPr txBox="1"/>
          <p:nvPr/>
        </p:nvSpPr>
        <p:spPr>
          <a:xfrm>
            <a:off x="1838325" y="6286500"/>
            <a:ext cx="2426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Waveforms of PMTs (ns-mV)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816736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A7742-5598-86B8-00B7-0BAF5C2E9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51757C5-D97B-12CA-6082-AAF0C762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163" y="4383643"/>
            <a:ext cx="7228766" cy="1950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B377E42C-B40F-A826-6D30-412F2AA942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172384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Direct 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ja-JP" dirty="0"/>
                  <a:t> interactions at the LHC </a:t>
                </a:r>
                <a:br>
                  <a:rPr lang="en-US" altLang="ja-JP" dirty="0"/>
                </a:br>
                <a:r>
                  <a:rPr lang="en-US" altLang="ja-JP" sz="2200" dirty="0"/>
                  <a:t>by the FASER electronic detectors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84E7422-19C2-B7B2-2D38-2C93A1FA26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172384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83DF99-407A-A42E-4418-3A17EFF729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87353" y="6365007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64E64-0203-4679-98DA-8BA76E2018CF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ＭＳ Ｐゴシック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7CFA51A-7197-20A0-FF63-7A0C9A35319E}"/>
                  </a:ext>
                </a:extLst>
              </p:cNvPr>
              <p:cNvSpPr txBox="1"/>
              <p:nvPr/>
            </p:nvSpPr>
            <p:spPr>
              <a:xfrm>
                <a:off x="5029200" y="1587902"/>
                <a:ext cx="6672953" cy="2150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dirty="0">
                    <a:solidFill>
                      <a:schemeClr val="tx1"/>
                    </a:solidFill>
                    <a:latin typeface="Segoe UI"/>
                    <a:ea typeface="ＭＳ Ｐゴシック"/>
                  </a:rPr>
                  <a:t>Selection: No veto, P&gt;100 GeV,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sSubPr>
                      <m:e>
                        <m:r>
                          <a:rPr kumimoji="1" lang="en-US" altLang="ja-JP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veto</m:t>
                        </m:r>
                      </m:sub>
                    </m:sSub>
                  </m:oMath>
                </a14:m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&lt;12cm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Unblinded results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153 events in the signal region with 35.4 fb</a:t>
                </a:r>
                <a:r>
                  <a:rPr kumimoji="1" lang="en-US" altLang="ja-JP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-1</a:t>
                </a: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(significance of 16</a:t>
                </a:r>
                <a14:m>
                  <m:oMath xmlns:m="http://schemas.openxmlformats.org/officeDocument/2006/math">
                    <m:r>
                      <a:rPr kumimoji="1" lang="en-US" altLang="ja-JP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𝜎</m:t>
                    </m:r>
                  </m:oMath>
                </a14:m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ＭＳ Ｐゴシック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First direct 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Segoe UI"/>
                    <a:ea typeface="ＭＳ Ｐゴシック"/>
                    <a:cs typeface="+mn-cs"/>
                  </a:rPr>
                  <a:t> interactions at the LHC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F1615C8-F588-BBEA-360C-DF5416042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587902"/>
                <a:ext cx="6672953" cy="2150845"/>
              </a:xfrm>
              <a:prstGeom prst="rect">
                <a:avLst/>
              </a:prstGeom>
              <a:blipFill>
                <a:blip r:embed="rId4"/>
                <a:stretch>
                  <a:fillRect l="-1187" t="-1416" b="-368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9A16CC14-A39C-7DC2-BF99-1201597902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1" y="1662056"/>
            <a:ext cx="4733423" cy="427852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2B65FF-A933-ACAA-42ED-44E74B0C5362}"/>
              </a:ext>
            </a:extLst>
          </p:cNvPr>
          <p:cNvSpPr/>
          <p:nvPr/>
        </p:nvSpPr>
        <p:spPr>
          <a:xfrm>
            <a:off x="2542738" y="2624066"/>
            <a:ext cx="1338145" cy="277727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ＭＳ Ｐゴシック"/>
              <a:cs typeface="+mn-cs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87E863-E10F-BEA9-5B9C-4EA53990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CH" altLang="ja-JP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ＭＳ Ｐゴシック"/>
                <a:cs typeface="+mn-cs"/>
              </a:rPr>
              <a:t>2025/7/8 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ＭＳ Ｐゴシック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23F87-4F6A-7617-CD9E-05DCA5F95E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06659" y="6317604"/>
            <a:ext cx="3027791" cy="365125"/>
          </a:xfrm>
        </p:spPr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88BA07-6BD5-75AF-0715-946C15BA1EA3}"/>
                  </a:ext>
                </a:extLst>
              </p:cNvPr>
              <p:cNvSpPr txBox="1"/>
              <p:nvPr/>
            </p:nvSpPr>
            <p:spPr>
              <a:xfrm>
                <a:off x="6452357" y="6004698"/>
                <a:ext cx="26944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as passive target</a:t>
                </a:r>
                <a:endParaRPr lang="en-CH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AF5E5C7-C4F5-5F7C-5016-791E129C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357" y="6004698"/>
                <a:ext cx="2694432" cy="307777"/>
              </a:xfrm>
              <a:prstGeom prst="rect">
                <a:avLst/>
              </a:prstGeom>
              <a:blipFill>
                <a:blip r:embed="rId6"/>
                <a:stretch>
                  <a:fillRect l="-679" t="-5882" b="-176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9636235-8F05-AE7B-BBBA-DD3644CCAE60}"/>
              </a:ext>
            </a:extLst>
          </p:cNvPr>
          <p:cNvCxnSpPr/>
          <p:nvPr/>
        </p:nvCxnSpPr>
        <p:spPr>
          <a:xfrm flipH="1" flipV="1">
            <a:off x="6236208" y="5834816"/>
            <a:ext cx="192024" cy="308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499406-5226-4A32-8C4B-93720F9FCDBB}"/>
              </a:ext>
            </a:extLst>
          </p:cNvPr>
          <p:cNvSpPr txBox="1"/>
          <p:nvPr/>
        </p:nvSpPr>
        <p:spPr>
          <a:xfrm>
            <a:off x="9460733" y="5384879"/>
            <a:ext cx="247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Spectrometer to measure  particle momenta</a:t>
            </a:r>
            <a:endParaRPr lang="en-CH" sz="14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A3AC33-EE39-17B4-657C-E684F24FA005}"/>
              </a:ext>
            </a:extLst>
          </p:cNvPr>
          <p:cNvCxnSpPr>
            <a:cxnSpLocks/>
          </p:cNvCxnSpPr>
          <p:nvPr/>
        </p:nvCxnSpPr>
        <p:spPr>
          <a:xfrm flipV="1">
            <a:off x="10418729" y="4936628"/>
            <a:ext cx="401671" cy="562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5F0718-07BA-1B71-4F49-F797B64C88C7}"/>
              </a:ext>
            </a:extLst>
          </p:cNvPr>
          <p:cNvSpPr txBox="1"/>
          <p:nvPr/>
        </p:nvSpPr>
        <p:spPr>
          <a:xfrm>
            <a:off x="7464467" y="943006"/>
            <a:ext cx="466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Shown in </a:t>
            </a:r>
            <a:r>
              <a:rPr lang="en-US" dirty="0" err="1"/>
              <a:t>Moriond</a:t>
            </a:r>
            <a:r>
              <a:rPr lang="en-US" dirty="0"/>
              <a:t> 2023, now published in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egoe UI"/>
                <a:ea typeface="ＭＳ Ｐゴシック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131, 031801 (2023)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egoe UI"/>
              <a:ea typeface="ＭＳ Ｐゴシック"/>
              <a:cs typeface="+mn-cs"/>
            </a:endParaRP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15128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10B5D52-331A-E3FE-75A3-6EDBC69E94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75506" y="230844"/>
                <a:ext cx="10515600" cy="888794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steps, 3 </a:t>
                </a:r>
                <a:r>
                  <a:rPr lang="en-US" altLang="ja-JP" dirty="0"/>
                  <a:t>detectors per </a:t>
                </a:r>
                <a:r>
                  <a:rPr kumimoji="1" lang="en-US" altLang="ja-JP" dirty="0"/>
                  <a:t>year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10B5D52-331A-E3FE-75A3-6EDBC69E94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75506" y="230844"/>
                <a:ext cx="10515600" cy="88879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47865-3BFC-388B-C522-3D62AF20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2D20BE-8E66-0B2A-744C-C34CD3601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9AA0AC-5EC0-BD54-8B2D-19410E9B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470F7-ABF9-4651-B23E-58F43B03F2C7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6" name="角丸四角形">
            <a:extLst>
              <a:ext uri="{FF2B5EF4-FFF2-40B4-BE49-F238E27FC236}">
                <a16:creationId xmlns:a16="http://schemas.microsoft.com/office/drawing/2014/main" id="{127E7327-1FDD-E58F-B70D-207816E6B529}"/>
              </a:ext>
            </a:extLst>
          </p:cNvPr>
          <p:cNvSpPr/>
          <p:nvPr/>
        </p:nvSpPr>
        <p:spPr>
          <a:xfrm>
            <a:off x="490494" y="3913582"/>
            <a:ext cx="11141204" cy="2370480"/>
          </a:xfrm>
          <a:prstGeom prst="roundRect">
            <a:avLst>
              <a:gd name="adj" fmla="val 13951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7" name="角丸四角形">
            <a:extLst>
              <a:ext uri="{FF2B5EF4-FFF2-40B4-BE49-F238E27FC236}">
                <a16:creationId xmlns:a16="http://schemas.microsoft.com/office/drawing/2014/main" id="{7D2C7167-3833-8845-47E1-3B346B5B2712}"/>
              </a:ext>
            </a:extLst>
          </p:cNvPr>
          <p:cNvSpPr/>
          <p:nvPr/>
        </p:nvSpPr>
        <p:spPr>
          <a:xfrm>
            <a:off x="9475072" y="1185075"/>
            <a:ext cx="2156625" cy="2641076"/>
          </a:xfrm>
          <a:prstGeom prst="roundRect">
            <a:avLst>
              <a:gd name="adj" fmla="val 15335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8" name="角丸四角形">
            <a:extLst>
              <a:ext uri="{FF2B5EF4-FFF2-40B4-BE49-F238E27FC236}">
                <a16:creationId xmlns:a16="http://schemas.microsoft.com/office/drawing/2014/main" id="{7D39A66A-77C8-7F8F-141F-1EE6584636A5}"/>
              </a:ext>
            </a:extLst>
          </p:cNvPr>
          <p:cNvSpPr/>
          <p:nvPr/>
        </p:nvSpPr>
        <p:spPr>
          <a:xfrm>
            <a:off x="2764839" y="1197826"/>
            <a:ext cx="6592514" cy="2641076"/>
          </a:xfrm>
          <a:prstGeom prst="roundRect">
            <a:avLst>
              <a:gd name="adj" fmla="val 12522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9" name="角丸四角形">
            <a:extLst>
              <a:ext uri="{FF2B5EF4-FFF2-40B4-BE49-F238E27FC236}">
                <a16:creationId xmlns:a16="http://schemas.microsoft.com/office/drawing/2014/main" id="{919C68CE-683B-3DA9-6D62-86F4412460EB}"/>
              </a:ext>
            </a:extLst>
          </p:cNvPr>
          <p:cNvSpPr/>
          <p:nvPr/>
        </p:nvSpPr>
        <p:spPr>
          <a:xfrm>
            <a:off x="442358" y="1185075"/>
            <a:ext cx="2204762" cy="2641076"/>
          </a:xfrm>
          <a:prstGeom prst="roundRect">
            <a:avLst>
              <a:gd name="adj" fmla="val 15000"/>
            </a:avLst>
          </a:prstGeom>
          <a:solidFill>
            <a:srgbClr val="D5D5D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10" name="矢印">
            <a:extLst>
              <a:ext uri="{FF2B5EF4-FFF2-40B4-BE49-F238E27FC236}">
                <a16:creationId xmlns:a16="http://schemas.microsoft.com/office/drawing/2014/main" id="{B7A53A85-9C56-AD8D-1831-E5FC64D19E2A}"/>
              </a:ext>
            </a:extLst>
          </p:cNvPr>
          <p:cNvSpPr/>
          <p:nvPr/>
        </p:nvSpPr>
        <p:spPr>
          <a:xfrm flipH="1">
            <a:off x="2538288" y="4238539"/>
            <a:ext cx="7418415" cy="301626"/>
          </a:xfrm>
          <a:prstGeom prst="rightArrow">
            <a:avLst>
              <a:gd name="adj1" fmla="val 31270"/>
              <a:gd name="adj2" fmla="val 835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11" name="矢印">
            <a:extLst>
              <a:ext uri="{FF2B5EF4-FFF2-40B4-BE49-F238E27FC236}">
                <a16:creationId xmlns:a16="http://schemas.microsoft.com/office/drawing/2014/main" id="{DA85FE48-F05C-7D83-9781-4525C1C87F38}"/>
              </a:ext>
            </a:extLst>
          </p:cNvPr>
          <p:cNvSpPr/>
          <p:nvPr/>
        </p:nvSpPr>
        <p:spPr>
          <a:xfrm>
            <a:off x="2468105" y="3266680"/>
            <a:ext cx="7584256" cy="301626"/>
          </a:xfrm>
          <a:prstGeom prst="rightArrow">
            <a:avLst>
              <a:gd name="adj1" fmla="val 30397"/>
              <a:gd name="adj2" fmla="val 8196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pic>
        <p:nvPicPr>
          <p:cNvPr id="13" name="イメージ" descr="イメージ">
            <a:extLst>
              <a:ext uri="{FF2B5EF4-FFF2-40B4-BE49-F238E27FC236}">
                <a16:creationId xmlns:a16="http://schemas.microsoft.com/office/drawing/2014/main" id="{D429F8DB-613C-6A2F-44EF-D44B168F1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46" y="1588578"/>
            <a:ext cx="1896850" cy="145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rn_image_picker_lib_temp_e530fe1b-5604-4012-9c59-036eddf3daee.jpg" descr="rn_image_picker_lib_temp_e530fe1b-5604-4012-9c59-036eddf3daee.jpg">
            <a:extLst>
              <a:ext uri="{FF2B5EF4-FFF2-40B4-BE49-F238E27FC236}">
                <a16:creationId xmlns:a16="http://schemas.microsoft.com/office/drawing/2014/main" id="{5BDE12D3-0A36-DA20-16E7-EE668A38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95" r="10713" b="11153"/>
          <a:stretch>
            <a:fillRect/>
          </a:stretch>
        </p:blipFill>
        <p:spPr>
          <a:xfrm>
            <a:off x="2981970" y="1599195"/>
            <a:ext cx="1840291" cy="1451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イメージ" descr="イメージ">
            <a:extLst>
              <a:ext uri="{FF2B5EF4-FFF2-40B4-BE49-F238E27FC236}">
                <a16:creationId xmlns:a16="http://schemas.microsoft.com/office/drawing/2014/main" id="{E1AA0622-4A26-0632-9B7A-F68F685B6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477" y="1588530"/>
            <a:ext cx="1932322" cy="1451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グループ" descr="グループ">
            <a:extLst>
              <a:ext uri="{FF2B5EF4-FFF2-40B4-BE49-F238E27FC236}">
                <a16:creationId xmlns:a16="http://schemas.microsoft.com/office/drawing/2014/main" id="{BA196CBF-A81F-41B7-4878-6E0AABC0D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972" y="1588578"/>
            <a:ext cx="2026827" cy="145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イメージ" descr="イメージ">
            <a:extLst>
              <a:ext uri="{FF2B5EF4-FFF2-40B4-BE49-F238E27FC236}">
                <a16:creationId xmlns:a16="http://schemas.microsoft.com/office/drawing/2014/main" id="{31ED468F-F113-1EA5-3065-4A410D4AA7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70" t="2987" r="6870" b="2987"/>
          <a:stretch>
            <a:fillRect/>
          </a:stretch>
        </p:blipFill>
        <p:spPr>
          <a:xfrm>
            <a:off x="9737828" y="4582644"/>
            <a:ext cx="807170" cy="1463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イメージ" descr="イメージ">
            <a:extLst>
              <a:ext uri="{FF2B5EF4-FFF2-40B4-BE49-F238E27FC236}">
                <a16:creationId xmlns:a16="http://schemas.microsoft.com/office/drawing/2014/main" id="{747B1E70-4D86-9450-201D-BF50681A7E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47" r="3047"/>
          <a:stretch>
            <a:fillRect/>
          </a:stretch>
        </p:blipFill>
        <p:spPr>
          <a:xfrm>
            <a:off x="7345836" y="4614550"/>
            <a:ext cx="1814531" cy="1510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イメージ" descr="イメージ">
            <a:extLst>
              <a:ext uri="{FF2B5EF4-FFF2-40B4-BE49-F238E27FC236}">
                <a16:creationId xmlns:a16="http://schemas.microsoft.com/office/drawing/2014/main" id="{604883D4-9377-01F4-8C2D-DD8BFB9729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8037"/>
          <a:stretch>
            <a:fillRect/>
          </a:stretch>
        </p:blipFill>
        <p:spPr>
          <a:xfrm>
            <a:off x="4806448" y="4612446"/>
            <a:ext cx="1966846" cy="1499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イメージ" descr="イメージ">
            <a:extLst>
              <a:ext uri="{FF2B5EF4-FFF2-40B4-BE49-F238E27FC236}">
                <a16:creationId xmlns:a16="http://schemas.microsoft.com/office/drawing/2014/main" id="{5F1BB6B4-9AC7-70BF-414A-AE132E4589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232"/>
          <a:stretch>
            <a:fillRect/>
          </a:stretch>
        </p:blipFill>
        <p:spPr>
          <a:xfrm>
            <a:off x="811930" y="4616667"/>
            <a:ext cx="1633205" cy="150664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adout">
            <a:extLst>
              <a:ext uri="{FF2B5EF4-FFF2-40B4-BE49-F238E27FC236}">
                <a16:creationId xmlns:a16="http://schemas.microsoft.com/office/drawing/2014/main" id="{2530B686-4235-B975-08DA-70F343D2BAC0}"/>
              </a:ext>
            </a:extLst>
          </p:cNvPr>
          <p:cNvSpPr txBox="1"/>
          <p:nvPr/>
        </p:nvSpPr>
        <p:spPr>
          <a:xfrm>
            <a:off x="10141413" y="3256452"/>
            <a:ext cx="82394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Readout</a:t>
            </a:r>
          </a:p>
        </p:txBody>
      </p:sp>
      <p:sp>
        <p:nvSpPr>
          <p:cNvPr id="22" name="Alignment">
            <a:extLst>
              <a:ext uri="{FF2B5EF4-FFF2-40B4-BE49-F238E27FC236}">
                <a16:creationId xmlns:a16="http://schemas.microsoft.com/office/drawing/2014/main" id="{F1E2D998-69D2-6C69-C8BA-00D0B688DAFB}"/>
              </a:ext>
            </a:extLst>
          </p:cNvPr>
          <p:cNvSpPr txBox="1"/>
          <p:nvPr/>
        </p:nvSpPr>
        <p:spPr>
          <a:xfrm>
            <a:off x="10055249" y="4229051"/>
            <a:ext cx="993863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Alignment</a:t>
            </a:r>
          </a:p>
        </p:txBody>
      </p:sp>
      <p:sp>
        <p:nvSpPr>
          <p:cNvPr id="23" name="Track reconstruction">
            <a:extLst>
              <a:ext uri="{FF2B5EF4-FFF2-40B4-BE49-F238E27FC236}">
                <a16:creationId xmlns:a16="http://schemas.microsoft.com/office/drawing/2014/main" id="{D79C6EF0-561B-3672-951E-6BC1C5472428}"/>
              </a:ext>
            </a:extLst>
          </p:cNvPr>
          <p:cNvSpPr txBox="1"/>
          <p:nvPr/>
        </p:nvSpPr>
        <p:spPr>
          <a:xfrm>
            <a:off x="7283674" y="4229066"/>
            <a:ext cx="1936429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Track reconstruction</a:t>
            </a:r>
          </a:p>
        </p:txBody>
      </p:sp>
      <p:sp>
        <p:nvSpPr>
          <p:cNvPr id="24" name="Vertex reconstruction">
            <a:extLst>
              <a:ext uri="{FF2B5EF4-FFF2-40B4-BE49-F238E27FC236}">
                <a16:creationId xmlns:a16="http://schemas.microsoft.com/office/drawing/2014/main" id="{CC4EEC85-B3E9-3D64-A928-7BD551BD4027}"/>
              </a:ext>
            </a:extLst>
          </p:cNvPr>
          <p:cNvSpPr txBox="1"/>
          <p:nvPr/>
        </p:nvSpPr>
        <p:spPr>
          <a:xfrm>
            <a:off x="4765182" y="4215007"/>
            <a:ext cx="204703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 dirty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Vertex reconstruction</a:t>
            </a:r>
          </a:p>
        </p:txBody>
      </p:sp>
      <p:sp>
        <p:nvSpPr>
          <p:cNvPr id="25" name="Physics analysis">
            <a:extLst>
              <a:ext uri="{FF2B5EF4-FFF2-40B4-BE49-F238E27FC236}">
                <a16:creationId xmlns:a16="http://schemas.microsoft.com/office/drawing/2014/main" id="{07FE3FA6-785F-08F4-0731-0D92E9A50257}"/>
              </a:ext>
            </a:extLst>
          </p:cNvPr>
          <p:cNvSpPr txBox="1"/>
          <p:nvPr/>
        </p:nvSpPr>
        <p:spPr>
          <a:xfrm>
            <a:off x="890716" y="4229051"/>
            <a:ext cx="1473160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Physics analysis</a:t>
            </a:r>
          </a:p>
        </p:txBody>
      </p:sp>
      <p:sp>
        <p:nvSpPr>
          <p:cNvPr id="26" name="Development">
            <a:extLst>
              <a:ext uri="{FF2B5EF4-FFF2-40B4-BE49-F238E27FC236}">
                <a16:creationId xmlns:a16="http://schemas.microsoft.com/office/drawing/2014/main" id="{737822F1-6FBE-0C0E-B67E-9CAD1910477C}"/>
              </a:ext>
            </a:extLst>
          </p:cNvPr>
          <p:cNvSpPr txBox="1"/>
          <p:nvPr/>
        </p:nvSpPr>
        <p:spPr>
          <a:xfrm>
            <a:off x="7871552" y="3256452"/>
            <a:ext cx="1288815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Development</a:t>
            </a:r>
          </a:p>
        </p:txBody>
      </p:sp>
      <p:sp>
        <p:nvSpPr>
          <p:cNvPr id="27" name="Exposure">
            <a:extLst>
              <a:ext uri="{FF2B5EF4-FFF2-40B4-BE49-F238E27FC236}">
                <a16:creationId xmlns:a16="http://schemas.microsoft.com/office/drawing/2014/main" id="{1336ED73-2A46-957B-1A95-7DF9E897547B}"/>
              </a:ext>
            </a:extLst>
          </p:cNvPr>
          <p:cNvSpPr txBox="1"/>
          <p:nvPr/>
        </p:nvSpPr>
        <p:spPr>
          <a:xfrm>
            <a:off x="4525059" y="3256452"/>
            <a:ext cx="892873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Exposure</a:t>
            </a:r>
          </a:p>
        </p:txBody>
      </p:sp>
      <p:sp>
        <p:nvSpPr>
          <p:cNvPr id="28" name="Assembly">
            <a:extLst>
              <a:ext uri="{FF2B5EF4-FFF2-40B4-BE49-F238E27FC236}">
                <a16:creationId xmlns:a16="http://schemas.microsoft.com/office/drawing/2014/main" id="{14002756-42AD-AB85-C249-10A82A28BC53}"/>
              </a:ext>
            </a:extLst>
          </p:cNvPr>
          <p:cNvSpPr txBox="1"/>
          <p:nvPr/>
        </p:nvSpPr>
        <p:spPr>
          <a:xfrm>
            <a:off x="2988276" y="3256452"/>
            <a:ext cx="920124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Assembly</a:t>
            </a:r>
          </a:p>
        </p:txBody>
      </p:sp>
      <p:sp>
        <p:nvSpPr>
          <p:cNvPr id="29" name="Film production">
            <a:extLst>
              <a:ext uri="{FF2B5EF4-FFF2-40B4-BE49-F238E27FC236}">
                <a16:creationId xmlns:a16="http://schemas.microsoft.com/office/drawing/2014/main" id="{17345900-9204-12FF-718B-685B99494879}"/>
              </a:ext>
            </a:extLst>
          </p:cNvPr>
          <p:cNvSpPr txBox="1"/>
          <p:nvPr/>
        </p:nvSpPr>
        <p:spPr>
          <a:xfrm>
            <a:off x="828067" y="3256452"/>
            <a:ext cx="1498808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Film production</a:t>
            </a:r>
          </a:p>
        </p:txBody>
      </p:sp>
      <p:sp>
        <p:nvSpPr>
          <p:cNvPr id="30" name="Disassembling">
            <a:extLst>
              <a:ext uri="{FF2B5EF4-FFF2-40B4-BE49-F238E27FC236}">
                <a16:creationId xmlns:a16="http://schemas.microsoft.com/office/drawing/2014/main" id="{2AFF8AD2-68EC-910E-32A8-140A304B3FC3}"/>
              </a:ext>
            </a:extLst>
          </p:cNvPr>
          <p:cNvSpPr txBox="1"/>
          <p:nvPr/>
        </p:nvSpPr>
        <p:spPr>
          <a:xfrm>
            <a:off x="5964018" y="3256452"/>
            <a:ext cx="1349728" cy="320601"/>
          </a:xfrm>
          <a:prstGeom prst="rect">
            <a:avLst/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/>
            <a:r>
              <a:rPr sz="175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Disassembling</a:t>
            </a:r>
          </a:p>
        </p:txBody>
      </p:sp>
      <p:sp>
        <p:nvSpPr>
          <p:cNvPr id="31" name="Japan">
            <a:extLst>
              <a:ext uri="{FF2B5EF4-FFF2-40B4-BE49-F238E27FC236}">
                <a16:creationId xmlns:a16="http://schemas.microsoft.com/office/drawing/2014/main" id="{BD1F0C14-17CB-A7C3-3BF8-76852171B37E}"/>
              </a:ext>
            </a:extLst>
          </p:cNvPr>
          <p:cNvSpPr txBox="1"/>
          <p:nvPr/>
        </p:nvSpPr>
        <p:spPr>
          <a:xfrm>
            <a:off x="1324326" y="1257828"/>
            <a:ext cx="440826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3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Japan</a:t>
            </a:r>
          </a:p>
        </p:txBody>
      </p:sp>
      <p:sp>
        <p:nvSpPr>
          <p:cNvPr id="32" name="Japan">
            <a:extLst>
              <a:ext uri="{FF2B5EF4-FFF2-40B4-BE49-F238E27FC236}">
                <a16:creationId xmlns:a16="http://schemas.microsoft.com/office/drawing/2014/main" id="{E1939858-9A3E-BDAB-F57C-1FD3F0C9F150}"/>
              </a:ext>
            </a:extLst>
          </p:cNvPr>
          <p:cNvSpPr txBox="1"/>
          <p:nvPr/>
        </p:nvSpPr>
        <p:spPr>
          <a:xfrm>
            <a:off x="10275370" y="1257828"/>
            <a:ext cx="440826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3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Japan</a:t>
            </a:r>
          </a:p>
        </p:txBody>
      </p:sp>
      <p:sp>
        <p:nvSpPr>
          <p:cNvPr id="33" name="CERN">
            <a:extLst>
              <a:ext uri="{FF2B5EF4-FFF2-40B4-BE49-F238E27FC236}">
                <a16:creationId xmlns:a16="http://schemas.microsoft.com/office/drawing/2014/main" id="{59F0057A-AFC2-1229-1A5C-C35DC3F11B29}"/>
              </a:ext>
            </a:extLst>
          </p:cNvPr>
          <p:cNvSpPr txBox="1"/>
          <p:nvPr/>
        </p:nvSpPr>
        <p:spPr>
          <a:xfrm>
            <a:off x="5777130" y="1257828"/>
            <a:ext cx="418384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3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CERN</a:t>
            </a:r>
          </a:p>
        </p:txBody>
      </p:sp>
      <p:sp>
        <p:nvSpPr>
          <p:cNvPr id="34" name="Offline analysis">
            <a:extLst>
              <a:ext uri="{FF2B5EF4-FFF2-40B4-BE49-F238E27FC236}">
                <a16:creationId xmlns:a16="http://schemas.microsoft.com/office/drawing/2014/main" id="{78B11E3B-8C39-ACDA-A670-6C27A2DD0E2A}"/>
              </a:ext>
            </a:extLst>
          </p:cNvPr>
          <p:cNvSpPr txBox="1"/>
          <p:nvPr/>
        </p:nvSpPr>
        <p:spPr>
          <a:xfrm>
            <a:off x="5444507" y="3920923"/>
            <a:ext cx="1083631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/>
            </a:lvl1pPr>
          </a:lstStyle>
          <a:p>
            <a:pPr algn="ctr" defTabSz="1219169" hangingPunct="0"/>
            <a:r>
              <a:rPr sz="1300" kern="0">
                <a:solidFill>
                  <a:srgbClr val="000000"/>
                </a:solidFill>
                <a:latin typeface="ヒラギノ角ゴ ProN W3"/>
                <a:sym typeface="ヒラギノ角ゴ ProN W3"/>
              </a:rPr>
              <a:t>Offline analysis</a:t>
            </a:r>
          </a:p>
        </p:txBody>
      </p:sp>
      <p:pic>
        <p:nvPicPr>
          <p:cNvPr id="35" name="イメージ" descr="イメージ">
            <a:extLst>
              <a:ext uri="{FF2B5EF4-FFF2-40B4-BE49-F238E27FC236}">
                <a16:creationId xmlns:a16="http://schemas.microsoft.com/office/drawing/2014/main" id="{B84408BE-2581-B620-73D1-C9B2C1F76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609" t="50748" r="34483" b="11352"/>
          <a:stretch>
            <a:fillRect/>
          </a:stretch>
        </p:blipFill>
        <p:spPr>
          <a:xfrm>
            <a:off x="5246097" y="1609811"/>
            <a:ext cx="1363504" cy="1429865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矢印">
            <a:extLst>
              <a:ext uri="{FF2B5EF4-FFF2-40B4-BE49-F238E27FC236}">
                <a16:creationId xmlns:a16="http://schemas.microsoft.com/office/drawing/2014/main" id="{77E3ECA6-FDE5-87D4-3572-E34523D02EAB}"/>
              </a:ext>
            </a:extLst>
          </p:cNvPr>
          <p:cNvSpPr/>
          <p:nvPr/>
        </p:nvSpPr>
        <p:spPr>
          <a:xfrm rot="5400000">
            <a:off x="10206222" y="3752610"/>
            <a:ext cx="691919" cy="301625"/>
          </a:xfrm>
          <a:prstGeom prst="rightArrow">
            <a:avLst>
              <a:gd name="adj1" fmla="val 30397"/>
              <a:gd name="adj2" fmla="val 81967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ヒラギノ角ゴ ProN W3"/>
              <a:sym typeface="ヒラギノ角ゴ ProN W3"/>
            </a:endParaRPr>
          </a:p>
        </p:txBody>
      </p:sp>
      <p:sp>
        <p:nvSpPr>
          <p:cNvPr id="37" name="スライド番号">
            <a:extLst>
              <a:ext uri="{FF2B5EF4-FFF2-40B4-BE49-F238E27FC236}">
                <a16:creationId xmlns:a16="http://schemas.microsoft.com/office/drawing/2014/main" id="{A3D0B1E9-892C-BD5E-562A-71A5DA5E7055}"/>
              </a:ext>
            </a:extLst>
          </p:cNvPr>
          <p:cNvSpPr txBox="1">
            <a:spLocks/>
          </p:cNvSpPr>
          <p:nvPr/>
        </p:nvSpPr>
        <p:spPr>
          <a:xfrm>
            <a:off x="11614527" y="6316301"/>
            <a:ext cx="200376" cy="3334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fld id="{86CB4B4D-7CA3-9044-876B-883B54F8677D}" type="slidenum">
              <a:rPr lang="en-US" altLang="ja-JP" kern="0" smtClean="0">
                <a:latin typeface="ヒラギノ角ゴ ProN W3"/>
                <a:sym typeface="ヒラギノ角ゴ ProN W3"/>
              </a:rPr>
              <a:pPr algn="ctr" hangingPunct="0"/>
              <a:t>44</a:t>
            </a:fld>
            <a:endParaRPr lang="en-US" altLang="ja-JP" kern="0">
              <a:latin typeface="ヒラギノ角ゴ ProN W3"/>
              <a:sym typeface="ヒラギノ角ゴ ProN W3"/>
            </a:endParaRPr>
          </a:p>
        </p:txBody>
      </p:sp>
      <p:pic>
        <p:nvPicPr>
          <p:cNvPr id="38" name="イメージ" descr="イメージ">
            <a:extLst>
              <a:ext uri="{FF2B5EF4-FFF2-40B4-BE49-F238E27FC236}">
                <a16:creationId xmlns:a16="http://schemas.microsoft.com/office/drawing/2014/main" id="{A46CCA19-9A36-CA55-C33B-E6E7969113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70" t="2987" r="6870" b="2987"/>
          <a:stretch>
            <a:fillRect/>
          </a:stretch>
        </p:blipFill>
        <p:spPr>
          <a:xfrm>
            <a:off x="10561773" y="4713011"/>
            <a:ext cx="807170" cy="146395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Vertex reconstruction">
                <a:extLst>
                  <a:ext uri="{FF2B5EF4-FFF2-40B4-BE49-F238E27FC236}">
                    <a16:creationId xmlns:a16="http://schemas.microsoft.com/office/drawing/2014/main" id="{598E6E5B-5B1B-ED83-0331-266A63C2876A}"/>
                  </a:ext>
                </a:extLst>
              </p:cNvPr>
              <p:cNvSpPr txBox="1"/>
              <p:nvPr/>
            </p:nvSpPr>
            <p:spPr>
              <a:xfrm>
                <a:off x="2993382" y="4218738"/>
                <a:ext cx="1421435" cy="166712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929292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 defTabSz="1219169" hangingPunct="0"/>
                <a14:m>
                  <m:oMath xmlns:m="http://schemas.openxmlformats.org/officeDocument/2006/math"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𝑒</m:t>
                    </m:r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, </m:t>
                    </m:r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𝜇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ID</a:t>
                </a:r>
              </a:p>
              <a:p>
                <a:pPr defTabSz="1219169" hangingPunct="0"/>
                <a14:m>
                  <m:oMath xmlns:m="http://schemas.openxmlformats.org/officeDocument/2006/math"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𝜏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decay search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charge ID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E</a:t>
                </a:r>
                <a14:m>
                  <m:oMath xmlns:m="http://schemas.openxmlformats.org/officeDocument/2006/math">
                    <m:r>
                      <a:rPr lang="en-US" sz="175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ヒラギノ角ゴ ProN W3"/>
                      </a:rPr>
                      <m:t>𝜈</m:t>
                    </m:r>
                  </m:oMath>
                </a14:m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 reco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charm/beauty</a:t>
                </a:r>
              </a:p>
              <a:p>
                <a:pPr defTabSz="1219169" hangingPunct="0"/>
                <a:r>
                  <a:rPr lang="en-US" sz="1750" kern="0" dirty="0">
                    <a:solidFill>
                      <a:srgbClr val="000000"/>
                    </a:solidFill>
                    <a:latin typeface="ヒラギノ角ゴ ProN W3"/>
                    <a:sym typeface="ヒラギノ角ゴ ProN W3"/>
                  </a:rPr>
                  <a:t>etc. </a:t>
                </a:r>
              </a:p>
            </p:txBody>
          </p:sp>
        </mc:Choice>
        <mc:Fallback xmlns="">
          <p:sp>
            <p:nvSpPr>
              <p:cNvPr id="39" name="Vertex reconstruction">
                <a:extLst>
                  <a:ext uri="{FF2B5EF4-FFF2-40B4-BE49-F238E27FC236}">
                    <a16:creationId xmlns:a16="http://schemas.microsoft.com/office/drawing/2014/main" id="{598E6E5B-5B1B-ED83-0331-266A63C28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382" y="4218738"/>
                <a:ext cx="1421435" cy="1667123"/>
              </a:xfrm>
              <a:prstGeom prst="rect">
                <a:avLst/>
              </a:prstGeom>
              <a:blipFill>
                <a:blip r:embed="rId13"/>
                <a:stretch>
                  <a:fillRect l="-6751" t="-1079" r="-2954" b="-5396"/>
                </a:stretch>
              </a:blipFill>
              <a:ln w="25400">
                <a:solidFill>
                  <a:srgbClr val="929292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B0F44E54-F2B3-A2B6-6B2E-79EB64C4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369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0467165-46C7-5478-93A5-3973DE9C7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92" y="3278334"/>
            <a:ext cx="3445472" cy="1895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F26D054-6966-B595-7AB7-6AAFA31649D7}"/>
                  </a:ext>
                </a:extLst>
              </p:cNvPr>
              <p:cNvSpPr txBox="1"/>
              <p:nvPr/>
            </p:nvSpPr>
            <p:spPr>
              <a:xfrm>
                <a:off x="794853" y="3267012"/>
                <a:ext cx="39732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メイリオ" panose="020B0604030504040204" pitchFamily="50" charset="-128"/>
                    <a:cs typeface="+mn-cs"/>
                  </a:rPr>
                  <a:t>Dark room operation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メイリオ" panose="020B0604030504040204" pitchFamily="50" charset="-128"/>
                    <a:cs typeface="+mn-cs"/>
                  </a:rPr>
                  <a:t>Assembling of FASER</a:t>
                </a:r>
                <a14:m>
                  <m:oMath xmlns:m="http://schemas.openxmlformats.org/officeDocument/2006/math">
                    <m:r>
                      <a:rPr kumimoji="1" lang="en-US" altLang="ja-JP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𝜈</m:t>
                    </m:r>
                  </m:oMath>
                </a14:m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メイリオ" panose="020B0604030504040204" pitchFamily="50" charset="-128"/>
                    <a:cs typeface="+mn-cs"/>
                  </a:rPr>
                  <a:t> 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メイリオ" panose="020B0604030504040204" pitchFamily="50" charset="-128"/>
                    <a:cs typeface="+mn-cs"/>
                  </a:rPr>
                  <a:t>and SND@LHC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F26D054-6966-B595-7AB7-6AAFA3164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53" y="3267012"/>
                <a:ext cx="3973273" cy="523220"/>
              </a:xfrm>
              <a:prstGeom prst="rect">
                <a:avLst/>
              </a:prstGeom>
              <a:blipFill>
                <a:blip r:embed="rId5"/>
                <a:stretch>
                  <a:fillRect l="-460" t="-2326" b="-104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>
            <a:extLst>
              <a:ext uri="{FF2B5EF4-FFF2-40B4-BE49-F238E27FC236}">
                <a16:creationId xmlns:a16="http://schemas.microsoft.com/office/drawing/2014/main" id="{CA3797EE-C4A2-EF85-8D17-B37D71E8D2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37"/>
          <a:stretch/>
        </p:blipFill>
        <p:spPr>
          <a:xfrm>
            <a:off x="-13442" y="4888145"/>
            <a:ext cx="3129795" cy="19256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0F27D2D-048F-A447-CF04-030801D1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60" y="196598"/>
            <a:ext cx="10515600" cy="81455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CERN Emulsion Facility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6FEF4D7-FDAE-5861-7A1A-E4812FF440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0380" y="1015596"/>
                <a:ext cx="7796091" cy="435133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Dark room at CERN established in 80s </a:t>
                </a:r>
                <a:r>
                  <a:rPr kumimoji="1" lang="en-US" altLang="ja-JP" sz="2400" dirty="0">
                    <a:sym typeface="Wingdings" panose="05000000000000000000" pitchFamily="2" charset="2"/>
                  </a:rPr>
                  <a:t> Obsolete</a:t>
                </a:r>
              </a:p>
              <a:p>
                <a:r>
                  <a:rPr lang="en-US" altLang="ja-JP" sz="2400" dirty="0">
                    <a:sym typeface="Wingdings" panose="05000000000000000000" pitchFamily="2" charset="2"/>
                  </a:rPr>
                  <a:t>Emulsion experiments are increasing: NA65/DsTau, FASER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kumimoji="1" lang="en-US" altLang="ja-JP" sz="2400" dirty="0">
                    <a:sym typeface="Wingdings" panose="05000000000000000000" pitchFamily="2" charset="2"/>
                  </a:rPr>
                  <a:t>, 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SND@LHC, </a:t>
                </a:r>
                <a:r>
                  <a:rPr lang="en-US" altLang="ja-JP" sz="2400" dirty="0" err="1">
                    <a:sym typeface="Wingdings" panose="05000000000000000000" pitchFamily="2" charset="2"/>
                  </a:rPr>
                  <a:t>SHiP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, test beams… </a:t>
                </a:r>
              </a:p>
              <a:p>
                <a:r>
                  <a:rPr lang="en-US" altLang="ja-JP" sz="2400" dirty="0">
                    <a:sym typeface="Wingdings" panose="05000000000000000000" pitchFamily="2" charset="2"/>
                  </a:rPr>
                  <a:t>Refurbished recently, big thanks for supports from CERN!</a:t>
                </a:r>
              </a:p>
              <a:p>
                <a:r>
                  <a:rPr lang="en-US" altLang="ja-JP" sz="2400" dirty="0">
                    <a:sym typeface="Wingdings" panose="05000000000000000000" pitchFamily="2" charset="2"/>
                  </a:rPr>
                  <a:t>Experiments share installation and equipment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6FEF4D7-FDAE-5861-7A1A-E4812FF440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380" y="1015596"/>
                <a:ext cx="7796091" cy="4351338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28FD713B-8D2B-14FC-33FD-1A1C963B54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299" y="3222385"/>
            <a:ext cx="2190217" cy="17365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B91AF47-258C-FD38-28EB-1EA5D04BC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515" y="2849824"/>
            <a:ext cx="1832187" cy="260363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CEF9445-00DF-604F-1C4A-7A9EC671A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9582" y="373939"/>
            <a:ext cx="3507658" cy="182541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92FD71-13D0-D066-ED7F-3565B0CEE303}"/>
              </a:ext>
            </a:extLst>
          </p:cNvPr>
          <p:cNvSpPr txBox="1"/>
          <p:nvPr/>
        </p:nvSpPr>
        <p:spPr>
          <a:xfrm>
            <a:off x="-25510" y="4852451"/>
            <a:ext cx="2954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Asbestos floor removed, new shiny floor, modern climate control, card lock system…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41A1387-A54A-CF4F-B84C-68E6282219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0187" y="5273347"/>
            <a:ext cx="2333656" cy="1574182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043EC4F-E48D-354F-E0D8-AB0D048871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72" y="4977258"/>
            <a:ext cx="4005415" cy="180494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40E0AB-A569-1402-CDED-AB7D3A20DA5B}"/>
              </a:ext>
            </a:extLst>
          </p:cNvPr>
          <p:cNvSpPr txBox="1"/>
          <p:nvPr/>
        </p:nvSpPr>
        <p:spPr>
          <a:xfrm>
            <a:off x="4338953" y="3001335"/>
            <a:ext cx="3153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Temperature controlled developer bath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EAC5A9-86FB-5899-0F30-E4B6FE40FA17}"/>
              </a:ext>
            </a:extLst>
          </p:cNvPr>
          <p:cNvSpPr txBox="1"/>
          <p:nvPr/>
        </p:nvSpPr>
        <p:spPr>
          <a:xfrm>
            <a:off x="3434366" y="6045929"/>
            <a:ext cx="4028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Development room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13 x 100L tanks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Easy disposal system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729DC14-58B9-5906-E2B2-01B7EAC423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8447" y="3840288"/>
            <a:ext cx="2121896" cy="118776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4AA597A-97FC-B0D7-ACB5-42E416732DD3}"/>
              </a:ext>
            </a:extLst>
          </p:cNvPr>
          <p:cNvSpPr txBox="1"/>
          <p:nvPr/>
        </p:nvSpPr>
        <p:spPr>
          <a:xfrm>
            <a:off x="6754011" y="3560144"/>
            <a:ext cx="3005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Development timer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D620778-84F3-87F9-CA94-93A92B2B2BB2}"/>
              </a:ext>
            </a:extLst>
          </p:cNvPr>
          <p:cNvSpPr txBox="1"/>
          <p:nvPr/>
        </p:nvSpPr>
        <p:spPr>
          <a:xfrm>
            <a:off x="7766674" y="2887836"/>
            <a:ext cx="183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Film drying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4BAC7BA-F8AE-7C48-E51B-A19BB022D3D3}"/>
              </a:ext>
            </a:extLst>
          </p:cNvPr>
          <p:cNvSpPr txBox="1"/>
          <p:nvPr/>
        </p:nvSpPr>
        <p:spPr>
          <a:xfrm>
            <a:off x="8610600" y="5569062"/>
            <a:ext cx="1832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Disposal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9" name="Google Shape;595;p50">
            <a:extLst>
              <a:ext uri="{FF2B5EF4-FFF2-40B4-BE49-F238E27FC236}">
                <a16:creationId xmlns:a16="http://schemas.microsoft.com/office/drawing/2014/main" id="{C6E7846F-F35A-6829-B3D7-7714F1ECBD6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675955" y="4148944"/>
            <a:ext cx="1445182" cy="13745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D414622-AE9D-2E92-267D-62339507AF58}"/>
              </a:ext>
            </a:extLst>
          </p:cNvPr>
          <p:cNvSpPr txBox="1"/>
          <p:nvPr/>
        </p:nvSpPr>
        <p:spPr>
          <a:xfrm>
            <a:off x="10866624" y="3844499"/>
            <a:ext cx="120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メイリオ" panose="020B0604030504040204" pitchFamily="50" charset="-128"/>
                <a:cs typeface="+mn-cs"/>
              </a:rPr>
              <a:t>Microscope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41E0F2-AC03-BC13-3C5E-71F210AB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470F7-ABF9-4651-B23E-58F43B03F2C7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7B0D9E-9459-068B-D729-769C7D29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EFAB55-BBB0-7008-493E-E2B28CE3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582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D93B16-4E34-92C2-0655-9553DE92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Emulsion readout systems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1E34826-0BC6-7D03-5B84-A702AE2D30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600201"/>
                <a:ext cx="6836229" cy="1513113"/>
              </a:xfrm>
            </p:spPr>
            <p:txBody>
              <a:bodyPr/>
              <a:lstStyle/>
              <a:p>
                <a:r>
                  <a:rPr kumimoji="1" lang="en-US" altLang="ja-JP" sz="2000" dirty="0"/>
                  <a:t>Total emulsion film surface in FASER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2000" dirty="0"/>
                  <a:t>2: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en-US" altLang="ja-JP" sz="2000" dirty="0"/>
                  <a:t>530 m</a:t>
                </a:r>
                <a:r>
                  <a:rPr kumimoji="1" lang="en-US" altLang="ja-JP" sz="2000" baseline="30000" dirty="0"/>
                  <a:t>2</a:t>
                </a:r>
                <a:r>
                  <a:rPr lang="en-US" altLang="ja-JP" sz="2000" dirty="0"/>
                  <a:t>/year</a:t>
                </a:r>
                <a:endParaRPr kumimoji="1" lang="en-US" altLang="ja-JP" sz="2000" dirty="0"/>
              </a:p>
              <a:p>
                <a:pPr lvl="1"/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en-US" altLang="ja-JP" sz="1800" dirty="0"/>
                  <a:t>2400 h/year with HTS</a:t>
                </a:r>
              </a:p>
              <a:p>
                <a:pPr lvl="1"/>
                <a:r>
                  <a:rPr lang="en-US" altLang="ja-JP" sz="1800" dirty="0"/>
                  <a:t>o</a:t>
                </a:r>
                <a:r>
                  <a:rPr kumimoji="1" lang="en-US" altLang="ja-JP" sz="1800" dirty="0"/>
                  <a:t>r </a:t>
                </a:r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en-US" altLang="ja-JP" sz="1800" dirty="0"/>
                  <a:t>420 h/year with HTS2</a:t>
                </a:r>
              </a:p>
              <a:p>
                <a:pPr lvl="1"/>
                <a:endParaRPr kumimoji="1" lang="en-US" altLang="ja-JP" sz="1800" dirty="0"/>
              </a:p>
              <a:p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1E34826-0BC6-7D03-5B84-A702AE2D30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600201"/>
                <a:ext cx="6836229" cy="1513113"/>
              </a:xfrm>
              <a:blipFill>
                <a:blip r:embed="rId2"/>
                <a:stretch>
                  <a:fillRect l="-803" t="-20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6F716101-A8DC-40E7-C724-6099E54F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5" y="1959830"/>
            <a:ext cx="5050972" cy="3836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0EE349D-67FA-62FC-363F-ECE72AF417F0}"/>
              </a:ext>
            </a:extLst>
          </p:cNvPr>
          <p:cNvSpPr/>
          <p:nvPr/>
        </p:nvSpPr>
        <p:spPr>
          <a:xfrm>
            <a:off x="6467479" y="2152040"/>
            <a:ext cx="1370489" cy="40943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HTS-1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23AA869D-3AA0-F85A-B749-496724BE966E}"/>
              </a:ext>
            </a:extLst>
          </p:cNvPr>
          <p:cNvGraphicFramePr>
            <a:graphicFrameLocks noGrp="1"/>
          </p:cNvGraphicFramePr>
          <p:nvPr/>
        </p:nvGraphicFramePr>
        <p:xfrm>
          <a:off x="1302981" y="3243796"/>
          <a:ext cx="3650405" cy="1737430"/>
        </p:xfrm>
        <a:graphic>
          <a:graphicData uri="http://schemas.openxmlformats.org/drawingml/2006/table">
            <a:tbl>
              <a:tblPr firstRow="1" bandRow="1"/>
              <a:tblGrid>
                <a:gridCol w="865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98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endParaRPr kumimoji="1" lang="ja-JP" altLang="en-US" sz="1400" dirty="0"/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aseline="0" dirty="0"/>
                        <a:t> Field of view (mm</a:t>
                      </a:r>
                      <a:r>
                        <a:rPr kumimoji="1" lang="en-US" altLang="ja-JP" sz="1400" baseline="30000" dirty="0"/>
                        <a:t>2</a:t>
                      </a:r>
                      <a:r>
                        <a:rPr kumimoji="1" lang="en-US" altLang="ja-JP" sz="1400" baseline="0" dirty="0"/>
                        <a:t>)</a:t>
                      </a:r>
                      <a:endParaRPr kumimoji="1" lang="ja-JP" altLang="en-US" sz="1400" dirty="0"/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/>
                        <a:t>Readout speed (m</a:t>
                      </a:r>
                      <a:r>
                        <a:rPr kumimoji="1" lang="en-US" altLang="ja-JP" sz="1400" baseline="30000" dirty="0"/>
                        <a:t>2</a:t>
                      </a:r>
                      <a:r>
                        <a:rPr kumimoji="1" lang="en-US" altLang="ja-JP" sz="1400" dirty="0"/>
                        <a:t>/h/layer)</a:t>
                      </a:r>
                      <a:endParaRPr kumimoji="1" lang="ja-JP" altLang="en-US" sz="1400" dirty="0"/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9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/>
                        <a:t>S-UTS</a:t>
                      </a:r>
                      <a:endParaRPr kumimoji="1" lang="ja-JP" altLang="en-US" sz="1400" dirty="0"/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/>
                        <a:t>0.04</a:t>
                      </a:r>
                      <a:endParaRPr kumimoji="1" lang="ja-JP" altLang="en-US" sz="1400" baseline="30000" dirty="0"/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dirty="0"/>
                        <a:t>0.0072</a:t>
                      </a:r>
                      <a:endParaRPr kumimoji="1" lang="ja-JP" altLang="en-US" sz="1400" dirty="0"/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9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0000CC"/>
                          </a:solidFill>
                        </a:rPr>
                        <a:t>HTS-1</a:t>
                      </a:r>
                      <a:endParaRPr kumimoji="1" lang="ja-JP" alt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0000CC"/>
                          </a:solidFill>
                        </a:rPr>
                        <a:t>25</a:t>
                      </a:r>
                      <a:endParaRPr kumimoji="1" lang="ja-JP" altLang="en-US" sz="1400" b="1" baseline="30000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0000CC"/>
                          </a:solidFill>
                        </a:rPr>
                        <a:t>0.45</a:t>
                      </a:r>
                      <a:endParaRPr kumimoji="1" lang="ja-JP" alt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9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0000CC"/>
                          </a:solidFill>
                        </a:rPr>
                        <a:t>HTS-2</a:t>
                      </a:r>
                      <a:endParaRPr kumimoji="1" lang="ja-JP" alt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rgbClr val="0000CC"/>
                          </a:solidFill>
                        </a:rPr>
                        <a:t>50</a:t>
                      </a:r>
                      <a:endParaRPr lang="ja-JP" altLang="en-US" sz="1400" b="1" baseline="30000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rgbClr val="0000CC"/>
                          </a:solidFill>
                        </a:rPr>
                        <a:t>2.5</a:t>
                      </a:r>
                      <a:endParaRPr lang="ja-JP" altLang="en-US" sz="1400" b="1" baseline="30000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0000CC"/>
                          </a:solidFill>
                        </a:rPr>
                        <a:t>HTS-3</a:t>
                      </a:r>
                      <a:endParaRPr kumimoji="1" lang="ja-JP" alt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baseline="0" dirty="0">
                          <a:solidFill>
                            <a:srgbClr val="0000CC"/>
                          </a:solidFill>
                        </a:rPr>
                        <a:t>?</a:t>
                      </a:r>
                      <a:endParaRPr lang="ja-JP" alt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baseline="0" dirty="0">
                          <a:solidFill>
                            <a:srgbClr val="0000CC"/>
                          </a:solidFill>
                        </a:rPr>
                        <a:t>?</a:t>
                      </a:r>
                      <a:endParaRPr lang="ja-JP" alt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marL="91445" marR="91445" marT="45727" marB="45727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49475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616427-10D5-D025-A530-22C48E8D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A47F-7F07-45DB-BBC3-4807FF3CFDFC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D4AE91-00DC-1949-0BF5-B894076A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38A5D45-7EFF-E158-19A0-35E6DFB1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186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09FF1DD-AEAD-C957-D89C-9E235DFAD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46" y="3437410"/>
            <a:ext cx="3884219" cy="32475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5B41A1-CB39-C550-1AAC-D73C1851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352"/>
            <a:ext cx="10515600" cy="70265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Muons at FASER site</a:t>
            </a:r>
            <a:endParaRPr kumimoji="1" lang="ja-JP" alt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C2C62530-FC92-3AE3-A60A-9EC6A596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01" y="1969800"/>
            <a:ext cx="5611118" cy="320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D399603-94B4-4AEC-0D59-FA5FF621C1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3" y="918010"/>
                <a:ext cx="7058463" cy="21537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4"/>
                  </a:buClr>
                  <a:buFont typeface="Arial"/>
                  <a:buChar char="•"/>
                  <a:defRPr sz="2000" kern="1200">
                    <a:solidFill>
                      <a:schemeClr val="tx2"/>
                    </a:solidFill>
                    <a:latin typeface="Open Sans" charset="0"/>
                    <a:ea typeface="Open Sans" charset="0"/>
                    <a:cs typeface="Open Sans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/>
                  <a:buChar char="•"/>
                  <a:defRPr sz="1800" kern="1200">
                    <a:solidFill>
                      <a:schemeClr val="accent2"/>
                    </a:solidFill>
                    <a:latin typeface="Open Sans" charset="0"/>
                    <a:ea typeface="Open Sans" charset="0"/>
                    <a:cs typeface="Open Sans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4"/>
                  </a:buClr>
                  <a:buFont typeface="Arial"/>
                  <a:buChar char="•"/>
                  <a:defRPr sz="1600" kern="1200">
                    <a:solidFill>
                      <a:schemeClr val="accent3">
                        <a:lumMod val="75000"/>
                      </a:schemeClr>
                    </a:solidFill>
                    <a:latin typeface="Open Sans" charset="0"/>
                    <a:ea typeface="Open Sans" charset="0"/>
                    <a:cs typeface="Open Sans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Open Sans" charset="0"/>
                    <a:ea typeface="Open Sans" charset="0"/>
                    <a:cs typeface="Open Sans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tx1"/>
                    </a:solidFill>
                  </a:rPr>
                  <a:t>Muons brings rich info to validate beamline simulation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Eventually we could validate hadron production models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collisions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D399603-94B4-4AEC-0D59-FA5FF621C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" y="918010"/>
                <a:ext cx="7058463" cy="2153755"/>
              </a:xfrm>
              <a:prstGeom prst="rect">
                <a:avLst/>
              </a:prstGeom>
              <a:blipFill>
                <a:blip r:embed="rId4"/>
                <a:stretch>
                  <a:fillRect l="-777" t="-3116" r="-60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12EDBB-B36B-3A6D-A396-D965D54BF44E}"/>
              </a:ext>
            </a:extLst>
          </p:cNvPr>
          <p:cNvSpPr txBox="1"/>
          <p:nvPr/>
        </p:nvSpPr>
        <p:spPr>
          <a:xfrm>
            <a:off x="7091246" y="215352"/>
            <a:ext cx="462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Angular distribution (Data)</a:t>
            </a:r>
            <a:endParaRPr lang="en-CH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9EB0E3E-A468-EB11-0508-47CEB3AF50A6}"/>
              </a:ext>
            </a:extLst>
          </p:cNvPr>
          <p:cNvCxnSpPr>
            <a:cxnSpLocks/>
          </p:cNvCxnSpPr>
          <p:nvPr/>
        </p:nvCxnSpPr>
        <p:spPr>
          <a:xfrm>
            <a:off x="7508327" y="5979722"/>
            <a:ext cx="2939624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694119-57E9-D88E-9F45-0610765473CC}"/>
                  </a:ext>
                </a:extLst>
              </p:cNvPr>
              <p:cNvSpPr txBox="1"/>
              <p:nvPr/>
            </p:nvSpPr>
            <p:spPr>
              <a:xfrm>
                <a:off x="8508789" y="5979722"/>
                <a:ext cx="14686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20 mrad</a:t>
                </a:r>
                <a:endParaRPr lang="en-CH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694119-57E9-D88E-9F45-061076547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789" y="5979722"/>
                <a:ext cx="1468613" cy="369332"/>
              </a:xfrm>
              <a:prstGeom prst="rect">
                <a:avLst/>
              </a:prstGeom>
              <a:blipFill>
                <a:blip r:embed="rId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イメージ" descr="イメージ">
            <a:extLst>
              <a:ext uri="{FF2B5EF4-FFF2-40B4-BE49-F238E27FC236}">
                <a16:creationId xmlns:a16="http://schemas.microsoft.com/office/drawing/2014/main" id="{37F8D6DB-BE6E-FBB1-0526-F3EAAA098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7" t="1449" r="3047"/>
          <a:stretch/>
        </p:blipFill>
        <p:spPr>
          <a:xfrm>
            <a:off x="3539936" y="4248533"/>
            <a:ext cx="3121637" cy="256157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04F290-72D2-294F-DAEC-8AFA8DE30336}"/>
              </a:ext>
            </a:extLst>
          </p:cNvPr>
          <p:cNvSpPr txBox="1"/>
          <p:nvPr/>
        </p:nvSpPr>
        <p:spPr>
          <a:xfrm>
            <a:off x="2171700" y="2733675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 fb</a:t>
            </a:r>
            <a:r>
              <a:rPr lang="en-US" baseline="30000" dirty="0"/>
              <a:t>-1</a:t>
            </a:r>
            <a:endParaRPr lang="en-CH" baseline="30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E8A9711-5CC7-1D0A-5FFC-DC422B9EE0A0}"/>
              </a:ext>
            </a:extLst>
          </p:cNvPr>
          <p:cNvSpPr txBox="1"/>
          <p:nvPr/>
        </p:nvSpPr>
        <p:spPr>
          <a:xfrm>
            <a:off x="2455209" y="5857070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fb</a:t>
            </a:r>
            <a:r>
              <a:rPr lang="en-US" baseline="30000" dirty="0"/>
              <a:t>-1</a:t>
            </a:r>
            <a:endParaRPr lang="en-CH" baseline="300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1F3E3E2-531B-4094-6312-52B66B0C7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246" y="584684"/>
            <a:ext cx="3884220" cy="285272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85120B7-B683-ED46-E04F-E47EEE35B349}"/>
              </a:ext>
            </a:extLst>
          </p:cNvPr>
          <p:cNvSpPr txBox="1"/>
          <p:nvPr/>
        </p:nvSpPr>
        <p:spPr>
          <a:xfrm>
            <a:off x="8019346" y="2405358"/>
            <a:ext cx="108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From IP</a:t>
            </a:r>
            <a:endParaRPr lang="en-CH" sz="1400" dirty="0">
              <a:solidFill>
                <a:srgbClr val="C0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39AFF3-C9DB-E1F4-26E4-A5778161A013}"/>
              </a:ext>
            </a:extLst>
          </p:cNvPr>
          <p:cNvSpPr txBox="1"/>
          <p:nvPr/>
        </p:nvSpPr>
        <p:spPr>
          <a:xfrm>
            <a:off x="9228691" y="2559246"/>
            <a:ext cx="2105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From backward</a:t>
            </a:r>
            <a:endParaRPr lang="en-CH" sz="1400" dirty="0">
              <a:solidFill>
                <a:srgbClr val="C0000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E5C92BB-3BF6-1A11-DC62-9917B93F28D7}"/>
              </a:ext>
            </a:extLst>
          </p:cNvPr>
          <p:cNvCxnSpPr/>
          <p:nvPr/>
        </p:nvCxnSpPr>
        <p:spPr>
          <a:xfrm flipV="1">
            <a:off x="9539171" y="2054564"/>
            <a:ext cx="90604" cy="5046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A2B6EF8-6B1A-5F99-F015-EC094D7C2F6B}"/>
              </a:ext>
            </a:extLst>
          </p:cNvPr>
          <p:cNvCxnSpPr>
            <a:cxnSpLocks/>
          </p:cNvCxnSpPr>
          <p:nvPr/>
        </p:nvCxnSpPr>
        <p:spPr>
          <a:xfrm flipV="1">
            <a:off x="8359644" y="2069464"/>
            <a:ext cx="412363" cy="3358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292AAB7-A47B-A987-7551-6752A8EF05FA}"/>
              </a:ext>
            </a:extLst>
          </p:cNvPr>
          <p:cNvSpPr txBox="1"/>
          <p:nvPr/>
        </p:nvSpPr>
        <p:spPr>
          <a:xfrm>
            <a:off x="10896600" y="3574781"/>
            <a:ext cx="140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FASER preliminary</a:t>
            </a:r>
            <a:endParaRPr lang="en-CH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FA2FFD-FBD5-AC3A-A5A1-F97CA276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199D39-7C89-43E9-B2ED-D4C1CB16B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4AE30B-88D5-0B6E-80EA-286B9254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028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7D86-6946-3080-3749-B8EA2771B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A951223C-25A0-F1F1-A71A-567AB81A7D2F}"/>
              </a:ext>
            </a:extLst>
          </p:cNvPr>
          <p:cNvSpPr/>
          <p:nvPr/>
        </p:nvSpPr>
        <p:spPr>
          <a:xfrm>
            <a:off x="4740305" y="4920079"/>
            <a:ext cx="3673122" cy="17799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8C4642C-8362-4075-6A1D-8F0029BC7FBF}"/>
              </a:ext>
            </a:extLst>
          </p:cNvPr>
          <p:cNvSpPr/>
          <p:nvPr/>
        </p:nvSpPr>
        <p:spPr>
          <a:xfrm>
            <a:off x="4740304" y="1116804"/>
            <a:ext cx="3673123" cy="362429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D5767B-911D-4AA7-049E-7086CA87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Event selection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8D1D86CE-11C8-45A9-B549-41EE052B205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60178" y="1537173"/>
              <a:ext cx="3248608" cy="235028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248608">
                      <a:extLst>
                        <a:ext uri="{9D8B030D-6E8A-4147-A177-3AD203B41FA5}">
                          <a16:colId xmlns:a16="http://schemas.microsoft.com/office/drawing/2014/main" val="1237455950"/>
                        </a:ext>
                      </a:extLst>
                    </a:gridCol>
                  </a:tblGrid>
                  <a:tr h="59920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Selection criteria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791611"/>
                      </a:ext>
                    </a:extLst>
                  </a:tr>
                  <a:tr h="44280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Vertex reconstruction</a:t>
                          </a:r>
                        </a:p>
                        <a:p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track</m:t>
                                  </m:r>
                                </m:sub>
                              </m:sSub>
                              <m:r>
                                <a:rPr kumimoji="1" lang="en-US" altLang="ja-JP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kumimoji="1" lang="en-US" altLang="ja-JP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,</a:t>
                          </a:r>
                          <a:r>
                            <a:rPr kumimoji="1" lang="en-US" altLang="ja-JP" sz="16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track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(tan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kumimoji="1" lang="en-US" altLang="ja-JP" sz="16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0.1)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4)</a:t>
                          </a:r>
                          <a:endParaRPr kumimoji="1" lang="ja-JP" altLang="en-US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553639"/>
                      </a:ext>
                    </a:extLst>
                  </a:tr>
                  <a:tr h="2817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or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200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GeV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0181390"/>
                      </a:ext>
                    </a:extLst>
                  </a:tr>
                  <a:tr h="2817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or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0.005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035360"/>
                      </a:ext>
                    </a:extLst>
                  </a:tr>
                  <a:tr h="26568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90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°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7434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8D1D86CE-11C8-45A9-B549-41EE052B205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60178" y="1537173"/>
              <a:ext cx="3248608" cy="235028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248608">
                      <a:extLst>
                        <a:ext uri="{9D8B030D-6E8A-4147-A177-3AD203B41FA5}">
                          <a16:colId xmlns:a16="http://schemas.microsoft.com/office/drawing/2014/main" val="1237455950"/>
                        </a:ext>
                      </a:extLst>
                    </a:gridCol>
                  </a:tblGrid>
                  <a:tr h="59920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Selection criteria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791611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7" t="-98020" r="-749" b="-202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553639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7" t="-317460" r="-749" b="-2253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0181390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7" t="-410938" r="-749" b="-12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03536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87" t="-545000" r="-749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7434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3E83488-2495-A1BC-9858-4A9839E37C27}"/>
                  </a:ext>
                </a:extLst>
              </p:cNvPr>
              <p:cNvSpPr txBox="1"/>
              <p:nvPr/>
            </p:nvSpPr>
            <p:spPr>
              <a:xfrm>
                <a:off x="102637" y="112991"/>
                <a:ext cx="1856792" cy="369332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FASER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analysis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AED5281-2BBC-A5F7-1161-8B7ECE719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7" y="112991"/>
                <a:ext cx="1856792" cy="369332"/>
              </a:xfrm>
              <a:prstGeom prst="rect">
                <a:avLst/>
              </a:prstGeom>
              <a:blipFill>
                <a:blip r:embed="rId3"/>
                <a:stretch>
                  <a:fillRect l="-658" t="-8333" r="-329" b="-2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A04A5ECB-8474-E4B4-F19E-122542077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122"/>
          <a:stretch/>
        </p:blipFill>
        <p:spPr>
          <a:xfrm>
            <a:off x="8870302" y="1449388"/>
            <a:ext cx="2875383" cy="23901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654F11-B7E3-2C9B-CAA7-D4751B370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21"/>
          <a:stretch/>
        </p:blipFill>
        <p:spPr>
          <a:xfrm>
            <a:off x="8870301" y="3968655"/>
            <a:ext cx="2875383" cy="2390159"/>
          </a:xfrm>
          <a:prstGeom prst="rect">
            <a:avLst/>
          </a:prstGeom>
        </p:spPr>
      </p:pic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9977B3F0-B579-1E9C-6123-CA9846F918F0}"/>
              </a:ext>
            </a:extLst>
          </p:cNvPr>
          <p:cNvGrpSpPr>
            <a:grpSpLocks noChangeAspect="1"/>
          </p:cNvGrpSpPr>
          <p:nvPr/>
        </p:nvGrpSpPr>
        <p:grpSpPr>
          <a:xfrm>
            <a:off x="4959630" y="5286369"/>
            <a:ext cx="3027835" cy="1118845"/>
            <a:chOff x="4959630" y="5286369"/>
            <a:chExt cx="3027835" cy="1118845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0DF4B79-2B53-7DBB-91BF-AA40C42FD5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31917" y="5286369"/>
              <a:ext cx="1748617" cy="847925"/>
              <a:chOff x="6400842" y="5338879"/>
              <a:chExt cx="1302829" cy="631757"/>
            </a:xfrm>
          </p:grpSpPr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DEEA7307-5E99-0453-9F68-B394048C69D6}"/>
                  </a:ext>
                </a:extLst>
              </p:cNvPr>
              <p:cNvCxnSpPr/>
              <p:nvPr/>
            </p:nvCxnSpPr>
            <p:spPr>
              <a:xfrm>
                <a:off x="7010400" y="5738660"/>
                <a:ext cx="693271" cy="4781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384D11EB-B98D-7565-20FD-6C4BC6938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53200" y="5452161"/>
                <a:ext cx="469154" cy="28511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97B154F0-7F3C-D1C3-6A4C-F9D568F817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0842" y="5590534"/>
                <a:ext cx="602887" cy="142557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A3F495BD-D063-8AD0-6AA9-21675BC95A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0173" y="5742036"/>
                <a:ext cx="512655" cy="22860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テキスト ボックス 20">
                    <a:extLst>
                      <a:ext uri="{FF2B5EF4-FFF2-40B4-BE49-F238E27FC236}">
                        <a16:creationId xmlns:a16="http://schemas.microsoft.com/office/drawing/2014/main" id="{88C68551-CF86-DAB9-2E43-050D23C99CC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7252" y="5338879"/>
                    <a:ext cx="376196" cy="389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kumimoji="1" lang="ja-JP" alt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21" name="テキスト ボックス 20">
                    <a:extLst>
                      <a:ext uri="{FF2B5EF4-FFF2-40B4-BE49-F238E27FC236}">
                        <a16:creationId xmlns:a16="http://schemas.microsoft.com/office/drawing/2014/main" id="{114B48E9-C456-F46B-D1CD-C81E18E5A4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7252" y="5338879"/>
                    <a:ext cx="376196" cy="3898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0142316-A312-5FC1-60D0-5F6F0E90A89F}"/>
                </a:ext>
              </a:extLst>
            </p:cNvPr>
            <p:cNvCxnSpPr/>
            <p:nvPr/>
          </p:nvCxnSpPr>
          <p:spPr>
            <a:xfrm flipH="1" flipV="1">
              <a:off x="4959630" y="5624141"/>
              <a:ext cx="1581461" cy="197730"/>
            </a:xfrm>
            <a:prstGeom prst="straightConnector1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12178583-299C-31C1-217F-D3ABB946B482}"/>
                    </a:ext>
                  </a:extLst>
                </p:cNvPr>
                <p:cNvSpPr txBox="1"/>
                <p:nvPr/>
              </p:nvSpPr>
              <p:spPr>
                <a:xfrm>
                  <a:off x="7313379" y="5453922"/>
                  <a:ext cx="44375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1BD6F46A-CA98-9A0D-E44D-E78179FB9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3379" y="5453922"/>
                  <a:ext cx="443756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7205405-6E4B-9123-DC23-0AC19CF5074B}"/>
                </a:ext>
              </a:extLst>
            </p:cNvPr>
            <p:cNvSpPr/>
            <p:nvPr/>
          </p:nvSpPr>
          <p:spPr>
            <a:xfrm>
              <a:off x="6697290" y="6118999"/>
              <a:ext cx="174013" cy="174234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3E847BA0-2437-9AA4-BAD1-4B57676CBECA}"/>
                </a:ext>
              </a:extLst>
            </p:cNvPr>
            <p:cNvSpPr/>
            <p:nvPr/>
          </p:nvSpPr>
          <p:spPr>
            <a:xfrm>
              <a:off x="6757242" y="6184947"/>
              <a:ext cx="58004" cy="5800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042BD62-4EFB-68D7-6061-4CE30D8C74CE}"/>
                    </a:ext>
                  </a:extLst>
                </p:cNvPr>
                <p:cNvSpPr txBox="1"/>
                <p:nvPr/>
              </p:nvSpPr>
              <p:spPr>
                <a:xfrm>
                  <a:off x="6864689" y="6005104"/>
                  <a:ext cx="11227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en-US" altLang="ja-JP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kumimoji="1" lang="ja-JP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1" lang="en-US" altLang="ja-JP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beam</a:t>
                  </a:r>
                  <a:endParaRPr kumimoji="1" lang="ja-JP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2D4230F6-167E-7262-20C5-149625333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89" y="6005104"/>
                  <a:ext cx="112277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2272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6847FD2E-E258-9BA1-186B-D3DA376E7000}"/>
              </a:ext>
            </a:extLst>
          </p:cNvPr>
          <p:cNvGrpSpPr>
            <a:grpSpLocks noChangeAspect="1"/>
          </p:cNvGrpSpPr>
          <p:nvPr/>
        </p:nvGrpSpPr>
        <p:grpSpPr>
          <a:xfrm>
            <a:off x="4794549" y="3046797"/>
            <a:ext cx="3564993" cy="1562419"/>
            <a:chOff x="4794549" y="3046797"/>
            <a:chExt cx="3564993" cy="1562419"/>
          </a:xfrm>
        </p:grpSpPr>
        <p:sp>
          <p:nvSpPr>
            <p:cNvPr id="30" name="正方形/長方形 25">
              <a:extLst>
                <a:ext uri="{FF2B5EF4-FFF2-40B4-BE49-F238E27FC236}">
                  <a16:creationId xmlns:a16="http://schemas.microsoft.com/office/drawing/2014/main" id="{FAB7C084-A9A6-FCEC-4BFD-7BB756B544F7}"/>
                </a:ext>
              </a:extLst>
            </p:cNvPr>
            <p:cNvSpPr/>
            <p:nvPr/>
          </p:nvSpPr>
          <p:spPr>
            <a:xfrm>
              <a:off x="5717201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1" name="正方形/長方形 27">
              <a:extLst>
                <a:ext uri="{FF2B5EF4-FFF2-40B4-BE49-F238E27FC236}">
                  <a16:creationId xmlns:a16="http://schemas.microsoft.com/office/drawing/2014/main" id="{976A6F3E-6635-D128-D214-4723EA7D2E98}"/>
                </a:ext>
              </a:extLst>
            </p:cNvPr>
            <p:cNvSpPr/>
            <p:nvPr/>
          </p:nvSpPr>
          <p:spPr>
            <a:xfrm>
              <a:off x="5667361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2" name="正方形/長方形 25">
              <a:extLst>
                <a:ext uri="{FF2B5EF4-FFF2-40B4-BE49-F238E27FC236}">
                  <a16:creationId xmlns:a16="http://schemas.microsoft.com/office/drawing/2014/main" id="{63798CE8-25BC-6ABB-B47D-3BB6FD5A1AD9}"/>
                </a:ext>
              </a:extLst>
            </p:cNvPr>
            <p:cNvSpPr/>
            <p:nvPr/>
          </p:nvSpPr>
          <p:spPr>
            <a:xfrm>
              <a:off x="5915651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3" name="正方形/長方形 27">
              <a:extLst>
                <a:ext uri="{FF2B5EF4-FFF2-40B4-BE49-F238E27FC236}">
                  <a16:creationId xmlns:a16="http://schemas.microsoft.com/office/drawing/2014/main" id="{A3BB991E-EF2B-068B-B1E1-3046EB695D9F}"/>
                </a:ext>
              </a:extLst>
            </p:cNvPr>
            <p:cNvSpPr/>
            <p:nvPr/>
          </p:nvSpPr>
          <p:spPr>
            <a:xfrm>
              <a:off x="5865811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4" name="正方形/長方形 25">
              <a:extLst>
                <a:ext uri="{FF2B5EF4-FFF2-40B4-BE49-F238E27FC236}">
                  <a16:creationId xmlns:a16="http://schemas.microsoft.com/office/drawing/2014/main" id="{E149B099-3329-4643-0D1E-064732223DC5}"/>
                </a:ext>
              </a:extLst>
            </p:cNvPr>
            <p:cNvSpPr/>
            <p:nvPr/>
          </p:nvSpPr>
          <p:spPr>
            <a:xfrm>
              <a:off x="6114369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5" name="正方形/長方形 27">
              <a:extLst>
                <a:ext uri="{FF2B5EF4-FFF2-40B4-BE49-F238E27FC236}">
                  <a16:creationId xmlns:a16="http://schemas.microsoft.com/office/drawing/2014/main" id="{4FC318D4-22EE-49D1-339D-F78685D52430}"/>
                </a:ext>
              </a:extLst>
            </p:cNvPr>
            <p:cNvSpPr/>
            <p:nvPr/>
          </p:nvSpPr>
          <p:spPr>
            <a:xfrm>
              <a:off x="6064529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6" name="正方形/長方形 25">
              <a:extLst>
                <a:ext uri="{FF2B5EF4-FFF2-40B4-BE49-F238E27FC236}">
                  <a16:creationId xmlns:a16="http://schemas.microsoft.com/office/drawing/2014/main" id="{C2FAC09D-C429-E672-0679-F1DDE072ECFB}"/>
                </a:ext>
              </a:extLst>
            </p:cNvPr>
            <p:cNvSpPr/>
            <p:nvPr/>
          </p:nvSpPr>
          <p:spPr>
            <a:xfrm>
              <a:off x="6312820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7" name="正方形/長方形 27">
              <a:extLst>
                <a:ext uri="{FF2B5EF4-FFF2-40B4-BE49-F238E27FC236}">
                  <a16:creationId xmlns:a16="http://schemas.microsoft.com/office/drawing/2014/main" id="{B3275DC8-5B4E-F1AE-0FCC-5B8FE0EC68D2}"/>
                </a:ext>
              </a:extLst>
            </p:cNvPr>
            <p:cNvSpPr/>
            <p:nvPr/>
          </p:nvSpPr>
          <p:spPr>
            <a:xfrm>
              <a:off x="6262980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8" name="正方形/長方形 25">
              <a:extLst>
                <a:ext uri="{FF2B5EF4-FFF2-40B4-BE49-F238E27FC236}">
                  <a16:creationId xmlns:a16="http://schemas.microsoft.com/office/drawing/2014/main" id="{2D9220BA-F397-566C-2988-270025252825}"/>
                </a:ext>
              </a:extLst>
            </p:cNvPr>
            <p:cNvSpPr/>
            <p:nvPr/>
          </p:nvSpPr>
          <p:spPr>
            <a:xfrm>
              <a:off x="6511270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39" name="正方形/長方形 27">
              <a:extLst>
                <a:ext uri="{FF2B5EF4-FFF2-40B4-BE49-F238E27FC236}">
                  <a16:creationId xmlns:a16="http://schemas.microsoft.com/office/drawing/2014/main" id="{6ED27616-2F06-5419-5B2D-D27C1B3D0419}"/>
                </a:ext>
              </a:extLst>
            </p:cNvPr>
            <p:cNvSpPr/>
            <p:nvPr/>
          </p:nvSpPr>
          <p:spPr>
            <a:xfrm>
              <a:off x="6461429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0" name="正方形/長方形 25">
              <a:extLst>
                <a:ext uri="{FF2B5EF4-FFF2-40B4-BE49-F238E27FC236}">
                  <a16:creationId xmlns:a16="http://schemas.microsoft.com/office/drawing/2014/main" id="{9F360CB1-AE74-E671-A968-14C6F3D3D596}"/>
                </a:ext>
              </a:extLst>
            </p:cNvPr>
            <p:cNvSpPr/>
            <p:nvPr/>
          </p:nvSpPr>
          <p:spPr>
            <a:xfrm>
              <a:off x="6709991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1" name="正方形/長方形 27">
              <a:extLst>
                <a:ext uri="{FF2B5EF4-FFF2-40B4-BE49-F238E27FC236}">
                  <a16:creationId xmlns:a16="http://schemas.microsoft.com/office/drawing/2014/main" id="{5B2981E9-BF91-1877-9102-381D87569053}"/>
                </a:ext>
              </a:extLst>
            </p:cNvPr>
            <p:cNvSpPr/>
            <p:nvPr/>
          </p:nvSpPr>
          <p:spPr>
            <a:xfrm>
              <a:off x="6660150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2" name="正方形/長方形 25">
              <a:extLst>
                <a:ext uri="{FF2B5EF4-FFF2-40B4-BE49-F238E27FC236}">
                  <a16:creationId xmlns:a16="http://schemas.microsoft.com/office/drawing/2014/main" id="{356855D0-7097-4C4F-428C-1F4C2FBE5CE1}"/>
                </a:ext>
              </a:extLst>
            </p:cNvPr>
            <p:cNvSpPr/>
            <p:nvPr/>
          </p:nvSpPr>
          <p:spPr>
            <a:xfrm>
              <a:off x="6903737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3" name="正方形/長方形 27">
              <a:extLst>
                <a:ext uri="{FF2B5EF4-FFF2-40B4-BE49-F238E27FC236}">
                  <a16:creationId xmlns:a16="http://schemas.microsoft.com/office/drawing/2014/main" id="{87A6ABDC-5EF0-8D2A-A634-C1A5644809B8}"/>
                </a:ext>
              </a:extLst>
            </p:cNvPr>
            <p:cNvSpPr/>
            <p:nvPr/>
          </p:nvSpPr>
          <p:spPr>
            <a:xfrm>
              <a:off x="6853897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4" name="正方形/長方形 25">
              <a:extLst>
                <a:ext uri="{FF2B5EF4-FFF2-40B4-BE49-F238E27FC236}">
                  <a16:creationId xmlns:a16="http://schemas.microsoft.com/office/drawing/2014/main" id="{08C7B3CE-A6EA-2881-AF06-9F549E50F373}"/>
                </a:ext>
              </a:extLst>
            </p:cNvPr>
            <p:cNvSpPr/>
            <p:nvPr/>
          </p:nvSpPr>
          <p:spPr>
            <a:xfrm>
              <a:off x="7102187" y="3046797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5" name="正方形/長方形 27">
              <a:extLst>
                <a:ext uri="{FF2B5EF4-FFF2-40B4-BE49-F238E27FC236}">
                  <a16:creationId xmlns:a16="http://schemas.microsoft.com/office/drawing/2014/main" id="{DB9D8332-CB92-2B7C-F615-7AC91A53C65B}"/>
                </a:ext>
              </a:extLst>
            </p:cNvPr>
            <p:cNvSpPr/>
            <p:nvPr/>
          </p:nvSpPr>
          <p:spPr>
            <a:xfrm>
              <a:off x="7052345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46" name="正方形/長方形 27">
              <a:extLst>
                <a:ext uri="{FF2B5EF4-FFF2-40B4-BE49-F238E27FC236}">
                  <a16:creationId xmlns:a16="http://schemas.microsoft.com/office/drawing/2014/main" id="{7625CE0D-4B47-64AB-8C16-13AD442D5CFF}"/>
                </a:ext>
              </a:extLst>
            </p:cNvPr>
            <p:cNvSpPr/>
            <p:nvPr/>
          </p:nvSpPr>
          <p:spPr>
            <a:xfrm>
              <a:off x="7251067" y="3046797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54">
              <a:extLst>
                <a:ext uri="{FF2B5EF4-FFF2-40B4-BE49-F238E27FC236}">
                  <a16:creationId xmlns:a16="http://schemas.microsoft.com/office/drawing/2014/main" id="{031396C9-968A-5D81-2E7C-1D642CE8A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8562" y="3717692"/>
              <a:ext cx="1281872" cy="1509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54">
              <a:extLst>
                <a:ext uri="{FF2B5EF4-FFF2-40B4-BE49-F238E27FC236}">
                  <a16:creationId xmlns:a16="http://schemas.microsoft.com/office/drawing/2014/main" id="{A13C6F9C-20D3-6658-B6EA-7A78EF712052}"/>
                </a:ext>
              </a:extLst>
            </p:cNvPr>
            <p:cNvCxnSpPr>
              <a:cxnSpLocks/>
            </p:cNvCxnSpPr>
            <p:nvPr/>
          </p:nvCxnSpPr>
          <p:spPr>
            <a:xfrm>
              <a:off x="6018110" y="3875132"/>
              <a:ext cx="1291295" cy="10062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54">
              <a:extLst>
                <a:ext uri="{FF2B5EF4-FFF2-40B4-BE49-F238E27FC236}">
                  <a16:creationId xmlns:a16="http://schemas.microsoft.com/office/drawing/2014/main" id="{392D21D6-B600-BEAE-7BE2-6E112EE2A3EB}"/>
                </a:ext>
              </a:extLst>
            </p:cNvPr>
            <p:cNvCxnSpPr>
              <a:cxnSpLocks/>
            </p:cNvCxnSpPr>
            <p:nvPr/>
          </p:nvCxnSpPr>
          <p:spPr>
            <a:xfrm>
              <a:off x="6024437" y="3873970"/>
              <a:ext cx="1284968" cy="38696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54">
              <a:extLst>
                <a:ext uri="{FF2B5EF4-FFF2-40B4-BE49-F238E27FC236}">
                  <a16:creationId xmlns:a16="http://schemas.microsoft.com/office/drawing/2014/main" id="{287A426B-C9BB-FA89-BCDF-82EC515F8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2114" y="3572546"/>
              <a:ext cx="1287292" cy="2962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4">
              <a:extLst>
                <a:ext uri="{FF2B5EF4-FFF2-40B4-BE49-F238E27FC236}">
                  <a16:creationId xmlns:a16="http://schemas.microsoft.com/office/drawing/2014/main" id="{18A20998-C8E5-AB6A-87BA-4F160037CF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8211" y="3824145"/>
              <a:ext cx="1292299" cy="47126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BC8F7EBC-41A2-503C-3E13-1985483B0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10994">
              <a:off x="6024860" y="3833954"/>
              <a:ext cx="1284628" cy="296345"/>
            </a:xfrm>
            <a:custGeom>
              <a:avLst/>
              <a:gdLst>
                <a:gd name="T0" fmla="*/ 0 w 2292626"/>
                <a:gd name="T1" fmla="*/ 0 h 357808"/>
                <a:gd name="T2" fmla="*/ 1452376 w 2292626"/>
                <a:gd name="T3" fmla="*/ 233184 h 357808"/>
                <a:gd name="T4" fmla="*/ 2284192 w 2292626"/>
                <a:gd name="T5" fmla="*/ 370350 h 357808"/>
                <a:gd name="T6" fmla="*/ 0 60000 65536"/>
                <a:gd name="T7" fmla="*/ 0 60000 65536"/>
                <a:gd name="T8" fmla="*/ 0 60000 65536"/>
                <a:gd name="T9" fmla="*/ 0 w 2292626"/>
                <a:gd name="T10" fmla="*/ 0 h 357808"/>
                <a:gd name="T11" fmla="*/ 2292626 w 2292626"/>
                <a:gd name="T12" fmla="*/ 357808 h 3578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626" h="357808">
                  <a:moveTo>
                    <a:pt x="0" y="0"/>
                  </a:moveTo>
                  <a:lnTo>
                    <a:pt x="1457739" y="225287"/>
                  </a:lnTo>
                  <a:lnTo>
                    <a:pt x="2292626" y="357808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>
                <a:solidFill>
                  <a:prstClr val="black"/>
                </a:solidFill>
                <a:latin typeface="ＭＳ Ｐゴシック"/>
                <a:ea typeface="ＭＳ Ｐゴシック"/>
              </a:endParaRPr>
            </a:p>
          </p:txBody>
        </p:sp>
        <p:cxnSp>
          <p:nvCxnSpPr>
            <p:cNvPr id="53" name="Straight Arrow Connector 86">
              <a:extLst>
                <a:ext uri="{FF2B5EF4-FFF2-40B4-BE49-F238E27FC236}">
                  <a16:creationId xmlns:a16="http://schemas.microsoft.com/office/drawing/2014/main" id="{81B7F979-A997-C52E-1C27-85119369FBC2}"/>
                </a:ext>
              </a:extLst>
            </p:cNvPr>
            <p:cNvCxnSpPr>
              <a:cxnSpLocks/>
            </p:cNvCxnSpPr>
            <p:nvPr/>
          </p:nvCxnSpPr>
          <p:spPr>
            <a:xfrm>
              <a:off x="5662756" y="3869043"/>
              <a:ext cx="259591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dash"/>
              <a:miter lim="800000"/>
              <a:tailEnd type="arrow"/>
            </a:ln>
            <a:effectLst/>
          </p:spPr>
        </p:cxnSp>
        <p:sp>
          <p:nvSpPr>
            <p:cNvPr id="54" name="テキスト ボックス 198">
              <a:extLst>
                <a:ext uri="{FF2B5EF4-FFF2-40B4-BE49-F238E27FC236}">
                  <a16:creationId xmlns:a16="http://schemas.microsoft.com/office/drawing/2014/main" id="{D1D2B2A5-D887-6BF9-403A-761D99BA184D}"/>
                </a:ext>
              </a:extLst>
            </p:cNvPr>
            <p:cNvSpPr txBox="1"/>
            <p:nvPr/>
          </p:nvSpPr>
          <p:spPr>
            <a:xfrm>
              <a:off x="4794549" y="3526243"/>
              <a:ext cx="958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kern="0" dirty="0">
                  <a:solidFill>
                    <a:prstClr val="black"/>
                  </a:solidFill>
                  <a:ea typeface="ＭＳ Ｐゴシック"/>
                </a:rPr>
                <a:t>neutral </a:t>
              </a:r>
            </a:p>
            <a:p>
              <a:pPr defTabSz="914400">
                <a:defRPr/>
              </a:pPr>
              <a:r>
                <a:rPr kumimoji="1" lang="en-US" altLang="ja-JP" kern="0" dirty="0">
                  <a:solidFill>
                    <a:prstClr val="black"/>
                  </a:solidFill>
                  <a:ea typeface="ＭＳ Ｐゴシック"/>
                </a:rPr>
                <a:t>hadron</a:t>
              </a:r>
              <a:endParaRPr kumimoji="1" lang="ja-JP" altLang="en-US" kern="0" dirty="0">
                <a:solidFill>
                  <a:prstClr val="black"/>
                </a:solidFill>
                <a:ea typeface="ＭＳ Ｐゴシック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B138177-EE19-A518-A879-79CADF488B23}"/>
                </a:ext>
              </a:extLst>
            </p:cNvPr>
            <p:cNvCxnSpPr>
              <a:cxnSpLocks/>
            </p:cNvCxnSpPr>
            <p:nvPr/>
          </p:nvCxnSpPr>
          <p:spPr>
            <a:xfrm>
              <a:off x="6020867" y="3868842"/>
              <a:ext cx="128853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39AF51B4-00F6-0E78-F37B-53E6401F9F32}"/>
                    </a:ext>
                  </a:extLst>
                </p:cNvPr>
                <p:cNvSpPr txBox="1"/>
                <p:nvPr/>
              </p:nvSpPr>
              <p:spPr>
                <a:xfrm>
                  <a:off x="7223077" y="3664041"/>
                  <a:ext cx="113646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14:m>
                    <m:oMath xmlns:m="http://schemas.openxmlformats.org/officeDocument/2006/math">
                      <m:r>
                        <a:rPr kumimoji="1" lang="ja-JP" alt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kumimoji="1" lang="ja-JP" altLang="en-US" dirty="0">
                      <a:solidFill>
                        <a:prstClr val="black"/>
                      </a:solidFill>
                      <a:ea typeface="ＭＳ Ｐゴシック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ja-JP" altLang="en-US" dirty="0">
                      <a:solidFill>
                        <a:prstClr val="black"/>
                      </a:solidFill>
                      <a:ea typeface="ＭＳ Ｐゴシック"/>
                    </a:rPr>
                    <a:t> </a:t>
                  </a:r>
                  <a:r>
                    <a:rPr kumimoji="1" lang="en-US" altLang="ja-JP" dirty="0">
                      <a:solidFill>
                        <a:prstClr val="black"/>
                      </a:solidFill>
                      <a:ea typeface="ＭＳ Ｐゴシック"/>
                    </a:rPr>
                    <a:t>high,</a:t>
                  </a:r>
                </a:p>
                <a:p>
                  <a:pPr defTabSz="914400"/>
                  <a:r>
                    <a:rPr kumimoji="1" lang="en-US" altLang="ja-JP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ＭＳ Ｐゴシック"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1" lang="en-US" altLang="ja-JP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ＭＳ Ｐゴシック"/>
                        </a:rPr>
                        <m:t>𝜃</m:t>
                      </m:r>
                    </m:oMath>
                  </a14:m>
                  <a:r>
                    <a:rPr kumimoji="1" lang="ja-JP" altLang="en-US" dirty="0">
                      <a:solidFill>
                        <a:prstClr val="black"/>
                      </a:solidFill>
                      <a:ea typeface="ＭＳ Ｐゴシック"/>
                    </a:rPr>
                    <a:t> </a:t>
                  </a:r>
                  <a:r>
                    <a:rPr kumimoji="1" lang="en-US" altLang="ja-JP" dirty="0">
                      <a:solidFill>
                        <a:prstClr val="black"/>
                      </a:solidFill>
                      <a:ea typeface="ＭＳ Ｐゴシック"/>
                    </a:rPr>
                    <a:t>small</a:t>
                  </a:r>
                  <a:endParaRPr kumimoji="1" lang="ja-JP" altLang="en-US" dirty="0">
                    <a:solidFill>
                      <a:prstClr val="black"/>
                    </a:solidFill>
                    <a:ea typeface="ＭＳ Ｐゴシック"/>
                  </a:endParaRPr>
                </a:p>
              </p:txBody>
            </p:sp>
          </mc:Choice>
          <mc:Fallback xmlns=""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3B8D357-F350-C76D-716C-57CFE02EA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077" y="3664041"/>
                  <a:ext cx="1136465" cy="646331"/>
                </a:xfrm>
                <a:prstGeom prst="rect">
                  <a:avLst/>
                </a:prstGeom>
                <a:blipFill>
                  <a:blip r:embed="rId8"/>
                  <a:stretch>
                    <a:fillRect t="-3774" r="-4301" b="-141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55D42F2E-7291-D5EF-4F40-D258F5738332}"/>
              </a:ext>
            </a:extLst>
          </p:cNvPr>
          <p:cNvGrpSpPr>
            <a:grpSpLocks noChangeAspect="1"/>
          </p:cNvGrpSpPr>
          <p:nvPr/>
        </p:nvGrpSpPr>
        <p:grpSpPr>
          <a:xfrm>
            <a:off x="5164525" y="1258440"/>
            <a:ext cx="3141521" cy="1562419"/>
            <a:chOff x="5153095" y="1258440"/>
            <a:chExt cx="3141521" cy="1562419"/>
          </a:xfrm>
        </p:grpSpPr>
        <p:sp>
          <p:nvSpPr>
            <p:cNvPr id="56" name="正方形/長方形 25">
              <a:extLst>
                <a:ext uri="{FF2B5EF4-FFF2-40B4-BE49-F238E27FC236}">
                  <a16:creationId xmlns:a16="http://schemas.microsoft.com/office/drawing/2014/main" id="{F8A1D2A7-A929-47F8-F294-E0465E5AE7AE}"/>
                </a:ext>
              </a:extLst>
            </p:cNvPr>
            <p:cNvSpPr/>
            <p:nvPr/>
          </p:nvSpPr>
          <p:spPr>
            <a:xfrm>
              <a:off x="5685747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57" name="正方形/長方形 27">
              <a:extLst>
                <a:ext uri="{FF2B5EF4-FFF2-40B4-BE49-F238E27FC236}">
                  <a16:creationId xmlns:a16="http://schemas.microsoft.com/office/drawing/2014/main" id="{84765792-4932-1B3D-E8D3-3C5CB53CA181}"/>
                </a:ext>
              </a:extLst>
            </p:cNvPr>
            <p:cNvSpPr/>
            <p:nvPr/>
          </p:nvSpPr>
          <p:spPr>
            <a:xfrm>
              <a:off x="5635907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58" name="正方形/長方形 25">
              <a:extLst>
                <a:ext uri="{FF2B5EF4-FFF2-40B4-BE49-F238E27FC236}">
                  <a16:creationId xmlns:a16="http://schemas.microsoft.com/office/drawing/2014/main" id="{D2E35BDE-59EC-29E8-D15C-3F6701AB2CBE}"/>
                </a:ext>
              </a:extLst>
            </p:cNvPr>
            <p:cNvSpPr/>
            <p:nvPr/>
          </p:nvSpPr>
          <p:spPr>
            <a:xfrm>
              <a:off x="5884197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59" name="正方形/長方形 27">
              <a:extLst>
                <a:ext uri="{FF2B5EF4-FFF2-40B4-BE49-F238E27FC236}">
                  <a16:creationId xmlns:a16="http://schemas.microsoft.com/office/drawing/2014/main" id="{41D714BD-AF74-C782-726D-3E1232FCEAA1}"/>
                </a:ext>
              </a:extLst>
            </p:cNvPr>
            <p:cNvSpPr/>
            <p:nvPr/>
          </p:nvSpPr>
          <p:spPr>
            <a:xfrm>
              <a:off x="5834357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0" name="正方形/長方形 25">
              <a:extLst>
                <a:ext uri="{FF2B5EF4-FFF2-40B4-BE49-F238E27FC236}">
                  <a16:creationId xmlns:a16="http://schemas.microsoft.com/office/drawing/2014/main" id="{510251E1-41A8-C180-4988-6D7B14C5478C}"/>
                </a:ext>
              </a:extLst>
            </p:cNvPr>
            <p:cNvSpPr/>
            <p:nvPr/>
          </p:nvSpPr>
          <p:spPr>
            <a:xfrm>
              <a:off x="6082916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1" name="正方形/長方形 27">
              <a:extLst>
                <a:ext uri="{FF2B5EF4-FFF2-40B4-BE49-F238E27FC236}">
                  <a16:creationId xmlns:a16="http://schemas.microsoft.com/office/drawing/2014/main" id="{50319EDE-B9E8-43CB-1FAB-5E01E0F6BD3E}"/>
                </a:ext>
              </a:extLst>
            </p:cNvPr>
            <p:cNvSpPr/>
            <p:nvPr/>
          </p:nvSpPr>
          <p:spPr>
            <a:xfrm>
              <a:off x="6033076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2" name="正方形/長方形 25">
              <a:extLst>
                <a:ext uri="{FF2B5EF4-FFF2-40B4-BE49-F238E27FC236}">
                  <a16:creationId xmlns:a16="http://schemas.microsoft.com/office/drawing/2014/main" id="{0AA408C5-DE9B-A71E-CF81-3E22BABF8836}"/>
                </a:ext>
              </a:extLst>
            </p:cNvPr>
            <p:cNvSpPr/>
            <p:nvPr/>
          </p:nvSpPr>
          <p:spPr>
            <a:xfrm>
              <a:off x="6281366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3" name="正方形/長方形 27">
              <a:extLst>
                <a:ext uri="{FF2B5EF4-FFF2-40B4-BE49-F238E27FC236}">
                  <a16:creationId xmlns:a16="http://schemas.microsoft.com/office/drawing/2014/main" id="{711A21E5-FC27-C121-300B-D7A9080EF287}"/>
                </a:ext>
              </a:extLst>
            </p:cNvPr>
            <p:cNvSpPr/>
            <p:nvPr/>
          </p:nvSpPr>
          <p:spPr>
            <a:xfrm>
              <a:off x="6231526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4" name="正方形/長方形 25">
              <a:extLst>
                <a:ext uri="{FF2B5EF4-FFF2-40B4-BE49-F238E27FC236}">
                  <a16:creationId xmlns:a16="http://schemas.microsoft.com/office/drawing/2014/main" id="{26BCDBC0-D146-2604-3CEC-5449B0E41276}"/>
                </a:ext>
              </a:extLst>
            </p:cNvPr>
            <p:cNvSpPr/>
            <p:nvPr/>
          </p:nvSpPr>
          <p:spPr>
            <a:xfrm>
              <a:off x="6479817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5" name="正方形/長方形 27">
              <a:extLst>
                <a:ext uri="{FF2B5EF4-FFF2-40B4-BE49-F238E27FC236}">
                  <a16:creationId xmlns:a16="http://schemas.microsoft.com/office/drawing/2014/main" id="{5A13E0ED-EF2B-9885-84AF-00D7477D901A}"/>
                </a:ext>
              </a:extLst>
            </p:cNvPr>
            <p:cNvSpPr/>
            <p:nvPr/>
          </p:nvSpPr>
          <p:spPr>
            <a:xfrm>
              <a:off x="6429975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6" name="正方形/長方形 25">
              <a:extLst>
                <a:ext uri="{FF2B5EF4-FFF2-40B4-BE49-F238E27FC236}">
                  <a16:creationId xmlns:a16="http://schemas.microsoft.com/office/drawing/2014/main" id="{67E8DD42-A35B-333E-456A-9014FCBE95F8}"/>
                </a:ext>
              </a:extLst>
            </p:cNvPr>
            <p:cNvSpPr/>
            <p:nvPr/>
          </p:nvSpPr>
          <p:spPr>
            <a:xfrm>
              <a:off x="6678537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7" name="正方形/長方形 27">
              <a:extLst>
                <a:ext uri="{FF2B5EF4-FFF2-40B4-BE49-F238E27FC236}">
                  <a16:creationId xmlns:a16="http://schemas.microsoft.com/office/drawing/2014/main" id="{990E2122-B336-30B3-CF0F-3111443AC3E4}"/>
                </a:ext>
              </a:extLst>
            </p:cNvPr>
            <p:cNvSpPr/>
            <p:nvPr/>
          </p:nvSpPr>
          <p:spPr>
            <a:xfrm>
              <a:off x="6628696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8" name="正方形/長方形 25">
              <a:extLst>
                <a:ext uri="{FF2B5EF4-FFF2-40B4-BE49-F238E27FC236}">
                  <a16:creationId xmlns:a16="http://schemas.microsoft.com/office/drawing/2014/main" id="{AFA084E8-D2DA-3C9A-FBF7-BDB706EAEBD6}"/>
                </a:ext>
              </a:extLst>
            </p:cNvPr>
            <p:cNvSpPr/>
            <p:nvPr/>
          </p:nvSpPr>
          <p:spPr>
            <a:xfrm>
              <a:off x="6872283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69" name="正方形/長方形 27">
              <a:extLst>
                <a:ext uri="{FF2B5EF4-FFF2-40B4-BE49-F238E27FC236}">
                  <a16:creationId xmlns:a16="http://schemas.microsoft.com/office/drawing/2014/main" id="{1C13B500-716E-C51E-AE38-43612EEE52B1}"/>
                </a:ext>
              </a:extLst>
            </p:cNvPr>
            <p:cNvSpPr/>
            <p:nvPr/>
          </p:nvSpPr>
          <p:spPr>
            <a:xfrm>
              <a:off x="6822443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70" name="正方形/長方形 25">
              <a:extLst>
                <a:ext uri="{FF2B5EF4-FFF2-40B4-BE49-F238E27FC236}">
                  <a16:creationId xmlns:a16="http://schemas.microsoft.com/office/drawing/2014/main" id="{9D960161-7A75-D08A-B84E-E515567AABF4}"/>
                </a:ext>
              </a:extLst>
            </p:cNvPr>
            <p:cNvSpPr/>
            <p:nvPr/>
          </p:nvSpPr>
          <p:spPr>
            <a:xfrm>
              <a:off x="7070734" y="1258440"/>
              <a:ext cx="148609" cy="1562419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71" name="正方形/長方形 27">
              <a:extLst>
                <a:ext uri="{FF2B5EF4-FFF2-40B4-BE49-F238E27FC236}">
                  <a16:creationId xmlns:a16="http://schemas.microsoft.com/office/drawing/2014/main" id="{AB3761E7-A352-052F-2A4E-9200FBB55131}"/>
                </a:ext>
              </a:extLst>
            </p:cNvPr>
            <p:cNvSpPr/>
            <p:nvPr/>
          </p:nvSpPr>
          <p:spPr>
            <a:xfrm>
              <a:off x="7020891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72" name="正方形/長方形 27">
              <a:extLst>
                <a:ext uri="{FF2B5EF4-FFF2-40B4-BE49-F238E27FC236}">
                  <a16:creationId xmlns:a16="http://schemas.microsoft.com/office/drawing/2014/main" id="{4AA65352-202D-5FF4-21AB-43779603F833}"/>
                </a:ext>
              </a:extLst>
            </p:cNvPr>
            <p:cNvSpPr/>
            <p:nvPr/>
          </p:nvSpPr>
          <p:spPr>
            <a:xfrm>
              <a:off x="7219613" y="1258440"/>
              <a:ext cx="59444" cy="1562419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 dirty="0">
                <a:solidFill>
                  <a:prstClr val="black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endParaRPr>
            </a:p>
          </p:txBody>
        </p:sp>
        <p:cxnSp>
          <p:nvCxnSpPr>
            <p:cNvPr id="73" name="Straight Connector 54">
              <a:extLst>
                <a:ext uri="{FF2B5EF4-FFF2-40B4-BE49-F238E27FC236}">
                  <a16:creationId xmlns:a16="http://schemas.microsoft.com/office/drawing/2014/main" id="{F86A5684-A99A-4A18-526B-62A79B32A370}"/>
                </a:ext>
              </a:extLst>
            </p:cNvPr>
            <p:cNvCxnSpPr>
              <a:cxnSpLocks/>
            </p:cNvCxnSpPr>
            <p:nvPr/>
          </p:nvCxnSpPr>
          <p:spPr>
            <a:xfrm>
              <a:off x="5997108" y="2083712"/>
              <a:ext cx="1284133" cy="11740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54">
              <a:extLst>
                <a:ext uri="{FF2B5EF4-FFF2-40B4-BE49-F238E27FC236}">
                  <a16:creationId xmlns:a16="http://schemas.microsoft.com/office/drawing/2014/main" id="{6C17286B-B28C-2D81-302E-2A7584CB6DF8}"/>
                </a:ext>
              </a:extLst>
            </p:cNvPr>
            <p:cNvCxnSpPr>
              <a:cxnSpLocks/>
            </p:cNvCxnSpPr>
            <p:nvPr/>
          </p:nvCxnSpPr>
          <p:spPr>
            <a:xfrm>
              <a:off x="5986657" y="2086775"/>
              <a:ext cx="1298842" cy="13586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54">
              <a:extLst>
                <a:ext uri="{FF2B5EF4-FFF2-40B4-BE49-F238E27FC236}">
                  <a16:creationId xmlns:a16="http://schemas.microsoft.com/office/drawing/2014/main" id="{04923CC0-8701-8379-9ED9-758CA45DB5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262" y="1961741"/>
              <a:ext cx="1293978" cy="1187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54">
              <a:extLst>
                <a:ext uri="{FF2B5EF4-FFF2-40B4-BE49-F238E27FC236}">
                  <a16:creationId xmlns:a16="http://schemas.microsoft.com/office/drawing/2014/main" id="{BD787F24-83EC-80C5-C7F5-EE06CBF7C3DB}"/>
                </a:ext>
              </a:extLst>
            </p:cNvPr>
            <p:cNvCxnSpPr>
              <a:cxnSpLocks/>
            </p:cNvCxnSpPr>
            <p:nvPr/>
          </p:nvCxnSpPr>
          <p:spPr>
            <a:xfrm>
              <a:off x="5986758" y="2086775"/>
              <a:ext cx="1299770" cy="18146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81E08EBB-4360-5652-7307-A7D7999BF5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10994">
              <a:off x="5990098" y="2045489"/>
              <a:ext cx="1291874" cy="176128"/>
            </a:xfrm>
            <a:custGeom>
              <a:avLst/>
              <a:gdLst>
                <a:gd name="T0" fmla="*/ 0 w 2292626"/>
                <a:gd name="T1" fmla="*/ 0 h 357808"/>
                <a:gd name="T2" fmla="*/ 1452376 w 2292626"/>
                <a:gd name="T3" fmla="*/ 233184 h 357808"/>
                <a:gd name="T4" fmla="*/ 2284192 w 2292626"/>
                <a:gd name="T5" fmla="*/ 370350 h 357808"/>
                <a:gd name="T6" fmla="*/ 0 60000 65536"/>
                <a:gd name="T7" fmla="*/ 0 60000 65536"/>
                <a:gd name="T8" fmla="*/ 0 60000 65536"/>
                <a:gd name="T9" fmla="*/ 0 w 2292626"/>
                <a:gd name="T10" fmla="*/ 0 h 357808"/>
                <a:gd name="T11" fmla="*/ 2292626 w 2292626"/>
                <a:gd name="T12" fmla="*/ 357808 h 3578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626" h="357808">
                  <a:moveTo>
                    <a:pt x="0" y="0"/>
                  </a:moveTo>
                  <a:lnTo>
                    <a:pt x="1457739" y="225287"/>
                  </a:lnTo>
                  <a:lnTo>
                    <a:pt x="2292626" y="357808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kumimoji="1" lang="ja-JP" altLang="en-US" sz="2400" kern="0">
                <a:solidFill>
                  <a:prstClr val="black"/>
                </a:solidFill>
                <a:latin typeface="ＭＳ Ｐゴシック"/>
                <a:ea typeface="ＭＳ Ｐゴシック"/>
              </a:endParaRPr>
            </a:p>
          </p:txBody>
        </p:sp>
        <p:cxnSp>
          <p:nvCxnSpPr>
            <p:cNvPr id="78" name="Straight Arrow Connector 86">
              <a:extLst>
                <a:ext uri="{FF2B5EF4-FFF2-40B4-BE49-F238E27FC236}">
                  <a16:creationId xmlns:a16="http://schemas.microsoft.com/office/drawing/2014/main" id="{E3E5CF23-8ECB-9591-6045-41414CAE04C3}"/>
                </a:ext>
              </a:extLst>
            </p:cNvPr>
            <p:cNvCxnSpPr>
              <a:cxnSpLocks/>
            </p:cNvCxnSpPr>
            <p:nvPr/>
          </p:nvCxnSpPr>
          <p:spPr>
            <a:xfrm>
              <a:off x="5631302" y="2080686"/>
              <a:ext cx="259591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dash"/>
              <a:miter lim="800000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テキスト ボックス 198">
                  <a:extLst>
                    <a:ext uri="{FF2B5EF4-FFF2-40B4-BE49-F238E27FC236}">
                      <a16:creationId xmlns:a16="http://schemas.microsoft.com/office/drawing/2014/main" id="{D321882C-3364-119A-6362-89F57D056A7D}"/>
                    </a:ext>
                  </a:extLst>
                </p:cNvPr>
                <p:cNvSpPr txBox="1"/>
                <p:nvPr/>
              </p:nvSpPr>
              <p:spPr>
                <a:xfrm>
                  <a:off x="5153095" y="1794146"/>
                  <a:ext cx="5650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kumimoji="1" lang="en-US" altLang="ja-JP" sz="24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400" kern="0" dirty="0">
                    <a:solidFill>
                      <a:prstClr val="black"/>
                    </a:solidFill>
                    <a:latin typeface="ＭＳ Ｐゴシック"/>
                    <a:ea typeface="ＭＳ Ｐゴシック"/>
                  </a:endParaRPr>
                </a:p>
              </p:txBody>
            </p:sp>
          </mc:Choice>
          <mc:Fallback xmlns="">
            <p:sp>
              <p:nvSpPr>
                <p:cNvPr id="79" name="テキスト ボックス 198">
                  <a:extLst>
                    <a:ext uri="{FF2B5EF4-FFF2-40B4-BE49-F238E27FC236}">
                      <a16:creationId xmlns:a16="http://schemas.microsoft.com/office/drawing/2014/main" id="{72D7C9BA-6F99-8585-3DA4-BAF7B72BBA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3095" y="1794146"/>
                  <a:ext cx="565090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89">
                  <a:extLst>
                    <a:ext uri="{FF2B5EF4-FFF2-40B4-BE49-F238E27FC236}">
                      <a16:creationId xmlns:a16="http://schemas.microsoft.com/office/drawing/2014/main" id="{1429DDFC-865F-181A-ECB8-B8B4C282CB58}"/>
                    </a:ext>
                  </a:extLst>
                </p:cNvPr>
                <p:cNvSpPr txBox="1"/>
                <p:nvPr/>
              </p:nvSpPr>
              <p:spPr>
                <a:xfrm>
                  <a:off x="7082662" y="1526219"/>
                  <a:ext cx="406201" cy="4531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400" kern="0" baseline="30000" dirty="0">
                    <a:solidFill>
                      <a:prstClr val="black"/>
                    </a:solidFill>
                    <a:latin typeface="ＭＳ Ｐゴシック"/>
                    <a:ea typeface="ＭＳ Ｐゴシック"/>
                  </a:endParaRPr>
                </a:p>
              </p:txBody>
            </p:sp>
          </mc:Choice>
          <mc:Fallback xmlns="">
            <p:sp>
              <p:nvSpPr>
                <p:cNvPr id="80" name="TextBox 89">
                  <a:extLst>
                    <a:ext uri="{FF2B5EF4-FFF2-40B4-BE49-F238E27FC236}">
                      <a16:creationId xmlns:a16="http://schemas.microsoft.com/office/drawing/2014/main" id="{F0D0C8EE-FEE4-529D-0AC8-EFDA4A611A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2662" y="1526219"/>
                  <a:ext cx="406201" cy="45313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5E012D9C-D454-B5CA-6C8C-A19A907961D2}"/>
                    </a:ext>
                  </a:extLst>
                </p:cNvPr>
                <p:cNvSpPr txBox="1"/>
                <p:nvPr/>
              </p:nvSpPr>
              <p:spPr>
                <a:xfrm>
                  <a:off x="7207843" y="1762629"/>
                  <a:ext cx="1086773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14:m>
                    <m:oMath xmlns:m="http://schemas.openxmlformats.org/officeDocument/2006/math">
                      <m:r>
                        <a:rPr kumimoji="1" lang="ja-JP" alt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</m:oMath>
                  </a14:m>
                  <a:r>
                    <a:rPr kumimoji="1" lang="ja-JP" altLang="en-US" dirty="0">
                      <a:solidFill>
                        <a:prstClr val="black"/>
                      </a:solidFill>
                      <a:ea typeface="ＭＳ Ｐゴシック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ja-JP" altLang="en-US" dirty="0">
                      <a:solidFill>
                        <a:prstClr val="black"/>
                      </a:solidFill>
                      <a:ea typeface="ＭＳ Ｐゴシック"/>
                    </a:rPr>
                    <a:t> </a:t>
                  </a:r>
                  <a:r>
                    <a:rPr kumimoji="1" lang="en-US" altLang="ja-JP" dirty="0">
                      <a:solidFill>
                        <a:prstClr val="black"/>
                      </a:solidFill>
                      <a:ea typeface="ＭＳ Ｐゴシック"/>
                    </a:rPr>
                    <a:t>high</a:t>
                  </a:r>
                  <a:endParaRPr kumimoji="1" lang="ja-JP" altLang="en-US" dirty="0">
                    <a:solidFill>
                      <a:prstClr val="black"/>
                    </a:solidFill>
                    <a:ea typeface="ＭＳ Ｐゴシック"/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B8A7F584-8798-30EE-2886-C67D7464A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843" y="1762629"/>
                  <a:ext cx="1086773" cy="369331"/>
                </a:xfrm>
                <a:prstGeom prst="rect">
                  <a:avLst/>
                </a:prstGeom>
                <a:blipFill>
                  <a:blip r:embed="rId11"/>
                  <a:stretch>
                    <a:fillRect t="-6557" r="-4469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54">
              <a:extLst>
                <a:ext uri="{FF2B5EF4-FFF2-40B4-BE49-F238E27FC236}">
                  <a16:creationId xmlns:a16="http://schemas.microsoft.com/office/drawing/2014/main" id="{C352D358-6149-A385-63D3-AB1ED002DA76}"/>
                </a:ext>
              </a:extLst>
            </p:cNvPr>
            <p:cNvCxnSpPr>
              <a:cxnSpLocks/>
            </p:cNvCxnSpPr>
            <p:nvPr/>
          </p:nvCxnSpPr>
          <p:spPr>
            <a:xfrm>
              <a:off x="5993611" y="2078385"/>
              <a:ext cx="128853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2DF34C54-FCF3-686E-5CAD-98F542204E7F}"/>
                </a:ext>
              </a:extLst>
            </p:cNvPr>
            <p:cNvSpPr/>
            <p:nvPr/>
          </p:nvSpPr>
          <p:spPr>
            <a:xfrm>
              <a:off x="6893425" y="2012337"/>
              <a:ext cx="67949" cy="125643"/>
            </a:xfrm>
            <a:prstGeom prst="arc">
              <a:avLst/>
            </a:prstGeom>
            <a:noFill/>
            <a:ln w="38100">
              <a:solidFill>
                <a:srgbClr val="0000C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kumimoji="1" lang="ja-JP" altLang="en-US" sz="2400" kern="0">
                <a:solidFill>
                  <a:srgbClr val="0000CC"/>
                </a:solidFill>
                <a:ea typeface="ＭＳ Ｐゴシック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0C1A4F5B-334E-4B91-ACB3-C15EA542C158}"/>
                    </a:ext>
                  </a:extLst>
                </p:cNvPr>
                <p:cNvSpPr txBox="1"/>
                <p:nvPr/>
              </p:nvSpPr>
              <p:spPr>
                <a:xfrm>
                  <a:off x="6621102" y="1521929"/>
                  <a:ext cx="49494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kumimoji="1" lang="ja-JP" altLang="en-US" sz="2800" dirty="0">
                    <a:solidFill>
                      <a:srgbClr val="0000CC"/>
                    </a:solidFill>
                    <a:ea typeface="ＭＳ Ｐゴシック"/>
                  </a:endParaRPr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617E587-C714-5F0C-FF32-F2E9DE0C8E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1102" y="1521929"/>
                  <a:ext cx="494943" cy="5232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図 86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B3817893-59C0-A3A4-1889-7EA7ED53A0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71" y="4077672"/>
            <a:ext cx="3245585" cy="2437448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3935774-E0FC-DADB-16EF-78162782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D006F0-F1D0-FFF1-E7DF-B9C3A703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C9D401B-6579-9C83-4DFF-7C01FAFC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493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EC718C0-AD74-C9A4-98BC-11BF54C5E6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2900" y="136525"/>
                <a:ext cx="11010900" cy="1554163"/>
              </a:xfrm>
            </p:spPr>
            <p:txBody>
              <a:bodyPr/>
              <a:lstStyle/>
              <a:p>
                <a:r>
                  <a:rPr lang="en-US" dirty="0"/>
                  <a:t>First detection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with 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detector</a:t>
                </a:r>
                <a:endParaRPr lang="en-CH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EC718C0-AD74-C9A4-98BC-11BF54C5E6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2900" y="136525"/>
                <a:ext cx="11010900" cy="15541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F3B2FC-655E-8426-D130-0D37810A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5E4AA9-F982-1709-9092-1A242F7D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10E8FF-603F-83EE-A9B1-64ED9010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49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A7AA7324-AC74-26F5-9BEB-EE04C62515D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1017" y="1455417"/>
              <a:ext cx="3197808" cy="211683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197808">
                      <a:extLst>
                        <a:ext uri="{9D8B030D-6E8A-4147-A177-3AD203B41FA5}">
                          <a16:colId xmlns:a16="http://schemas.microsoft.com/office/drawing/2014/main" val="1237455950"/>
                        </a:ext>
                      </a:extLst>
                    </a:gridCol>
                  </a:tblGrid>
                  <a:tr h="3437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High purity selection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791611"/>
                      </a:ext>
                    </a:extLst>
                  </a:tr>
                  <a:tr h="57291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Vertex reconstruction</a:t>
                          </a:r>
                        </a:p>
                        <a:p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track</m:t>
                                  </m:r>
                                </m:sub>
                              </m:sSub>
                              <m:r>
                                <a:rPr kumimoji="1" lang="en-US" altLang="ja-JP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kumimoji="1" lang="en-US" altLang="ja-JP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,</a:t>
                          </a:r>
                          <a:r>
                            <a:rPr kumimoji="1" lang="en-US" altLang="ja-JP" sz="1600" baseline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track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(tan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kumimoji="1" lang="en-US" altLang="ja-JP" sz="16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0.1)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4)</a:t>
                          </a:r>
                          <a:endParaRPr kumimoji="1" lang="ja-JP" altLang="en-US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553639"/>
                      </a:ext>
                    </a:extLst>
                  </a:tr>
                  <a:tr h="36451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or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200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GeV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0181390"/>
                      </a:ext>
                    </a:extLst>
                  </a:tr>
                  <a:tr h="36451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or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 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0.005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035360"/>
                      </a:ext>
                    </a:extLst>
                  </a:tr>
                  <a:tr h="3437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dk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oMath>
                          </a14:m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&gt;</a:t>
                          </a:r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90</a:t>
                          </a:r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°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7434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A7AA7324-AC74-26F5-9BEB-EE04C62515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7184177"/>
                  </p:ext>
                </p:extLst>
              </p:nvPr>
            </p:nvGraphicFramePr>
            <p:xfrm>
              <a:off x="251017" y="1455417"/>
              <a:ext cx="3197808" cy="211683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197808">
                      <a:extLst>
                        <a:ext uri="{9D8B030D-6E8A-4147-A177-3AD203B41FA5}">
                          <a16:colId xmlns:a16="http://schemas.microsoft.com/office/drawing/2014/main" val="123745595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lt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r>
                            <a:rPr kumimoji="1" lang="en-US" altLang="ja-JP" sz="1800" dirty="0">
                              <a:solidFill>
                                <a:schemeClr val="bg1"/>
                              </a:solidFill>
                            </a:rPr>
                            <a:t>High purity selection</a:t>
                          </a:r>
                          <a:endParaRPr kumimoji="1" lang="ja-JP" alt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60000"/>
                            <a:lumOff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1791611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0" t="-64000" r="-762" b="-20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553639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0" t="-256250" r="-762" b="-22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0181390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0" t="-356250" r="-762" b="-12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503536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0" t="-486667" r="-762" b="-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87434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9D2EAAE9-91B3-41E0-AC0E-75F0A72DB7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22"/>
          <a:stretch/>
        </p:blipFill>
        <p:spPr>
          <a:xfrm>
            <a:off x="200217" y="3726176"/>
            <a:ext cx="3248608" cy="2700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 24">
                <a:extLst>
                  <a:ext uri="{FF2B5EF4-FFF2-40B4-BE49-F238E27FC236}">
                    <a16:creationId xmlns:a16="http://schemas.microsoft.com/office/drawing/2014/main" id="{BDC92EF7-E01C-4992-9F6E-48FD7E4F36D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27625" y="1690688"/>
              <a:ext cx="6990768" cy="154662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76147">
                      <a:extLst>
                        <a:ext uri="{9D8B030D-6E8A-4147-A177-3AD203B41FA5}">
                          <a16:colId xmlns:a16="http://schemas.microsoft.com/office/drawing/2014/main" val="2798298014"/>
                        </a:ext>
                      </a:extLst>
                    </a:gridCol>
                    <a:gridCol w="1621751">
                      <a:extLst>
                        <a:ext uri="{9D8B030D-6E8A-4147-A177-3AD203B41FA5}">
                          <a16:colId xmlns:a16="http://schemas.microsoft.com/office/drawing/2014/main" val="1175390382"/>
                        </a:ext>
                      </a:extLst>
                    </a:gridCol>
                    <a:gridCol w="1257587">
                      <a:extLst>
                        <a:ext uri="{9D8B030D-6E8A-4147-A177-3AD203B41FA5}">
                          <a16:colId xmlns:a16="http://schemas.microsoft.com/office/drawing/2014/main" val="1929387049"/>
                        </a:ext>
                      </a:extLst>
                    </a:gridCol>
                    <a:gridCol w="1645716">
                      <a:extLst>
                        <a:ext uri="{9D8B030D-6E8A-4147-A177-3AD203B41FA5}">
                          <a16:colId xmlns:a16="http://schemas.microsoft.com/office/drawing/2014/main" val="1584810113"/>
                        </a:ext>
                      </a:extLst>
                    </a:gridCol>
                    <a:gridCol w="1389567">
                      <a:extLst>
                        <a:ext uri="{9D8B030D-6E8A-4147-A177-3AD203B41FA5}">
                          <a16:colId xmlns:a16="http://schemas.microsoft.com/office/drawing/2014/main" val="496274341"/>
                        </a:ext>
                      </a:extLst>
                    </a:gridCol>
                  </a:tblGrid>
                  <a:tr h="50659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endParaRPr kumimoji="1" lang="ja-JP" altLang="en-US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Expected background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Expected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Observed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Significance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0646146"/>
                      </a:ext>
                    </a:extLst>
                  </a:tr>
                  <a:tr h="4837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ja-JP" altLang="en-US" sz="18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800" b="0" dirty="0">
                              <a:solidFill>
                                <a:schemeClr val="bg1"/>
                              </a:solidFill>
                            </a:rPr>
                            <a:t>CC</a:t>
                          </a:r>
                          <a:endParaRPr kumimoji="1" lang="ja-JP" alt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bg1"/>
                              </a:solidFill>
                            </a:rPr>
                            <a:t>0.025</a:t>
                          </a:r>
                          <a:r>
                            <a:rPr kumimoji="1" lang="en-US" altLang="ja-JP" sz="1600" b="0" baseline="30000" dirty="0">
                              <a:solidFill>
                                <a:schemeClr val="bg1"/>
                              </a:solidFill>
                            </a:rPr>
                            <a:t>+0.015</a:t>
                          </a:r>
                          <a:r>
                            <a:rPr kumimoji="1" lang="en-US" altLang="ja-JP" sz="1600" b="0" baseline="-25000" dirty="0">
                              <a:solidFill>
                                <a:schemeClr val="bg1"/>
                              </a:solidFill>
                            </a:rPr>
                            <a:t>-0.010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baseline="0" dirty="0">
                              <a:solidFill>
                                <a:schemeClr val="bg1"/>
                              </a:solidFill>
                            </a:rPr>
                            <a:t>1.1-3.3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5.2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kumimoji="1" lang="en-US" altLang="ja-JP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821626"/>
                      </a:ext>
                    </a:extLst>
                  </a:tr>
                  <a:tr h="48375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1" lang="ja-JP" altLang="en-US" sz="18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kumimoji="1" lang="en-US" altLang="ja-JP" sz="1800" b="0" dirty="0">
                              <a:solidFill>
                                <a:schemeClr val="bg1"/>
                              </a:solidFill>
                            </a:rPr>
                            <a:t>CC</a:t>
                          </a:r>
                          <a:endParaRPr kumimoji="1" lang="ja-JP" alt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bg1"/>
                              </a:solidFill>
                            </a:rPr>
                            <a:t>0.22</a:t>
                          </a:r>
                          <a:r>
                            <a:rPr kumimoji="1" lang="en-US" altLang="ja-JP" sz="1600" b="0" baseline="30000" dirty="0">
                              <a:solidFill>
                                <a:schemeClr val="bg1"/>
                              </a:solidFill>
                            </a:rPr>
                            <a:t>+0.09</a:t>
                          </a:r>
                          <a:r>
                            <a:rPr kumimoji="1" lang="en-US" altLang="ja-JP" sz="1600" b="0" baseline="-25000" dirty="0">
                              <a:solidFill>
                                <a:schemeClr val="bg1"/>
                              </a:solidFill>
                            </a:rPr>
                            <a:t>-0.07</a:t>
                          </a:r>
                          <a:endParaRPr kumimoji="1" lang="ja-JP" altLang="en-US" sz="1600" b="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baseline="0" dirty="0">
                              <a:solidFill>
                                <a:schemeClr val="bg1"/>
                              </a:solidFill>
                            </a:rPr>
                            <a:t>6.5-12.4</a:t>
                          </a:r>
                          <a:endParaRPr kumimoji="1" lang="ja-JP" altLang="en-US" sz="1600" b="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8</a:t>
                          </a:r>
                          <a:endParaRPr kumimoji="1" lang="ja-JP" altLang="en-US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5.7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kumimoji="1" lang="ja-JP" altLang="en-US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3603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 24">
                <a:extLst>
                  <a:ext uri="{FF2B5EF4-FFF2-40B4-BE49-F238E27FC236}">
                    <a16:creationId xmlns:a16="http://schemas.microsoft.com/office/drawing/2014/main" id="{BDC92EF7-E01C-4992-9F6E-48FD7E4F36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4358481"/>
                  </p:ext>
                </p:extLst>
              </p:nvPr>
            </p:nvGraphicFramePr>
            <p:xfrm>
              <a:off x="3727625" y="1690688"/>
              <a:ext cx="6990768" cy="154662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76147">
                      <a:extLst>
                        <a:ext uri="{9D8B030D-6E8A-4147-A177-3AD203B41FA5}">
                          <a16:colId xmlns:a16="http://schemas.microsoft.com/office/drawing/2014/main" val="2798298014"/>
                        </a:ext>
                      </a:extLst>
                    </a:gridCol>
                    <a:gridCol w="1621751">
                      <a:extLst>
                        <a:ext uri="{9D8B030D-6E8A-4147-A177-3AD203B41FA5}">
                          <a16:colId xmlns:a16="http://schemas.microsoft.com/office/drawing/2014/main" val="1175390382"/>
                        </a:ext>
                      </a:extLst>
                    </a:gridCol>
                    <a:gridCol w="1257587">
                      <a:extLst>
                        <a:ext uri="{9D8B030D-6E8A-4147-A177-3AD203B41FA5}">
                          <a16:colId xmlns:a16="http://schemas.microsoft.com/office/drawing/2014/main" val="1929387049"/>
                        </a:ext>
                      </a:extLst>
                    </a:gridCol>
                    <a:gridCol w="1645716">
                      <a:extLst>
                        <a:ext uri="{9D8B030D-6E8A-4147-A177-3AD203B41FA5}">
                          <a16:colId xmlns:a16="http://schemas.microsoft.com/office/drawing/2014/main" val="1584810113"/>
                        </a:ext>
                      </a:extLst>
                    </a:gridCol>
                    <a:gridCol w="1389567">
                      <a:extLst>
                        <a:ext uri="{9D8B030D-6E8A-4147-A177-3AD203B41FA5}">
                          <a16:colId xmlns:a16="http://schemas.microsoft.com/office/drawing/2014/main" val="496274341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endParaRPr kumimoji="1" lang="ja-JP" altLang="en-US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Expected background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Expected signal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b="1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dirty="0">
                              <a:solidFill>
                                <a:schemeClr val="bg1"/>
                              </a:solidFill>
                            </a:rPr>
                            <a:t>Observed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Significance</a:t>
                          </a: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AD47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0646146"/>
                      </a:ext>
                    </a:extLst>
                  </a:tr>
                  <a:tr h="483751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65" t="-123750" r="-550282" b="-10375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bg1"/>
                              </a:solidFill>
                            </a:rPr>
                            <a:t>0.025</a:t>
                          </a:r>
                          <a:r>
                            <a:rPr kumimoji="1" lang="en-US" altLang="ja-JP" sz="1600" b="0" baseline="30000" dirty="0">
                              <a:solidFill>
                                <a:schemeClr val="bg1"/>
                              </a:solidFill>
                            </a:rPr>
                            <a:t>+0.015</a:t>
                          </a:r>
                          <a:r>
                            <a:rPr kumimoji="1" lang="en-US" altLang="ja-JP" sz="1600" b="0" baseline="-25000" dirty="0">
                              <a:solidFill>
                                <a:schemeClr val="bg1"/>
                              </a:solidFill>
                            </a:rPr>
                            <a:t>-0.010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baseline="0" dirty="0">
                              <a:solidFill>
                                <a:schemeClr val="bg1"/>
                              </a:solidFill>
                            </a:rPr>
                            <a:t>1.1-3.3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254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03947" t="-123750" r="-1316" b="-10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821626"/>
                      </a:ext>
                    </a:extLst>
                  </a:tr>
                  <a:tr h="483751"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65" t="-223750" r="-550282" b="-375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bg1"/>
                              </a:solidFill>
                            </a:rPr>
                            <a:t>0.22</a:t>
                          </a:r>
                          <a:r>
                            <a:rPr kumimoji="1" lang="en-US" altLang="ja-JP" sz="1600" b="0" baseline="30000" dirty="0">
                              <a:solidFill>
                                <a:schemeClr val="bg1"/>
                              </a:solidFill>
                            </a:rPr>
                            <a:t>+0.09</a:t>
                          </a:r>
                          <a:r>
                            <a:rPr kumimoji="1" lang="en-US" altLang="ja-JP" sz="1600" b="0" baseline="-25000" dirty="0">
                              <a:solidFill>
                                <a:schemeClr val="bg1"/>
                              </a:solidFill>
                            </a:rPr>
                            <a:t>-0.07</a:t>
                          </a:r>
                          <a:endParaRPr kumimoji="1" lang="ja-JP" altLang="en-US" sz="1600" b="0" baseline="-250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ＭＳ Ｐゴシック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0" baseline="0" dirty="0">
                              <a:solidFill>
                                <a:schemeClr val="bg1"/>
                              </a:solidFill>
                            </a:rPr>
                            <a:t>6.5-12.4</a:t>
                          </a:r>
                          <a:endParaRPr kumimoji="1" lang="ja-JP" altLang="en-US" sz="1600" b="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1pPr>
                          <a:lvl2pPr marL="457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2pPr>
                          <a:lvl3pPr marL="914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3pPr>
                          <a:lvl4pPr marL="1371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4pPr>
                          <a:lvl5pPr marL="18288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5pPr>
                          <a:lvl6pPr marL="22860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6pPr>
                          <a:lvl7pPr marL="27432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7pPr>
                          <a:lvl8pPr marL="32004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8pPr>
                          <a:lvl9pPr marL="3657600" algn="l" defTabSz="914400" rtl="0" eaLnBrk="1" latinLnBrk="0" hangingPunct="1">
                            <a:defRPr kumimoji="1" sz="1800" kern="1200">
                              <a:solidFill>
                                <a:schemeClr val="tx1"/>
                              </a:solidFill>
                              <a:latin typeface="Segoe UI"/>
                              <a:ea typeface="メイリオ"/>
                            </a:defRPr>
                          </a:lvl9pPr>
                        </a:lstStyle>
                        <a:p>
                          <a:pPr algn="ctr"/>
                          <a:r>
                            <a:rPr kumimoji="1" lang="en-US" altLang="ja-JP" sz="1600" b="1" dirty="0">
                              <a:solidFill>
                                <a:schemeClr val="bg1"/>
                              </a:solidFill>
                            </a:rPr>
                            <a:t>8</a:t>
                          </a:r>
                          <a:endParaRPr kumimoji="1" lang="ja-JP" altLang="en-US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5A5A5"/>
                          </a:solidFill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 w="12700" cmpd="sng">
                          <a:solidFill>
                            <a:srgbClr val="A5A5A5"/>
                          </a:solidFill>
                        </a:lnL>
                        <a:lnR w="12700" cmpd="sng">
                          <a:solidFill>
                            <a:srgbClr val="A5A5A5"/>
                          </a:solidFill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A5A5A5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03947" t="-223750" r="-1316" b="-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36032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図 8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21A03156-5D4D-1B44-3CC3-4CABD6E663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b="50000"/>
          <a:stretch/>
        </p:blipFill>
        <p:spPr>
          <a:xfrm>
            <a:off x="3581400" y="3891276"/>
            <a:ext cx="2802818" cy="2385064"/>
          </a:xfrm>
          <a:prstGeom prst="rect">
            <a:avLst/>
          </a:prstGeom>
        </p:spPr>
      </p:pic>
      <p:pic>
        <p:nvPicPr>
          <p:cNvPr id="11" name="図 10" descr="概略図 が含まれている画像&#10;&#10;自動的に生成された説明">
            <a:extLst>
              <a:ext uri="{FF2B5EF4-FFF2-40B4-BE49-F238E27FC236}">
                <a16:creationId xmlns:a16="http://schemas.microsoft.com/office/drawing/2014/main" id="{B402BD78-397B-2E17-0675-7C872BC873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349544" y="3891276"/>
            <a:ext cx="5726659" cy="2448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D65FC7-5392-DC20-C9A6-D425ADED16C0}"/>
              </a:ext>
            </a:extLst>
          </p:cNvPr>
          <p:cNvSpPr txBox="1"/>
          <p:nvPr/>
        </p:nvSpPr>
        <p:spPr>
          <a:xfrm>
            <a:off x="6875205" y="3941524"/>
            <a:ext cx="141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Electron energy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424B9BF-FD50-33D5-8E5F-5288FE6C024F}"/>
              </a:ext>
            </a:extLst>
          </p:cNvPr>
          <p:cNvGrpSpPr>
            <a:grpSpLocks noChangeAspect="1"/>
          </p:cNvGrpSpPr>
          <p:nvPr/>
        </p:nvGrpSpPr>
        <p:grpSpPr>
          <a:xfrm>
            <a:off x="9722131" y="4586996"/>
            <a:ext cx="1805548" cy="757864"/>
            <a:chOff x="4959630" y="5286369"/>
            <a:chExt cx="2911426" cy="1222048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D186CB0B-A336-274F-28A7-B811A87C1A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31917" y="5286369"/>
              <a:ext cx="1748617" cy="847925"/>
              <a:chOff x="6400842" y="5338879"/>
              <a:chExt cx="1302829" cy="631757"/>
            </a:xfrm>
          </p:grpSpPr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F9A088FD-09B3-CF97-0843-D84B21FE36D0}"/>
                  </a:ext>
                </a:extLst>
              </p:cNvPr>
              <p:cNvCxnSpPr/>
              <p:nvPr/>
            </p:nvCxnSpPr>
            <p:spPr>
              <a:xfrm>
                <a:off x="7010400" y="5738660"/>
                <a:ext cx="693271" cy="4781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C7D615C3-058E-E7E9-3BF2-1A254B41FB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53200" y="5452161"/>
                <a:ext cx="469154" cy="28511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6A760BF2-3053-570E-2C5B-D16EF5F45B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0842" y="5590534"/>
                <a:ext cx="602887" cy="142557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217E2A64-1CFB-D22A-CD91-6AA5FC9A6A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0173" y="5742036"/>
                <a:ext cx="512655" cy="22860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テキスト ボックス 23">
                    <a:extLst>
                      <a:ext uri="{FF2B5EF4-FFF2-40B4-BE49-F238E27FC236}">
                        <a16:creationId xmlns:a16="http://schemas.microsoft.com/office/drawing/2014/main" id="{A31EFACA-3E45-D395-6833-7947BDE36E4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7252" y="5338879"/>
                    <a:ext cx="376196" cy="3697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24" name="テキスト ボックス 23">
                    <a:extLst>
                      <a:ext uri="{FF2B5EF4-FFF2-40B4-BE49-F238E27FC236}">
                        <a16:creationId xmlns:a16="http://schemas.microsoft.com/office/drawing/2014/main" id="{A31EFACA-3E45-D395-6833-7947BDE36E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7252" y="5338879"/>
                    <a:ext cx="376196" cy="3697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217E5881-1D8E-FF27-2013-5CFC5F2ED76E}"/>
                </a:ext>
              </a:extLst>
            </p:cNvPr>
            <p:cNvCxnSpPr/>
            <p:nvPr/>
          </p:nvCxnSpPr>
          <p:spPr>
            <a:xfrm flipH="1" flipV="1">
              <a:off x="4959630" y="5624141"/>
              <a:ext cx="1581461" cy="197730"/>
            </a:xfrm>
            <a:prstGeom prst="straightConnector1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09E38D1E-07DB-E35E-8674-B5F74D0CCBC6}"/>
                    </a:ext>
                  </a:extLst>
                </p:cNvPr>
                <p:cNvSpPr txBox="1"/>
                <p:nvPr/>
              </p:nvSpPr>
              <p:spPr>
                <a:xfrm>
                  <a:off x="6957852" y="5339918"/>
                  <a:ext cx="443755" cy="5955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09E38D1E-07DB-E35E-8674-B5F74D0CC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852" y="5339918"/>
                  <a:ext cx="443755" cy="59554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73CA7ED1-BCF7-ACDC-4998-B69972DB6F2F}"/>
                </a:ext>
              </a:extLst>
            </p:cNvPr>
            <p:cNvSpPr/>
            <p:nvPr/>
          </p:nvSpPr>
          <p:spPr>
            <a:xfrm>
              <a:off x="6680112" y="6118998"/>
              <a:ext cx="191191" cy="191435"/>
            </a:xfrm>
            <a:prstGeom prst="ellips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05317459-D0D2-A8A7-A9B3-F41527F6CC5F}"/>
                </a:ext>
              </a:extLst>
            </p:cNvPr>
            <p:cNvSpPr/>
            <p:nvPr/>
          </p:nvSpPr>
          <p:spPr>
            <a:xfrm>
              <a:off x="6749996" y="6188784"/>
              <a:ext cx="58004" cy="5800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78BA094C-839A-3E33-2654-25859DC3A121}"/>
                    </a:ext>
                  </a:extLst>
                </p:cNvPr>
                <p:cNvSpPr txBox="1"/>
                <p:nvPr/>
              </p:nvSpPr>
              <p:spPr>
                <a:xfrm>
                  <a:off x="6251250" y="5912873"/>
                  <a:ext cx="1619806" cy="5955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kumimoji="1" lang="ja-JP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78BA094C-839A-3E33-2654-25859DC3A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250" y="5912873"/>
                  <a:ext cx="1619806" cy="59554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A9C66F8-3044-6AAF-A306-13F7C475FE62}"/>
              </a:ext>
            </a:extLst>
          </p:cNvPr>
          <p:cNvSpPr txBox="1"/>
          <p:nvPr/>
        </p:nvSpPr>
        <p:spPr>
          <a:xfrm>
            <a:off x="4102756" y="4006728"/>
            <a:ext cx="1317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Electron angle</a:t>
            </a:r>
            <a:endParaRPr lang="en-CH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87D74A0D-58D7-DED2-CC38-DBF5064E12BB}"/>
                  </a:ext>
                </a:extLst>
              </p:cNvPr>
              <p:cNvSpPr txBox="1"/>
              <p:nvPr/>
            </p:nvSpPr>
            <p:spPr>
              <a:xfrm>
                <a:off x="7237427" y="3198167"/>
                <a:ext cx="5489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First detection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at the LHC!</a:t>
                </a:r>
                <a:endParaRPr lang="en-CH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87D74A0D-58D7-DED2-CC38-DBF5064E1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427" y="3198167"/>
                <a:ext cx="5489545" cy="461665"/>
              </a:xfrm>
              <a:prstGeom prst="rect">
                <a:avLst/>
              </a:prstGeom>
              <a:blipFill>
                <a:blip r:embed="rId11"/>
                <a:stretch>
                  <a:fillRect l="-1665" t="-9333" b="-32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01F8D7-EC67-2949-BE19-BBF79D851640}"/>
              </a:ext>
            </a:extLst>
          </p:cNvPr>
          <p:cNvSpPr txBox="1"/>
          <p:nvPr/>
        </p:nvSpPr>
        <p:spPr>
          <a:xfrm>
            <a:off x="9189425" y="11952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FF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 2403.12520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9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0A55A66-CFB7-2F51-3EA6-26FC26EC3320}"/>
              </a:ext>
            </a:extLst>
          </p:cNvPr>
          <p:cNvSpPr/>
          <p:nvPr/>
        </p:nvSpPr>
        <p:spPr>
          <a:xfrm>
            <a:off x="0" y="1005837"/>
            <a:ext cx="12192000" cy="5852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E8EE42AC-D40B-F314-5479-676457E20D47}"/>
              </a:ext>
            </a:extLst>
          </p:cNvPr>
          <p:cNvGrpSpPr/>
          <p:nvPr/>
        </p:nvGrpSpPr>
        <p:grpSpPr>
          <a:xfrm>
            <a:off x="104408" y="1004529"/>
            <a:ext cx="12021756" cy="5893709"/>
            <a:chOff x="104408" y="1005893"/>
            <a:chExt cx="12021756" cy="5893709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E68C1129-B15F-95D8-6A63-74BFE989A7FC}"/>
                </a:ext>
              </a:extLst>
            </p:cNvPr>
            <p:cNvGrpSpPr/>
            <p:nvPr/>
          </p:nvGrpSpPr>
          <p:grpSpPr>
            <a:xfrm>
              <a:off x="104408" y="1005893"/>
              <a:ext cx="12021756" cy="5893709"/>
              <a:chOff x="1942237" y="589796"/>
              <a:chExt cx="12021756" cy="5893709"/>
            </a:xfrm>
          </p:grpSpPr>
          <p:grpSp>
            <p:nvGrpSpPr>
              <p:cNvPr id="11" name="Group 37">
                <a:extLst>
                  <a:ext uri="{FF2B5EF4-FFF2-40B4-BE49-F238E27FC236}">
                    <a16:creationId xmlns:a16="http://schemas.microsoft.com/office/drawing/2014/main" id="{185359BF-16C4-1C1D-9457-FB14903A4D4A}"/>
                  </a:ext>
                </a:extLst>
              </p:cNvPr>
              <p:cNvGrpSpPr/>
              <p:nvPr/>
            </p:nvGrpSpPr>
            <p:grpSpPr>
              <a:xfrm>
                <a:off x="2050388" y="589796"/>
                <a:ext cx="11913605" cy="5893709"/>
                <a:chOff x="212559" y="1005893"/>
                <a:chExt cx="11913605" cy="5893709"/>
              </a:xfrm>
            </p:grpSpPr>
            <p:grpSp>
              <p:nvGrpSpPr>
                <p:cNvPr id="15" name="Group 36">
                  <a:extLst>
                    <a:ext uri="{FF2B5EF4-FFF2-40B4-BE49-F238E27FC236}">
                      <a16:creationId xmlns:a16="http://schemas.microsoft.com/office/drawing/2014/main" id="{943985D9-EDFB-D62C-D893-F1F480C46165}"/>
                    </a:ext>
                  </a:extLst>
                </p:cNvPr>
                <p:cNvGrpSpPr/>
                <p:nvPr/>
              </p:nvGrpSpPr>
              <p:grpSpPr>
                <a:xfrm>
                  <a:off x="212559" y="1005893"/>
                  <a:ext cx="11750565" cy="5893709"/>
                  <a:chOff x="212559" y="1005893"/>
                  <a:chExt cx="11750565" cy="5893709"/>
                </a:xfrm>
              </p:grpSpPr>
              <p:grpSp>
                <p:nvGrpSpPr>
                  <p:cNvPr id="17" name="Group 34">
                    <a:extLst>
                      <a:ext uri="{FF2B5EF4-FFF2-40B4-BE49-F238E27FC236}">
                        <a16:creationId xmlns:a16="http://schemas.microsoft.com/office/drawing/2014/main" id="{DBBC0DBC-FB5D-3F99-E165-18DCE4A7861C}"/>
                      </a:ext>
                    </a:extLst>
                  </p:cNvPr>
                  <p:cNvGrpSpPr/>
                  <p:nvPr/>
                </p:nvGrpSpPr>
                <p:grpSpPr>
                  <a:xfrm>
                    <a:off x="212559" y="1005893"/>
                    <a:ext cx="11750565" cy="5893709"/>
                    <a:chOff x="212559" y="1005893"/>
                    <a:chExt cx="11750565" cy="5893709"/>
                  </a:xfrm>
                </p:grpSpPr>
                <p:grpSp>
                  <p:nvGrpSpPr>
                    <p:cNvPr id="19" name="Group 30">
                      <a:extLst>
                        <a:ext uri="{FF2B5EF4-FFF2-40B4-BE49-F238E27FC236}">
                          <a16:creationId xmlns:a16="http://schemas.microsoft.com/office/drawing/2014/main" id="{FB3A6645-1D8F-71D0-CE07-3477C4765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559" y="1005893"/>
                      <a:ext cx="11750565" cy="5893709"/>
                      <a:chOff x="236044" y="3065949"/>
                      <a:chExt cx="11750565" cy="5893709"/>
                    </a:xfrm>
                  </p:grpSpPr>
                  <p:grpSp>
                    <p:nvGrpSpPr>
                      <p:cNvPr id="21" name="Group 29">
                        <a:extLst>
                          <a:ext uri="{FF2B5EF4-FFF2-40B4-BE49-F238E27FC236}">
                            <a16:creationId xmlns:a16="http://schemas.microsoft.com/office/drawing/2014/main" id="{B78CE514-4EC2-04CF-32A0-0473D68C10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6044" y="3065949"/>
                        <a:ext cx="11750565" cy="5893709"/>
                        <a:chOff x="190233" y="919394"/>
                        <a:chExt cx="11750565" cy="5893709"/>
                      </a:xfrm>
                    </p:grpSpPr>
                    <p:grpSp>
                      <p:nvGrpSpPr>
                        <p:cNvPr id="26" name="Group 28">
                          <a:extLst>
                            <a:ext uri="{FF2B5EF4-FFF2-40B4-BE49-F238E27FC236}">
                              <a16:creationId xmlns:a16="http://schemas.microsoft.com/office/drawing/2014/main" id="{AB50F4AF-7851-6791-206D-A0E898451C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0233" y="1079914"/>
                          <a:ext cx="11750565" cy="5733189"/>
                          <a:chOff x="190233" y="1079914"/>
                          <a:chExt cx="11750565" cy="5733189"/>
                        </a:xfrm>
                      </p:grpSpPr>
                      <p:pic>
                        <p:nvPicPr>
                          <p:cNvPr id="34" name="Content Placeholder 6">
                            <a:extLst>
                              <a:ext uri="{FF2B5EF4-FFF2-40B4-BE49-F238E27FC236}">
                                <a16:creationId xmlns:a16="http://schemas.microsoft.com/office/drawing/2014/main" id="{2F4C95F1-ACDC-65BB-F1EA-A50026BA81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/>
                          <a:srcRect t="7970" b="6077"/>
                          <a:stretch/>
                        </p:blipFill>
                        <p:spPr>
                          <a:xfrm>
                            <a:off x="190233" y="1079914"/>
                            <a:ext cx="11750565" cy="5681187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5" name="TextBox 13">
                            <a:extLst>
                              <a:ext uri="{FF2B5EF4-FFF2-40B4-BE49-F238E27FC236}">
                                <a16:creationId xmlns:a16="http://schemas.microsoft.com/office/drawing/2014/main" id="{84C30552-174F-A687-3196-CE07A6EC380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018581" y="6289883"/>
                            <a:ext cx="1804087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0.57 T Dipoles</a:t>
                            </a:r>
                          </a:p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1.5 m decay volume </a:t>
                            </a:r>
                          </a:p>
                        </p:txBody>
                      </p:sp>
                      <p:sp>
                        <p:nvSpPr>
                          <p:cNvPr id="36" name="TextBox 15">
                            <a:extLst>
                              <a:ext uri="{FF2B5EF4-FFF2-40B4-BE49-F238E27FC236}">
                                <a16:creationId xmlns:a16="http://schemas.microsoft.com/office/drawing/2014/main" id="{5F5EB629-01A6-67D6-4C38-CDD927EBF8D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897911" y="5800436"/>
                            <a:ext cx="2012433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10mm thick + dual PMT readout (</a:t>
                            </a:r>
                            <a:r>
                              <a:rPr kumimoji="0" lang="el-GR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σ</a:t>
                            </a: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 = 400 </a:t>
                            </a:r>
                            <a:r>
                              <a:rPr kumimoji="0" lang="en-GB" sz="1400" b="0" i="0" u="none" strike="noStrike" kern="120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ps</a:t>
                            </a: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)</a:t>
                            </a:r>
                          </a:p>
                        </p:txBody>
                      </p:sp>
                    </p:grpSp>
                    <p:grpSp>
                      <p:nvGrpSpPr>
                        <p:cNvPr id="27" name="Group 24">
                          <a:extLst>
                            <a:ext uri="{FF2B5EF4-FFF2-40B4-BE49-F238E27FC236}">
                              <a16:creationId xmlns:a16="http://schemas.microsoft.com/office/drawing/2014/main" id="{C78D4628-A13B-C3B0-B748-A994C9690D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489813" y="919394"/>
                          <a:ext cx="4684512" cy="1698862"/>
                          <a:chOff x="6489813" y="919394"/>
                          <a:chExt cx="4684512" cy="1698862"/>
                        </a:xfrm>
                      </p:grpSpPr>
                      <p:pic>
                        <p:nvPicPr>
                          <p:cNvPr id="28" name="Picture 19">
                            <a:extLst>
                              <a:ext uri="{FF2B5EF4-FFF2-40B4-BE49-F238E27FC236}">
                                <a16:creationId xmlns:a16="http://schemas.microsoft.com/office/drawing/2014/main" id="{06267299-280C-BB41-C728-B506349C65E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6925490" y="2057772"/>
                            <a:ext cx="1267039" cy="545287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29" name="TextBox 14">
                            <a:extLst>
                              <a:ext uri="{FF2B5EF4-FFF2-40B4-BE49-F238E27FC236}">
                                <a16:creationId xmlns:a16="http://schemas.microsoft.com/office/drawing/2014/main" id="{A7325132-27D2-FC25-80FA-E2810BF4F7C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682600" y="2095036"/>
                            <a:ext cx="1804087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3 x 20 mm thick</a:t>
                            </a:r>
                          </a:p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30 x 30 cm area</a:t>
                            </a:r>
                          </a:p>
                        </p:txBody>
                      </p:sp>
                      <p:pic>
                        <p:nvPicPr>
                          <p:cNvPr id="30" name="Picture 18">
                            <a:extLst>
                              <a:ext uri="{FF2B5EF4-FFF2-40B4-BE49-F238E27FC236}">
                                <a16:creationId xmlns:a16="http://schemas.microsoft.com/office/drawing/2014/main" id="{9D1E1176-D282-862A-7C32-9723CA622DF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/>
                        </p:blipFill>
                        <p:spPr>
                          <a:xfrm>
                            <a:off x="6489813" y="1433101"/>
                            <a:ext cx="1556520" cy="637672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  <p:pic>
                        <p:nvPicPr>
                          <p:cNvPr id="31" name="Picture 21">
                            <a:extLst>
                              <a:ext uri="{FF2B5EF4-FFF2-40B4-BE49-F238E27FC236}">
                                <a16:creationId xmlns:a16="http://schemas.microsoft.com/office/drawing/2014/main" id="{57E8A21D-6778-A8B8-7BBB-6B8AE91D12F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9074833" y="1203482"/>
                            <a:ext cx="1877791" cy="548381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2" name="Picture 20">
                            <a:extLst>
                              <a:ext uri="{FF2B5EF4-FFF2-40B4-BE49-F238E27FC236}">
                                <a16:creationId xmlns:a16="http://schemas.microsoft.com/office/drawing/2014/main" id="{A330DB50-CE7D-2E1D-E867-62C8FED2414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/>
                        </p:blipFill>
                        <p:spPr>
                          <a:xfrm>
                            <a:off x="8956871" y="919394"/>
                            <a:ext cx="2044699" cy="69230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  <p:sp>
                        <p:nvSpPr>
                          <p:cNvPr id="33" name="TextBox 22">
                            <a:extLst>
                              <a:ext uri="{FF2B5EF4-FFF2-40B4-BE49-F238E27FC236}">
                                <a16:creationId xmlns:a16="http://schemas.microsoft.com/office/drawing/2014/main" id="{0D6F7CFE-563D-ACEB-7E0C-9DA3E3A5581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370238" y="1534552"/>
                            <a:ext cx="1804087" cy="52322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2 x 20 mm thick</a:t>
                            </a:r>
                          </a:p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GB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a:t>35 x 30 cm area</a:t>
                            </a:r>
                          </a:p>
                        </p:txBody>
                      </p:sp>
                    </p:grpSp>
                  </p:grpSp>
                  <p:grpSp>
                    <p:nvGrpSpPr>
                      <p:cNvPr id="22" name="Group 26">
                        <a:extLst>
                          <a:ext uri="{FF2B5EF4-FFF2-40B4-BE49-F238E27FC236}">
                            <a16:creationId xmlns:a16="http://schemas.microsoft.com/office/drawing/2014/main" id="{BBE64C3D-BDC4-0E20-65D8-247DDD4A1B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66283" y="3740167"/>
                        <a:ext cx="3342075" cy="732983"/>
                        <a:chOff x="2766283" y="3740167"/>
                        <a:chExt cx="3342075" cy="732983"/>
                      </a:xfrm>
                    </p:grpSpPr>
                    <p:pic>
                      <p:nvPicPr>
                        <p:cNvPr id="23" name="Picture 10">
                          <a:extLst>
                            <a:ext uri="{FF2B5EF4-FFF2-40B4-BE49-F238E27FC236}">
                              <a16:creationId xmlns:a16="http://schemas.microsoft.com/office/drawing/2014/main" id="{526745CA-E267-BD77-83CA-364C360CBB5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59043" y="4056217"/>
                          <a:ext cx="3175172" cy="41693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4" name="Picture 11">
                          <a:extLst>
                            <a:ext uri="{FF2B5EF4-FFF2-40B4-BE49-F238E27FC236}">
                              <a16:creationId xmlns:a16="http://schemas.microsoft.com/office/drawing/2014/main" id="{96FE138A-44FE-29FB-C336-768FFA91F8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/>
                      </p:blipFill>
                      <p:spPr>
                        <a:xfrm>
                          <a:off x="2766283" y="3740167"/>
                          <a:ext cx="3342075" cy="47386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  <p:sp>
                      <p:nvSpPr>
                        <p:cNvPr id="25" name="TextBox 12">
                          <a:extLst>
                            <a:ext uri="{FF2B5EF4-FFF2-40B4-BE49-F238E27FC236}">
                              <a16:creationId xmlns:a16="http://schemas.microsoft.com/office/drawing/2014/main" id="{806C1B03-1D06-EEBF-B7C4-C629EFD16D7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20828" y="4140661"/>
                          <a:ext cx="3175172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a:t>3 x 3 layers of ATLAS SCT strip modules</a:t>
                          </a:r>
                        </a:p>
                      </p:txBody>
                    </p:sp>
                  </p:grpSp>
                </p:grpSp>
                <p:pic>
                  <p:nvPicPr>
                    <p:cNvPr id="20" name="Picture 31">
                      <a:extLst>
                        <a:ext uri="{FF2B5EF4-FFF2-40B4-BE49-F238E27FC236}">
                          <a16:creationId xmlns:a16="http://schemas.microsoft.com/office/drawing/2014/main" id="{C13322A8-4E08-E14B-A7BC-0D60B1A51E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932670" y="5148271"/>
                      <a:ext cx="1877790" cy="143207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35">
                    <a:extLst>
                      <a:ext uri="{FF2B5EF4-FFF2-40B4-BE49-F238E27FC236}">
                        <a16:creationId xmlns:a16="http://schemas.microsoft.com/office/drawing/2014/main" id="{FF2AE039-7E5B-A41C-A77B-FB8DDD65B6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8553" y="2666824"/>
                    <a:ext cx="1803400" cy="952500"/>
                  </a:xfrm>
                  <a:prstGeom prst="rect">
                    <a:avLst/>
                  </a:prstGeom>
                </p:spPr>
              </p:pic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33">
                      <a:extLst>
                        <a:ext uri="{FF2B5EF4-FFF2-40B4-BE49-F238E27FC236}">
                          <a16:creationId xmlns:a16="http://schemas.microsoft.com/office/drawing/2014/main" id="{F7117B5C-588A-D3ED-9AFC-48923B2FF8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55081" y="5027040"/>
                      <a:ext cx="2071083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1.1 tons, 8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𝑖𝑛𝑡</m:t>
                              </m:r>
                            </m:sub>
                          </m:sSub>
                        </m:oMath>
                      </a14:m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230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730 layers of 1.1 mm tungsten + emulsion</a:t>
                      </a:r>
                    </a:p>
                  </p:txBody>
                </p:sp>
              </mc:Choice>
              <mc:Fallback xmlns="">
                <p:sp>
                  <p:nvSpPr>
                    <p:cNvPr id="16" name="TextBox 33">
                      <a:extLst>
                        <a:ext uri="{FF2B5EF4-FFF2-40B4-BE49-F238E27FC236}">
                          <a16:creationId xmlns:a16="http://schemas.microsoft.com/office/drawing/2014/main" id="{F7117B5C-588A-D3ED-9AFC-48923B2FF8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055081" y="5027040"/>
                      <a:ext cx="2071083" cy="73866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882" t="-820" b="-73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" name="Group 42">
                <a:extLst>
                  <a:ext uri="{FF2B5EF4-FFF2-40B4-BE49-F238E27FC236}">
                    <a16:creationId xmlns:a16="http://schemas.microsoft.com/office/drawing/2014/main" id="{6F31585A-5FF2-F8CD-5BEB-411F9EE3AE74}"/>
                  </a:ext>
                </a:extLst>
              </p:cNvPr>
              <p:cNvGrpSpPr/>
              <p:nvPr/>
            </p:nvGrpSpPr>
            <p:grpSpPr>
              <a:xfrm>
                <a:off x="1942237" y="2135550"/>
                <a:ext cx="2103799" cy="1081207"/>
                <a:chOff x="1942237" y="2135550"/>
                <a:chExt cx="2103799" cy="1081207"/>
              </a:xfrm>
            </p:grpSpPr>
            <p:pic>
              <p:nvPicPr>
                <p:cNvPr id="13" name="Content Placeholder 6">
                  <a:extLst>
                    <a:ext uri="{FF2B5EF4-FFF2-40B4-BE49-F238E27FC236}">
                      <a16:creationId xmlns:a16="http://schemas.microsoft.com/office/drawing/2014/main" id="{CB8C7928-0320-0B98-8748-C30138207F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/>
              </p:blipFill>
              <p:spPr>
                <a:xfrm>
                  <a:off x="1942237" y="2135550"/>
                  <a:ext cx="1880174" cy="54528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4" name="TextBox 41">
                  <a:extLst>
                    <a:ext uri="{FF2B5EF4-FFF2-40B4-BE49-F238E27FC236}">
                      <a16:creationId xmlns:a16="http://schemas.microsoft.com/office/drawing/2014/main" id="{EE5CB315-C6A6-0286-1235-D9EBE2C5C22C}"/>
                    </a:ext>
                  </a:extLst>
                </p:cNvPr>
                <p:cNvSpPr txBox="1"/>
                <p:nvPr/>
              </p:nvSpPr>
              <p:spPr>
                <a:xfrm>
                  <a:off x="2241949" y="2693537"/>
                  <a:ext cx="18040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 </a:t>
                  </a:r>
                  <a:r>
                    <a:rPr kumimoji="0" lang="en-GB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LHCb</a:t>
                  </a: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Outer </a:t>
                  </a:r>
                  <a:b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ECAL modules</a:t>
                  </a: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43F423-1178-D8FE-8C30-E5C85C85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00361" y="4777333"/>
              <a:ext cx="1241287" cy="304380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49722B36-6A0B-7853-010C-B5CB42168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15086" y="4712164"/>
              <a:ext cx="1175537" cy="314876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3B206A-1F27-58A9-D135-98DC1D07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1764"/>
            <a:ext cx="10515600" cy="1063622"/>
          </a:xfrm>
        </p:spPr>
        <p:txBody>
          <a:bodyPr>
            <a:normAutofit/>
          </a:bodyPr>
          <a:lstStyle/>
          <a:p>
            <a:r>
              <a:rPr lang="en-US" sz="5400" dirty="0"/>
              <a:t>FASER detector</a:t>
            </a:r>
            <a:endParaRPr lang="en-CH" sz="5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6C3CCA-A4D7-9FEF-44D4-BFFEA60A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E2B460-80D2-FA02-9AE8-C070C841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5394" y="6420749"/>
            <a:ext cx="4114800" cy="365125"/>
          </a:xfrm>
        </p:spPr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834257-35C8-26DC-EB71-29F10A2B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7" name="Content Placeholder 39">
            <a:extLst>
              <a:ext uri="{FF2B5EF4-FFF2-40B4-BE49-F238E27FC236}">
                <a16:creationId xmlns:a16="http://schemas.microsoft.com/office/drawing/2014/main" id="{741EE244-9A49-B31E-95DC-5845A5BEDBAD}"/>
              </a:ext>
            </a:extLst>
          </p:cNvPr>
          <p:cNvSpPr txBox="1">
            <a:spLocks/>
          </p:cNvSpPr>
          <p:nvPr/>
        </p:nvSpPr>
        <p:spPr>
          <a:xfrm>
            <a:off x="241738" y="1008993"/>
            <a:ext cx="4874412" cy="950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Small, inexpensive detector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10 cm radius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7 m long</a:t>
            </a:r>
          </a:p>
        </p:txBody>
      </p:sp>
      <p:sp>
        <p:nvSpPr>
          <p:cNvPr id="38" name="TextBox 44">
            <a:extLst>
              <a:ext uri="{FF2B5EF4-FFF2-40B4-BE49-F238E27FC236}">
                <a16:creationId xmlns:a16="http://schemas.microsoft.com/office/drawing/2014/main" id="{F72928A1-9F4E-4B22-C74B-83EAF8B535FF}"/>
              </a:ext>
            </a:extLst>
          </p:cNvPr>
          <p:cNvSpPr txBox="1"/>
          <p:nvPr/>
        </p:nvSpPr>
        <p:spPr>
          <a:xfrm>
            <a:off x="3975947" y="941344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(ariXiv:2207.11427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0" name="Arrow: Right 23">
            <a:extLst>
              <a:ext uri="{FF2B5EF4-FFF2-40B4-BE49-F238E27FC236}">
                <a16:creationId xmlns:a16="http://schemas.microsoft.com/office/drawing/2014/main" id="{89995AD5-75A9-C3C0-155B-97242D35F523}"/>
              </a:ext>
            </a:extLst>
          </p:cNvPr>
          <p:cNvSpPr/>
          <p:nvPr/>
        </p:nvSpPr>
        <p:spPr>
          <a:xfrm rot="9822067">
            <a:off x="11417755" y="2586241"/>
            <a:ext cx="751300" cy="4226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FDCB1D26-F7E3-F172-0412-CCFEB9513C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2423" y="5925615"/>
            <a:ext cx="1412258" cy="86025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E90732-6D24-5D47-B699-E76B3D756308}"/>
              </a:ext>
            </a:extLst>
          </p:cNvPr>
          <p:cNvSpPr txBox="1"/>
          <p:nvPr/>
        </p:nvSpPr>
        <p:spPr>
          <a:xfrm>
            <a:off x="4783831" y="6080254"/>
            <a:ext cx="20124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Air-core magnets</a:t>
            </a:r>
            <a:endParaRPr lang="en-CH" dirty="0">
              <a:solidFill>
                <a:srgbClr val="0070C0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608511B-BD8B-26A3-9FDC-0A4C012B8F48}"/>
              </a:ext>
            </a:extLst>
          </p:cNvPr>
          <p:cNvSpPr/>
          <p:nvPr/>
        </p:nvSpPr>
        <p:spPr>
          <a:xfrm rot="20750472">
            <a:off x="6578330" y="2955693"/>
            <a:ext cx="1460337" cy="4265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5438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EEF5B7-5A12-EA41-A3A2-F952567E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Neutrino event characteristics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F8B723-A0D2-D107-2D8B-33A83E79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18066"/>
            <a:ext cx="10515600" cy="568326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Characteristics of the observed </a:t>
            </a:r>
            <a:r>
              <a:rPr kumimoji="1" lang="ja-JP" altLang="en-US" dirty="0"/>
              <a:t>𝜈 </a:t>
            </a:r>
            <a:r>
              <a:rPr kumimoji="1" lang="en-US" altLang="ja-JP" dirty="0"/>
              <a:t>interactions are in good agreement with MC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A44C72-D95F-B1AB-072C-13F5FCC8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8F7A-224F-4725-91C3-97D9D49746D8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87065F-DEE9-426A-0166-EE5D2797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08" y="1296993"/>
            <a:ext cx="5539928" cy="4677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EF6782-7F95-1644-F27B-3C383436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72440"/>
            <a:ext cx="5590882" cy="4720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FDB3192-1C93-E847-2F0A-36CC3B0EFFCA}"/>
                  </a:ext>
                </a:extLst>
              </p:cNvPr>
              <p:cNvSpPr txBox="1"/>
              <p:nvPr/>
            </p:nvSpPr>
            <p:spPr>
              <a:xfrm>
                <a:off x="2940417" y="841105"/>
                <a:ext cx="5818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FDB3192-1C93-E847-2F0A-36CC3B0EF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417" y="841105"/>
                <a:ext cx="58189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F87ADDE-270B-95A1-A62B-4EC46E3F919F}"/>
                  </a:ext>
                </a:extLst>
              </p:cNvPr>
              <p:cNvSpPr txBox="1"/>
              <p:nvPr/>
            </p:nvSpPr>
            <p:spPr>
              <a:xfrm>
                <a:off x="8584254" y="829882"/>
                <a:ext cx="581891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F87ADDE-270B-95A1-A62B-4EC46E3F9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254" y="829882"/>
                <a:ext cx="581891" cy="491417"/>
              </a:xfrm>
              <a:prstGeom prst="rect">
                <a:avLst/>
              </a:prstGeom>
              <a:blipFill>
                <a:blip r:embed="rId6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C752F15-0268-0824-EAB9-217883CF9B8C}"/>
              </a:ext>
            </a:extLst>
          </p:cNvPr>
          <p:cNvSpPr/>
          <p:nvPr/>
        </p:nvSpPr>
        <p:spPr>
          <a:xfrm>
            <a:off x="362108" y="960582"/>
            <a:ext cx="5590882" cy="50563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419B8A9-208C-E18E-0DA1-E857334B7171}"/>
              </a:ext>
            </a:extLst>
          </p:cNvPr>
          <p:cNvSpPr/>
          <p:nvPr/>
        </p:nvSpPr>
        <p:spPr>
          <a:xfrm>
            <a:off x="6096000" y="960582"/>
            <a:ext cx="5590882" cy="50563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B0DB49-61E5-7235-4905-D66A49B2A2B8}"/>
              </a:ext>
            </a:extLst>
          </p:cNvPr>
          <p:cNvSpPr txBox="1"/>
          <p:nvPr/>
        </p:nvSpPr>
        <p:spPr>
          <a:xfrm>
            <a:off x="8931563" y="77788"/>
            <a:ext cx="3260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CERN-FASER-CONF-2025-002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BAA0E329-C6CB-ECC4-6512-7DE82293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EF680452-D6D1-8F60-7765-9A6D5428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672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6A8BC-4D75-9EB0-AF54-375B077E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flux and expected number of interactions</a:t>
            </a:r>
            <a:endParaRPr lang="en-CH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CA17EF-2B75-8D9D-B24C-317F5931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3367DE-D8BD-F3B5-7E6B-B3C6C40D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4EDFEF-0EB9-31CD-7F7C-5E495555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51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F3B65A8-3320-1650-6821-3F7B064B457B}"/>
                  </a:ext>
                </a:extLst>
              </p:cNvPr>
              <p:cNvSpPr txBox="1"/>
              <p:nvPr/>
            </p:nvSpPr>
            <p:spPr>
              <a:xfrm>
                <a:off x="8077200" y="2486025"/>
                <a:ext cx="39648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Expected number of CC interactions in 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with 250 fb</a:t>
                </a:r>
                <a:r>
                  <a:rPr lang="en-US" baseline="30000" dirty="0"/>
                  <a:t>-1</a:t>
                </a:r>
                <a:endParaRPr lang="en-CH" baseline="30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F3B65A8-3320-1650-6821-3F7B064B4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2486025"/>
                <a:ext cx="3964879" cy="646331"/>
              </a:xfrm>
              <a:prstGeom prst="rect">
                <a:avLst/>
              </a:prstGeom>
              <a:blipFill>
                <a:blip r:embed="rId2"/>
                <a:stretch>
                  <a:fillRect l="-1231" t="-4717" b="-150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6A1F759F-23A6-4EB7-580C-B93926DC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65" y="3132356"/>
            <a:ext cx="4198514" cy="2668982"/>
          </a:xfrm>
          <a:prstGeom prst="rect">
            <a:avLst/>
          </a:prstGeom>
        </p:spPr>
      </p:pic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6E419C65-39FA-1508-252F-22684A1F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976"/>
            <a:ext cx="10515600" cy="4351338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https://arxiv.org/abs/2402.13318</a:t>
            </a:r>
            <a:r>
              <a:rPr lang="en-US" dirty="0"/>
              <a:t> </a:t>
            </a:r>
            <a:endParaRPr lang="en-CH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E39441-9EDD-D41A-745B-85C16CCF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71" y="2184866"/>
            <a:ext cx="7458736" cy="39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56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32A53-FCBA-4FEC-BC61-F33BEA7C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91" y="243088"/>
            <a:ext cx="11735564" cy="91327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Neutrinos = proxy of forward hadron production</a:t>
            </a:r>
            <a:endParaRPr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E7DF32F-B756-464A-A110-B23F8CB846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610" y="1399841"/>
                <a:ext cx="8600983" cy="5420379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>
                    <a:solidFill>
                      <a:srgbClr val="FFFF00"/>
                    </a:solidFill>
                  </a:rPr>
                  <a:t>Pion, Kaon, charm </a:t>
                </a:r>
                <a:r>
                  <a:rPr lang="en-US" altLang="ja-JP" dirty="0">
                    <a:solidFill>
                      <a:schemeClr val="tx1"/>
                    </a:solidFill>
                  </a:rPr>
                  <a:t>contribute to </a:t>
                </a:r>
                <a:r>
                  <a:rPr lang="en-US" altLang="ja-JP" dirty="0">
                    <a:solidFill>
                      <a:srgbClr val="FFFF00"/>
                    </a:solidFill>
                  </a:rPr>
                  <a:t>different part of energy spectra and flavor </a:t>
                </a:r>
              </a:p>
              <a:p>
                <a:endParaRPr lang="en-US" altLang="ja-JP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>
                  <a:solidFill>
                    <a:srgbClr val="FFFF00"/>
                  </a:solidFill>
                </a:endParaRPr>
              </a:p>
              <a:p>
                <a:r>
                  <a:rPr lang="en-US" altLang="ja-JP" dirty="0">
                    <a:solidFill>
                      <a:srgbClr val="FFFF00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altLang="ja-JP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provides important inputs to validate/improve generators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</a:t>
                </a:r>
                <a:r>
                  <a:rPr lang="en-US" altLang="ja-JP" dirty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Muon excess, prompt neutrinos</a:t>
                </a:r>
                <a:endParaRPr lang="en-US" altLang="ja-JP" dirty="0">
                  <a:solidFill>
                    <a:srgbClr val="FFFF00"/>
                  </a:solidFill>
                </a:endParaRPr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E7DF32F-B756-464A-A110-B23F8CB846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610" y="1399841"/>
                <a:ext cx="8600983" cy="5420379"/>
              </a:xfrm>
              <a:blipFill>
                <a:blip r:embed="rId3"/>
                <a:stretch>
                  <a:fillRect l="-992" t="-146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10FA47-6EE5-444D-B5AC-89CE026F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8613" y="6046326"/>
            <a:ext cx="2743200" cy="365125"/>
          </a:xfrm>
        </p:spPr>
        <p:txBody>
          <a:bodyPr/>
          <a:lstStyle/>
          <a:p>
            <a:fld id="{3F9D6DB2-1136-4731-B38C-6464CA9C5B82}" type="slidenum">
              <a:rPr lang="ja-JP" altLang="en-US" smtClean="0"/>
              <a:pPr/>
              <a:t>52</a:t>
            </a:fld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CCE1743-A83B-4D63-8009-78A4D9F1A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492" r="46627"/>
          <a:stretch/>
        </p:blipFill>
        <p:spPr>
          <a:xfrm>
            <a:off x="8641971" y="3957176"/>
            <a:ext cx="3287265" cy="250371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29B1C2A-0318-4E72-BE6F-F322FACC7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627" b="67217"/>
          <a:stretch/>
        </p:blipFill>
        <p:spPr>
          <a:xfrm>
            <a:off x="8641971" y="1766055"/>
            <a:ext cx="3286800" cy="2247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38646C3C-CBE1-45AC-B029-1DFDF76BDBBB}"/>
                  </a:ext>
                </a:extLst>
              </p:cNvPr>
              <p:cNvSpPr/>
              <p:nvPr/>
            </p:nvSpPr>
            <p:spPr>
              <a:xfrm>
                <a:off x="1561250" y="3246720"/>
                <a:ext cx="451248" cy="3645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38646C3C-CBE1-45AC-B029-1DFDF76BD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250" y="3246720"/>
                <a:ext cx="451248" cy="364560"/>
              </a:xfrm>
              <a:prstGeom prst="roundRect">
                <a:avLst/>
              </a:prstGeom>
              <a:blipFill>
                <a:blip r:embed="rId5"/>
                <a:stretch>
                  <a:fillRect l="-3947" b="-3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四角形: 角を丸くする 26">
                <a:extLst>
                  <a:ext uri="{FF2B5EF4-FFF2-40B4-BE49-F238E27FC236}">
                    <a16:creationId xmlns:a16="http://schemas.microsoft.com/office/drawing/2014/main" id="{BBF0D4CB-36E1-43AE-AE13-7C23FFF17B4E}"/>
                  </a:ext>
                </a:extLst>
              </p:cNvPr>
              <p:cNvSpPr/>
              <p:nvPr/>
            </p:nvSpPr>
            <p:spPr>
              <a:xfrm>
                <a:off x="7965099" y="2991113"/>
                <a:ext cx="451248" cy="3645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7" name="四角形: 角を丸くする 26">
                <a:extLst>
                  <a:ext uri="{FF2B5EF4-FFF2-40B4-BE49-F238E27FC236}">
                    <a16:creationId xmlns:a16="http://schemas.microsoft.com/office/drawing/2014/main" id="{BBF0D4CB-36E1-43AE-AE13-7C23FFF17B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99" y="2991113"/>
                <a:ext cx="451248" cy="364560"/>
              </a:xfrm>
              <a:prstGeom prst="roundRect">
                <a:avLst/>
              </a:prstGeom>
              <a:blipFill>
                <a:blip r:embed="rId6"/>
                <a:stretch>
                  <a:fillRect l="-3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四角形: 角を丸くする 27">
                <a:extLst>
                  <a:ext uri="{FF2B5EF4-FFF2-40B4-BE49-F238E27FC236}">
                    <a16:creationId xmlns:a16="http://schemas.microsoft.com/office/drawing/2014/main" id="{8A241E06-CE9C-4380-AEB2-832E5B4BCFE1}"/>
                  </a:ext>
                </a:extLst>
              </p:cNvPr>
              <p:cNvSpPr/>
              <p:nvPr/>
            </p:nvSpPr>
            <p:spPr>
              <a:xfrm>
                <a:off x="7963545" y="5162406"/>
                <a:ext cx="451248" cy="3645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28" name="四角形: 角を丸くする 27">
                <a:extLst>
                  <a:ext uri="{FF2B5EF4-FFF2-40B4-BE49-F238E27FC236}">
                    <a16:creationId xmlns:a16="http://schemas.microsoft.com/office/drawing/2014/main" id="{8A241E06-CE9C-4380-AEB2-832E5B4BCF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545" y="5162406"/>
                <a:ext cx="451248" cy="364560"/>
              </a:xfrm>
              <a:prstGeom prst="roundRect">
                <a:avLst/>
              </a:prstGeom>
              <a:blipFill>
                <a:blip r:embed="rId7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B43C0C1-BCBD-482F-B300-ECAF2CD8240B}"/>
              </a:ext>
            </a:extLst>
          </p:cNvPr>
          <p:cNvGrpSpPr/>
          <p:nvPr/>
        </p:nvGrpSpPr>
        <p:grpSpPr>
          <a:xfrm>
            <a:off x="2374355" y="2501656"/>
            <a:ext cx="4236299" cy="3246082"/>
            <a:chOff x="2460592" y="2272068"/>
            <a:chExt cx="3303159" cy="2491201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3E13620-3B87-4571-9222-AEC1778CE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438" r="46627" b="35856"/>
            <a:stretch/>
          </p:blipFill>
          <p:spPr>
            <a:xfrm>
              <a:off x="2476486" y="2272068"/>
              <a:ext cx="3287265" cy="217441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E700A1D-77BB-4CD9-AC72-5C5F3F26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17" t="95047" r="46435" b="-371"/>
            <a:stretch/>
          </p:blipFill>
          <p:spPr>
            <a:xfrm>
              <a:off x="2460592" y="4398709"/>
              <a:ext cx="3301200" cy="36456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31EEF89B-DC65-4C50-AB62-B0733FBCB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245" t="33302" r="2400" b="62717"/>
            <a:stretch/>
          </p:blipFill>
          <p:spPr>
            <a:xfrm>
              <a:off x="3734793" y="2554542"/>
              <a:ext cx="1931159" cy="2729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44DCCD5-A3EE-499B-8A9D-10AB48110D2D}"/>
                    </a:ext>
                  </a:extLst>
                </p:cNvPr>
                <p:cNvSpPr txBox="1"/>
                <p:nvPr/>
              </p:nvSpPr>
              <p:spPr>
                <a:xfrm>
                  <a:off x="2848640" y="2718701"/>
                  <a:ext cx="816939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44DCCD5-A3EE-499B-8A9D-10AB48110D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8640" y="2718701"/>
                  <a:ext cx="816939" cy="36939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9FE8EF31-B6F1-41A5-91B2-88EAB4BCBE49}"/>
                    </a:ext>
                  </a:extLst>
                </p:cNvPr>
                <p:cNvSpPr txBox="1"/>
                <p:nvPr/>
              </p:nvSpPr>
              <p:spPr>
                <a:xfrm>
                  <a:off x="3609041" y="3150690"/>
                  <a:ext cx="816939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9FE8EF31-B6F1-41A5-91B2-88EAB4BCB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9041" y="3150690"/>
                  <a:ext cx="816939" cy="3693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503372BB-5A03-4D31-8C85-10A8D102DEA9}"/>
                    </a:ext>
                  </a:extLst>
                </p:cNvPr>
                <p:cNvSpPr txBox="1"/>
                <p:nvPr/>
              </p:nvSpPr>
              <p:spPr>
                <a:xfrm>
                  <a:off x="4284236" y="3534731"/>
                  <a:ext cx="816939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503372BB-5A03-4D31-8C85-10A8D102DE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4236" y="3534731"/>
                  <a:ext cx="816939" cy="3693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DC94AA2-A3D2-413B-8BF7-1BEB3C295A0B}"/>
                  </a:ext>
                </a:extLst>
              </p:cNvPr>
              <p:cNvSpPr txBox="1"/>
              <p:nvPr/>
            </p:nvSpPr>
            <p:spPr>
              <a:xfrm>
                <a:off x="9836080" y="2352725"/>
                <a:ext cx="816939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DC94AA2-A3D2-413B-8BF7-1BEB3C295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080" y="2352725"/>
                <a:ext cx="816939" cy="3693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AF83C75B-3F61-4175-84AF-4C2C54691E01}"/>
                  </a:ext>
                </a:extLst>
              </p:cNvPr>
              <p:cNvSpPr txBox="1"/>
              <p:nvPr/>
            </p:nvSpPr>
            <p:spPr>
              <a:xfrm>
                <a:off x="10814299" y="2492218"/>
                <a:ext cx="816939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AF83C75B-3F61-4175-84AF-4C2C54691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4299" y="2492218"/>
                <a:ext cx="816939" cy="3693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FB17AF09-F65A-4D1A-ABA8-3E1CC95A33F4}"/>
                  </a:ext>
                </a:extLst>
              </p:cNvPr>
              <p:cNvSpPr txBox="1"/>
              <p:nvPr/>
            </p:nvSpPr>
            <p:spPr>
              <a:xfrm>
                <a:off x="10320755" y="4905351"/>
                <a:ext cx="816939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FB17AF09-F65A-4D1A-ABA8-3E1CC95A3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755" y="4905351"/>
                <a:ext cx="816939" cy="3693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BDBC85-2430-0A6F-4D82-A0884CAB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349838C-1F41-DE8A-E4C6-87AEA4BE8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365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99" y="213629"/>
            <a:ext cx="9894772" cy="710076"/>
          </a:xfrm>
        </p:spPr>
        <p:txBody>
          <a:bodyPr>
            <a:normAutofit/>
          </a:bodyPr>
          <a:lstStyle/>
          <a:p>
            <a:r>
              <a:rPr lang="en-US" dirty="0"/>
              <a:t>Heavy-flavor-associated channels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14199" y="1169658"/>
                <a:ext cx="8082176" cy="396524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Measure charm </a:t>
                </a:r>
                <a:r>
                  <a:rPr lang="en-US" sz="2400" dirty="0"/>
                  <a:t>production channels</a:t>
                </a:r>
              </a:p>
              <a:p>
                <a:pPr lvl="1"/>
                <a:r>
                  <a:rPr lang="en-US" sz="2000" dirty="0"/>
                  <a:t>Large rate ~ 10%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CC events,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1000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events</a:t>
                </a:r>
              </a:p>
              <a:p>
                <a:pPr lvl="1"/>
                <a:r>
                  <a:rPr lang="en-US" sz="2000" dirty="0"/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induced charm prod.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Search for Beauty </a:t>
                </a:r>
                <a:r>
                  <a:rPr lang="en-US" sz="2400" dirty="0"/>
                  <a:t>production channels</a:t>
                </a:r>
              </a:p>
              <a:p>
                <a:pPr lvl="1"/>
                <a:r>
                  <a:rPr lang="en-US" sz="2000" dirty="0"/>
                  <a:t>Expected SM events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𝐶𝐶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production) are</a:t>
                </a:r>
                <a:r>
                  <a:rPr lang="en-US" altLang="ja-JP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(0.1)</m:t>
                    </m:r>
                  </m:oMath>
                </a14:m>
                <a:r>
                  <a:rPr lang="en-US" sz="2000" dirty="0"/>
                  <a:t> events in Run 3, due to CKM suppression,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𝑢𝑏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4199" y="1169658"/>
                <a:ext cx="8082176" cy="3965249"/>
              </a:xfrm>
              <a:blipFill>
                <a:blip r:embed="rId2"/>
                <a:stretch>
                  <a:fillRect l="-980" t="-2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770" y="2466981"/>
            <a:ext cx="2476982" cy="77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950" y="1192112"/>
            <a:ext cx="2855271" cy="2845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B188EB-1B04-41D5-9FD2-BD0CC8ADACEC}"/>
                  </a:ext>
                </a:extLst>
              </p:cNvPr>
              <p:cNvSpPr txBox="1"/>
              <p:nvPr/>
            </p:nvSpPr>
            <p:spPr>
              <a:xfrm>
                <a:off x="7301585" y="5292221"/>
                <a:ext cx="1398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→ℓ</m:t>
                      </m:r>
                      <m:acc>
                        <m:accPr>
                          <m:chr m:val="̅"/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B188EB-1B04-41D5-9FD2-BD0CC8ADA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585" y="5292221"/>
                <a:ext cx="13982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D96701-4B36-49E4-A051-B0ED2CD7D7FA}"/>
                  </a:ext>
                </a:extLst>
              </p:cNvPr>
              <p:cNvSpPr txBox="1"/>
              <p:nvPr/>
            </p:nvSpPr>
            <p:spPr>
              <a:xfrm>
                <a:off x="7393025" y="6087943"/>
                <a:ext cx="1398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→ℓ</m:t>
                      </m:r>
                      <m:r>
                        <a:rPr kumimoji="1" lang="en-US" altLang="ja-JP" i="1">
                          <a:latin typeface="Cambria Math" panose="02040503050406030204" pitchFamily="18" charset="0"/>
                        </a:rPr>
                        <m:t>𝐵𝐷𝑋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D96701-4B36-49E4-A051-B0ED2CD7D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25" y="6087943"/>
                <a:ext cx="139821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1" y="4838806"/>
            <a:ext cx="5610122" cy="19518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B3BD5-D960-49E1-AEEA-87C2A0F0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53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A5F3DB-8A66-4401-82F0-31B0CEC38A4C}"/>
                  </a:ext>
                </a:extLst>
              </p:cNvPr>
              <p:cNvSpPr txBox="1"/>
              <p:nvPr/>
            </p:nvSpPr>
            <p:spPr>
              <a:xfrm>
                <a:off x="6151768" y="2595657"/>
                <a:ext cx="1944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ℓ=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A5F3DB-8A66-4401-82F0-31B0CEC38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68" y="2595657"/>
                <a:ext cx="1944725" cy="369332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ADD5BF2-2ACC-4D5E-ACAD-B60810B27D46}"/>
              </a:ext>
            </a:extLst>
          </p:cNvPr>
          <p:cNvGrpSpPr/>
          <p:nvPr/>
        </p:nvGrpSpPr>
        <p:grpSpPr>
          <a:xfrm>
            <a:off x="1463040" y="2146434"/>
            <a:ext cx="2079105" cy="1210219"/>
            <a:chOff x="3634980" y="1690688"/>
            <a:chExt cx="2373958" cy="1337459"/>
          </a:xfrm>
        </p:grpSpPr>
        <p:cxnSp>
          <p:nvCxnSpPr>
            <p:cNvPr id="15" name="Straight Connector 4">
              <a:extLst>
                <a:ext uri="{FF2B5EF4-FFF2-40B4-BE49-F238E27FC236}">
                  <a16:creationId xmlns:a16="http://schemas.microsoft.com/office/drawing/2014/main" id="{23E757D8-6B57-4FFF-986E-B47D61E0B96D}"/>
                </a:ext>
              </a:extLst>
            </p:cNvPr>
            <p:cNvCxnSpPr/>
            <p:nvPr/>
          </p:nvCxnSpPr>
          <p:spPr>
            <a:xfrm>
              <a:off x="4023487" y="1939551"/>
              <a:ext cx="803656" cy="18288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96778B30-3BC1-47C4-B420-5B0FFE33AC3F}"/>
                </a:ext>
              </a:extLst>
            </p:cNvPr>
            <p:cNvCxnSpPr/>
            <p:nvPr/>
          </p:nvCxnSpPr>
          <p:spPr>
            <a:xfrm flipV="1">
              <a:off x="4827143" y="1950021"/>
              <a:ext cx="803656" cy="17241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">
              <a:extLst>
                <a:ext uri="{FF2B5EF4-FFF2-40B4-BE49-F238E27FC236}">
                  <a16:creationId xmlns:a16="http://schemas.microsoft.com/office/drawing/2014/main" id="{66F29FFC-4E41-416A-BDE5-18175B614B93}"/>
                </a:ext>
              </a:extLst>
            </p:cNvPr>
            <p:cNvCxnSpPr/>
            <p:nvPr/>
          </p:nvCxnSpPr>
          <p:spPr>
            <a:xfrm>
              <a:off x="4827143" y="2122431"/>
              <a:ext cx="0" cy="54864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7">
              <a:extLst>
                <a:ext uri="{FF2B5EF4-FFF2-40B4-BE49-F238E27FC236}">
                  <a16:creationId xmlns:a16="http://schemas.microsoft.com/office/drawing/2014/main" id="{3C6F9A6A-5F8D-442F-8F3F-7D838E6FFBE9}"/>
                </a:ext>
              </a:extLst>
            </p:cNvPr>
            <p:cNvCxnSpPr/>
            <p:nvPr/>
          </p:nvCxnSpPr>
          <p:spPr>
            <a:xfrm flipH="1">
              <a:off x="4039833" y="2671071"/>
              <a:ext cx="787310" cy="17241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F8A9FC92-DCA1-4D40-ABDC-916F8DF61EBC}"/>
                </a:ext>
              </a:extLst>
            </p:cNvPr>
            <p:cNvCxnSpPr/>
            <p:nvPr/>
          </p:nvCxnSpPr>
          <p:spPr>
            <a:xfrm>
              <a:off x="4827143" y="2671072"/>
              <a:ext cx="844550" cy="147637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9">
                  <a:extLst>
                    <a:ext uri="{FF2B5EF4-FFF2-40B4-BE49-F238E27FC236}">
                      <a16:creationId xmlns:a16="http://schemas.microsoft.com/office/drawing/2014/main" id="{B9997CC2-E8D7-455A-B276-2664881C719E}"/>
                    </a:ext>
                  </a:extLst>
                </p:cNvPr>
                <p:cNvSpPr txBox="1"/>
                <p:nvPr/>
              </p:nvSpPr>
              <p:spPr>
                <a:xfrm>
                  <a:off x="3634980" y="1690688"/>
                  <a:ext cx="4862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9">
                  <a:extLst>
                    <a:ext uri="{FF2B5EF4-FFF2-40B4-BE49-F238E27FC236}">
                      <a16:creationId xmlns:a16="http://schemas.microsoft.com/office/drawing/2014/main" id="{B9997CC2-E8D7-455A-B276-2664881C7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980" y="1690688"/>
                  <a:ext cx="48622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92AD05DC-BC39-4B7F-B3A0-0E821BDBD413}"/>
                    </a:ext>
                  </a:extLst>
                </p:cNvPr>
                <p:cNvSpPr txBox="1"/>
                <p:nvPr/>
              </p:nvSpPr>
              <p:spPr>
                <a:xfrm>
                  <a:off x="5522709" y="1732287"/>
                  <a:ext cx="4862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92AD05DC-BC39-4B7F-B3A0-0E821BDBD4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709" y="1732287"/>
                  <a:ext cx="48622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1">
                  <a:extLst>
                    <a:ext uri="{FF2B5EF4-FFF2-40B4-BE49-F238E27FC236}">
                      <a16:creationId xmlns:a16="http://schemas.microsoft.com/office/drawing/2014/main" id="{75C2662C-E532-4BFB-840D-A42AB464646D}"/>
                    </a:ext>
                  </a:extLst>
                </p:cNvPr>
                <p:cNvSpPr txBox="1"/>
                <p:nvPr/>
              </p:nvSpPr>
              <p:spPr>
                <a:xfrm>
                  <a:off x="3713607" y="2634042"/>
                  <a:ext cx="422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11">
                  <a:extLst>
                    <a:ext uri="{FF2B5EF4-FFF2-40B4-BE49-F238E27FC236}">
                      <a16:creationId xmlns:a16="http://schemas.microsoft.com/office/drawing/2014/main" id="{75C2662C-E532-4BFB-840D-A42AB4646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3607" y="2634042"/>
                  <a:ext cx="42286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363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12">
                  <a:extLst>
                    <a:ext uri="{FF2B5EF4-FFF2-40B4-BE49-F238E27FC236}">
                      <a16:creationId xmlns:a16="http://schemas.microsoft.com/office/drawing/2014/main" id="{C47B6185-3E20-4BD6-A56C-E51146835946}"/>
                    </a:ext>
                  </a:extLst>
                </p:cNvPr>
                <p:cNvSpPr txBox="1"/>
                <p:nvPr/>
              </p:nvSpPr>
              <p:spPr>
                <a:xfrm>
                  <a:off x="5567155" y="2658815"/>
                  <a:ext cx="422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12">
                  <a:extLst>
                    <a:ext uri="{FF2B5EF4-FFF2-40B4-BE49-F238E27FC236}">
                      <a16:creationId xmlns:a16="http://schemas.microsoft.com/office/drawing/2014/main" id="{C47B6185-3E20-4BD6-A56C-E511468359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7155" y="2658815"/>
                  <a:ext cx="42286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9E98A221-7585-4E24-91AD-F0968A474B6C}"/>
                    </a:ext>
                  </a:extLst>
                </p:cNvPr>
                <p:cNvSpPr txBox="1"/>
                <p:nvPr/>
              </p:nvSpPr>
              <p:spPr>
                <a:xfrm>
                  <a:off x="4585662" y="2658815"/>
                  <a:ext cx="6114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𝑐𝑑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9E98A221-7585-4E24-91AD-F0968A474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5662" y="2658815"/>
                  <a:ext cx="611487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15">
                  <a:extLst>
                    <a:ext uri="{FF2B5EF4-FFF2-40B4-BE49-F238E27FC236}">
                      <a16:creationId xmlns:a16="http://schemas.microsoft.com/office/drawing/2014/main" id="{E2D2535E-F86C-43CE-8712-B69F6EE05373}"/>
                    </a:ext>
                  </a:extLst>
                </p:cNvPr>
                <p:cNvSpPr txBox="1"/>
                <p:nvPr/>
              </p:nvSpPr>
              <p:spPr>
                <a:xfrm>
                  <a:off x="4891405" y="2280752"/>
                  <a:ext cx="266700" cy="37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5" name="TextBox 15">
                  <a:extLst>
                    <a:ext uri="{FF2B5EF4-FFF2-40B4-BE49-F238E27FC236}">
                      <a16:creationId xmlns:a16="http://schemas.microsoft.com/office/drawing/2014/main" id="{E2D2535E-F86C-43CE-8712-B69F6EE053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405" y="2280752"/>
                  <a:ext cx="266700" cy="372731"/>
                </a:xfrm>
                <a:prstGeom prst="rect">
                  <a:avLst/>
                </a:prstGeom>
                <a:blipFill>
                  <a:blip r:embed="rId14"/>
                  <a:stretch>
                    <a:fillRect r="-123684" b="-363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5A343CFE-A5C0-D24B-0728-8701902C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A2622A63-4784-7EE1-8EF6-4164C8B0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349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Sterile neutrino oscillation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84158" y="1680525"/>
                <a:ext cx="6538085" cy="207473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Due to unique energy and baseline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m/MeV), FASER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000" dirty="0"/>
                  <a:t> is sensitive to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000" dirty="0"/>
                  <a:t> eV</a:t>
                </a:r>
                <a:r>
                  <a:rPr lang="en-GB" sz="2000" baseline="30000" dirty="0"/>
                  <a:t>2</a:t>
                </a:r>
                <a:r>
                  <a:rPr lang="en-GB" sz="2000" dirty="0"/>
                  <a:t>.</a:t>
                </a:r>
              </a:p>
              <a:p>
                <a:r>
                  <a:rPr lang="en-US" sz="2000" dirty="0"/>
                  <a:t>Neutrino spectrum deformation</a:t>
                </a:r>
              </a:p>
              <a:p>
                <a:r>
                  <a:rPr lang="en-US" sz="2000" dirty="0"/>
                  <a:t>Competitive in disappearance channels.</a:t>
                </a:r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4158" y="1680525"/>
                <a:ext cx="6538085" cy="207473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2923" b="49783"/>
          <a:stretch/>
        </p:blipFill>
        <p:spPr>
          <a:xfrm>
            <a:off x="5720826" y="3755262"/>
            <a:ext cx="6049822" cy="2718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46869" y="3233177"/>
                <a:ext cx="1899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disappearance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69" y="3233177"/>
                <a:ext cx="1899138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088885" y="3233177"/>
                <a:ext cx="1899138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disappearance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885" y="3233177"/>
                <a:ext cx="1899138" cy="391646"/>
              </a:xfrm>
              <a:prstGeom prst="rect">
                <a:avLst/>
              </a:prstGeom>
              <a:blipFill>
                <a:blip r:embed="rId5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668" y="3429000"/>
            <a:ext cx="4231568" cy="3115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FF61C-FD8A-4862-913A-C11E287C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47FA4-D6DA-4CF9-B84A-2397C4FC4C46}" type="slidenum">
              <a:rPr lang="en-GB" smtClean="0"/>
              <a:t>54</a:t>
            </a:fld>
            <a:endParaRPr lang="en-GB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8E52494-2363-01C8-0FBF-2DE595B7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C06DDFE1-F259-4709-6D1C-E16EB57B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468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45D286-130E-95B6-292D-CBE7E3C0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97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Expected neutrino </a:t>
            </a:r>
            <a:r>
              <a:rPr lang="en-US" altLang="ja-JP" dirty="0"/>
              <a:t>spectra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51A2AD-77C6-23F2-8F8A-FC0CAE80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4564CF-690D-E40A-3961-FAC5531B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470F7-ABF9-4651-B23E-58F43B03F2C7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624B5DA-81FC-7E5F-5903-3BA1DF08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408"/>
            <a:ext cx="7073901" cy="2748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9">
                <a:extLst>
                  <a:ext uri="{FF2B5EF4-FFF2-40B4-BE49-F238E27FC236}">
                    <a16:creationId xmlns:a16="http://schemas.microsoft.com/office/drawing/2014/main" id="{6BC32678-26EB-AC0A-3BC0-BE7E7E60394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53300" y="1237409"/>
              <a:ext cx="4680081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2161">
                      <a:extLst>
                        <a:ext uri="{9D8B030D-6E8A-4147-A177-3AD203B41FA5}">
                          <a16:colId xmlns:a16="http://schemas.microsoft.com/office/drawing/2014/main" val="1207553083"/>
                        </a:ext>
                      </a:extLst>
                    </a:gridCol>
                    <a:gridCol w="1595535">
                      <a:extLst>
                        <a:ext uri="{9D8B030D-6E8A-4147-A177-3AD203B41FA5}">
                          <a16:colId xmlns:a16="http://schemas.microsoft.com/office/drawing/2014/main" val="1978677895"/>
                        </a:ext>
                      </a:extLst>
                    </a:gridCol>
                    <a:gridCol w="1732385">
                      <a:extLst>
                        <a:ext uri="{9D8B030D-6E8A-4147-A177-3AD203B41FA5}">
                          <a16:colId xmlns:a16="http://schemas.microsoft.com/office/drawing/2014/main" val="2367267457"/>
                        </a:ext>
                      </a:extLst>
                    </a:gridCol>
                  </a:tblGrid>
                  <a:tr h="336229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FASER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oMath>
                          </a14:m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SND@LHC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9817458"/>
                      </a:ext>
                    </a:extLst>
                  </a:tr>
                  <a:tr h="521977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Target mass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1100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800 kg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895994"/>
                      </a:ext>
                    </a:extLst>
                  </a:tr>
                  <a:tr h="336229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Location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On axis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Off axis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110455"/>
                      </a:ext>
                    </a:extLst>
                  </a:tr>
                  <a:tr h="840572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Features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High energy &amp; high statistics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More neutrinos from charm decay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604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9">
                <a:extLst>
                  <a:ext uri="{FF2B5EF4-FFF2-40B4-BE49-F238E27FC236}">
                    <a16:creationId xmlns:a16="http://schemas.microsoft.com/office/drawing/2014/main" id="{6BC32678-26EB-AC0A-3BC0-BE7E7E6039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9161226"/>
                  </p:ext>
                </p:extLst>
              </p:nvPr>
            </p:nvGraphicFramePr>
            <p:xfrm>
              <a:off x="7353300" y="1237409"/>
              <a:ext cx="4680081" cy="2167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2161">
                      <a:extLst>
                        <a:ext uri="{9D8B030D-6E8A-4147-A177-3AD203B41FA5}">
                          <a16:colId xmlns:a16="http://schemas.microsoft.com/office/drawing/2014/main" val="1207553083"/>
                        </a:ext>
                      </a:extLst>
                    </a:gridCol>
                    <a:gridCol w="1595535">
                      <a:extLst>
                        <a:ext uri="{9D8B030D-6E8A-4147-A177-3AD203B41FA5}">
                          <a16:colId xmlns:a16="http://schemas.microsoft.com/office/drawing/2014/main" val="1978677895"/>
                        </a:ext>
                      </a:extLst>
                    </a:gridCol>
                    <a:gridCol w="1732385">
                      <a:extLst>
                        <a:ext uri="{9D8B030D-6E8A-4147-A177-3AD203B41FA5}">
                          <a16:colId xmlns:a16="http://schemas.microsoft.com/office/drawing/2014/main" val="236726745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kumimoji="1" lang="ja-JP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85115" t="-8333" r="-110305" b="-5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SND@LHC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9817458"/>
                      </a:ext>
                    </a:extLst>
                  </a:tr>
                  <a:tr h="521977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Target mass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1100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800 kg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8959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Location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On axis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Off axis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110455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Features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High energy &amp; high statistics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dirty="0"/>
                            <a:t>More neutrinos from charm decay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604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Expected CC interaction events">
            <a:extLst>
              <a:ext uri="{FF2B5EF4-FFF2-40B4-BE49-F238E27FC236}">
                <a16:creationId xmlns:a16="http://schemas.microsoft.com/office/drawing/2014/main" id="{22AE1FE5-17A5-AEAE-8E33-70788DFBF542}"/>
              </a:ext>
            </a:extLst>
          </p:cNvPr>
          <p:cNvSpPr txBox="1"/>
          <p:nvPr/>
        </p:nvSpPr>
        <p:spPr>
          <a:xfrm>
            <a:off x="141352" y="1043468"/>
            <a:ext cx="2435667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r>
              <a:rPr sz="1200" dirty="0"/>
              <a:t>Expected CC interaction</a:t>
            </a:r>
            <a:r>
              <a:rPr lang="en-US" sz="1200" dirty="0"/>
              <a:t>s with 150 fb</a:t>
            </a:r>
            <a:r>
              <a:rPr lang="en-US" sz="1200" baseline="30000" dirty="0"/>
              <a:t>-1</a:t>
            </a:r>
            <a:endParaRPr sz="1200" baseline="30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38AEE42-91CF-86D4-5E58-009614F49D81}"/>
              </a:ext>
            </a:extLst>
          </p:cNvPr>
          <p:cNvSpPr txBox="1"/>
          <p:nvPr/>
        </p:nvSpPr>
        <p:spPr>
          <a:xfrm>
            <a:off x="7667274" y="3585584"/>
            <a:ext cx="6110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4"/>
              </a:rPr>
              <a:t>10.1103/PhysRevD.104.113008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6FC07E5-28A9-FB96-4A27-C58787966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083" y="4002223"/>
            <a:ext cx="6642917" cy="28344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AE61C64-5558-717D-129B-C6D9C75F7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54"/>
          <a:stretch/>
        </p:blipFill>
        <p:spPr>
          <a:xfrm>
            <a:off x="933085" y="4220139"/>
            <a:ext cx="3675653" cy="2501335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5A613F9-9658-D75B-A31D-7911D8C2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6408" y="6463702"/>
            <a:ext cx="2743200" cy="365125"/>
          </a:xfrm>
        </p:spPr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DF3C47-77CD-20E6-D66B-43CD9D4E9FB6}"/>
                  </a:ext>
                </a:extLst>
              </p:cNvPr>
              <p:cNvSpPr txBox="1"/>
              <p:nvPr/>
            </p:nvSpPr>
            <p:spPr>
              <a:xfrm>
                <a:off x="3440451" y="4809889"/>
                <a:ext cx="1046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kumimoji="1" lang="en-US" altLang="ja-JP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DF3C47-77CD-20E6-D66B-43CD9D4E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451" y="4809889"/>
                <a:ext cx="104614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6F6507A-26C3-7723-8F56-7626D774958D}"/>
                  </a:ext>
                </a:extLst>
              </p:cNvPr>
              <p:cNvSpPr txBox="1"/>
              <p:nvPr/>
            </p:nvSpPr>
            <p:spPr>
              <a:xfrm>
                <a:off x="1311659" y="1280428"/>
                <a:ext cx="2435667" cy="310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ja-JP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</m:sSub>
                      <m:r>
                        <a:rPr kumimoji="1" lang="en-US" altLang="ja-JP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⟩∼900 </m:t>
                      </m:r>
                      <m:r>
                        <m:rPr>
                          <m:sty m:val="p"/>
                        </m:rPr>
                        <a:rPr kumimoji="1" lang="en-US" altLang="ja-JP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6F6507A-26C3-7723-8F56-7626D7749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59" y="1280428"/>
                <a:ext cx="2435667" cy="3109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8CD4030-3169-8C5F-FC9B-A251173481E4}"/>
                  </a:ext>
                </a:extLst>
              </p:cNvPr>
              <p:cNvSpPr txBox="1"/>
              <p:nvPr/>
            </p:nvSpPr>
            <p:spPr>
              <a:xfrm>
                <a:off x="4331249" y="1649542"/>
                <a:ext cx="2435667" cy="310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kumimoji="1" lang="en-US" altLang="ja-JP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ja-JP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kumimoji="1" lang="en-US" altLang="ja-JP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</m:sSub>
                      <m:r>
                        <a:rPr kumimoji="1" lang="en-US" altLang="ja-JP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kumimoji="1" lang="en-US" altLang="ja-JP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∼500 </m:t>
                      </m:r>
                      <m:r>
                        <m:rPr>
                          <m:sty m:val="p"/>
                        </m:rPr>
                        <a:rPr kumimoji="1" lang="en-US" altLang="ja-JP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8CD4030-3169-8C5F-FC9B-A25117348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49" y="1649542"/>
                <a:ext cx="2435667" cy="3109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816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61" y="244476"/>
            <a:ext cx="9652414" cy="441325"/>
          </a:xfrm>
        </p:spPr>
        <p:txBody>
          <a:bodyPr>
            <a:normAutofit fontScale="90000"/>
          </a:bodyPr>
          <a:lstStyle/>
          <a:p>
            <a:r>
              <a:rPr lang="en-US" dirty="0"/>
              <a:t>FASER AND </a:t>
            </a:r>
            <a:r>
              <a:rPr lang="en-US" dirty="0" err="1"/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/>
              <a:t>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103B8-2083-82A7-7C88-B3F67E8F4B31}"/>
              </a:ext>
            </a:extLst>
          </p:cNvPr>
          <p:cNvSpPr txBox="1"/>
          <p:nvPr/>
        </p:nvSpPr>
        <p:spPr>
          <a:xfrm rot="18563558">
            <a:off x="1026001" y="4175447"/>
            <a:ext cx="3168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Concept paper: Feng, </a:t>
            </a:r>
            <a:r>
              <a:rPr lang="en-US" sz="1200" dirty="0" err="1"/>
              <a:t>Galon</a:t>
            </a:r>
            <a:r>
              <a:rPr lang="en-US" sz="1200" dirty="0"/>
              <a:t>, Kling, </a:t>
            </a:r>
            <a:r>
              <a:rPr lang="en-US" sz="1200" dirty="0" err="1"/>
              <a:t>Trojanowski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CF97A-8D38-7D7D-06CE-FB2218C2B213}"/>
              </a:ext>
            </a:extLst>
          </p:cNvPr>
          <p:cNvSpPr txBox="1"/>
          <p:nvPr/>
        </p:nvSpPr>
        <p:spPr>
          <a:xfrm rot="18563558">
            <a:off x="2399043" y="3609805"/>
            <a:ext cx="2051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00"/>
                </a:solidFill>
              </a:rPr>
              <a:t>LOI</a:t>
            </a:r>
            <a:r>
              <a:rPr lang="en-US" sz="1200" dirty="0"/>
              <a:t> submitted to CERN LHCC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50AF9-C40C-E1E0-0F80-9526D246853D}"/>
              </a:ext>
            </a:extLst>
          </p:cNvPr>
          <p:cNvSpPr txBox="1"/>
          <p:nvPr/>
        </p:nvSpPr>
        <p:spPr>
          <a:xfrm rot="18563558">
            <a:off x="1169491" y="4449285"/>
            <a:ext cx="3887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Spare detector parts from ATLAS and </a:t>
            </a:r>
            <a:r>
              <a:rPr lang="en-US" sz="1200" dirty="0" err="1"/>
              <a:t>LHCb</a:t>
            </a:r>
            <a:r>
              <a:rPr lang="en-US" sz="1200" dirty="0"/>
              <a:t> Collaborations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F7FAE-7129-4D73-48B8-D27A7D98B8AB}"/>
              </a:ext>
            </a:extLst>
          </p:cNvPr>
          <p:cNvSpPr txBox="1"/>
          <p:nvPr/>
        </p:nvSpPr>
        <p:spPr>
          <a:xfrm rot="18563558">
            <a:off x="2076169" y="4100407"/>
            <a:ext cx="306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00"/>
                </a:solidFill>
              </a:rPr>
              <a:t>Technical Proposal </a:t>
            </a:r>
            <a:r>
              <a:rPr lang="en-US" sz="1200" dirty="0"/>
              <a:t>submitted to CERN LHCC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A854B-72EA-5EF4-B2C4-672A905949A2}"/>
              </a:ext>
            </a:extLst>
          </p:cNvPr>
          <p:cNvSpPr txBox="1"/>
          <p:nvPr/>
        </p:nvSpPr>
        <p:spPr>
          <a:xfrm rot="18563558">
            <a:off x="1762071" y="4353524"/>
            <a:ext cx="3670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00"/>
                </a:solidFill>
              </a:rPr>
              <a:t>Funding</a:t>
            </a:r>
            <a:r>
              <a:rPr lang="en-US" sz="1200" dirty="0"/>
              <a:t> from </a:t>
            </a:r>
            <a:r>
              <a:rPr lang="en-US" sz="1200" dirty="0" err="1"/>
              <a:t>Heising</a:t>
            </a:r>
            <a:r>
              <a:rPr lang="en-US" sz="1200" dirty="0"/>
              <a:t>-Simons and Simons Foundations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E9675-89CC-1799-E660-C46A5A904535}"/>
              </a:ext>
            </a:extLst>
          </p:cNvPr>
          <p:cNvSpPr txBox="1"/>
          <p:nvPr/>
        </p:nvSpPr>
        <p:spPr>
          <a:xfrm rot="18563558">
            <a:off x="2454764" y="4151422"/>
            <a:ext cx="3074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FASER </a:t>
            </a:r>
            <a:r>
              <a:rPr lang="en-US" sz="1200" b="1" dirty="0">
                <a:solidFill>
                  <a:srgbClr val="FFFF00"/>
                </a:solidFill>
              </a:rPr>
              <a:t>approved</a:t>
            </a:r>
            <a:r>
              <a:rPr lang="en-US" sz="1200" dirty="0"/>
              <a:t> as 8</a:t>
            </a:r>
            <a:r>
              <a:rPr lang="en-US" sz="1200" baseline="30000" dirty="0"/>
              <a:t>th</a:t>
            </a:r>
            <a:r>
              <a:rPr lang="en-US" sz="1200" dirty="0"/>
              <a:t> LHC detector by 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E3FA3D-8C77-9F1A-E96E-82E4B9A1BD52}"/>
              </a:ext>
            </a:extLst>
          </p:cNvPr>
          <p:cNvSpPr txBox="1"/>
          <p:nvPr/>
        </p:nvSpPr>
        <p:spPr>
          <a:xfrm rot="18563558">
            <a:off x="2891146" y="4182392"/>
            <a:ext cx="3202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err="1">
                <a:solidFill>
                  <a:srgbClr val="FFFF00"/>
                </a:solidFill>
              </a:rPr>
              <a:t>FASER</a:t>
            </a:r>
            <a:r>
              <a:rPr lang="en-US" sz="1200" b="1" dirty="0" err="1">
                <a:solidFill>
                  <a:srgbClr val="FFFF00"/>
                </a:solidFill>
                <a:latin typeface="Symbol" pitchFamily="2" charset="2"/>
              </a:rPr>
              <a:t>n</a:t>
            </a:r>
            <a:r>
              <a:rPr lang="en-US" sz="1200" b="1" dirty="0">
                <a:solidFill>
                  <a:srgbClr val="FFFF00"/>
                </a:solidFill>
              </a:rPr>
              <a:t> approved</a:t>
            </a:r>
            <a:r>
              <a:rPr lang="en-US" sz="1200" dirty="0"/>
              <a:t> as 9</a:t>
            </a:r>
            <a:r>
              <a:rPr lang="en-US" sz="1200" baseline="30000" dirty="0"/>
              <a:t>th</a:t>
            </a:r>
            <a:r>
              <a:rPr lang="en-US" sz="1200" dirty="0"/>
              <a:t> LHC detector by CERN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E0F74-099D-CEB3-E264-DA5B4269C4C9}"/>
              </a:ext>
            </a:extLst>
          </p:cNvPr>
          <p:cNvSpPr txBox="1"/>
          <p:nvPr/>
        </p:nvSpPr>
        <p:spPr>
          <a:xfrm rot="18563558">
            <a:off x="4497149" y="3890030"/>
            <a:ext cx="2541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FASER fully constructed and installed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DE7CF-E76D-BA3A-ACC8-D1DD686DA404}"/>
              </a:ext>
            </a:extLst>
          </p:cNvPr>
          <p:cNvSpPr txBox="1"/>
          <p:nvPr/>
        </p:nvSpPr>
        <p:spPr>
          <a:xfrm rot="18563558">
            <a:off x="4621596" y="4249116"/>
            <a:ext cx="3360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FASER and </a:t>
            </a:r>
            <a:r>
              <a:rPr lang="en-US" sz="1200" dirty="0" err="1"/>
              <a:t>FASER</a:t>
            </a:r>
            <a:r>
              <a:rPr lang="en-US" sz="1200" dirty="0" err="1">
                <a:latin typeface="Symbol" pitchFamily="2" charset="2"/>
              </a:rPr>
              <a:t>n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FFFF00"/>
                </a:solidFill>
              </a:rPr>
              <a:t>begin collecting data</a:t>
            </a:r>
            <a:r>
              <a:rPr lang="en-US" sz="1200" dirty="0"/>
              <a:t> in Run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E0595-7E3A-1CC3-9F1E-118FC37820C6}"/>
              </a:ext>
            </a:extLst>
          </p:cNvPr>
          <p:cNvSpPr txBox="1"/>
          <p:nvPr/>
        </p:nvSpPr>
        <p:spPr>
          <a:xfrm rot="18563558">
            <a:off x="4950179" y="3921000"/>
            <a:ext cx="2621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/>
              <a:t>FASER</a:t>
            </a:r>
            <a:r>
              <a:rPr lang="en-US" sz="1200" dirty="0" err="1">
                <a:latin typeface="Symbol" pitchFamily="2" charset="2"/>
              </a:rPr>
              <a:t>n</a:t>
            </a:r>
            <a:r>
              <a:rPr lang="en-US" sz="1200" dirty="0"/>
              <a:t> fully constructed and installed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97227B-8E00-8035-AE3B-A3EC29EE6118}"/>
              </a:ext>
            </a:extLst>
          </p:cNvPr>
          <p:cNvCxnSpPr>
            <a:cxnSpLocks/>
          </p:cNvCxnSpPr>
          <p:nvPr/>
        </p:nvCxnSpPr>
        <p:spPr>
          <a:xfrm>
            <a:off x="3647718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32F07B-F0BF-5567-8538-B2F78C252A12}"/>
              </a:ext>
            </a:extLst>
          </p:cNvPr>
          <p:cNvCxnSpPr>
            <a:cxnSpLocks/>
          </p:cNvCxnSpPr>
          <p:nvPr/>
        </p:nvCxnSpPr>
        <p:spPr>
          <a:xfrm flipH="1">
            <a:off x="4008116" y="2505075"/>
            <a:ext cx="279132" cy="420101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720EAE-917B-6C84-0C51-24F8E9C81E60}"/>
              </a:ext>
            </a:extLst>
          </p:cNvPr>
          <p:cNvCxnSpPr>
            <a:cxnSpLocks/>
          </p:cNvCxnSpPr>
          <p:nvPr/>
        </p:nvCxnSpPr>
        <p:spPr>
          <a:xfrm>
            <a:off x="4437888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C547DE-6CBB-7B56-A534-5CEDC2050B5F}"/>
              </a:ext>
            </a:extLst>
          </p:cNvPr>
          <p:cNvCxnSpPr>
            <a:cxnSpLocks/>
          </p:cNvCxnSpPr>
          <p:nvPr/>
        </p:nvCxnSpPr>
        <p:spPr>
          <a:xfrm>
            <a:off x="4532240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A73E62-C1DB-3142-4CA5-3D02B88B2123}"/>
              </a:ext>
            </a:extLst>
          </p:cNvPr>
          <p:cNvCxnSpPr>
            <a:cxnSpLocks/>
          </p:cNvCxnSpPr>
          <p:nvPr/>
        </p:nvCxnSpPr>
        <p:spPr>
          <a:xfrm>
            <a:off x="4786774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DBEF01A-CB8C-89A7-FFCF-43E9DA1441E9}"/>
              </a:ext>
            </a:extLst>
          </p:cNvPr>
          <p:cNvCxnSpPr>
            <a:cxnSpLocks/>
          </p:cNvCxnSpPr>
          <p:nvPr/>
        </p:nvCxnSpPr>
        <p:spPr>
          <a:xfrm>
            <a:off x="4934712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2A1AE7-8EA5-0B6C-A35F-566183BE1B8A}"/>
              </a:ext>
            </a:extLst>
          </p:cNvPr>
          <p:cNvCxnSpPr>
            <a:cxnSpLocks/>
          </p:cNvCxnSpPr>
          <p:nvPr/>
        </p:nvCxnSpPr>
        <p:spPr>
          <a:xfrm>
            <a:off x="5486400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BF49F2-FB77-637B-1E30-A94822DCB290}"/>
              </a:ext>
            </a:extLst>
          </p:cNvPr>
          <p:cNvCxnSpPr>
            <a:cxnSpLocks/>
          </p:cNvCxnSpPr>
          <p:nvPr/>
        </p:nvCxnSpPr>
        <p:spPr>
          <a:xfrm>
            <a:off x="6553200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29AD41-2F81-B36C-5DC1-2F0AFA321136}"/>
              </a:ext>
            </a:extLst>
          </p:cNvPr>
          <p:cNvCxnSpPr>
            <a:cxnSpLocks/>
          </p:cNvCxnSpPr>
          <p:nvPr/>
        </p:nvCxnSpPr>
        <p:spPr>
          <a:xfrm>
            <a:off x="7360675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D2FD0D9-ACB9-62CD-18BC-EA40A2E7ACA1}"/>
              </a:ext>
            </a:extLst>
          </p:cNvPr>
          <p:cNvCxnSpPr>
            <a:cxnSpLocks/>
          </p:cNvCxnSpPr>
          <p:nvPr/>
        </p:nvCxnSpPr>
        <p:spPr>
          <a:xfrm>
            <a:off x="7094113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52CEB9-14FB-35A6-6951-E3BB68D7B30D}"/>
              </a:ext>
            </a:extLst>
          </p:cNvPr>
          <p:cNvCxnSpPr>
            <a:cxnSpLocks/>
          </p:cNvCxnSpPr>
          <p:nvPr/>
        </p:nvCxnSpPr>
        <p:spPr>
          <a:xfrm>
            <a:off x="8153400" y="2514600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B697E09-E7CA-0F3E-6B84-78326D931D6E}"/>
              </a:ext>
            </a:extLst>
          </p:cNvPr>
          <p:cNvSpPr txBox="1"/>
          <p:nvPr/>
        </p:nvSpPr>
        <p:spPr>
          <a:xfrm rot="18563558">
            <a:off x="5434285" y="4248496"/>
            <a:ext cx="3348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FASER and </a:t>
            </a:r>
            <a:r>
              <a:rPr lang="en-US" sz="1200" dirty="0" err="1"/>
              <a:t>FASER</a:t>
            </a:r>
            <a:r>
              <a:rPr lang="en-US" sz="1200" dirty="0" err="1">
                <a:latin typeface="Symbol" pitchFamily="2" charset="2"/>
              </a:rPr>
              <a:t>n</a:t>
            </a:r>
            <a:r>
              <a:rPr lang="en-US" sz="1200" dirty="0"/>
              <a:t> announce </a:t>
            </a:r>
            <a:r>
              <a:rPr lang="en-US" sz="1200" b="1" dirty="0">
                <a:solidFill>
                  <a:srgbClr val="FFFF00"/>
                </a:solidFill>
              </a:rPr>
              <a:t>first physics</a:t>
            </a:r>
            <a:r>
              <a:rPr lang="en-US" sz="1200" dirty="0"/>
              <a:t>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8B32F-6F1C-6658-D2E7-67937423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52" y="966371"/>
            <a:ext cx="8709441" cy="151552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58040C-77E8-1330-C2CC-B14ADF3C7783}"/>
              </a:ext>
            </a:extLst>
          </p:cNvPr>
          <p:cNvCxnSpPr>
            <a:cxnSpLocks/>
          </p:cNvCxnSpPr>
          <p:nvPr/>
        </p:nvCxnSpPr>
        <p:spPr>
          <a:xfrm>
            <a:off x="8992919" y="2524991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5E6C8CA-21CA-5EA7-368B-9FFE3C3D10E8}"/>
              </a:ext>
            </a:extLst>
          </p:cNvPr>
          <p:cNvSpPr txBox="1"/>
          <p:nvPr/>
        </p:nvSpPr>
        <p:spPr>
          <a:xfrm rot="18563558">
            <a:off x="6232127" y="4258887"/>
            <a:ext cx="3431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FASER and </a:t>
            </a:r>
            <a:r>
              <a:rPr lang="en-US" sz="1200" dirty="0" err="1"/>
              <a:t>FASER</a:t>
            </a:r>
            <a:r>
              <a:rPr lang="en-US" sz="1200" dirty="0" err="1">
                <a:latin typeface="Symbol" pitchFamily="2" charset="2"/>
              </a:rPr>
              <a:t>n</a:t>
            </a:r>
            <a:r>
              <a:rPr lang="en-US" sz="1200" dirty="0"/>
              <a:t> announce </a:t>
            </a:r>
            <a:r>
              <a:rPr lang="en-US" sz="1200" b="1" dirty="0">
                <a:solidFill>
                  <a:srgbClr val="FFFF00"/>
                </a:solidFill>
              </a:rPr>
              <a:t>more physics </a:t>
            </a:r>
            <a:r>
              <a:rPr lang="en-US" sz="1200" dirty="0"/>
              <a:t>results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9D8FFA44-63E6-B23E-50F2-22CA83558B17}"/>
              </a:ext>
            </a:extLst>
          </p:cNvPr>
          <p:cNvSpPr txBox="1"/>
          <p:nvPr/>
        </p:nvSpPr>
        <p:spPr>
          <a:xfrm rot="18563558">
            <a:off x="4579644" y="3697048"/>
            <a:ext cx="1823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rgbClr val="FFFF00"/>
                </a:solidFill>
              </a:rPr>
              <a:t>ERC</a:t>
            </a:r>
            <a:r>
              <a:rPr lang="en-US" sz="1200" dirty="0"/>
              <a:t>  awarded for </a:t>
            </a:r>
            <a:r>
              <a:rPr lang="en-US" sz="1200" dirty="0" err="1"/>
              <a:t>FASER</a:t>
            </a:r>
            <a:r>
              <a:rPr lang="en-US" sz="1200" dirty="0" err="1">
                <a:latin typeface="Symbol" pitchFamily="2" charset="2"/>
              </a:rPr>
              <a:t>n</a:t>
            </a:r>
            <a:endParaRPr lang="en-US" sz="1200" dirty="0"/>
          </a:p>
        </p:txBody>
      </p:sp>
      <p:cxnSp>
        <p:nvCxnSpPr>
          <p:cNvPr id="32" name="Straight Arrow Connector 25">
            <a:extLst>
              <a:ext uri="{FF2B5EF4-FFF2-40B4-BE49-F238E27FC236}">
                <a16:creationId xmlns:a16="http://schemas.microsoft.com/office/drawing/2014/main" id="{FD7DCE24-3C1B-E0F6-E5E2-EDC071D0D072}"/>
              </a:ext>
            </a:extLst>
          </p:cNvPr>
          <p:cNvCxnSpPr>
            <a:cxnSpLocks/>
          </p:cNvCxnSpPr>
          <p:nvPr/>
        </p:nvCxnSpPr>
        <p:spPr>
          <a:xfrm>
            <a:off x="6115050" y="2505075"/>
            <a:ext cx="0" cy="42792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79AD3A45-1A92-3A49-3407-D6232E79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81" y="4585777"/>
            <a:ext cx="467857" cy="46998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E11C2E0-BE45-8A98-67E0-90B01F538D79}"/>
              </a:ext>
            </a:extLst>
          </p:cNvPr>
          <p:cNvSpPr txBox="1"/>
          <p:nvPr/>
        </p:nvSpPr>
        <p:spPr>
          <a:xfrm rot="18584843">
            <a:off x="2322368" y="2954137"/>
            <a:ext cx="2935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In-situ BG measurement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899137-EEFD-30E6-B761-A6A0C865351F}"/>
              </a:ext>
            </a:extLst>
          </p:cNvPr>
          <p:cNvSpPr txBox="1"/>
          <p:nvPr/>
        </p:nvSpPr>
        <p:spPr>
          <a:xfrm rot="18582589">
            <a:off x="2896812" y="3406353"/>
            <a:ext cx="1715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Pilot neutrino detector</a:t>
            </a:r>
            <a:endParaRPr lang="en-CH" sz="1200" dirty="0">
              <a:solidFill>
                <a:srgbClr val="FFFF00"/>
              </a:solidFill>
            </a:endParaRPr>
          </a:p>
        </p:txBody>
      </p:sp>
      <p:cxnSp>
        <p:nvCxnSpPr>
          <p:cNvPr id="46" name="Straight Arrow Connector 19">
            <a:extLst>
              <a:ext uri="{FF2B5EF4-FFF2-40B4-BE49-F238E27FC236}">
                <a16:creationId xmlns:a16="http://schemas.microsoft.com/office/drawing/2014/main" id="{5F67FD48-9447-BAFF-2FFC-F71E3145A7AA}"/>
              </a:ext>
            </a:extLst>
          </p:cNvPr>
          <p:cNvCxnSpPr>
            <a:cxnSpLocks/>
          </p:cNvCxnSpPr>
          <p:nvPr/>
        </p:nvCxnSpPr>
        <p:spPr>
          <a:xfrm flipH="1">
            <a:off x="4191109" y="2518980"/>
            <a:ext cx="191916" cy="436328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19">
            <a:extLst>
              <a:ext uri="{FF2B5EF4-FFF2-40B4-BE49-F238E27FC236}">
                <a16:creationId xmlns:a16="http://schemas.microsoft.com/office/drawing/2014/main" id="{0E9075B2-31C1-0E31-7F11-8FDF45F475E1}"/>
              </a:ext>
            </a:extLst>
          </p:cNvPr>
          <p:cNvCxnSpPr>
            <a:cxnSpLocks/>
          </p:cNvCxnSpPr>
          <p:nvPr/>
        </p:nvCxnSpPr>
        <p:spPr>
          <a:xfrm flipH="1">
            <a:off x="3875999" y="2512027"/>
            <a:ext cx="279132" cy="420101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6C533FA8-1C24-850E-734B-4798B07B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19621E7D-29CF-D956-010F-9658B659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33" name="スライド番号プレースホルダー 32">
            <a:extLst>
              <a:ext uri="{FF2B5EF4-FFF2-40B4-BE49-F238E27FC236}">
                <a16:creationId xmlns:a16="http://schemas.microsoft.com/office/drawing/2014/main" id="{4C8AFC0C-E2B7-37AF-8574-98EA4670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71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344797" y="171900"/>
            <a:ext cx="867636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kumimoji="1" lang="en-US" altLang="ja-JP" sz="4400" dirty="0"/>
              <a:t>Forward Physics Facility (</a:t>
            </a:r>
            <a:r>
              <a:rPr kumimoji="1" lang="en-US" altLang="ja-JP" sz="4400" i="1" dirty="0">
                <a:solidFill>
                  <a:srgbClr val="FFFF00"/>
                </a:solidFill>
              </a:rPr>
              <a:t>FPF</a:t>
            </a:r>
            <a:r>
              <a:rPr kumimoji="1" lang="en-US" altLang="ja-JP" sz="4400" dirty="0"/>
              <a:t>) at the HL-LHC</a:t>
            </a:r>
            <a:endParaRPr sz="4400" dirty="0"/>
          </a:p>
        </p:txBody>
      </p:sp>
      <p:sp>
        <p:nvSpPr>
          <p:cNvPr id="394" name="Google Shape;394;p35"/>
          <p:cNvSpPr txBox="1">
            <a:spLocks noGrp="1"/>
          </p:cNvSpPr>
          <p:nvPr>
            <p:ph type="body" idx="1"/>
          </p:nvPr>
        </p:nvSpPr>
        <p:spPr>
          <a:xfrm>
            <a:off x="344797" y="3103122"/>
            <a:ext cx="3364000" cy="3754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2400" dirty="0"/>
              <a:t>BSM particles can be detected in various ways </a:t>
            </a:r>
            <a:endParaRPr sz="2400" dirty="0"/>
          </a:p>
          <a:p>
            <a:pPr marL="609585" indent="-434329">
              <a:spcBef>
                <a:spcPts val="1600"/>
              </a:spcBef>
              <a:buSzPct val="100000"/>
              <a:buChar char="●"/>
            </a:pPr>
            <a:r>
              <a:rPr lang="en" sz="2400" dirty="0"/>
              <a:t>Giving access to wide range of models</a:t>
            </a:r>
            <a:endParaRPr sz="2400" dirty="0"/>
          </a:p>
          <a:p>
            <a:pPr marL="0" indent="0">
              <a:spcBef>
                <a:spcPts val="1600"/>
              </a:spcBef>
              <a:buNone/>
            </a:pPr>
            <a:r>
              <a:rPr lang="en" sz="2400" dirty="0"/>
              <a:t>Neutrinos can be used to search for BSM effects </a:t>
            </a:r>
            <a:endParaRPr sz="2400" dirty="0"/>
          </a:p>
          <a:p>
            <a:pPr marL="609585" indent="-434329">
              <a:spcBef>
                <a:spcPts val="1600"/>
              </a:spcBef>
              <a:buSzPct val="100000"/>
              <a:buChar char="●"/>
            </a:pPr>
            <a:r>
              <a:rPr lang="en" sz="2400" dirty="0"/>
              <a:t>Production</a:t>
            </a:r>
            <a:endParaRPr sz="2400" dirty="0"/>
          </a:p>
          <a:p>
            <a:pPr marL="609585" indent="-434329">
              <a:spcBef>
                <a:spcPts val="0"/>
              </a:spcBef>
              <a:buSzPct val="100000"/>
              <a:buChar char="●"/>
            </a:pPr>
            <a:r>
              <a:rPr lang="en" sz="2400" dirty="0"/>
              <a:t>Propagation</a:t>
            </a:r>
            <a:endParaRPr sz="2400" dirty="0"/>
          </a:p>
          <a:p>
            <a:pPr marL="609585" indent="-434329">
              <a:spcBef>
                <a:spcPts val="0"/>
              </a:spcBef>
              <a:buSzPct val="100000"/>
              <a:buChar char="●"/>
            </a:pPr>
            <a:r>
              <a:rPr lang="en" sz="2400" dirty="0"/>
              <a:t>Interaction</a:t>
            </a:r>
            <a:endParaRPr sz="2400" dirty="0"/>
          </a:p>
        </p:txBody>
      </p:sp>
      <p:pic>
        <p:nvPicPr>
          <p:cNvPr id="395" name="Google Shape;3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597" y="1536648"/>
            <a:ext cx="7926000" cy="483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8985" y="171900"/>
            <a:ext cx="2908300" cy="10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57</a:t>
            </a:fld>
            <a:endParaRPr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329107-9FD5-7379-3F2C-8071AEF73127}"/>
              </a:ext>
            </a:extLst>
          </p:cNvPr>
          <p:cNvSpPr txBox="1"/>
          <p:nvPr/>
        </p:nvSpPr>
        <p:spPr>
          <a:xfrm>
            <a:off x="344797" y="1533462"/>
            <a:ext cx="36791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FPF White</a:t>
            </a:r>
            <a:r>
              <a:rPr kumimoji="1" lang="en-US" altLang="ja-JP" dirty="0"/>
              <a:t> Paper (2022/3) </a:t>
            </a:r>
          </a:p>
          <a:p>
            <a:r>
              <a:rPr kumimoji="1" lang="en-US" altLang="ja-JP" sz="1400" dirty="0">
                <a:hlinkClick r:id="rId5"/>
              </a:rPr>
              <a:t>http://arxiv.org/abs/2203.05090</a:t>
            </a:r>
            <a:r>
              <a:rPr kumimoji="1" lang="en-US" altLang="ja-JP" sz="1400" dirty="0"/>
              <a:t> </a:t>
            </a:r>
            <a:endParaRPr kumimoji="1" lang="en-US" altLang="ja-JP" dirty="0"/>
          </a:p>
          <a:p>
            <a:r>
              <a:rPr lang="en-US" altLang="ja-JP" dirty="0"/>
              <a:t>FPF 5</a:t>
            </a:r>
            <a:r>
              <a:rPr lang="en-US" altLang="ja-JP" baseline="30000" dirty="0"/>
              <a:t>th</a:t>
            </a:r>
            <a:r>
              <a:rPr lang="en-US" altLang="ja-JP" dirty="0"/>
              <a:t> workshop (2022/11) </a:t>
            </a:r>
          </a:p>
          <a:p>
            <a:r>
              <a:rPr lang="en-US" altLang="ja-JP" sz="1400" dirty="0">
                <a:hlinkClick r:id="rId6"/>
              </a:rPr>
              <a:t>https://indico.cern.ch/event/1196506/</a:t>
            </a:r>
            <a:r>
              <a:rPr lang="en-US" altLang="ja-JP" sz="1400" dirty="0"/>
              <a:t> </a:t>
            </a:r>
          </a:p>
          <a:p>
            <a:r>
              <a:rPr kumimoji="1" lang="en-US" altLang="ja-JP" dirty="0"/>
              <a:t>FPF Facility studies (2023/3)</a:t>
            </a:r>
          </a:p>
          <a:p>
            <a:r>
              <a:rPr kumimoji="1" lang="en-US" altLang="ja-JP" sz="1400" dirty="0">
                <a:hlinkClick r:id="rId7"/>
              </a:rPr>
              <a:t>https://cds.cern.ch/record/2851822</a:t>
            </a:r>
            <a:r>
              <a:rPr kumimoji="1" lang="en-US" altLang="ja-JP" sz="1400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55596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C53BA41-4BDE-535A-EA3C-D4FDA5D6D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97" b="4937"/>
          <a:stretch/>
        </p:blipFill>
        <p:spPr>
          <a:xfrm>
            <a:off x="-73954" y="12357"/>
            <a:ext cx="12278311" cy="682050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8F9A049-F473-4F4E-D2BE-33043E61E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62" y="4177055"/>
            <a:ext cx="4005595" cy="2680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78378E-D167-20E0-AB00-3D194B149C08}"/>
              </a:ext>
            </a:extLst>
          </p:cNvPr>
          <p:cNvSpPr txBox="1"/>
          <p:nvPr/>
        </p:nvSpPr>
        <p:spPr>
          <a:xfrm rot="20354051">
            <a:off x="2961220" y="5578053"/>
            <a:ext cx="136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Calorimeter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2C8CC-E53A-7C0C-43EC-A99A99E1CCA0}"/>
              </a:ext>
            </a:extLst>
          </p:cNvPr>
          <p:cNvSpPr txBox="1"/>
          <p:nvPr/>
        </p:nvSpPr>
        <p:spPr>
          <a:xfrm rot="19919558">
            <a:off x="4167699" y="5667323"/>
            <a:ext cx="13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Pre-shower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95199-EAF3-54B7-2245-3697C1A26E9F}"/>
              </a:ext>
            </a:extLst>
          </p:cNvPr>
          <p:cNvSpPr txBox="1"/>
          <p:nvPr/>
        </p:nvSpPr>
        <p:spPr>
          <a:xfrm rot="19919558">
            <a:off x="5338601" y="4930395"/>
            <a:ext cx="243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Tracking spectrometer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24F61-4B0E-109C-DA46-6A7EEF7406EE}"/>
              </a:ext>
            </a:extLst>
          </p:cNvPr>
          <p:cNvSpPr txBox="1"/>
          <p:nvPr/>
        </p:nvSpPr>
        <p:spPr>
          <a:xfrm rot="19919558">
            <a:off x="7233863" y="3912059"/>
            <a:ext cx="161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Decay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381C7-C57F-0AAD-40F2-CF0545A79072}"/>
              </a:ext>
            </a:extLst>
          </p:cNvPr>
          <p:cNvSpPr txBox="1"/>
          <p:nvPr/>
        </p:nvSpPr>
        <p:spPr>
          <a:xfrm rot="19919558">
            <a:off x="8789365" y="3429305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AFE1D-8F9A-EEED-7A73-FCD47745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3F5F76-1414-E10B-7409-AB5C45DCB438}"/>
                  </a:ext>
                </a:extLst>
              </p:cNvPr>
              <p:cNvSpPr txBox="1"/>
              <p:nvPr/>
            </p:nvSpPr>
            <p:spPr>
              <a:xfrm>
                <a:off x="9913755" y="2649816"/>
                <a:ext cx="949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3F5F76-1414-E10B-7409-AB5C45DCB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755" y="2649816"/>
                <a:ext cx="949555" cy="369332"/>
              </a:xfrm>
              <a:prstGeom prst="rect">
                <a:avLst/>
              </a:prstGeom>
              <a:blipFill>
                <a:blip r:embed="rId5"/>
                <a:stretch>
                  <a:fillRect l="-5128" t="-8333" b="-28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F5165EB-FD3B-872F-42A6-7DA3EF85B336}"/>
              </a:ext>
            </a:extLst>
          </p:cNvPr>
          <p:cNvSpPr txBox="1"/>
          <p:nvPr/>
        </p:nvSpPr>
        <p:spPr>
          <a:xfrm rot="19919558">
            <a:off x="9249839" y="3091595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861238-2AAD-A0C5-764A-510B3694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2025/7/8 </a:t>
            </a:r>
            <a:endParaRPr lang="en-GB"/>
          </a:p>
        </p:txBody>
      </p:sp>
      <p:sp>
        <p:nvSpPr>
          <p:cNvPr id="23" name="フッター プレースホルダー 22">
            <a:extLst>
              <a:ext uri="{FF2B5EF4-FFF2-40B4-BE49-F238E27FC236}">
                <a16:creationId xmlns:a16="http://schemas.microsoft.com/office/drawing/2014/main" id="{7D6E1B43-39C4-ABD8-F17F-E5120450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Akitaka Ariga, FASER, EPS-HEP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5945A7F7-DE1C-E6B8-3F75-E423677D1DBC}"/>
                  </a:ext>
                </a:extLst>
              </p:cNvPr>
              <p:cNvSpPr txBox="1"/>
              <p:nvPr/>
            </p:nvSpPr>
            <p:spPr>
              <a:xfrm>
                <a:off x="6537565" y="5591217"/>
                <a:ext cx="25438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installation</a:t>
                </a:r>
              </a:p>
              <a:p>
                <a:r>
                  <a:rPr lang="en-US" dirty="0"/>
                  <a:t>3 times / year</a:t>
                </a:r>
                <a:endParaRPr lang="en-CH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5945A7F7-DE1C-E6B8-3F75-E423677D1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565" y="5591217"/>
                <a:ext cx="2543876" cy="646331"/>
              </a:xfrm>
              <a:prstGeom prst="rect">
                <a:avLst/>
              </a:prstGeom>
              <a:blipFill>
                <a:blip r:embed="rId6"/>
                <a:stretch>
                  <a:fillRect l="-1914" t="-3774" b="-150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847E9635-14CA-6591-7385-B2683F9034AB}"/>
              </a:ext>
            </a:extLst>
          </p:cNvPr>
          <p:cNvSpPr/>
          <p:nvPr/>
        </p:nvSpPr>
        <p:spPr>
          <a:xfrm>
            <a:off x="9613900" y="3035300"/>
            <a:ext cx="762000" cy="1041400"/>
          </a:xfrm>
          <a:custGeom>
            <a:avLst/>
            <a:gdLst>
              <a:gd name="connsiteX0" fmla="*/ 762000 w 762000"/>
              <a:gd name="connsiteY0" fmla="*/ 1041400 h 1041400"/>
              <a:gd name="connsiteX1" fmla="*/ 584200 w 762000"/>
              <a:gd name="connsiteY1" fmla="*/ 177800 h 1041400"/>
              <a:gd name="connsiteX2" fmla="*/ 0 w 7620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1041400">
                <a:moveTo>
                  <a:pt x="762000" y="1041400"/>
                </a:moveTo>
                <a:cubicBezTo>
                  <a:pt x="736600" y="696383"/>
                  <a:pt x="711200" y="351367"/>
                  <a:pt x="584200" y="177800"/>
                </a:cubicBezTo>
                <a:cubicBezTo>
                  <a:pt x="457200" y="4233"/>
                  <a:pt x="228600" y="2116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Arrow: Right 23">
            <a:extLst>
              <a:ext uri="{FF2B5EF4-FFF2-40B4-BE49-F238E27FC236}">
                <a16:creationId xmlns:a16="http://schemas.microsoft.com/office/drawing/2014/main" id="{06215AA2-7A36-2D7C-6E99-FB8B225061F1}"/>
              </a:ext>
            </a:extLst>
          </p:cNvPr>
          <p:cNvSpPr/>
          <p:nvPr/>
        </p:nvSpPr>
        <p:spPr>
          <a:xfrm rot="9258920">
            <a:off x="9445738" y="1951961"/>
            <a:ext cx="936036" cy="422645"/>
          </a:xfrm>
          <a:prstGeom prst="rightArrow">
            <a:avLst>
              <a:gd name="adj1" fmla="val 49174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53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AD8BE-7032-2B47-0430-7F467660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taking in LHC-Run 3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1D7C5AA-26A9-AFED-B1D4-573C1C17B14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1825625"/>
                <a:ext cx="6240543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Data taking is ongoing</a:t>
                </a:r>
              </a:p>
              <a:p>
                <a:pPr lvl="1"/>
                <a:r>
                  <a:rPr lang="en-US" dirty="0"/>
                  <a:t>Physics trigger rates are on average 1 kHz</a:t>
                </a:r>
              </a:p>
              <a:p>
                <a:pPr lvl="1"/>
                <a:r>
                  <a:rPr lang="en-US" dirty="0"/>
                  <a:t>&gt;97% data taking efficiency since startup</a:t>
                </a: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35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in 2022</a:t>
                </a: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33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in 2023</a:t>
                </a: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122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in 2024</a:t>
                </a:r>
              </a:p>
              <a:p>
                <a:r>
                  <a:rPr lang="en-US" dirty="0"/>
                  <a:t>7 FASER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emulsion detector has been exposed</a:t>
                </a:r>
              </a:p>
              <a:p>
                <a:pPr lvl="1"/>
                <a:r>
                  <a:rPr lang="en-US" dirty="0"/>
                  <a:t>Receiving ~</a:t>
                </a:r>
                <a:r>
                  <a:rPr lang="en-US" dirty="0">
                    <a:solidFill>
                      <a:srgbClr val="FFFF00"/>
                    </a:solidFill>
                  </a:rPr>
                  <a:t>105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of data</a:t>
                </a:r>
              </a:p>
              <a:p>
                <a:pPr lvl="1"/>
                <a:r>
                  <a:rPr lang="en-US" dirty="0"/>
                  <a:t>Limited data taking due to high muon flux in 2024</a:t>
                </a:r>
              </a:p>
              <a:p>
                <a:r>
                  <a:rPr lang="en-US" dirty="0"/>
                  <a:t>Still ~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to go in Run 3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1D7C5AA-26A9-AFED-B1D4-573C1C17B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1825625"/>
                <a:ext cx="6240543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842338D4-2629-4A76-392B-A54C760879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9837" y="1835861"/>
            <a:ext cx="5530417" cy="3974118"/>
          </a:xfr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6C5263-7479-B294-313A-4C25C3EF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E0624CD-BD7B-8207-804B-C9FB7F59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C99B21-F9E1-1AA4-1687-A8D5291B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640A823-3E83-BD9D-90F7-3F646288B4C8}"/>
                  </a:ext>
                </a:extLst>
              </p:cNvPr>
              <p:cNvSpPr txBox="1"/>
              <p:nvPr/>
            </p:nvSpPr>
            <p:spPr>
              <a:xfrm>
                <a:off x="3746369" y="3051665"/>
                <a:ext cx="2057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(1 fb</a:t>
                </a:r>
                <a:r>
                  <a:rPr lang="en-US" baseline="30000" dirty="0"/>
                  <a:t>-1</a:t>
                </a:r>
                <a:r>
                  <a:rPr lang="en-US" dirty="0"/>
                  <a:t> = 10</a:t>
                </a:r>
                <a:r>
                  <a:rPr lang="en-US" baseline="30000" dirty="0"/>
                  <a:t>14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collisions)</a:t>
                </a:r>
                <a:endParaRPr lang="en-CH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640A823-3E83-BD9D-90F7-3F646288B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369" y="3051665"/>
                <a:ext cx="2057400" cy="646331"/>
              </a:xfrm>
              <a:prstGeom prst="rect">
                <a:avLst/>
              </a:prstGeom>
              <a:blipFill>
                <a:blip r:embed="rId4"/>
                <a:stretch>
                  <a:fillRect l="-2671" t="-4717" b="-150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02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FA3C0A-91D5-9DC7-7CD7-1FDC11ED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82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Results from the FASER experiment</a:t>
            </a:r>
            <a:endParaRPr lang="en-CH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A022021-5C9A-2AB9-9A59-D2CB8D6C36C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471" y="914315"/>
                <a:ext cx="5167309" cy="5186084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3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SM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Neutrino candidates </a:t>
                </a:r>
                <a:r>
                  <a:rPr lang="en-US" dirty="0">
                    <a:solidFill>
                      <a:schemeClr val="tx1"/>
                    </a:solidFill>
                  </a:rPr>
                  <a:t>with Run2 data</a:t>
                </a:r>
              </a:p>
              <a:p>
                <a:pPr lvl="1"/>
                <a:r>
                  <a:rPr lang="en-US" sz="1500" dirty="0">
                    <a:hlinkClick r:id="rId3"/>
                  </a:rPr>
                  <a:t>PhysRevD.104.L091101</a:t>
                </a:r>
                <a:endParaRPr lang="en-US" sz="2200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Neutrino detection </a:t>
                </a:r>
                <a:r>
                  <a:rPr lang="en-US" dirty="0">
                    <a:solidFill>
                      <a:schemeClr val="tx1"/>
                    </a:solidFill>
                  </a:rPr>
                  <a:t>with electronic detectors with 2022 data</a:t>
                </a:r>
              </a:p>
              <a:p>
                <a:pPr lvl="1"/>
                <a:r>
                  <a:rPr lang="en-US" sz="1500" dirty="0">
                    <a:hlinkClick r:id="rId4"/>
                  </a:rPr>
                  <a:t>PhysRevLett.131.031801</a:t>
                </a:r>
                <a:endParaRPr lang="en-US" sz="2200" dirty="0"/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First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cross sections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with emulsion detector</a:t>
                </a:r>
              </a:p>
              <a:p>
                <a:pPr lvl="1"/>
                <a:r>
                  <a:rPr lang="en-US" sz="1500" b="0" i="0" dirty="0">
                    <a:effectLst/>
                    <a:latin typeface="Noto Sans" panose="020B0502040504020204" pitchFamily="34" charset="0"/>
                    <a:hlinkClick r:id="rId5"/>
                  </a:rPr>
                  <a:t>PhysRevLett.133.021802</a:t>
                </a:r>
                <a:r>
                  <a:rPr lang="en-US" sz="1500" b="0" i="0" dirty="0">
                    <a:effectLst/>
                    <a:latin typeface="Noto Sans" panose="020B0502040504020204" pitchFamily="34" charset="0"/>
                  </a:rPr>
                  <a:t> </a:t>
                </a:r>
                <a:endParaRPr lang="en-US" sz="15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Differential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cross section</a:t>
                </a:r>
                <a:r>
                  <a:rPr lang="en-US" dirty="0">
                    <a:solidFill>
                      <a:schemeClr val="tx1"/>
                    </a:solidFill>
                  </a:rPr>
                  <a:t> with electronic detectors with 2022-23 data</a:t>
                </a:r>
              </a:p>
              <a:p>
                <a:pPr lvl="1"/>
                <a:r>
                  <a:rPr lang="en-US" sz="1500" b="0" i="0" dirty="0">
                    <a:solidFill>
                      <a:srgbClr val="000000"/>
                    </a:solidFill>
                    <a:effectLst/>
                    <a:latin typeface="Noto Sans" panose="020B0502040504020204" pitchFamily="34" charset="0"/>
                    <a:hlinkClick r:id="rId6"/>
                  </a:rPr>
                  <a:t>PhysRevLett.134.211801</a:t>
                </a:r>
                <a:endParaRPr lang="en-US" sz="1500" b="0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endParaRPr>
              </a:p>
              <a:p>
                <a:pPr lvl="1"/>
                <a:endParaRPr lang="en-US" sz="1700" dirty="0">
                  <a:solidFill>
                    <a:schemeClr val="tx1"/>
                  </a:solidFill>
                </a:endParaRPr>
              </a:p>
              <a:p>
                <a:r>
                  <a:rPr lang="en-US" sz="1900" dirty="0"/>
                  <a:t>Updated FASER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900" dirty="0"/>
                  <a:t> results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900" dirty="0"/>
                  <a:t> rapidity measurement </a:t>
                </a:r>
                <a:endParaRPr lang="en-US" sz="1700" dirty="0"/>
              </a:p>
              <a:p>
                <a:pPr lvl="1"/>
                <a:r>
                  <a:rPr lang="en-US" altLang="ja-JP" sz="1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CERN-FASER-CONF-2025-001</a:t>
                </a:r>
                <a:endParaRPr lang="en-US" altLang="ja-JP" sz="140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  <a:p>
                <a:pPr lvl="1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linkClick r:id="rId8"/>
                  </a:rPr>
                  <a:t>CERN-FASER-CONF-2025-002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lvl="1"/>
                <a:endParaRPr lang="en-US" sz="1700" dirty="0"/>
              </a:p>
              <a:p>
                <a:endParaRPr lang="en-US" sz="1700" dirty="0"/>
              </a:p>
              <a:p>
                <a:pPr lvl="1"/>
                <a:endParaRPr lang="en-US" sz="17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A022021-5C9A-2AB9-9A59-D2CB8D6C3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471" y="914315"/>
                <a:ext cx="5167309" cy="5186084"/>
              </a:xfrm>
              <a:blipFill>
                <a:blip r:embed="rId9"/>
                <a:stretch>
                  <a:fillRect l="-1415" t="-3643" r="-117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6ACD01C-90B2-DDD9-2645-BC122F54E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2151" y="3419377"/>
            <a:ext cx="447754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BSM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Dark photon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with 2022 data</a:t>
            </a:r>
          </a:p>
          <a:p>
            <a:pPr lvl="1"/>
            <a:r>
              <a:rPr lang="en-US" sz="1600" dirty="0">
                <a:hlinkClick r:id="rId10"/>
              </a:rPr>
              <a:t>j.physletb.2023.138378</a:t>
            </a:r>
            <a:endParaRPr lang="en-US" sz="1600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Axion-Like-Particles (ALPs) </a:t>
            </a:r>
            <a:r>
              <a:rPr lang="en-US" dirty="0">
                <a:solidFill>
                  <a:schemeClr val="tx1"/>
                </a:solidFill>
              </a:rPr>
              <a:t>with 2022, 2023 data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hlinkClick r:id="rId11"/>
              </a:rPr>
              <a:t>JHEP01(2025)199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BD1C7B4-D8A7-3B91-0B03-525A7E4777CB}"/>
              </a:ext>
            </a:extLst>
          </p:cNvPr>
          <p:cNvCxnSpPr>
            <a:cxnSpLocks/>
          </p:cNvCxnSpPr>
          <p:nvPr/>
        </p:nvCxnSpPr>
        <p:spPr>
          <a:xfrm>
            <a:off x="6093620" y="914316"/>
            <a:ext cx="0" cy="48372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C38E0476-A097-F294-EE31-43776A02CE48}"/>
              </a:ext>
            </a:extLst>
          </p:cNvPr>
          <p:cNvSpPr/>
          <p:nvPr/>
        </p:nvSpPr>
        <p:spPr>
          <a:xfrm>
            <a:off x="6021620" y="2470932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89EB9C1-0DEF-E332-397F-DD6D7DE92908}"/>
              </a:ext>
            </a:extLst>
          </p:cNvPr>
          <p:cNvSpPr txBox="1"/>
          <p:nvPr/>
        </p:nvSpPr>
        <p:spPr>
          <a:xfrm>
            <a:off x="5467667" y="1206752"/>
            <a:ext cx="5604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2018</a:t>
            </a:r>
          </a:p>
          <a:p>
            <a:endParaRPr lang="en-US" sz="1200" dirty="0"/>
          </a:p>
          <a:p>
            <a:r>
              <a:rPr lang="en-US" sz="1200" dirty="0"/>
              <a:t>2019</a:t>
            </a:r>
          </a:p>
          <a:p>
            <a:endParaRPr lang="en-US" sz="1200" dirty="0"/>
          </a:p>
          <a:p>
            <a:r>
              <a:rPr lang="en-US" sz="1200" dirty="0"/>
              <a:t>2020</a:t>
            </a:r>
          </a:p>
          <a:p>
            <a:endParaRPr lang="en-US" sz="1200" dirty="0"/>
          </a:p>
          <a:p>
            <a:r>
              <a:rPr lang="en-US" sz="1200" dirty="0"/>
              <a:t>2021</a:t>
            </a:r>
          </a:p>
          <a:p>
            <a:endParaRPr lang="en-US" sz="1200" dirty="0"/>
          </a:p>
          <a:p>
            <a:r>
              <a:rPr lang="en-US" sz="1200" dirty="0"/>
              <a:t>2022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2023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2024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2025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CH" sz="12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7A655DB-4AB8-26B5-2893-7ABAFCCB60A6}"/>
              </a:ext>
            </a:extLst>
          </p:cNvPr>
          <p:cNvCxnSpPr/>
          <p:nvPr/>
        </p:nvCxnSpPr>
        <p:spPr>
          <a:xfrm>
            <a:off x="6195220" y="914316"/>
            <a:ext cx="0" cy="559842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2A2F477-907D-C575-07A5-A0DFC4F8561B}"/>
              </a:ext>
            </a:extLst>
          </p:cNvPr>
          <p:cNvCxnSpPr>
            <a:cxnSpLocks/>
          </p:cNvCxnSpPr>
          <p:nvPr/>
        </p:nvCxnSpPr>
        <p:spPr>
          <a:xfrm>
            <a:off x="6195220" y="2975685"/>
            <a:ext cx="0" cy="2766747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48E793-3073-14F8-9578-121FF8EC234D}"/>
              </a:ext>
            </a:extLst>
          </p:cNvPr>
          <p:cNvSpPr txBox="1"/>
          <p:nvPr/>
        </p:nvSpPr>
        <p:spPr>
          <a:xfrm>
            <a:off x="6222226" y="1157288"/>
            <a:ext cx="808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Run 2</a:t>
            </a:r>
            <a:endParaRPr lang="en-CH" sz="12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AF8C039-E2EA-95B4-B84E-4B27CC3C9AB9}"/>
              </a:ext>
            </a:extLst>
          </p:cNvPr>
          <p:cNvSpPr txBox="1"/>
          <p:nvPr/>
        </p:nvSpPr>
        <p:spPr>
          <a:xfrm>
            <a:off x="6207920" y="3177262"/>
            <a:ext cx="808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Run 3</a:t>
            </a:r>
            <a:endParaRPr lang="en-CH" sz="1200" dirty="0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48ECBFE-6CC6-298F-77D9-E270C3300DD0}"/>
              </a:ext>
            </a:extLst>
          </p:cNvPr>
          <p:cNvSpPr/>
          <p:nvPr/>
        </p:nvSpPr>
        <p:spPr>
          <a:xfrm>
            <a:off x="6017421" y="3604655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1E94F13-67D7-239E-D9B3-181A41A4BB4B}"/>
              </a:ext>
            </a:extLst>
          </p:cNvPr>
          <p:cNvCxnSpPr>
            <a:cxnSpLocks/>
          </p:cNvCxnSpPr>
          <p:nvPr/>
        </p:nvCxnSpPr>
        <p:spPr>
          <a:xfrm>
            <a:off x="6197600" y="5637979"/>
            <a:ext cx="0" cy="858735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637A4B4A-4941-BEAB-CCB2-9605C344C6F3}"/>
              </a:ext>
            </a:extLst>
          </p:cNvPr>
          <p:cNvCxnSpPr>
            <a:cxnSpLocks/>
          </p:cNvCxnSpPr>
          <p:nvPr/>
        </p:nvCxnSpPr>
        <p:spPr>
          <a:xfrm>
            <a:off x="6096000" y="5637979"/>
            <a:ext cx="0" cy="858735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楕円 25">
            <a:extLst>
              <a:ext uri="{FF2B5EF4-FFF2-40B4-BE49-F238E27FC236}">
                <a16:creationId xmlns:a16="http://schemas.microsoft.com/office/drawing/2014/main" id="{6E71D36A-60B9-6855-4180-61F6CF279A5F}"/>
              </a:ext>
            </a:extLst>
          </p:cNvPr>
          <p:cNvSpPr/>
          <p:nvPr/>
        </p:nvSpPr>
        <p:spPr>
          <a:xfrm>
            <a:off x="6017421" y="3897878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48DD9C4-5A87-58C9-0D60-162A32A71A2B}"/>
              </a:ext>
            </a:extLst>
          </p:cNvPr>
          <p:cNvSpPr/>
          <p:nvPr/>
        </p:nvSpPr>
        <p:spPr>
          <a:xfrm>
            <a:off x="6017421" y="4354715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391BF4E7-3DB4-4C24-BC5C-3DAB9D4491FC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943743" y="2822195"/>
            <a:ext cx="1073678" cy="854460"/>
          </a:xfrm>
          <a:prstGeom prst="bentConnector3">
            <a:avLst>
              <a:gd name="adj1" fmla="val 32257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BCA6A85F-0221-AB46-CE15-A618563F9E08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6161421" y="3752166"/>
            <a:ext cx="1018031" cy="217712"/>
          </a:xfrm>
          <a:prstGeom prst="bentConnector3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B752FBCA-7D3C-7609-A4C5-6F0560DF6BE3}"/>
              </a:ext>
            </a:extLst>
          </p:cNvPr>
          <p:cNvSpPr/>
          <p:nvPr/>
        </p:nvSpPr>
        <p:spPr>
          <a:xfrm>
            <a:off x="5086350" y="1490663"/>
            <a:ext cx="923925" cy="1066800"/>
          </a:xfrm>
          <a:custGeom>
            <a:avLst/>
            <a:gdLst>
              <a:gd name="connsiteX0" fmla="*/ 0 w 923925"/>
              <a:gd name="connsiteY0" fmla="*/ 0 h 1066800"/>
              <a:gd name="connsiteX1" fmla="*/ 223838 w 923925"/>
              <a:gd name="connsiteY1" fmla="*/ 0 h 1066800"/>
              <a:gd name="connsiteX2" fmla="*/ 223838 w 923925"/>
              <a:gd name="connsiteY2" fmla="*/ 1066800 h 1066800"/>
              <a:gd name="connsiteX3" fmla="*/ 923925 w 923925"/>
              <a:gd name="connsiteY3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925" h="1066800">
                <a:moveTo>
                  <a:pt x="0" y="0"/>
                </a:moveTo>
                <a:lnTo>
                  <a:pt x="223838" y="0"/>
                </a:lnTo>
                <a:lnTo>
                  <a:pt x="223838" y="1066800"/>
                </a:lnTo>
                <a:lnTo>
                  <a:pt x="923925" y="1066800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F1DF149F-A894-4488-2E30-BA206DBD6BDC}"/>
              </a:ext>
            </a:extLst>
          </p:cNvPr>
          <p:cNvSpPr/>
          <p:nvPr/>
        </p:nvSpPr>
        <p:spPr>
          <a:xfrm>
            <a:off x="6017421" y="4443984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43AFFD-5E95-7FDD-497A-9C6B0036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 dirty="0"/>
              <a:t>2025/7/8 </a:t>
            </a:r>
            <a:endParaRPr kumimoji="1" lang="ja-JP" altLang="en-US" dirty="0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656AE5F8-B472-0AF0-EE61-6C470D15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sv-SE" altLang="ja-JP"/>
              <a:t>Akitaka Ariga, FASER, EPS-HEP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D94FBD9-690E-57C5-AB4E-444C977C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0AA0-DDE0-46A4-AD9D-3E4237A5919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C62B327-B32C-46E1-8EE7-6C76289B6D17}"/>
              </a:ext>
            </a:extLst>
          </p:cNvPr>
          <p:cNvSpPr/>
          <p:nvPr/>
        </p:nvSpPr>
        <p:spPr>
          <a:xfrm>
            <a:off x="5996781" y="5571686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69CA71B-FC3F-0CBC-CCEE-CDFAAAF8FD1D}"/>
              </a:ext>
            </a:extLst>
          </p:cNvPr>
          <p:cNvCxnSpPr>
            <a:cxnSpLocks/>
          </p:cNvCxnSpPr>
          <p:nvPr/>
        </p:nvCxnSpPr>
        <p:spPr>
          <a:xfrm flipH="1">
            <a:off x="5039141" y="5632674"/>
            <a:ext cx="97828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コネクタ: カギ線 45">
            <a:extLst>
              <a:ext uri="{FF2B5EF4-FFF2-40B4-BE49-F238E27FC236}">
                <a16:creationId xmlns:a16="http://schemas.microsoft.com/office/drawing/2014/main" id="{E3B921AF-3528-AA36-3491-829FF5478918}"/>
              </a:ext>
            </a:extLst>
          </p:cNvPr>
          <p:cNvCxnSpPr>
            <a:cxnSpLocks/>
          </p:cNvCxnSpPr>
          <p:nvPr/>
        </p:nvCxnSpPr>
        <p:spPr>
          <a:xfrm>
            <a:off x="6089421" y="4501180"/>
            <a:ext cx="1090031" cy="489177"/>
          </a:xfrm>
          <a:prstGeom prst="bentConnector3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Picture 10">
            <a:extLst>
              <a:ext uri="{FF2B5EF4-FFF2-40B4-BE49-F238E27FC236}">
                <a16:creationId xmlns:a16="http://schemas.microsoft.com/office/drawing/2014/main" id="{44A0F918-EFEF-F3D3-668B-F410A90366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2634" y="744953"/>
            <a:ext cx="1676930" cy="1261591"/>
          </a:xfrm>
          <a:prstGeom prst="rect">
            <a:avLst/>
          </a:prstGeom>
        </p:spPr>
      </p:pic>
      <p:pic>
        <p:nvPicPr>
          <p:cNvPr id="40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3003EB5-FEEB-B5F2-6091-C16A6389554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688" t="38248" r="22202" b="14499"/>
          <a:stretch/>
        </p:blipFill>
        <p:spPr>
          <a:xfrm>
            <a:off x="8566814" y="1399660"/>
            <a:ext cx="3358092" cy="1827777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DFC1FEE-D62F-B17E-2130-C5C96E5DAB4D}"/>
              </a:ext>
            </a:extLst>
          </p:cNvPr>
          <p:cNvCxnSpPr/>
          <p:nvPr/>
        </p:nvCxnSpPr>
        <p:spPr>
          <a:xfrm flipH="1">
            <a:off x="6264839" y="1037002"/>
            <a:ext cx="63262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398109E-3D2F-CBC7-1884-E00F5A83842D}"/>
              </a:ext>
            </a:extLst>
          </p:cNvPr>
          <p:cNvCxnSpPr/>
          <p:nvPr/>
        </p:nvCxnSpPr>
        <p:spPr>
          <a:xfrm flipH="1">
            <a:off x="6207920" y="2470932"/>
            <a:ext cx="2344588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01210CB9-6FC5-50A5-2298-FC1F90D79C2B}"/>
              </a:ext>
            </a:extLst>
          </p:cNvPr>
          <p:cNvCxnSpPr>
            <a:cxnSpLocks/>
            <a:stCxn id="27" idx="2"/>
          </p:cNvCxnSpPr>
          <p:nvPr/>
        </p:nvCxnSpPr>
        <p:spPr>
          <a:xfrm rot="10800000">
            <a:off x="4242625" y="3483875"/>
            <a:ext cx="1774796" cy="9428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B7D0DC99-D55E-9625-089B-649949541BDB}"/>
              </a:ext>
            </a:extLst>
          </p:cNvPr>
          <p:cNvCxnSpPr>
            <a:cxnSpLocks/>
          </p:cNvCxnSpPr>
          <p:nvPr/>
        </p:nvCxnSpPr>
        <p:spPr>
          <a:xfrm rot="10800000">
            <a:off x="4985931" y="4816545"/>
            <a:ext cx="1154850" cy="23108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>
            <a:extLst>
              <a:ext uri="{FF2B5EF4-FFF2-40B4-BE49-F238E27FC236}">
                <a16:creationId xmlns:a16="http://schemas.microsoft.com/office/drawing/2014/main" id="{AEEF533F-7E01-A62A-1414-0FAE1165FF94}"/>
              </a:ext>
            </a:extLst>
          </p:cNvPr>
          <p:cNvSpPr/>
          <p:nvPr/>
        </p:nvSpPr>
        <p:spPr>
          <a:xfrm>
            <a:off x="6003132" y="4973844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AD6048F-5FF0-A1B3-49A0-47FABEEB3385}"/>
              </a:ext>
            </a:extLst>
          </p:cNvPr>
          <p:cNvSpPr txBox="1"/>
          <p:nvPr/>
        </p:nvSpPr>
        <p:spPr>
          <a:xfrm>
            <a:off x="9704372" y="5607270"/>
            <a:ext cx="2422519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See </a:t>
            </a:r>
            <a:r>
              <a:rPr lang="en-US" sz="1600"/>
              <a:t>FASER BSM </a:t>
            </a:r>
            <a:r>
              <a:rPr lang="en-US" sz="1600" dirty="0"/>
              <a:t>searches in EPS-HEP by X. </a:t>
            </a:r>
            <a:r>
              <a:rPr lang="en-GB" sz="1600" dirty="0"/>
              <a:t>Ai </a:t>
            </a:r>
            <a:endParaRPr lang="en-US" sz="1600" dirty="0"/>
          </a:p>
          <a:p>
            <a:r>
              <a:rPr lang="en-GB" sz="1200" dirty="0">
                <a:hlinkClick r:id="rId14"/>
              </a:rPr>
              <a:t>https://indico.in2p3.fr/event/33627/contributions/154654/</a:t>
            </a:r>
            <a:r>
              <a:rPr lang="en-GB" sz="1200" dirty="0"/>
              <a:t>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55233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C21674-FE20-020C-DC55-CCF91C53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Emulsion tracker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219895-FBF5-2A85-03B7-05E2DEBF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CH" altLang="ja-JP"/>
              <a:t>2025/7/8 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73FB30-6178-9219-BFCF-80193FCD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Akitaka Ariga, FASER, EPS-HEP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BAE6CC-FACF-4BC0-01E1-DA8A91CB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470F7-ABF9-4651-B23E-58F43B03F2C7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8CF3D4-05AC-8278-F8A9-DCBD22207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8" r="-740"/>
          <a:stretch/>
        </p:blipFill>
        <p:spPr>
          <a:xfrm>
            <a:off x="3728713" y="4100379"/>
            <a:ext cx="4542639" cy="22155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A9BB89-0799-A38C-53FD-3B1CED821F8A}"/>
              </a:ext>
            </a:extLst>
          </p:cNvPr>
          <p:cNvSpPr txBox="1"/>
          <p:nvPr/>
        </p:nvSpPr>
        <p:spPr>
          <a:xfrm>
            <a:off x="4105221" y="5241276"/>
            <a:ext cx="367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Emulsion films produced in Japan</a:t>
            </a:r>
            <a:endParaRPr kumimoji="1" lang="ja-JP" altLang="en-US" dirty="0"/>
          </a:p>
        </p:txBody>
      </p:sp>
      <p:pic>
        <p:nvPicPr>
          <p:cNvPr id="11" name="イメージ" descr="イメージ">
            <a:extLst>
              <a:ext uri="{FF2B5EF4-FFF2-40B4-BE49-F238E27FC236}">
                <a16:creationId xmlns:a16="http://schemas.microsoft.com/office/drawing/2014/main" id="{916CBECC-55BF-255F-0961-95FCEF47B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3" t="51049"/>
          <a:stretch/>
        </p:blipFill>
        <p:spPr>
          <a:xfrm>
            <a:off x="319730" y="3832135"/>
            <a:ext cx="3408983" cy="26842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electron microscopic view">
            <a:extLst>
              <a:ext uri="{FF2B5EF4-FFF2-40B4-BE49-F238E27FC236}">
                <a16:creationId xmlns:a16="http://schemas.microsoft.com/office/drawing/2014/main" id="{832322C1-7AD5-2B82-F8B4-4DE1DA38FA4A}"/>
              </a:ext>
            </a:extLst>
          </p:cNvPr>
          <p:cNvSpPr txBox="1"/>
          <p:nvPr/>
        </p:nvSpPr>
        <p:spPr>
          <a:xfrm>
            <a:off x="319730" y="3829582"/>
            <a:ext cx="2569196" cy="348813"/>
          </a:xfrm>
          <a:prstGeom prst="rect">
            <a:avLst/>
          </a:prstGeom>
          <a:solidFill>
            <a:srgbClr val="A6AAA9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ヒラギノ角ゴ Pro W3"/>
              </a:defRPr>
            </a:lvl9pPr>
          </a:lstStyle>
          <a:p>
            <a:r>
              <a:rPr lang="en-US" sz="1600" dirty="0"/>
              <a:t>Silver bromide crystals</a:t>
            </a:r>
            <a:endParaRPr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コンテンツ プレースホルダー 14">
                <a:extLst>
                  <a:ext uri="{FF2B5EF4-FFF2-40B4-BE49-F238E27FC236}">
                    <a16:creationId xmlns:a16="http://schemas.microsoft.com/office/drawing/2014/main" id="{689A4E8F-503E-49A4-FFE5-27A6A90E58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4546" y="1512918"/>
                <a:ext cx="11073587" cy="4351338"/>
              </a:xfrm>
            </p:spPr>
            <p:txBody>
              <a:bodyPr/>
              <a:lstStyle/>
              <a:p>
                <a:r>
                  <a:rPr lang="en-US" altLang="ja-JP" dirty="0">
                    <a:solidFill>
                      <a:srgbClr val="FFFF00"/>
                    </a:solidFill>
                  </a:rPr>
                  <a:t>Silver bromide crystals ~ 200 nm</a:t>
                </a:r>
                <a:r>
                  <a:rPr lang="en-US" altLang="ja-JP" dirty="0"/>
                  <a:t>, quantum sensors for charged particles</a:t>
                </a:r>
              </a:p>
              <a:p>
                <a:r>
                  <a:rPr lang="en-US" altLang="ja-JP" dirty="0"/>
                  <a:t>Super large number of detection channels ~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8×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 detection channels</a:t>
                </a:r>
                <a:r>
                  <a:rPr lang="en-US" altLang="ja-JP" dirty="0"/>
                  <a:t> / film (30 x 25 cm</a:t>
                </a:r>
                <a:r>
                  <a:rPr lang="en-US" altLang="ja-JP" baseline="30000" dirty="0"/>
                  <a:t>2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in FASER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r>
                  <a:rPr lang="en-US" altLang="ja-JP" dirty="0"/>
                  <a:t>3D tracking device with 50 nm intrinsic resolution</a:t>
                </a:r>
              </a:p>
            </p:txBody>
          </p:sp>
        </mc:Choice>
        <mc:Fallback xmlns="">
          <p:sp>
            <p:nvSpPr>
              <p:cNvPr id="15" name="コンテンツ プレースホルダー 14">
                <a:extLst>
                  <a:ext uri="{FF2B5EF4-FFF2-40B4-BE49-F238E27FC236}">
                    <a16:creationId xmlns:a16="http://schemas.microsoft.com/office/drawing/2014/main" id="{689A4E8F-503E-49A4-FFE5-27A6A90E5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546" y="1512918"/>
                <a:ext cx="11073587" cy="4351338"/>
              </a:xfrm>
              <a:blipFill>
                <a:blip r:embed="rId4"/>
                <a:stretch>
                  <a:fillRect l="-715" t="-182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>
            <a:extLst>
              <a:ext uri="{FF2B5EF4-FFF2-40B4-BE49-F238E27FC236}">
                <a16:creationId xmlns:a16="http://schemas.microsoft.com/office/drawing/2014/main" id="{0EF83D0B-599F-7BEF-E33B-6E75186D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150" y="3688587"/>
            <a:ext cx="3408983" cy="2938778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D513BB7-AF8A-0E3D-C80C-5CA8CF480FCD}"/>
              </a:ext>
            </a:extLst>
          </p:cNvPr>
          <p:cNvCxnSpPr/>
          <p:nvPr/>
        </p:nvCxnSpPr>
        <p:spPr>
          <a:xfrm>
            <a:off x="8397300" y="6554093"/>
            <a:ext cx="50160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CD62629-1F65-2874-DFD5-0FFE85D0F1E8}"/>
                  </a:ext>
                </a:extLst>
              </p:cNvPr>
              <p:cNvSpPr txBox="1"/>
              <p:nvPr/>
            </p:nvSpPr>
            <p:spPr>
              <a:xfrm>
                <a:off x="8269520" y="6131260"/>
                <a:ext cx="723667" cy="36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20 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CH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CD62629-1F65-2874-DFD5-0FFE85D0F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520" y="6131260"/>
                <a:ext cx="723667" cy="369397"/>
              </a:xfrm>
              <a:prstGeom prst="rect">
                <a:avLst/>
              </a:prstGeom>
              <a:blipFill>
                <a:blip r:embed="rId6"/>
                <a:stretch>
                  <a:fillRect r="-11017" b="-8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F2D6AE-8BBC-C116-8533-54774CBF7220}"/>
              </a:ext>
            </a:extLst>
          </p:cNvPr>
          <p:cNvSpPr txBox="1"/>
          <p:nvPr/>
        </p:nvSpPr>
        <p:spPr>
          <a:xfrm>
            <a:off x="8692561" y="3377836"/>
            <a:ext cx="293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Anti-proton annihilation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96709588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3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ユーザー定義 1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3" id="{BEA172F4-F4C1-46D5-A069-C6624FDDF429}" vid="{2B566777-475D-4B85-9790-1CC756AE0E5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テーマ3</Template>
  <TotalTime>11755</TotalTime>
  <Words>3996</Words>
  <Application>Microsoft Office PowerPoint</Application>
  <PresentationFormat>ワイド画面</PresentationFormat>
  <Paragraphs>922</Paragraphs>
  <Slides>57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73" baseType="lpstr">
      <vt:lpstr>ＭＳ Ｐゴシック</vt:lpstr>
      <vt:lpstr>Muli</vt:lpstr>
      <vt:lpstr>ヒラギノ角ゴ ProN W3</vt:lpstr>
      <vt:lpstr>游明朝</vt:lpstr>
      <vt:lpstr>Arial</vt:lpstr>
      <vt:lpstr>Calibri</vt:lpstr>
      <vt:lpstr>Cambria Math</vt:lpstr>
      <vt:lpstr>Corbel</vt:lpstr>
      <vt:lpstr>Noto Sans</vt:lpstr>
      <vt:lpstr>Open Sans</vt:lpstr>
      <vt:lpstr>Segoe UI</vt:lpstr>
      <vt:lpstr>Symbol</vt:lpstr>
      <vt:lpstr>Times New Roman</vt:lpstr>
      <vt:lpstr>Verdana</vt:lpstr>
      <vt:lpstr>Wingdings</vt:lpstr>
      <vt:lpstr>テーマ3</vt:lpstr>
      <vt:lpstr>Neutrino results at the FASER experiment</vt:lpstr>
      <vt:lpstr>Physics concept of “forward” beam at the LHC</vt:lpstr>
      <vt:lpstr>The FASER experiment</vt:lpstr>
      <vt:lpstr>Neutrino studies in FASER</vt:lpstr>
      <vt:lpstr>FASER detector</vt:lpstr>
      <vt:lpstr>PowerPoint プレゼンテーション</vt:lpstr>
      <vt:lpstr>Data taking in LHC-Run 3</vt:lpstr>
      <vt:lpstr>Results from the FASER experiment</vt:lpstr>
      <vt:lpstr>Emulsion tracker</vt:lpstr>
      <vt:lpstr>FASERν steps, 3 detectors per year</vt:lpstr>
      <vt:lpstr>FASERν and current sample</vt:lpstr>
      <vt:lpstr>Kinematical tools: Muon momentum measurement</vt:lpstr>
      <vt:lpstr>Animated event display of Pika-ν event</vt:lpstr>
      <vt:lpstr>Electron neutrino observation in FASERν</vt:lpstr>
      <vt:lpstr>First cross section measurements at TeV energies</vt:lpstr>
      <vt:lpstr>Neutrino event selections and results</vt:lpstr>
      <vt:lpstr>Results with Electronic detectors</vt:lpstr>
      <vt:lpstr>Observed events and kinematics</vt:lpstr>
      <vt:lpstr>Interpretations of ν_μ interaction rate</vt:lpstr>
      <vt:lpstr>Neutrino rapidity measurement</vt:lpstr>
      <vt:lpstr>PowerPoint プレゼンテーション</vt:lpstr>
      <vt:lpstr>Forward Physics Facility at the HL-LHC</vt:lpstr>
      <vt:lpstr>FPF documentation</vt:lpstr>
      <vt:lpstr>FASER in LHC-Run4</vt:lpstr>
      <vt:lpstr>Summary</vt:lpstr>
      <vt:lpstr>FASER INSTITUTIONS</vt:lpstr>
      <vt:lpstr>Related talks in EPS-HEP</vt:lpstr>
      <vt:lpstr>Backup</vt:lpstr>
      <vt:lpstr>PowerPoint プレゼンテーション</vt:lpstr>
      <vt:lpstr>The layout of the LHC neutrino experiments</vt:lpstr>
      <vt:lpstr>PowerPoint プレゼンテーション</vt:lpstr>
      <vt:lpstr>Neutrino interaction rates in Run 3</vt:lpstr>
      <vt:lpstr>PowerPoint プレゼンテーション</vt:lpstr>
      <vt:lpstr>FASER measures ν_ℓ interaction rates, and then?</vt:lpstr>
      <vt:lpstr>BG muon measures</vt:lpstr>
      <vt:lpstr>PowerPoint プレゼンテーション</vt:lpstr>
      <vt:lpstr>Systematic uncertainties</vt:lpstr>
      <vt:lpstr>FASERν performances</vt:lpstr>
      <vt:lpstr>Axion-like Particles (ALPs) search</vt:lpstr>
      <vt:lpstr>Background for ALPs</vt:lpstr>
      <vt:lpstr>ALPs results</vt:lpstr>
      <vt:lpstr>Event display of 1 selected event: “ALPtrino” event</vt:lpstr>
      <vt:lpstr>Direct observation of ν_μ interactions at the LHC  by the FASER electronic detectors</vt:lpstr>
      <vt:lpstr>FASERν steps, 3 detectors per year</vt:lpstr>
      <vt:lpstr>CERN Emulsion Facility</vt:lpstr>
      <vt:lpstr>Emulsion readout systems</vt:lpstr>
      <vt:lpstr>Muons at FASER site</vt:lpstr>
      <vt:lpstr>Event selection</vt:lpstr>
      <vt:lpstr>First detection of ν_e and ν_μ with FASERν detector</vt:lpstr>
      <vt:lpstr>Neutrino event characteristics</vt:lpstr>
      <vt:lpstr>Neutrino flux and expected number of interactions</vt:lpstr>
      <vt:lpstr>Neutrinos = proxy of forward hadron production</vt:lpstr>
      <vt:lpstr>Heavy-flavor-associated channels</vt:lpstr>
      <vt:lpstr>Sterile neutrino oscillation</vt:lpstr>
      <vt:lpstr>Expected neutrino spectra</vt:lpstr>
      <vt:lpstr>FASER AND FASERn TIMELINE</vt:lpstr>
      <vt:lpstr>Forward Physics Facility (FPF) at the HL-LHC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Analysed detector volume</dc:title>
  <dc:creator>Tomoko Ariga</dc:creator>
  <cp:lastModifiedBy>Ariga, Akitaka (LHEP)</cp:lastModifiedBy>
  <cp:revision>156</cp:revision>
  <dcterms:created xsi:type="dcterms:W3CDTF">2024-03-22T01:30:10Z</dcterms:created>
  <dcterms:modified xsi:type="dcterms:W3CDTF">2025-07-08T05:55:18Z</dcterms:modified>
</cp:coreProperties>
</file>