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9" r:id="rId4"/>
    <p:sldId id="271" r:id="rId5"/>
    <p:sldId id="258" r:id="rId6"/>
    <p:sldId id="336" r:id="rId7"/>
    <p:sldId id="327" r:id="rId8"/>
    <p:sldId id="316" r:id="rId9"/>
    <p:sldId id="317" r:id="rId10"/>
    <p:sldId id="343" r:id="rId11"/>
    <p:sldId id="329" r:id="rId12"/>
    <p:sldId id="344" r:id="rId13"/>
    <p:sldId id="337" r:id="rId14"/>
    <p:sldId id="341" r:id="rId15"/>
    <p:sldId id="318" r:id="rId16"/>
    <p:sldId id="319" r:id="rId17"/>
    <p:sldId id="345" r:id="rId18"/>
    <p:sldId id="338" r:id="rId19"/>
    <p:sldId id="320" r:id="rId20"/>
    <p:sldId id="321" r:id="rId21"/>
    <p:sldId id="339" r:id="rId22"/>
    <p:sldId id="322" r:id="rId23"/>
    <p:sldId id="323" r:id="rId24"/>
    <p:sldId id="340" r:id="rId25"/>
    <p:sldId id="324" r:id="rId26"/>
    <p:sldId id="262" r:id="rId27"/>
    <p:sldId id="263" r:id="rId28"/>
    <p:sldId id="346" r:id="rId29"/>
    <p:sldId id="261" r:id="rId30"/>
    <p:sldId id="32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67"/>
    <p:restoredTop sz="96327"/>
  </p:normalViewPr>
  <p:slideViewPr>
    <p:cSldViewPr snapToGrid="0">
      <p:cViewPr>
        <p:scale>
          <a:sx n="92" d="100"/>
          <a:sy n="92" d="100"/>
        </p:scale>
        <p:origin x="165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1D737-FD66-4B4D-855E-067C967068F6}" type="datetimeFigureOut">
              <a:rPr lang="en-IT" smtClean="0"/>
              <a:t>08/07/25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FBA18-4DFF-5440-962C-13C338C2D43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42089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593054" cy="365125"/>
          </a:xfrm>
        </p:spPr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F4CBC1A4-9BB1-5A47-BDD3-A6EF5A87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24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5921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03243"/>
            <a:ext cx="7886700" cy="507372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 i="1">
                <a:solidFill>
                  <a:srgbClr val="C00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 i="1">
                <a:solidFill>
                  <a:srgbClr val="7030A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815644" cy="365125"/>
          </a:xfrm>
        </p:spPr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8569B9C1-B5D1-654F-AA5F-80AF9C4586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3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3C13-087C-3747-B360-467229C1FA46}" type="datetime1">
              <a:rPr lang="it-IT" smtClean="0"/>
              <a:t>08/07/25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04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6E56-91C0-9849-A343-938F27ACE810}" type="datetime1">
              <a:rPr lang="it-IT" smtClean="0"/>
              <a:t>08/07/25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0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256FE-1C59-2A49-A210-619E81912B40}" type="datetime1">
              <a:rPr lang="it-IT" smtClean="0"/>
              <a:t>08/07/25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778" y="6356351"/>
            <a:ext cx="3692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BC1A4-9BB1-5A47-BDD3-A6EF5A87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71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0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6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D4A097-4C8C-E1C0-E19B-F744808FE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 contrast="-8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63" y="10160"/>
            <a:ext cx="9127097" cy="62375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5A51240-B347-5B0A-28F4-3D8D73B61B11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685800" y="1122363"/>
                <a:ext cx="7950200" cy="2387600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GB" dirty="0"/>
                  <a:t> violation measurements in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dirty="0"/>
                  <a:t> to open charm decays at LHCb</a:t>
                </a:r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5A51240-B347-5B0A-28F4-3D8D73B61B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685800" y="1122363"/>
                <a:ext cx="7950200" cy="2387600"/>
              </a:xfrm>
              <a:blipFill>
                <a:blip r:embed="rId4"/>
                <a:stretch>
                  <a:fillRect l="-1435" t="-7407" r="-5104" b="-1534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7201C8A4-CD18-EE1B-0B71-7E31BA7CBD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Rudolf G. C. Oldeman</a:t>
            </a:r>
          </a:p>
          <a:p>
            <a:r>
              <a:rPr lang="en-US" dirty="0"/>
              <a:t>Università </a:t>
            </a:r>
            <a:r>
              <a:rPr lang="en-US" dirty="0" err="1"/>
              <a:t>degli</a:t>
            </a:r>
            <a:r>
              <a:rPr lang="en-US"/>
              <a:t> </a:t>
            </a:r>
            <a:r>
              <a:rPr lang="en-US" err="1"/>
              <a:t>studi</a:t>
            </a:r>
            <a:r>
              <a:rPr lang="en-US"/>
              <a:t> di Cagliari e INFN </a:t>
            </a:r>
            <a:r>
              <a:rPr lang="en-US" err="1"/>
              <a:t>sezione</a:t>
            </a:r>
            <a:r>
              <a:rPr lang="en-US"/>
              <a:t> di Cagliari</a:t>
            </a:r>
          </a:p>
          <a:p>
            <a:r>
              <a:rPr lang="en-US" i="1"/>
              <a:t>On behalf of the LHCb collaboration</a:t>
            </a:r>
          </a:p>
          <a:p>
            <a:r>
              <a:rPr lang="en-US"/>
              <a:t>EPS-HEP conference</a:t>
            </a:r>
          </a:p>
          <a:p>
            <a:r>
              <a:rPr lang="en-US"/>
              <a:t>July 7-11, 2025, Marseille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042BC-B47F-1B10-CD87-F577C7C59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FA74B-23A2-8936-6BA7-8C0421F69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ABB1F-E58E-0E8D-BA28-A926E899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B2EFD3CA-E7BB-D2B6-1C79-DCA225A853A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365126"/>
                <a:ext cx="8305868" cy="559213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(892)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T"/>
                  <a:t>: opposite sign</a:t>
                </a:r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B2EFD3CA-E7BB-D2B6-1C79-DCA225A853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365126"/>
                <a:ext cx="8305868" cy="559213"/>
              </a:xfrm>
              <a:blipFill>
                <a:blip r:embed="rId2"/>
                <a:stretch>
                  <a:fillRect l="-916" t="-35556" b="-555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D6B3C3BA-85C1-780C-ED5A-9C01BEA716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069686"/>
                <a:ext cx="8192621" cy="5196643"/>
              </a:xfrm>
            </p:spPr>
            <p:txBody>
              <a:bodyPr>
                <a:normAutofit/>
              </a:bodyPr>
              <a:lstStyle/>
              <a:p>
                <a:endParaRPr lang="en-IT" sz="1800" dirty="0"/>
              </a:p>
              <a:p>
                <a:r>
                  <a:rPr lang="en-GB" sz="1800" b="1" dirty="0"/>
                  <a:t>Observables:</a:t>
                </a:r>
              </a:p>
              <a:p>
                <a:r>
                  <a:rPr lang="en-GB" sz="1800" dirty="0"/>
                  <a:t>Yield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𝑂𝑆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1800"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𝑂𝑆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it-IT" sz="1800"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𝑆𝑆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GB" sz="1800" dirty="0"/>
              </a:p>
              <a:p>
                <a14:m>
                  <m:oMath xmlns:m="http://schemas.openxmlformats.org/officeDocument/2006/math">
                    <m:r>
                      <a:rPr lang="en-GB" sz="1800" i="1" dirty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GB" sz="1800" dirty="0"/>
                  <a:t>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1800"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it-IT" sz="1800"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it-IT" sz="1800"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it-IT" sz="1800"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endParaRPr lang="en-GB" sz="1800" dirty="0"/>
              </a:p>
              <a:p>
                <a:endParaRPr lang="en-GB" sz="1800" dirty="0"/>
              </a:p>
              <a:p>
                <a:r>
                  <a:rPr lang="en-GB" sz="1800" b="1" dirty="0"/>
                  <a:t>Interpret as :</a:t>
                </a:r>
                <a:endParaRPr lang="it-IT" sz="1800" b="1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𝑂𝑆</m:t>
                        </m:r>
                      </m:sub>
                    </m:sSub>
                    <m:r>
                      <a:rPr lang="it-IT" sz="18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it-IT" sz="18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180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it-IT" sz="18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m:rPr>
                        <m:sty m:val="p"/>
                      </m:rPr>
                      <a:rPr lang="it-IT" sz="1800" i="1">
                        <a:latin typeface="Cambria Math" panose="02040503050406030204" pitchFamily="18" charset="0"/>
                      </a:rPr>
                      <m:t>cos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it-IT" sz="1800" i="1">
                        <a:latin typeface="Cambria Math" panose="02040503050406030204" pitchFamily="18" charset="0"/>
                      </a:rPr>
                      <m:t>cos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sz="18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it-IT" sz="1800" i="1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e>
                        </m:d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it-IT" sz="1800" i="1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𝑂𝑆</m:t>
                            </m:r>
                          </m:sub>
                        </m:sSub>
                      </m:den>
                    </m:f>
                  </m:oMath>
                </a14:m>
                <a:r>
                  <a:rPr lang="en-IT" sz="1800" dirty="0"/>
                  <a:t> </a:t>
                </a:r>
              </a:p>
              <a:p>
                <a:endParaRPr lang="en-IT" sz="1800" dirty="0"/>
              </a:p>
              <a:p>
                <a:r>
                  <a:rPr lang="en-GB" sz="1800" b="1" dirty="0"/>
                  <a:t>w</a:t>
                </a:r>
                <a:r>
                  <a:rPr lang="en-IT" sz="1800" b="1" dirty="0"/>
                  <a:t>here: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IT" sz="1800" dirty="0"/>
                  <a:t> is OS/SS  amplitude ratio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IT" sz="1800" dirty="0"/>
                  <a:t> is OS vs SS strong phase</a:t>
                </a:r>
              </a:p>
              <a:p>
                <a:r>
                  <a:rPr lang="en-IT" sz="1800" dirty="0"/>
                  <a:t>Add</a:t>
                </a:r>
                <a:r>
                  <a:rPr lang="en-GB" sz="1800" dirty="0" err="1"/>
                  <a:t>i</a:t>
                </a:r>
                <a:r>
                  <a:rPr lang="en-IT" sz="1800" dirty="0"/>
                  <a:t>tional dilution in 4-body channels</a:t>
                </a:r>
              </a:p>
              <a:p>
                <a:endParaRPr lang="en-IT" sz="1800" dirty="0"/>
              </a:p>
              <a:p>
                <a:endParaRPr lang="en-IT" sz="1800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D6B3C3BA-85C1-780C-ED5A-9C01BEA716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069686"/>
                <a:ext cx="8192621" cy="5196643"/>
              </a:xfrm>
              <a:blipFill>
                <a:blip r:embed="rId3"/>
                <a:stretch>
                  <a:fillRect l="-619" b="-122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3DD5C-135D-C269-3870-FFCCDDDCF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1CA01-3B99-E620-9467-FE9261C82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846F45-AA05-1E06-1870-226152346635}"/>
              </a:ext>
            </a:extLst>
          </p:cNvPr>
          <p:cNvSpPr txBox="1"/>
          <p:nvPr/>
        </p:nvSpPr>
        <p:spPr>
          <a:xfrm>
            <a:off x="7516631" y="0"/>
            <a:ext cx="162736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/>
              <a:t>JHEP 02 (2025) 113 </a:t>
            </a:r>
            <a:endParaRPr lang="en-GB" sz="1400"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DF0DC2-6670-99BC-398F-DA4766A82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069686"/>
            <a:ext cx="4419600" cy="41032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92DC05-21A0-39A2-81A2-9DDFD01CB451}"/>
                  </a:ext>
                </a:extLst>
              </p:cNvPr>
              <p:cNvSpPr txBox="1"/>
              <p:nvPr/>
            </p:nvSpPr>
            <p:spPr>
              <a:xfrm>
                <a:off x="5829300" y="787512"/>
                <a:ext cx="5274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92DC05-21A0-39A2-81A2-9DDFD01CB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300" y="787512"/>
                <a:ext cx="52745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4FD9C1-C6D5-8CDC-A166-DB379FD161CC}"/>
                  </a:ext>
                </a:extLst>
              </p:cNvPr>
              <p:cNvSpPr txBox="1"/>
              <p:nvPr/>
            </p:nvSpPr>
            <p:spPr>
              <a:xfrm>
                <a:off x="7879063" y="787512"/>
                <a:ext cx="5274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4FD9C1-C6D5-8CDC-A166-DB379FD16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063" y="787512"/>
                <a:ext cx="52745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FBAE27A-3F50-C8AB-DA31-5CE50E69B94C}"/>
              </a:ext>
            </a:extLst>
          </p:cNvPr>
          <p:cNvSpPr txBox="1"/>
          <p:nvPr/>
        </p:nvSpPr>
        <p:spPr>
          <a:xfrm rot="20830857">
            <a:off x="6670994" y="5503173"/>
            <a:ext cx="182614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First observation!</a:t>
            </a:r>
          </a:p>
        </p:txBody>
      </p:sp>
    </p:spTree>
    <p:extLst>
      <p:ext uri="{BB962C8B-B14F-4D97-AF65-F5344CB8AC3E}">
        <p14:creationId xmlns:p14="http://schemas.microsoft.com/office/powerpoint/2010/main" val="3942580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FCF4E-38F1-7C01-E5C2-CF58C1784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09EF55CD-D8FD-084A-143F-4DEA91C23E3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365126"/>
                <a:ext cx="8305868" cy="559213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(892)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1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it-IT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it-IT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T" b="1"/>
                  <a:t> modes </a:t>
                </a:r>
                <a:endParaRPr lang="en-IT"/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09EF55CD-D8FD-084A-143F-4DEA91C23E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365126"/>
                <a:ext cx="8305868" cy="559213"/>
              </a:xfrm>
              <a:blipFill>
                <a:blip r:embed="rId2"/>
                <a:stretch>
                  <a:fillRect l="-916" t="-33333" b="-555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8E7AECF-73AA-AEC7-AE08-6507D93A40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2214" y="1074193"/>
                <a:ext cx="8305867" cy="3016055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GB" sz="1800" dirty="0"/>
                  <a:t> varies strongly over the phase space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T" sz="1800" dirty="0"/>
                  <a:t>Divide the Dalitz space in 16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T" sz="1800" dirty="0"/>
                  <a:t>) or 4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T" sz="1800" dirty="0"/>
                  <a:t>) bins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Requires e</a:t>
                </a:r>
                <a:r>
                  <a:rPr lang="en-IT" sz="1800" dirty="0"/>
                  <a:t>xternal input from </a:t>
                </a:r>
                <a:r>
                  <a:rPr lang="en-GB" sz="1800" dirty="0"/>
                  <a:t>CLEO </a:t>
                </a:r>
                <a:r>
                  <a:rPr lang="en-GB" sz="1200" dirty="0"/>
                  <a:t>[PRD82 (2010) 112006 ]</a:t>
                </a:r>
                <a:r>
                  <a:rPr lang="en-GB" sz="1800" dirty="0"/>
                  <a:t> </a:t>
                </a:r>
                <a:br>
                  <a:rPr lang="en-GB" sz="1800" dirty="0"/>
                </a:br>
                <a:r>
                  <a:rPr lang="en-GB" sz="1800" dirty="0"/>
                  <a:t>and BESIII </a:t>
                </a:r>
                <a:r>
                  <a:rPr lang="en-GB" sz="1200" dirty="0"/>
                  <a:t>[PRD101 (2020) 112002, PRD102 (2020) </a:t>
                </a:r>
                <a:r>
                  <a:rPr lang="en-IT" sz="1200" dirty="0"/>
                  <a:t>052008</a:t>
                </a:r>
                <a:r>
                  <a:rPr lang="en-GB" sz="1200" dirty="0"/>
                  <a:t>]</a:t>
                </a:r>
                <a:r>
                  <a:rPr lang="en-GB" sz="18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Fit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m:rPr>
                        <m:sty m:val="p"/>
                      </m:rPr>
                      <a:rPr lang="it-IT" sz="1800" b="0" i="1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m:rPr>
                        <m:sty m:val="p"/>
                      </m:rPr>
                      <a:rPr lang="it-IT" sz="1800" b="0" i="1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1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400" b="0" i="0" smtClean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it-IT" sz="1400" dirty="0" err="1"/>
                  <a:t>pening</a:t>
                </a:r>
                <a:r>
                  <a:rPr lang="it-IT" sz="1400" dirty="0"/>
                  <a:t> angle </a:t>
                </a:r>
                <a:r>
                  <a:rPr lang="it-IT" sz="1400" dirty="0" err="1"/>
                  <a:t>is</a:t>
                </a:r>
                <a:r>
                  <a:rPr lang="it-IT" sz="1400" dirty="0"/>
                  <a:t> </a:t>
                </a:r>
                <a14:m>
                  <m:oMath xmlns:m="http://schemas.openxmlformats.org/officeDocument/2006/math">
                    <m:r>
                      <a:rPr lang="it-IT" sz="14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14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sz="1400" dirty="0"/>
                  <a:t> </a:t>
                </a:r>
              </a:p>
              <a:p>
                <a:endParaRPr lang="it-IT" sz="1800" dirty="0"/>
              </a:p>
              <a:p>
                <a:endParaRPr lang="it-IT" sz="1800" dirty="0"/>
              </a:p>
              <a:p>
                <a:endParaRPr lang="en-GB" sz="1800" dirty="0"/>
              </a:p>
              <a:p>
                <a:endParaRPr lang="en-IT" sz="18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8E7AECF-73AA-AEC7-AE08-6507D93A40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2214" y="1074193"/>
                <a:ext cx="8305867" cy="3016055"/>
              </a:xfrm>
              <a:blipFill>
                <a:blip r:embed="rId3"/>
                <a:stretch>
                  <a:fillRect l="-458" t="-167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265C1-5050-A035-8BAD-793F2D525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496B8-D841-3E8B-9860-BAFCA9C0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810E26-BC0B-E215-7C86-45CA5E6B6BB2}"/>
              </a:ext>
            </a:extLst>
          </p:cNvPr>
          <p:cNvSpPr txBox="1"/>
          <p:nvPr/>
        </p:nvSpPr>
        <p:spPr>
          <a:xfrm>
            <a:off x="7502204" y="0"/>
            <a:ext cx="164179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/>
              <a:t>JHEP 02 (2025) 113]</a:t>
            </a:r>
            <a:endParaRPr lang="en-GB" sz="1400"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E43718-D14F-E820-9428-9063B5BA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09" y="3382199"/>
            <a:ext cx="4295866" cy="30160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9E3DA5-4685-6559-99D4-CBBCD21BC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584" y="3429000"/>
            <a:ext cx="3633546" cy="29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29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2EC20-1D31-8B6A-1505-57CF133A4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9C34A030-FE6A-9DE5-56F9-3357FDFE240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365126"/>
                <a:ext cx="8305868" cy="559213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(892)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T"/>
                  <a:t>: results</a:t>
                </a:r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9C34A030-FE6A-9DE5-56F9-3357FDFE24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365126"/>
                <a:ext cx="8305868" cy="559213"/>
              </a:xfrm>
              <a:blipFill>
                <a:blip r:embed="rId2"/>
                <a:stretch>
                  <a:fillRect l="-916" t="-35556" b="-555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EC1305-92FF-7474-323F-1B9D9501F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15" y="1074194"/>
            <a:ext cx="4749611" cy="2354806"/>
          </a:xfrm>
        </p:spPr>
        <p:txBody>
          <a:bodyPr>
            <a:normAutofit lnSpcReduction="10000"/>
          </a:bodyPr>
          <a:lstStyle/>
          <a:p>
            <a:endParaRPr lang="it-IT" sz="2000" dirty="0"/>
          </a:p>
          <a:p>
            <a:endParaRPr lang="it-IT" sz="2000" dirty="0"/>
          </a:p>
          <a:p>
            <a:r>
              <a:rPr lang="it-IT" sz="2000" dirty="0" err="1"/>
              <a:t>Result</a:t>
            </a:r>
            <a:r>
              <a:rPr lang="it-IT" sz="2000" dirty="0"/>
              <a:t> of </a:t>
            </a:r>
            <a:r>
              <a:rPr lang="it-IT" sz="2000" dirty="0" err="1"/>
              <a:t>fit</a:t>
            </a:r>
            <a:r>
              <a:rPr lang="it-IT" sz="2000" dirty="0"/>
              <a:t> to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modes</a:t>
            </a:r>
            <a:r>
              <a:rPr lang="it-IT" sz="2000" dirty="0"/>
              <a:t>:</a:t>
            </a:r>
            <a:endParaRPr lang="el-GR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i="1" dirty="0"/>
              <a:t>U</a:t>
            </a:r>
            <a:r>
              <a:rPr lang="en-IT" sz="2000" i="1" dirty="0"/>
              <a:t>ncertainty dominated </a:t>
            </a:r>
            <a:r>
              <a:rPr lang="en-GB" sz="2000" i="1" dirty="0"/>
              <a:t>b</a:t>
            </a:r>
            <a:r>
              <a:rPr lang="en-IT" sz="2000" i="1" dirty="0"/>
              <a:t>y statistics</a:t>
            </a:r>
          </a:p>
          <a:p>
            <a:endParaRPr lang="en-GB" sz="2000" dirty="0"/>
          </a:p>
          <a:p>
            <a:endParaRPr lang="en-IT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93898-FA66-E2FE-15E7-0E205C82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AA542-3513-DEA7-9239-8596E4AE9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E246B3-B886-4075-4C72-9D9AD440C02E}"/>
              </a:ext>
            </a:extLst>
          </p:cNvPr>
          <p:cNvSpPr txBox="1"/>
          <p:nvPr/>
        </p:nvSpPr>
        <p:spPr>
          <a:xfrm>
            <a:off x="7502204" y="0"/>
            <a:ext cx="164179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/>
              <a:t>JHEP 02 (2025) 113]</a:t>
            </a:r>
            <a:endParaRPr lang="en-GB" sz="140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9BD87F-0546-FFBC-5D0B-043D18531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965" y="1093181"/>
            <a:ext cx="3826635" cy="1736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F2479D-A4D1-9D5C-50BF-E8CC64EAC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515" y="3597842"/>
            <a:ext cx="4388980" cy="3016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232A30-53BC-2FD6-84E4-1B841A283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15" y="3597842"/>
            <a:ext cx="4388981" cy="301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1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2708E-4D62-53DA-3799-1049E1443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06B0-6C9B-43C4-70C5-04361DBB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CCDB7D-6B0A-ED09-F7EC-D448FA370C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/>
                  <a:t>CKM matrix, the angle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/>
                  <a:t> violation</a:t>
                </a:r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/>
                  <a:t>Recent LHCb measurements of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/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(892)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:endParaRPr lang="it-IT" i="1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b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it-IT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		</a:t>
                </a:r>
                <a:endParaRPr lang="it-IT" i="1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/>
                  <a:t> combination		</a:t>
                </a:r>
                <a:endParaRPr lang="en-US" i="1">
                  <a:solidFill>
                    <a:schemeClr val="tx1"/>
                  </a:solidFill>
                </a:endParaRPr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/>
                  <a:t> violation 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𝐷𝐷</m:t>
                    </m:r>
                  </m:oMath>
                </a14:m>
                <a:r>
                  <a:rPr lang="en-GB"/>
                  <a:t> 	</a:t>
                </a:r>
                <a:endParaRPr lang="en-US"/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/>
                  <a:t>Outlook</a:t>
                </a:r>
              </a:p>
              <a:p>
                <a:pPr>
                  <a:buSzPct val="50000"/>
                </a:pPr>
                <a:endParaRPr lang="en-US"/>
              </a:p>
              <a:p>
                <a:pPr>
                  <a:buSzPct val="50000"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CCDB7D-6B0A-ED09-F7EC-D448FA370C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1" t="-199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695E0-07EA-7C8C-A7EE-25B3FB44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E826D-83DA-7D1D-27B5-295715F1E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9C1-B5D1-654F-AA5F-80AF9C4586F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D69629DF-C4BF-E1E2-68CD-CD88651C9E83}"/>
              </a:ext>
            </a:extLst>
          </p:cNvPr>
          <p:cNvSpPr/>
          <p:nvPr/>
        </p:nvSpPr>
        <p:spPr>
          <a:xfrm>
            <a:off x="88900" y="2514600"/>
            <a:ext cx="539750" cy="4064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07362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6BE54-A8EB-4064-7028-F06AC5EA4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AC4136-0A08-733C-23F6-9DAC2B69F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173" y="4012374"/>
            <a:ext cx="3967427" cy="282635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964C077-A943-5DF6-B677-71052B6CEF40}"/>
              </a:ext>
            </a:extLst>
          </p:cNvPr>
          <p:cNvGrpSpPr/>
          <p:nvPr/>
        </p:nvGrpSpPr>
        <p:grpSpPr>
          <a:xfrm>
            <a:off x="457200" y="1399212"/>
            <a:ext cx="4114800" cy="2284279"/>
            <a:chOff x="5483432" y="2733673"/>
            <a:chExt cx="3031918" cy="187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65F91AB-E96F-4A0F-E3B0-251FE37E8E95}"/>
                </a:ext>
              </a:extLst>
            </p:cNvPr>
            <p:cNvGrpSpPr/>
            <p:nvPr/>
          </p:nvGrpSpPr>
          <p:grpSpPr>
            <a:xfrm>
              <a:off x="5483432" y="2733673"/>
              <a:ext cx="3031918" cy="1879600"/>
              <a:chOff x="838200" y="4154833"/>
              <a:chExt cx="3031918" cy="18796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3D1DBB9-2102-17B4-508B-6CDD39F45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4154833"/>
                <a:ext cx="3031918" cy="18796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5607258-C726-0CB6-8D20-1162636F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1139" y="4898936"/>
                <a:ext cx="225013" cy="174579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2DFEB7-A781-FA24-A2B9-6572656CCD08}"/>
                </a:ext>
              </a:extLst>
            </p:cNvPr>
            <p:cNvSpPr/>
            <p:nvPr/>
          </p:nvSpPr>
          <p:spPr>
            <a:xfrm>
              <a:off x="5876365" y="4087906"/>
              <a:ext cx="1210235" cy="295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A5CCFE-75B2-AF28-EA74-6ED1997A3669}"/>
              </a:ext>
            </a:extLst>
          </p:cNvPr>
          <p:cNvGrpSpPr/>
          <p:nvPr/>
        </p:nvGrpSpPr>
        <p:grpSpPr>
          <a:xfrm>
            <a:off x="4572000" y="1308007"/>
            <a:ext cx="4001137" cy="2284279"/>
            <a:chOff x="5570641" y="4795836"/>
            <a:chExt cx="3031918" cy="18796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1BAB9FF-FEDF-44D8-A5A4-767505CB6893}"/>
                </a:ext>
              </a:extLst>
            </p:cNvPr>
            <p:cNvGrpSpPr/>
            <p:nvPr/>
          </p:nvGrpSpPr>
          <p:grpSpPr>
            <a:xfrm>
              <a:off x="5570641" y="4795836"/>
              <a:ext cx="3031918" cy="1879600"/>
              <a:chOff x="4323349" y="4154833"/>
              <a:chExt cx="3031918" cy="18796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887BAAF-DE02-65FB-FD16-39B3F9D003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23349" y="4154833"/>
                <a:ext cx="3031918" cy="18796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F64F8E9-B5C4-61F6-54F0-FDCDE1780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73090" y="4885294"/>
                <a:ext cx="230579" cy="220767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1C4ACA-4035-9A7F-4870-84F5B1A6B783}"/>
                </a:ext>
              </a:extLst>
            </p:cNvPr>
            <p:cNvSpPr/>
            <p:nvPr/>
          </p:nvSpPr>
          <p:spPr>
            <a:xfrm>
              <a:off x="6028765" y="6162393"/>
              <a:ext cx="1210235" cy="295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6D7D4A-0BF0-792F-2AB9-7902916BB3A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6572" y="78113"/>
                <a:ext cx="8246566" cy="55921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IT"/>
                  <a:t>Measuring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IT"/>
                  <a:t>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b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IT"/>
                  <a:t> decays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6D7D4A-0BF0-792F-2AB9-7902916BB3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6572" y="78113"/>
                <a:ext cx="8246566" cy="559213"/>
              </a:xfrm>
              <a:blipFill>
                <a:blip r:embed="rId7"/>
                <a:stretch>
                  <a:fillRect l="-2615" t="-35556" r="-1077" b="-555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66F7B7-CF63-FAEC-BF71-A2046E59F6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5613" y="797716"/>
                <a:ext cx="8246566" cy="5810820"/>
              </a:xfrm>
            </p:spPr>
            <p:txBody>
              <a:bodyPr>
                <a:normAutofit/>
              </a:bodyPr>
              <a:lstStyle/>
              <a:p>
                <a:r>
                  <a:rPr lang="en-IT" sz="2000" dirty="0"/>
                  <a:t>Interference between mixed and non-mixed decays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IT" sz="2000" dirty="0"/>
              </a:p>
              <a:p>
                <a:pPr marL="449263" indent="-449263"/>
                <a:r>
                  <a:rPr lang="en-IT" sz="2000" dirty="0"/>
                  <a:t>CPV modulated by fast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IT" sz="2000" dirty="0"/>
                  <a:t> oscillations</a:t>
                </a:r>
              </a:p>
              <a:p>
                <a:pPr marL="449263" indent="-449263"/>
                <a:r>
                  <a:rPr lang="en-GB" sz="2000" dirty="0"/>
                  <a:t>	</a:t>
                </a:r>
                <a:r>
                  <a:rPr lang="en-GB" sz="2000" i="1" dirty="0">
                    <a:solidFill>
                      <a:schemeClr val="accent1"/>
                    </a:solidFill>
                  </a:rPr>
                  <a:t>decay-time resolution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46</m:t>
                    </m:r>
                    <m:r>
                      <a:rPr lang="it-IT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endParaRPr lang="it-IT" sz="2000" i="1" dirty="0"/>
              </a:p>
              <a:p>
                <a:pPr marL="449263" indent="-449263"/>
                <a:r>
                  <a:rPr lang="it-IT" sz="2000" dirty="0" err="1"/>
                  <a:t>Requires</a:t>
                </a:r>
                <a:r>
                  <a:rPr lang="it-IT" sz="2000" dirty="0"/>
                  <a:t> flavour tagging</a:t>
                </a:r>
              </a:p>
              <a:p>
                <a:pPr marL="449263" indent="-449263"/>
                <a:r>
                  <a:rPr lang="it-IT" sz="2000" dirty="0"/>
                  <a:t>	 </a:t>
                </a:r>
                <a:r>
                  <a:rPr lang="it-IT" sz="2000" i="1" dirty="0">
                    <a:solidFill>
                      <a:schemeClr val="accent1"/>
                    </a:solidFill>
                  </a:rPr>
                  <a:t>LHCb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𝜀</m:t>
                    </m:r>
                    <m:sSup>
                      <m:sSupPr>
                        <m:ctrlPr>
                          <a:rPr lang="it-IT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=6.1%</m:t>
                    </m:r>
                  </m:oMath>
                </a14:m>
                <a:endParaRPr lang="it-IT" sz="2000" i="1" dirty="0">
                  <a:solidFill>
                    <a:schemeClr val="accent1"/>
                  </a:solidFill>
                </a:endParaRPr>
              </a:p>
              <a:p>
                <a:pPr marL="449263" indent="-449263"/>
                <a:r>
                  <a:rPr lang="it-IT" sz="2000" dirty="0" err="1"/>
                  <a:t>Measure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sz="2000" dirty="0"/>
                  <a:t> </a:t>
                </a:r>
              </a:p>
              <a:p>
                <a:pPr marL="449263" indent="-449263"/>
                <a:r>
                  <a:rPr lang="en-IT" sz="2000" dirty="0"/>
                  <a:t>	</a:t>
                </a:r>
                <a:r>
                  <a:rPr lang="en-IT" sz="2000" i="1" dirty="0">
                    <a:solidFill>
                      <a:schemeClr val="accent1"/>
                    </a:solidFill>
                  </a:rPr>
                  <a:t>subtract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=−2</m:t>
                    </m:r>
                    <m:sSub>
                      <m:sSubPr>
                        <m:ctrlPr>
                          <a:rPr lang="it-IT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=−31±18 </m:t>
                    </m:r>
                    <m:r>
                      <m:rPr>
                        <m:sty m:val="p"/>
                      </m:rPr>
                      <a:rPr lang="it-IT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mrad</m:t>
                    </m:r>
                    <m:r>
                      <a:rPr lang="it-IT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IT" sz="2000" i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66F7B7-CF63-FAEC-BF71-A2046E59F6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613" y="797716"/>
                <a:ext cx="8246566" cy="5810820"/>
              </a:xfrm>
              <a:blipFill>
                <a:blip r:embed="rId8"/>
                <a:stretch>
                  <a:fillRect l="-769" t="-108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A3BAD-39AD-2EB2-1F87-F6F1D98DC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D7BB74-BB1D-8422-8DDF-7B845DE39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9C1-B5D1-654F-AA5F-80AF9C4586F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FEED1-87EF-11DB-83B2-0C5E8E8C96CC}"/>
              </a:ext>
            </a:extLst>
          </p:cNvPr>
          <p:cNvSpPr txBox="1"/>
          <p:nvPr/>
        </p:nvSpPr>
        <p:spPr>
          <a:xfrm>
            <a:off x="7109928" y="3716102"/>
            <a:ext cx="2010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/>
              <a:t>Nature Phys., 18(1):1-5, 2022</a:t>
            </a:r>
          </a:p>
        </p:txBody>
      </p:sp>
    </p:spTree>
    <p:extLst>
      <p:ext uri="{BB962C8B-B14F-4D97-AF65-F5344CB8AC3E}">
        <p14:creationId xmlns:p14="http://schemas.microsoft.com/office/powerpoint/2010/main" val="895186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6A2FB-ACF7-06F5-D649-14A56E2B7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3B0FAF-8BCF-C2A9-8E16-5797E1B3F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827" y="4337047"/>
            <a:ext cx="2953418" cy="2338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C268A6-3B76-D92D-D51D-0A33EF2B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307" y="4781835"/>
            <a:ext cx="3131993" cy="1748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00C9F5-23DA-1856-76B5-964D636B6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93" y="1201722"/>
            <a:ext cx="7618059" cy="31004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A6D99D83-37C4-33A0-3FE4-14EDAF1C303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123080"/>
                <a:ext cx="7886700" cy="55921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/>
                  <a:t>CKM-angle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l-GR"/>
                  <a:t> </a:t>
                </a:r>
                <a:r>
                  <a:rPr lang="en-GB"/>
                  <a:t>using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b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IT"/>
                  <a:t> </a:t>
                </a:r>
                <a:endParaRPr lang="en-GB"/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A6D99D83-37C4-33A0-3FE4-14EDAF1C30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123080"/>
                <a:ext cx="7886700" cy="559213"/>
              </a:xfrm>
              <a:blipFill>
                <a:blip r:embed="rId5"/>
                <a:stretch>
                  <a:fillRect l="-2733" t="-33333" b="-5777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EE2D429-7385-D819-21D9-8ED3B52565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4035" y="803817"/>
                <a:ext cx="8755273" cy="5073720"/>
              </a:xfrm>
            </p:spPr>
            <p:txBody>
              <a:bodyPr>
                <a:noAutofit/>
              </a:bodyPr>
              <a:lstStyle/>
              <a:p>
                <a:r>
                  <a:rPr lang="en-GB" sz="1800" dirty="0"/>
                  <a:t>S</a:t>
                </a:r>
                <a:r>
                  <a:rPr lang="en-IT" sz="1800" dirty="0"/>
                  <a:t>elect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T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T" sz="1800" dirty="0"/>
                  <a:t>,</a:t>
                </a:r>
                <a:r>
                  <a:rPr lang="en-IT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T" sz="18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1800" dirty="0"/>
                  <a:t>. </a:t>
                </a:r>
                <a:r>
                  <a:rPr lang="en-IT" sz="1800" dirty="0"/>
                  <a:t>2D fit in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IT" sz="1800" dirty="0"/>
                  <a:t>,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IT" sz="1800" dirty="0"/>
                  <a:t>.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sz="18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  <m:sup>
                            <m:r>
                              <a:rPr lang="it-IT" sz="1800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d>
                    <m:r>
                      <a:rPr lang="it-IT" sz="1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IT" sz="1800" i="1">
                        <a:latin typeface="Cambria Math" panose="02040503050406030204" pitchFamily="18" charset="0"/>
                      </a:rPr>
                      <m:t>20949±180</m:t>
                    </m:r>
                  </m:oMath>
                </a14:m>
                <a:r>
                  <a:rPr lang="en-IT" sz="1800" dirty="0"/>
                  <a:t> </a:t>
                </a:r>
              </a:p>
              <a:p>
                <a:endParaRPr lang="en-IT" sz="1800" dirty="0"/>
              </a:p>
              <a:p>
                <a:endParaRPr lang="en-GB" sz="1800" dirty="0"/>
              </a:p>
              <a:p>
                <a:endParaRPr lang="en-GB" sz="1800" dirty="0"/>
              </a:p>
              <a:p>
                <a:endParaRPr lang="en-GB" sz="1800" dirty="0"/>
              </a:p>
              <a:p>
                <a:endParaRPr lang="en-GB" sz="1800" dirty="0"/>
              </a:p>
              <a:p>
                <a:endParaRPr lang="en-GB" sz="1800" dirty="0"/>
              </a:p>
              <a:p>
                <a:endParaRPr lang="en-GB" sz="1800" dirty="0"/>
              </a:p>
              <a:p>
                <a:endParaRPr lang="en-GB" sz="1800" dirty="0"/>
              </a:p>
              <a:p>
                <a:endParaRPr lang="en-IT" sz="1800" dirty="0"/>
              </a:p>
              <a:p>
                <a:r>
                  <a:rPr lang="en-IT" sz="1800" dirty="0"/>
                  <a:t>asymmetry:				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GB" sz="1800" dirty="0"/>
                  <a:t>-f</a:t>
                </a:r>
                <a:r>
                  <a:rPr lang="en-IT" sz="1800" dirty="0"/>
                  <a:t>it observables:</a:t>
                </a:r>
              </a:p>
              <a:p>
                <a:endParaRPr lang="en-IT" sz="20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EE2D429-7385-D819-21D9-8ED3B52565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4035" y="803817"/>
                <a:ext cx="8755273" cy="5073720"/>
              </a:xfrm>
              <a:blipFill>
                <a:blip r:embed="rId6"/>
                <a:stretch>
                  <a:fillRect l="-579" t="-1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C9BB7-CB87-4ABF-2B74-76923AF20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DEB9D-56B9-8ACC-6705-506FE7816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463EF-7EAE-8E20-EE29-6F6B73873349}"/>
              </a:ext>
            </a:extLst>
          </p:cNvPr>
          <p:cNvSpPr txBox="1"/>
          <p:nvPr/>
        </p:nvSpPr>
        <p:spPr>
          <a:xfrm>
            <a:off x="7449305" y="1556"/>
            <a:ext cx="16946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/>
              <a:t>JHEP 03 (2025) 139</a:t>
            </a:r>
            <a:r>
              <a:rPr lang="en-GB"/>
              <a:t> 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992484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45F53-DED6-208F-BCB4-FB1CB14E3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62E31B9C-3834-269C-66A7-36FA67E382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b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IT"/>
                  <a:t> fit interpretation </a:t>
                </a:r>
                <a:endParaRPr lang="en-GB"/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62E31B9C-3834-269C-66A7-36FA67E382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965" t="-33333" b="-5777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C20191F-0B29-D641-7C69-AD2EC2C5EC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03243"/>
                <a:ext cx="3815644" cy="5073720"/>
              </a:xfrm>
            </p:spPr>
            <p:txBody>
              <a:bodyPr>
                <a:normAutofit/>
              </a:bodyPr>
              <a:lstStyle/>
              <a:p>
                <a:pPr marL="2540000" indent="-2540000"/>
                <a14:m>
                  <m:oMath xmlns:m="http://schemas.openxmlformats.org/officeDocument/2006/math">
                    <m:r>
                      <a:rPr lang="en-IT" sz="2000" i="1" dirty="0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IT" sz="2000" dirty="0"/>
                  <a:t> fit observables</a:t>
                </a:r>
              </a:p>
              <a:p>
                <a:pPr marL="2540000" indent="-2540000"/>
                <a:endParaRPr lang="en-IT" sz="2000" dirty="0"/>
              </a:p>
              <a:p>
                <a:pPr marL="2540000" indent="-2540000"/>
                <a:endParaRPr lang="en-IT" sz="2000" dirty="0"/>
              </a:p>
              <a:p>
                <a:pPr marL="2540000" indent="-2540000"/>
                <a:endParaRPr lang="en-IT" sz="2000" dirty="0"/>
              </a:p>
              <a:p>
                <a:pPr marL="2540000" indent="-2540000"/>
                <a:endParaRPr lang="en-IT" sz="2000" dirty="0"/>
              </a:p>
              <a:p>
                <a:pPr marL="2540000" indent="-2540000"/>
                <a:endParaRPr lang="en-IT" sz="2000" dirty="0"/>
              </a:p>
              <a:p>
                <a:pPr marL="2540000" indent="-2540000"/>
                <a:r>
                  <a:rPr lang="en-IT" sz="2000" dirty="0"/>
                  <a:t>related to</a:t>
                </a:r>
              </a:p>
              <a:p>
                <a:pPr marL="266700" indent="-266700">
                  <a:buFont typeface="Arial" panose="020B0604020202020204" pitchFamily="34" charset="0"/>
                  <a:buChar char="•"/>
                </a:pPr>
                <a:r>
                  <a:rPr lang="it-IT" sz="2000" dirty="0" err="1"/>
                  <a:t>amplitude</a:t>
                </a:r>
                <a:r>
                  <a:rPr lang="it-IT" sz="2000" dirty="0"/>
                  <a:t>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IT" sz="2000" dirty="0"/>
                  <a:t>,</a:t>
                </a:r>
              </a:p>
              <a:p>
                <a:pPr marL="266700" indent="-2667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s</a:t>
                </a:r>
                <a:r>
                  <a:rPr lang="en-IT" sz="2000" dirty="0"/>
                  <a:t>trong phase difference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IT" sz="2000" dirty="0"/>
                  <a:t>, </a:t>
                </a:r>
              </a:p>
              <a:p>
                <a:pPr marL="266700" indent="-2667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CKM angle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it-IT" sz="2000" dirty="0"/>
              </a:p>
              <a:p>
                <a:pPr marL="2540000" indent="-2540000"/>
                <a:endParaRPr lang="it-IT" sz="20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C20191F-0B29-D641-7C69-AD2EC2C5EC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03243"/>
                <a:ext cx="3815644" cy="5073720"/>
              </a:xfrm>
              <a:blipFill>
                <a:blip r:embed="rId3"/>
                <a:stretch>
                  <a:fillRect l="-1661" t="-124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7DDCB-2861-AA03-CE6F-CFC0061A0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1E2F3-E5FB-E82A-345B-D44502ECC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C0A73-94EE-4FAC-FB39-5397A6988B61}"/>
              </a:ext>
            </a:extLst>
          </p:cNvPr>
          <p:cNvSpPr txBox="1"/>
          <p:nvPr/>
        </p:nvSpPr>
        <p:spPr>
          <a:xfrm>
            <a:off x="7449305" y="1556"/>
            <a:ext cx="16946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/>
              <a:t>JHEP 03 (2025) 139</a:t>
            </a:r>
            <a:r>
              <a:rPr lang="en-GB"/>
              <a:t> </a:t>
            </a:r>
            <a:endParaRPr lang="en-GB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F8A032-94A3-668B-33F4-B3FB5165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552" y="1534523"/>
            <a:ext cx="3131993" cy="174888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43DCE51-3EA4-DCA1-839E-DA4B56C4BD15}"/>
              </a:ext>
            </a:extLst>
          </p:cNvPr>
          <p:cNvGrpSpPr/>
          <p:nvPr/>
        </p:nvGrpSpPr>
        <p:grpSpPr>
          <a:xfrm>
            <a:off x="5243215" y="1057244"/>
            <a:ext cx="3053437" cy="2970218"/>
            <a:chOff x="5757986" y="1653283"/>
            <a:chExt cx="3053437" cy="29702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91EA85-A7A2-E052-DEDA-ED714F72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74359" y="1653283"/>
              <a:ext cx="1350716" cy="58121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8B6573-6647-84DE-586F-327745339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74359" y="2234500"/>
              <a:ext cx="3037064" cy="58121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68C9DB-6B73-91D5-D7C6-36C04D731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74359" y="2815717"/>
              <a:ext cx="3037064" cy="5812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6466E4-B8A7-8628-DD99-20BBBC01A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57986" y="4042284"/>
              <a:ext cx="2734177" cy="5812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E79FA4-9514-A1C3-D754-14FF6B2A9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74359" y="3439062"/>
              <a:ext cx="2848783" cy="581217"/>
            </a:xfrm>
            <a:prstGeom prst="rect">
              <a:avLst/>
            </a:prstGeom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A68B8A-486B-124B-682D-914E2EE62810}"/>
              </a:ext>
            </a:extLst>
          </p:cNvPr>
          <p:cNvCxnSpPr/>
          <p:nvPr/>
        </p:nvCxnSpPr>
        <p:spPr>
          <a:xfrm flipV="1">
            <a:off x="4293545" y="1463354"/>
            <a:ext cx="846491" cy="6373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ACE2C8-2048-23DA-065B-50C33FE37DF2}"/>
              </a:ext>
            </a:extLst>
          </p:cNvPr>
          <p:cNvCxnSpPr>
            <a:cxnSpLocks/>
          </p:cNvCxnSpPr>
          <p:nvPr/>
        </p:nvCxnSpPr>
        <p:spPr>
          <a:xfrm flipV="1">
            <a:off x="4293545" y="1867293"/>
            <a:ext cx="902185" cy="4515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710398-1CB1-384F-A5EA-8ED0A7A9DFAF}"/>
              </a:ext>
            </a:extLst>
          </p:cNvPr>
          <p:cNvCxnSpPr>
            <a:cxnSpLocks/>
          </p:cNvCxnSpPr>
          <p:nvPr/>
        </p:nvCxnSpPr>
        <p:spPr>
          <a:xfrm flipV="1">
            <a:off x="4293544" y="2531943"/>
            <a:ext cx="902186" cy="2210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63296D4-F53B-E81D-5E1B-C7B4E1B5223C}"/>
              </a:ext>
            </a:extLst>
          </p:cNvPr>
          <p:cNvCxnSpPr>
            <a:cxnSpLocks/>
          </p:cNvCxnSpPr>
          <p:nvPr/>
        </p:nvCxnSpPr>
        <p:spPr>
          <a:xfrm>
            <a:off x="4293544" y="2800895"/>
            <a:ext cx="902186" cy="3327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88F992-DFD9-FC3A-49C0-4159FE2F6B1B}"/>
              </a:ext>
            </a:extLst>
          </p:cNvPr>
          <p:cNvCxnSpPr>
            <a:cxnSpLocks/>
          </p:cNvCxnSpPr>
          <p:nvPr/>
        </p:nvCxnSpPr>
        <p:spPr>
          <a:xfrm>
            <a:off x="4293543" y="3025562"/>
            <a:ext cx="902187" cy="66178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193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E56F1-8EFB-3629-7E95-4409BE452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D92C8CBA-9C1B-6F22-12BA-60A52A390DD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b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IT" dirty="0"/>
                  <a:t> results</a:t>
                </a:r>
                <a:endParaRPr lang="en-GB" dirty="0"/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D92C8CBA-9C1B-6F22-12BA-60A52A390D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965" t="-33333" b="-5777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249BF8-C565-8881-15A4-9299B02CB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03243"/>
            <a:ext cx="8010943" cy="5073720"/>
          </a:xfrm>
        </p:spPr>
        <p:txBody>
          <a:bodyPr>
            <a:normAutofit/>
          </a:bodyPr>
          <a:lstStyle/>
          <a:p>
            <a:pPr marL="2540000" indent="-2540000"/>
            <a:r>
              <a:rPr lang="it-IT" sz="2000" dirty="0"/>
              <a:t>New </a:t>
            </a:r>
            <a:r>
              <a:rPr lang="it-IT" sz="2000" dirty="0" err="1"/>
              <a:t>Run</a:t>
            </a:r>
            <a:r>
              <a:rPr lang="it-IT" sz="2000" dirty="0"/>
              <a:t> 2 </a:t>
            </a:r>
            <a:r>
              <a:rPr lang="it-IT" sz="2000" dirty="0" err="1"/>
              <a:t>result</a:t>
            </a:r>
            <a:r>
              <a:rPr lang="it-IT" sz="2000" dirty="0"/>
              <a:t>:	combine with </a:t>
            </a:r>
            <a:r>
              <a:rPr lang="it-IT" sz="2000" dirty="0" err="1"/>
              <a:t>Run</a:t>
            </a:r>
            <a:r>
              <a:rPr lang="it-IT" sz="2000" dirty="0"/>
              <a:t> 1:		Combination: </a:t>
            </a:r>
          </a:p>
          <a:p>
            <a:pPr marL="2540000" indent="-2540000"/>
            <a:r>
              <a:rPr lang="en-GB" sz="2000" dirty="0"/>
              <a:t> </a:t>
            </a:r>
          </a:p>
          <a:p>
            <a:pPr marL="2540000" indent="-2540000"/>
            <a:endParaRPr lang="en-GB" sz="2000" dirty="0"/>
          </a:p>
          <a:p>
            <a:pPr marL="2540000" indent="-2540000"/>
            <a:endParaRPr lang="en-IT" sz="2000" dirty="0"/>
          </a:p>
          <a:p>
            <a:pPr marL="2540000" indent="-2540000"/>
            <a:endParaRPr lang="en-IT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1676D-0F04-A12B-D267-EEF7E3F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56C0-E259-6B7E-78D5-331C0999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4BF611-8C0D-0C00-26C2-638B088CD183}"/>
              </a:ext>
            </a:extLst>
          </p:cNvPr>
          <p:cNvSpPr txBox="1"/>
          <p:nvPr/>
        </p:nvSpPr>
        <p:spPr>
          <a:xfrm>
            <a:off x="7449305" y="1556"/>
            <a:ext cx="16946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/>
              <a:t>JHEP 03 (2025) 139</a:t>
            </a:r>
            <a:r>
              <a:rPr lang="en-GB"/>
              <a:t> </a:t>
            </a:r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865C0-745A-E488-1B29-9FD3F28A8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30" y="1726545"/>
            <a:ext cx="2305085" cy="10918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3BAB8D-30A5-4FDA-C354-6D444D61A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969" y="1639906"/>
            <a:ext cx="3376801" cy="15441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EE6957-BAB3-E32F-8EC7-807392C38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203" y="1726545"/>
            <a:ext cx="2063777" cy="10918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4C3BCF-AD64-140C-A197-57C747063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07" y="3732406"/>
            <a:ext cx="3784745" cy="27913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662151-402B-9076-FB7D-0BF9E9A99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732406"/>
            <a:ext cx="3990371" cy="29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63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FF187-4D90-2F96-6953-B9A6FED6A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E45E-2FBD-8782-FF16-C4DBE264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4141C-91A7-03A2-2A46-9CD4E39A1C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/>
                  <a:t>CKM matrix, the angle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/>
                  <a:t> violation</a:t>
                </a:r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/>
                  <a:t>Recent LHCb measurements of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/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(892)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:endParaRPr lang="it-IT" i="1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b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it-IT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		</a:t>
                </a:r>
                <a:endParaRPr lang="it-IT" i="1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/>
                  <a:t> combination		</a:t>
                </a:r>
                <a:endParaRPr lang="en-US" i="1">
                  <a:solidFill>
                    <a:schemeClr val="tx1"/>
                  </a:solidFill>
                </a:endParaRPr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/>
                  <a:t> violation 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𝐷𝐷</m:t>
                    </m:r>
                  </m:oMath>
                </a14:m>
                <a:r>
                  <a:rPr lang="en-GB"/>
                  <a:t> 	</a:t>
                </a:r>
                <a:endParaRPr lang="en-US"/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/>
                  <a:t>Outlook</a:t>
                </a:r>
              </a:p>
              <a:p>
                <a:pPr>
                  <a:buSzPct val="50000"/>
                </a:pPr>
                <a:endParaRPr lang="en-US"/>
              </a:p>
              <a:p>
                <a:pPr>
                  <a:buSzPct val="50000"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4141C-91A7-03A2-2A46-9CD4E39A1C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1" t="-199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A2BF9F-9FFB-4E9A-5E98-3497A5FE5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1352B9-AAF6-93F6-848F-6F8FA722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9C1-B5D1-654F-AA5F-80AF9C4586F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1B2BD276-0261-8806-9D6E-118B24408E3A}"/>
              </a:ext>
            </a:extLst>
          </p:cNvPr>
          <p:cNvSpPr/>
          <p:nvPr/>
        </p:nvSpPr>
        <p:spPr>
          <a:xfrm>
            <a:off x="88900" y="2895600"/>
            <a:ext cx="539750" cy="4064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21458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14801-0754-48BD-BC65-559A00EA6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A640BF62-94E0-A96A-57CA-22625DE12AA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sz="3200"/>
                  <a:t>LHCb combination of CKM-angle </a:t>
                </a:r>
                <a14:m>
                  <m:oMath xmlns:m="http://schemas.openxmlformats.org/officeDocument/2006/math">
                    <m:r>
                      <a:rPr lang="it-IT" sz="32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l-GR" sz="3200"/>
                  <a:t> </a:t>
                </a:r>
                <a:r>
                  <a:rPr lang="en-GB" sz="3200"/>
                  <a:t>and charm </a:t>
                </a:r>
                <a:endParaRPr lang="en-GB" sz="3200">
                  <a:effectLst/>
                </a:endParaRPr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A640BF62-94E0-A96A-57CA-22625DE12A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929" t="-20000" b="-3111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ADF1263-1B5B-97E6-A5E7-9AC2E86CD6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8344" y="1053506"/>
                <a:ext cx="8317006" cy="5073720"/>
              </a:xfrm>
            </p:spPr>
            <p:txBody>
              <a:bodyPr>
                <a:normAutofit/>
              </a:bodyPr>
              <a:lstStyle/>
              <a:p>
                <a:r>
                  <a:rPr lang="en-IT" sz="2400" dirty="0"/>
                  <a:t>Combine LHCb’s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IT" sz="2400" dirty="0"/>
                  <a:t> decays sensitive to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IT" sz="2400" dirty="0"/>
                  <a:t> and charm mixing, CPV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T" sz="2400" dirty="0"/>
                  <a:t>198 input variables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T" sz="2400" dirty="0"/>
                  <a:t>53 free parameters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T" sz="2400" dirty="0"/>
                  <a:t>Frequentist (FC) approach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T" sz="2400" i="1" dirty="0"/>
                  <a:t>Plug-in</a:t>
                </a:r>
                <a:r>
                  <a:rPr lang="en-IT" sz="2400" dirty="0"/>
                  <a:t> treatment of nuisance pars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IT" sz="240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IT" sz="2400" dirty="0"/>
                  <a:t>-value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T" sz="2400" dirty="0"/>
                  <a:t> and sim: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20.8%</m:t>
                    </m:r>
                  </m:oMath>
                </a14:m>
                <a:endParaRPr lang="en-IT" sz="2400" dirty="0"/>
              </a:p>
              <a:p>
                <a:endParaRPr lang="en-IT" sz="24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ADF1263-1B5B-97E6-A5E7-9AC2E86CD6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344" y="1053506"/>
                <a:ext cx="8317006" cy="5073720"/>
              </a:xfrm>
              <a:blipFill>
                <a:blip r:embed="rId4"/>
                <a:stretch>
                  <a:fillRect l="-1067" t="-1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EE452-5AE7-FECD-34A6-215F7899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84700-C38D-26AC-3F66-1C3CE0CF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8C8E7-80E8-C562-5F1D-4C6B5C96F509}"/>
              </a:ext>
            </a:extLst>
          </p:cNvPr>
          <p:cNvSpPr txBox="1"/>
          <p:nvPr/>
        </p:nvSpPr>
        <p:spPr>
          <a:xfrm>
            <a:off x="7327477" y="0"/>
            <a:ext cx="181652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/>
              <a:t>LHCb-CONF-2024-004 </a:t>
            </a:r>
            <a:endParaRPr lang="en-GB" sz="1400">
              <a:effectLst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AF9BAC-731C-8767-A3FA-767DC4C518A9}"/>
              </a:ext>
            </a:extLst>
          </p:cNvPr>
          <p:cNvGrpSpPr/>
          <p:nvPr/>
        </p:nvGrpSpPr>
        <p:grpSpPr>
          <a:xfrm>
            <a:off x="5130011" y="1435100"/>
            <a:ext cx="3815644" cy="5073720"/>
            <a:chOff x="4925107" y="1435100"/>
            <a:chExt cx="3304492" cy="475389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37054CA-81B7-B16F-C21F-56AFB8452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5107" y="1435100"/>
              <a:ext cx="1668347" cy="47538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471B0B-6B5F-1F79-6CE8-7EF00B9A5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1252" y="1435100"/>
              <a:ext cx="1668347" cy="4753892"/>
            </a:xfrm>
            <a:prstGeom prst="rect">
              <a:avLst/>
            </a:prstGeom>
          </p:spPr>
        </p:pic>
      </p:grp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DFB8F6E-3B1B-BD39-2FB6-4783CC567B6C}"/>
              </a:ext>
            </a:extLst>
          </p:cNvPr>
          <p:cNvSpPr/>
          <p:nvPr/>
        </p:nvSpPr>
        <p:spPr>
          <a:xfrm>
            <a:off x="5029787" y="3868779"/>
            <a:ext cx="227811" cy="17159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BFA5B9DE-4C1F-B69E-C71A-3FE5CA805BC3}"/>
              </a:ext>
            </a:extLst>
          </p:cNvPr>
          <p:cNvSpPr/>
          <p:nvPr/>
        </p:nvSpPr>
        <p:spPr>
          <a:xfrm>
            <a:off x="5016105" y="4169544"/>
            <a:ext cx="227811" cy="17159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5AA5B85-F9FC-3165-E5A2-AFEB1322128A}"/>
              </a:ext>
            </a:extLst>
          </p:cNvPr>
          <p:cNvSpPr/>
          <p:nvPr/>
        </p:nvSpPr>
        <p:spPr>
          <a:xfrm>
            <a:off x="5016105" y="4421971"/>
            <a:ext cx="227811" cy="17159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1E245F4-0482-067B-70ED-7CBBF87153D4}"/>
              </a:ext>
            </a:extLst>
          </p:cNvPr>
          <p:cNvSpPr/>
          <p:nvPr/>
        </p:nvSpPr>
        <p:spPr>
          <a:xfrm>
            <a:off x="5016104" y="5996043"/>
            <a:ext cx="227811" cy="17159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05158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A49B4-D4B3-31B9-83A1-EAEEB1731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343202-6DF4-04BD-A52C-A123A3AE9D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 dirty="0"/>
                  <a:t>CKM matrix, the angle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 dirty="0"/>
                  <a:t> violation</a:t>
                </a:r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 dirty="0"/>
                  <a:t>Recent LHCb results on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(892)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		</a:t>
                </a:r>
                <a:r>
                  <a:rPr lang="en-GB" sz="1200" i="1" dirty="0">
                    <a:solidFill>
                      <a:schemeClr val="tx1"/>
                    </a:solidFill>
                  </a:rPr>
                  <a:t>JHEP 02 (2025) 113 </a:t>
                </a:r>
                <a:endParaRPr lang="it-IT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b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it-IT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			</a:t>
                </a:r>
                <a:r>
                  <a:rPr lang="en-GB" sz="1200" i="1" dirty="0">
                    <a:solidFill>
                      <a:schemeClr val="tx1"/>
                    </a:solidFill>
                  </a:rPr>
                  <a:t>JHEP 03 (2025) 139 </a:t>
                </a:r>
                <a:endParaRPr lang="it-IT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combination			</a:t>
                </a:r>
                <a:r>
                  <a:rPr lang="en-GB" sz="1200" i="1" dirty="0">
                    <a:solidFill>
                      <a:schemeClr val="tx1"/>
                    </a:solidFill>
                  </a:rPr>
                  <a:t>LHCb-CONF-2024-004</a:t>
                </a:r>
                <a:endParaRPr lang="en-US" i="1" dirty="0">
                  <a:solidFill>
                    <a:schemeClr val="tx1"/>
                  </a:solidFill>
                </a:endParaRPr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 dirty="0"/>
                  <a:t> violation 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𝐷𝐷</m:t>
                    </m:r>
                  </m:oMath>
                </a14:m>
                <a:r>
                  <a:rPr lang="en-GB" dirty="0"/>
                  <a:t> 	</a:t>
                </a:r>
                <a:r>
                  <a:rPr lang="en-GB" sz="1200" i="1" dirty="0"/>
                  <a:t>JHEP 01 (2025) 061</a:t>
                </a:r>
                <a:r>
                  <a:rPr lang="en-GB" dirty="0"/>
                  <a:t>  </a:t>
                </a:r>
                <a:endParaRPr lang="en-US" dirty="0"/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 dirty="0"/>
                  <a:t>Outlook</a:t>
                </a:r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343202-6DF4-04BD-A52C-A123A3AE9D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1" t="-199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CAF1B-4BDA-7631-CA47-2DFBA23A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13395-8C1B-81DF-2014-10160DFC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9C1-B5D1-654F-AA5F-80AF9C4586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12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1CD34-B4F5-C9E2-D3E4-BFEA0BF2E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5301DDD2-ED24-0568-54E5-B98485EA930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sz="3200"/>
                  <a:t>LHCb combination of CKM-angle </a:t>
                </a:r>
                <a14:m>
                  <m:oMath xmlns:m="http://schemas.openxmlformats.org/officeDocument/2006/math">
                    <m:r>
                      <a:rPr lang="it-IT" sz="32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l-GR" sz="3200"/>
                  <a:t> </a:t>
                </a:r>
                <a:r>
                  <a:rPr lang="en-GB" sz="3200"/>
                  <a:t>and charm </a:t>
                </a:r>
                <a:endParaRPr lang="en-GB" sz="3200">
                  <a:effectLst/>
                </a:endParaRPr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5301DDD2-ED24-0568-54E5-B98485EA93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929" t="-20000" b="-3111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7E4E5F8-182D-3D8D-FF86-BDCD7031E0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1449" y="1145437"/>
                <a:ext cx="5871005" cy="5073720"/>
              </a:xfrm>
            </p:spPr>
            <p:txBody>
              <a:bodyPr>
                <a:noAutofit/>
              </a:bodyPr>
              <a:lstStyle/>
              <a:p>
                <a:r>
                  <a:rPr lang="en-IT" sz="2000" dirty="0"/>
                  <a:t>Result: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64.6±2.8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en-IT" sz="2000" dirty="0"/>
              </a:p>
              <a:p>
                <a:r>
                  <a:rPr lang="en-GB" sz="2000" dirty="0"/>
                  <a:t>	</a:t>
                </a:r>
                <a:r>
                  <a:rPr lang="en-GB" sz="2000" i="1" dirty="0"/>
                  <a:t>I</a:t>
                </a:r>
                <a:r>
                  <a:rPr lang="en-IT" sz="2000" i="1" dirty="0"/>
                  <a:t>ncludes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1.4°</m:t>
                    </m:r>
                  </m:oMath>
                </a14:m>
                <a:r>
                  <a:rPr lang="it-IT" sz="2000" i="1" dirty="0"/>
                  <a:t> </a:t>
                </a:r>
                <a:r>
                  <a:rPr lang="it-IT" sz="2000" i="1" dirty="0" err="1"/>
                  <a:t>systematic</a:t>
                </a:r>
                <a:endParaRPr lang="it-IT" sz="2000" i="1" dirty="0"/>
              </a:p>
              <a:p>
                <a:endParaRPr lang="en-GB" sz="2000" dirty="0"/>
              </a:p>
              <a:p>
                <a:r>
                  <a:rPr lang="en-GB" sz="2000" dirty="0"/>
                  <a:t>I</a:t>
                </a:r>
                <a:r>
                  <a:rPr lang="en-IT" sz="2000" dirty="0"/>
                  <a:t>ndirect determinations:</a:t>
                </a:r>
              </a:p>
              <a:p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66.0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−1.9</m:t>
                            </m:r>
                          </m:sub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+0.7</m:t>
                            </m:r>
                          </m:sup>
                        </m:sSubSup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l-GR" sz="2000" dirty="0"/>
                  <a:t> </a:t>
                </a:r>
                <a:r>
                  <a:rPr lang="it-IT" sz="2000" dirty="0" err="1"/>
                  <a:t>CKMfitter</a:t>
                </a:r>
                <a:r>
                  <a:rPr lang="it-IT" sz="2000" dirty="0"/>
                  <a:t> </a:t>
                </a:r>
                <a:r>
                  <a:rPr lang="en-GB" sz="2000" dirty="0"/>
                  <a:t>(frequentist)</a:t>
                </a:r>
                <a:r>
                  <a:rPr lang="en-GB" sz="2000" i="1" dirty="0"/>
                  <a:t> </a:t>
                </a:r>
              </a:p>
              <a:p>
                <a:r>
                  <a:rPr lang="en-GB" sz="1200" i="1" dirty="0"/>
                  <a:t>EPJC 41 (2005) 1</a:t>
                </a:r>
                <a:endParaRPr lang="en-GB" sz="2000" dirty="0"/>
              </a:p>
              <a:p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64.9±1.4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l-GR" sz="2000" dirty="0"/>
                  <a:t> </a:t>
                </a:r>
                <a:r>
                  <a:rPr lang="it-IT" sz="2000" dirty="0" err="1"/>
                  <a:t>UTfit</a:t>
                </a:r>
                <a:r>
                  <a:rPr lang="it-IT" sz="2000" dirty="0"/>
                  <a:t> (</a:t>
                </a:r>
                <a:r>
                  <a:rPr lang="en-GB" sz="2000" dirty="0"/>
                  <a:t>Bayesian) </a:t>
                </a:r>
              </a:p>
              <a:p>
                <a:r>
                  <a:rPr lang="en-GB" sz="1200" i="1" dirty="0"/>
                  <a:t>JHEP 10 (2006) 081 </a:t>
                </a:r>
              </a:p>
              <a:p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T" sz="2000" dirty="0"/>
                  <a:t>Good consistency between different modes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T" sz="2000" dirty="0"/>
                  <a:t>Steady improvement over time</a:t>
                </a:r>
              </a:p>
              <a:p>
                <a:endParaRPr lang="en-IT" sz="20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7E4E5F8-182D-3D8D-FF86-BDCD7031E0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1449" y="1145437"/>
                <a:ext cx="5871005" cy="5073720"/>
              </a:xfrm>
              <a:blipFill>
                <a:blip r:embed="rId3"/>
                <a:stretch>
                  <a:fillRect l="-1080" t="-1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A8642-FE31-B2E8-C657-2C6170BEF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81731-9F5E-D39D-5F0C-F7ADD11B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DD041B-447E-B6BD-2D5A-D83A90D8473A}"/>
              </a:ext>
            </a:extLst>
          </p:cNvPr>
          <p:cNvSpPr txBox="1"/>
          <p:nvPr/>
        </p:nvSpPr>
        <p:spPr>
          <a:xfrm>
            <a:off x="7327477" y="0"/>
            <a:ext cx="181652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/>
              <a:t>LHCb-CONF-2024-004 </a:t>
            </a:r>
            <a:endParaRPr lang="en-GB" sz="140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B6597-0AFC-98F3-7CCE-FE0E69EF3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882" y="964431"/>
            <a:ext cx="3903905" cy="2878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FF979-9792-BE04-8095-F01F858CA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358" y="3882918"/>
            <a:ext cx="3685429" cy="269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9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FE603-0F71-DADC-DD67-F818C8D2C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A264E-FF5C-D8F9-8EDB-66C75AF41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215CBC-5A31-A79E-865E-E7557E0780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/>
                  <a:t>CKM matrix, the angle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/>
                  <a:t> violation</a:t>
                </a:r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/>
                  <a:t>Recent LHCb measurements of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/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(892)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:endParaRPr lang="it-IT" i="1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b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it-IT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		</a:t>
                </a:r>
                <a:endParaRPr lang="it-IT" i="1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/>
                  <a:t> combination		</a:t>
                </a:r>
                <a:endParaRPr lang="en-US" i="1">
                  <a:solidFill>
                    <a:schemeClr val="tx1"/>
                  </a:solidFill>
                </a:endParaRPr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/>
                  <a:t> violation 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𝐷𝐷</m:t>
                    </m:r>
                  </m:oMath>
                </a14:m>
                <a:r>
                  <a:rPr lang="en-GB"/>
                  <a:t> 	</a:t>
                </a:r>
                <a:endParaRPr lang="en-US"/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/>
                  <a:t>Outlook</a:t>
                </a:r>
              </a:p>
              <a:p>
                <a:pPr>
                  <a:buSzPct val="50000"/>
                </a:pPr>
                <a:endParaRPr lang="en-US"/>
              </a:p>
              <a:p>
                <a:pPr>
                  <a:buSzPct val="50000"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215CBC-5A31-A79E-865E-E7557E0780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1" t="-199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34208-856D-B070-E225-9DA9CD01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889F9-A1B9-4213-2D44-F00920C7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9C1-B5D1-654F-AA5F-80AF9C4586F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0D0FAE49-E883-193A-0D15-A5939B590375}"/>
              </a:ext>
            </a:extLst>
          </p:cNvPr>
          <p:cNvSpPr/>
          <p:nvPr/>
        </p:nvSpPr>
        <p:spPr>
          <a:xfrm>
            <a:off x="88900" y="3390900"/>
            <a:ext cx="539750" cy="4064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32478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1970B-3352-8ECB-3C00-C60F335C2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E867A663-7C50-AD91-D200-8BBB8BF7FC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/>
                  <a:t>CPV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en-GB">
                  <a:effectLst/>
                </a:endParaRPr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E867A663-7C50-AD91-D200-8BBB8BF7F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33" t="-35556" b="-555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6DD2B90-CB28-B3DB-359A-F0B2AAD24C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554" y="1103243"/>
                <a:ext cx="4950094" cy="5073720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/>
                  <a:t>T</a:t>
                </a:r>
                <a:r>
                  <a:rPr lang="en-IT" sz="2400" dirty="0"/>
                  <a:t>ime-dependent, flavour-tagged</a:t>
                </a:r>
              </a:p>
              <a:p>
                <a:r>
                  <a:rPr lang="en-GB" sz="2400" dirty="0"/>
                  <a:t>S</a:t>
                </a:r>
                <a:r>
                  <a:rPr lang="en-IT" sz="2400" dirty="0"/>
                  <a:t>ensitive to weak phases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IT" sz="240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it-IT" sz="2400" dirty="0"/>
              </a:p>
              <a:p>
                <a:r>
                  <a:rPr lang="en-GB" sz="2400" dirty="0"/>
                  <a:t>Dominated by tree diagram</a:t>
                </a:r>
              </a:p>
              <a:p>
                <a:r>
                  <a:rPr lang="en-GB" sz="2400" dirty="0"/>
                  <a:t>Smaller contributions from</a:t>
                </a:r>
                <a:endParaRPr lang="en-GB" sz="2400" dirty="0">
                  <a:solidFill>
                    <a:schemeClr val="accent1"/>
                  </a:solidFill>
                </a:endParaRPr>
              </a:p>
              <a:p>
                <a:pPr marL="890588" indent="-525463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accent1"/>
                    </a:solidFill>
                  </a:rPr>
                  <a:t>	</a:t>
                </a:r>
                <a:r>
                  <a:rPr lang="en-GB" sz="2400" i="1" dirty="0">
                    <a:solidFill>
                      <a:schemeClr val="accent1"/>
                    </a:solidFill>
                  </a:rPr>
                  <a:t>penguin</a:t>
                </a:r>
              </a:p>
              <a:p>
                <a:pPr marL="890588" indent="-525463">
                  <a:buFont typeface="Arial" panose="020B0604020202020204" pitchFamily="34" charset="0"/>
                  <a:buChar char="•"/>
                </a:pPr>
                <a:r>
                  <a:rPr lang="en-GB" sz="2400" i="1" dirty="0">
                    <a:solidFill>
                      <a:schemeClr val="accent1"/>
                    </a:solidFill>
                  </a:rPr>
                  <a:t>	exchange</a:t>
                </a:r>
              </a:p>
              <a:p>
                <a:pPr marL="890588" indent="-525463">
                  <a:buFont typeface="Arial" panose="020B0604020202020204" pitchFamily="34" charset="0"/>
                  <a:buChar char="•"/>
                </a:pPr>
                <a:r>
                  <a:rPr lang="en-GB" sz="2400" i="1" dirty="0">
                    <a:solidFill>
                      <a:schemeClr val="accent1"/>
                    </a:solidFill>
                  </a:rPr>
                  <a:t>	penguin annihilation</a:t>
                </a:r>
              </a:p>
              <a:p>
                <a:r>
                  <a:rPr lang="en-IT" sz="2400" dirty="0"/>
                  <a:t>Reconstruct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IT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IT" sz="240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IT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IT" sz="2400" dirty="0"/>
                  <a:t>,</a:t>
                </a:r>
                <a:r>
                  <a:rPr lang="en-IT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T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IT" sz="24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6DD2B90-CB28-B3DB-359A-F0B2AAD24C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554" y="1103243"/>
                <a:ext cx="4950094" cy="5073720"/>
              </a:xfrm>
              <a:blipFill>
                <a:blip r:embed="rId3"/>
                <a:stretch>
                  <a:fillRect l="-1790" t="-124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7C351-BC49-29FD-D3CC-DD67C1E4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123AA-8444-8426-C0CB-A972AAD5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93D2A8-6C1C-4BAC-7413-66E2A6F8C6BB}"/>
              </a:ext>
            </a:extLst>
          </p:cNvPr>
          <p:cNvSpPr txBox="1"/>
          <p:nvPr/>
        </p:nvSpPr>
        <p:spPr>
          <a:xfrm>
            <a:off x="7476556" y="0"/>
            <a:ext cx="166744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/>
              <a:t>JHEP 01 (2025) 061  </a:t>
            </a:r>
            <a:endParaRPr lang="en-GB" sz="140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D69EE-FEEE-2E50-BAF8-982CF7C19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443" y="1411150"/>
            <a:ext cx="3651004" cy="2510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EEC338-22DD-8B4F-F0B6-7094CD82C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35" y="4084889"/>
            <a:ext cx="3783111" cy="251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32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98AC8-5810-8E19-2A23-8BB6FC5A8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1C56C0-19A1-AC1E-E4BA-574E4F241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682" y="981688"/>
            <a:ext cx="3246718" cy="2456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10B7A9-1D33-165C-39C4-9DB9BB2EB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682" y="3640103"/>
            <a:ext cx="3246718" cy="24561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2BFBB152-59C6-AF80-6607-3F75CFD51D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/>
                  <a:t>CPV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en-GB">
                  <a:effectLst/>
                </a:endParaRPr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2BFBB152-59C6-AF80-6607-3F75CFD51D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733" t="-35556" b="-555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DEF10AA-600E-BEB0-24C4-F09C727CDC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sz="2000" dirty="0"/>
                  <a:t> For tree-only, and no New Physics, expect </a:t>
                </a:r>
              </a:p>
              <a:p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func>
                    <m:r>
                      <a:rPr lang="it-IT" sz="2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l-GR" sz="2000" dirty="0"/>
              </a:p>
              <a:p>
                <a:endParaRPr lang="en-GB" sz="2000" i="1" dirty="0">
                  <a:latin typeface="Cambria Math" panose="02040503050406030204" pitchFamily="18" charset="0"/>
                </a:endParaRPr>
              </a:p>
              <a:p>
                <a:r>
                  <a:rPr lang="en-GB" sz="2000" dirty="0"/>
                  <a:t>Result (Run 2 data)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p>
                          <m:sSupPr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=−0.552±0.100±0.010</m:t>
                    </m:r>
                  </m:oMath>
                </a14:m>
                <a:r>
                  <a:rPr lang="en-GB" sz="20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0.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128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±0.10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±0.010</m:t>
                    </m:r>
                  </m:oMath>
                </a14:m>
                <a:r>
                  <a:rPr lang="en-GB" sz="20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=−0.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086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±0.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106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±0.0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28</m:t>
                    </m:r>
                  </m:oMath>
                </a14:m>
                <a:r>
                  <a:rPr lang="en-GB" sz="2000" dirty="0"/>
                  <a:t> rad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sub>
                        </m:sSub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=  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145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±0.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126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±0.0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31</m:t>
                    </m:r>
                  </m:oMath>
                </a14:m>
                <a:r>
                  <a:rPr lang="en-GB" sz="2000" dirty="0"/>
                  <a:t> </a:t>
                </a:r>
              </a:p>
              <a:p>
                <a:r>
                  <a:rPr lang="en-GB" sz="2000" dirty="0"/>
                  <a:t> </a:t>
                </a:r>
              </a:p>
              <a:p>
                <a:r>
                  <a:rPr lang="en-IT" sz="2000" dirty="0"/>
                  <a:t>Combined with Run 1: </a:t>
                </a:r>
              </a:p>
              <a:p>
                <a:r>
                  <a:rPr lang="en-IT" sz="1400" i="1" dirty="0"/>
                  <a:t>PRL 117(2016) 261801, PRL 113 (2014) 211801</a:t>
                </a:r>
                <a:endParaRPr lang="en-IT" sz="200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=−0.5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49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±0.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085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±0.01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20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=   0.1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63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±0.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088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±0.0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09</m:t>
                    </m:r>
                  </m:oMath>
                </a14:m>
                <a:r>
                  <a:rPr lang="en-GB" sz="20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=−0.0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55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±0.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090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±0.02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sz="2000" dirty="0"/>
                  <a:t> rad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sub>
                        </m:sSub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=   1.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054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±0.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099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±0.0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GB" sz="2000" dirty="0"/>
                  <a:t> </a:t>
                </a:r>
              </a:p>
              <a:p>
                <a:endParaRPr lang="en-GB" sz="2000" dirty="0"/>
              </a:p>
              <a:p>
                <a:endParaRPr lang="en-IT" sz="2000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DEF10AA-600E-BEB0-24C4-F09C727CDC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643" t="-199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0D43D-EDAC-AC18-F2B8-619EF3EB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ACE1F-0BA5-AF3A-4F9B-FDD987E7E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E8AF3C-7C98-381E-D90D-C5272244916A}"/>
              </a:ext>
            </a:extLst>
          </p:cNvPr>
          <p:cNvSpPr txBox="1"/>
          <p:nvPr/>
        </p:nvSpPr>
        <p:spPr>
          <a:xfrm>
            <a:off x="7476556" y="0"/>
            <a:ext cx="166744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/>
              <a:t>JHEP 01 (2025) 061  </a:t>
            </a:r>
            <a:endParaRPr lang="en-GB" sz="1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436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5E66-3819-51A2-68B8-C8277B486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8F2E2-C6FF-C167-C107-0F6E9B9E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544204-7624-FCD9-C94C-5807C00639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/>
                  <a:t>CKM matrix, the angle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/>
                  <a:t> violation</a:t>
                </a:r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/>
                  <a:t>Recent LHCb measurements of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/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(892)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:endParaRPr lang="it-IT" i="1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b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it-IT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		</a:t>
                </a:r>
                <a:endParaRPr lang="it-IT" i="1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/>
                  <a:t> combination		</a:t>
                </a:r>
                <a:endParaRPr lang="en-US" i="1">
                  <a:solidFill>
                    <a:schemeClr val="tx1"/>
                  </a:solidFill>
                </a:endParaRPr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/>
                  <a:t> violation 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𝐷𝐷</m:t>
                    </m:r>
                  </m:oMath>
                </a14:m>
                <a:r>
                  <a:rPr lang="en-GB"/>
                  <a:t> 	</a:t>
                </a:r>
                <a:endParaRPr lang="en-US"/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/>
                  <a:t>Outlook</a:t>
                </a:r>
              </a:p>
              <a:p>
                <a:pPr>
                  <a:buSzPct val="50000"/>
                </a:pPr>
                <a:endParaRPr lang="en-US"/>
              </a:p>
              <a:p>
                <a:pPr>
                  <a:buSzPct val="50000"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544204-7624-FCD9-C94C-5807C00639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1" t="-199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0F19E-2285-BBFD-CE27-8625B4FEC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50214-12B5-F9B7-222C-824E5605A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9C1-B5D1-654F-AA5F-80AF9C4586F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FE43EC28-CD6C-D385-AEB4-18D122542EDB}"/>
              </a:ext>
            </a:extLst>
          </p:cNvPr>
          <p:cNvSpPr/>
          <p:nvPr/>
        </p:nvSpPr>
        <p:spPr>
          <a:xfrm>
            <a:off x="88900" y="3898900"/>
            <a:ext cx="539750" cy="4064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27601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1B5A4-DAB1-51AD-3EE4-69A6F75D4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3310-8231-8DEF-DFAA-8017AA452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/>
              <a:t>Outlook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F90D456E-E2F7-6488-33C9-6B160C640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F5A7CB8-8FE3-9FF3-C9CC-83F028C0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9C1-B5D1-654F-AA5F-80AF9C4586F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3A4E9-8046-4EC2-9B25-02A30F585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018"/>
          <a:stretch>
            <a:fillRect/>
          </a:stretch>
        </p:blipFill>
        <p:spPr>
          <a:xfrm>
            <a:off x="2725615" y="0"/>
            <a:ext cx="6418385" cy="3148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656F3F-8244-66DB-83EA-ED6BFF928D3B}"/>
              </a:ext>
            </a:extLst>
          </p:cNvPr>
          <p:cNvSpPr txBox="1"/>
          <p:nvPr/>
        </p:nvSpPr>
        <p:spPr>
          <a:xfrm>
            <a:off x="6012442" y="6277784"/>
            <a:ext cx="3028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/>
              <a:t>EPJC 41 (2005) 1 , LHCb-PUB-2018-027 </a:t>
            </a:r>
            <a:endParaRPr lang="en-GB" sz="1100" i="1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6CD2A3-C778-D3C3-B25B-8CDCA80D0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0" y="4007155"/>
            <a:ext cx="4382571" cy="2305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7D3E5-20CF-0041-A53B-DC6F42C5D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3994310"/>
            <a:ext cx="4391352" cy="23098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DA59DF-C303-6F6D-8DDF-A7FA12750E34}"/>
                  </a:ext>
                </a:extLst>
              </p:cNvPr>
              <p:cNvSpPr txBox="1"/>
              <p:nvPr/>
            </p:nvSpPr>
            <p:spPr>
              <a:xfrm>
                <a:off x="1232202" y="3732240"/>
                <a:ext cx="2337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LHCb 23 fb</a:t>
                </a:r>
                <a:r>
                  <a:rPr lang="en-IT" baseline="30000" dirty="0"/>
                  <a:t>-1</a:t>
                </a:r>
                <a:r>
                  <a:rPr lang="en-IT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≈1,5°</m:t>
                    </m:r>
                  </m:oMath>
                </a14:m>
                <a:endParaRPr lang="en-IT" baseline="30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DA59DF-C303-6F6D-8DDF-A7FA12750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202" y="3732240"/>
                <a:ext cx="2337307" cy="369332"/>
              </a:xfrm>
              <a:prstGeom prst="rect">
                <a:avLst/>
              </a:prstGeom>
              <a:blipFill>
                <a:blip r:embed="rId5"/>
                <a:stretch>
                  <a:fillRect l="-1613" t="-6452" b="-2258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62B557-A8D9-484D-F566-F8FD0187C32B}"/>
                  </a:ext>
                </a:extLst>
              </p:cNvPr>
              <p:cNvSpPr txBox="1"/>
              <p:nvPr/>
            </p:nvSpPr>
            <p:spPr>
              <a:xfrm>
                <a:off x="5628995" y="3712899"/>
                <a:ext cx="2582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LHCb 300 fb</a:t>
                </a:r>
                <a:r>
                  <a:rPr lang="en-IT" baseline="30000" dirty="0"/>
                  <a:t>-1</a:t>
                </a:r>
                <a:r>
                  <a:rPr lang="en-IT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≈0,35°</m:t>
                    </m:r>
                  </m:oMath>
                </a14:m>
                <a:endParaRPr lang="en-IT" baseline="30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62B557-A8D9-484D-F566-F8FD0187C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995" y="3712899"/>
                <a:ext cx="2582566" cy="369332"/>
              </a:xfrm>
              <a:prstGeom prst="rect">
                <a:avLst/>
              </a:prstGeom>
              <a:blipFill>
                <a:blip r:embed="rId6"/>
                <a:stretch>
                  <a:fillRect l="-1961"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9DFD2B0-9D93-30D7-9F1F-627523AD570D}"/>
              </a:ext>
            </a:extLst>
          </p:cNvPr>
          <p:cNvSpPr txBox="1"/>
          <p:nvPr/>
        </p:nvSpPr>
        <p:spPr>
          <a:xfrm>
            <a:off x="5298142" y="3154741"/>
            <a:ext cx="193637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sz="1600"/>
              <a:t>LHCb Upgrade 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51FEC5-5CD7-0481-7A42-44F5E05B91DD}"/>
              </a:ext>
            </a:extLst>
          </p:cNvPr>
          <p:cNvSpPr txBox="1"/>
          <p:nvPr/>
        </p:nvSpPr>
        <p:spPr>
          <a:xfrm>
            <a:off x="7470897" y="3145101"/>
            <a:ext cx="104445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1600"/>
              <a:t>Upgrade II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33BB4F-F2AE-BC34-6F77-5358E837D66C}"/>
              </a:ext>
            </a:extLst>
          </p:cNvPr>
          <p:cNvSpPr txBox="1"/>
          <p:nvPr/>
        </p:nvSpPr>
        <p:spPr>
          <a:xfrm>
            <a:off x="3281472" y="3145101"/>
            <a:ext cx="151912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sz="1600"/>
              <a:t>LHCb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C0AA37-393A-5EC4-717F-712006743707}"/>
              </a:ext>
            </a:extLst>
          </p:cNvPr>
          <p:cNvCxnSpPr/>
          <p:nvPr/>
        </p:nvCxnSpPr>
        <p:spPr>
          <a:xfrm>
            <a:off x="5849470" y="1075765"/>
            <a:ext cx="0" cy="112955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203AF0B-2405-58AB-7751-B1C381FF1550}"/>
              </a:ext>
            </a:extLst>
          </p:cNvPr>
          <p:cNvSpPr txBox="1"/>
          <p:nvPr/>
        </p:nvSpPr>
        <p:spPr>
          <a:xfrm>
            <a:off x="5528948" y="765783"/>
            <a:ext cx="65498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1600"/>
              <a:t>today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9DEAB6-EFF3-40D4-17F9-7DFC79E5E785}"/>
                  </a:ext>
                </a:extLst>
              </p:cNvPr>
              <p:cNvSpPr txBox="1"/>
              <p:nvPr/>
            </p:nvSpPr>
            <p:spPr>
              <a:xfrm>
                <a:off x="49401" y="1045945"/>
                <a:ext cx="2809936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82563" indent="-171450"/>
                <a:r>
                  <a:rPr lang="en-IT" b="1" dirty="0"/>
                  <a:t>Upgrade 1: </a:t>
                </a:r>
              </a:p>
              <a:p>
                <a:pPr marL="182563" indent="-171450"/>
                <a:r>
                  <a:rPr lang="en-IT" dirty="0"/>
                  <a:t>	</a:t>
                </a:r>
                <a14:m>
                  <m:oMath xmlns:m="http://schemas.openxmlformats.org/officeDocument/2006/math">
                    <m:r>
                      <a:rPr lang="en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0.4→2.0 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33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T" dirty="0"/>
                  <a:t>(x5)</a:t>
                </a:r>
              </a:p>
              <a:p>
                <a:pPr marL="182563" indent="-171450"/>
                <a:r>
                  <a:rPr lang="en-IT" dirty="0"/>
                  <a:t>	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hadronic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T" dirty="0"/>
                  <a:t> 2x </a:t>
                </a:r>
              </a:p>
              <a:p>
                <a:pPr marL="182563" indent="-171450"/>
                <a:r>
                  <a:rPr lang="en-IT" dirty="0"/>
                  <a:t>	</a:t>
                </a:r>
              </a:p>
              <a:p>
                <a:pPr marL="182563" indent="-171450"/>
                <a:r>
                  <a:rPr lang="en-IT" b="1" dirty="0"/>
                  <a:t>Upgrade 2:</a:t>
                </a:r>
              </a:p>
              <a:p>
                <a:pPr marL="182563" indent="-171450"/>
                <a:r>
                  <a:rPr lang="en-IT" dirty="0"/>
                  <a:t>	 </a:t>
                </a:r>
                <a14:m>
                  <m:oMath xmlns:m="http://schemas.openxmlformats.org/officeDocument/2006/math"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33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T" dirty="0"/>
                  <a:t>(x7.5)</a:t>
                </a:r>
              </a:p>
              <a:p>
                <a:pPr marL="182563" indent="-171450"/>
                <a:endParaRPr lang="en-IT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9DEAB6-EFF3-40D4-17F9-7DFC79E5E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1" y="1045945"/>
                <a:ext cx="2809936" cy="2031325"/>
              </a:xfrm>
              <a:prstGeom prst="rect">
                <a:avLst/>
              </a:prstGeom>
              <a:blipFill>
                <a:blip r:embed="rId7"/>
                <a:stretch>
                  <a:fillRect l="-1345" t="-124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4281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7CFDB-17E9-D6B0-8830-6AC0A601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C</a:t>
            </a:r>
            <a:r>
              <a:rPr lang="en-IT"/>
              <a:t>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ED7F1B-D46D-E1F8-6C00-4BA6118044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IT" dirty="0"/>
                  <a:t>LHCb reaches high precision even with ‘difficult’ open-charm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IT" dirty="0"/>
                  <a:t> decays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64.6±2.8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/>
                  <a:t> </a:t>
                </a:r>
                <a:r>
                  <a:rPr lang="en-IT" sz="2000" i="1" dirty="0">
                    <a:solidFill>
                      <a:schemeClr val="accent1"/>
                    </a:solidFill>
                  </a:rPr>
                  <a:t>approaches precision of CKM fit</a:t>
                </a:r>
                <a:endParaRPr lang="en-IT" i="1" dirty="0">
                  <a:solidFill>
                    <a:schemeClr val="accent1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IT" dirty="0"/>
                  <a:t>Flavour-tagged time-dependent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𝐷𝐷</m:t>
                    </m:r>
                  </m:oMath>
                </a14:m>
                <a:r>
                  <a:rPr lang="en-GB" dirty="0"/>
                  <a:t> </a:t>
                </a:r>
                <a:r>
                  <a:rPr lang="en-IT" dirty="0"/>
                  <a:t>analyses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IT" sz="2000" i="1" dirty="0"/>
                  <a:t>Probe non-tree contributions to CPV</a:t>
                </a:r>
                <a:r>
                  <a:rPr lang="en-IT" sz="2000" dirty="0"/>
                  <a:t> </a:t>
                </a:r>
                <a:endParaRPr lang="en-IT" sz="2000" i="1" dirty="0">
                  <a:solidFill>
                    <a:schemeClr val="accent1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IT" dirty="0"/>
                  <a:t>Promising outlook</a:t>
                </a:r>
                <a:endParaRPr lang="en-IT" b="1" dirty="0"/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IT" sz="2000" i="1" dirty="0">
                    <a:solidFill>
                      <a:schemeClr val="accent1"/>
                    </a:solidFill>
                  </a:rPr>
                  <a:t>Run 3 with 5x luminosity and 2x efficiency well underway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IT" sz="2000" i="1" dirty="0">
                    <a:solidFill>
                      <a:schemeClr val="accent1"/>
                    </a:solidFill>
                  </a:rPr>
                  <a:t>	Clear plan to Upgrade II </a:t>
                </a:r>
              </a:p>
              <a:p>
                <a:endParaRPr lang="en-IT" i="1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ED7F1B-D46D-E1F8-6C00-4BA6118044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995" r="-112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F50BD-1FD8-0130-86B0-0B4DEFDA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63BDB-4211-A7AD-5C92-3DCCF948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9C1-B5D1-654F-AA5F-80AF9C4586F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61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F8020-F060-68AC-8607-B80F2C8C3AAB}"/>
              </a:ext>
            </a:extLst>
          </p:cNvPr>
          <p:cNvSpPr txBox="1"/>
          <p:nvPr/>
        </p:nvSpPr>
        <p:spPr>
          <a:xfrm>
            <a:off x="2045314" y="2497976"/>
            <a:ext cx="505337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500"/>
              <a:t>BACKUP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B1289B-D2B6-1CED-150A-B71C97A8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- XXX Epiphany, Cracow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6D90DC-E45E-F48F-A715-65F81522B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54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79C21-814E-5EF2-AB5B-5B543E1C4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5461-72C2-51DE-8912-47391463A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774"/>
            <a:ext cx="7886700" cy="559213"/>
          </a:xfrm>
        </p:spPr>
        <p:txBody>
          <a:bodyPr>
            <a:normAutofit fontScale="90000"/>
          </a:bodyPr>
          <a:lstStyle/>
          <a:p>
            <a:r>
              <a:rPr lang="en-IT"/>
              <a:t>The LHCb upgrade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D7434-16FD-5DBD-3B74-6990F6169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206" y="734458"/>
            <a:ext cx="5342794" cy="274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65A6BA-BDB6-C4E7-9224-4B15286A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BB25C-53A6-9D3C-70DF-E26706204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9C1-B5D1-654F-AA5F-80AF9C4586F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8B0C2F-8965-4482-5A89-CB08F5237F59}"/>
              </a:ext>
            </a:extLst>
          </p:cNvPr>
          <p:cNvSpPr txBox="1"/>
          <p:nvPr/>
        </p:nvSpPr>
        <p:spPr>
          <a:xfrm>
            <a:off x="6756808" y="0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JINST 19 (2024) P05065</a:t>
            </a:r>
            <a:endParaRPr lang="en-IT" dirty="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73FE0F-7F2D-1285-0B93-FA961450BB15}"/>
                  </a:ext>
                </a:extLst>
              </p:cNvPr>
              <p:cNvSpPr txBox="1"/>
              <p:nvPr/>
            </p:nvSpPr>
            <p:spPr>
              <a:xfrm>
                <a:off x="96199" y="898425"/>
                <a:ext cx="446750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/>
                  <a:t>R</a:t>
                </a:r>
                <a:r>
                  <a:rPr lang="en-IT"/>
                  <a:t>aise lumi from 0.4 to 2.0 x 10</a:t>
                </a:r>
                <a:r>
                  <a:rPr lang="en-IT" baseline="30000"/>
                  <a:t>33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T"/>
                  <a:t>40MHz readout – removed L0 trigger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/>
                  <a:t>S</a:t>
                </a:r>
                <a:r>
                  <a:rPr lang="en-IT"/>
                  <a:t>oftware HLT1 (GPU) and HLT2 trigger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T"/>
                  <a:t>~2x higher efficiency for hadronic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IT"/>
                  <a:t> decays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986BCE-275A-C52F-EBE9-B0C501087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99" y="898425"/>
                <a:ext cx="4467505" cy="1200329"/>
              </a:xfrm>
              <a:prstGeom prst="rect">
                <a:avLst/>
              </a:prstGeom>
              <a:blipFill>
                <a:blip r:embed="rId3"/>
                <a:stretch>
                  <a:fillRect l="-850" t="-2083" r="-850" b="-729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DE3D2211-975C-8F96-F862-548A5DA24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2058"/>
            <a:ext cx="3801206" cy="33000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986189-2CD2-D577-4A6D-9D1213A9F93A}"/>
              </a:ext>
            </a:extLst>
          </p:cNvPr>
          <p:cNvSpPr txBox="1"/>
          <p:nvPr/>
        </p:nvSpPr>
        <p:spPr>
          <a:xfrm>
            <a:off x="-7292" y="2938169"/>
            <a:ext cx="1907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/>
              <a:t>LHCb-FIGURE-2024-030</a:t>
            </a:r>
            <a:endParaRPr lang="en-GB" sz="1400" i="1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689755-A324-3EDC-790D-FEAD75F8DEA5}"/>
              </a:ext>
            </a:extLst>
          </p:cNvPr>
          <p:cNvSpPr txBox="1"/>
          <p:nvPr/>
        </p:nvSpPr>
        <p:spPr>
          <a:xfrm>
            <a:off x="249714" y="2195289"/>
            <a:ext cx="3054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i="1"/>
              <a:t>See also, “The upgraded LHCb trigger system”</a:t>
            </a:r>
            <a:r>
              <a:rPr lang="en-GB" sz="1200" i="1"/>
              <a:t>,</a:t>
            </a:r>
          </a:p>
          <a:p>
            <a:r>
              <a:rPr lang="en-GB" sz="1200" i="1"/>
              <a:t>D. </a:t>
            </a:r>
            <a:r>
              <a:rPr lang="en-GB" sz="1200" i="1" err="1"/>
              <a:t>vom</a:t>
            </a:r>
            <a:r>
              <a:rPr lang="en-GB" sz="1200" i="1"/>
              <a:t> Bruch 7/7 14:00 T12</a:t>
            </a:r>
            <a:endParaRPr lang="en-IT" sz="1200" i="1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C929BA-6608-4017-3361-12A6B67AA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461" y="3429000"/>
            <a:ext cx="4933068" cy="330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12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6A934-0373-F7E5-CE7D-31B86491F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U</a:t>
            </a:r>
            <a:r>
              <a:rPr lang="en-IT"/>
              <a:t>pgrade II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7B0DCE-FB1F-77FA-C767-EE7263F4D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888"/>
          <a:stretch/>
        </p:blipFill>
        <p:spPr>
          <a:xfrm>
            <a:off x="7683642" y="0"/>
            <a:ext cx="1460357" cy="21108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2D4B6A-1DC9-2488-68CB-DF3B6377B582}"/>
                  </a:ext>
                </a:extLst>
              </p:cNvPr>
              <p:cNvSpPr txBox="1"/>
              <p:nvPr/>
            </p:nvSpPr>
            <p:spPr>
              <a:xfrm>
                <a:off x="628650" y="1257300"/>
                <a:ext cx="5164684" cy="452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2400"/>
                  <a:t>Goal is to reach </a:t>
                </a:r>
                <a14:m>
                  <m:oMath xmlns:m="http://schemas.openxmlformats.org/officeDocument/2006/math">
                    <m:r>
                      <a:rPr lang="en-IT" sz="2400" i="1" smtClean="0">
                        <a:latin typeface="Cambria Math" panose="02040503050406030204" pitchFamily="18" charset="0"/>
                      </a:rPr>
                      <m:t>300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IT" sz="240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T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𝑖𝑛𝑠𝑡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IT" sz="2400" i="1" smtClean="0">
                        <a:latin typeface="Cambria Math" panose="02040503050406030204" pitchFamily="18" charset="0"/>
                      </a:rPr>
                      <m:t>1,5</m:t>
                    </m:r>
                    <m:r>
                      <a:rPr lang="en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34</m:t>
                        </m:r>
                      </m:sup>
                    </m:sSup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IT" sz="2400"/>
                  <a:t> </a:t>
                </a:r>
              </a:p>
              <a:p>
                <a:endParaRPr lang="en-IT" sz="2400"/>
              </a:p>
              <a:p>
                <a:r>
                  <a:rPr lang="en-IT" sz="2400"/>
                  <a:t>Pileup of 40</a:t>
                </a:r>
              </a:p>
              <a:p>
                <a:endParaRPr lang="en-IT" sz="2400"/>
              </a:p>
              <a:p>
                <a:r>
                  <a:rPr lang="en-IT" sz="2400"/>
                  <a:t>Separate collisions with </a:t>
                </a:r>
                <a14:m>
                  <m:oMath xmlns:m="http://schemas.openxmlformats.org/officeDocument/2006/math">
                    <m:r>
                      <a:rPr lang="en-IT" sz="240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IT" sz="2400" i="1" smtClean="0">
                        <a:latin typeface="Cambria Math" panose="02040503050406030204" pitchFamily="18" charset="0"/>
                      </a:rPr>
                      <m:t>(10</m:t>
                    </m:r>
                    <m:r>
                      <m:rPr>
                        <m:sty m:val="p"/>
                      </m:rPr>
                      <a:rPr lang="en-IT" sz="2400" i="0" smtClean="0">
                        <a:latin typeface="Cambria Math" panose="02040503050406030204" pitchFamily="18" charset="0"/>
                      </a:rPr>
                      <m:t>ps</m:t>
                    </m:r>
                    <m:r>
                      <a:rPr lang="en-IT" sz="24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T" sz="2400"/>
                  <a:t> timing</a:t>
                </a:r>
              </a:p>
              <a:p>
                <a:endParaRPr lang="en-IT" sz="2400"/>
              </a:p>
              <a:p>
                <a:endParaRPr lang="en-IT" sz="2400"/>
              </a:p>
              <a:p>
                <a:endParaRPr lang="en-IT" sz="2400"/>
              </a:p>
              <a:p>
                <a:endParaRPr lang="en-IT" sz="2400"/>
              </a:p>
              <a:p>
                <a:r>
                  <a:rPr lang="en-IT" sz="2400"/>
                  <a:t>First enhancements in LS3,</a:t>
                </a:r>
              </a:p>
              <a:p>
                <a:r>
                  <a:rPr lang="en-GB" sz="2400"/>
                  <a:t>F</a:t>
                </a:r>
                <a:r>
                  <a:rPr lang="en-IT" sz="2400"/>
                  <a:t>ull installation in LS4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2D4B6A-1DC9-2488-68CB-DF3B6377B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257300"/>
                <a:ext cx="5164684" cy="4524315"/>
              </a:xfrm>
              <a:prstGeom prst="rect">
                <a:avLst/>
              </a:prstGeom>
              <a:blipFill>
                <a:blip r:embed="rId3"/>
                <a:stretch>
                  <a:fillRect l="-1961" t="-559" r="-735" b="-195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A0C9033-9B52-1F37-6E31-A09EA322C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42" r="33944"/>
          <a:stretch/>
        </p:blipFill>
        <p:spPr>
          <a:xfrm>
            <a:off x="7571052" y="2233592"/>
            <a:ext cx="1665832" cy="2307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B170A-E6D5-2783-C1BE-0EBAA063C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86"/>
          <a:stretch/>
        </p:blipFill>
        <p:spPr>
          <a:xfrm>
            <a:off x="7572513" y="4663440"/>
            <a:ext cx="1584592" cy="2194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E8C38D-1C06-9ABA-708C-044884569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3519457"/>
            <a:ext cx="5426487" cy="1269475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21DBE8E-BE2A-D1D5-238A-02BD7433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0F4B12A-7D82-08CA-B12A-281DEF866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9C1-B5D1-654F-AA5F-80AF9C4586F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44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99903-6D53-6B4A-B648-0E65A7259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/>
              <a:t>Heavy flavour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280E25-7082-0780-FB4E-398A16AA78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03243"/>
                <a:ext cx="5514975" cy="5073720"/>
              </a:xfrm>
            </p:spPr>
            <p:txBody>
              <a:bodyPr>
                <a:normAutofit/>
              </a:bodyPr>
              <a:lstStyle/>
              <a:p>
                <a:r>
                  <a:rPr lang="en-GB" sz="2400"/>
                  <a:t>Quarks </a:t>
                </a:r>
                <a:r>
                  <a:rPr lang="en-GB" sz="2400" b="1"/>
                  <a:t>change flavour</a:t>
                </a:r>
                <a:r>
                  <a:rPr lang="en-GB" sz="2400"/>
                  <a:t> through coupling with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GB" sz="2400"/>
                  <a:t> boson </a:t>
                </a:r>
              </a:p>
              <a:p>
                <a:r>
                  <a:rPr lang="en-GB" sz="2400"/>
                  <a:t>The </a:t>
                </a:r>
                <a:r>
                  <a:rPr lang="en-GB" sz="2400" b="1"/>
                  <a:t>CKM matrix </a:t>
                </a:r>
                <a:r>
                  <a:rPr lang="en-GB" sz="2400"/>
                  <a:t>describes the amplitude of these transitions</a:t>
                </a:r>
              </a:p>
              <a:p>
                <a:r>
                  <a:rPr lang="en-GB" sz="2400"/>
                  <a:t>Very-off-diagonal elements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𝑢𝑏</m:t>
                        </m:r>
                      </m:sub>
                    </m:sSub>
                  </m:oMath>
                </a14:m>
                <a:r>
                  <a:rPr lang="en-GB" sz="240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𝑡𝑑</m:t>
                        </m:r>
                      </m:sub>
                    </m:sSub>
                  </m:oMath>
                </a14:m>
                <a:r>
                  <a:rPr lang="en-GB" sz="2400"/>
                  <a:t> have a large </a:t>
                </a:r>
                <a:r>
                  <a:rPr lang="en-GB" sz="2400" b="1"/>
                  <a:t>complex phase </a:t>
                </a:r>
                <a:endParaRPr lang="it-IT" sz="24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sz="240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GB" sz="2400"/>
                  <a:t>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GB" sz="2400"/>
                  <a:t> violation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280E25-7082-0780-FB4E-398A16AA78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03243"/>
                <a:ext cx="5514975" cy="5073720"/>
              </a:xfrm>
              <a:blipFill>
                <a:blip r:embed="rId2"/>
                <a:stretch>
                  <a:fillRect l="-1839" t="-124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6690654-2103-2DFE-1331-1BE7B690B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481" y="884237"/>
            <a:ext cx="3131219" cy="26022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E0C61-6B5E-DE9E-5982-BDDE623E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9CE662-013A-0208-C988-D286C95FC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9C1-B5D1-654F-AA5F-80AF9C4586FE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612C56-7BF5-069E-75D5-A004D96560B6}"/>
              </a:ext>
            </a:extLst>
          </p:cNvPr>
          <p:cNvGrpSpPr/>
          <p:nvPr/>
        </p:nvGrpSpPr>
        <p:grpSpPr>
          <a:xfrm>
            <a:off x="533400" y="4267200"/>
            <a:ext cx="7981950" cy="1634392"/>
            <a:chOff x="1123046" y="4595326"/>
            <a:chExt cx="6700488" cy="13062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CB159A-E0CF-5CE7-855E-44BF1420A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046" y="4595326"/>
              <a:ext cx="6700488" cy="1306266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1907E5-2C13-14F4-7B20-2D0705455020}"/>
                </a:ext>
              </a:extLst>
            </p:cNvPr>
            <p:cNvSpPr/>
            <p:nvPr/>
          </p:nvSpPr>
          <p:spPr>
            <a:xfrm>
              <a:off x="7240044" y="4747364"/>
              <a:ext cx="400833" cy="36325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72F91BD-67D5-1538-F2AD-FE50657C38BF}"/>
                </a:ext>
              </a:extLst>
            </p:cNvPr>
            <p:cNvSpPr/>
            <p:nvPr/>
          </p:nvSpPr>
          <p:spPr>
            <a:xfrm>
              <a:off x="4572000" y="5481011"/>
              <a:ext cx="400833" cy="36325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FDB0617-4D1A-8A3F-C90D-7FCF8F05C4E6}"/>
                </a:ext>
              </a:extLst>
            </p:cNvPr>
            <p:cNvSpPr/>
            <p:nvPr/>
          </p:nvSpPr>
          <p:spPr>
            <a:xfrm>
              <a:off x="2164081" y="4693573"/>
              <a:ext cx="400833" cy="36325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3C62920-53C1-C969-2489-8C2289B4334F}"/>
                </a:ext>
              </a:extLst>
            </p:cNvPr>
            <p:cNvSpPr/>
            <p:nvPr/>
          </p:nvSpPr>
          <p:spPr>
            <a:xfrm>
              <a:off x="1277434" y="5494395"/>
              <a:ext cx="400833" cy="36325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3208382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E918B6-88C2-1BD5-D645-0EED1404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ED363-5EBB-CF3E-7B4C-A2598276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47981-8354-7786-AC65-6519112F1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742950"/>
            <a:ext cx="68072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11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4225-2A36-CE6F-A98A-E23A4D64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/>
              <a:t>Trees and loops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04494EF-83C6-916D-55C7-7D51D2852878}"/>
                  </a:ext>
                </a:extLst>
              </p:cNvPr>
              <p:cNvSpPr txBox="1"/>
              <p:nvPr/>
            </p:nvSpPr>
            <p:spPr>
              <a:xfrm>
                <a:off x="628650" y="1082831"/>
                <a:ext cx="338849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2000"/>
                  <a:t>Determination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T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acc>
                  </m:oMath>
                </a14:m>
                <a:r>
                  <a:rPr lang="en-IT" sz="2000"/>
                  <a:t> and </a:t>
                </a:r>
                <a14:m>
                  <m:oMath xmlns:m="http://schemas.openxmlformats.org/officeDocument/2006/math">
                    <m:r>
                      <a:rPr lang="en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IT" sz="2000" i="0">
                    <a:latin typeface="+mj-lt"/>
                    <a:ea typeface="Cambria Math" panose="02040503050406030204" pitchFamily="18" charset="0"/>
                  </a:rPr>
                  <a:t>̅</a:t>
                </a:r>
                <a:r>
                  <a:rPr lang="en-IT" sz="2000"/>
                  <a:t> from</a:t>
                </a:r>
                <a:br>
                  <a:rPr lang="en-IT" sz="2000"/>
                </a:br>
                <a:r>
                  <a:rPr lang="en-IT" sz="2000"/>
                  <a:t>decays </a:t>
                </a:r>
                <a:r>
                  <a:rPr lang="en-IT" sz="2000" b="1"/>
                  <a:t>without</a:t>
                </a:r>
                <a:r>
                  <a:rPr lang="en-IT" sz="2000"/>
                  <a:t> loops (trees)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04494EF-83C6-916D-55C7-7D51D2852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082831"/>
                <a:ext cx="3388492" cy="707886"/>
              </a:xfrm>
              <a:prstGeom prst="rect">
                <a:avLst/>
              </a:prstGeom>
              <a:blipFill>
                <a:blip r:embed="rId2"/>
                <a:stretch>
                  <a:fillRect l="-1866" t="-5263" r="-746" b="-1403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E10E6D-DBD4-1BE1-C725-28AFF28E4710}"/>
                  </a:ext>
                </a:extLst>
              </p:cNvPr>
              <p:cNvSpPr txBox="1"/>
              <p:nvPr/>
            </p:nvSpPr>
            <p:spPr>
              <a:xfrm>
                <a:off x="670765" y="3523297"/>
                <a:ext cx="338849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2000"/>
                  <a:t>Determination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T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acc>
                  </m:oMath>
                </a14:m>
                <a:r>
                  <a:rPr lang="en-IT" sz="2000"/>
                  <a:t> and </a:t>
                </a:r>
                <a14:m>
                  <m:oMath xmlns:m="http://schemas.openxmlformats.org/officeDocument/2006/math">
                    <m:r>
                      <a:rPr lang="en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IT" sz="2000" i="0">
                    <a:latin typeface="+mj-lt"/>
                    <a:ea typeface="Cambria Math" panose="02040503050406030204" pitchFamily="18" charset="0"/>
                  </a:rPr>
                  <a:t>̅</a:t>
                </a:r>
                <a:r>
                  <a:rPr lang="en-IT" sz="2000"/>
                  <a:t> from</a:t>
                </a:r>
                <a:br>
                  <a:rPr lang="en-IT" sz="2000"/>
                </a:br>
                <a:r>
                  <a:rPr lang="en-IT" sz="2000"/>
                  <a:t>processes </a:t>
                </a:r>
                <a:r>
                  <a:rPr lang="en-IT" sz="2000" b="1"/>
                  <a:t>with</a:t>
                </a:r>
                <a:r>
                  <a:rPr lang="en-IT" sz="2000"/>
                  <a:t> loops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E10E6D-DBD4-1BE1-C725-28AFF28E4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65" y="3523297"/>
                <a:ext cx="3388492" cy="707886"/>
              </a:xfrm>
              <a:prstGeom prst="rect">
                <a:avLst/>
              </a:prstGeom>
              <a:blipFill>
                <a:blip r:embed="rId3"/>
                <a:stretch>
                  <a:fillRect l="-1493" t="-5263" r="-1119" b="-1403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F890CD6-EF2F-2056-6BC0-5A7EBD41418E}"/>
              </a:ext>
            </a:extLst>
          </p:cNvPr>
          <p:cNvSpPr txBox="1"/>
          <p:nvPr/>
        </p:nvSpPr>
        <p:spPr>
          <a:xfrm>
            <a:off x="1639725" y="5986938"/>
            <a:ext cx="7287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/>
              <a:t>Inconsistencies</a:t>
            </a:r>
            <a:r>
              <a:rPr lang="en-IT"/>
              <a:t> between the two methods indicates </a:t>
            </a:r>
            <a:r>
              <a:rPr lang="en-IT" b="1"/>
              <a:t>new particles in loops</a:t>
            </a:r>
            <a:r>
              <a:rPr lang="en-IT"/>
              <a:t>.</a:t>
            </a:r>
          </a:p>
          <a:p>
            <a:r>
              <a:rPr lang="en-IT"/>
              <a:t>So far: </a:t>
            </a:r>
            <a:r>
              <a:rPr lang="en-IT" b="1"/>
              <a:t>CONSISTENT</a:t>
            </a:r>
            <a:r>
              <a:rPr lang="en-IT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03CC0B-C369-AE1C-02A1-1C3C75F9FD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17" t="-736" r="-2877" b="736"/>
          <a:stretch/>
        </p:blipFill>
        <p:spPr>
          <a:xfrm>
            <a:off x="1026364" y="1872426"/>
            <a:ext cx="2677293" cy="1515808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457C2C-45D6-F583-53B1-EA1D104A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3F33CBA-DD2A-2325-7BA5-3751FC8FE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9C1-B5D1-654F-AA5F-80AF9C4586F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51796875-AC6B-038B-6C47-1D5F3A5AA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777" y="886750"/>
            <a:ext cx="4801679" cy="23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FA0AA248-569E-524F-F005-13D7E06FC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777" y="3589179"/>
            <a:ext cx="4811839" cy="239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66B2309-C4A3-0474-0029-DF554A98F7E0}"/>
              </a:ext>
            </a:extLst>
          </p:cNvPr>
          <p:cNvGrpSpPr/>
          <p:nvPr/>
        </p:nvGrpSpPr>
        <p:grpSpPr>
          <a:xfrm>
            <a:off x="877847" y="4180296"/>
            <a:ext cx="2845609" cy="1722760"/>
            <a:chOff x="877847" y="4180296"/>
            <a:chExt cx="2845609" cy="17227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0BFA18-84CD-BD23-D212-C98C94534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-5377"/>
            <a:stretch/>
          </p:blipFill>
          <p:spPr>
            <a:xfrm>
              <a:off x="1256994" y="4180296"/>
              <a:ext cx="2130662" cy="172276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455960-5D7E-DCE9-2C17-5966F5ED17C9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30" y="4288849"/>
              <a:ext cx="8359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FEF5C86-95C2-B695-CC2A-2F5DE7E6306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527" y="4289403"/>
              <a:ext cx="8359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7F42271-5AF4-BB4A-8663-1DBA1C33EC76}"/>
                </a:ext>
              </a:extLst>
            </p:cNvPr>
            <p:cNvCxnSpPr>
              <a:cxnSpLocks/>
            </p:cNvCxnSpPr>
            <p:nvPr/>
          </p:nvCxnSpPr>
          <p:spPr>
            <a:xfrm>
              <a:off x="3050222" y="4293258"/>
              <a:ext cx="8359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9EBC370-585F-CD4B-DF95-29DE2F58DE64}"/>
                    </a:ext>
                  </a:extLst>
                </p:cNvPr>
                <p:cNvSpPr txBox="1"/>
                <p:nvPr/>
              </p:nvSpPr>
              <p:spPr>
                <a:xfrm>
                  <a:off x="3220048" y="4882453"/>
                  <a:ext cx="5034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IT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9EBC370-585F-CD4B-DF95-29DE2F58DE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0048" y="4882453"/>
                  <a:ext cx="503408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8A45A2E-D28A-3A3A-EB22-4792F44FFB6F}"/>
                    </a:ext>
                  </a:extLst>
                </p:cNvPr>
                <p:cNvSpPr txBox="1"/>
                <p:nvPr/>
              </p:nvSpPr>
              <p:spPr>
                <a:xfrm>
                  <a:off x="877847" y="4936148"/>
                  <a:ext cx="5034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IT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IT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8A45A2E-D28A-3A3A-EB22-4792F44FF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847" y="4936148"/>
                  <a:ext cx="503408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352A90A-84A6-2120-BFD2-4160539BFDCB}"/>
              </a:ext>
            </a:extLst>
          </p:cNvPr>
          <p:cNvSpPr txBox="1"/>
          <p:nvPr/>
        </p:nvSpPr>
        <p:spPr>
          <a:xfrm>
            <a:off x="7718890" y="882380"/>
            <a:ext cx="1208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EPJC 41 (2005) 1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355608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75229-7819-9E6E-43D0-F2CED295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LHCb experiment at CERN</a:t>
            </a:r>
            <a:br>
              <a:rPr lang="en-US"/>
            </a:br>
            <a:endParaRPr lang="en-US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1FFEBA-4B85-FCEB-FE58-DE5200908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33" y="1429503"/>
            <a:ext cx="6604133" cy="3954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53C965-00A4-98E9-888B-DC201C500074}"/>
                  </a:ext>
                </a:extLst>
              </p:cNvPr>
              <p:cNvSpPr txBox="1"/>
              <p:nvPr/>
            </p:nvSpPr>
            <p:spPr>
              <a:xfrm>
                <a:off x="3329058" y="727080"/>
                <a:ext cx="34210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i="1" smtClean="0">
                          <a:latin typeface="Cambria Math" panose="02040503050406030204" pitchFamily="18" charset="0"/>
                        </a:rPr>
                        <m:t>2&lt;</m:t>
                      </m:r>
                      <m:r>
                        <a:rPr lang="en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IT" i="1" smtClean="0">
                          <a:latin typeface="Cambria Math" panose="02040503050406030204" pitchFamily="18" charset="0"/>
                        </a:rPr>
                        <m:t>&lt;5 (10&lt;</m:t>
                      </m:r>
                      <m:r>
                        <a:rPr lang="en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IT" i="1" smtClean="0">
                          <a:latin typeface="Cambria Math" panose="02040503050406030204" pitchFamily="18" charset="0"/>
                        </a:rPr>
                        <m:t>&lt;300</m:t>
                      </m:r>
                      <m:r>
                        <m:rPr>
                          <m:sty m:val="p"/>
                        </m:rPr>
                        <a:rPr lang="en-IT" i="0" smtClean="0">
                          <a:latin typeface="Cambria Math" panose="02040503050406030204" pitchFamily="18" charset="0"/>
                        </a:rPr>
                        <m:t>mrad</m:t>
                      </m:r>
                      <m:r>
                        <a:rPr lang="en-IT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53C965-00A4-98E9-888B-DC201C500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058" y="727080"/>
                <a:ext cx="342106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3F04B3-E06B-5608-753E-5B77CA38164B}"/>
              </a:ext>
            </a:extLst>
          </p:cNvPr>
          <p:cNvCxnSpPr>
            <a:cxnSpLocks/>
          </p:cNvCxnSpPr>
          <p:nvPr/>
        </p:nvCxnSpPr>
        <p:spPr>
          <a:xfrm>
            <a:off x="516835" y="3355030"/>
            <a:ext cx="75309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369A1D-AF91-0781-0D3F-11F65B1DE269}"/>
              </a:ext>
            </a:extLst>
          </p:cNvPr>
          <p:cNvCxnSpPr>
            <a:cxnSpLocks/>
          </p:cNvCxnSpPr>
          <p:nvPr/>
        </p:nvCxnSpPr>
        <p:spPr>
          <a:xfrm flipH="1">
            <a:off x="7972211" y="3351062"/>
            <a:ext cx="75309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0E62763-23A9-7F40-A365-9AB2E5552B57}"/>
              </a:ext>
            </a:extLst>
          </p:cNvPr>
          <p:cNvSpPr txBox="1"/>
          <p:nvPr/>
        </p:nvSpPr>
        <p:spPr>
          <a:xfrm>
            <a:off x="666364" y="301768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D9BB6-00DC-6EF1-5030-823F0EF9B509}"/>
              </a:ext>
            </a:extLst>
          </p:cNvPr>
          <p:cNvSpPr txBox="1"/>
          <p:nvPr/>
        </p:nvSpPr>
        <p:spPr>
          <a:xfrm>
            <a:off x="8193332" y="303752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FAC329-032A-3CFB-45AB-23E7A7E19F46}"/>
              </a:ext>
            </a:extLst>
          </p:cNvPr>
          <p:cNvCxnSpPr/>
          <p:nvPr/>
        </p:nvCxnSpPr>
        <p:spPr>
          <a:xfrm flipV="1">
            <a:off x="1863725" y="2907213"/>
            <a:ext cx="127000" cy="44384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C66325-2753-881C-48EE-E0DCA669AEA7}"/>
              </a:ext>
            </a:extLst>
          </p:cNvPr>
          <p:cNvCxnSpPr>
            <a:cxnSpLocks/>
          </p:cNvCxnSpPr>
          <p:nvPr/>
        </p:nvCxnSpPr>
        <p:spPr>
          <a:xfrm flipV="1">
            <a:off x="1863725" y="3059613"/>
            <a:ext cx="279400" cy="304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395F09-1D12-30BD-3CB3-E830CB46D3BA}"/>
              </a:ext>
            </a:extLst>
          </p:cNvPr>
          <p:cNvCxnSpPr/>
          <p:nvPr/>
        </p:nvCxnSpPr>
        <p:spPr>
          <a:xfrm flipV="1">
            <a:off x="1736725" y="3344712"/>
            <a:ext cx="127000" cy="44384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5A5D8C-65A8-F2C2-C3AA-FEBCC36757DE}"/>
              </a:ext>
            </a:extLst>
          </p:cNvPr>
          <p:cNvCxnSpPr>
            <a:cxnSpLocks/>
          </p:cNvCxnSpPr>
          <p:nvPr/>
        </p:nvCxnSpPr>
        <p:spPr>
          <a:xfrm>
            <a:off x="1863725" y="3364413"/>
            <a:ext cx="581025" cy="857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7CF34C-BDF9-4A81-0D01-498FFBFF5277}"/>
              </a:ext>
            </a:extLst>
          </p:cNvPr>
          <p:cNvCxnSpPr>
            <a:cxnSpLocks/>
          </p:cNvCxnSpPr>
          <p:nvPr/>
        </p:nvCxnSpPr>
        <p:spPr>
          <a:xfrm flipH="1" flipV="1">
            <a:off x="1736725" y="2920564"/>
            <a:ext cx="127000" cy="44384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2FE3AC-B11A-D087-8276-9CE365CA1BF5}"/>
              </a:ext>
            </a:extLst>
          </p:cNvPr>
          <p:cNvCxnSpPr>
            <a:cxnSpLocks/>
          </p:cNvCxnSpPr>
          <p:nvPr/>
        </p:nvCxnSpPr>
        <p:spPr>
          <a:xfrm flipH="1" flipV="1">
            <a:off x="1860551" y="3351062"/>
            <a:ext cx="127000" cy="44384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97A4C15-F2DF-F4FD-7AEB-A6E8CD63F205}"/>
              </a:ext>
            </a:extLst>
          </p:cNvPr>
          <p:cNvCxnSpPr>
            <a:cxnSpLocks/>
          </p:cNvCxnSpPr>
          <p:nvPr/>
        </p:nvCxnSpPr>
        <p:spPr>
          <a:xfrm flipH="1">
            <a:off x="1419046" y="3364413"/>
            <a:ext cx="443092" cy="8222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35BD8-9A49-128A-E174-65B1D4C2D1DB}"/>
              </a:ext>
            </a:extLst>
          </p:cNvPr>
          <p:cNvCxnSpPr>
            <a:cxnSpLocks/>
          </p:cNvCxnSpPr>
          <p:nvPr/>
        </p:nvCxnSpPr>
        <p:spPr>
          <a:xfrm flipH="1" flipV="1">
            <a:off x="1497153" y="2961676"/>
            <a:ext cx="364985" cy="39923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B6BB01-5809-5028-2CE2-AD43EA83597C}"/>
              </a:ext>
            </a:extLst>
          </p:cNvPr>
          <p:cNvCxnSpPr>
            <a:cxnSpLocks/>
          </p:cNvCxnSpPr>
          <p:nvPr/>
        </p:nvCxnSpPr>
        <p:spPr>
          <a:xfrm>
            <a:off x="1862138" y="3364413"/>
            <a:ext cx="484187" cy="1657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0807849-26F8-DDD8-F6E6-A0C568AC73F7}"/>
                  </a:ext>
                </a:extLst>
              </p:cNvPr>
              <p:cNvSpPr txBox="1"/>
              <p:nvPr/>
            </p:nvSpPr>
            <p:spPr>
              <a:xfrm>
                <a:off x="2444750" y="1211927"/>
                <a:ext cx="20134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0,5−1,0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0807849-26F8-DDD8-F6E6-A0C568AC7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750" y="1211927"/>
                <a:ext cx="2013436" cy="276999"/>
              </a:xfrm>
              <a:prstGeom prst="rect">
                <a:avLst/>
              </a:prstGeom>
              <a:blipFill>
                <a:blip r:embed="rId4"/>
                <a:stretch>
                  <a:fillRect l="-1887" r="-2516" b="-3478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CB35639-EA5E-0466-8F65-58A3DFE59B2B}"/>
                  </a:ext>
                </a:extLst>
              </p:cNvPr>
              <p:cNvSpPr txBox="1"/>
              <p:nvPr/>
            </p:nvSpPr>
            <p:spPr>
              <a:xfrm>
                <a:off x="116036" y="1811467"/>
                <a:ext cx="23287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𝐼𝑃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=(15+29/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CB35639-EA5E-0466-8F65-58A3DFE59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36" y="1811467"/>
                <a:ext cx="2328714" cy="276999"/>
              </a:xfrm>
              <a:prstGeom prst="rect">
                <a:avLst/>
              </a:prstGeom>
              <a:blipFill>
                <a:blip r:embed="rId5"/>
                <a:stretch>
                  <a:fillRect l="-1087" r="-1630" b="-3478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67CC2C-4AAB-BF67-C3EB-B804802E3EF2}"/>
                  </a:ext>
                </a:extLst>
              </p:cNvPr>
              <p:cNvSpPr txBox="1"/>
              <p:nvPr/>
            </p:nvSpPr>
            <p:spPr>
              <a:xfrm>
                <a:off x="2574924" y="5451486"/>
                <a:ext cx="3719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IT"/>
                  <a:t> separation for </a:t>
                </a:r>
                <a14:m>
                  <m:oMath xmlns:m="http://schemas.openxmlformats.org/officeDocument/2006/math">
                    <m:r>
                      <a:rPr lang="en-IT" i="1" smtClean="0">
                        <a:latin typeface="Cambria Math" panose="02040503050406030204" pitchFamily="18" charset="0"/>
                      </a:rPr>
                      <m:t>2&lt;</m:t>
                    </m:r>
                    <m:r>
                      <a:rPr lang="en-IT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IT" i="1" smtClean="0">
                        <a:latin typeface="Cambria Math" panose="02040503050406030204" pitchFamily="18" charset="0"/>
                      </a:rPr>
                      <m:t>&lt;100 </m:t>
                    </m:r>
                    <m:r>
                      <m:rPr>
                        <m:sty m:val="p"/>
                      </m:rPr>
                      <a:rPr lang="en-IT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IT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67CC2C-4AAB-BF67-C3EB-B804802E3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924" y="5451486"/>
                <a:ext cx="3719608" cy="369332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1F3E992-AAED-917C-9143-B6046DC1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272561A-9294-DBDC-074B-2E1823D1C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9C1-B5D1-654F-AA5F-80AF9C4586FE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FD5032-9E72-4D76-83E3-41CEDE5A107E}"/>
                  </a:ext>
                </a:extLst>
              </p:cNvPr>
              <p:cNvSpPr txBox="1"/>
              <p:nvPr/>
            </p:nvSpPr>
            <p:spPr>
              <a:xfrm>
                <a:off x="6488193" y="1211440"/>
                <a:ext cx="14349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98%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FD5032-9E72-4D76-83E3-41CEDE5A1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193" y="1211440"/>
                <a:ext cx="1434945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1E10A934-2874-351C-5435-43A5B8296749}"/>
              </a:ext>
            </a:extLst>
          </p:cNvPr>
          <p:cNvSpPr txBox="1"/>
          <p:nvPr/>
        </p:nvSpPr>
        <p:spPr>
          <a:xfrm>
            <a:off x="66091" y="6047287"/>
            <a:ext cx="1577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i="1"/>
              <a:t>The LHCb Dectector</a:t>
            </a:r>
          </a:p>
          <a:p>
            <a:pPr algn="ctr"/>
            <a:r>
              <a:rPr lang="en-IT" sz="1200" i="1"/>
              <a:t>JINST 3 (2008) S08005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957178-2905-4DEB-60A1-5B0FEB4B21C9}"/>
              </a:ext>
            </a:extLst>
          </p:cNvPr>
          <p:cNvSpPr txBox="1"/>
          <p:nvPr/>
        </p:nvSpPr>
        <p:spPr>
          <a:xfrm>
            <a:off x="1670015" y="6039249"/>
            <a:ext cx="2788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i="1"/>
              <a:t>LHCb Detector Performance</a:t>
            </a:r>
          </a:p>
          <a:p>
            <a:pPr algn="ctr"/>
            <a:r>
              <a:rPr lang="en-IT" sz="1200" i="1"/>
              <a:t>Int. J. Mod. Phys. A30  1530022 (2015)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ADE4C2-764C-6E85-E85F-EDB2420164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0" y="30085"/>
            <a:ext cx="2286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10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B95B1-C02F-8861-A52F-05888DA40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57FEB-83E8-6DCB-2A92-30049525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94D81B-F183-6E8E-FF7A-58F040412B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/>
                  <a:t>CKM matrix, the angle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/>
                  <a:t> violation</a:t>
                </a:r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/>
                  <a:t>Recent LHCb measurements of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/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(892)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:endParaRPr lang="it-IT" i="1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b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it-IT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		</a:t>
                </a:r>
                <a:endParaRPr lang="it-IT" i="1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/>
                  <a:t> combination		</a:t>
                </a:r>
                <a:endParaRPr lang="en-US" i="1">
                  <a:solidFill>
                    <a:schemeClr val="tx1"/>
                  </a:solidFill>
                </a:endParaRPr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/>
                  <a:t> violation 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𝐷𝐷</m:t>
                    </m:r>
                  </m:oMath>
                </a14:m>
                <a:r>
                  <a:rPr lang="en-GB"/>
                  <a:t> 	</a:t>
                </a:r>
                <a:endParaRPr lang="en-US"/>
              </a:p>
              <a:p>
                <a:pPr marL="457200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/>
                  <a:t>Outlook</a:t>
                </a:r>
              </a:p>
              <a:p>
                <a:pPr>
                  <a:buSzPct val="50000"/>
                </a:pPr>
                <a:endParaRPr lang="en-US"/>
              </a:p>
              <a:p>
                <a:pPr>
                  <a:buSzPct val="50000"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94D81B-F183-6E8E-FF7A-58F040412B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1" t="-199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A0A6A-DCC7-E799-F27F-EBB1AE56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9EBFF-FBA4-D9A0-87B0-F9C7F53DC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9C1-B5D1-654F-AA5F-80AF9C4586F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9FFDAB3-D252-DCFD-A1F5-298720CAE6CC}"/>
              </a:ext>
            </a:extLst>
          </p:cNvPr>
          <p:cNvSpPr/>
          <p:nvPr/>
        </p:nvSpPr>
        <p:spPr>
          <a:xfrm>
            <a:off x="88900" y="2095500"/>
            <a:ext cx="539750" cy="4064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10045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EDC0ADD-B739-0DAE-2F9D-D78FC55C4B8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77489" y="78113"/>
                <a:ext cx="8309311" cy="559213"/>
              </a:xfrm>
            </p:spPr>
            <p:txBody>
              <a:bodyPr>
                <a:noAutofit/>
              </a:bodyPr>
              <a:lstStyle/>
              <a:p>
                <a:r>
                  <a:rPr lang="en-IT" sz="3200"/>
                  <a:t>Measuring </a:t>
                </a:r>
                <a14:m>
                  <m:oMath xmlns:m="http://schemas.openxmlformats.org/officeDocument/2006/math">
                    <m:r>
                      <a:rPr lang="it-IT" sz="32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IT" sz="320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IT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IT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(∗)</m:t>
                        </m:r>
                        <m:r>
                          <a:rPr lang="it-IT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T" sz="3200"/>
                  <a:t> decays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EDC0ADD-B739-0DAE-2F9D-D78FC55C4B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77489" y="78113"/>
                <a:ext cx="8309311" cy="559213"/>
              </a:xfrm>
              <a:blipFill>
                <a:blip r:embed="rId2"/>
                <a:stretch>
                  <a:fillRect l="-1832" t="-17778" b="-3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01CF8-6B66-640D-17AC-7B989493B4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4688" y="682054"/>
                <a:ext cx="8309312" cy="77657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arg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type m:val="lin"/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𝑢𝑑</m:t>
                            </m:r>
                          </m:sub>
                        </m:sSub>
                        <m:sSubSup>
                          <m:sSubSup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𝑢𝑏</m:t>
                            </m:r>
                          </m:sub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𝑐𝑑</m:t>
                            </m:r>
                          </m:sub>
                        </m:sSub>
                        <m:sSubSup>
                          <m:sSubSup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𝑐𝑏</m:t>
                            </m:r>
                          </m:sub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T" sz="2000" dirty="0"/>
                  <a:t> or “the phase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IT" sz="2000" dirty="0"/>
                  <a:t>”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01CF8-6B66-640D-17AC-7B989493B4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4688" y="682054"/>
                <a:ext cx="8309312" cy="776571"/>
              </a:xfrm>
              <a:blipFill>
                <a:blip r:embed="rId3"/>
                <a:stretch>
                  <a:fillRect t="-64516" b="-4032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D4C98E-83ED-19AE-1642-80C60D54A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D15D3-1A8F-9B70-1DED-674EA4126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9C1-B5D1-654F-AA5F-80AF9C4586F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870CC-B675-F6B0-7C5B-B1A502A533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102"/>
          <a:stretch>
            <a:fillRect/>
          </a:stretch>
        </p:blipFill>
        <p:spPr>
          <a:xfrm>
            <a:off x="4677662" y="1458625"/>
            <a:ext cx="4218866" cy="23651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4A49BA-147B-B5B5-534E-5C9BA7DA93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5371"/>
          <a:stretch>
            <a:fillRect/>
          </a:stretch>
        </p:blipFill>
        <p:spPr>
          <a:xfrm>
            <a:off x="336251" y="1458625"/>
            <a:ext cx="4195893" cy="23663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7EB7C4-8572-A0FB-EC59-68B8DC73DBEA}"/>
                  </a:ext>
                </a:extLst>
              </p:cNvPr>
              <p:cNvSpPr txBox="1"/>
              <p:nvPr/>
            </p:nvSpPr>
            <p:spPr>
              <a:xfrm>
                <a:off x="537884" y="4175249"/>
                <a:ext cx="6249211" cy="18432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T" sz="2000" dirty="0"/>
                  <a:t>Interference requires final state common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IT" sz="20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IT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dirty="0" err="1"/>
                  <a:t>Amplitude</a:t>
                </a:r>
                <a:r>
                  <a:rPr lang="it-IT" sz="2000" dirty="0"/>
                  <a:t> ratio: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IT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IT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IT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≈0.1</m:t>
                    </m:r>
                  </m:oMath>
                </a14:m>
                <a:r>
                  <a:rPr lang="en-IT" sz="2000" dirty="0"/>
                  <a:t>)</a:t>
                </a:r>
                <a:endParaRPr lang="en-IT" sz="2000" i="1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i="1" dirty="0">
                    <a:solidFill>
                      <a:schemeClr val="accent1"/>
                    </a:solidFill>
                  </a:rPr>
                  <a:t>S</a:t>
                </a:r>
                <a:r>
                  <a:rPr lang="en-IT" i="1" dirty="0">
                    <a:solidFill>
                      <a:schemeClr val="accent1"/>
                    </a:solidFill>
                  </a:rPr>
                  <a:t>trong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IT" i="1" dirty="0">
                    <a:solidFill>
                      <a:schemeClr val="accent1"/>
                    </a:solidFill>
                  </a:rPr>
                  <a:t> same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T" i="1" dirty="0">
                    <a:solidFill>
                      <a:schemeClr val="accent1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IT" i="1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it-IT" i="1" dirty="0" err="1">
                    <a:solidFill>
                      <a:schemeClr val="accent1"/>
                    </a:solidFill>
                  </a:rPr>
                  <a:t>Weak</a:t>
                </a:r>
                <a:r>
                  <a:rPr lang="en-IT" i="1" dirty="0">
                    <a:solidFill>
                      <a:schemeClr val="accent1"/>
                    </a:solidFill>
                  </a:rPr>
                  <a:t> phase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IT" i="1" dirty="0">
                    <a:solidFill>
                      <a:schemeClr val="accent1"/>
                    </a:solidFill>
                  </a:rPr>
                  <a:t> opposite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T" i="1" dirty="0">
                    <a:solidFill>
                      <a:schemeClr val="accent1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IT" i="1" dirty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T</a:t>
                </a:r>
                <a:r>
                  <a:rPr lang="en-IT" sz="2000" dirty="0"/>
                  <a:t>heory uncertainty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T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7EB7C4-8572-A0FB-EC59-68B8DC73DB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84" y="4175249"/>
                <a:ext cx="6249211" cy="1843262"/>
              </a:xfrm>
              <a:prstGeom prst="rect">
                <a:avLst/>
              </a:prstGeom>
              <a:blipFill>
                <a:blip r:embed="rId5"/>
                <a:stretch>
                  <a:fillRect l="-811" t="-2055" b="-205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3028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A22E5884-7E73-6C4E-8951-F64FE7D8054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49" y="365126"/>
                <a:ext cx="8256933" cy="559213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(892)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T"/>
                  <a:t>: same-sign </a:t>
                </a:r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A22E5884-7E73-6C4E-8951-F64FE7D805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49" y="365126"/>
                <a:ext cx="8256933" cy="559213"/>
              </a:xfrm>
              <a:blipFill>
                <a:blip r:embed="rId2"/>
                <a:stretch>
                  <a:fillRect l="-922" t="-35556" b="-555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02005C7-4939-1AAF-9175-F01C2E8465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0311" y="1053548"/>
                <a:ext cx="7886700" cy="5073720"/>
              </a:xfrm>
            </p:spPr>
            <p:txBody>
              <a:bodyPr>
                <a:normAutofit/>
              </a:bodyPr>
              <a:lstStyle/>
              <a:p>
                <a:r>
                  <a:rPr lang="en-IT" sz="2400" dirty="0">
                    <a:ea typeface="Cambria Math" panose="02040503050406030204" pitchFamily="18" charset="0"/>
                  </a:rPr>
                  <a:t>Complementary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IT" sz="2400" dirty="0">
                  <a:ea typeface="Cambria Math" panose="02040503050406030204" pitchFamily="18" charset="0"/>
                </a:endParaRPr>
              </a:p>
              <a:p>
                <a:r>
                  <a:rPr lang="en-IT" sz="2400" dirty="0">
                    <a:ea typeface="Cambria Math" panose="02040503050406030204" pitchFamily="18" charset="0"/>
                  </a:rPr>
                  <a:t>Reconstruct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(892)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GB" sz="2400" dirty="0"/>
              </a:p>
              <a:p>
                <a:endParaRPr lang="en-GB" sz="2400" dirty="0"/>
              </a:p>
              <a:p>
                <a:r>
                  <a:rPr lang="en-GB" sz="2400" dirty="0"/>
                  <a:t>Same-sign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sz="2400" dirty="0"/>
                  <a:t> decays:</a:t>
                </a:r>
              </a:p>
              <a:p>
                <a:pPr lvl="1"/>
                <a:r>
                  <a:rPr lang="en-GB" sz="1800" i="1" dirty="0"/>
                  <a:t>High statistics</a:t>
                </a:r>
              </a:p>
              <a:p>
                <a:pPr lvl="1"/>
                <a:r>
                  <a:rPr lang="en-GB" sz="1800" i="1" dirty="0"/>
                  <a:t>Almost zero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GB" sz="1800" i="1" dirty="0"/>
                  <a:t> asymmetry</a:t>
                </a:r>
              </a:p>
              <a:p>
                <a:pPr lvl="1"/>
                <a:r>
                  <a:rPr lang="en-GB" sz="1800" i="1" dirty="0"/>
                  <a:t>Normalisation for other channels </a:t>
                </a:r>
              </a:p>
              <a:p>
                <a:endParaRPr lang="en-GB" sz="2400" dirty="0"/>
              </a:p>
              <a:p>
                <a:endParaRPr lang="en-GB" sz="2400" dirty="0"/>
              </a:p>
              <a:p>
                <a:endParaRPr lang="en-IT" sz="24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02005C7-4939-1AAF-9175-F01C2E8465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0311" y="1053548"/>
                <a:ext cx="7886700" cy="5073720"/>
              </a:xfrm>
              <a:blipFill>
                <a:blip r:embed="rId3"/>
                <a:stretch>
                  <a:fillRect l="-1288" t="-1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2F4EB-9C91-2E68-E594-C52FB7754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94DD4-6196-E3EF-8A44-8742EB0D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0C15C8-4EE7-17FE-B979-0123AE7EFD0B}"/>
              </a:ext>
            </a:extLst>
          </p:cNvPr>
          <p:cNvSpPr txBox="1"/>
          <p:nvPr/>
        </p:nvSpPr>
        <p:spPr>
          <a:xfrm>
            <a:off x="7516631" y="13119"/>
            <a:ext cx="162736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/>
              <a:t>JHEP 02 (2025) 113 </a:t>
            </a:r>
            <a:endParaRPr lang="en-GB" sz="1400"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3E0C85-37B9-DC04-1CEC-1524E2942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317287"/>
            <a:ext cx="4572000" cy="4223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63FF40-3A58-7262-DF71-A8D7430FE2E0}"/>
                  </a:ext>
                </a:extLst>
              </p:cNvPr>
              <p:cNvSpPr txBox="1"/>
              <p:nvPr/>
            </p:nvSpPr>
            <p:spPr>
              <a:xfrm>
                <a:off x="5499100" y="1003412"/>
                <a:ext cx="5274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63FF40-3A58-7262-DF71-A8D7430FE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100" y="1003412"/>
                <a:ext cx="52745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254FFD-8FCD-78B7-1CFA-2F5D9073172D}"/>
                  </a:ext>
                </a:extLst>
              </p:cNvPr>
              <p:cNvSpPr txBox="1"/>
              <p:nvPr/>
            </p:nvSpPr>
            <p:spPr>
              <a:xfrm>
                <a:off x="7802863" y="1003412"/>
                <a:ext cx="5274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254FFD-8FCD-78B7-1CFA-2F5D90731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2863" y="1003412"/>
                <a:ext cx="52745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5092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8061C-F3FA-F798-561A-5A615E221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08D82FE7-34E0-B84A-07E9-6F2BF7DBC28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8900" y="263526"/>
                <a:ext cx="8845618" cy="559213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IT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4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IT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IT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it-IT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(892)</m:t>
                        </m:r>
                      </m:e>
                      <m:sup>
                        <m:r>
                          <a:rPr lang="it-IT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T" sz="4000" dirty="0"/>
                  <a:t>: (quasi-) </a:t>
                </a:r>
                <a14:m>
                  <m:oMath xmlns:m="http://schemas.openxmlformats.org/officeDocument/2006/math">
                    <m:r>
                      <a:rPr lang="en-IT" sz="4000" i="1" dirty="0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IT" sz="4000" dirty="0"/>
                  <a:t> eigenstates</a:t>
                </a:r>
                <a:endParaRPr lang="en-IT" dirty="0"/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08D82FE7-34E0-B84A-07E9-6F2BF7DBC2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8900" y="263526"/>
                <a:ext cx="8845618" cy="559213"/>
              </a:xfrm>
              <a:blipFill>
                <a:blip r:embed="rId2"/>
                <a:stretch>
                  <a:fillRect l="-861" t="-26667" b="-4444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130B84E7-D719-F0C8-B63E-BD5C1F800C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069686"/>
                <a:ext cx="4272185" cy="5196643"/>
              </a:xfrm>
            </p:spPr>
            <p:txBody>
              <a:bodyPr>
                <a:normAutofit/>
              </a:bodyPr>
              <a:lstStyle/>
              <a:p>
                <a:r>
                  <a:rPr lang="en-GB" sz="1800" b="1" dirty="0"/>
                  <a:t>Observables:</a:t>
                </a:r>
              </a:p>
              <a:p>
                <a:r>
                  <a:rPr lang="en-GB" sz="1800" dirty="0"/>
                  <a:t>Yield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18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𝐶𝑃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it-IT" sz="1800"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𝑆𝑆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𝑆𝑆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𝑆𝑆</m:t>
                        </m:r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GB" sz="1800" dirty="0"/>
              </a:p>
              <a:p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GB" sz="1800" dirty="0"/>
                  <a:t>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1800"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it-IT" sz="1800"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it-IT" sz="1800"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it-IT" sz="1800"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endParaRPr lang="en-GB" sz="1800" dirty="0"/>
              </a:p>
              <a:p>
                <a:endParaRPr lang="en-GB" sz="1800" dirty="0"/>
              </a:p>
              <a:p>
                <a:r>
                  <a:rPr lang="en-GB" sz="1800" b="1" dirty="0"/>
                  <a:t>Interpret as :</a:t>
                </a:r>
                <a:endParaRPr lang="it-IT" sz="1800" b="1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it-IT" sz="1800" b="0" i="0" smtClean="0">
                        <a:latin typeface="Cambria Math" panose="02040503050406030204" pitchFamily="18" charset="0"/>
                      </a:rPr>
                      <m:t>=1+</m:t>
                    </m:r>
                    <m:sSubSup>
                      <m:sSubSup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it-IT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1800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800" b="0" i="1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800" b="0" i="1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sz="18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it-IT" sz="1800" i="1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it-IT" sz="1800" i="1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𝐶𝑃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1800" dirty="0"/>
                  <a:t> </a:t>
                </a:r>
              </a:p>
              <a:p>
                <a:r>
                  <a:rPr lang="en-GB" sz="1800" dirty="0"/>
                  <a:t> </a:t>
                </a:r>
              </a:p>
              <a:p>
                <a:r>
                  <a:rPr lang="en-GB" sz="1800" b="1" dirty="0"/>
                  <a:t>Corrections:</a:t>
                </a:r>
              </a:p>
              <a:p>
                <a:r>
                  <a:rPr lang="en-GB" sz="1800" dirty="0"/>
                  <a:t>C</a:t>
                </a:r>
                <a:r>
                  <a:rPr lang="en-IT" sz="1800" dirty="0"/>
                  <a:t>oherence factor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=0.95±0.06</m:t>
                    </m:r>
                  </m:oMath>
                </a14:m>
                <a:r>
                  <a:rPr lang="en-IT" sz="1800" dirty="0"/>
                  <a:t> </a:t>
                </a:r>
                <a:br>
                  <a:rPr lang="en-IT" sz="1800" dirty="0"/>
                </a:br>
                <a:r>
                  <a:rPr lang="en-IT" sz="1800" dirty="0"/>
                  <a:t>dilution from non-resonant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Sup>
                      <m:sSubSupPr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IT" sz="1800" dirty="0"/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en-IT" sz="1800" i="1" dirty="0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IT" sz="1800" dirty="0"/>
                  <a:t>-even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IT" sz="1800" i="1" smtClean="0">
                        <a:latin typeface="Cambria Math" panose="02040503050406030204" pitchFamily="18" charset="0"/>
                      </a:rPr>
                      <m:t>0.735±0.016 </m:t>
                    </m:r>
                  </m:oMath>
                </a14:m>
                <a:br>
                  <a:rPr lang="it-IT" sz="1800" dirty="0"/>
                </a:br>
                <a:r>
                  <a:rPr lang="en-IT" sz="1800" dirty="0"/>
                  <a:t>for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IT" sz="1800" dirty="0"/>
              </a:p>
              <a:p>
                <a:endParaRPr lang="en-IT" sz="1800" dirty="0"/>
              </a:p>
              <a:p>
                <a:endParaRPr lang="en-IT" sz="18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130B84E7-D719-F0C8-B63E-BD5C1F800C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069686"/>
                <a:ext cx="4272185" cy="5196643"/>
              </a:xfrm>
              <a:blipFill>
                <a:blip r:embed="rId3"/>
                <a:stretch>
                  <a:fillRect l="-1187" t="-97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0218A-38A6-4563-62F7-EA932A687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Oldeman (Cagliari) – EPS-HEP 2025, Marseille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E94F7-7592-B66B-62DF-F2591C4B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C1A4-9BB1-5A47-BDD3-A6EF5A87BC0A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F22D4-FAA4-C42C-8EAA-2DDAB3320333}"/>
              </a:ext>
            </a:extLst>
          </p:cNvPr>
          <p:cNvSpPr txBox="1"/>
          <p:nvPr/>
        </p:nvSpPr>
        <p:spPr>
          <a:xfrm>
            <a:off x="7516631" y="0"/>
            <a:ext cx="162736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/>
              <a:t>JHEP 02 (2025) 113 </a:t>
            </a:r>
            <a:endParaRPr lang="en-GB" sz="1400"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75E796-7362-96EB-AFED-B5A88A676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961" y="1086265"/>
            <a:ext cx="4110521" cy="5665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E9B489-C8B6-4137-977D-45B076715133}"/>
                  </a:ext>
                </a:extLst>
              </p:cNvPr>
              <p:cNvSpPr txBox="1"/>
              <p:nvPr/>
            </p:nvSpPr>
            <p:spPr>
              <a:xfrm>
                <a:off x="5829300" y="787512"/>
                <a:ext cx="5274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E9B489-C8B6-4137-977D-45B076715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300" y="787512"/>
                <a:ext cx="52745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F367DE-BBC6-2635-F2B7-1C5E7B9D8D05}"/>
                  </a:ext>
                </a:extLst>
              </p:cNvPr>
              <p:cNvSpPr txBox="1"/>
              <p:nvPr/>
            </p:nvSpPr>
            <p:spPr>
              <a:xfrm>
                <a:off x="7879063" y="787512"/>
                <a:ext cx="5274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F367DE-BBC6-2635-F2B7-1C5E7B9D8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063" y="787512"/>
                <a:ext cx="52745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936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17273</TotalTime>
  <Words>1875</Words>
  <Application>Microsoft Macintosh PowerPoint</Application>
  <PresentationFormat>On-screen Show (4:3)</PresentationFormat>
  <Paragraphs>349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Office Theme</vt:lpstr>
      <vt:lpstr>CP violation measurements in B to open charm decays at LHCb</vt:lpstr>
      <vt:lpstr>Outline</vt:lpstr>
      <vt:lpstr>Heavy flavour physics</vt:lpstr>
      <vt:lpstr>Trees and loops </vt:lpstr>
      <vt:lpstr>The LHCb experiment at CERN </vt:lpstr>
      <vt:lpstr>Outline</vt:lpstr>
      <vt:lpstr>Measuring γ in B^-→D^0 K^((∗)-) decays</vt:lpstr>
      <vt:lpstr>B^-→D^0 K^∗ 〖(892)〗^-: same-sign </vt:lpstr>
      <vt:lpstr>B^-→D^0 K^∗ 〖(892)〗^-: (quasi-) CP eigenstates</vt:lpstr>
      <vt:lpstr>B^-→D^0 K^∗ 〖(892)〗^-: opposite sign</vt:lpstr>
      <vt:lpstr>B^-→D^0 K^∗ 〖(892)〗^-: K_S^0 h^+ h^- modes </vt:lpstr>
      <vt:lpstr>B^-→D^0 K^∗ 〖(892)〗^-: results</vt:lpstr>
      <vt:lpstr>Outline</vt:lpstr>
      <vt:lpstr>Measuring γ with B_s^0→D_s^∓ K^± decays </vt:lpstr>
      <vt:lpstr>CKM-angle γ using B_s^0→D_s^∓ K^± </vt:lpstr>
      <vt:lpstr>B_s^0→D_s^∓ K^± fit interpretation </vt:lpstr>
      <vt:lpstr>B_s^0→D_s^∓ K^± results</vt:lpstr>
      <vt:lpstr>Outline</vt:lpstr>
      <vt:lpstr>LHCb combination of CKM-angle γ and charm </vt:lpstr>
      <vt:lpstr>LHCb combination of CKM-angle γ and charm </vt:lpstr>
      <vt:lpstr>Outline</vt:lpstr>
      <vt:lpstr>CPV in B^0→D^+ D^- and B_s^0→D_s^+ D_s^-</vt:lpstr>
      <vt:lpstr>CPV in B^0→D^+ D^- and B_s^0→D_s^+ D_s^-</vt:lpstr>
      <vt:lpstr>Outline</vt:lpstr>
      <vt:lpstr>Outlook</vt:lpstr>
      <vt:lpstr>Conclusions</vt:lpstr>
      <vt:lpstr>PowerPoint Presentation</vt:lpstr>
      <vt:lpstr>The LHCb upgrade</vt:lpstr>
      <vt:lpstr>Upgrade II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Results from LHCb</dc:title>
  <dc:creator>Rudolf Gerhard Christiaan Oldeman</dc:creator>
  <cp:lastModifiedBy>Rudolf Gerhard Christiaan Oldeman</cp:lastModifiedBy>
  <cp:revision>119</cp:revision>
  <cp:lastPrinted>2024-01-08T06:32:29Z</cp:lastPrinted>
  <dcterms:created xsi:type="dcterms:W3CDTF">2023-12-20T10:08:55Z</dcterms:created>
  <dcterms:modified xsi:type="dcterms:W3CDTF">2025-07-08T20:52:34Z</dcterms:modified>
</cp:coreProperties>
</file>