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customXml/itemProps8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4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72" r:id="rId6"/>
    <p:sldId id="273" r:id="rId7"/>
    <p:sldId id="274" r:id="rId8"/>
    <p:sldId id="275" r:id="rId9"/>
    <p:sldId id="260" r:id="rId10"/>
    <p:sldId id="261" r:id="rId11"/>
    <p:sldId id="262" r:id="rId12"/>
    <p:sldId id="264" r:id="rId13"/>
    <p:sldId id="265" r:id="rId14"/>
    <p:sldId id="267" r:id="rId15"/>
    <p:sldId id="268" r:id="rId16"/>
    <p:sldId id="269" r:id="rId17"/>
    <p:sldId id="270" r:id="rId18"/>
    <p:sldId id="276" r:id="rId19"/>
    <p:sldId id="277" r:id="rId20"/>
    <p:sldId id="278" r:id="rId21"/>
  </p:sldIdLst>
  <p:sldSz cx="12192000" cy="6858000"/>
  <p:notesSz cx="6858000" cy="9144000"/>
  <p:embeddedFontLst>
    <p:embeddedFont>
      <p:font typeface="Mali Regular" panose="00000500000000000000" charset="0"/>
      <p:regular r:id="rId27"/>
    </p:embeddedFont>
    <p:embeddedFont>
      <p:font typeface="DejaVu Math TeX Gyre" panose="02000503000000000000" charset="0"/>
      <p:regular r:id="rId28"/>
    </p:embeddedFont>
  </p:embeddedFontLst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9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96"/>
        <p:guide pos="394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gs" Target="tags/tag84.xml"/><Relationship Id="rId28" Type="http://schemas.openxmlformats.org/officeDocument/2006/relationships/font" Target="fonts/font2.fntdata"/><Relationship Id="rId27" Type="http://schemas.openxmlformats.org/officeDocument/2006/relationships/font" Target="fonts/font1.fntdata"/><Relationship Id="rId26" Type="http://schemas.openxmlformats.org/officeDocument/2006/relationships/customXml" Target="../customXml/item1.xml"/><Relationship Id="rId25" Type="http://schemas.openxmlformats.org/officeDocument/2006/relationships/customXmlProps" Target="../customXml/itemProps83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9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5.x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74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5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76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7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78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1.xml"/><Relationship Id="rId1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2.xml"/><Relationship Id="rId1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8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1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7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7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02590" y="666750"/>
            <a:ext cx="11390630" cy="3081655"/>
          </a:xfrm>
        </p:spPr>
        <p:txBody>
          <a:bodyPr/>
          <a:p>
            <a:r>
              <a:rPr lang="en-US" altLang="zh-CN" sz="4400">
                <a:latin typeface="Mali Regular" panose="00000500000000000000" charset="0"/>
                <a:cs typeface="Mali Regular" panose="00000500000000000000" charset="0"/>
              </a:rPr>
              <a:t>Primal S-matrix bootstrap with dispersion relations</a:t>
            </a:r>
            <a:endParaRPr lang="en-US" altLang="zh-CN" sz="4400">
              <a:latin typeface="Mali Regular" panose="00000500000000000000" charset="0"/>
              <a:cs typeface="Mali Regular" panose="00000500000000000000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83235" y="4234815"/>
            <a:ext cx="11390630" cy="1104265"/>
          </a:xfrm>
        </p:spPr>
        <p:txBody>
          <a:bodyPr>
            <a:noAutofit/>
          </a:bodyPr>
          <a:p>
            <a:r>
              <a:rPr lang="en-US" altLang="zh-CN">
                <a:solidFill>
                  <a:schemeClr val="accent1"/>
                </a:solidFill>
              </a:rPr>
              <a:t>Zhuo-Hui Wang (University of science and technology of China)</a:t>
            </a:r>
            <a:endParaRPr lang="en-US" altLang="zh-CN" sz="1800">
              <a:solidFill>
                <a:schemeClr val="accent1"/>
              </a:solidFill>
            </a:endParaRPr>
          </a:p>
          <a:p>
            <a:r>
              <a:rPr lang="en-US" altLang="zh-CN" sz="1800"/>
              <a:t>based on: 2506.22546 w/ Claudia de Rham, Andrew J. Tolley and Shuang-Yong Zhou </a:t>
            </a:r>
            <a:endParaRPr lang="en-US" altLang="zh-CN" sz="1800"/>
          </a:p>
          <a:p>
            <a:endParaRPr lang="en-US" altLang="zh-CN"/>
          </a:p>
          <a:p>
            <a:r>
              <a:rPr lang="en-US" altLang="zh-CN"/>
              <a:t>@ </a:t>
            </a:r>
            <a:r>
              <a:rPr lang="en-US" altLang="zh-CN"/>
              <a:t>EPS-HEP 2025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截屏2025-07-07 16.54.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5" y="310515"/>
            <a:ext cx="5420995" cy="1180465"/>
          </a:xfrm>
          <a:prstGeom prst="rect">
            <a:avLst/>
          </a:prstGeom>
        </p:spPr>
      </p:pic>
      <p:pic>
        <p:nvPicPr>
          <p:cNvPr id="6" name="图片 5" descr="截屏2025-07-07 16.55.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975" y="0"/>
            <a:ext cx="4137025" cy="221805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/>
        </p:nvSpPr>
        <p:spPr>
          <a:xfrm>
            <a:off x="0" y="29845"/>
            <a:ext cx="7805420" cy="7080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>
                <a:solidFill>
                  <a:schemeClr val="accent5">
                    <a:lumMod val="75000"/>
                  </a:schemeClr>
                </a:solidFill>
                <a:latin typeface="Comic Sans MS" panose="030F0902030302020204" charset="0"/>
                <a:cs typeface="Comic Sans MS" panose="030F0902030302020204" charset="0"/>
              </a:rPr>
              <a:t>Amplitudes and along the boundary</a:t>
            </a:r>
            <a:endParaRPr lang="en-US" altLang="zh-CN" sz="3200">
              <a:solidFill>
                <a:schemeClr val="accent5">
                  <a:lumMod val="75000"/>
                </a:schemeClr>
              </a:solidFill>
              <a:latin typeface="Comic Sans MS" panose="030F0902030302020204" charset="0"/>
              <a:cs typeface="Comic Sans MS" panose="030F0902030302020204" charset="0"/>
            </a:endParaRPr>
          </a:p>
        </p:txBody>
      </p:sp>
      <p:pic>
        <p:nvPicPr>
          <p:cNvPr id="5" name="图片 4" descr="屏幕截图 2025-07-03 2118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7880" y="737870"/>
            <a:ext cx="7800340" cy="5898515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 rot="5400000">
            <a:off x="10003790" y="4545330"/>
            <a:ext cx="460375" cy="1005205"/>
          </a:xfrm>
          <a:prstGeom prst="rightArrow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7805420" y="1040130"/>
                <a:ext cx="4315460" cy="78359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indent="0" algn="ctr">
                  <a:buFont typeface="Arial" panose="020B0604020202090204" pitchFamily="34" charset="0"/>
                  <a:buNone/>
                </a:pPr>
                <a:r>
                  <a:rPr lang="en-US" altLang="zh-CN" sz="2400">
                    <a:solidFill>
                      <a:schemeClr val="accent1"/>
                    </a:solidFill>
                    <a:latin typeface="Ink Free" panose="03080402000500000000" charset="0"/>
                    <a:cs typeface="Ink Free" panose="03080402000500000000" charset="0"/>
                  </a:rPr>
                  <a:t> Fastest growth: </a:t>
                </a:r>
                <a:r>
                  <a:rPr lang="en-US" altLang="zh-CN" sz="2400">
                    <a:latin typeface="Ink Free" panose="03080402000500000000" charset="0"/>
                    <a:cs typeface="Ink Free" panose="03080402000500000000" charset="0"/>
                  </a:rPr>
                  <a:t>     </a:t>
                </a:r>
                <a:endParaRPr lang="en-US" altLang="zh-CN" sz="2400">
                  <a:latin typeface="Ink Free" panose="03080402000500000000" charset="0"/>
                  <a:cs typeface="Ink Free" panose="03080402000500000000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>
                              <a:solidFill>
                                <a:schemeClr val="accent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solidFill>
                                <a:schemeClr val="accent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sz="2400" i="1">
                              <a:solidFill>
                                <a:schemeClr val="accent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  <m:r>
                            <a:rPr lang="en-US" altLang="zh-CN" sz="2400" i="1">
                              <a:solidFill>
                                <a:schemeClr val="accent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.</m:t>
                          </m:r>
                          <m:r>
                            <a:rPr lang="en-US" altLang="zh-CN" sz="2400" i="1">
                              <a:solidFill>
                                <a:schemeClr val="accent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7</m:t>
                          </m:r>
                          <m:r>
                            <a:rPr lang="en-US" altLang="zh-CN" sz="2400" i="1">
                              <a:solidFill>
                                <a:schemeClr val="accent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~</m:t>
                          </m:r>
                          <m:r>
                            <a:rPr lang="en-US" altLang="zh-CN" sz="2400" i="1">
                              <a:solidFill>
                                <a:schemeClr val="accent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  <m:r>
                            <a:rPr lang="en-US" altLang="zh-CN" sz="2400" i="1">
                              <a:solidFill>
                                <a:schemeClr val="accent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.</m:t>
                          </m:r>
                          <m:r>
                            <a:rPr lang="en-US" altLang="zh-CN" sz="2400" i="1">
                              <a:solidFill>
                                <a:schemeClr val="accent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  <a:p>
                <a:endParaRPr lang="en-US" altLang="zh-CN" sz="2400">
                  <a:latin typeface="Ink Free" panose="03080402000500000000" charset="0"/>
                  <a:cs typeface="Ink Free" panose="03080402000500000000" charset="0"/>
                </a:endParaRPr>
              </a:p>
              <a:p>
                <a:pPr indent="457200"/>
                <a:endParaRPr lang="en-US" altLang="zh-CN" sz="2400">
                  <a:latin typeface="Ink Free" panose="03080402000500000000" charset="0"/>
                  <a:cs typeface="Ink Free" panose="03080402000500000000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420" y="1040130"/>
                <a:ext cx="4315460" cy="783590"/>
              </a:xfrm>
              <a:prstGeom prst="rect">
                <a:avLst/>
              </a:prstGeom>
              <a:blipFill rotWithShape="1">
                <a:blip r:embed="rId2"/>
                <a:stretch>
                  <a:fillRect b="-1005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7129780" y="3429000"/>
            <a:ext cx="6193155" cy="8439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ctr"/>
            <a:r>
              <a:rPr lang="en-US" altLang="zh-CN" sz="2400"/>
              <a:t>Along the lower bound</a:t>
            </a:r>
            <a:endParaRPr lang="en-US" altLang="zh-CN" sz="2400"/>
          </a:p>
          <a:p>
            <a:pPr algn="ctr"/>
            <a:r>
              <a:rPr lang="en-US" altLang="zh-CN" sz="2400"/>
              <a:t>High spin </a:t>
            </a:r>
            <a:r>
              <a:rPr lang="en-US" altLang="zh-CN" sz="2400"/>
              <a:t>partial waves </a:t>
            </a:r>
            <a:endParaRPr lang="en-US" altLang="zh-CN" sz="2400"/>
          </a:p>
          <a:p>
            <a:pPr algn="ctr"/>
            <a:r>
              <a:rPr lang="en-US" altLang="zh-CN" sz="2400"/>
              <a:t>significant earlier</a:t>
            </a:r>
            <a:endParaRPr lang="en-US" altLang="zh-CN" sz="2400"/>
          </a:p>
        </p:txBody>
      </p:sp>
      <p:cxnSp>
        <p:nvCxnSpPr>
          <p:cNvPr id="11" name="直接箭头连接符 10"/>
          <p:cNvCxnSpPr/>
          <p:nvPr/>
        </p:nvCxnSpPr>
        <p:spPr>
          <a:xfrm flipH="1" flipV="1">
            <a:off x="6544310" y="4088765"/>
            <a:ext cx="1534795" cy="398145"/>
          </a:xfrm>
          <a:prstGeom prst="straightConnector1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9030970" y="5396230"/>
            <a:ext cx="26142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1"/>
                </a:solidFill>
              </a:rPr>
              <a:t>faster divergence</a:t>
            </a:r>
            <a:endParaRPr lang="en-US" altLang="zh-CN" sz="2400">
              <a:solidFill>
                <a:schemeClr val="accent1"/>
              </a:solidFill>
            </a:endParaRP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65" y="110560"/>
            <a:ext cx="8226900" cy="705600"/>
          </a:xfrm>
        </p:spPr>
        <p:txBody>
          <a:bodyPr/>
          <a:p>
            <a:r>
              <a:rPr lang="en-US" altLang="zh-CN" sz="3200">
                <a:latin typeface="+mn-lt"/>
                <a:cs typeface="+mn-lt"/>
              </a:rPr>
              <a:t>Adding bound states</a:t>
            </a:r>
            <a:endParaRPr lang="en-US" altLang="zh-CN" sz="3200">
              <a:latin typeface="+mn-lt"/>
              <a:cs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0205" y="1017270"/>
            <a:ext cx="75431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 sz="2400"/>
              <a:t>spin-0: crossing symmetric ansatz</a:t>
            </a:r>
            <a:endParaRPr lang="en-US" altLang="zh-CN" sz="2400"/>
          </a:p>
        </p:txBody>
      </p:sp>
      <p:pic>
        <p:nvPicPr>
          <p:cNvPr id="5" name="图片 4" descr="屏幕截图 2025-07-03 2131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00705" y="1529715"/>
            <a:ext cx="5511800" cy="7054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370205" y="2383155"/>
                <a:ext cx="9184640" cy="523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342900" indent="-342900">
                  <a:buFont typeface="Arial" panose="020B0604020202090204" pitchFamily="34" charset="0"/>
                  <a:buChar char="•"/>
                </a:pPr>
                <a:r>
                  <a:rPr lang="en-US" altLang="zh-CN" sz="2400"/>
                  <a:t>spin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≥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2</m:t>
                    </m:r>
                  </m:oMath>
                </a14:m>
                <a:r>
                  <a:rPr lang="en-US" altLang="zh-CN" sz="2400"/>
                  <a:t>: </a:t>
                </a:r>
                <a:r>
                  <a:rPr lang="en-US" altLang="zh-CN" sz="240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crossing symmetric + Jin-Martin bound?</a:t>
                </a:r>
                <a:endParaRPr lang="en-US" altLang="zh-CN" sz="240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05" y="2383155"/>
                <a:ext cx="9184640" cy="5238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曲线连接符 6"/>
          <p:cNvCxnSpPr/>
          <p:nvPr/>
        </p:nvCxnSpPr>
        <p:spPr>
          <a:xfrm rot="10800000">
            <a:off x="7698740" y="2631440"/>
            <a:ext cx="1590675" cy="608965"/>
          </a:xfrm>
          <a:prstGeom prst="curvedConnector3">
            <a:avLst>
              <a:gd name="adj1" fmla="val 4998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8940800" y="2780030"/>
            <a:ext cx="3277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6">
                    <a:lumMod val="75000"/>
                  </a:schemeClr>
                </a:solidFill>
              </a:rPr>
              <a:t>Hard to construct</a:t>
            </a:r>
            <a:endParaRPr lang="en-US" altLang="zh-CN" sz="2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7850" y="3707130"/>
            <a:ext cx="3858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4">
                    <a:lumMod val="75000"/>
                  </a:schemeClr>
                </a:solidFill>
              </a:rPr>
              <a:t>Use dispersion relation!</a:t>
            </a:r>
            <a:endParaRPr lang="en-US" altLang="zh-CN" sz="280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图片 2" descr="屏幕截图 2025-07-04 1040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705" y="2884805"/>
            <a:ext cx="5298440" cy="812165"/>
          </a:xfrm>
          <a:prstGeom prst="rect">
            <a:avLst/>
          </a:prstGeom>
        </p:spPr>
      </p:pic>
      <p:pic>
        <p:nvPicPr>
          <p:cNvPr id="17" name="334E55B0-647D-440b-865C-3EC943EB4CBC-5" descr="/Users/gugu/Library/Containers/com.kingsoft.wpsoffice.mac/Data/tmp/wpsoffice.lQZgxUwpsoffi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110" y="4379278"/>
            <a:ext cx="9180830" cy="72517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89940" y="5511165"/>
            <a:ext cx="111048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1">
                    <a:lumMod val="60000"/>
                    <a:lumOff val="40000"/>
                  </a:schemeClr>
                </a:solidFill>
                <a:latin typeface="Mali Regular" panose="00000500000000000000" charset="0"/>
                <a:cs typeface="Mali Regular" panose="00000500000000000000" charset="0"/>
              </a:rPr>
              <a:t>Change ansazt: Add large spin factor from bound states contribution</a:t>
            </a:r>
            <a:endParaRPr lang="en-US" altLang="zh-CN" sz="2400">
              <a:solidFill>
                <a:schemeClr val="accent1">
                  <a:lumMod val="60000"/>
                  <a:lumOff val="40000"/>
                </a:schemeClr>
              </a:solidFill>
              <a:latin typeface="Mali Regular" panose="00000500000000000000" charset="0"/>
              <a:cs typeface="Mali Regular" panose="00000500000000000000" charset="0"/>
            </a:endParaRP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44145" y="3205480"/>
            <a:ext cx="90944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5">
                    <a:lumMod val="75000"/>
                  </a:schemeClr>
                </a:solidFill>
                <a:latin typeface="Comic Sans MS" panose="030F0902030302020204" charset="0"/>
                <a:cs typeface="Comic Sans MS" panose="030F0902030302020204" charset="0"/>
              </a:rPr>
              <a:t>Glueballs couplings</a:t>
            </a:r>
            <a:endParaRPr lang="en-US" altLang="zh-CN" sz="2400">
              <a:solidFill>
                <a:schemeClr val="accent5">
                  <a:lumMod val="75000"/>
                </a:schemeClr>
              </a:solidFill>
              <a:latin typeface="Comic Sans MS" panose="030F0902030302020204" charset="0"/>
              <a:cs typeface="Comic Sans MS" panose="030F0902030302020204" charset="0"/>
            </a:endParaRPr>
          </a:p>
        </p:txBody>
      </p:sp>
      <p:pic>
        <p:nvPicPr>
          <p:cNvPr id="17" name="图片 16" descr="屏幕截图 2025-07-03 2157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0740" y="3665855"/>
            <a:ext cx="8858885" cy="2881630"/>
          </a:xfrm>
          <a:prstGeom prst="rect">
            <a:avLst/>
          </a:prstGeom>
        </p:spPr>
      </p:pic>
      <p:pic>
        <p:nvPicPr>
          <p:cNvPr id="2" name="图片 1" descr="屏幕截图 2025-07-03 2140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360" y="260350"/>
            <a:ext cx="4789170" cy="31610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4145" y="170815"/>
            <a:ext cx="8220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5">
                    <a:lumMod val="75000"/>
                  </a:schemeClr>
                </a:solidFill>
                <a:latin typeface="Comic Sans MS" panose="030F0902030302020204" charset="0"/>
                <a:cs typeface="Comic Sans MS" panose="030F0902030302020204" charset="0"/>
              </a:rPr>
              <a:t>Spin-2 bound state</a:t>
            </a:r>
            <a:endParaRPr lang="en-US" altLang="zh-CN" sz="2800">
              <a:solidFill>
                <a:schemeClr val="accent5">
                  <a:lumMod val="75000"/>
                </a:schemeClr>
              </a:solidFill>
              <a:latin typeface="Comic Sans MS" panose="030F0902030302020204" charset="0"/>
              <a:cs typeface="Comic Sans MS" panose="030F0902030302020204" charset="0"/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836410" y="0"/>
            <a:ext cx="58242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chemeClr val="accent1">
                    <a:lumMod val="60000"/>
                    <a:lumOff val="40000"/>
                  </a:schemeClr>
                </a:solidFill>
              </a:rPr>
              <a:t>For the dual approach, see: </a:t>
            </a:r>
            <a:r>
              <a:rPr lang="en-US" altLang="zh-CN" sz="1400">
                <a:solidFill>
                  <a:schemeClr val="accent1">
                    <a:lumMod val="60000"/>
                    <a:lumOff val="40000"/>
                  </a:schemeClr>
                </a:solidFill>
              </a:rPr>
              <a:t>Guerrieri, Hebbar &amp; van Rees, 2312.00127</a:t>
            </a:r>
            <a:endParaRPr lang="en-US" altLang="zh-CN" sz="14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-265" y="102305"/>
            <a:ext cx="8226900" cy="705600"/>
          </a:xfrm>
        </p:spPr>
        <p:txBody>
          <a:bodyPr/>
          <a:p>
            <a:r>
              <a:rPr lang="en-US" altLang="zh-CN" sz="3200">
                <a:latin typeface="+mn-lt"/>
                <a:cs typeface="+mn-lt"/>
              </a:rPr>
              <a:t>Fractional dispersion relations</a:t>
            </a:r>
            <a:endParaRPr lang="en-US" altLang="zh-CN" sz="3200">
              <a:latin typeface="+mn-lt"/>
              <a:cs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178435" y="995045"/>
                <a:ext cx="3644900" cy="523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/>
                  <a:t>softer large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</m:oMath>
                </a14:m>
                <a:r>
                  <a:rPr lang="en-US" altLang="zh-CN" sz="2400"/>
                  <a:t> behavior</a:t>
                </a:r>
                <a:endParaRPr lang="en-US" altLang="zh-CN" sz="240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35" y="995045"/>
                <a:ext cx="3644900" cy="52387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178435" y="2319020"/>
            <a:ext cx="3644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fractional subtraction</a:t>
            </a:r>
            <a:endParaRPr lang="en-US" altLang="zh-CN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5139690" y="3821430"/>
                <a:ext cx="6437630" cy="523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4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 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  <m:r>
                          <a:rPr lang="en-US" altLang="zh-CN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&lt;</m:t>
                        </m:r>
                        <m:r>
                          <a:rPr lang="en-US" altLang="zh-CN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&lt;</m:t>
                    </m:r>
                    <m:r>
                      <a:rPr lang="en-US" altLang="zh-CN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en-US" altLang="zh-CN" sz="240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, no pole contribution</a:t>
                </a:r>
                <a:endParaRPr lang="en-US" altLang="zh-CN" sz="240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690" y="3821430"/>
                <a:ext cx="6437630" cy="5238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440055" y="5801995"/>
            <a:ext cx="45396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Mix real and imaginary part</a:t>
            </a:r>
            <a:endParaRPr lang="en-US" altLang="zh-CN" sz="2400"/>
          </a:p>
        </p:txBody>
      </p:sp>
      <p:sp>
        <p:nvSpPr>
          <p:cNvPr id="15" name="文本框 14"/>
          <p:cNvSpPr txBox="1"/>
          <p:nvPr/>
        </p:nvSpPr>
        <p:spPr>
          <a:xfrm>
            <a:off x="6245225" y="5800090"/>
            <a:ext cx="6436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2">
                    <a:lumMod val="75000"/>
                  </a:schemeClr>
                </a:solidFill>
                <a:latin typeface="Comic Sans MS" panose="030F0902030302020204" charset="0"/>
                <a:cs typeface="Comic Sans MS" panose="030F0902030302020204" charset="0"/>
              </a:rPr>
              <a:t>Piecewise ansatz on the discontinuity</a:t>
            </a:r>
            <a:endParaRPr lang="en-US" altLang="zh-CN" sz="2400">
              <a:solidFill>
                <a:schemeClr val="accent2">
                  <a:lumMod val="75000"/>
                </a:schemeClr>
              </a:solidFill>
              <a:latin typeface="Comic Sans MS" panose="030F0902030302020204" charset="0"/>
              <a:cs typeface="Comic Sans MS" panose="030F0902030302020204" charset="0"/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4979670" y="5984240"/>
            <a:ext cx="912495" cy="122555"/>
          </a:xfrm>
          <a:prstGeom prst="rightArrow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334E55B0-647D-440b-865C-3EC943EB4CBC-6" descr="wpsoffi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415" y="4549775"/>
            <a:ext cx="4993005" cy="875665"/>
          </a:xfrm>
          <a:prstGeom prst="rect">
            <a:avLst/>
          </a:prstGeom>
        </p:spPr>
      </p:pic>
      <p:sp>
        <p:nvSpPr>
          <p:cNvPr id="3" name="右箭头 2"/>
          <p:cNvSpPr/>
          <p:nvPr/>
        </p:nvSpPr>
        <p:spPr>
          <a:xfrm>
            <a:off x="1384935" y="4895215"/>
            <a:ext cx="1079500" cy="255905"/>
          </a:xfrm>
          <a:prstGeom prst="rightArrow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334E55B0-647D-440b-865C-3EC943EB4CBC-7" descr="wpsoffi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5930" y="1654175"/>
            <a:ext cx="4936490" cy="528955"/>
          </a:xfrm>
          <a:prstGeom prst="rect">
            <a:avLst/>
          </a:prstGeom>
        </p:spPr>
      </p:pic>
      <p:pic>
        <p:nvPicPr>
          <p:cNvPr id="17" name="334E55B0-647D-440b-865C-3EC943EB4CBC-8" descr="wpsoffi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7155" y="2779395"/>
            <a:ext cx="5788025" cy="9791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01955" y="167005"/>
            <a:ext cx="1117663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sz="2400"/>
              <a:t>Piecewise ansatz                      encode multi-particle thresholds</a:t>
            </a:r>
            <a:endParaRPr lang="en-US" altLang="zh-CN" sz="2400"/>
          </a:p>
          <a:p>
            <a:pPr marL="285750" indent="-285750">
              <a:buFont typeface="Arial" panose="020B0604020202090204" pitchFamily="34" charset="0"/>
              <a:buChar char="•"/>
            </a:pPr>
            <a:endParaRPr lang="en-US" altLang="zh-CN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sz="2400"/>
              <a:t>bounds </a:t>
            </a:r>
            <a:r>
              <a:rPr lang="en-US" altLang="zh-CN" sz="2400"/>
              <a:t>with different subraction orders</a:t>
            </a:r>
            <a:endParaRPr lang="en-US" altLang="zh-CN" sz="2400"/>
          </a:p>
        </p:txBody>
      </p:sp>
      <p:pic>
        <p:nvPicPr>
          <p:cNvPr id="5" name="图片 4" descr="屏幕截图 2025-07-04 1055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955" y="1454150"/>
            <a:ext cx="5225415" cy="3295015"/>
          </a:xfrm>
          <a:prstGeom prst="rect">
            <a:avLst/>
          </a:prstGeom>
        </p:spPr>
      </p:pic>
      <p:pic>
        <p:nvPicPr>
          <p:cNvPr id="6" name="图片 5" descr="屏幕截图 2025-07-04 1056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45" y="3220720"/>
            <a:ext cx="1623060" cy="211455"/>
          </a:xfrm>
          <a:prstGeom prst="rect">
            <a:avLst/>
          </a:prstGeom>
        </p:spPr>
      </p:pic>
      <p:pic>
        <p:nvPicPr>
          <p:cNvPr id="7" name="图片 6" descr="屏幕截图 2025-07-04 1058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785" y="1295400"/>
            <a:ext cx="5182235" cy="3295015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>
            <a:off x="3539490" y="426720"/>
            <a:ext cx="1198880" cy="0"/>
          </a:xfrm>
          <a:prstGeom prst="straightConnector1">
            <a:avLst/>
          </a:prstGeom>
          <a:ln w="31750" cap="sq" cmpd="dbl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785620" y="4796155"/>
            <a:ext cx="32696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If no subtarction:</a:t>
            </a:r>
            <a:r>
              <a:rPr lang="en-US" altLang="zh-CN" sz="2400"/>
              <a:t> </a:t>
            </a:r>
            <a:endParaRPr lang="en-US" altLang="zh-CN" sz="2400"/>
          </a:p>
        </p:txBody>
      </p:sp>
      <p:pic>
        <p:nvPicPr>
          <p:cNvPr id="10" name="图片 9" descr="屏幕截图 2025-07-04 1101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395" y="5297805"/>
            <a:ext cx="4003040" cy="709930"/>
          </a:xfrm>
          <a:prstGeom prst="rect">
            <a:avLst/>
          </a:prstGeom>
        </p:spPr>
      </p:pic>
      <p:sp>
        <p:nvSpPr>
          <p:cNvPr id="12" name="下箭头 11"/>
          <p:cNvSpPr/>
          <p:nvPr/>
        </p:nvSpPr>
        <p:spPr>
          <a:xfrm>
            <a:off x="3004185" y="6127115"/>
            <a:ext cx="157480" cy="257810"/>
          </a:xfrm>
          <a:prstGeom prst="downArrow">
            <a:avLst/>
          </a:prstGeom>
          <a:solidFill>
            <a:srgbClr val="000000">
              <a:alpha val="0"/>
            </a:srgb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508125" y="6384925"/>
            <a:ext cx="3712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lower bound tends to 0</a:t>
            </a:r>
            <a:endParaRPr lang="en-US" altLang="zh-CN" sz="2400"/>
          </a:p>
        </p:txBody>
      </p:sp>
      <p:sp>
        <p:nvSpPr>
          <p:cNvPr id="14" name="线形标注 2 13"/>
          <p:cNvSpPr/>
          <p:nvPr/>
        </p:nvSpPr>
        <p:spPr>
          <a:xfrm>
            <a:off x="6465570" y="2216785"/>
            <a:ext cx="801370" cy="1585595"/>
          </a:xfrm>
          <a:prstGeom prst="borderCallout2">
            <a:avLst>
              <a:gd name="adj1" fmla="val 66359"/>
              <a:gd name="adj2" fmla="val 475"/>
              <a:gd name="adj3" fmla="val 105446"/>
              <a:gd name="adj4" fmla="val -23930"/>
              <a:gd name="adj5" fmla="val 192631"/>
              <a:gd name="adj6" fmla="val -19540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线形标注 1 14"/>
          <p:cNvSpPr/>
          <p:nvPr/>
        </p:nvSpPr>
        <p:spPr>
          <a:xfrm>
            <a:off x="7175500" y="3559810"/>
            <a:ext cx="3609975" cy="709295"/>
          </a:xfrm>
          <a:prstGeom prst="borderCallout1">
            <a:avLst>
              <a:gd name="adj1" fmla="val 99862"/>
              <a:gd name="adj2" fmla="val 49194"/>
              <a:gd name="adj3" fmla="val 228469"/>
              <a:gd name="adj4" fmla="val 29885"/>
            </a:avLst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6408420" y="5113655"/>
                <a:ext cx="5012690" cy="101346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algn="ctr"/>
                <a:r>
                  <a:rPr lang="en-US" altLang="zh-CN" sz="2400"/>
                  <a:t>Most of the parameter space consistent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~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.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p>
                    </m:sSup>
                  </m:oMath>
                </a14:m>
                <a:endParaRPr lang="en-US" altLang="zh-CN" sz="2400"/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420" y="5113655"/>
                <a:ext cx="5012690" cy="10134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23635" y="343605"/>
            <a:ext cx="8226900" cy="705600"/>
          </a:xfrm>
        </p:spPr>
        <p:txBody>
          <a:bodyPr/>
          <a:p>
            <a:r>
              <a:rPr lang="en-US" altLang="zh-CN" sz="3200">
                <a:latin typeface="Mali Regular" panose="00000500000000000000" charset="0"/>
                <a:cs typeface="Mali Regular" panose="00000500000000000000" charset="0"/>
              </a:rPr>
              <a:t>Summary</a:t>
            </a:r>
            <a:endParaRPr lang="en-US" altLang="zh-CN" sz="3200">
              <a:latin typeface="Mali Regular" panose="00000500000000000000" charset="0"/>
              <a:cs typeface="Mali Regular" panose="00000500000000000000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10260" y="1166495"/>
            <a:ext cx="98761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024890" y="1386205"/>
                <a:ext cx="9558020" cy="4956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285750" indent="-285750">
                  <a:buFont typeface="Arial" panose="020B0604020202090204" pitchFamily="34" charset="0"/>
                  <a:buChar char="•"/>
                </a:pPr>
                <a:r>
                  <a:rPr lang="en-US" altLang="zh-CN" sz="24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 primal bootstrap method with dispersion relation</a:t>
                </a:r>
                <a:r>
                  <a:rPr lang="en-US" altLang="zh-CN" sz="24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 and parametrizing the </a:t>
                </a:r>
                <a:r>
                  <a:rPr lang="en-US" altLang="zh-CN" sz="24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physical</a:t>
                </a:r>
                <a:r>
                  <a:rPr lang="en-US" altLang="zh-CN" sz="24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partial waves</a:t>
                </a:r>
                <a:endParaRPr lang="en-US" altLang="zh-CN" sz="2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285750" indent="-285750">
                  <a:buFont typeface="Arial" panose="020B0604020202090204" pitchFamily="34" charset="0"/>
                  <a:buChar char="•"/>
                </a:pPr>
                <a:endParaRPr lang="en-US" alt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285750" indent="-285750">
                  <a:buFont typeface="Arial" panose="020B0604020202090204" pitchFamily="34" charset="0"/>
                  <a:buChar char="•"/>
                </a:pPr>
                <a:endParaRPr lang="en-US" alt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285750" indent="-285750">
                  <a:buFont typeface="Arial" panose="020B0604020202090204" pitchFamily="34" charset="0"/>
                  <a:buChar char="•"/>
                </a:pPr>
                <a:endParaRPr lang="en-US" alt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285750" indent="-285750">
                  <a:buFont typeface="Arial" panose="020B0604020202090204" pitchFamily="34" charset="0"/>
                  <a:buChar char="•"/>
                </a:pPr>
                <a:endParaRPr lang="en-US" alt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285750" indent="-285750">
                  <a:buFont typeface="Arial" panose="020B0604020202090204" pitchFamily="34" charset="0"/>
                  <a:buChar char="•"/>
                </a:pPr>
                <a:endParaRPr lang="en-US" alt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285750" indent="-285750">
                  <a:buFont typeface="Arial" panose="020B0604020202090204" pitchFamily="34" charset="0"/>
                  <a:buChar char="•"/>
                </a:pPr>
                <a:endParaRPr lang="en-US" alt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285750" indent="-285750">
                  <a:buFont typeface="Arial" panose="020B0604020202090204" pitchFamily="34" charset="0"/>
                  <a:buChar char="•"/>
                </a:pPr>
                <a:r>
                  <a:rPr lang="en-US" altLang="zh-CN" sz="24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Easy to include high spin bound states</a:t>
                </a:r>
                <a:endParaRPr lang="en-US" altLang="zh-CN" sz="2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285750" indent="-285750">
                  <a:buFont typeface="Arial" panose="020B0604020202090204" pitchFamily="34" charset="0"/>
                  <a:buChar char="•"/>
                </a:pPr>
                <a:endParaRPr lang="en-US" altLang="zh-CN" sz="2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285750" indent="-285750">
                  <a:buFont typeface="Arial" panose="020B0604020202090204" pitchFamily="34" charset="0"/>
                  <a:buChar char="•"/>
                </a:pPr>
                <a:endParaRPr lang="en-US" altLang="zh-CN" sz="2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342900" indent="-342900">
                  <a:buFont typeface="Arial" panose="020B0604020202090204" pitchFamily="34" charset="0"/>
                  <a:buChar char="•"/>
                </a:pPr>
                <a:endParaRPr lang="en-US" altLang="zh-CN" sz="2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342900" indent="-342900">
                  <a:buFont typeface="Arial" panose="020B0604020202090204" pitchFamily="34" charset="0"/>
                  <a:buChar char="•"/>
                </a:pPr>
                <a:r>
                  <a:rPr lang="en-US" altLang="zh-CN" sz="24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Interference between the large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</m:oMath>
                </a14:m>
                <a:r>
                  <a:rPr lang="en-US" altLang="zh-CN" sz="24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behavior and the bounds</a:t>
                </a:r>
                <a:endParaRPr lang="en-US" altLang="zh-CN" sz="2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285750" indent="-285750">
                  <a:buFont typeface="Arial" panose="020B0604020202090204" pitchFamily="34" charset="0"/>
                  <a:buChar char="•"/>
                </a:pPr>
                <a:endParaRPr lang="en-US" alt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285750" indent="-285750">
                  <a:buFont typeface="Arial" panose="020B0604020202090204" pitchFamily="34" charset="0"/>
                  <a:buChar char="•"/>
                </a:pPr>
                <a:endParaRPr lang="en-US" alt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90" y="1386205"/>
                <a:ext cx="9558020" cy="495617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3194685" y="2386330"/>
            <a:ext cx="651827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sz="20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Only need Rigorously proven analyticity</a:t>
            </a:r>
            <a:endParaRPr lang="en-US" altLang="zh-CN" sz="20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endParaRPr lang="en-US" altLang="zh-CN" sz="20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sz="20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Jin-Martin bound build in</a:t>
            </a:r>
            <a:endParaRPr lang="en-US" altLang="zh-CN" sz="20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endParaRPr lang="en-US" altLang="zh-CN" sz="2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94685" y="4534535"/>
            <a:ext cx="6115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sz="2000">
                <a:solidFill>
                  <a:schemeClr val="tx1">
                    <a:lumMod val="50000"/>
                    <a:lumOff val="50000"/>
                  </a:schemeClr>
                </a:solidFill>
              </a:rPr>
              <a:t>Primal bootstrap for glueball couplings</a:t>
            </a:r>
            <a:endParaRPr lang="en-US" altLang="zh-CN" sz="2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93093" y="96520"/>
            <a:ext cx="554291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15875"/>
                <a:gradFill>
                  <a:gsLst>
                    <a:gs pos="0">
                      <a:srgbClr val="FFDA32"/>
                    </a:gs>
                    <a:gs pos="100000">
                      <a:srgbClr val="EA2768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MV Boli" panose="02000500030200090000" charset="0"/>
                <a:cs typeface="MV Boli" panose="02000500030200090000" charset="0"/>
              </a:rPr>
              <a:t>Thank</a:t>
            </a:r>
            <a:r>
              <a:rPr lang="en-US" altLang="zh-CN" sz="7200" b="1">
                <a:ln w="15875"/>
                <a:gradFill>
                  <a:gsLst>
                    <a:gs pos="0">
                      <a:srgbClr val="FFDA32"/>
                    </a:gs>
                    <a:gs pos="100000">
                      <a:srgbClr val="EA2768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</a:rPr>
              <a:t> </a:t>
            </a:r>
            <a:r>
              <a:rPr lang="en-US" altLang="zh-CN" sz="7200" b="1">
                <a:ln w="15875"/>
                <a:gradFill>
                  <a:gsLst>
                    <a:gs pos="0">
                      <a:srgbClr val="FFDA32"/>
                    </a:gs>
                    <a:gs pos="100000">
                      <a:srgbClr val="EA2768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MV Boli" panose="02000500030200090000" charset="0"/>
              </a:rPr>
              <a:t>you</a:t>
            </a:r>
            <a:r>
              <a:rPr lang="en-US" altLang="zh-CN" sz="7200" b="1">
                <a:ln w="15875"/>
                <a:gradFill>
                  <a:gsLst>
                    <a:gs pos="0">
                      <a:srgbClr val="FFDA32"/>
                    </a:gs>
                    <a:gs pos="100000">
                      <a:srgbClr val="EA2768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</a:rPr>
              <a:t>!!!</a:t>
            </a:r>
            <a:endParaRPr lang="en-US" altLang="zh-CN" sz="7200" b="1">
              <a:ln w="15875"/>
              <a:gradFill>
                <a:gsLst>
                  <a:gs pos="0">
                    <a:srgbClr val="FFDA32"/>
                  </a:gs>
                  <a:gs pos="100000">
                    <a:srgbClr val="EA2768"/>
                  </a:gs>
                </a:gsLst>
                <a:path path="circle">
                  <a:fillToRect r="100000" b="100000"/>
                </a:path>
                <a:tileRect l="-100000" t="-100000"/>
              </a:gradFill>
              <a:effectLst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71620" y="2654935"/>
            <a:ext cx="709358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0"/>
              <a:t>backup</a:t>
            </a:r>
            <a:endParaRPr lang="en-US" altLang="zh-CN" sz="80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屏幕截图 2025-07-03 2047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2765" y="1049655"/>
            <a:ext cx="8585835" cy="58083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6595" y="342265"/>
            <a:ext cx="40309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Convergence test</a:t>
            </a:r>
            <a:endParaRPr lang="en-US" altLang="zh-CN" sz="320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 descr="截屏2025-07-08 13.40.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2105" y="296545"/>
            <a:ext cx="9523095" cy="60178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" y="68015"/>
            <a:ext cx="10969200" cy="705600"/>
          </a:xfrm>
        </p:spPr>
        <p:txBody>
          <a:bodyPr/>
          <a:p>
            <a:r>
              <a:rPr lang="en-US" altLang="zh-CN">
                <a:latin typeface="+mn-lt"/>
                <a:cs typeface="+mn-lt"/>
              </a:rPr>
              <a:t>S-matrix bootstrap</a:t>
            </a:r>
            <a:endParaRPr lang="en-US" altLang="zh-CN">
              <a:latin typeface="+mn-lt"/>
              <a:cs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0375" y="1604010"/>
            <a:ext cx="4109720" cy="7054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gradFill>
                  <a:gsLst>
                    <a:gs pos="50000">
                      <a:schemeClr val="accent1"/>
                    </a:gs>
                    <a:gs pos="0">
                      <a:schemeClr val="accent1">
                        <a:lumMod val="25000"/>
                        <a:lumOff val="75000"/>
                      </a:schemeClr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5400000" scaled="1"/>
                </a:gradFill>
              </a:rPr>
              <a:t>Causality</a:t>
            </a:r>
            <a:r>
              <a:rPr lang="en-US" altLang="zh-CN" sz="2800"/>
              <a:t> + </a:t>
            </a:r>
            <a:r>
              <a:rPr lang="en-US" altLang="zh-CN" sz="2800" b="1">
                <a:gradFill>
                  <a:gsLst>
                    <a:gs pos="50000">
                      <a:schemeClr val="accent4"/>
                    </a:gs>
                    <a:gs pos="0">
                      <a:schemeClr val="accent4">
                        <a:lumMod val="25000"/>
                        <a:lumOff val="75000"/>
                      </a:schemeClr>
                    </a:gs>
                    <a:gs pos="100000">
                      <a:schemeClr val="accent4">
                        <a:lumMod val="85000"/>
                      </a:schemeClr>
                    </a:gs>
                  </a:gsLst>
                  <a:lin ang="5400000" scaled="1"/>
                </a:gradFill>
              </a:rPr>
              <a:t>Unitarity </a:t>
            </a:r>
            <a:endParaRPr lang="en-US" altLang="zh-CN" sz="2800" b="1">
              <a:gradFill>
                <a:gsLst>
                  <a:gs pos="50000">
                    <a:schemeClr val="accent4"/>
                  </a:gs>
                  <a:gs pos="0">
                    <a:schemeClr val="accent4">
                      <a:lumMod val="25000"/>
                      <a:lumOff val="75000"/>
                    </a:schemeClr>
                  </a:gs>
                  <a:gs pos="100000">
                    <a:schemeClr val="accent4">
                      <a:lumMod val="85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4838065" y="1616075"/>
            <a:ext cx="1391285" cy="414020"/>
          </a:xfrm>
          <a:prstGeom prst="rightArrow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7" name="文本框 6"/>
          <p:cNvSpPr txBox="1"/>
          <p:nvPr/>
        </p:nvSpPr>
        <p:spPr>
          <a:xfrm>
            <a:off x="7364095" y="1536700"/>
            <a:ext cx="42132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gradFill>
                  <a:gsLst>
                    <a:gs pos="0">
                      <a:schemeClr val="bg1"/>
                    </a:gs>
                    <a:gs pos="42000">
                      <a:srgbClr val="6ACCF2"/>
                    </a:gs>
                    <a:gs pos="100000">
                      <a:srgbClr val="2497EA"/>
                    </a:gs>
                  </a:gsLst>
                  <a:lin ang="8100000" scaled="1"/>
                </a:gradFill>
              </a:rPr>
              <a:t>Allowed space of QFT</a:t>
            </a:r>
            <a:endParaRPr lang="en-US" altLang="zh-CN" sz="3200">
              <a:gradFill>
                <a:gsLst>
                  <a:gs pos="0">
                    <a:schemeClr val="bg1"/>
                  </a:gs>
                  <a:gs pos="42000">
                    <a:srgbClr val="6ACCF2"/>
                  </a:gs>
                  <a:gs pos="100000">
                    <a:srgbClr val="2497EA"/>
                  </a:gs>
                </a:gsLst>
                <a:lin ang="8100000" scaled="1"/>
              </a:gra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84663" y="2997041"/>
            <a:ext cx="3610928" cy="21331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10" name="椭圆 9"/>
          <p:cNvSpPr/>
          <p:nvPr/>
        </p:nvSpPr>
        <p:spPr>
          <a:xfrm>
            <a:off x="4569778" y="3139916"/>
            <a:ext cx="3196114" cy="1990249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11" name="椭圆 10"/>
          <p:cNvSpPr/>
          <p:nvPr/>
        </p:nvSpPr>
        <p:spPr>
          <a:xfrm>
            <a:off x="4838065" y="3171825"/>
            <a:ext cx="2353310" cy="19583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gradFill>
              <a:gsLst>
                <a:gs pos="50000">
                  <a:schemeClr val="accent4"/>
                </a:gs>
                <a:gs pos="0">
                  <a:schemeClr val="accent4">
                    <a:lumMod val="25000"/>
                    <a:lumOff val="75000"/>
                  </a:schemeClr>
                </a:gs>
                <a:gs pos="100000">
                  <a:schemeClr val="accent4">
                    <a:lumMod val="85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cxnSp>
        <p:nvCxnSpPr>
          <p:cNvPr id="12" name="曲线连接符 11"/>
          <p:cNvCxnSpPr/>
          <p:nvPr/>
        </p:nvCxnSpPr>
        <p:spPr>
          <a:xfrm>
            <a:off x="3090545" y="3136900"/>
            <a:ext cx="1343660" cy="490220"/>
          </a:xfrm>
          <a:prstGeom prst="curvedConnector3">
            <a:avLst>
              <a:gd name="adj1" fmla="val 50047"/>
            </a:avLst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883920" y="2692400"/>
            <a:ext cx="2699385" cy="358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 b="1"/>
              <a:t>Dual approach</a:t>
            </a:r>
            <a:r>
              <a:rPr lang="en-US" altLang="zh-CN"/>
              <a:t> </a:t>
            </a:r>
            <a:endParaRPr lang="en-US" altLang="zh-CN"/>
          </a:p>
          <a:p>
            <a:endParaRPr lang="en-US" altLang="zh-CN" b="1"/>
          </a:p>
          <a:p>
            <a:endParaRPr lang="en-US" altLang="zh-CN" sz="1350" b="1"/>
          </a:p>
          <a:p>
            <a:endParaRPr lang="en-US" altLang="zh-CN" sz="1350" b="1"/>
          </a:p>
        </p:txBody>
      </p:sp>
      <p:sp>
        <p:nvSpPr>
          <p:cNvPr id="14" name="文本框 13"/>
          <p:cNvSpPr txBox="1"/>
          <p:nvPr/>
        </p:nvSpPr>
        <p:spPr>
          <a:xfrm>
            <a:off x="4762500" y="5250180"/>
            <a:ext cx="243173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100">
                <a:latin typeface="MV Boli" panose="02000500030200090000" charset="0"/>
                <a:cs typeface="MV Boli" panose="02000500030200090000" charset="0"/>
              </a:rPr>
              <a:t>QFT theory space</a:t>
            </a:r>
            <a:endParaRPr lang="en-US" altLang="zh-CN" sz="2100">
              <a:latin typeface="MV Boli" panose="02000500030200090000" charset="0"/>
              <a:cs typeface="MV Boli" panose="02000500030200090000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4465" y="3386455"/>
            <a:ext cx="3743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sz="2400"/>
              <a:t>rule out unviable space</a:t>
            </a:r>
            <a:endParaRPr lang="en-US" altLang="zh-CN" sz="2400"/>
          </a:p>
          <a:p>
            <a:pPr marL="285750" indent="-285750">
              <a:buFont typeface="Arial" panose="020B0604020202090204" pitchFamily="34" charset="0"/>
              <a:buChar char="•"/>
            </a:pPr>
            <a:endParaRPr lang="en-US" altLang="zh-CN" sz="240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sz="2400"/>
              <a:t>optimize </a:t>
            </a:r>
            <a:r>
              <a:rPr lang="en-US" altLang="zh-CN" sz="2400" b="1"/>
              <a:t>dual varibles</a:t>
            </a:r>
            <a:endParaRPr lang="en-US" altLang="zh-CN" sz="2400" b="1"/>
          </a:p>
        </p:txBody>
      </p:sp>
      <p:cxnSp>
        <p:nvCxnSpPr>
          <p:cNvPr id="17" name="曲线连接符 16"/>
          <p:cNvCxnSpPr/>
          <p:nvPr/>
        </p:nvCxnSpPr>
        <p:spPr>
          <a:xfrm rot="10800000" flipV="1">
            <a:off x="6882130" y="3122295"/>
            <a:ext cx="1451610" cy="786765"/>
          </a:xfrm>
          <a:prstGeom prst="curvedConnector3">
            <a:avLst>
              <a:gd name="adj1" fmla="val 49956"/>
            </a:avLst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8272780" y="2692400"/>
            <a:ext cx="3195320" cy="358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 b="1"/>
              <a:t>Primal </a:t>
            </a:r>
            <a:r>
              <a:rPr lang="en-US" altLang="zh-CN" sz="2400" b="1"/>
              <a:t>approach</a:t>
            </a:r>
            <a:endParaRPr lang="en-US" altLang="zh-CN" sz="2400" b="1"/>
          </a:p>
          <a:p>
            <a:r>
              <a:rPr lang="en-US" altLang="zh-CN" sz="2400"/>
              <a:t> </a:t>
            </a:r>
            <a:endParaRPr lang="en-US" altLang="zh-CN" sz="2400"/>
          </a:p>
          <a:p>
            <a:endParaRPr lang="en-US" altLang="zh-CN" b="1"/>
          </a:p>
          <a:p>
            <a:endParaRPr lang="en-US" altLang="zh-CN" sz="1350" b="1"/>
          </a:p>
          <a:p>
            <a:endParaRPr lang="en-US" altLang="zh-CN" sz="1350" b="1"/>
          </a:p>
        </p:txBody>
      </p:sp>
      <p:sp>
        <p:nvSpPr>
          <p:cNvPr id="21" name="文本框 20"/>
          <p:cNvSpPr txBox="1"/>
          <p:nvPr/>
        </p:nvSpPr>
        <p:spPr>
          <a:xfrm>
            <a:off x="7997825" y="3432810"/>
            <a:ext cx="39541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sz="2400"/>
              <a:t>rule in viable space</a:t>
            </a:r>
            <a:endParaRPr lang="en-US" altLang="zh-CN" sz="2400"/>
          </a:p>
          <a:p>
            <a:pPr marL="285750" indent="-285750">
              <a:buFont typeface="Arial" panose="020B0604020202090204" pitchFamily="34" charset="0"/>
              <a:buChar char="•"/>
            </a:pPr>
            <a:endParaRPr lang="en-US" altLang="zh-CN" sz="240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sz="2400"/>
              <a:t>optimize </a:t>
            </a:r>
            <a:r>
              <a:rPr lang="en-US" altLang="zh-CN" sz="2400" b="1"/>
              <a:t>primal varibles</a:t>
            </a:r>
            <a:endParaRPr lang="en-US" altLang="zh-CN" sz="2400"/>
          </a:p>
          <a:p>
            <a:pPr marL="742950" lvl="1" indent="-285750">
              <a:buFont typeface="Arial" panose="020B0604020202090204" pitchFamily="34" charset="0"/>
              <a:buChar char="•"/>
            </a:pPr>
            <a:endParaRPr lang="en-US" altLang="zh-CN" sz="2400"/>
          </a:p>
        </p:txBody>
      </p:sp>
      <p:sp>
        <p:nvSpPr>
          <p:cNvPr id="22" name="文本框 21"/>
          <p:cNvSpPr txBox="1"/>
          <p:nvPr/>
        </p:nvSpPr>
        <p:spPr>
          <a:xfrm>
            <a:off x="8597265" y="4669790"/>
            <a:ext cx="46189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1"/>
                </a:solidFill>
              </a:rPr>
              <a:t>amplitude, partial waves..</a:t>
            </a:r>
            <a:r>
              <a:rPr lang="en-US" altLang="zh-CN" sz="1350">
                <a:solidFill>
                  <a:schemeClr val="accent1"/>
                </a:solidFill>
              </a:rPr>
              <a:t>.</a:t>
            </a:r>
            <a:endParaRPr lang="en-US" altLang="zh-CN" sz="1350">
              <a:solidFill>
                <a:schemeClr val="accent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333740" y="5374005"/>
            <a:ext cx="38265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chemeClr val="accent1">
                    <a:lumMod val="60000"/>
                    <a:lumOff val="40000"/>
                  </a:schemeClr>
                </a:solidFill>
              </a:rPr>
              <a:t>Paulos et al., 1708.06765</a:t>
            </a:r>
            <a:endParaRPr lang="en-US" altLang="zh-CN" sz="120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120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sz="2400">
                <a:solidFill>
                  <a:schemeClr val="accent1">
                    <a:lumMod val="60000"/>
                    <a:lumOff val="40000"/>
                  </a:schemeClr>
                </a:solidFill>
              </a:rPr>
              <a:t>...</a:t>
            </a:r>
            <a:endParaRPr lang="en-US" altLang="zh-CN" sz="240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1200">
                <a:solidFill>
                  <a:schemeClr val="accent1">
                    <a:lumMod val="60000"/>
                    <a:lumOff val="40000"/>
                  </a:schemeClr>
                </a:solidFill>
              </a:rPr>
              <a:t>recent review:</a:t>
            </a:r>
            <a:endParaRPr lang="en-US" altLang="zh-CN" sz="120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1200">
                <a:solidFill>
                  <a:schemeClr val="accent1">
                    <a:lumMod val="60000"/>
                    <a:lumOff val="40000"/>
                  </a:schemeClr>
                </a:solidFill>
              </a:rPr>
              <a:t>Kruczenski, Penedones &amp; van Rees, 2203.02421</a:t>
            </a:r>
            <a:endParaRPr lang="en-US" altLang="zh-CN" sz="12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83920" y="5374005"/>
            <a:ext cx="38265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chemeClr val="accent1">
                    <a:lumMod val="60000"/>
                    <a:lumOff val="40000"/>
                  </a:schemeClr>
                </a:solidFill>
              </a:rPr>
              <a:t>de Rham et al., 1702.06134</a:t>
            </a:r>
            <a:endParaRPr lang="en-US" altLang="zh-CN" sz="120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1200">
                <a:solidFill>
                  <a:schemeClr val="accent1">
                    <a:lumMod val="60000"/>
                    <a:lumOff val="40000"/>
                  </a:schemeClr>
                </a:solidFill>
              </a:rPr>
              <a:t>Guerrieri, Sever, 2106.10257</a:t>
            </a:r>
            <a:endParaRPr lang="en-US" altLang="zh-CN" sz="120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120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sz="2400">
                <a:solidFill>
                  <a:schemeClr val="accent1">
                    <a:lumMod val="60000"/>
                    <a:lumOff val="40000"/>
                  </a:schemeClr>
                </a:solidFill>
              </a:rPr>
              <a:t>...</a:t>
            </a:r>
            <a:endParaRPr lang="en-US" altLang="zh-CN" sz="240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1200">
                <a:solidFill>
                  <a:schemeClr val="accent1">
                    <a:lumMod val="60000"/>
                    <a:lumOff val="40000"/>
                  </a:schemeClr>
                </a:solidFill>
              </a:rPr>
              <a:t>recent review:</a:t>
            </a:r>
            <a:endParaRPr lang="en-US" altLang="zh-CN" sz="120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1200">
                <a:solidFill>
                  <a:schemeClr val="accent1">
                    <a:lumMod val="60000"/>
                    <a:lumOff val="40000"/>
                  </a:schemeClr>
                </a:solidFill>
              </a:rPr>
              <a:t>de Rham et al., 2210.03199</a:t>
            </a:r>
            <a:endParaRPr lang="en-US" altLang="zh-CN" sz="12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截屏2025-07-06 00.29.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9765" y="1332230"/>
            <a:ext cx="7180580" cy="29317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0655" y="120015"/>
            <a:ext cx="6621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Previous primal method</a:t>
            </a:r>
            <a:endParaRPr lang="en-US" altLang="zh-CN" sz="3200"/>
          </a:p>
        </p:txBody>
      </p:sp>
      <p:sp>
        <p:nvSpPr>
          <p:cNvPr id="5" name="文本框 4"/>
          <p:cNvSpPr txBox="1"/>
          <p:nvPr/>
        </p:nvSpPr>
        <p:spPr>
          <a:xfrm>
            <a:off x="725170" y="1313180"/>
            <a:ext cx="83337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1"/>
                </a:solidFill>
              </a:rPr>
              <a:t>maximal analyticity</a:t>
            </a:r>
            <a:r>
              <a:rPr lang="en-US" altLang="zh-CN" sz="2400"/>
              <a:t>： Amplitude analytic in tri-cutted </a:t>
            </a:r>
            <a:r>
              <a:rPr lang="en-US" altLang="zh-CN" sz="2400"/>
              <a:t>plane</a:t>
            </a:r>
            <a:endParaRPr lang="en-US" altLang="zh-CN" sz="2400"/>
          </a:p>
        </p:txBody>
      </p:sp>
      <p:sp>
        <p:nvSpPr>
          <p:cNvPr id="8" name="文本框 7"/>
          <p:cNvSpPr txBox="1"/>
          <p:nvPr/>
        </p:nvSpPr>
        <p:spPr>
          <a:xfrm>
            <a:off x="725170" y="3865880"/>
            <a:ext cx="36982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Expansion around origin</a:t>
            </a:r>
            <a:endParaRPr lang="en-US" altLang="zh-CN" sz="2400"/>
          </a:p>
        </p:txBody>
      </p:sp>
      <p:sp>
        <p:nvSpPr>
          <p:cNvPr id="10" name="文本框 9"/>
          <p:cNvSpPr txBox="1"/>
          <p:nvPr/>
        </p:nvSpPr>
        <p:spPr>
          <a:xfrm>
            <a:off x="2451735" y="703580"/>
            <a:ext cx="1859280" cy="4603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 b="1">
                <a:gradFill>
                  <a:gsLst>
                    <a:gs pos="0">
                      <a:schemeClr val="bg1"/>
                    </a:gs>
                    <a:gs pos="42000">
                      <a:srgbClr val="6ACCF2"/>
                    </a:gs>
                    <a:gs pos="100000">
                      <a:srgbClr val="2497EA"/>
                    </a:gs>
                  </a:gsLst>
                  <a:lin ang="8100000" scaled="1"/>
                </a:gradFill>
                <a:latin typeface="Arial Bold" panose="020B0604020202090204" charset="0"/>
                <a:cs typeface="Arial Bold" panose="020B0604020202090204" charset="0"/>
              </a:rPr>
              <a:t>Causality</a:t>
            </a:r>
            <a:endParaRPr lang="en-US" altLang="zh-CN" sz="2400" b="1">
              <a:gradFill>
                <a:gsLst>
                  <a:gs pos="0">
                    <a:schemeClr val="bg1"/>
                  </a:gs>
                  <a:gs pos="42000">
                    <a:srgbClr val="6ACCF2"/>
                  </a:gs>
                  <a:gs pos="100000">
                    <a:srgbClr val="2497EA"/>
                  </a:gs>
                </a:gsLst>
                <a:lin ang="8100000" scaled="1"/>
              </a:gradFill>
              <a:latin typeface="Arial Bold" panose="020B0604020202090204" charset="0"/>
              <a:cs typeface="Arial Bold" panose="020B0604020202090204" charset="0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4082415" y="969010"/>
            <a:ext cx="525145" cy="188595"/>
          </a:xfrm>
          <a:prstGeom prst="straightConnector1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1136015" y="4432300"/>
                <a:ext cx="4419600" cy="511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𝑀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en-US" altLang="zh-CN" sz="20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sz="20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#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#</m:t>
                              </m:r>
                            </m:sup>
                          </m:sSup>
                          <m:r>
                            <a:rPr lang="en-US" altLang="zh-CN" sz="20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𝑠</m:t>
                          </m:r>
                          <m:r>
                            <a:rPr lang="en-US" altLang="zh-CN" sz="20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#</m:t>
                              </m:r>
                            </m:sup>
                          </m:sSup>
                          <m:r>
                            <a:rPr lang="en-US" altLang="zh-CN" sz="20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#</m:t>
                              </m:r>
                            </m:sup>
                          </m:sSup>
                          <m:r>
                            <a:rPr lang="en-US" altLang="zh-CN" sz="20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𝑢</m:t>
                          </m:r>
                          <m:r>
                            <a:rPr lang="en-US" altLang="zh-CN" sz="20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015" y="4432300"/>
                <a:ext cx="4419600" cy="5118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下箭头 12"/>
          <p:cNvSpPr/>
          <p:nvPr/>
        </p:nvSpPr>
        <p:spPr>
          <a:xfrm>
            <a:off x="4472940" y="5024755"/>
            <a:ext cx="525145" cy="554355"/>
          </a:xfrm>
          <a:prstGeom prst="downArrow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1750060" y="5579110"/>
                <a:ext cx="3893185" cy="1198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2400"/>
                  <a:t>partial wave projection</a:t>
                </a:r>
                <a:endParaRPr lang="en-US" altLang="zh-CN" sz="2400"/>
              </a:p>
              <a:p>
                <a:pPr algn="ctr"/>
                <a:endParaRPr lang="en-US" altLang="zh-CN" sz="24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algn="ctr"/>
                <a:r>
                  <a:rPr lang="en-US" altLang="zh-CN" sz="2400">
                    <a:latin typeface="DejaVu Math TeX Gyre" panose="02000503000000000000" charset="0"/>
                    <a:cs typeface="DejaVu Math TeX Gyre" panose="02000503000000000000" charset="0"/>
                  </a:rPr>
                  <a:t>impo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DejaVu Math TeX Gyre" panose="02000503000000000000" charset="0"/>
                        <a:cs typeface="DejaVu Math TeX Gyre" panose="02000503000000000000" charset="0"/>
                      </a:rPr>
                      <m:t>se</m:t>
                    </m:r>
                    <m:sSub>
                      <m:sSubPr>
                        <m:ctrlP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    </m:t>
                        </m:r>
                        <m: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|</m:t>
                        </m:r>
                        <m: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𝑙</m:t>
                        </m:r>
                      </m:sub>
                    </m:sSub>
                    <m:r>
                      <a:rPr lang="en-US" altLang="zh-CN" sz="24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|</m:t>
                    </m:r>
                    <m:r>
                      <a:rPr lang="en-US" altLang="zh-CN" sz="24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≤</m:t>
                    </m:r>
                    <m:r>
                      <a:rPr lang="en-US" altLang="zh-CN" sz="24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1</m:t>
                    </m:r>
                  </m:oMath>
                </a14:m>
                <a:endParaRPr lang="en-US" altLang="zh-CN" sz="2400"/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060" y="5579110"/>
                <a:ext cx="3893185" cy="11988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/>
          <p:cNvSpPr txBox="1"/>
          <p:nvPr/>
        </p:nvSpPr>
        <p:spPr>
          <a:xfrm>
            <a:off x="160655" y="5375910"/>
            <a:ext cx="1859280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r>
              <a:rPr lang="en-US" altLang="zh-CN" sz="2400" b="1">
                <a:gradFill>
                  <a:gsLst>
                    <a:gs pos="2000">
                      <a:srgbClr val="CDFBCD"/>
                    </a:gs>
                    <a:gs pos="67000">
                      <a:srgbClr val="72D773"/>
                    </a:gs>
                    <a:gs pos="98000">
                      <a:srgbClr val="72D673"/>
                    </a:gs>
                    <a:gs pos="35000">
                      <a:srgbClr val="A9E4A9"/>
                    </a:gs>
                  </a:gsLst>
                  <a:lin ang="16200000" scaled="0"/>
                </a:gradFill>
                <a:latin typeface="Arial Bold" panose="020B0604020202090204" charset="0"/>
                <a:cs typeface="Arial Bold" panose="020B0604020202090204" charset="0"/>
              </a:rPr>
              <a:t>Unitarity</a:t>
            </a:r>
            <a:endParaRPr lang="en-US" altLang="zh-CN" sz="2400" b="1">
              <a:gradFill>
                <a:gsLst>
                  <a:gs pos="2000">
                    <a:srgbClr val="CDFBCD"/>
                  </a:gs>
                  <a:gs pos="67000">
                    <a:srgbClr val="72D773"/>
                  </a:gs>
                  <a:gs pos="98000">
                    <a:srgbClr val="72D673"/>
                  </a:gs>
                  <a:gs pos="35000">
                    <a:srgbClr val="A9E4A9"/>
                  </a:gs>
                </a:gsLst>
                <a:lin ang="16200000" scaled="0"/>
              </a:gradFill>
              <a:latin typeface="Arial Bold" panose="020B0604020202090204" charset="0"/>
              <a:cs typeface="Arial Bold" panose="020B0604020202090204" charset="0"/>
            </a:endParaRPr>
          </a:p>
        </p:txBody>
      </p:sp>
      <p:cxnSp>
        <p:nvCxnSpPr>
          <p:cNvPr id="16" name="直接箭头连接符 15"/>
          <p:cNvCxnSpPr>
            <a:stCxn id="15" idx="2"/>
          </p:cNvCxnSpPr>
          <p:nvPr/>
        </p:nvCxnSpPr>
        <p:spPr>
          <a:xfrm>
            <a:off x="1090295" y="5836285"/>
            <a:ext cx="1407795" cy="576580"/>
          </a:xfrm>
          <a:prstGeom prst="straightConnector1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右箭头 17"/>
          <p:cNvSpPr/>
          <p:nvPr/>
        </p:nvSpPr>
        <p:spPr>
          <a:xfrm>
            <a:off x="6212205" y="5052060"/>
            <a:ext cx="1424305" cy="554990"/>
          </a:xfrm>
          <a:prstGeom prst="rightArrow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7950200" y="4838700"/>
            <a:ext cx="4148455" cy="11982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320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charset="0"/>
                <a:cs typeface="Arial Black" panose="020B0A04020102020204" charset="0"/>
              </a:rPr>
              <a:t>Allowed space of         QFT</a:t>
            </a:r>
            <a:endParaRPr lang="en-US" altLang="zh-CN" sz="3200"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734935" y="323850"/>
            <a:ext cx="3640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>
                    <a:lumMod val="60000"/>
                    <a:lumOff val="40000"/>
                  </a:schemeClr>
                </a:solidFill>
                <a:sym typeface="+mn-ea"/>
              </a:rPr>
              <a:t>Paulos et al., 1708.06765</a:t>
            </a:r>
            <a:endParaRPr lang="en-US" altLang="zh-CN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212205" y="4571365"/>
            <a:ext cx="1581785" cy="5118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/>
              <a:t>optimize</a:t>
            </a:r>
            <a:endParaRPr lang="en-US" altLang="zh-CN" sz="2400"/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/>
        </p:nvSpPr>
        <p:spPr>
          <a:xfrm>
            <a:off x="315595" y="314960"/>
            <a:ext cx="6165850" cy="52895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100">
                <a:latin typeface="Ink Free" panose="03080402000500000000" charset="0"/>
                <a:cs typeface="Ink Free" panose="03080402000500000000" charset="0"/>
              </a:rPr>
              <a:t>Why dispersion relations?</a:t>
            </a:r>
            <a:endParaRPr lang="en-US" altLang="zh-CN" sz="3100">
              <a:latin typeface="Ink Free" panose="03080402000500000000" charset="0"/>
              <a:cs typeface="Ink Free" panose="0308040200050000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67865" y="1739265"/>
            <a:ext cx="16287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gradFill>
                  <a:gsLst>
                    <a:gs pos="50000">
                      <a:schemeClr val="accent1"/>
                    </a:gs>
                    <a:gs pos="0">
                      <a:schemeClr val="accent1">
                        <a:lumMod val="25000"/>
                        <a:lumOff val="75000"/>
                      </a:schemeClr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5400000" scaled="1"/>
                </a:gradFill>
              </a:rPr>
              <a:t>Cacaulity</a:t>
            </a:r>
            <a:endParaRPr lang="en-US" altLang="zh-CN" sz="2400">
              <a:gradFill>
                <a:gsLst>
                  <a:gs pos="50000">
                    <a:schemeClr val="accent1"/>
                  </a:gs>
                  <a:gs pos="0">
                    <a:schemeClr val="accent1">
                      <a:lumMod val="25000"/>
                      <a:lumOff val="75000"/>
                    </a:schemeClr>
                  </a:gs>
                  <a:gs pos="100000">
                    <a:schemeClr val="accent1">
                      <a:lumMod val="85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075" y="1036955"/>
            <a:ext cx="3758565" cy="5295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>
                <a:solidFill>
                  <a:schemeClr val="accent1"/>
                </a:solidFill>
                <a:latin typeface="Mali Regular" panose="00000500000000000000" charset="0"/>
                <a:cs typeface="Mali Regular" panose="00000500000000000000" charset="0"/>
              </a:rPr>
              <a:t>dispersion relation</a:t>
            </a:r>
            <a:endParaRPr lang="en-US" altLang="zh-CN" sz="2400">
              <a:solidFill>
                <a:schemeClr val="accent1"/>
              </a:solidFill>
              <a:latin typeface="Mali Regular" panose="00000500000000000000" charset="0"/>
              <a:cs typeface="Mali Regular" panose="00000500000000000000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90160" y="1739265"/>
            <a:ext cx="1768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gradFill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</a:gradFill>
              </a:rPr>
              <a:t>Analyticity</a:t>
            </a:r>
            <a:endParaRPr lang="en-US" altLang="zh-CN" sz="2400">
              <a:gradFill>
                <a:gsLst>
                  <a:gs pos="50000">
                    <a:schemeClr val="accent6"/>
                  </a:gs>
                  <a:gs pos="0">
                    <a:schemeClr val="accent6">
                      <a:lumMod val="25000"/>
                      <a:lumOff val="75000"/>
                    </a:schemeClr>
                  </a:gs>
                  <a:gs pos="100000">
                    <a:schemeClr val="accent6">
                      <a:lumMod val="85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01660" y="1739424"/>
            <a:ext cx="284368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gradFill>
                  <a:gsLst>
                    <a:gs pos="50000">
                      <a:schemeClr val="accent4"/>
                    </a:gs>
                    <a:gs pos="0">
                      <a:schemeClr val="accent4">
                        <a:lumMod val="25000"/>
                        <a:lumOff val="75000"/>
                      </a:schemeClr>
                    </a:gs>
                    <a:gs pos="100000">
                      <a:schemeClr val="accent4">
                        <a:lumMod val="85000"/>
                      </a:schemeClr>
                    </a:gs>
                  </a:gsLst>
                  <a:lin ang="5400000" scaled="1"/>
                </a:gradFill>
              </a:rPr>
              <a:t>Dispersion relation</a:t>
            </a:r>
            <a:endParaRPr lang="en-US" altLang="zh-CN" sz="2400">
              <a:gradFill>
                <a:gsLst>
                  <a:gs pos="50000">
                    <a:schemeClr val="accent4"/>
                  </a:gs>
                  <a:gs pos="0">
                    <a:schemeClr val="accent4">
                      <a:lumMod val="25000"/>
                      <a:lumOff val="75000"/>
                    </a:schemeClr>
                  </a:gs>
                  <a:gs pos="100000">
                    <a:schemeClr val="accent4">
                      <a:lumMod val="85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3974465" y="1920399"/>
            <a:ext cx="738664" cy="9810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9" name="右箭头 8"/>
          <p:cNvSpPr/>
          <p:nvPr/>
        </p:nvSpPr>
        <p:spPr>
          <a:xfrm>
            <a:off x="7047706" y="1920081"/>
            <a:ext cx="738664" cy="9810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pic>
        <p:nvPicPr>
          <p:cNvPr id="12" name="图片 11" descr="截屏2025-07-07 09.23.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73620" y="2400300"/>
            <a:ext cx="3768725" cy="26898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908050" y="2797175"/>
                <a:ext cx="5573395" cy="2172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285750" indent="-285750">
                  <a:buFont typeface="Arial" panose="020B0604020202090204" pitchFamily="34" charset="0"/>
                  <a:buChar char="•"/>
                </a:pPr>
                <a:r>
                  <a:rPr lang="en-US" altLang="zh-CN" sz="2400">
                    <a:sym typeface="+mn-ea"/>
                  </a:rPr>
                  <a:t>Analyticity in cutted complex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</m:oMath>
                </a14:m>
                <a:r>
                  <a:rPr lang="en-US" altLang="zh-CN" sz="2400" i="1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en-US" altLang="zh-CN" sz="2400">
                    <a:sym typeface="+mn-ea"/>
                  </a:rPr>
                  <a:t>plane </a:t>
                </a:r>
                <a:endParaRPr lang="en-US" altLang="zh-CN" sz="2400">
                  <a:sym typeface="+mn-ea"/>
                </a:endParaRPr>
              </a:p>
              <a:p>
                <a:pPr marL="285750" indent="-285750">
                  <a:buFont typeface="Arial" panose="020B0604020202090204" pitchFamily="34" charset="0"/>
                  <a:buChar char="•"/>
                </a:pPr>
                <a:endParaRPr lang="en-US" altLang="zh-CN" sz="240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285750" indent="-285750">
                  <a:buFont typeface="Arial" panose="020B0604020202090204" pitchFamily="34" charset="0"/>
                  <a:buChar char="•"/>
                </a:pPr>
                <a:r>
                  <a:rPr lang="en-US" altLang="zh-CN" sz="24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Jin-Martin bound: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2400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𝑠</m:t>
                            </m:r>
                            <m: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|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𝑀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(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𝑠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)|&lt;</m:t>
                        </m:r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|</m:t>
                            </m:r>
                            <m: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𝑠</m:t>
                            </m:r>
                            <m: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|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285750" indent="-285750">
                  <a:buFont typeface="Arial" panose="020B0604020202090204" pitchFamily="34" charset="0"/>
                  <a:buChar char="•"/>
                </a:pPr>
                <a:endParaRPr lang="en-US" altLang="zh-CN" sz="240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285750" indent="-285750">
                  <a:buFont typeface="Arial" panose="020B0604020202090204" pitchFamily="34" charset="0"/>
                  <a:buChar char="•"/>
                </a:pPr>
                <a:r>
                  <a:rPr lang="en-US" altLang="zh-CN" sz="24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Crossing symmetry</a:t>
                </a:r>
                <a:endParaRPr lang="en-US" altLang="zh-CN" sz="240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050" y="2797175"/>
                <a:ext cx="5573395" cy="21723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231140" y="2199640"/>
                <a:ext cx="6817360" cy="54800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marL="0" lvl="1"/>
                <a:r>
                  <a:rPr lang="en-US" altLang="zh-CN">
                    <a:sym typeface="+mn-ea"/>
                  </a:rPr>
                  <a:t> </a:t>
                </a:r>
                <a:r>
                  <a:rPr lang="en-US" altLang="zh-CN" sz="2000">
                    <a:sym typeface="+mn-ea"/>
                  </a:rPr>
                  <a:t>(scalar field without bound states, fixed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4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&lt;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&lt;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4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>
                    <a:sym typeface="+mn-ea"/>
                  </a:rPr>
                  <a:t>)</a:t>
                </a:r>
                <a:endParaRPr lang="en-US" altLang="zh-CN" sz="2000"/>
              </a:p>
              <a:p>
                <a:endParaRPr lang="en-US" altLang="zh-CN" sz="20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40" y="2199640"/>
                <a:ext cx="6817360" cy="548005"/>
              </a:xfrm>
              <a:prstGeom prst="rect">
                <a:avLst/>
              </a:prstGeom>
              <a:blipFill rotWithShape="1">
                <a:blip r:embed="rId3"/>
                <a:stretch>
                  <a:fillRect b="-290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334E55B0-647D-440b-865C-3EC943EB4CBC-1" descr="wpsoffi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470" y="5090160"/>
            <a:ext cx="8491855" cy="68516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475605" y="5895975"/>
            <a:ext cx="56667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4"/>
                </a:solidFill>
                <a:latin typeface="Mali Regular" panose="00000500000000000000" charset="0"/>
                <a:cs typeface="Mali Regular" panose="00000500000000000000" charset="0"/>
              </a:rPr>
              <a:t>Imaginary part on the branch cut</a:t>
            </a:r>
            <a:endParaRPr lang="en-US" altLang="zh-CN" sz="2400">
              <a:solidFill>
                <a:schemeClr val="accent4"/>
              </a:solidFill>
              <a:latin typeface="Mali Regular" panose="00000500000000000000" charset="0"/>
              <a:cs typeface="Mali Regular" panose="00000500000000000000" charset="0"/>
            </a:endParaRPr>
          </a:p>
        </p:txBody>
      </p:sp>
      <p:sp>
        <p:nvSpPr>
          <p:cNvPr id="19" name="左箭头 18"/>
          <p:cNvSpPr/>
          <p:nvPr/>
        </p:nvSpPr>
        <p:spPr>
          <a:xfrm>
            <a:off x="3804920" y="5992495"/>
            <a:ext cx="1387475" cy="363855"/>
          </a:xfrm>
          <a:prstGeom prst="leftArrow">
            <a:avLst/>
          </a:prstGeom>
          <a:noFill/>
          <a:ln>
            <a:gradFill>
              <a:gsLst>
                <a:gs pos="0">
                  <a:schemeClr val="bg1"/>
                </a:gs>
                <a:gs pos="42000">
                  <a:srgbClr val="6ACCF2"/>
                </a:gs>
                <a:gs pos="100000">
                  <a:srgbClr val="2497EA"/>
                </a:gs>
              </a:gsLst>
              <a:lin ang="8100000" scaled="0"/>
            </a:gra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chemeClr val="bg1"/>
                    </a:gs>
                    <a:gs pos="42000">
                      <a:srgbClr val="6ACCF2"/>
                    </a:gs>
                    <a:gs pos="100000">
                      <a:srgbClr val="2497EA"/>
                    </a:gs>
                  </a:gsLst>
                  <a:lin ang="8100000" scaled="1"/>
                </a:gra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45160" y="5954395"/>
            <a:ext cx="29514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3"/>
                </a:solidFill>
                <a:latin typeface="Mali Regular" panose="00000500000000000000" charset="0"/>
                <a:cs typeface="Mali Regular" panose="00000500000000000000" charset="0"/>
              </a:rPr>
              <a:t>Whole amplitude</a:t>
            </a:r>
            <a:endParaRPr lang="en-US" altLang="zh-CN" sz="2400">
              <a:solidFill>
                <a:schemeClr val="accent3"/>
              </a:solidFill>
              <a:latin typeface="Mali Regular" panose="00000500000000000000" charset="0"/>
              <a:cs typeface="Mali Regular" panose="00000500000000000000" charset="0"/>
            </a:endParaRPr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484110" y="1054100"/>
            <a:ext cx="3134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gradFill>
                  <a:gsLst>
                    <a:gs pos="70000">
                      <a:srgbClr val="D0A1F2"/>
                    </a:gs>
                    <a:gs pos="0">
                      <a:srgbClr val="F5EEFE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Rigorously proven</a:t>
            </a:r>
            <a:endParaRPr lang="en-US" altLang="zh-CN" sz="2400">
              <a:gradFill>
                <a:gsLst>
                  <a:gs pos="70000">
                    <a:srgbClr val="D0A1F2"/>
                  </a:gs>
                  <a:gs pos="0">
                    <a:srgbClr val="F5EEFE"/>
                  </a:gs>
                </a:gsLst>
                <a:path path="circle">
                  <a:fillToRect t="100000" r="100000"/>
                </a:path>
                <a:tileRect l="-100000" b="-100000"/>
              </a:gra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/>
        </p:nvSpPr>
        <p:spPr>
          <a:xfrm>
            <a:off x="315595" y="314960"/>
            <a:ext cx="6165850" cy="52895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100">
                <a:latin typeface="Ink Free" panose="03080402000500000000" charset="0"/>
                <a:cs typeface="Ink Free" panose="03080402000500000000" charset="0"/>
              </a:rPr>
              <a:t>Why dispersion relations?</a:t>
            </a:r>
            <a:endParaRPr lang="en-US" altLang="zh-CN" sz="3100">
              <a:latin typeface="Ink Free" panose="03080402000500000000" charset="0"/>
              <a:cs typeface="Ink Free" panose="03080402000500000000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71295" y="1452245"/>
            <a:ext cx="7651115" cy="4711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sz="2800">
                <a:latin typeface="Mali Regular" panose="00000500000000000000" charset="0"/>
                <a:cs typeface="Mali Regular" panose="00000500000000000000" charset="0"/>
              </a:rPr>
              <a:t>Rogorously proven analyticity</a:t>
            </a:r>
            <a:endParaRPr lang="en-US" altLang="zh-CN" sz="2800">
              <a:latin typeface="Mali Regular" panose="00000500000000000000" charset="0"/>
              <a:cs typeface="Mali Regular" panose="00000500000000000000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endParaRPr lang="en-US" altLang="zh-CN" sz="2800">
              <a:latin typeface="Mali Regular" panose="00000500000000000000" charset="0"/>
              <a:cs typeface="Mali Regular" panose="00000500000000000000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endParaRPr lang="en-US" altLang="zh-CN" sz="2800">
              <a:latin typeface="Mali Regular" panose="00000500000000000000" charset="0"/>
              <a:cs typeface="Mali Regular" panose="00000500000000000000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sz="2800">
                <a:latin typeface="Mali Regular" panose="00000500000000000000" charset="0"/>
                <a:cs typeface="Mali Regular" panose="00000500000000000000" charset="0"/>
              </a:rPr>
              <a:t>Ansatz on physical observables</a:t>
            </a:r>
            <a:endParaRPr lang="en-US" altLang="zh-CN" sz="2800">
              <a:latin typeface="Mali Regular" panose="00000500000000000000" charset="0"/>
              <a:cs typeface="Mali Regular" panose="00000500000000000000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endParaRPr lang="en-US" altLang="zh-CN" sz="2800">
              <a:latin typeface="Mali Regular" panose="00000500000000000000" charset="0"/>
              <a:cs typeface="Mali Regular" panose="00000500000000000000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endParaRPr lang="en-US" altLang="zh-CN" sz="2800">
              <a:latin typeface="Mali Regular" panose="00000500000000000000" charset="0"/>
              <a:cs typeface="Mali Regular" panose="00000500000000000000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sz="2800">
                <a:latin typeface="Mali Regular" panose="00000500000000000000" charset="0"/>
                <a:cs typeface="Mali Regular" panose="00000500000000000000" charset="0"/>
              </a:rPr>
              <a:t>Easy to include high spin bound states</a:t>
            </a:r>
            <a:endParaRPr lang="en-US" altLang="zh-CN" sz="2800">
              <a:latin typeface="Mali Regular" panose="00000500000000000000" charset="0"/>
              <a:cs typeface="Mali Regular" panose="00000500000000000000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endParaRPr lang="en-US" altLang="zh-CN" sz="2800">
              <a:latin typeface="Mali Regular" panose="00000500000000000000" charset="0"/>
              <a:cs typeface="Mali Regular" panose="00000500000000000000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endParaRPr lang="en-US" altLang="zh-CN" sz="2800">
              <a:latin typeface="Mali Regular" panose="00000500000000000000" charset="0"/>
              <a:cs typeface="Mali Regular" panose="00000500000000000000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sz="2800">
                <a:latin typeface="Mali Regular" panose="00000500000000000000" charset="0"/>
                <a:cs typeface="Mali Regular" panose="00000500000000000000" charset="0"/>
              </a:rPr>
              <a:t>Jin-Martin bound build in</a:t>
            </a:r>
            <a:endParaRPr lang="en-US" altLang="zh-CN" sz="2800">
              <a:latin typeface="Mali Regular" panose="00000500000000000000" charset="0"/>
              <a:cs typeface="Mali Regular" panose="00000500000000000000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5595" y="2242820"/>
            <a:ext cx="42303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00B0F0"/>
                </a:solidFill>
              </a:rPr>
              <a:t>Partial wave expansion</a:t>
            </a:r>
            <a:endParaRPr lang="en-US" altLang="zh-CN" sz="2400">
              <a:solidFill>
                <a:srgbClr val="00B0F0"/>
              </a:solidFill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3710305" y="2545715"/>
            <a:ext cx="808990" cy="242570"/>
          </a:xfrm>
          <a:prstGeom prst="straightConnector1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7894320" y="4630420"/>
            <a:ext cx="4040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4"/>
                </a:solidFill>
              </a:rPr>
              <a:t>Bootstrap glueball couplings</a:t>
            </a:r>
            <a:endParaRPr lang="en-US" altLang="zh-CN" sz="2400">
              <a:solidFill>
                <a:schemeClr val="accent4"/>
              </a:solidFill>
            </a:endParaRPr>
          </a:p>
        </p:txBody>
      </p:sp>
      <p:cxnSp>
        <p:nvCxnSpPr>
          <p:cNvPr id="5" name="曲线连接符 4"/>
          <p:cNvCxnSpPr/>
          <p:nvPr/>
        </p:nvCxnSpPr>
        <p:spPr>
          <a:xfrm>
            <a:off x="8671560" y="4243070"/>
            <a:ext cx="741045" cy="377825"/>
          </a:xfrm>
          <a:prstGeom prst="curvedConnector3">
            <a:avLst>
              <a:gd name="adj1" fmla="val 50043"/>
            </a:avLst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967730" y="6064250"/>
            <a:ext cx="4647565" cy="5715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>
                <a:solidFill>
                  <a:schemeClr val="accent2">
                    <a:lumMod val="75000"/>
                  </a:schemeClr>
                </a:solidFill>
              </a:rPr>
              <a:t>Softer high energy behavior: fractional dispersion relations</a:t>
            </a:r>
            <a:endParaRPr lang="en-US" altLang="zh-CN" sz="240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" name="曲线连接符 5"/>
          <p:cNvCxnSpPr/>
          <p:nvPr/>
        </p:nvCxnSpPr>
        <p:spPr>
          <a:xfrm>
            <a:off x="6569710" y="5603875"/>
            <a:ext cx="835025" cy="499110"/>
          </a:xfrm>
          <a:prstGeom prst="curvedConnector3">
            <a:avLst>
              <a:gd name="adj1" fmla="val 83878"/>
            </a:avLst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145790" y="2418080"/>
            <a:ext cx="5899785" cy="231711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zh-CN" sz="9600" b="1">
                <a:ln w="15875"/>
                <a:gradFill>
                  <a:gsLst>
                    <a:gs pos="0">
                      <a:schemeClr val="bg1"/>
                    </a:gs>
                    <a:gs pos="42000">
                      <a:srgbClr val="6ACCF2"/>
                    </a:gs>
                    <a:gs pos="100000">
                      <a:srgbClr val="2497EA"/>
                    </a:gs>
                  </a:gsLst>
                  <a:lin ang="8100000" scaled="1"/>
                </a:gradFill>
                <a:effectLst/>
                <a:latin typeface="Bradley Hand" panose="00000700000000000000" charset="0"/>
                <a:cs typeface="Bradley Hand" panose="00000700000000000000" charset="0"/>
              </a:rPr>
              <a:t>Our Method</a:t>
            </a:r>
            <a:endParaRPr lang="en-US" altLang="zh-CN" sz="9600" b="1">
              <a:ln w="15875"/>
              <a:gradFill>
                <a:gsLst>
                  <a:gs pos="0">
                    <a:schemeClr val="bg1"/>
                  </a:gs>
                  <a:gs pos="42000">
                    <a:srgbClr val="6ACCF2"/>
                  </a:gs>
                  <a:gs pos="100000">
                    <a:srgbClr val="2497EA"/>
                  </a:gs>
                </a:gsLst>
                <a:lin ang="8100000" scaled="1"/>
              </a:gradFill>
              <a:effectLst/>
              <a:latin typeface="Bradley Hand" panose="00000700000000000000" charset="0"/>
              <a:cs typeface="Bradley Hand" panose="00000700000000000000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4314" y="387985"/>
            <a:ext cx="81900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+mj-lt"/>
                <a:cs typeface="+mj-lt"/>
              </a:rPr>
              <a:t>Ansatz</a:t>
            </a:r>
            <a:endParaRPr lang="en-US" altLang="zh-CN" sz="3200">
              <a:latin typeface="+mj-lt"/>
              <a:cs typeface="+mj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8985" y="1337310"/>
            <a:ext cx="60629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Convergence of the dispersion relation</a:t>
            </a:r>
            <a:endParaRPr lang="en-US" altLang="zh-CN" sz="2400"/>
          </a:p>
        </p:txBody>
      </p:sp>
      <p:pic>
        <p:nvPicPr>
          <p:cNvPr id="5" name="图片 4" descr="屏幕截图 2025-07-03 2004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85260" y="1824990"/>
            <a:ext cx="3123565" cy="8985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69144" y="2904173"/>
            <a:ext cx="490442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Unitarity + Large spin behavior:</a:t>
            </a:r>
            <a:endParaRPr lang="en-US" altLang="zh-CN" sz="2400"/>
          </a:p>
        </p:txBody>
      </p:sp>
      <p:pic>
        <p:nvPicPr>
          <p:cNvPr id="7" name="图片 6" descr="屏幕截图 2025-07-03 2006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070" y="3576955"/>
            <a:ext cx="9491980" cy="12560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224155" y="5344160"/>
                <a:ext cx="5353685" cy="1337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>
                    <a:solidFill>
                      <a:srgbClr val="0070C0"/>
                    </a:solidFill>
                  </a:rPr>
                  <a:t>unitarity: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0070C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sz="2400" i="1">
                        <a:solidFill>
                          <a:srgbClr val="0070C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sz="2400" i="1">
                        <a:solidFill>
                          <a:srgbClr val="0070C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  <m: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altLang="zh-CN" sz="2400" i="1">
                                <a:solidFill>
                                  <a:srgbClr val="0070C0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srgbClr val="0070C0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rgbClr val="0070C0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)/</m:t>
                        </m:r>
                        <m: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</m:rad>
                    <m:sSub>
                      <m:sSubPr>
                        <m:ctrlP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 </m:t>
                        </m:r>
                        <m: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𝑙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0070C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400" i="1">
                        <a:solidFill>
                          <a:srgbClr val="0070C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sz="2400" i="1">
                        <a:solidFill>
                          <a:srgbClr val="0070C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)|≤</m:t>
                    </m:r>
                    <m:r>
                      <a:rPr lang="en-US" altLang="zh-CN" sz="2400" i="1">
                        <a:solidFill>
                          <a:srgbClr val="0070C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endParaRPr lang="en-US" altLang="zh-CN" sz="2400">
                  <a:solidFill>
                    <a:srgbClr val="0070C0"/>
                  </a:solidFill>
                </a:endParaRPr>
              </a:p>
              <a:p>
                <a:endParaRPr lang="en-US" altLang="zh-CN" sz="2400">
                  <a:solidFill>
                    <a:srgbClr val="0070C0"/>
                  </a:solidFill>
                </a:endParaRPr>
              </a:p>
              <a:p>
                <a:r>
                  <a:rPr lang="en-US" altLang="zh-CN" sz="2400">
                    <a:solidFill>
                      <a:srgbClr val="0070C0"/>
                    </a:solidFill>
                  </a:rPr>
                  <a:t>allow threshold singularity for spin-0</a:t>
                </a:r>
                <a:endParaRPr lang="en-US" altLang="zh-CN" sz="240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55" y="5344160"/>
                <a:ext cx="5353685" cy="13379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线形标注 2 8"/>
          <p:cNvSpPr/>
          <p:nvPr/>
        </p:nvSpPr>
        <p:spPr>
          <a:xfrm>
            <a:off x="3465830" y="3705860"/>
            <a:ext cx="1501775" cy="923290"/>
          </a:xfrm>
          <a:prstGeom prst="borderCallout2">
            <a:avLst>
              <a:gd name="adj1" fmla="val 25898"/>
              <a:gd name="adj2" fmla="val -1170"/>
              <a:gd name="adj3" fmla="val 132293"/>
              <a:gd name="adj4" fmla="val -20302"/>
              <a:gd name="adj5" fmla="val 195667"/>
              <a:gd name="adj6" fmla="val -13463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10" name="线形标注 3 9"/>
          <p:cNvSpPr/>
          <p:nvPr/>
        </p:nvSpPr>
        <p:spPr>
          <a:xfrm>
            <a:off x="4967605" y="3730625"/>
            <a:ext cx="2994660" cy="922655"/>
          </a:xfrm>
          <a:prstGeom prst="borderCallout3">
            <a:avLst>
              <a:gd name="adj1" fmla="val 98615"/>
              <a:gd name="adj2" fmla="val 97478"/>
              <a:gd name="adj3" fmla="val 143802"/>
              <a:gd name="adj4" fmla="val 92135"/>
              <a:gd name="adj5" fmla="val 162144"/>
              <a:gd name="adj6" fmla="val 117162"/>
              <a:gd name="adj7" fmla="val 194012"/>
              <a:gd name="adj8" fmla="val 128859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11" name="文本框 10"/>
          <p:cNvSpPr txBox="1"/>
          <p:nvPr/>
        </p:nvSpPr>
        <p:spPr>
          <a:xfrm>
            <a:off x="5767070" y="5505450"/>
            <a:ext cx="6424930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5">
                    <a:lumMod val="75000"/>
                  </a:schemeClr>
                </a:solidFill>
              </a:rPr>
              <a:t>from Froissart-Gribov formula</a:t>
            </a:r>
            <a:endParaRPr lang="en-US" altLang="zh-CN" sz="240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CN" sz="240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zh-CN" sz="2400">
                <a:solidFill>
                  <a:schemeClr val="accent5">
                    <a:lumMod val="75000"/>
                  </a:schemeClr>
                </a:solidFill>
              </a:rPr>
              <a:t>threshold behvaior + unitarity  √</a:t>
            </a:r>
            <a:endParaRPr lang="en-US" altLang="zh-CN" sz="24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线形标注 1 11"/>
          <p:cNvSpPr/>
          <p:nvPr/>
        </p:nvSpPr>
        <p:spPr>
          <a:xfrm>
            <a:off x="8002270" y="3730625"/>
            <a:ext cx="3004820" cy="1082675"/>
          </a:xfrm>
          <a:prstGeom prst="borderCallout1">
            <a:avLst>
              <a:gd name="adj1" fmla="val -4516"/>
              <a:gd name="adj2" fmla="val 51796"/>
              <a:gd name="adj3" fmla="val -58826"/>
              <a:gd name="adj4" fmla="val 57354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13" name="文本框 12"/>
          <p:cNvSpPr txBox="1"/>
          <p:nvPr/>
        </p:nvSpPr>
        <p:spPr>
          <a:xfrm>
            <a:off x="7746365" y="2670175"/>
            <a:ext cx="3123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6">
                    <a:lumMod val="60000"/>
                    <a:lumOff val="40000"/>
                  </a:schemeClr>
                </a:solidFill>
              </a:rPr>
              <a:t>Function basis</a:t>
            </a:r>
            <a:endParaRPr lang="en-US" altLang="zh-CN" sz="240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89401" y="1062196"/>
            <a:ext cx="81900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+mj-lt"/>
                <a:cs typeface="+mj-lt"/>
              </a:rPr>
              <a:t>Extract the real parts of the partial waves </a:t>
            </a:r>
            <a:endParaRPr lang="en-US" altLang="zh-CN" sz="2800">
              <a:latin typeface="+mj-lt"/>
              <a:cs typeface="+mj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9560" y="332740"/>
            <a:ext cx="43522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Ansatz+ Dispersion relation </a:t>
            </a:r>
            <a:endParaRPr lang="en-US" altLang="zh-CN" sz="2400"/>
          </a:p>
        </p:txBody>
      </p:sp>
      <p:sp>
        <p:nvSpPr>
          <p:cNvPr id="5" name="右箭头 4"/>
          <p:cNvSpPr/>
          <p:nvPr/>
        </p:nvSpPr>
        <p:spPr>
          <a:xfrm>
            <a:off x="4641850" y="505460"/>
            <a:ext cx="1918970" cy="130810"/>
          </a:xfrm>
          <a:prstGeom prst="rightArrow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1008380" y="1868805"/>
                <a:ext cx="6751955" cy="523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>
                    <a:solidFill>
                      <a:schemeClr val="accent6">
                        <a:lumMod val="75000"/>
                      </a:schemeClr>
                    </a:solidFill>
                  </a:rPr>
                  <a:t>Roy equation only valids in a finite range of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</m:oMath>
                </a14:m>
                <a:r>
                  <a:rPr lang="en-US" altLang="zh-CN" sz="2400">
                    <a:solidFill>
                      <a:schemeClr val="accent6">
                        <a:lumMod val="75000"/>
                      </a:schemeClr>
                    </a:solidFill>
                  </a:rPr>
                  <a:t>... </a:t>
                </a:r>
                <a:endParaRPr lang="en-US" altLang="zh-CN" sz="240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380" y="1868805"/>
                <a:ext cx="6751955" cy="52387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206375" y="2677160"/>
                <a:ext cx="6213475" cy="133858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marL="285750" indent="-285750">
                  <a:buFont typeface="Arial" panose="020B0604020202090204" pitchFamily="34" charset="0"/>
                  <a:buChar char="•"/>
                </a:pPr>
                <a:r>
                  <a:rPr lang="en-US" altLang="zh-CN" sz="2400"/>
                  <a:t>Massive </a:t>
                </a:r>
                <a:r>
                  <a:rPr lang="en-US" altLang="zh-CN" sz="2400"/>
                  <a:t>field: Finite correlation length </a:t>
                </a:r>
                <a:r>
                  <a:rPr lang="en-US" altLang="zh-CN" sz="2400" i="1">
                    <a:latin typeface="Arial Italic" panose="020B0604020202090204" charset="0"/>
                    <a:cs typeface="Arial Italic" panose="020B0604020202090204" charset="0"/>
                  </a:rPr>
                  <a:t>L</a:t>
                </a:r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285750" indent="-285750">
                  <a:buFont typeface="Arial" panose="020B0604020202090204" pitchFamily="34" charset="0"/>
                  <a:buChar char="•"/>
                </a:pPr>
                <a:endParaRPr lang="en-US" altLang="zh-CN" sz="2400"/>
              </a:p>
              <a:p>
                <a:pPr marL="285750" indent="-285750">
                  <a:buFont typeface="Arial" panose="020B0604020202090204" pitchFamily="34" charset="0"/>
                  <a:buChar char="•"/>
                </a:pPr>
                <a:endParaRPr lang="en-US" altLang="zh-CN" sz="2400"/>
              </a:p>
              <a:p>
                <a:pPr marL="285750" indent="-285750">
                  <a:buFont typeface="Arial" panose="020B0604020202090204" pitchFamily="34" charset="0"/>
                  <a:buChar char="•"/>
                </a:pPr>
                <a:r>
                  <a:rPr lang="en-US" altLang="zh-CN" sz="2400"/>
                  <a:t>Full unitarity: for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&lt;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charset="0"/>
                            <a:cs typeface="Cambria Math" panose="02040503050406030204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altLang="zh-CN" sz="240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75" y="2677160"/>
                <a:ext cx="6213475" cy="1338580"/>
              </a:xfrm>
              <a:prstGeom prst="rect">
                <a:avLst/>
              </a:prstGeom>
              <a:blipFill rotWithShape="1">
                <a:blip r:embed="rId2"/>
                <a:stretch>
                  <a:fillRect b="-174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右大括号 9"/>
          <p:cNvSpPr/>
          <p:nvPr/>
        </p:nvSpPr>
        <p:spPr>
          <a:xfrm>
            <a:off x="6419850" y="2703830"/>
            <a:ext cx="654050" cy="136779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11" name="文本框 10"/>
          <p:cNvSpPr txBox="1"/>
          <p:nvPr/>
        </p:nvSpPr>
        <p:spPr>
          <a:xfrm>
            <a:off x="7365365" y="3054350"/>
            <a:ext cx="3208020" cy="4489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>
                <a:solidFill>
                  <a:schemeClr val="accent5">
                    <a:lumMod val="75000"/>
                  </a:schemeClr>
                </a:solidFill>
              </a:rPr>
              <a:t>Allow a cutoff on spin</a:t>
            </a:r>
            <a:endParaRPr lang="en-US" altLang="zh-CN" sz="240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818515" y="4379595"/>
                <a:ext cx="4071620" cy="523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>
                    <a:solidFill>
                      <a:schemeClr val="accent2">
                        <a:lumMod val="75000"/>
                      </a:schemeClr>
                    </a:solidFill>
                  </a:rPr>
                  <a:t>Discretize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r>
                  <a:rPr lang="en-US" altLang="zh-CN" sz="2400">
                    <a:solidFill>
                      <a:schemeClr val="accent2">
                        <a:lumMod val="75000"/>
                      </a:schemeClr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(−</m:t>
                    </m:r>
                    <m:r>
                      <a:rPr lang="en-US" altLang="zh-CN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4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4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sz="2400" i="1">
                  <a:solidFill>
                    <a:schemeClr val="accent2">
                      <a:lumMod val="75000"/>
                    </a:schemeClr>
                  </a:solidFill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15" y="4379595"/>
                <a:ext cx="4071620" cy="5238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右箭头 13"/>
          <p:cNvSpPr/>
          <p:nvPr/>
        </p:nvSpPr>
        <p:spPr>
          <a:xfrm>
            <a:off x="4890294" y="4615974"/>
            <a:ext cx="1223963" cy="130016"/>
          </a:xfrm>
          <a:prstGeom prst="rightArrow">
            <a:avLst/>
          </a:prstGeom>
          <a:noFill/>
          <a:ln>
            <a:gradFill>
              <a:gsLst>
                <a:gs pos="50000">
                  <a:schemeClr val="accent4"/>
                </a:gs>
                <a:gs pos="0">
                  <a:schemeClr val="accent4">
                    <a:lumMod val="25000"/>
                    <a:lumOff val="75000"/>
                  </a:schemeClr>
                </a:gs>
                <a:gs pos="100000">
                  <a:schemeClr val="accent4">
                    <a:lumMod val="85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15" name="文本框 14"/>
          <p:cNvSpPr txBox="1"/>
          <p:nvPr/>
        </p:nvSpPr>
        <p:spPr>
          <a:xfrm>
            <a:off x="6560820" y="4382770"/>
            <a:ext cx="4013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gradFill>
                  <a:gsLst>
                    <a:gs pos="51300">
                      <a:srgbClr val="32B0EA"/>
                    </a:gs>
                    <a:gs pos="0">
                      <a:srgbClr val="005F9F"/>
                    </a:gs>
                    <a:gs pos="100000">
                      <a:srgbClr val="ADDCE1"/>
                    </a:gs>
                  </a:gsLst>
                  <a:lin ang="5400000" scaled="1"/>
                </a:gradFill>
              </a:rPr>
              <a:t>real part of the partial waves</a:t>
            </a:r>
            <a:endParaRPr lang="en-US" altLang="zh-CN" sz="2400">
              <a:gradFill>
                <a:gsLst>
                  <a:gs pos="51300">
                    <a:srgbClr val="32B0EA"/>
                  </a:gs>
                  <a:gs pos="0">
                    <a:srgbClr val="005F9F"/>
                  </a:gs>
                  <a:gs pos="100000">
                    <a:srgbClr val="ADDCE1"/>
                  </a:gs>
                </a:gsLst>
                <a:lin ang="5400000" scaled="1"/>
              </a:gra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8571230" y="4973320"/>
                <a:ext cx="2755265" cy="5613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en-US" altLang="zh-CN" sz="2400">
                    <a:gradFill>
                      <a:gsLst>
                        <a:gs pos="25000">
                          <a:srgbClr val="FF6952"/>
                        </a:gs>
                        <a:gs pos="75000">
                          <a:srgbClr val="FFD2AC"/>
                        </a:gs>
                        <a:gs pos="0">
                          <a:srgbClr val="FF3E35"/>
                        </a:gs>
                        <a:gs pos="100000">
                          <a:srgbClr val="FFE3BE"/>
                        </a:gs>
                      </a:gsLst>
                      <a:lin ang="18900000" scaled="1"/>
                    </a:gradFill>
                  </a:rPr>
                  <a:t>Valid for any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gradFill>
                          <a:gsLst>
                            <a:gs pos="25000">
                              <a:srgbClr val="FF6952"/>
                            </a:gs>
                            <a:gs pos="75000">
                              <a:srgbClr val="FFD2AC"/>
                            </a:gs>
                            <a:gs pos="0">
                              <a:srgbClr val="FF3E35"/>
                            </a:gs>
                            <a:gs pos="100000">
                              <a:srgbClr val="FFE3BE"/>
                            </a:gs>
                          </a:gsLst>
                          <a:lin ang="18900000" scaled="1"/>
                        </a:gradFill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</m:oMath>
                </a14:m>
                <a:r>
                  <a:rPr lang="en-US" altLang="zh-CN" sz="2400">
                    <a:gradFill>
                      <a:gsLst>
                        <a:gs pos="25000">
                          <a:srgbClr val="FF6952"/>
                        </a:gs>
                        <a:gs pos="75000">
                          <a:srgbClr val="FFD2AC"/>
                        </a:gs>
                        <a:gs pos="0">
                          <a:srgbClr val="FF3E35"/>
                        </a:gs>
                        <a:gs pos="100000">
                          <a:srgbClr val="FFE3BE"/>
                        </a:gs>
                      </a:gsLst>
                      <a:lin ang="18900000" scaled="1"/>
                    </a:gradFill>
                  </a:rPr>
                  <a:t> </a:t>
                </a:r>
                <a:r>
                  <a:rPr lang="zh-CN" altLang="en-US" sz="2400">
                    <a:gradFill>
                      <a:gsLst>
                        <a:gs pos="25000">
                          <a:srgbClr val="FF6952"/>
                        </a:gs>
                        <a:gs pos="75000">
                          <a:srgbClr val="FFD2AC"/>
                        </a:gs>
                        <a:gs pos="0">
                          <a:srgbClr val="FF3E35"/>
                        </a:gs>
                        <a:gs pos="100000">
                          <a:srgbClr val="FFE3BE"/>
                        </a:gs>
                      </a:gsLst>
                      <a:lin ang="18900000" scaled="1"/>
                    </a:gradFill>
                  </a:rPr>
                  <a:t>✔</a:t>
                </a:r>
                <a:endParaRPr lang="zh-CN" altLang="en-US" sz="2400">
                  <a:gradFill>
                    <a:gsLst>
                      <a:gs pos="25000">
                        <a:srgbClr val="FF6952"/>
                      </a:gs>
                      <a:gs pos="75000">
                        <a:srgbClr val="FFD2AC"/>
                      </a:gs>
                      <a:gs pos="0">
                        <a:srgbClr val="FF3E35"/>
                      </a:gs>
                      <a:gs pos="100000">
                        <a:srgbClr val="FFE3BE"/>
                      </a:gs>
                    </a:gsLst>
                    <a:lin ang="18900000" scaled="1"/>
                  </a:gradFill>
                </a:endParaRPr>
              </a:p>
              <a:p>
                <a:endParaRPr lang="zh-CN" altLang="en-US" sz="2400">
                  <a:gradFill>
                    <a:gsLst>
                      <a:gs pos="25000">
                        <a:srgbClr val="FF6952"/>
                      </a:gs>
                      <a:gs pos="75000">
                        <a:srgbClr val="FFD2AC"/>
                      </a:gs>
                      <a:gs pos="0">
                        <a:srgbClr val="FF3E35"/>
                      </a:gs>
                      <a:gs pos="100000">
                        <a:srgbClr val="FFE3BE"/>
                      </a:gs>
                    </a:gsLst>
                    <a:lin ang="18900000" scaled="1"/>
                  </a:gradFill>
                </a:endParaRPr>
              </a:p>
              <a:p>
                <a:endParaRPr lang="zh-CN" altLang="en-US" sz="2400">
                  <a:gradFill>
                    <a:gsLst>
                      <a:gs pos="25000">
                        <a:srgbClr val="FF6952"/>
                      </a:gs>
                      <a:gs pos="75000">
                        <a:srgbClr val="FFD2AC"/>
                      </a:gs>
                      <a:gs pos="0">
                        <a:srgbClr val="FF3E35"/>
                      </a:gs>
                      <a:gs pos="100000">
                        <a:srgbClr val="FFE3BE"/>
                      </a:gs>
                    </a:gsLst>
                    <a:lin ang="18900000" scaled="1"/>
                  </a:gradFill>
                </a:endParaRPr>
              </a:p>
              <a:p>
                <a:endParaRPr lang="zh-CN" altLang="en-US" sz="2400">
                  <a:gradFill>
                    <a:gsLst>
                      <a:gs pos="25000">
                        <a:srgbClr val="FF6952"/>
                      </a:gs>
                      <a:gs pos="75000">
                        <a:srgbClr val="FFD2AC"/>
                      </a:gs>
                      <a:gs pos="0">
                        <a:srgbClr val="FF3E35"/>
                      </a:gs>
                      <a:gs pos="100000">
                        <a:srgbClr val="FFE3BE"/>
                      </a:gs>
                    </a:gsLst>
                    <a:lin ang="18900000" scaled="1"/>
                  </a:gradFill>
                </a:endParaRPr>
              </a:p>
              <a:p>
                <a:endParaRPr lang="en-US" altLang="zh-CN" sz="2400">
                  <a:gradFill>
                    <a:gsLst>
                      <a:gs pos="25000">
                        <a:srgbClr val="FF6952"/>
                      </a:gs>
                      <a:gs pos="75000">
                        <a:srgbClr val="FFD2AC"/>
                      </a:gs>
                      <a:gs pos="0">
                        <a:srgbClr val="FF3E35"/>
                      </a:gs>
                      <a:gs pos="100000">
                        <a:srgbClr val="FFE3BE"/>
                      </a:gs>
                    </a:gsLst>
                    <a:lin ang="18900000" scaled="1"/>
                  </a:gradFill>
                </a:endParaRPr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230" y="4973320"/>
                <a:ext cx="2755265" cy="561340"/>
              </a:xfrm>
              <a:prstGeom prst="rect">
                <a:avLst/>
              </a:prstGeom>
              <a:blipFill rotWithShape="1">
                <a:blip r:embed="rId4"/>
                <a:stretch>
                  <a:fillRect b="-2451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334E55B0-647D-440b-865C-3EC943EB4CBC-2" descr="/Users/gugu/Library/Containers/com.kingsoft.wpsoffice.mac/Data/tmp/wpsoffice.wJzTOUwpsoffi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3293" y="332740"/>
            <a:ext cx="3147060" cy="394970"/>
          </a:xfrm>
          <a:prstGeom prst="rect">
            <a:avLst/>
          </a:prstGeom>
        </p:spPr>
      </p:pic>
      <p:pic>
        <p:nvPicPr>
          <p:cNvPr id="18" name="334E55B0-647D-440b-865C-3EC943EB4CBC-3" descr="wpsoffi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8770" y="3183255"/>
            <a:ext cx="1713230" cy="308610"/>
          </a:xfrm>
          <a:prstGeom prst="rect">
            <a:avLst/>
          </a:prstGeom>
        </p:spPr>
      </p:pic>
      <p:pic>
        <p:nvPicPr>
          <p:cNvPr id="20" name="334E55B0-647D-440b-865C-3EC943EB4CBC-4" descr="/Users/gugu/Library/Containers/com.kingsoft.wpsoffice.mac/Data/tmp/wpsoffice.gywEDPwpsoffic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0830" y="1742440"/>
            <a:ext cx="3554730" cy="650240"/>
          </a:xfrm>
          <a:prstGeom prst="rect">
            <a:avLst/>
          </a:prstGeom>
        </p:spPr>
      </p:pic>
      <p:sp>
        <p:nvSpPr>
          <p:cNvPr id="21" name="灯片编号占位符 20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7" name="334E55B0-647D-440b-865C-3EC943EB4CBC-9" descr="/Users/gugu/Library/Containers/com.kingsoft.wpsoffice.mac/Data/tmp/wpsoffice.GUHqeOwpsoffic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243" y="5187315"/>
            <a:ext cx="7906385" cy="612775"/>
          </a:xfrm>
          <a:prstGeom prst="rect">
            <a:avLst/>
          </a:prstGeom>
        </p:spPr>
      </p:pic>
      <p:pic>
        <p:nvPicPr>
          <p:cNvPr id="9" name="334E55B0-647D-440b-865C-3EC943EB4CBC-10" descr="/Users/gugu/Library/Containers/com.kingsoft.wpsoffice.mac/Data/tmp/wpsoffice.aQPyDKwpsoffic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5640" y="6083935"/>
            <a:ext cx="5347970" cy="674370"/>
          </a:xfrm>
          <a:prstGeom prst="rect">
            <a:avLst/>
          </a:prstGeom>
        </p:spPr>
      </p:pic>
      <p:cxnSp>
        <p:nvCxnSpPr>
          <p:cNvPr id="19" name="直接箭头连接符 18"/>
          <p:cNvCxnSpPr/>
          <p:nvPr/>
        </p:nvCxnSpPr>
        <p:spPr>
          <a:xfrm flipH="1" flipV="1">
            <a:off x="1070610" y="5788660"/>
            <a:ext cx="612140" cy="493395"/>
          </a:xfrm>
          <a:prstGeom prst="straightConnector1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8364220" y="5534660"/>
            <a:ext cx="37255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gradFill>
                  <a:gsLst>
                    <a:gs pos="0">
                      <a:schemeClr val="bg1"/>
                    </a:gs>
                    <a:gs pos="42000">
                      <a:srgbClr val="6ACCF2"/>
                    </a:gs>
                    <a:gs pos="100000">
                      <a:srgbClr val="2497EA"/>
                    </a:gs>
                  </a:gsLst>
                  <a:lin ang="8100000" scaled="1"/>
                </a:gradFill>
              </a:rPr>
              <a:t>Less computation cost</a:t>
            </a:r>
            <a:endParaRPr lang="en-US" altLang="zh-CN" sz="2000">
              <a:gradFill>
                <a:gsLst>
                  <a:gs pos="0">
                    <a:schemeClr val="bg1"/>
                  </a:gs>
                  <a:gs pos="42000">
                    <a:srgbClr val="6ACCF2"/>
                  </a:gs>
                  <a:gs pos="100000">
                    <a:srgbClr val="2497EA"/>
                  </a:gs>
                </a:gsLst>
                <a:lin ang="8100000" scaled="1"/>
              </a:gradFill>
            </a:endParaRPr>
          </a:p>
          <a:p>
            <a:endParaRPr lang="en-US" altLang="zh-CN" sz="2000">
              <a:gradFill>
                <a:gsLst>
                  <a:gs pos="0">
                    <a:schemeClr val="bg1"/>
                  </a:gs>
                  <a:gs pos="42000">
                    <a:srgbClr val="6ACCF2"/>
                  </a:gs>
                  <a:gs pos="100000">
                    <a:srgbClr val="2497EA"/>
                  </a:gs>
                </a:gsLst>
                <a:lin ang="8100000" scaled="1"/>
              </a:gradFill>
            </a:endParaRPr>
          </a:p>
          <a:p>
            <a:r>
              <a:rPr lang="en-US" altLang="zh-CN" sz="2000">
                <a:gradFill>
                  <a:gsLst>
                    <a:gs pos="0">
                      <a:schemeClr val="bg1"/>
                    </a:gs>
                    <a:gs pos="42000">
                      <a:srgbClr val="6ACCF2"/>
                    </a:gs>
                    <a:gs pos="100000">
                      <a:srgbClr val="2497EA"/>
                    </a:gs>
                  </a:gsLst>
                  <a:lin ang="8100000" scaled="1"/>
                </a:gradFill>
              </a:rPr>
              <a:t>Capture Jin-Martin bound for t&gt;0</a:t>
            </a:r>
            <a:endParaRPr lang="en-US" altLang="zh-CN" sz="2000">
              <a:gradFill>
                <a:gsLst>
                  <a:gs pos="0">
                    <a:schemeClr val="bg1"/>
                  </a:gs>
                  <a:gs pos="42000">
                    <a:srgbClr val="6ACCF2"/>
                  </a:gs>
                  <a:gs pos="100000">
                    <a:srgbClr val="2497EA"/>
                  </a:gs>
                </a:gsLst>
                <a:lin ang="8100000" scaled="1"/>
              </a:gradFill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559911" y="72549"/>
            <a:ext cx="518398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Impose unitarity and Optimize  </a:t>
            </a:r>
            <a:endParaRPr lang="en-US" altLang="zh-CN" sz="2400"/>
          </a:p>
        </p:txBody>
      </p:sp>
      <p:pic>
        <p:nvPicPr>
          <p:cNvPr id="3" name="图片 2" descr="屏幕截图 2025-07-03 2043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0370" y="1932305"/>
            <a:ext cx="5948045" cy="3963670"/>
          </a:xfrm>
          <a:prstGeom prst="rect">
            <a:avLst/>
          </a:prstGeom>
        </p:spPr>
      </p:pic>
      <p:pic>
        <p:nvPicPr>
          <p:cNvPr id="4" name="图片 3" descr="屏幕截图 2025-07-03 2044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940" y="5895975"/>
            <a:ext cx="6591300" cy="742315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5970905" y="180340"/>
            <a:ext cx="1261745" cy="245745"/>
          </a:xfrm>
          <a:prstGeom prst="rightArrow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7" name="文本框 6"/>
          <p:cNvSpPr txBox="1"/>
          <p:nvPr/>
        </p:nvSpPr>
        <p:spPr>
          <a:xfrm>
            <a:off x="8098155" y="72390"/>
            <a:ext cx="38906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bounds on coefficients</a:t>
            </a:r>
            <a:endParaRPr lang="en-US" altLang="zh-CN" sz="2400"/>
          </a:p>
        </p:txBody>
      </p:sp>
      <p:sp>
        <p:nvSpPr>
          <p:cNvPr id="8" name="文本框 7"/>
          <p:cNvSpPr txBox="1"/>
          <p:nvPr/>
        </p:nvSpPr>
        <p:spPr>
          <a:xfrm>
            <a:off x="2960370" y="622300"/>
            <a:ext cx="8309610" cy="7423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sz="2400"/>
              <a:t>Consistent </a:t>
            </a:r>
            <a:r>
              <a:rPr lang="en-US" altLang="zh-CN" sz="2400"/>
              <a:t>with the previous method</a:t>
            </a:r>
            <a:endParaRPr lang="en-US" altLang="zh-CN" sz="2400"/>
          </a:p>
          <a:p>
            <a:pPr marL="285750" indent="-285750">
              <a:buFont typeface="Arial" panose="020B0604020202090204" pitchFamily="34" charset="0"/>
              <a:buChar char="•"/>
            </a:pPr>
            <a:endParaRPr lang="en-US" altLang="zh-CN" sz="240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sz="2400"/>
              <a:t>Different behavior of the left and right kink</a:t>
            </a:r>
            <a:endParaRPr lang="en-US" altLang="zh-CN" sz="2400"/>
          </a:p>
        </p:txBody>
      </p:sp>
      <p:pic>
        <p:nvPicPr>
          <p:cNvPr id="2" name="图片 1" descr="截屏2025-07-07 11.44.23"/>
          <p:cNvPicPr>
            <a:picLocks noChangeAspect="1"/>
          </p:cNvPicPr>
          <p:nvPr/>
        </p:nvPicPr>
        <p:blipFill>
          <a:blip r:embed="rId3"/>
          <a:srcRect t="3242"/>
          <a:stretch>
            <a:fillRect/>
          </a:stretch>
        </p:blipFill>
        <p:spPr>
          <a:xfrm>
            <a:off x="9059545" y="3789680"/>
            <a:ext cx="3132455" cy="2046605"/>
          </a:xfrm>
          <a:prstGeom prst="rect">
            <a:avLst/>
          </a:prstGeom>
        </p:spPr>
      </p:pic>
      <p:pic>
        <p:nvPicPr>
          <p:cNvPr id="11" name="图片 10" descr="截屏2025-07-07 11.44.46"/>
          <p:cNvPicPr>
            <a:picLocks noChangeAspect="1"/>
          </p:cNvPicPr>
          <p:nvPr/>
        </p:nvPicPr>
        <p:blipFill>
          <a:blip r:embed="rId4"/>
          <a:srcRect l="4996" t="2745" r="1957"/>
          <a:stretch>
            <a:fillRect/>
          </a:stretch>
        </p:blipFill>
        <p:spPr>
          <a:xfrm>
            <a:off x="0" y="1167130"/>
            <a:ext cx="3110230" cy="2115185"/>
          </a:xfrm>
          <a:prstGeom prst="rect">
            <a:avLst/>
          </a:prstGeom>
        </p:spPr>
      </p:pic>
      <p:sp>
        <p:nvSpPr>
          <p:cNvPr id="12" name="线形标注 1 11"/>
          <p:cNvSpPr/>
          <p:nvPr/>
        </p:nvSpPr>
        <p:spPr>
          <a:xfrm>
            <a:off x="8374380" y="4782185"/>
            <a:ext cx="394970" cy="474980"/>
          </a:xfrm>
          <a:prstGeom prst="borderCallout1">
            <a:avLst>
              <a:gd name="adj1" fmla="val 51737"/>
              <a:gd name="adj2" fmla="val 99839"/>
              <a:gd name="adj3" fmla="val 76871"/>
              <a:gd name="adj4" fmla="val 29115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线形标注 1 12"/>
          <p:cNvSpPr/>
          <p:nvPr/>
        </p:nvSpPr>
        <p:spPr>
          <a:xfrm>
            <a:off x="3509645" y="2037080"/>
            <a:ext cx="447675" cy="548640"/>
          </a:xfrm>
          <a:prstGeom prst="borderCallout1">
            <a:avLst>
              <a:gd name="adj1" fmla="val 62037"/>
              <a:gd name="adj2" fmla="val -6382"/>
              <a:gd name="adj3" fmla="val 22569"/>
              <a:gd name="adj4" fmla="val -105673"/>
            </a:avLst>
          </a:prstGeom>
          <a:noFill/>
          <a:ln w="28575" cap="flat" cmpd="dbl">
            <a:solidFill>
              <a:schemeClr val="accent1">
                <a:shade val="50000"/>
              </a:schemeClr>
            </a:solidFill>
            <a:prstDash val="sysDot"/>
            <a:miter lim="800000"/>
            <a:headEnd type="none"/>
            <a:tailEnd type="none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图片 13" descr="屏幕截图 2025-07-03 2100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9920" y="2037080"/>
            <a:ext cx="2212340" cy="1535430"/>
          </a:xfrm>
          <a:prstGeom prst="rect">
            <a:avLst/>
          </a:prstGeom>
        </p:spPr>
      </p:pic>
      <p:pic>
        <p:nvPicPr>
          <p:cNvPr id="15" name="图片 14" descr="屏幕截图 2025-07-03 2058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" y="3282474"/>
            <a:ext cx="2456974" cy="1628299"/>
          </a:xfrm>
          <a:prstGeom prst="rect">
            <a:avLst/>
          </a:prstGeom>
        </p:spPr>
      </p:pic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374380" y="977265"/>
            <a:ext cx="41249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solidFill>
                  <a:schemeClr val="accent1">
                    <a:lumMod val="60000"/>
                    <a:lumOff val="40000"/>
                  </a:schemeClr>
                </a:solidFill>
              </a:rPr>
              <a:t>Elias Miro, Guerrieri &amp; Gumus, 2210.01502</a:t>
            </a:r>
            <a:endParaRPr lang="en-US" altLang="zh-CN" sz="14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3&quot;:[19951226,4722044],&quot;65&quot;:[20205081]}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3&quot;:[4722044,19951231],&quot;65&quot;:[20205081]}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3&quot;:[4722044,19971662],&quot;65&quot;:[20205081]}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3&quot;:[4722044],&quot;65&quot;:[20205081]}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3&quot;:[4364903,4364879,4722044],&quot;65&quot;:[20205081]}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3&quot;:[20042469],&quot;65&quot;:[20205081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resource_record_key" val="{&quot;13&quot;:[4364903,4364879,20042469,19951231,19951226,19971662,4722044],&quot;65&quot;:[20205081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334E55B0-647D-440b-865C-3EC943EB4CBC-1">
      <extobjdata type="334E55B0-647D-440b-865C-3EC943EB4CBC" data="ewoJIkltZ1NldHRpbmdKc29uIiA6ICJ7XCJkcGlcIjpcIjYwMFwiLFwiZm9ybWF0XCI6XCJQTkdcIixcInRyYW5zcGFyZW50XCI6dHJ1ZSxcImF1dG9cIjp0cnVlfSIsCgkiTGF0ZXgiIDogIlhGc2dYRzFoZEdoallXeDdUWDBvY3l4MEtUMWNiV0YwYUdOaGJIdE5mU2h6WHpBc2RGOHdLU3RjYVc1MFgzczBiVjR5ZlY1N1hHbHVablI1ZlNCY2JXRjBhSEp0ZTJSOVhHMTFJQ2hjYldGMGFISnRlMGx0ZlNCY2JXRjBhR05oYkh0TmZTaGNiWFVzZENrb1hHUnZkSE1wSUN0Y2JXRjBhSEp0ZTBsdGZTQmNiV0YwYUdOaGJIdE5mU2hjYlhVc2RGOHdLU2hjWkc5MGN5a3BYRjA9IiwKCSJMYXRleEltZ0Jhc2U2NCIgOiAiaVZCT1J3MEtHZ29BQUFBTlNVaEVVZ0FBQ1hBQUFBRERCQU1BQUFEVDNiWW1BQUFBTUZCTVZFWC8vLzhBQUFBQUFBQUFBQUFBQUFBQUFBQUFBQUFBQUFBQUFBQUFBQUFBQUFBQUFBQUFBQUFBQUFBQUFBQUFBQUF2M2FCN0FBQUFEM1JTVGxNQVZMdDJpUkROWnU5RXF5SXkzWmtRNU9XV0FBQUFDWEJJV1hNQUFBN0VBQUFPeEFHVkt3NGJBQUFnQUVsRVFWUjRBZTE5Zll4c3lWWGZuWG5UYjk1OHZEY1RSQWdoZ1I0UUg0NGp1NThJVGl4QTZlRVBKRWNoN3JFUlpnTXhNekY0UlFpckhoR0NFaVRTZzRGbGcxbDZGS0hFZ0tBbkZnRUhaSG9rd0t3U3dneFJnZ3dLekdDMFptM1k5R0FSSzhHdzgzYU4zL2J1ZWw3bFZOMzZPUFZ4UCt0Mno5UDZYR25tVnRVOTU5UTV2MU4xYmxYZDZudVRoSTVYRVFML2RjYzI1cHVkdkgyVmNvUUFJVUFJWERzQ256ZGs3SXVQalJvOC8yVVV1Z3dnbENJRUNJR0hEb0dmWnZ5NHZ5a1ZhNzFSNUgvNG9kT1RGQ0lFQ0FGQ1FDRndSOFFwaUZ4eXpQVzU3T29mSEgvejk3QXRSVUJuUW9BUUlBUWVOZ1E2N0Q4ZXIzMFhSSysvRkpvdHNoZE9lZUozNzlOa1VRQkMvd2dCUXVEaFFHRGhOZE9mVjVyY1lYK2JKMzhMSXRjUm5OY20wME9lVDVMT2xqalJQMEtBRUNBRUhnWUUxdnBzeU5RYVZ2dVRxVXBkeHE1Z2pQVVUreEtwNHFLODhEQm9URG9RQW9UQVp6d0NUN0UvU241SGpLOEFpc2wyaXNjQ0RMbk9rN1hoQXdWUGE2aFNkQ1lFQ0FGQzRMb1JXQnN5V0ljZnZTejBXSDVCcWRObTdJWGt0b3BuVURxNHF5N1JtUkFnQkFpQmEwYmdKb05KNEFjWTIrUjYzSHhGYWNPSFhFZGpIY2VTNU5hNXVrUm5Rb0FRSUFTdUdZRXVPMGhhRUtYMnVCNjdXL3kvT0dESWRaLzlrTW9seVIwZDAwd1pwUWdCUW9BUXVBNEUxaGk3bS9ETlcvZDQ3YU45cmNNTktHT0hPcHVzdkdqU2xDSUVDQUZDNERvUldHVnNKN2tKTVVvTXFBYW5ScGRMeHRLRnI3Um9qUjRyR213b1JRZ1FBdGVLd0Jtc3dTZUxhc1RWUFRiSzhFS1VUZlFEUmtOQ0tVS0FFQ0FFcmdPQkRucytTZmkwOEp6WGpnTlhhOEx3R2xjcjNVcC9IVHBTbllRQUlVQUlZQVJnaWVzZTVDRkduZkppUEZWTVlLNTRueGVtQjAwVkZSSjBKZ1FJZ1d0R0FKYmx0MENGcGNkK1VTaUNGdWNUdmlFQzdlTmFocEVaSFlRQUlVQUlQQVFJYkRDMmo5VFkyREtaUnhnTXVjekMxdUtuekNWS0VRS0VBQ0Z3alFnTStFTkZjK0RvMUgrd0RFT3ViWFh4YkUrbDZFd0lFQUtFd0xVaTBHZFh1UDRGc3dLL0NGdFNlK3J0TmtEVDM4U0VsQ1lFQ0FGQzRMb1FnQzN6WmpMSWxaaWNLbFU2OEhZSTJPVEZMdEtDTzFhQVUwUjBKZ1FJQVVKZzdnakFaUEFscTlMUjB6TDczeGhQd1NyWEMrbFU4dEttczVnb1F3Z1FBb1RBSEJHQVRhYjJtdnZTMWJHb2Zqa05XSHlEbDNoVjEwK2J4YTQ1cWtkVkVRS0VBQ0hnSXdBUEZjL3Qwa3Z4eTU2RmlReFU3NEhJOVdOLzh6Zi9rVE9qdEhrb1J3Z1FBb1RBSEJGbzZ6VXNWZWtTZS9DdmYvTXJHZnRqV1FEcjgrSzRxd2pvVEFnUUFvVEE5U0l3bHUvaFFscncxODB6OXZ1cVpPMU5JaS9lUksvSzZFd0lFQUtFd0RVaUFFRXBYWHRIT3Z6S1k5TVBmUlhLLy9oajdNTTRqeTVSa2hBZ0JBaUJ1U093QXAvRW1IdWxWQ0VoUUFnUUFqRUl3QzhWOFN1M1lrUVJMeUZBQ0JBQzgwSGdGbVAwWHRQNVFFMjFFQUtFUUZNSW5Na1huellsaitRUUFvUUFJVEJ6QkxxTUhjeThFcXFBRUNBRUNJRW1FZWlrYitOcVVpVEpJZ1FJQVVKZ3RnakFib2p0MmRaQTBna0JRb0FRYUJZQjJBMlJmZ2UyV2JFa2pSQWdCQWlCMlNHd0ZOcC9PcnZxU0RJaFFBZ1FBdkVJd09jVXAvRlNTQUloUUFnUUFuTkVZQVBldGpYSDZxZ3FRb0FRSUFUaUVSZ3hScCtuam9lUkpCQUNoTUE4RWVpNTd6K2RaK1ZVRnlGQUNCQUNkUkRvdSs4L3JTT0VlQWdCUW9BUW1DY0M4RkR4WUo3MVVWMkVBQ0ZBQ01RaXdMZHhiY1VLSVg1Q2dCQWdCT2FKQU4vR3RUM1BDcWt1UW9BUUlBUmlFWUJ0WExSeFBoWkU0aWNFQ0lINUlnRGJ1Rmo2TWJMNTFrdTFFUUtFQUNGUUc0RXpDRnkxbVltUkVDQUVDSUhyUUtETDJQM3JxSmZxSkFRSUFVS2dOZ0lkUnA5NXJRMGVNUklDaE1EMUlBQXpSWHJqL1BWQVQ3VVNBb1JBVFFUV0lYQjl1aVl2c1JFQ2hBQWhjQzBJM0lEQWRlOWFhcVpLQ1FGQ2dCQ29pY0FpQks3em1yekVSZ2dRQW9UQXRTQUFIMVZrUjlkU00xVktDQkFDaEVCTkJFNGdjTjJ0eVV0c2hBQWhRQWhjQ3dJRENGeWIxMUl6VlVvSXZCb1FXUGhJYlN1ZTJxL04yaGpqNXg4Mkppb2thTzJIUTZVTmxJMGhjQjAzSUNkQ1JJVG5hOWNhNjY3c0poZGx6Y3pjWEJ1b0FzWW9hOE95Y3pDSThwcnJNamNmMXFhNDlQTGR4VFFaRkxldi81M3BkNll6N3YyVHJRempJNHVIRUxnaVJjU3lSM2krYnRYUjdzcHVjbkhXek1yTmRZRXE0b3V6Tml3OUU0TTRyN2t1Yy9OaFpRcExWOWxwSVUwV1FXdnl6cXhMOHlvZnozb3YxTnZ2Nzh6Q2xqV0lXOWY4aTU4WXo5ZUZKTnBkbVUwdTBwb1p1Ymt1VGtWOGtkYUd4V2RpRU9jMTEyVnVQcXhNWVdubnBVS1NiSUtucm1iU3E3TXJkSzhzc2tPM3FPSDgydkRwaGlVS2Njc1F1QjdNUW5CNW1WR2VMMThOcG16QVhWbE5MdEthR2JrWkc5OWtPdExhc0NwWkdNUjZ6WFdabTlmYUxIVHU2clNYK0FxNzVDYmJ0d3NxNWRiWkRIcjFaK1Y4KytiR3RxMWZmL2EvbWptYlNYQytBNEdyYWQxYnYvN1h2dUs5ajVVZGdzWjUzcmhoenU3S2FITFIxc3pHelFhbXd0VDhlbTJtS2hrWXhIWXkxMlZ1WHVuVDZyTTlsZmJPeTg3OFpQeVhIa21WZ3JZanJncHZCdTNiOHFaUWd6MkxhM1VPN3hCZHlFSFRVcVpTNWpZRXJySWhwcXhndnFlMXZGVHArZkVUeno3NjZLTmZDbi9QUGxGbkNEaDNkNFdiWEdRN1RwSllONjlPbi96d280KytBM0I4N0puaFJWbVhHYnA1OWxwVHE1MEtZeERmeVZ5WHVYbXB4U041dnlVWnZXenB1c1Myckh6VnpGTGpteWhic0dxZHFjV0tVMTF2SGs4SGVqWmttY3BWdXJBQkllWmVKWTVpNGtxQlMzbWVQOTFVUjQzQU5YOTNCWnVjc3FZWXBFeUtTRGV2S2hENStTS3psc3dMOCt5MW1Vb0VNWWp2Wks3TDNMelVwOGZZSzFtcXJUbmZJQjJ4blN6U2N1V1RuSGxkT1FrT0ZYOFYrN0ZUcHJNbjlwN05GZllwZldsMmlkdDJwYzFVTkFJeno1c1JwYVVzdlBsOUlMWGtPRTU1L3QvODJYc253TVhZMVd0LzZVKzBxTktKYTNCWHFNa3BhMHJyN1JOR3VubjV1Vjk0bmNDUmZlZ1hudHYweFJlVnpMWFhaaWtUd3FDSlR1YTZ6TTJuK25RWWV6NUxzMGVZdFJiZkdzYXVzNXhFUEpRTUtzbUhEVmwraDl2N0lXWjZKR3FCRGt2S1M2K1ZqUVY1UXR4clhURHp5QzJNejQvS0JpN3MrVFUrNm5wd1hLdjJhM0JYb01saGEycVpBVXdOdVBtL0FJN3NFL1VVbUd1dnpWSXhoRUVUbmN4MW1adFA5Umt5bHJsdzFiZkhLRGVqMTI5dU5EMXU0TC9oMjg0QUZyNHZzWU12OVp0ZlljUGlWYnA3cFZMTm5hR2R6bUlnQndPZ2NpTXV5L01jOC9ONnRsMkR1d0pOenJLbW5pRkowb0Nib2V2VmJTdHo3YldaRUFVd2FLS1R1UzV6ODZrKzBBcXpsbjdnL25pQWxSNWt6OG93bVpQK3BpczA3aGxtQmttSHEyUjJBOVRmeXFEdHNDbStzcHc5SmNaa3hXbkxJSi84Vm1ZazlXbkxsa0E3dFVlUFpSbno2V0NYUmJuQVpYbWVmM0JvSzE5dzF0VTV1Y3Z5a04va0xHdXlWQzBxYjhETi9leXVWMVQ3ekh1dFVLQTEva2l1SWo0R3pYUXkxMlZ1bml2RjMxQm45VytrYWMrZW43VHFiU1dhNEdYbFFjTnp4VE5RL3dDcGpKSXduTERXeVhmckxJSWllVHBwR2FSTGRXSzVaRERRRE1VSnZ2KzAxazJqUURSOFpiWlU0TEk5eitkN1J3V1NNeTdQeVYyV2g3d21aMXVUb1dsaGNRTnU3amd0dExCT1RURDdYaXVxZ29mWnVzcFF3c2VnbVU3bXVzek5jMTBXZUord1psUmFRNzdyOGE3T0pjbXFQWEZFVi9LU1VBRmFFNzhkUGR1MDYycURqa2c4dmpoZ3pIb1VNTTR3RS9PVVNkc0dCVGdtalU5SmhaTUNOY1VXbFExY3R1Y2pBdGQ4M0dWN3lHdHl0alcxTVl4M2MvM0FKUnJFTEh0dGlncTRLMXlKQXMzRG9KbE81cnJNemZQcStYT2VqRm5JeUxseVZtdklBczM4WE5uSjQyVG1rd0JEVkNIVkF4MnRCd2lhbDMrekhsOVpyemRlMVBKMHdqWklGNXRFTy9OeGdhSlpycmdreTUzVWVEUUVaZURHWFdyRVpYcytJbkROeDEyMmg3d21aMXVqZkZMNUhPL20rb0ZyNXIwMlJhTlR0QWJuWXRCUUozTmQ1dWE1ZHJ3Vld1TXE3VUF4UDhFQnQxTVFmaldubGRoZ1ZyeWJaTTFMTGFiU0dmQzlQYTdTbkNkd0JZL0ZGcTJjSnF1ZWNBenlCZHpPbXJ4cTByT3NWVVZOWVNmNHFsS05YVk8ya0VDdWJPQ3lQUjhSdU9iakxzZERicE96clFuQVVxNG8zczJBaHJXWVVhNWVUalh6WHB1cVV0anFYQXlhNm1TdXk5dzhxTWVmODRTWFdtR1BHOE5ScG1ZMFBiUDNLM1REVVRJRnF2ci9JU2daakFKOHE2TVZRQnE2enlhSlk1Q3Y4NDJNVUdvbzJ4VWZKbTJBTGJFN1VVenRKbFV5Y0RtZWp3aGM4M0dYNHlHbnlUbldHRFFxcHVMZDNLa2R1R2JlYXdVVzBEd0s1a2N1QmsxMU1zZGxpWnNIOVhhdm5BNnUzZGQzWXNKaXVXbUY1cGVKcmoxUDNyV2lpVXRjTmQ5aUV6dTZhZ0Y4a0dJRjVFNVRqd1VjZzNTTk90R3k0cjB1Um9rQnZpR2c4cXdrOU1SNjRHY0psT1VsQTVmaitmcUJhMDd1Y2p6a05EbkhtZ0tJc2kvSHU3bCs0SnA1cnhWbXd4ZGE4SndsQUlXTFFWT2R6SEZaNHVaQmxkRURDRkFoOWNTUEV2RG1oVjI4VmhVd0lxUEltU2V2RmdYeERESGg0aFgyY2VqVGVENnI2TVpRanZjbHRJcW02NHF4OE93WUZLQWZGeTF5VlExY0E3QWw1S05BM1pXS1NnWXV4L1AxQTllYzNPVjR5R2x5ampXVkFMT0lvOTFjUDNETnZOY0tROEhSYUhuYXNsMWxiQXdhNjJTT3krQzVvRGYwNnozZnN4ZXhsVXBRYkk4VXV6Z09LS3Jpc3pOUFhtbDBsWG1KZlRab2VlaHJJVll2Y2Z5NGtiM04xdWZPTFhFTUN0Q09paDZkVmcxY1BBb2ZCQ3FLTFNvWnVCelAxdzljYzNLWDR5R255VG5XMU1jdzJzMzFBOWZNZTYxQVpZTlp5OU1ocEd3TUd1dGtqc3NTTncrcWREN1ZEaTV2dzE2SWlUMC9tZFRhU2VUTmt4dmRrTFRJM2dKOStxNFA2WUR4S2ZDcHVYQ2J2V0l5TVNuUElGL1lSbEZkVlFNWGVNS2E5dnBWMWlzcEdiZ2N6OWNQWFBOeGwrY2h1OGs1MXRSRGpuTkZ1N2wrNEpwMXIwMUJPYk9YcDBOSTJSZzAxc2tTMjJXSmwwK1M0Zmx1Y0hsN3hGN3VXVzhrV0s4M1ZQTG15WjE2QTdjUWF2Qm80YW9WN05Pd0YrSm40UUppT2lzYUJTSGEzS1Jua0UrOVdEUzZxeGk0dUkxTm9xWTFMaGU0WE0vWEQxenpjWmZuSWF2SnVkWm9NQ29ub3QxY1AzRE51dGVtV0hURHF6QVlLQnVEeGpwWllya01LblR6OEZ2UkMvNkVBdXNpMG10RHRqZTI1aWQzaW5xakowTVVlUFBrUWVHOE9Td29XSHJ5SUJsYTRWVlNQY1h1d3hvZFhnSy9iS3JuZXdiNWlpMnpLNzhRbDFRTVhIeExHcDcyWWxGUjZYS0J5L1Y4L2NBMUgzZDVIckthbkd0TmZRQ2ozVnc3Y00yODE2YWdPR3VGSWFSc0RCcnJaSW5sTXFqWXpTZkxiSiszdzJOWHFiZXpxNTIrTlQvWnNMWnp1dlNaZVFpTEY5YkZreWFmancxZWhGanNUOHhhRS9ZMFBGYkUreVNDSzJHV1lpVXpua0UrSCt5QU8vVkxVVW5Gd0xYRUE1Zm5JaVN2YnJKYzRISTlYejl3emNkZG5vZXNKdWRhVXhjNy9vS0lTRGZYRGx3ejc3VXBLRU5XdUhuUXhxQ3hUcFpZTGdOdDNEd3MxeC9EeU5wLzMwdWZ2UnZtbFRqbWpQQlBEc3Q3Kzh3ZEs5d3UzT1ZVWG5neWZnVzJlUGhibkc2eTZmR0d0VVFMZzVZS1l2TklQWU1DeEpQUXNodWlxeGk0ZUtSb1NuMmtSZG1kODY3bjZ3ZXUrYmpMODVEVjVGeHJMRUNxWldMZDNLbTdqMnZtdlZiZzRLMFZodERCR0RUWHlSTExaVkN2bTA5dVRXSEYzdi9OTE15elR2bkt5cjdSdFZkdmthanJ6cE5YcllHUWtWOHJOVHhJUmdIdmoyRlV0MnNGdEtWNkszUUJwVHlEQWpUamdxWDBpb0VMWW5EUjVET2dSSW1pY2lNdTEvUDFBOWQ4M09WNXlHcHlyalVsWU1vaWlYVno3Y0ExODE0ckxQYldDa000WUF5YTYyUXdvTUxUSmY0N2FUdWZuTUZ2RHFCYkhEZzY5V0RmQkE5b2g2YThIMWdrYW4zdjY5ampYMmRvQWlsdm5neVBLd05rOVlyVzRTMEYwS3Z4V2hZWEJGT3JUUjdRWGpKU2I0Wlc2TDd4dlpQcHQ1MGFvbElwejZBQTE2QmdkRm94Y0oyQUoycitOaVNnSEMvNkgxODYvTkNmK3lPdU4vMUFpTjcxUEFwY2E3LzlMOTc4cGM5c0F0Y1hQRFA5OEQ5SXVWYytQbnp5aTA4RGtxTGN0ZlRFM1lESVVKSG5JYXZKdWRhRUpKUXNpM1V6Q2x5Ly9oKys0bU9QZlQvVXUvQVh3eWUvVFhhN24vbjI2WWVDdlN1cTE0YWRIREFaL0h3ZUtMYUxNQWJCVG1hVGw4MVpMZ01tTjU5MFlXTlgzMXNsZ2grZjMrVzBlR3VuTytVRGFldUEvTE9NZlNSRG0vZUJBSFg4cUthQnUveXB6a1FtYmtDQTRsdmtqMjA1YlQ0YkhWaDdOamY4SFd6SmY0ZHh6SVJkeVZaaWl3am13Z1lGU004SzF2RXFCaTR3cGNuNWRiTDJmOEh5SWZ0RDkwZlc4QzJoVTJYTkI2YWJLdWw2SGdXdU5tZ21McitSVFllTS9UNW5XWjZ3SitCbW90bVZtQ1NKY3RlbHdYU3R6N3Q0NkFoN3lHcHlyalVoTVNYTFl0MXNBcGQ0MndOdm9qZUdITHdyQWQ3M0NVeERwc2IwMmd3bjJ5YXZnalBWTVQyMXI5azVqRUdvazluVXBYT1d5NERMelNlZGUwbHlhVTJxdU93enZpckhQNGxsS29MeDE2bkpwYWtlKzhLZFpPMzdBa014Y1YxWnpzOHZHVjVyQW1xSzY2UVdRVUd1NXI3RkRFWmVDS3ZBTm5XTVRMTlhSVXZzaGIrYUpMODJ3YjhPVU5mQzV3eURmT0lOZjluTklxb1l1TUJCR0VCTFZJMU1xOGZ1LzQwaytVbjJKWUFVZmp2RUx1clVRejFvOUR3ZkNGd2ZtTUxJNFBQRmtrT3I4K0EwV2VtN1EzdXVaNHk3WU9GQ2I1NitoUnVtQlVDR2gxQUw4YXl4K0t0bFl0M3NCNjYxL2crZUpnc1RNYjUrSzRNeDhiKzNIcEFwOVdKNmJkakpTckk4YjJBZ0Q1MkxWaFpqRU9oa0ZtMlZESEtaWVBQeVcwblN0cGF4Z1F6MlFrQXh0RS8wS2hXWWZna0I2Ti9iMkIrTFhOZDY3WlVoK083bm5udnU0eUFiVG4rNmFZb25NTDlyNk5pQWlTKy9XVjFZOHA0U25RWmF4WjRwN3VsK3FNcGEvYXRUbnI1UnNKQ3U2T0djWVJDaWtNbmJCVE83aW9GckFpWTIrSXVmOThoUjVnZW12MjRIcnE0WllnT3FLdXg3bmtlQjYxZityQSs2YmE0Ti93KzN2TS92ZDA4OTJJRWswQnp4SXV1SWNSZGVjR243YlZIV2srRWgxT1E4YXl3TnEyVmkzV3dDMTlxYmZ3NXdmRjZDQjVPSUMraUVBdE5PcUNueDdna2dBTnJvS05scnUwRW5Jems4dWZ4bTZMVGdXdmovM05jNDErd3N4c0R2WkRadGxSeHltV0J6OHV0OHNMSUxZMU5MSnV5RmdEeTgvaEF0ckN3Nk5FRFFsNStiWDhZelNrdVFhTURuVHRIWVcxRnpDTXBueitDVkNmd1pnbFZGYXlMeUU0YTdUc2VtZ1NwdXNuZW1GUTBxeFFUb2tWWnRRV1ZYMlRSWXJnb3JCaTZ3c0RuTUlGTHpkcytQM2cvYmdRc3REc0hUR1dXbTUza1V1T0FtQjgxNzg1RjBNTFFMaTZLdDRUNFhEVjVCZzJ4ZUFrZU11ekR1WTc4dHBoV0kvNWhTRnFNbTUxbURPS3NtWTkxc0FoZlUvQUVJWEszaEp0ZEJnUGRJK2pvUWpxbXJWMVN2RFR2WnJZTG5FV1hvY2xxR01mQTdXVFpmMFJYa01rSHE1SmQ0ek9GZkc0V1RPZnJzaHlDellYMUY0NVkzOWw4VlZKeXJmOWZ3T2lrUWN1RVVYZXA3dVhPaGVyYkhZODdFR1k3QVhnaHVEUmkxYlNTS01hVEpRbW9zcUNCeE0yUEFhRkhyVE1BZ2ZVMG5ZUHFxMDZGRXRjREZuNUxnMFdOSVlvV3lTMzAvNHJOc1BGVWM2aXY4YlVjWFVxYm5lU3R3aWJmODlBOEZMWTkyTitXRWJzejgyQjNqTGxEb1NDb0VlNDd0c1lZcVQ4OEJENkVtNTFsak0xZkt4YnE1ZzRjR01HMS8vcVlNOWp3eTl6ZUZMb0RwZ2F0VVRLOEY4UFJ3QkRuWnJZTG4zU0ZkaUlhdjFPaHl2NVBwUzVVVHlHV0MxOG5mNWtNcjNuNVRsRkx4MERDUElYVmlMWDF0ZUkxbHBPWlliMUozOEpUZCtuOW1pK2JYdXY2RzBTVDVKeitSZGZ5VUpjL09UTTRoZjRsV1AvamxqcERQWDRPNGI2aE5QNVJsSzJxNWUybm9QR2cxVEtGVXdDQ2ZEQVkxSE1ITW8xcmdBbWxXRU00VVcrb0NTTnRUaE5CelVPQ0NycU5mK2dYT1YraDVucmNEMXdaamYwV0dmb2l3cnd5MlUrSHR3SnBvaEx0NGZGUUtnV3UxbnNvU2RBNTRDRFU1enhyRVdUVVo2MmFBWHdjUkhpZWViOTlOVlJneDltdHk2UlhtN01oRjZlV1lYcHZoNUlEcFBKSUdpcDBpaklIWHlSemFLbG5rTXNIbTVNODRQTzRxMFdVNnlvZW1oMGI3SjZxajY5cjdjcGdHN1hoUEY3cUpyak9ZZyt0dExGYlN0NFlzODVET2RDVkRmbDJNcVVCUGZBT0dNSHdJMTdoUi9Kd2UwTllkTVRmVnFsRUhyK1FwK3V4ejF6ZklKNGJLVGQzKzVhUmE0T0tCd3JxekJDU1dMeHFob0xwcjlZcGxpRHRLenNCUWVaNzNBdGUvT2svWllJcnpsMDlLQ1NCNld3bVQ1eGgzSlVnaHJLZFRCYzkyZlEraEp1ZFpFNUJRdGlqV3pXN2dlaEdCOXlhRXFhdFBUSy9GNENGTTNTb2dEeUdweENJS3dzRHZaQUdwWll1UXl3U0xrKy94YU00SEp4SW1UZ1BMbC92OERBMUF0K01rR2JsM3VYVVl6b3BqaEFieGFRbjZINWdubjdtU2dGek1oa0NOMExHRnhObkpKWFlLQlNmMkVsMHZGUSt3bzFFUHlCYzJHZjR6YVRKY1FYYzljejByRlRESUo0V2JsVk9kVFZNdGNNR0lIdHRpaTZxYWcrQmk3SVY1Q0xxZDQxa0ptdWw1bnJjREYyZzMyWlJhZ0o3cUpyM2h0NG9ZZHlWSUlheG53UHlBaDFDVDg2d0pTQ2hiRk90bU8zQU4yUlVDVDkrcHNMK2tZaEc5Rm5aeW1xa253alJnTXJqNVBGRHNGQ0VNL0U3bTBGYkpJcGNKTmljUFc1bmhnT0VPQ2xFRHVWZHpiQjRzQWMzQUhTZmRVWXRldmJ4ZWFvK0dlR1VRYUFJYkVON0hPMmZ3dURvVVhLRi9zSUVZRHQ2dmovVmx1S05zOHd3NHlFeSsrWjQwUjh5bG5OOUNtTTZiZDJpNUtoRXdTRjB5WjdnVmJKdWNuNm9XdUhZNUxyNlFlaVV3SURXeENvdzNHUTdrbGhJNlZONE5lTjRMWFBJT0poclNnWlFBd3ZhVU1GVVU0UzVvbzNwR2ovVjBxdURaZ0lkUWsvUGFjVUJDMmFKWU43dUJTd2NLc0ZDdkVBNzlHVUZFcjgxeWNzRGtEY1l1QXNWT0VjTEE3MlFPYlpVc2NwbGdzL1BwNEIzdVpxanp3dGp2U0pEMlVXeUdKMUM0aWZQcnR4V2diVFgwRWx6MnY5QThlUVBkOG0zcXFqa3haQlloYWwrenRxVjBlS1NzZlM5R2thZWFSQ1Ftc2wrQnVlZjJsZHhjeUtBQWc4SXdjSWtYVlF0Y0k0aGJhR05LaHN5U3hTYzRvTUN3RkFVdXVIUlhTb0htcUI5WmVKNzNBcGUrRVUxTVc0Y25QaTZ1TWU3Q0NpRTlBMGFIUElTYW5HZE5RRVRwb2tnM2U0RnJXOVlNNE9uVmo0blh2V0o2TFF3YmdrNE9tSHhXYm4zQ1lBQzN3ZE9BbkhwRnlHVkNnSjFmU29jcWJUd2NQVk9kWklpYk9DeUJvMEVaRjdXaHhqbExUNGdOSjBIOVF2UGtEVlZCa0tOS1lVK29CS0ZIaGxyZ2hXYTdKMFRBVFF0MWRoaG5ITnVTOVNEelRUKzJJNiswdnZlWnE5Y2YybVJ1empVb2cwZHA0YkxMZkxYQTFRVURkVHZPa0ZpNmVJd0hnM2JnR3BpR0J6ZFBIZEU4ejN1QlN5K0ZUa3hiaHh2SGdhTlVqTHV3UWtoUHB3YWVkVDNFeTFDVDg2emgxK3Nla1c3dTRIN0g1ejJxOFVIZ1VyTkcyQnlIYnNCQzBaaGVDek1uSFYwd3BnRUV1czVhNFRlK2YvaWgvK2ZUR1F6OFR1WlRseTVCTGhNOGR2NVdPc2pmUmFNVDJNYjJkQ3Fkb1hnQXV3ZmNsVG9JWEh1RmFrQWJQM2VKYkJYY3ExWHlReUViVm0xTUgzbUtYZTBJRWFDZVdjdmhvN0swV0l1MzRwb29iVjJ5eDMrT1RlOXFrbERDTVNpTHB3Q2Jhb0VMMmpjYUVZZTBxbEFHc2c0MXVSMjR4bVpDQ25qZFUxU2U1NzNBcGRkd0orYitFQWhjTWU2eUZjcWJPRHNlRWxhZ0p1ZFpvOHlzYzQ1ME16Z1d0ZEdoYWFNUXVQUXd3UTljTWIyV3o2NlVwUmhUVlliT3pscmh0N0RwZC9TWi8yTldnNEhmeVpDMHFrbmtNc0ZxNTgvUytRQTBNaDJHSDJIVFkwRUpnM084VU9NNW5NL0QzMUNrRGhCZHVEUWIzdGpYcFNpWlg1ZUQzcjRaSHNEVHlYZW4zQ2NNTDZYNW1FSXorWUVkcTZMM3NIOEtEeU1uVjZuNTFpV1RjUXpLNGduRWF5T2o2bFFSVkdWNi9JUEYxRWp6cHlER2JEdHdaU3dqZVo3M0F0YzlwY2pFOUFvL2NFVzVDM0RmVXJVZ1BWVVJPanNlRWxkUWsvT3NRYXlWazVGdTdyaUJTeWtBZ1V0ajZnZXVtRjViWWEzUTNpMjNNcnkveVgvVjlVZEtSM1UyR1BpZFROSFVPQ09YQ1c0N0wzWUVpdEcxaWxHdGllb2p2SW52bXhvNzdvaUxSenVtZnNkdTZPelVtWms3NkF1M3ZMR3Z2bFF0SWZiaEFVdlh4S2kzNndnOHNrWXAwTmQyYk9GOTBQNitmSjJCdUxLU0JycFZaYjlOcm5LMlFaazhRek1HbEp5dDMwWWIxUzZuS1BNVHgwcDQrTXhIbEtZZGgybEtsOEp3WHQ5eGhlTk5STXhhUnZJODd3V3VBMVg5eEFqM0ExZVV1MDZpbG1aUWsvT3NVYnJYT1VlNjJRMWNlazZZSDdoaWVtMldrMzNybmJYQ1VSb2h4bnFFb3pnTUJuNG5VelExenNobGd0dk9EL2RFSWVpb1puVFEzaUN3OG9NdkhSMm1TZjYvNy9ZZHVGdnpJLysxTUYwdllQQ25nTnBCUm55ZDFDMjVpQVhCSkozeWNpM1Yya0NiTWIzMHduL2ZnN3FycUFzMGcrTSsvRFpZSGlkeWJEaVdJMDVWYnArQkRVWEFUQjdqVGNYT1A2K2JjZWhsY0VWcm4va2RwTVNzM0diS3lrR1hVRmdCaVRYaXdrc2VBMzBEQ0hqZUMxem5xcmFKY1MwZ2ZrOFZwK2NvZHlHRnNKNTJEU0xYdFR3a3F6WjZlZTA0SUtKMFVhU2IzY0NsUFFOZU9sQks5TDJtRzlOck1YZ0lVMVVaT2tQYjBFc0FmTXRVdXNxNnFtWTBtdEpnNEhjeVRWUTk0VVlKSzcraWhsUkRQYWZ1Nk5VVUhwaE9UWVdldzlXZTBmc291aGx5bWVyZ2JpTEx3Q3NlWGEyQ2tkekhBSk1EdWZRT1hXcGZpb0wyYXdZVGdjQ2xBc2svVTFYM3B6c2l1WnNiSkd5RE1ua21icTlOUnFCa3hxR2Y4eXRWN0ROM2hEL2h0bWxLNXdBcjlNd0NSQnVROEpMSEdQbkk4M3pOd0JYbExxUVExak5ndCsyaGxBQTFPYythZ0lqU1JaRnU3amhUeFhLQks2clhZdkFRcGdHTHdjdm5wdmltL0gxZkN6Y2ZjZGxnMEdqZ1FpNFQxVmo1VlRWNnVGUlB2MkVtY1ZkcXl5Y1ZhVmNXQmI3RFI3eER3WkUzWUxEbnlhbGtLM2JLeW1xZHh2S093RFZOdGI0MHlvQko2SWJoWXlyR01WeDlhYStjOWZHZEUyaWs1dWxsR1pUTlkyNURTZ0ord3hHdkZoMGZVVFRoTTdRMUU0L0RKT1ZMTjZ3MzhWdUJLMnNaeWZOOHpjQVY1UzYwcm9YMURCaHVlVWhlUjAzT3N5WWdvblJScEpzN3RRSlhWSy9GNENGTUF4WUQ1WVVwbGpORnZpM3EwSlR5bE1IQTcyUTJaYVVjY3BuZ3MvSzc2cGxHVzkySEw4MXpkOTQ4VVZYKzJzREtrUGNvT0xZUm1aMkVHYldhdXBrTHR3S2pNSE8xZktxbE5rSHdTZTBlNTRNSWRzSFAvSUJHY1M5TjhmOWd6STdKaWRSN2hPNTZlZXltZW82VCsva3EyNkJzbmlHK1d6a1ZRM1l3OWNzeVMrQmVZNDE5TXduTFhEakpEbHh3U1FaeC9sc0tjenZ5UEY4dmNFVzVDeXVFOUF4WWJIdElFcUFtNTFrVGtGRzZLTkxOOVFKWFZLOUY0R0ZNQXhZRDVhWXA3cXZ0UkdmdWhNUmdFT2hrUmtEVkZIS1pZTFh5UFRXMjJHRHBaQXUya0IycEduaC9VV2s0ai9FQUppMi9JU09Ya29Lb1pSSm0xR2pZSXdzdEZYeWUwaVZMT3ZhRHB1THBjUTg5WFo1WWdRdEdMVzdnU3Q0SWJQdzRGRFdPZEp4VEpTRkZiSU95ZVl3M1ExS3FCYTVkcm1SUVRJM0NrK3pBTlREaEVjd1VnSW9LUE0vWEMxeFI3bktXWm82ekxiYzlKT2xRay9Pc3lSWlZmQ1hTemZVQ1YxU3Z6VTNuT2pzQUFCK3dTVVJCVkhLeWJ5dFFtaTREOHhOSjRYMGt5V0FRNm1TKzNKSWx5R1dDdzhxbkcydWduRGZGYlRoM3plOHEzSGU1aHh5KzhCZkFaNjMyaWpyTVB6RGwzT1JreXQ2UjRWMHVYU0Mzc3dBOU5BQytlUnNtUGx1YUcvUTYwSm5BUGk2NDlnVVRJRklhWHVvN1NkOE0yNHdBbWJJTnl1YVJRMENQWHhaVUduR05RRWU5K3BFbHNXdzUzS0xRa3BvMVZSenJ4c25oT3RBU1BjL1hDMXhSN2dLRjdpbUY4bjloWjN0SThxQW01MW1qeE5ZNVI3cTVYdUNLNnJWWlR2YXRIK05HZDBjdmJkMDBjN0tVeDJBQTBKdFE1d3VzVm9KY0poaHhma0ZQRGVBMnhWc3F0T005TFI2YU9PNHU0UjNILy9oTndLbEhQcHBYSmV4NXNpemR3RjFIVWRZNHQvVnNacEJ1b08xcWRFRWFxSVZpSmt3aWovMHFXajgrQkxKMHdEalJZODB4Wm5TWWJJT3llWEFJZFVUd2JLWEExUVVkRzlzNEQxN05DbHhveVFQTVBOSnFlNTZ2RjdpaTNBVUtiU21GaG1oY3Jjck0yZmFRTEVkTnpyUEdzRlpQSWExQ3pFVnU3dFJaNDRycnRWbE85dFczMWdyTmUwNVhyYWdBYkFhRGNDZnpKWmNxUVM0VDlEaS9hQUlrOUExWWpCcW9iZWVjZEZldGU2WDE5RExXclA4ZHNGNmtKUDcvRTJ1ZUxLL3ZoaHJlT3Q3WVpLVi95aGVibG5UMExCUjZJOHpISWZvK3JXbjU1cWM5bllNVjkzQjBYWUcySTRJQ1RQaTNKWGxlMDdZTXl1YUIybzlNNVg2cXFFVmJIR013cGRMdndDMXVKd01MQU9oMmhFZGNlTWtEek56WGpKN242d1d1S0hlQlFuZWxRcUJuSGhxV2g1UU5xTWw1MWlpYUd1ZFlOOWNLWEZHOU50UEpudlZBaVphblQvUnViamM2SVF5eU9wa251MHdCY3BrZ3gvbVRsN1VFNkJ6MytZQkxianZuNWRBQzBMMDVhV003TkI4a3VpYms0bUtSSG9RR09nWUVRNi8yVnJEQW9WcXNvUmFwTlJNYllJd0tVYXJMcG1aVUJiaWJlN1RZbExicDhLZFpzRmxZQ1F2OHFwNXVscVhBTWNBR1pmTkE3ZHZCNm1SaHBjQTFBVk0rblNldHlqV0FDajBZd0lFTDRyNWVyTFRNOUR4ZkszREZ1UXNVT3BSbWdwNnY1RmhzcWE3b1VKUHpyRkUwTmM2eGJxNFZ1S0o2YmFhVFBldHRtTnY2WVEwMEdhc25JUXlnUDFpWFBKbFZDcERMQkJ2TzYxVytKQmt4YUJrOTNQUDVLeWROWU9NZi9ySHZjLzlMYVFGZFlVK2wzYk5lanZqNzZNcklrY1F2NmMwSm9JZDdiQ0ZlbERTTHZZTDdKWWozS096eVBiVkhoaHF5K3lZSHY4VStWYmx4T3I4RWJrWFExVTVTTk9ac0daVE5BK1lvYVlZWHBTb0ZMbzdIUGNRY2xlUlBZSTBBSExqQWo3cVcxTXoxWHhTVXJ1ZkZpdWlSRmdKenMzT1Z5ZG1BR3VVdTV4ZDJCMURmN3h5clN1Mno1U0YxQ1RVNXp4cEZVK01jNitaYWdTdXExMlk2MmJNZUtBOUU0WTBMT1BWMG40VW1jMWVVeTM4SUE3ZVRZYkxLYWVReXdZdnplcFV2ZmUzODZ4bjdVU1IvWksrczdPckJvcUFaYUZwUWR3dXhXVW0xSExHTzd2SkoyOXpaRGZIN2VQY01IbGVIaGdxbnpHS3ZlTzM4QzVkc2VtcXU4MGg0WWJJd29OMDJPWmhWYXRxemRNUUZmdHFYQkFNcllDTXVTRm9HWmZOQWVNalFPaFZYSlhEeEVHeENnNjFPOVJ3QXdVNDFHdzVjTUlrOFZ4ZlNsWkRWZEs3Z2VENTlsSE9rU1BrTG5qUmZUdUNLY1JkM3NKN2dRbjFiVVBsNFUydGdKU3dQcVN1b3lYbldLSm9hNTFnMzF3cGNNYjJXZjE1Q084dHlzbWM5d0h3a0NzOE80RFRXZ1F0R1ltbTV1Q2ptTW9jeTZYUXlXVnJ6aEZ3bUpLRDhEZDFWeGJJOHRHamRtem5weUE1Y0crd0JVZ0Zhdk42QWJjY0VSTVMzQTZYRHRFWDl4aWE0M00wZDZtUCszSFFYalFDN29Md2RkcDNBQlV1SUYwZ2EwTy9KN0VZYWtHK2FZZTdBbUlaWVJOSTJLSnNINERsMmVYRytTdUNDbG1Jcmp3VlZUL2Z4SFJNSHJ0MDBJSENKWUNaLzhIRXJYVVMwUFEvbHRhYUtNZTdpbjczUnl4WW5xUUhESGE2cGQ5Z2VVcGRSay9Pc1VUUTF6ckZ1cmhPNFlucXRXTGpla29iYVR2YXNCNWozUldGbkcwN21wM1RRSFBkRXVmeUhNV2l5blNLWGlacFEvaGFhTS9DSGNIYlBoNEdSTmZMUTd3MFVZazZBV3FtZlBicUFPMUs2SEhHQ1Z5VXV6WlJFaWFoekh0NHpYQnVnamgxMm9XcnJ6akRCY0lQUHRBNXlYd3JjaWphbFBIaEVZU1RiS2R1Z2JCNVl3YlFablZ5VndBV3lWQnR5cE5US2pqQXVNTm45dEpMU05oZWdjZkxscnJOemNjMzJQQlRWQ2x3UjdoSzM5WmVWbmdQUjN0WXpmR1I3U1BHZ0p1ZFpvMmhxbkdQZFhDZHd4ZlJhL3IwSDNTdHNKM3ZXQStVeEwxd1RwNGxlOXdXMnRGbElEb3lCMWNrOGlkVUtrTXNFSThyMzhCQ3F4NXllbjBBRDBYYzVZRjFrZUxvSEYxWExXVE1YZnVhMWg1WjJZTlNCS0JoZm9QS09iVG02VWlXNWhJZFEwQUdkc0F2NGlobUZFdG1SbW9nOHY2alFQMGt2b0NEVTFxWWwrUWFGZVhnTlJSL3ZxeEs0WUZ5SFozZktvTHBuRUtlZnh2S2ZHdWpBZFdsR3prQnpEK1QzTGtRbHR1ZWhxRTdnaW5HWCtFbUVIclAzeFUxaFNUYmVmQThKL2VFZmFuS3VOZXNmKzNORnBjNkJvdDk3L2FtNmlzNnhicTRUdUdKNnJmZ2kxclkwd0hieXlzZitNeklNa3JEeUlncFdCZEFtY01HZFFYVWRjUjFqWUhVeXVPcWpWaHBhN0RKUmozRmhTNDZHUkhHeUM3MERyM0NKcDRVNGNNR1FjQ2NsNWYraGxhdGRWQXM2QmVGRE55OUJDaTM4aUNmV01TdXNFMTN3d3NoakYwL0crTXJOOUJSTEJIV3R3TlZGM1ZWOGorMnVwRzZuYTQwd3BUL1VKU3BFRnhnVTVCRkNiakhacjdCS0tGMGxjRzJBSmZuak55UzRPQWxMWnNwejRuWDlPbkJObVBaTE83M2h5Qy83Mlo2SEd1b0VyaGgzaVNWWUJTaDBITzRlK2ZuR0FnOHBPRkNUYzYzcG1uaXRxUDBpWUxKYmRrb2E2K1lhZ1N1cTE0ckY0QXRwcHUza25ndERoNlZqM0ROeG14dnFkV25BLzBCS0VDZU1nZFhKeFBxVGkxcHBhTDBvSVZ5NHhxdThvOXNwei9HT2Zzb1QraGlnWlN3b2hBWi9xcS94cHp4N01xZCtONTQrbXR3ME5PSmxNdHM4YjMxeUZZS01SWVFaeXFXUE9kbWxhc21DQndEUlBWQVU4RUhWbmtpbC84N3dkVmhWMXl0MDhnVVBFQjc4d0RVQ0laYXVjSmZhNXZKU2c0SThvcnBkUGJJV1dlOWZsY0IxQWtwb2JUMUoxUXQ2b3VPbmZOQmMrWnlRSHp6MmI0a1VYK0xpeVRVWkxtM1BBMG5Gd0JYdExyRTBvMjZpQUFkUG50d1R1bzVBMVJ3UENScGhteVp5ck9Gcm9Rb0NTUjBvNHRVY3lzdm9GT3ZtanJVYU0yUnFFc1BYMEE5VVBYMTEyNHJ2dGRsTzVqYWpiVnRRZDErRzZ2Ump6d1lrTjNCaERLeE9KcmNxS0RQRXVUeTBicFJJOC8xdEVIT0doeXo4ZVpuZDg1TzJtUTJLU3EyRmxoNzdBMUVJLzlxNjVZekIrajFWek04UUlPN3ljMitQLzVjSHRKeGpsYTUxdnNuRCtMbzFYdVNQdGs0dFlZQ3ZOYVRkMEk5RmdHeUpYUW05SUxrZy9iVmhXbVpiOSt3Q2c0SThRb3N6V3p0TE01NnBFcmpBRDhIYnZTZTBaQUdFblF0SnlrRlN6UlVCQnQyR2t5eXBaU1hMODhBSzRWdkZPTWdCQ2dkd0VzZFFkVEl4U0xvbnl1TGRKWlptVktlZXBNK01la2RDZUlHSEJJMjQ2Wm9tWjFzRFRkUmFFUUdPUUJHdlprc0tRNmRZTi9ldHV0T2hwQkFQelRrRkQzSmdjRnBsZksrRjFxNTdoZTFrYnJOOWR4eW5BL09sdERRN2NHRU1yRTdHSDBXNnFKV0gxbzBTSWcvOTlnM0oydkFCY2dIdlM2ZFduZ2N1YTRiUzBjdDZRSGYyaWlKV2J4aUQvQVE0ZERtL0RzTTRIaUFXME1iUWhHOUY0TmZxSHhBMGQ1S25kTzhUZ3BhZGVhNXdrZlk5a0N6S2thK2dYamVoODBUS2dhYXlLVlV5Z2F2QW9DQ1BFREl3ZlZrS3RVK0RDaEQwQUZVVlhXd3A5WEt0aVJaM01qVXhFWmE3MUd4Ni9LMWlZSGxMalVRc3owT2xZRGU2S2V5aVRnWVhkcVJXRzZvdHhMdExyRXhJd2F2M3V5S01EdzlGUFJPb3NXS1RzNjNoL1ZmRlJLbDVvSWhYY3k0dm8xT3NtNGU0Ymo3a1ZiSUJQTDBRQ2NYSHZMeUJYaXZXU0tSZzI4bmNadE1wZUhWeU4yUDczVHdEd3hyVkJDSDJIWWdpK1E5allIV3lOQjdZcUpXSDFvMFNJczhiM3JzNkJocWh3dW9mWVhVZ1BRS3F6ZVN6VDFWeER5dThlSDlIbG4vUVJKQU9jSmoxRTdnT2M0NXRPSTFVRHhBc3F6aUVpSktLLzhEZDB5OHlQU1RsZnI5d3JwR1VqbjBYdms2VkxGbmhzdk5PV2I2dXdyY1ZoRlJMTGpBb3lDTUVqM0dRVnlxZ2M1WEFOUVpVZFN0R01tb24zNmJHSEN2RFB3VW9UMU5CdkUybEt4S0xWOThnL0RaUWpjN3lQSGoxa3BNcS84UGVSTzEwdnQ2d0xmWHFxbW5RTU41ZDRwYVlDdTQ4dmN2VlhKWXU2a0NORlp1Y2JRMmY5cXBacU5ROFVNU3IyWktYMFNuU3piOEJVdG5YS25td1hLZTNkbmFWTDlJMW5DTk8wMEN2NVZQUXNKTzV6YnAyb2RHSklGeVJNMlFyY0tsMkllZ3dCblluNCs4K2NGQXJENjBiSlVTK3piVTBUVXpVNy84N0E1SlB2dEZNN1VmNDF0YWFmQ1RsK0JZSkJNOE5nT09CSldqTXA0NDM5RmhHWEx1RkoyMFdkYmtNSCs3QzRTNzdPY3d3dEdUczd3eDF5SVJBaGtMYjI2OE9CVDE4cEdjN1pRU1hia29SQXoxb0hvQ01ISU9DUEVMSUVHMlJrMUt0VTVYQU5RRWxEaXp1Mk14WWd0ZDd3Q1BOMVhOZnd3WHVRbEk0ZTJYeVRuajJzZ2REOGhRamZndDdSVmY1M2MrOWQ4SXAyZjNYY3I3ZmUrNDFQUE91NXo2UnJEMzNzU0VrcDY5LzdqVDVEVlg4NTJMb0M4VlI3dUtEa1hRbDZxZnY3NGdYRlR3bEhUdUFDemtla21wYlRRNWJ3OGYvYXEraE5qRlF4S3ZaMXdRNkVlSG01VGYvMmV0QUtCenYrS1UvM1V6V05YakhHRHlNYVZ0UXEvYXFkWEFTdWIwMjI4bmNaak1DNFRKWFJTL295b0dXR2FVRDVSNnVFMk5nZHpJUkQyelV5a05ydVF6cUUvbExBWUc4WjJFbHJQU0pvREszc3cwOVd1UmtiMlhmZWdxcm5wL0g3c05KSGhCUHAycGRKQzE2Ty9DOHBXOC9yVHlMSEQvd09RMGM1NnJXOEprdk1NTnhWMTgxZ1FtS1dwMzdYdzJudDR6WmQwb0NXTGZabEVrVHVBb01Ddkp3SVJBMWQ2U3c4S2xLNE9KbWJJWEYxQ3hkbWJBZlBFN1dMNmVIUEhESkVVZWJzUTU3Y0p5OHBRT0JZQkZ1TGgvVUFRRjdmaXc0MG45QUFGenA4Ukw2MWRZbS83bFllcndvWmllUWpuSVgzS3RlWU93VFNldXplT2Zxc1AzMUlaejVVZUNobEFqVVFVTldiQTFjQjRPMkpKazYrVVd3TnVNTXl6aHRqSnY1YW84K0xsUjRoNUpEdUUvSTQzbGVnenoyK1lOOE9PSjZiVHZUeVIzR2hrY0tBSDV1VGRobTYzT21wMmxaWDNkK0ozRFpHSmhPeE5rQ3FKV0YxbllaeUJJdUJDWGgrSFNxVXViL0RVNTBkYXF2TzRPM3oySHN5V2ZBbjZxN2M3cS9lL1VHZTRXdjFXRlBzQWQySis3YUVWdkxMNXZndzAwNFRndm9CZEVmR3lJOHBJVmx0ejZiUGp0azdBc1ZBVWpkbDJuMGs1OThnOEk4SU9XR0hyTXA4YzY1UXVBU2JmZXV3eCtadlRGaDdCazIvVnBRbEIraVQxNHl0ZzZnUE1QNFlMUTFCcjlkcUZxdzU4ZFBQUHRvZWp6N0JBOWNVNTUvOWdrWTJxNndKNTc4OEtPUFBmTUUzQUhPVlBHTFBMVHc0MVFKeXpnTG9peDN3YjNxM205QmV4dXlqd0Q3TjdHcG11RFhhWExZR3BDMjNQOVdWNlZBMGZmY0Q3Z2d4czJyVXdCTEhJODlBMUY0UVlNSGdVdUJ4d09Yd25SZlRMeGllMjIyazIvMC8yQjN6d0xpclFBelU1OTY3dWhwRWdTdUkwUm5ZMkIzc3NSSHJTeTBzTVJtYXlQeVk5RktBcDVBQ3FVUFY2YUlhSVZOcmV1Ly9QN2g5QjEvWWhWQnhnNWN5Y3I3MlA4K3RtbmdobWtYVk15bDl5b3pFc3hnNTBiaXIxZU83UG5XMmxjK3d4NS8vYVptaGhVR3BWYlhtdGZrR0pUSnd3Y3N1VWVGd01WSDEySUtseXV3NHNXMUwvLzI2VWZCK0J0UHZ1Tm4vOTVmLzFYT1BZSDR0ZmJsazJuNjFhYjFqMC8vbHBicGVsNWZLSk5vd2wwd0o5OUtmdmwxN1BGMHlmTDMrdTg2UkZYbmVFaFNXVTB1eWhwVWJUb3V0UXJjVEFVM3U2eCt2b2xlbStOa2VEeThaMWY2azhPclQ2aVNubTdSY0svYlZxVnd0cHU2MDhrUVhkV2s1VEpnRm5uNCtLQmFPYzJSQjZPbGQ1bU9EWVRERXYybkZSaFIyM1hBZXNXT1hWSXhCMk5ZT0k2S3VPQ0dvWWRUblBaV3VraVN4UWJ4WVZ0ZTYrbGhNUlRrR1pURkEwc0phR29TcXJGQ2l4WXo0NUNNWnN2QUxkbjNnaktlejFLbkNYZnQ0am0vVzFHZWgxSmFwOG5GV0dOVjNxU2JMY0hCVEFPOU50Zkp5ZTVXc0Y1Uk9OQTNjN2hiNDZoZ1kxRFF5YkxsdTFjY2wvRU5hRHhxd0loUmQxT1hCZVgvSjBwRHNsY2NMWkoxbUQ3a0h6ZWN4ZFI4NnRCVjNwVUwxbm81MjdvZEg1ZnlIMmJDak94Q1ZtYTlTRERQb0N3ZUdPY3FXVktrZTZvUXVQaFVxMmhod3hWZkl3L0xTSi9PWkN2aitVem1CdHpWenB0cTVua29WY3BwY2xIV1lET2JkRE9XbTVHTzc3VzVUazdPTGpJcWh1SXozV3ZCbmNlSXpzYWdvSk1odm9LazR6SlkweENCcGZWZFF6TVJLQkJoTHUrYVRYR20wRWt0Wk4rMkplWHRuQTdpQ012S2Z1TnJYampNdXBaWkRqRTc4eHEvTUlUWlNIcDA4S1F5MTZBTUhwaDJuVXBaR2FjS2dZcy9CUys4RzJSVVU2RVkydU85VFBJeW5zOWtUdUxkQlYwMlczeXVod1NiMCtUaXJFR0tOT2xtSkRZckdkOXJjNTJjdE85bTFjem5LMm9xNWZ6VzA4YWdxSk5sVitCY2NWd0creml5YjZzT3E1OWR4Vk1vLzdJb3VmTlN4Z1ZkZk9Lc3V1a0xzMDZNclNHdVY1dDUweno2WVJ2OE1DclBvQXlldGFLMStXUlFmZ3kxQzRHcllNWE1zNlZHZ1ZoR3l1SXI0L2tzM3JybDJGMThhU2J6eVBXUTRIS2FYRlBXTk9ybVRQTmlMMkJyYzUyY1hPYU1Cc3liNXZGdkUvbE9UWHVGRVhzdFJuUEhaWW1icnlUYlZUTEVmQ3Y3dGkzSkwwdXNsSVVrUjVjVjJON1dJdzVyTFR6WG9BeWVPeXd2Mm5GRFJyYTc4MndiUWVDS3VOdmtpY2JYSUQ1bTMzRExlQjRMYXlLTjNBWDM4WnlCZks2SGhDWk9rMnZLbWtiZDNBUmtRUm5ZMmx3bko4TWdmMW9JazB4NVZiNEdTdVpjREpEWGNxUVZYM0pjQm90Yk9WRzFVTnhsMFF3STVzSjdCVkphZVRmUEF0NjR5M2Z5Ky85dEZXMVdyQ1dsWElNeWVIYjFyRE5MNDV2Zm4zWEZLKzlDNENxOEczaGNsUXRHTE0rNUpUeGZ1Y1lDQnVRdTJOZVlFN3B6UGNRcjhacGNROVkwNnVZQ05DSXVJMnR6bmJ5ZWV6T2RxTWd4c3Jia3VSZ2dyMFdvN0xuTWMyRTE0YTZXQWU3TC9VQWhMbHJLYTRPWXNQRjBnZkhMVEs0azRiRTFQTWZJTXlpRHA1Y1hBNnJheForQzcxVmxxazZQM3huaGM1Znd2TThVVjRMY0JRK3lEcktGNVhxSXMzbE5yaUZyR25WenRuMnhWNUMxdVU2K2s3c2dNVkRQbSt6Sm9Jc0I4bHFNM3E3TDNIeEYyY1hzcmJ6aHBxaHR0OFNqeVlwcWxTVjNRWGI0Sm5LYnhnbStwUlFZRk9iSmYzN3BWRnVVblVEZzJpNGlpci9lejFXNjJQUHhHcmdTakx2Z0Z3cEg3bFdkTC9BUTBIbE5yaGxyV3JtSWFmMnVQWUdzelhYeUk3bmordHR5aDgrYU5SL3hNVEJlaXpIY2RabWJyeXA3OG5JQng1M0NiUXE5eUYxY0JRcmtYYjZkMC95QjcweE84UHA0dkZSZ1VKQm5xV2dYVjU2UzNqV0lXMnFVN2wxcnNLRGdDVUNoNXh0VVJZb3k3dG93bTRQOWFnbzhCQXgrazJ2RW1tYmQ3QnZXV0lteE50ZkpsOXQ1TmE3TEpaNmIxb3pKeDhCNExVOWEwVFhYWlc2K2lOKzlQaXJxUWljLzVMSTQrYlY1UENGejZsVFpGYldLcFFyczh3SVRZZG1lS1JZWUZPYlJlL0R0Q21ybHhHOHVkMnF4Vm1HQ1phUlg4dWdMUFovSFhPK2FjZGZJM2pwa2l5dndFSC93NWMyQkdySG1wRWszMnpZMW05UFc1anA1YlpyZnl0cnBiZCtlS2ZvWUdLOUZHT0c2ek0xWEZuMG5iNjJCUyt2bnJRaHhncHZ6V0svaEZZV09TL3MzU3k3SjU3TGZoNSt1VGFhSDZFS1JRVUdlM0ZWT0pMeE1FaDduV0lQek1qdzFhUEtYa2ZqcmNnOXFTSTFqMGU3S1hab3A4bENveVRWaVRiOUpOOGNobGMrdHJjMTE4azB2dk50U0Y0WlhtMG55ZmV6ZjR1SUFCdHBybUs1aTJvMFNicjZpT0NDZjVHK0Z2Sk96M1NhdGJGQVExNnVyVklIanRscGdEUFBBTDRzZi83a2grMC9vYXFGQkFaNWxWalRzUkJVVUpxR3hzWHpRQzBXVUljaGRSdUlDQ2p4ZnBvNnFOTnBkZVVzemhSNkNOMlQ2UTRrR3JHbld6Vld4cVVTdnJNMTE4dVZXZ1V6NGJmdDNmRHQ3R1lNWndrQjdyVUJjM21YWFpXNCtqemQ4N1FTdi8vZ2tnNkl1MjhxZnJma1NHeTFacytibnZ1aldWejR6L2VpL3hPV0ZCaVUrejI3UmZCcFhVSmptdi9oUkw1OHNKSzVQa0x1TXhNVVdlTDUremRtYzJsMTVTek9GSGdvMnVRYXNhZGJOMlNnMGNFVlptK2ZrNVVCNGQ2cisrdmNQbi94NUhMZmdzY2VoUThObjVqbGJWenpxWUlIck1qY2ZaTW92WEdCUDV4Q3M1SWMxNEZ6TTJlV1lJN2lwUyswckMvZENzY1VHQlVSMGNqWkxCc2dMaXZndmZuSlhud3I0UzE0ZU1YYWNTNXJ2K1Z6VzJoZWx1L0tXWm9vOUZHeHlEVmpUckp0clkxU0dVVm1iNStSUm5YQVR4S0JxSi9NdGNGM201bjJPNHBKdTNzUis0WjhYQ2JpY3c2d25SNGNiRlZmWWlnM3lLN00vbnVSZnIxZ0NkOGw1TEM5MVdmNzZIN3lEUE0vekZZMHFTUzdkQlM5U09jamlLUFpRdU1sRlc5T3dtN1BzYTZaY1dwdm41TS9KdjI4RjlRaGpVTFdUK2FKZGw3bDVuNk80WkNsL1MwR0JnQnR5eDBFQjJld3U5OFNEdzluSkI4bmR3blcrU3RXZlFlQTZxc1JSaTdpZDk2TWFJVEhPODdXVVNsSjN3Zk9KdS9YNGdTdWp5VVZiMDdDYmE5dFhpbEZhVyt6a1V0STBVUVlHc1ozTWRabWIxL1ZYU3ZRS2QycmxpR3ZQUG03azFBNlhsbWErbDNPaDRUQXpnTUMxbjI5VUUxZnZYQlZXRXVYNWVqcEtkMTMrWVQxMnpwWFY1Q0t0YWRyTjlRMHN4WmxhVzhMSnBhUkpvaXdNWWp1WjZ6STNYMFZIUTNzam9odXQ1ei9WTTVYTUx0VXRlT2diWGZOWnc1UGhTd2hjcDlGYU5TRWd4dk4xNjQ5MlYyYVRpN1NtYVRmWEJhZ2tYNlMxNFZveU1ZanptdXN5Tng5V3ByaTBYV2NWTHhXNzIraXlkYkdxQVlxRkdVZUJWc1NzSnFBdS82Q3cvbDErOFBvY0N5TThYMWZMYUhkbE43a29heHAzYzEyQXl2SkZXUnV1SkJ1RE9LKzVMblB6WVcyS1M5ZjBlNmlMYVIyS2I2cXhBT2lJaU03K3hteDFhUDFpdElhMmdLSDhsb1ZkZWkyNUNNL1gxamZXWGRsTkxzcWF4dDFjRzZDU2pGSFdodXZJd1NES2E2N0wzSHhZR3lwOXVCQ0FWMUd4NngrblBseVlrRGFFQUNId2tDTUFlNWpZU3crNWpxUWVJVUFJRUFJV0F2ekRoL2VzRXNvUUFvUUFJZkNRSThDL1NyajNrT3RJNmhFQ2hBQWhZQ0VBbnplWStkWXpxMExLRUFLRUFDRVFpOEFHQks3TldDSEVUd2dRQW9UQVBCRTRnY0MxTTg4S3FTNUNnQkFnQkdJUmFNL2xOWUt4V2hJL0lVQUlFQUlJZ2Q1Y1hpT0lLcVFrSVVBSUVBS3hDTUF2ZnVid0dzRllMWW1mRUNBRUNBR0VBQ3h4ZlFwbHF5US9EMTduK2xWVkdJaVdFQ0FFQ0lFbUVPRGYrTm1ySitpTjdBcVl2N01lTTNFUkFvUUFJVkFiZ1dXSVBkdTF1TjkyOVlaazdmUHJjdGVxa3BnSUFVS0FFT0FJM0lIQWRWZ0xpdjRGWnh2TTR3dEJ0ZlFqSmtLQUVIalZJZ0FmbEdLMWpMdVJ2bXNXUm16MTRsNnRTb21KRUNBRUNBRkFBRGJPZTkrbytHRFJOK0E0Y3JlbTIveVVkT291a1FsdStrY0lFQUtFUUhVRXpoaHozL0hmR3BaNUJlMkozRVhSbnNlM3phcmJSUnlFQUNId0trWmc0TCtOYTdIVSs3bE9aTUE3S1VYOUtrYVFUQ01FQ0lHNUkzRHB2NDFyVUNvVTNaSWpybDNhdnpwM3AxR0ZoTUJuT2dJVDVuNkpFbloybFhrajZ2cGpkd1YyWjZXb1A5TmhKdnNKQVVLZ1NRVGdvV0lhZ0xSUWVNNVlKbkFwK2tIdGpmZEtBcDBKQVVLQUVLaUV3RG9FcmxPYm96ZXBGTGo2RFgrZjFsYUdjb1FBSVVBSWVBandOODdiaGV2VGRwWEF0Y0NtTzdZQXloRUNoQUFoTUZzRTRJM3pMOWcxUFBMcFVaWEE5WFphbTdmeG94d2hRQWpNSEFGNDQveUxkaVhqN1VxQnE4UDJiWDdLRVFLRUFDRXdZd1IyM1pmYUxOeFBxZ1N1VlJwd3pkaERKSjRRSUFROEJFYnVTMjFPWHFrVXVNWlhwNTVNS2lBRUNBRkNZS1lJOU56ZEVQMzlLb0Zya1I0cHp0UTlKSndRSUFSQ0NFd1lPOGJsL0owUDVhZUtyWW16UUlaRlVab1FJQVFJZ1prZzBISS84WE1HTDRZd2dXdHA4bEVlMXRZL1BuejhIL0w2Vi81aStQZ2JrQ0lmdk9LWGQxQUpKUWtCUW9BUW1EVUNDKzRuZmlhSEtIQzFKdS9ncndsYzcxeTlkc0l1SUc3MTczL1JFRzIwWCtHRnlZMHErK3huYlJESkp3UUlnVmMvQXZEK1Urc1ZObmY0SzI3MGlHdnhrMGtiM3V2Y2ZiQ1RMREdZUTE1K2NpZFpaWi9Vc0F6RTU0Rlc2MzVyUTh1aEJDRkFDQkFDRlJDNHhkZzVKbS96bkE1Y295TjR6K0NuVnU4ZlEyR2ZIUzYrdkFPSm9WNFVXeElYa2x2M3NBUktFd0tFQUNFd1l3VGdOWUw3cUlyV2tNY29IYmc2eDhrdDl1TGxGcWZvc2FQT0JVK005YmMxMG55cnU4ZUw2U0FFQ0FGQ1lFNEl3TnU0K0NoS0hZdmlJYUVLWEd2d1R1Y05OazEvRWpSZ1B3YkxYWEJjcWgwUWIyUHl1QkRsOUk4UUlBUUlnZmtnTU9STFYrYm9idkcwQ2x4THNKcTF5MWo2QXZxQjJxazZsdStZWHh1cXdIWFhDS0FVSVVBSUVBS3pSbUNGV2IrblhrdGY5S0FDMSsxWGVCQ1RIL0dCbmFwOEdza1h1N2JFK1JFVnQrZ3JQd0lQK2tjSUVBSnpRZ0FlS3A2anFtNm5HeHRVNE5xRmF6MzE4b2l4ZXBvNEZIc2drZ1NXeCtTeGcwUlFraEFnQkFpQkdTR3cvdjR2RTVMaG9lSW1xdUx5UW1SVTRIcnFMaDlmd2JDTEgwTjJJTTZ3WlJXSzZTQUVDQUZDWU40SXRGbTZ3dDYydnFtNGNwWHFvUUlYejBuQ0JGNUV2eTJ1d3BiVlU1R2dmNFFBSVVBSXpCVUJtT09KV1dIZld1SjZSTzVGUllFTDN1eWNEc2wwdklMWjVWeFZwY29JQVVLQUVCQUk4QmZOOHkzeXNEYS9oeUFaeXprZ0NsdzMxSFlKSGE5dXFVVXZ4RWhKUW9BUUlBUm1qZ0FNbi9odkVCUDRucytwcVd3WnRtMkpBd1d1UlNhbmo3ZFZ2RHB6MzVocUJGQ0tFQ0FFQ0lIWkljQkhYSHlyYVZ0K2pEcXRhUkZLelpGdU85MFFBUTZ1NzZxSGlqMzZHdG5zSEVPU0NRRkNJQWNCMkR0Nm5pU3RvVFZUREFXdUUvVm01cmI2TWZaUWJ1UEtrVTZYQ0FGQ2dCQ1lBUUpkOXNKT2tzQThFUDdyby9VTjh1aXc1eUVseXZYWFhpL1pQVkVBZzdWOXpVRUpRb0FRSUFUbWg4RE42U2xVMW1IdkRsWTVOczhheDJxRHF0b3ZENHYwRU93K0h1U2pRa0tBRUNBRVpvaEFxLy9nT1BsZGRoOFB1RXgxS0hDcGJmS3duMnRiRUlpSGltdHl4ZDZ3VUlvUUlBUUlnWmtqc01UWU0yeWFNZWt6Z1F1Mm5XNEtYV0RqeEtGSWpQaWkxeEovSkVrSElVQUlFQUp6UnVEclg4TSttc1lrdjJJVHVKYlZMNnNoMEtWMFlxM3Jsdndaa005S0pZUUFJVUFJWEE4Q0hiM0d0Y3FtcVFvMzFXK0QrdnkzUW0zNG80TVFJQVFJZ1ljSmdZbmVZM3BMdmE1clErMzQ2c0JQck5QM3BENU1HcE11aEFBaDhKbU53RGQ4ODA4eU52M3FYOTNoTU95cWJWeG5haERXZzhBRjM5Q2dneEFnQkFpQmh3Z0I5VjVUL2x0RzJGb3Z2K0RUbGR1NGtrZllSYXQvOUJEcFM2b1FBb1FBSVpBTXAwOCsrK2l6VHd4RjRCcW9yZlh3cVl3VW14WDJRcCtlS1ZJN0lRUUlnWWNZZ2RVZkVUUEdKSG5yanlndHY2WC8wVk9WcGpNaDhPcEM0UDhENHYxSnVxcjlWdndBQUFBQVNVVk9SSzVDWUlJPSIKfQo="/>
    </extobj>
    <extobj name="334E55B0-647D-440b-865C-3EC943EB4CBC-2">
      <extobjdata type="334E55B0-647D-440b-865C-3EC943EB4CBC" data="ewoJIkltZ1NldHRpbmdKc29uIiA6ICJ7XCJkcGlcIjpcIjYwMFwiLFwiZm9ybWF0XCI6XCJQTkdcIixcInRyYW5zcGFyZW50XCI6dHJ1ZSxcImF1dG9cIjp0cnVlfSIsCgkiTGF0ZXgiIDogIlhGc2dYRzFoZEdoeWJYdFNaWDFjYldGMGFHTmhiSHROZlNoekxDQjBLVndzTENCOGRIdzhORzFlTWlCY1hRPT0iLAoJIkxhdGV4SW1nQmFzZTY0IiA6ICJpVkJPUncwS0dnb0FBQUFOU1VoRVVnQUFBdTBBQUFCZUJBTUFBQUJsVVRlbUFBQUFNRkJNVkVYLy8vOEFBQUFBQUFBQUFBQUFBQUFBQUFBQUFBQUFBQUFBQUFBQUFBQUFBQUFBQUFBQUFBQUFBQUFBQUFBQUFBQXYzYUI3QUFBQUQzUlNUbE1BRU8vTnU2dG1NbFNaSW5aRWlkMitZZ25wQUFBQUNYQklXWE1BQUE3RUFBQU94QUdWS3c0YkFBQVdFRWxFUVZSNEFlMWRUWXhrMTFWKzFkUFQxVjM5cXpGQmNRaXV6amdSTWloVTQzZ0JkcUpxRkN4QVFsUW5JUWdGUkRVUkNmSWk2UVlKSVNTa0ttV1NCUXRVRFNHQ3NSU3E4QzRLb3RzR0ZpeVM2c1d3U0RiVmVNTUNSTFVuUUFoR3JuR1BIY2MvMDVmdjNOOXo3bnV2NnRYOHRJMm0zNkxldWVlZWUrNTkzNzMzbkhQUGV6MlRKT2ZYMlNId3JVZlZkLzd0N0xvNzc4a2c4R2xGMXdmWHp2RTRVd1QrVnIzNDdiLzVkNlcrZjZhOTN2ZWRsZFYzQ1lPK1VsdjNQUlpuQ2NBenIyZ0RVMWJxMWJQczlyN3ZxNzVoSUJnb3RYM2ZnM0YyQU13cjYwOHZLdlh5MlhWNzMvYzArN3FGb0tMVW0vYzlHbWNIUUZWOTBIWldWNmRuMSsxOTMxTkxxUU1Ed2xBNWszUGZnM0lHQU1DZFdzZTZvMVR2RERya1hjei9MeTlOUlQrelhWeDgrWkZjMmVmM2NxdnViY1crVXB1bWg0NVNoL2UycjVUMjdvK25XRVVaSzY4VWxVeVNWWlVycTI3a1Z0M2JpaFdsMnFZSHJQZmRlOXRYclAzaUhYUllHdjFVckM2M1hNMDFvS1czTFlhck5QN0xqaGNuMWw3dTBPOUpSZU90TzFEN3pPbGEwZGI3dVE5V1VXOFVWWExQNUJycTVNNTF6emNPOHBWOFExWmR1S09EV2xtOUlOWGxsOTdadUN1RlVMNnErUFh3azcrVC96UlpOYVc2ODlJWnRYTTNKYk41UzVhbkxIVWlkZm5OMzlHNEx5cmFjeEozek1Fcjdmem5TZGRjVW1NYzFVQW1nSmFkUTArcktjUlpMcHpJT3lQY3gyMzEvQ2VhVVdvdlNSNjgraXQxdmVJZisrVFZUMzcwVVpBblQrZTNTZFVNOWVTbDJKcFJpYzdEZzF4dmw5MCt4UjBWUFYrZkRlNjN1WTUybkhrdjlZSDIrOHhUdnZmUFFCK2xuamlYMFZEcUIzbVZsNVJ3bzZYYW5TYjg5NHVHUTJlRGUydU1pYzNESkVtUW5uSEI5QVZndmVVa3Y0QVZmK2dLRSs4MXBYS05kbDNHYkJkdWE1aDhCSXZxbUJmejZiUEJmWFJiRHdTd2QrM0lrWmtrazJPdUVwWnc4WVdKbG5ubm1WbWwxcDFTdXUva0JuZGNLcWJmZFhvWVdMWGNPUTR5UkVXNE14MTNNWTVjOWdkLzJmbUVVamRZZ1FWaFcyajFGN1UwZUhuaXJGV3F1eUhiUktnc1VmUTAvVFhpZm52SEw1WHhpaUxjbVk2N2lQditiZUcrcUU3Y2NrOHdjd3pwRW14SFVRYzJqNVk1M25JT05RY01ub3ZTNnJDYWNTUTZZQzhKVmdydWJJazcxM0VYY2EvZkZ1NDc3QlFpY1lkQkNDWm9IQ2FvbzVZNVNaNUJWTk1LcG15Q1VsNE5ZM1VjeXZQNVRqd0lnWks0Y3gxM0QzZUU0UVZYQVIvYUhEZkxFZTZyMExqT2hmTnBQSkpjMVY0VWJsdnVoRWJPdnZBdE1nbU14WHNlQ0l5S25iQWw3bHpIM2NOOUg4KzNrVG5tY2N3ZFpsZ2lPNU9RbTgwTkRxVlNuQUY4ZWxQVzRFQWxMSC81OXN4N3kyZnh0UHErTUYyeVIxYVN1SE1kZHcvM2V2TTJjSjhMVGhYRGpkWTdHZTJDUi9McUtXVFgyUk43c280S0h1bk1xdGQ4M1JSRVgyNmFhblpuc1VLSk85ZHgxM0NmTzhXQ24zcTk3NXoyMkZnajNKY0FXY0dZYi9CNlhUZytyNVQyaklqc3E5eE9lN0dKUkVPZGNwbUx4VGFpeEozcm1BNzNQenppblF1NitscDFldHdYMWM5cUpVLzE5QzNDWFp2bXRxNlo5RFA4d1ZDSnJlTWFnQzJOVlo4Yk5pYzErYTV6ZDBGc3FkaEdsTGh6SFZQaGZtMU1YTmZZcTA2UGU5OG1yRVk5L1VnUjdnbGhkaEFlZGd6VmVMbVRHWFFpaUJ3cFlWbEdCWGVRN0F6bkErbHBpbTFFZ2J2UU1RM3VWK0xPMmRqbVRpaWpPS1dkV1hScno3NE95OEk5ZjRleDNwUGFNWHJuWnR4V0R0U3JRNUdwTEJkYnFGdzMwUWpXV1BnT1JzTU5QWllVWllHNzBERUY3cDlIWUxBdDFMTENwYmR1QS9lK3pRT1VyZmZNd2oyM1I5WTVjang3Rk5Gd2xxWXJOYlhSRkE1M1FSajdWSU04QmcrOXRjeE9JVGNoY0JjNml1UCszRGpZazhiZTlMZ3Z1cFBPc2pVM0VlNGxRT2xFOGdBeC9EbTFUUkY4TDVaNlNKMnUxVVdBdVpycEJlSjJxYkxKVlRQMnZqQmVyRUtRQW5laG95anVwYUZTcDIyaGxCZm1UOWFteDcxdjg1Q2xnVTBIUkxqcmVJYjNra3RmVkQwNnRtM0hBbldrT3NIZkMvd0JUN01FOWlTcUpjUDNKRmtaNCtxQ01vRzcwRkVROTBvWG9mUmhVQmhUbCtCMXFsUGFkMlJtTHRPbGZDUVM0VTVRRnN0aHpad2tORWxiMGJBUVJPN1NwdGtPL09HMFBzZzA3Y3Z3UGNHWkxzT2JoRzRzSlhBWE9vcmhYbW5DYSsybTFBWkdFNDljblJMM29mTFhHMFpUaERzbEpJVTNLMzNtMFpQSC9pWDA2cWtXREJXRTF6M0RFRU1FSVRRZmg0RmZ6L0NIcGMvOHNubzRTMjFveGtOdnpVV2dGR3B6S1lHNzBGRUk5M0lEMzZqM2NyVW55UkxNak1UOWk1ZC94c3pUdTc5Y08vMVYyL1NwNnlmLytWdE9EWUhzcmh1R0dlRmVSZlcyRThkOUNSOGVYRmZxUmNheVpCL2JyWjU2MDRmejdrRkM2VWdNemwyeHZRQ2ZudTRscGZLK0lQczRGTGpyeDV5YXBGd29aZWR3VCtzb2d2dFNIZnU5NTd2TUlHWW91SzJ5OWI2Z0xwdS9KbmdRYnNGRzFxV3VEcVlQYlB1V0N0ZXg0VVc0TitWZkpGUWE2bFl2K2VHYStUTVJxOFhjR3BpNGJ1bzFTWXVzRk9YMGd5eFcvMjRvR1dxb2ZtRXRxWHcrWXlQbytqQktidytKTDVlRTBaVDZkYmluZFJUQWZSNG5qMXRzeWFTMDQ1azN3YXd5M0x2ZlRZYjAxbjVSUGJLYkxOV0lSRnIzTDlhU0wzaTcyR0dEMlVJMUxvazdXWWhOelRjL08rcFZHZ1dBYkRPdUpra08rcVF6UUJBSk51SWNsdU5CRDNIYkIrdzg5bk55L1orN2V2WHFsNkVidDYrMlErTlJ5cHVFT2s4NTNOTTZKdU0rVjFQcUo3eW1UR0pKNzJTR080VTNNK1R4bS9waDlzM0NPMEJqblAzM01uVVFVK0kra0lrVmVOa2ozYkliSFIxaEtjZ2NvWHVSUWtrUVJFSWVud1BhS0pVYXowWXlZTlZ2MG13bU1Fam1yZ3ZSandpOVRWMHo1VTJpTmxSMHVCTXRkVXpFL1VjQXUvdWdqcHBuWFN2Ni9NTndYNEhkUVQvSjdNMGV5U091NkNXTngzWFRockpPVkpma2o4QWRodm1remVxN0RqKzQyeDdqZzF3bXlBQ3dSSzZ1djAxWUZiTTM0N2ViMDNEUmZjR1ExQThjTDNXSGtyMkkyUzBTa0hMY3BZNUp1UDhvbnVhbm95NVR4ZTRtc1JqdW5XTnREN2JydWlLQmc5dWJ0WEZYSjdJRzFOSmRISGV5YmtldUFuZm9PRGJGTXJObmhyTkNDNXNNZWR1VTlTL212UWRpWDVqOTFWVHZBNWNCZXA2c1VzN1ZrcXBKcWo5bS9YZ3RISGVwWXdMdVg4UERmTmlyeVNIS1p2MVZBeDYwZExESXYyS3hCbExIWm02U3BDWGVRa2lOSHZmU0gvMDlWdnMvODFyZzE3YmxSdnlkUWVzV2FpaGJ6eGVsZlYvZUVkNXdYMm5EeHhUWDdTYkJORzB3dGlUNzBWWkNiVWU5SldXeVNoeDNxV004N3IrUFovbjVMSVdDdDJLZXBlcEhYcUZub2VqYlBnbk9MdDkzdGhmNG9UTDdJdHo5OVlHMkVHSi9qTk9KamZTUVhtVlExdmc0TklHdWJTcjFSWGc1aUtlczdIUU4wc2V1b0V5RTNvYmRpalVGNlVCeDNLV09zYmhmdzZOOEttakpvNFlHM3FySGVaSFcrUXdhOTB3VGd1UU4yN3JsdVpiQmJvVDdUNzZFNnpxSVgySVZlalg3bGJvYUI0TzFkWkt0aFU1UTJsRzBDZURaUlRweUoxNmxDODdnRDhjRmhuR29CTDM3VnIvdUpPK0g0eTUxak1QOUNwNytUL05VQnI0MU04eStYeUEvaTRXdDNTMUlpZ2dQYklQT2hQVitwT1hLM2NpYlkvZjQ5M013Q1h0V214RTJqcUFaT3RUenRLVXI2NG9ISHNPZ3hXaFljVkZtYWhPeEhtQW5FU2pJYTlXNWVjbVdKWVo3cEdNTTdwVDNGU1pXNnZRbGEyWVk3cXUwdUFId2hwVkJhT0xNRE8xNzN6SW12SDNIMTBVTlpkOUZHYUVCZ3c5aVRyT3VYRGI3Q2gyR2lMSGw4S3dKNGE3ZmQ3YnZWYmY5bGkvbkx6R1JPZmNOMmJIQThsSTNobnVrSXg5M3l2c2VwRFJsTVBySGhsbjFUemhZQjZjYnJBRkNEYjllbW1FS1REUDJ5M0NuOC8zSllhaUR0azFYZ2dlOTRXaTZ6NWhKUmYvKzZ3cWNtVjR3SWtyWTdhWk0rTkJmSU1rNTVIbzlqUTEyN0F1V1dIVVRHMWZ3TXNNOTBwR0h1ODc3Ym5NZGVYVEZuYnp4M0hZWkRvOGdQQW9EUTJpOTdwcVBuRUYxREhibnVOUEdZQkVEbHUyZWs0VFo4amFIZUMxaitjbVI3MXFaUytxa3AwbHlMVFFhZTZWd2h4YzZlZGJWNXQwaDVEdDNNcXRqMW8rVDRlZW1TRWNPN3BVdWp0ZHQzMzRjY2NINEx4Ni9YK3ZSWjRqQjhWVER1RGs3cFZYZ2pqalUrV1VUckJ3NGVaaEtOaU5KTW54WjExRGEyRUpjR3JtWklkZXk3UnJTNnprajZ6azBXZW9qaDc2Y1NiUkNET3ZyWjhMbThyd1V3ZFo3cENNYjkxSVRlZC9EbEpwTWhqTXp6TDZUSEl5QkIyY1F4czNaS1hVQ2Q4eVEyejkwaUE4cWFFcTkyU0lkdFEydENkUGh6QUhRYkd1ZWp1b1BEVW0vZFdtaDlJdFRORk1mMlEweWFhcWZFUXRNaTN1a0l4dDNiSXBYeDQ0a2pNMmJtUWgzMlBRYlRtb1l4czNacnRyZkJlNVltd0ZlV3N2LzhYUDIraWdQWENoYTJqWWFZSXRzdEJwT1Z0U1FQVWtLZC9yNGxhNXhMM1V3RWg4VytMSENkbm82bDJEclBkS1JqWHRWcWYvT1ZTWXIvRC92RU9HT2NXMDRTWGJtd1l4dU9uYnFMbkhmWVpsRXF1RlhTSVRUd1hqTmFPcTZUemt3dVFkV09VaFhUWndVN3NuQXF2V25BOXVRMzJxcDdBSWRUN3dUNTZLU1pyaEhPckp4cDIwOUtSbG1lOWhaZDExVkdkTGEyaCs1R25aazJBK1F1TnB3bDdnVEloWlJTanJ3WlJ1YWdLcTY2TEhqSnFvYmNFSVl3ZGRseXI1VGt0cGNmclJDT1JYZ200VmQwd0l6R1hzZzFUTGdIdXZJeGoyaExPU0U1Sy9wcEJSZW9sVUY3Z0RoMEk0RHZzMlBlNWlQWDV3SDNnY2ViYXRpSE81RDUwZFcwYUNIQnBpK0xkdE9aeWtkalhzcW5vR0Z4NlBTNWJRd2FVdGlGVWJlR0JWVDRoN3J5TUU5b2F4N2tYL29McGlaeU01MHd6cmpSNGJSdUdVaTEzc1ZZQnpZUjZlYTNUUWltbE03dGhXMHRtblY5bG1vaXJuZzlpQUQ5MlQrcjlDT25leXN0bkREcEIrSGtxV21qTjlqSFhtNEo1U0hmWDB0MVYzTTZMelBjNnBpdmJQd25SMFpFSE80c05PM0MwUWE5eTFiU2U3eE1BaHlhdDVQRGxuSGRSMmliSGdCNE01OVl1cThxZ1hmK3p4YTV1blhtYVk5cjlBUnEyeHlIUzkxRDNZbUN0OWh1MndJa0dxelZFZFEwMHV4STBhVFJpeXVHMXFDeCtsNGRqZHVJSnZYSDVwSjNOSE11MlpLOG01SFhkdmlySGNDOUVrQkROcU9PbDN6b2xWbjh3MW5tR05PcnFHcEc2TnY2NGo5WU84Y2kveVhjeXVCbDZJQzdyR09mTnlUY3FOQU5ObkVnT1ZsY09keGVpdGdobWsvVG8zT005SzRHMlhSdWNuTGEySS9QSCtUUU1iV2NIK1hpWG84cjMwSm9JVTd3ZE5JTGYweGNkYU9jUnV5d1pUNXlGakhHTnlUQ3A1ajB1bnBLYnp1dGRkSXFVZEFtbVhENDNROFU4OE91aFZNdG53TVhVcmo3amNIbEc5bHRBQnJHQnppUU1GYURGMktRSXVqd3pBdjlOYkY1VWlOc2o5d09tRi9OeHdkMzV2T1Jmd2pxMGxsOGxtZEo4TjZqM1dNd3oycGRMR0EybDdMQkFMQ1llZzRNZm9DKy9jMklOT0RtbjlheTlTVnh0MWpPc3pkS042dG1sZXN2NmdVRCs0eEZhK3p2cXJTdmV4NFdUaWVUU1lueUpxZHVqTDMwRk8rYjRwMWpNVTlLY0hobkc2TFFlUVhCTzVWbnl1aFQwMzhrcXVaWk5sb04xTk5HbmQvbXRrWHNWejVZNzc5SXJQNzVIMFJ2M0RsRWU3eS9TcmtmVEtYamRmck5nUkNiN05KWm5sSTBCL25xSndHdjk1VE9zYmpuaVNGczhFNjhldVhPQjBERDIzdldFcHVjeU9TSnlRcmZPRzRNZUtleHQxUEdPeUFVd0xCQzM0ZklJNW1DalR1ZkxuVFd3Q3ZBNEwrTllkdWhNbjByY040bVQ1TndsVVpjN2Z2clI3NDNaQUdpUnVFc3NjOXBXTVM3a25SdHg4UjdzTncxc1NxY2dPRzFhY1RpUHZ1T2d6UVVCSjNaQnJzY3B6cjBabVJ4WU90Rzc3cGtKc1I5Q3FYTzRJYjRWZG5uYW5XN1ZIcGxGWkN4YmVlUFBUYWljQ2cxeldqdWFkdjVxZVJDaENXL3Z3M1dMMG1QZTRwSFJOeFQ2N2dXWjZPRldhVnU4eWtKM1gvUlBRaHpicVZ0OW1abGJCY2hTS0pPOXJaNVRqWTByTjY2SVViWUppcjVPZVV5bFcwRU1zZFp5aUJPOWJBbW0ySlc5Y2xkQ2g5Nmt3YUJzSHRpZjRRU0hkWDVrM3hObmN2S05MVU1HMnFQTzU0RnFsak11N0pOVHpNcDZJK3NvcDRpZzNQWis1c05ZUWkyTmpiRU5Idm83eG9JTEFxMk5OUVNmV290bzlINUhrMjgwYTNRbFVMcklISjZ1NFMyMTlZMHQ2RWd3bWJ4K3FiWWNRWC9PZExBL1RhOXUxQklFUTRvdklGTnpOVXdQbWtUZmR3VWFZZnB3ZHhlZHhUT2dyZ25oVDdtaU5oVDBGdnN2MFlXaUY4eHpPdFlXRDFiVEU2WDVDNEF5UGJzbmtBbjFBTHkvQ1NYcEIxUXFObFpzYXBxTG4zSFk3UkNhWkVzOEpZVUJ5R2I0czdIa1k4QmxzL2tJSnJRZitRM3FCZmUyRndQVWViTzhURUZCUFg0NTdTVVFUMzVHdFErV0haUzBZSkF6NTJiR3hXbjBycWh5RU90QlZkeW5HclpKSFVwbE5CYndydFRoa2Rnb2s1YTl1Nk9pR3dyRTZmeFd4dzg0NnpxZ2htSUFYY3ZldWsxZzErREdpOVFTeTZLaUhhcEY0OW4rcGdtd2ozZWZ2bWtGajBJaVorQ0hKSDhWeDQzRk02Q3VHZTBOZDZFeFB5OVdESGFXOGU2L0hoaDRYdkxiMGk2T3ZKekF2UUttYjZxYmdPd2JKR3J1d1gvRU9uYStEQ1Y2ajN4M25kaS84VEtTWWQ3ZVJQZGgxNzZIME5PTFAyazlRaytiMWdyaHBvOGFZVHB6dGMraEZ1QXpZeTJnUThUQ0l4V2pRK1ZVUU1YQjczbEk1aXVPdTg4SVNFUEtaVTNTSkE2RnBsaHRvZEdjQ2UwYVB0YnBKSWRNMS85aHNtTC9pOWYvMXMyOVNSUnBxaWkyWk5QMkMvWFZzMG53cDA2RG5Ucml4UzI0TEltOC81bUJhN2hxM2wwc2orc2NHRHdZWlJCQlFXdjliV0pMdXo2SGViNXMzd3NGWnpLQ3NYWnM4TXcrTU9JeXgxRk1ROW1SdU5UY2gvN2l1Zm9HN1Z6U2UvZWtCZHRrSTQ3SThNWUM5VGNMR3NsNnNaV1BpdFVuTjdPUlBWTmNaNXgrWThQNjNVRTk5K3p4OWJWRkNKNnpSb3lLVDJ0VlJZdjZ2QjcwRCtoOVFUdS9DUlgxSTNjYk1YMXUySlhNc1BvYzI3NnpKT2FnVTc2aG8ybEtwdHVZSzVCOXhqSFVWeDEzbGh2NXlsZHBTYSt2SDB6d1pWWXRHc1dTRWNHUnlPWkxKM3k0MlFPcllpZEtzR0RWNmUzZ1U5bmp6b1Y5bzN0WXo5UXlzOEpxN1htSW9zY3BXRVRnT3FrWDI0Z2c4RHJ5UFViTE8yZjNmNkxBK0I5RGRVbDFXVUUrL1QrcFhYWXYzRmFzUU11SmNhK0FzWXBxTXc3c2xTZlV4Q3ZubHkrYVh2Zk9oREwxMi9iTVl6Q0JzWG5uL1BEL0FCL05XTi9xc056M0ZFNWE4ZGxieW41OGpGa2NKd2cySDkraWRxRC8vNm1xbHRFcUt4UVhVTi9aMmlEUDc1MVZMa0Q3LyttN1dUeC83U2kxdEM0cDRzZlZ4OXJ5ZGxHbXBiTW5ScE5SZjNXRWR4M0hWZW1HVllNN29Ock9YTFI3N3dIUC9IdUw5WSs4Q2hyNWxNbFAvaCtza1RGdWhJK2lHQ1hScUVTSUtLV0dmdmJ4UGhybHF3OVk2VnVwZDQ2amhWU3d5RTcxbWpxbTVLNmJEZUpaK2NOZk16Y1dWVXJqU2xvNCtxejdyWUJlNWhkbk43LzExWk0rU0JwS3p5cGJJTVRqMC9FSXVSNjdVMXJiMGdRdFRkd1IzcHlhTHJYWFovYjBxbDM2N0piN1VMZFZOVk55Ykt6UWMvbkNPN2t1MVlPZ2RTL2k3aExwWCsveXdWK1JkN0ZvSkh5WG5JL2JSYkpjbnVvWlEveDkzalVVa2Q1bjJWSjJZbWJvbHV0cGVvZVJXR09NYzlBTkxsbWJIQTVsUnJnNWN5NkpKSWNub0I5Kys1ZU1ZNTdoNEtIQlEyUXlHYjZtNW44ejEzT2R1OEw3QlhNMXIySEhjUEdjN01rODVhcGRoY2hNYVdxbVlIUlpkaSszU09PNE51TkNub1g3akZwRFBKWVdiMG5uU1BJdWx6M0JrZ2cyeWZHQ1QyTXhNWm9SNkhudGlnNk1vSy9hc2s0anJIbmNHeHdGUEJqTy9KK3JZbnM0bWNmMEZlL3htamFIR09PNGRqTlA0NHVqQXhTN0NUV3RoYWZUcS9mWTQ3eDMzQ2Z4UGgwczY4aWFCTExGUEhLdWJTczNHT084TUgzdzY4d0lzUnZUUXh2cC9Oem9JTzBuSFNPZTRDM0g2VTV4V1Y4NCtMWWthaG0yMm5ydlJTc3VlNEMwaUsvd2RNb3BrdExFNCtlTGxtNTdnN0pNeDlPREZDbC9LaTFKa1Uvd2ZwYzl3REZrVHhqMWxsemVSU21iMCtteVJkelQ1Zm9kbmI5LzlSVGhyelBhM3ZwSDFnMGY2cUU1UHpRZE03OGY5ZkRhTjdHNmpLMDdmZDZidDZ4WnZPLzFxdTdKZmF1VlZuV2ZGL1FjdkVERC82WjJvQUFBQUFTVVZPUks1Q1lJST0iCn0K"/>
    </extobj>
    <extobj name="334E55B0-647D-440b-865C-3EC943EB4CBC-3">
      <extobjdata type="334E55B0-647D-440b-865C-3EC943EB4CBC" data="ewoJIkltZ1NldHRpbmdKc29uIiA6ICJ7XCJkcGlcIjpcIjYwMFwiLFwiZm9ybWF0XCI6XCJQTkdcIixcInRyYW5zcGFyZW50XCI6dHJ1ZSxcImF1dG9cIjpmYWxzZX0iLAoJIkxhdGV4IiA6ICJYRnNnWEdWc2JGOTdYRzFoZEdoeWJYdHRZWGg5ZlM5Y2MzRnlkSHR6ZlNCY1oyY2dURnhkIiwKCSJMYXRleEltZ0Jhc2U2NCIgOiAiaVZCT1J3MEtHZ29BQUFBTlNVaEVVZ0FBQWU0QUFBQlpCQU1BQUFBS2dkb2NBQUFBTUZCTVZFWC8vLzhBQUFBQUFBQUFBQUFBQUFBQUFBQUFBQUFBQUFBQUFBQUFBQUFBQUFBQUFBQUFBQUFBQUFBQUFBQUFBQUF2M2FCN0FBQUFEM1JTVGxNQVZMdnZ6V1lRbVRJaVJOMnJpWGJEejE3YUFBQUFDWEJJV1hNQUFBN0VBQUFPeEFHVkt3NGJBQUFOdlVsRVFWUjRBZVZjWFloa1J4VytQVDg5M1QyL0QwSWVYTzBOZ2FBazBDdnJid0s1UTdLZ0dHTVA4VEdSYVhlWEJGeDFSb1M4R09uQkRSb0NvUWVEUWRpUUdVVUU4YUhIYkJESkJydVI2Q29CZXpHUTVHWHQwUTBpS015NlBXYVR6T3lXMzZtNmRXOVYzYnIzMW5UM0pMUHNmZWlxT25YcTFEbDE2NXp6VmQxaFBPK0FQQ3orWEQ0Z3F1Mm5HaWZqWnJPYndlN096V2wzd1dMMnpmQytwOWpiKytsRkIxYjJHbHMrc0xyMXFkakp1eHdHZGxqTmdldUdZdWx1WjZ0YlpGZXptVzR3RHQvQnBBbjI3ZzFtVmFhNkpmWmVKbyszeE5yWlRQdkhrYnR0ZTJIWTBpZllrV3lSZGJhYXpiUnZIUGtLYzltVWU1dC9sbDNJSEpCbnU1azhnekNNc2Q3UmM4ZU9IYnYvM0ZHZkhZNUphckM1b3I4ZUl3OUdLRHU4eW1uMnptQ1RaSXh1cUtob3cyUXVrQ2N1THB2a0FkdVZuV3dCUzVhWGtEM0tuV1BtamQ5WHVlbmJkNTcvMjRvNXJzRVdQRzhwdGh3bTI5N2FlWFk5ZTBDWHJXUXpEY2hSZ2VGL3NzcG9VYUtkdld6dDY1czQ0d0pBL1N0OXkzY2VpSU9QZlpZcG5rT0hiZmVZd3hhZWNVbDF6Z1ltTUxZWSs2KzFxOHdoOHRJUmEyZmZ4RFUybHpsMmxNMW44Z3pLa01jMnQyOWxud2ZldFNIYjNXWFpHaSt5OVd5bUFUbHlzSHZlSm1OYVFPU210ZE0yd0kzbUFnaDhCd1R2TmxzeTF3VHN2bURyWGhNUWVXdloxdGszelFXbGppYzRYdCtUMmdaT3d1NTFXMGRGQktET2dxMnpiOXFVQTBxZFpCc3U4bzkvcGhheGZlZGpVZDJwdGdTN2JZelkvK3RFSC9JNTJBV2xsaDFDSHpSYlpOZElRZjRnU3YxWjF0M0tNbU5XYnhwakhGZVZySjF1b20xY0xpaTE1WURvSVBzWnhqNFZUZ0g0OVZqWWNLblVtYkpzeW9DbXdGVlQwWm9xbmYxWEs5bnJtR1AvYzVLZkIvSjRTWExPWU50dXlvWkwyV0oya0ZBUllXMTB1QWVFdklOTll3NGhnRnRXd0V2K2dyVHhVY1o2YzdLUlhTYWw3MktRM1pwT0lTWjdub0REQmFVMjZWamc5SlR3MGtLMy9oRmpPK3RPdzRpcGhQMHhiK0dlWm1MMnFxc09GaGtXMHFRRFNxMzJMQVB0cEhHZnNkZGwxeE1BM0t1eWtWWENQbXY2SG1VOGtKZmNkY2lhaWZmalJKL0ZWM0k1c0VraFVMKzNLUnNmWnV4cVRUWXl5akhZdlc3aEtZdHdQamJrc05iTlhzY1JWL2ZtV210dWZTa2hSbHZzUzByZkZSSGxHMFArYXVHQVVodDdpOHR3NjIzNTR2SmROYlZackkxSVRYdjZSbGg3ajVpcUZ5TFdJZFJLRHZkSEZSTkc1UisrZzMzeXpjVFpmNjY0TmFXMlh5ZHlxaDFZSWR0V1JqcThETGJ4N0cycENzdXNUMlVqMElLcFQ2SEMyRGtsVThjbVVkMmFtTVBVRnVOVUNGVjcrb2JidDhGMXduNHlWOGJ2cmVxQVVtTWZCTHZzMXBwWGZNZ2FmY1hzcWx0cnFTMUZPWVExZXJIbXN5VFNXSDNlN0Jpc3ZaaDlsN3BtR0hpUy9aYlB1WFU5Y1dyTnJTbTFaU1BXcFBTOXlOTllZZGpYZXc0bzFmd2dXTjJ1Y1lQSFV3NUl4WTdpQjA2SU5TbDlkM2dhTzVHOHhvbUxuOWJoZ0ZMTkQ0SlQ3Tk9CeE9wbXNtak5yYlhVbGpBbUtYMkxhTmVaVHhqV0o5a0JwVTRZMTYxTm1kVmVTMFY2bWxzL3A2UzJCRTFuNGQrV0xteC9STFR4YkcrMGpFMGhUV1ovN1ZzeXZ2ZFhnKzA5WW9mVDRXVGsxbnRBckUxNytzYjJCMkJaY3pzUGhuTm5WaHBXYUtnTnErdHJYUkN3MGZPZ2FGdGpOQnR3NnowZzFxNDlmV04xTjd4OGE5a1VQbUM3bmdrSHpBK0NFL0p1SDRvdXBNOE90OTZaa3l4ZnNkc2x1NzJxUFgyUDB1cU9aRjhSaEhMY0tuR1UralZqNExRNDlZZlVTWGtaRkp3WHdnNUxSVVdzSHRZcHVveUpNek8rb1dQMEpWcmR1b3lrc2U0K0NYR1VPbTYrUlBONy95d0w5djMwMGNjeVozM0NHYkVtcFc5NDArcDR0ak5tYXFJenhGRnF4eng3ZFEzRUFMdm5kU0ZwTFJXeEZpc3BpRFVwZlc4aHlwZUhqRkh4YVZYbUpLbjdHV1plTzVrZkJPRnd2WDlLOXV6eUVvc083MXBxTTRZbXBlOE91MUl5dDZBeHRJL21vZ0c1eHVGbCt0WHBqSGxlSXdYWkErdXVrOFVRNndYN1NHd2pReGZCMTJMWEdrUEdhaEJjTmI2NzFuY3cvYnFxMmFnSlRnaDA0bmxnUmVWS3FkTkJ0QzM3S2JYVlpFTXJtMmI2em90azRiUHJCbjdRaHZYWEtCcWIra3p2U1poMFdCVzJaYmkzbC9mSjdHejhGUXFaVU05WlpXYktDL2k2WnBvYmVZZjNZS2JkVU5Td0tqUDZ5YS9FYnFjMEtpWU01dkJqcVJOdmhqK091eS9YVXE3UmtkaU1IU1pOd2J6OFdrVzJ2Y1psWHNWVWgwUGFzQ29HU3AyRUtXVjlmY2NOYlRCenlZY3U5Q1I0cXE0YzNhaC9YSkkwSUNPSm9vUTg0RkhscWJlcGdVdjEyTUlyVEgxV0RaUmFxSGtlZlpSY2pjUk5XcExXakE4ZVBQcjdpY2FvTlRxUGZsRVM2S3BWZUsya2hDV2w3NDJ3UlJVUlpuQzdObXpNQXRrV2xFb1JmVGxTb0t4SE9kR1IreTZaYlFUK2FJeFN5OWNaKzRSc2ovdkplNFRTdHpKdGVKOVdNTWhTMW1DbGI3bklnM0xLaG12cFdVMU85L1hYb0tkdFNTUkRVRzR4ZG84a2thTW5JanpLam5PU2s4cEpvUnIyd2FaS0hrbzlwNGN3SWJPckFBMHZsL2k5LzJkUVZIdEJObzNvTEZJTE9qUkhqekhQUXB6azVKME5FVjFQR2NzUkc5Z1BJWTVTSVdVSlRoZ0tTL25lajFkNU9PU3pWMzZGR0xrYWRHbU9IbWR2bUc1VDJTQ21vbS9zcW8rKzhjclp0dWZkY2wvdjh5dkU4UEI5UFFWSkZQOXpYKytGZnhFOTlZbWhWT0pHdW8xd1lWUGZmT2grVWtxY3lzVHAzMGNzWGduWU5VZVhJcFFTcTZqOUxYaEpiTy9UMjRiZExXalg5aDVpWDdxTjdVRDJwZDZkRlhhbEZnZ3FWZG05cjRSeHRISDB4V1BuL0NQb1d6ejY0djFubGV4c29sUStIQkUwaXF4VjA3MFgyV2VEU1JCeERnZFZlL0VOdk1KMTJRVzdyc3U2cmF3WWY3bzJ5WGQ5Z2JWOWZlVmY5V0gzeFBhYzUyM0JTVWV1ckNBNGh4Ri9heGZObkIvQXd3WU1ZZnlVdFVnVnhXNFRwUXFGT2xHR0tobDR6Z1BPRE5OcGNuRG1jcjZwSmkwNCt0V2FFRy8vaFdKS05JVlZITjQwZDcxS3RQbjRTQVM2ZG1VVDFRbmtreGJzOThZa29DdUlMVE1WcUZoOENtY2lXaGp2T043QTM2a2lucUk5YUdHZEpLYUtmZTlmZzM1eXVMRURKVGtvS2NsdlNwcnE2SkttbGRnODBTWkRUNG1ybGtQazdFWlN4SWdPK3d1L2JNT1FXL2c3eEovOXJQSXVlT2dDVlZweUkrYXJZcE9WbEkySC9ta2RwZkt4K0tHVXNpSWEvTStBSlozS3hTajhGSlh3cDdLSXVwYTBWRWVQc3hLRkRqdkxTdGNKcnRvb2Nsa3poSVZ2aWY0dWF3bE9uL25jVEVBNlhub2o1UHA0bXVHZVBzVjZOUkFtZ3AxUG5YZ01sQ3FJY0JEbzBCYU5TaFRaQmFFZXVXa3V6V0cxcEtVNXVweEZMNkd5NnNkRjRhTXpzQ2U4N3BrS1FrMVhKcnlxQkU1eXlmQytsMG5zYkJnaUlXY0RoSVorc2pGUWFxaEpTL3BhSVdZYWZIOCs0QnNMdzBrNE1LeG9OeXVhbzRjc2VtVVdkdGNpMHVuSWgrUzM5M3oxYzZLL0s5MjVJclh6ZzMxZDlQbmJ4WWFWZnVvMXFGcjAyNUZvMUN3b2xmY3Z5aU5oL0MvNnV1eDNVa1JaZlVHU0tNcDhYZm4yUzQ1K1FlK1B0NXFSLzZDVFZrcnl5QnZBVXp1cmd0U1ZVYW5EM2hXVWx2VG4zQnduak1pTndQZHUyenNWaG1MQmIwT3AxRE9LeGVjY2EyWk04UnJCVkZqRWNETUpZZXJ2bG5KenFqbTZ5cVRWc1kraTlFMHJGUUhvS3EvbS9OdURBVjNwdlIwWm5rSzdBNDZweUc1a3UydGVkVU9iS3lmWFM2T2lRVUZtazRqbUIwRVBGOWsxNnNCeldvdERnaGI4cWpmbG1xTnJYR3JqVzVqeGVrQW9Qb2lHdEEyMEJrWHJmQ2RjbHE1TWVPRU5xRzczVDM3NjcyaTNFQXA3Y0tlbXpvWHdONisxd3diOUlka1J0SXJLcWdlZCtkWkxvdlpvdkUrT3A2UlZDeHFhbzBzR3ZjeC85WEZnTE96czg5KzdlUEhpNC9kVFhVMXE0K3d1cjFnbmNDYWVWTHZ6aDFvME92UVNEL21mQllGQkNyQ2lWTjVaRitESi9DQklmY2ZabDFldy9JZllOZ3JyODBRQUZxaFRjM1FydCtjQjcxcWV6WWk3ek81V2orMXBkdWNRNC8vd3krT3EzY2pLQzVFc3FpMnFFVlRyV2hOUnh2d2d5SGsreE5qZFoySGFuRFlpYXVETDU4NjZiTUxSNzVIMXBITEN0NWdkdWhORzVkL3lYMVptUzdHNzFHSlhWMmtsbGZlTnpXdThienRLSmZYb0Zhd2ozbHNYNXZsWC9kNjkzeVkyMjBPaE9GUlNQWWJhbVB1aXBkamRFUTZtMlkxZzFhdXBFeVdnVkdJQkJFUnF5Q3NoVmgyWVZxZFF2Q2taVkVlWHRNSExaTHNCZmhaSXZtWjMrU3JUNDFnQ1N1V0tWUmxpdmZsQjBFRmxiTFRvU29YdVRsY2NCdTJSSmRudWJwQVRWTHNMYkxNY3dSaWFhalE1RWRHbjdkMElJYm9yaG5IaEgrVjZ2dUxvN2lJeU9SUHRoaWZQODlFajVOOVBDVUhQWEtXMHZLeEliY3JEaDBLVDFVbHM5RnBYdlZlVlBlbGxXZjFMTlRVSXB3L2JVMitpM2RNeWNuTzdxNnNrTmUrM1BVL3VBekZOM2J4U0VHVCtTNWVxRi9ESzkvcE0zNnFNT0xTcE5JWlhUYlFiMFpqYml2TVczcmV3K3hRaGRYUnd2eGM2SkFNUDlDTThYVXVDYzhNem9TOUppWFlqVTllNHhDV3l1OFhYb1BvYm9sVFplN3lEZmhKUkt1ZEE0cVdRZmhDZjBPNksvRkx2QzcvR2E1M2pDbmZwZU9IWFVEOGpycnBQc2NpbkUxRXFIN3BFZHEvdzZrSDc2VWpzWHBYbmtnRFY0dDZnVGNvV2tibHFIcDJzNEs1RW9CdUZFTHNzcVh1ZTk2by9pQkY2OUZjN1A4ajZJeitHWXIrb2VkNGp6eVBuL0lBcVA0UlBQb3NLdGpPL2dEcTlVV0diNDd0ZTRTTitBQ2FBSWRtYno0SUR6MWJnREtKbC9pSW55R1UxdXo3WWRndUs4VC9KNENWMEpJeUY1MjJvaGUzOFI4OTdicWZXWUx2MWQyRmhRS2R2dkhpRUUxUjNVdzNveUdTWXl2WCtkN2J3VHlETytYaXZESld6UHRsTmwrTSsyZTFkWXV6bDI1Q3NrYkZ4ZnR1Nis4VnpnbDdsdk56dUZKVEtqV2xFTnozdnYzRjl6L2owSGY0THIyUDAwK2ZYRTJSTXkyQ1kwRDhTM1pNbmNOeVk1RFNVU2hZVkRxWjdEN3pZYVNpVkMvL0h3c0J6SEVRQm5SU1VlaEQxSFpaT3daRnRXT0p1RkRtbEF3cSs5M3Y5Y2djVWZPKzMzZDVmVi9kOWlvRW4rRDl5ZnQzajBoZXJpd0FBQUFCSlJVNUVya0pnZ2c9PSIKfQo="/>
    </extobj>
    <extobj name="334E55B0-647D-440b-865C-3EC943EB4CBC-4">
      <extobjdata type="334E55B0-647D-440b-865C-3EC943EB4CBC" data="ewoJIkltZ1NldHRpbmdKc29uIiA6ICJ7XCJkcGlcIjpcIjYwMFwiLFwiZm9ybWF0XCI6XCJQTkdcIixcInRyYW5zcGFyZW50XCI6dHJ1ZSxcImF1dG9cIjpmYWxzZX0iLAoJIkxhdGV4IiA6ICJYRnNnWEdsdWRGOTdORzFlTWkxemZWNHdJRnh0WVhSb2NtMTdaSDEwSUZ4a2IzUnpYSFJsZUhSN1pHbHpjR1Z5YzJsdmJpQnlaV3hoZEdsdmJuMWNYUT09IiwKCSJMYXRleEltZ0Jhc2U2NCIgOiAiaVZCT1J3MEtHZ29BQUFBTlNVaEVVZ0FBQkhBQUFBRFFCQU1BQUFDZEM0c1VBQUFBTUZCTVZFWC8vLzhBQUFBQUFBQUFBQUFBQUFBQUFBQUFBQUFBQUFBQUFBQUFBQUFBQUFBQUFBQUFBQUFBQUFBQUFBQUFBQUF2M2FCN0FBQUFEM1JTVGxNQVZMdnZxMllpemQweVJIWVFtWWxvbXJHRkFBQUFDWEJJV1hNQUFBN0VBQUFPeEFHVkt3NGJBQUFnQUVsRVFWUjRBZTFkZjJ3a1YzMGYzL2w4WjkvZTJhcWF0cW9vdGdoVmFFWFlnMHZLaFVER0RhSUpBcnFXcUVvbG11NkdpRUw0VWJ1NXRJa0VaYTI3QUZlRmR0MkNpb1NhN2hJb1ZLckFCa0hWVm9DWFhBSW5KZlRjTkNJa3d0aEZpQmFwMFI1c2dwY2NkNitmNy9zOXN6UGVtZDNaOWRuNzVvLzU4ZDczZmIvZjkzbWZlYi9tell6bnBka2V1ZFUvOVhTYUJFN1dJUUFFdnNXYWQ1ZlpqUTRMaDBBcUJDYjhyU25QK3hYMm9WU3BuUERRSTdETU5nbURBbHNhZWlnY0FDa1FHR09YdVBRbys2MFVxWnpvMENOd2tMMmFZNUJqVzBPUGhRTWdCUUt5cGZLOEJxdWxTT1pFaHgyQk1pc0pDS3BzWWRpeGNQbFBqc0FFWTFKNGtqMmZQSm1USEhZRWp1aXV6VUhaU3g1MlJGeitFeUZ3aUQwcjVVWlpLMUVLSitRUUFBTHo3TExFNFFoVHZSMEhqRU9nSXdMVDdLS1VPY3dZWnBEZDVoQkloRUNEUFNmbFFKeVZSRW1ja0VPQW5qUW80aHhnYk5ZaDRoQklpRUNaL1ZoS2dqaHVJaWNoYWs3TXE5akVXWFNBT0FRU0ltQ0lNOEtZSTA1QzFKeVk1K3Y1WWhEbm1BUEVJYkF0QXIvZ1h6Y25CSmdqenJaSXVVZ2JnWGV3Sm1zSzVqamkyTUM0ODIwUkdQTmJwZkdDZU5UZzY4NnhhNnEyQmMxRmV0NGQ3S2VlTnlGbWJRTEVXWFRvT0FTMlFhQ01LZUl4T1lGalJsVnVIbWNieUZ3VUVEak1tcDUzbm9uMUZHNEMwSEVpS1FMejlGeHpnNGtWWEhuM3lDRXBia012VjJBLzk3d3lpRk1DRklHSG5KdERqNDBESUI2QmNjWm1QQzh2YTV5aVhvOXoxQzJyaUFmTnhYamVQazZRVlNZVy9GWDFnbEcza011eFkxc0U1bm5uNWhCalB5T3gvZXduVW5vZjlabmQ1aENJUTJCRFVPVi83aXVSaEZscHZGL1hQWEVwWGZoUUk4RDBPSXBnd0h5eFJNTzlIalBVdE9pWWVjenpZVkJsdG9wNmdYUFpyYW93cUxpek5nUU9ocGJkRk5tYWtDbTR0ZXB0WUxrQWd3Q21qQ1ZUUk5naFdRR051ZGVxREVqdXJCMkJJbE50azRnYmw4T3FnMktVMVo3QWhUZ0VDQUhNL05VRFNFeUx4K1N1cFFxZzRpN0NDTWlKUHhNODRyZW1QTzhQMkt0TWtEdHpDSVFSd1BCYmZJSExSRHlNajBlZVpNL1dUWWc3Y3dpRUVSaGxlc21mam5yMFZ2L0U2K3I2MHAwNEJOb1JtQXhONDdSTHVCQ0hRQVFDeTZGcG5BZ1JGK1FRYUVkZ2c3azN4TnRSY1NFZEVmQVpFKy9GZEpSMEFnNEJnd0JXY2JuUEp4azQzRmxTQlBBUkhMZnFKaWxZVHM0Z2dPVi9hdUdXQ1hSbkRvRk9DR0EwcnI3NTEwblV4VHNFREFJWWphc1BLWmxBZCtZUTZJUkF3ODMvZFlMSXhVY2hVSFlmd1ltQ3hZVjFRZ0NqOFpsT01pN2VJUkJHQUg5dWNOK2tEWVBpcmpzamdMYzFnK3YvT2lkeEVnNEJ6OE5LOWRENlA0ZUtReUFCQXBqR2NSUEhDWEJ5SWlFRU1JM2pKbzVEbUxqTEJBaGdHc2ROSENmQXlZbUVFQ2k3aWVNUUl1NHlFUUxvRytPN2tXNXpDS1JEZ0ZialhFaVh4RWs3Qk9pemtlNFBNWTRIWFNDQTFUakJGOGU3ME9HU0RDRUNtTVp4SzQ2SHNOeDd6bklWeEZucVdZdFRNSFFJcklJNFE1ZHBsK0hlRWNpM2ZYR2dkNTFPd3hBZzREUDllL29oeUszTFlsWUlqS0dsVW44WnowcW4wek1FQ09DN2tXNnAraENVYytaWnhDZE8zQk9IekZFZEFvWDdRUnozeEdFSUNqcnJMTTZET0F0WkszWDY5ajRDUlJCbmJlOW4wK1V3YXdRMlFKeTVySlVtMVplNzg2cXYzWHd2Ly9GSTBpU3A1UVpoSTdWVEdTVzQ4NU5mZStMZTZ6SlNsbEpOQmNSWlNwa21NM0Y2d0NyL1dKT1p6ckNpUWRnSTJ4elFOYjNZdEdPemNHUjZRUGxzTnpPSVFoMkVqZmFjRFNSa0o0bER0bHNEeVdXVWtaRm5YZ3Y3L1cycVFqWit1YlVaNVVubVlZT3dNL2JNazRCUC9DcythUWF5OG91V2NhV3puTlREaEhMTC9TWU8vTEJzNEpkL0E3bFBCbVhuNFpURmw1bGZWSkh2NkJNSHZFZmEzeG9IeExGc2dFTnNNeUduZXhFYmxKMWNTdUprNWhmTi96M2ZDMEs5cHNVamp3QnhIbTdWZWxYWmx0NnlzWUg4THJZSlpCOHdLRHVlbjY3QnlNeXZlUUM1bys4NG9KTVZJRTZsRC9QWWxvMDg4bnNoZTU2MGFSeVVIYS9Ta1RqbEtjdTd6UHlhSGhDUWx1L0JVNnRRS1FLL2xRajhxeThvM09XVlpXTUQrVjNvVWsyYVpJT3lnMy9GZCtxaVZtemlaT1pYWTBCQXhvS090M1BzR2dkOXJzVlkyVzRqTEJ2enlPOWN0M3BTcEJ1VW5RVEU4VzNpWk9aWEdVQ3VwUUFrYzFHclVFbjNaRC9jc1d5Z3U5UHBEczBraTRPeWs0QTRnYjlqWnVZWGVET1FPekMyTkt4Q0paa3FDK1F6TmxtcUNOdkdBeSsyYjhCVWFsSUpEOHBPeDZacUxBaG9SbjRCMGgxODRrQWxZUmNxTGxjWnExTndwbHZJUnFhNmQxcFpSK0ljQ0JJbkkzOVJjL1dqcEZKNEZ5clVmRC9tNTBJMlVuaDM1WXQySk01b1g0Z3pDdDdzN0ZlVlFvWGEvcSsrRE1vdVpDTURqVmVPaW83RTJkOFg0aHdDY1hiMnEwckJRc1ZWSDc3VkhiUng1UlI2RnA1MEpNNXlYNGh6SHNUWjJhOHFCUXNWajg2eW44WUo5Nk95S0s4clJrZEg0dVQ3UXB4bEVLY1B0M2dLV0lQRTZjczB6bEFUQi9qMll4alpBSEYyOUlsRHFGRHg2S3dQczBwQmNxWmc5UzRRN1ZUam9EUFNEK0xrUVp3TE93cFBzRkNyZmNsbTBNYU9aamR6NDUySVUrZ0xvaDU0MDRjcC9qVG9CQXQxdFMrVEEwRWJhYnk3OG1VN0VJZUd6WDJvY2VqOTM1MzZqK3MvWE9PZmVpbzhBWmp4TkU3WVJ1NFRWejF6OCtsWlJZZUo3NTltSDM3YTh6NUZ6ZU0zL3VhdFA3aW1zb1RuckUvNkoxNkdZMkRML2Q3SjVsMC9ra0hmK09SYm43am1CQzRlT1AySy81TmhBVjBoT3hCNTVKYktLeTJsZC83ajF4Ni85K1VJSC9sT2hER3VNdmV1cTc1Njg4bEZJUFNkNHkrcjh5RGFQWEtMYnlzS1BuS0FFODFULzZKbG9iNFNJRTRXZm5IdGZQNXZ4VEkwc05PeC84SlNQSjk5MFBSeGFCR3AybTdJeEk5Mkc3VDZ5TndwLytHenU1OTRDYnQraFA4REJYVTZ0aVh2VVorT3JTQXFFM25XUE0zWS9jSXZMb3FGaEEreHB0K2M0bUZCWFVFN0VIZ0xOR0xHVExFTWF3Q3dZVlJ5MkdmSEVTVjBCRE5OZFFVMUI3azhSSWhqZkh1UXNSTys3WjFkNHh6MVdSTk0rYUFTSHJ1TmVDTzNKWVJtNFJkWGpvV0VPL01maDF5RGJmMlM1MzJhdlZRM0l5cURkTXhrYVZtRWpRQndJK3dTZ2Ztb1grRUxMU1J4UnRqV0YvNzRuMUVDZG1HTzVkbmxrdmVJei82U3d5YUpNKzcvYVQwdm51MkhkQVhzSU1rL3NhMC85SEtmMWo5YlVjUVpLOSswUkxWQzFITlhSWnlQYnIwQVkwM3lGTnZiR1B1aGwzc3phOGxyejY1eFJ2eG5mOS96L29ScG12RjZRZUZLS2JMd2kvdUJMbmRmT2hWYytYYTdUekd4ME84ZHpUdlZzb28vV2w5Zng5cnJTemg4enk2MDdkUnNHeGRoNC9BemVXUjRWaVJyYkpYNENVcG9BU2N2WEtmYmMybmpXVUlZa052em9rWDJiQjJodU0rNFp5OTh3a2MxNFoyOVNJdFN0eERoaFhRRjdIamVxQ3pvaDFXQmp6MXpDMno5Mkx2akVxbkZ6elRXU0Vsd0U0dnNGM1AraXRjUUhuSzMza2hTRzJZT3hhcHhHbHdiNmtHbGJnSllJc1BYNHJDK1hrZTZMUHdpKzdTSVlVZWVPR0NlYjRZNzREV3VWOFNoYTl4YWl5Szg5MzIwalZ4QkVlZUFObFdRUzd2R0tvdzlLTHVTSDJYcy9kb0hxTnJrRjdyQUp0QmNlUGtwais0OHhMVHJNblk4TDFkV1hDMmF1dlFkSUU3TzV6ekV1bUY3U1pJMjYzMEtjT3hEZ3dhL0x2RFFWVGxicXhpTVFFTWMvVFN6SU1nczlCU0RuZU5NL09MTC8yMGp4dVUrbjIzb3lwa2FTNE1haUJ4eDczWG5USXlOODRvNDUvVy9sZzVKNG5pcmpQbXllNFVXdEZWWGhyVXExQTBsRWRoZ3JRT1ljcWU2SDJJUnVyUWR6M3VuemkyYXFEbXBGQVorZkZBMnlZV1lKN3VvenhhTG14N1dGWXY1ZElBMUs1S1g5ZXliSWM3OGx1d1dnODBHeFdLUU9IQlY2ZWplTDc2SVlTZWVPT0FPWHBENGVYbWJPTlZRTHBWUUY4YzRHeWpxV2E2dW9kOURQS0M4bVdhNk0rSGhYUG1JNGw0VUhxQzBaZUEwYTUxSElKbzVkSkxSbG9oNHFudWtnTFpERlFZa3hkWXdWUTZJTTcwaVFwYzFINVdjT01Md1IwaDlRVG9BbzFLZ3F1OTNRNXdOQlI1V3lxS2FrbHRSaGNyckxQenlxTlFzRzhwVzM0ODJVT2R0NHF4bTErT0tzNEhiY1pabnNNSTdKL3hVRlhhVnNlZFU1a0VKMUNoOG16Zlk1NVhBTW11dFRua2U1ak9vMW9qUXBlMFF1VXBDa1llbXJWbVg1N0IxUXA0Q0Ewa2hKU2VPWU1EOVJBRTRVTU1CeGhRaDBLYlBDUmxESEY4LzV5dHJXbmxlMFRqUEUyVGhGNjhEZFowbi9CakVQdkF1RUdBMVRWVjIweml4TnREYXpGSW1jeGE0K1FXUmJSQm5ScHp4VWxKdFdWbmY2S2lINUQxZlphM1RKUHJldTVlaWRTazdWSFNtbjQxT3Q3U0Y5cWVsYURCcHR5M0tBUnhSd1owNWh1UFlrNituVUtoY3BDTTJVd2thNGpCTisxV0xxbUhpWk9FWHdNTjJRYmd5d0QyYWFzTVY2MlU1RHhQWmx6THlJOWFHQWc2Rm9rMDFaR0ZXN1R0L1E1VXhDdW1pRWtVUkwvRnppS29LaVJld0V2Q1VMbVdIUUZZRWdaQzU4QTBOMEh6TWFBWFdDWHhrbStaNjJuSlBReGdnanZRVHpzMnBaTVZRalpPRlh4NnFRb1dPc2pPSUkycGVXVkt3aHI2SVpoR0FzakR1eVpWWUd3bzQyRnBSRm9yU0hRQ3V3enhjaUw0clVtZ1AwVVNzOFZTSTFZRlVNK2gwU3BleVF5UDJDOG9RZFZkVU44VTNwRUR6c1dCRXpCa1JaOGxjbHEycnZMckZESEVxeW1IcUFLK3BaTVU0NHZUZ0YvLy9oekdoVFBYOVdEQ1FCWWtERW1XMUdpZldoaXBRdXlKWW5oVjVybG9Fb0pHMjZBVXRXNzlsQjlxaWlDRjZUQU1WcFV2Wm9WSVVTYmo0cXE0TWZORnhvVkNZV3VTeG9SMklZeTNQeEcxdXJqQ0JLb1FOY2FaMXZUV3ArbkVRS2NZUnB3ZS9hTnBFNXlQa2N6OHZZYlNtOWRzMUR2eFoxQkc5bmNUYTBBWHFNL1pkYVdPaUxrNnFObkhBRWNiRE4zU0I4TDdGQlM0TDBSbVJpUFordXk1dHAyamQvdnd0RGtranBLbExEZHNReDNTUGFQclJYRTJybHRZUVo2VDgxMUlmaURNalQrT0owNE5mWWdaNlNaa1kxSkVheUxvMlpoTUhiZjJhanVqcEpONkdMdEFHM1BnejR3ZVpxOXJFUWRkR1RBYjZsbGZRSzFvb2lGcXVSdWpTZHZLQmUvTzhybFNoVm1WeEcrSllmVDZnWTY2V1ZiTmxpS08wOFhuZEdYVlZqS3R4ZXZDTGFsSGp2YkxVOXlQdUhBMVpzS21xaGpMWnZTdnhOblNCOHN5M1htZmZON0Mvb20xaThNdkhYM1RVb1dnOFJNY0hvbk5hVkFBWjFLWHRJTGtsT2FtN2NYZ2NwaFJzUXh3OVBjQUg1YnFUVGh5djhlUmRFNmNIditpN01hcXBWSGtZd0JFd3FRNGlyTmsxenFwZEZmWGtTYndOWGFBWUdmUHRBMHZhVXRXaUNBMkFlTU5KY2xOS1JQZG1JS29EK1RNa1NERm02VkoycU82ekpGRnR5Q2VhR0k0cnJmRDJtRHEzajZDcE5WZ28ybGVndmREYVJwdzdyM3Fta0tDcDZzVXZieFdaTXJXZjdYSS96NEdkbVhzTEVDZTdhWng0RzZwQXhiUTVBTEFXTlZRRHhLbUk0UkNZelU2OVNHN1hxTGtTaU5Zc2tGWWhSSnRaSUtIc0VPOHNTWEJFWmo0WmNVVDl4aTJ0UXIzeTQwVmxWWThGaVROMkd5Sm9tMUhPRlJYRFpFQVdmdEZVdHBvSlZYWUdjSnkwTzNrQjR2aVowVGplaGdJT0hWMGYyYWR0cXk1elhRMFFweXlJUTUxa2U3dUJDMWNEZElqUXBleFE4cHJVajRPcENsTVRwMkY3Z1JIV0V0Y2FJTTZCTW1QWGZlRXp5UDJNTWxtTUlVNHZmdEZUVjluWFUyWUdjWnlQSXc1NkUxYk4zSk1yc1RabytuVldxbjVZbFlUZ1FxaHpUTTlqZmdwSlRHM2JreWt5YlRVVTJLWkwyYUhlbGloaW5oTEVrUjI4Wk1RUlhYR2V0QkJaV0RaeHZvVTZpUjUwVGlZZ1RpOStvY0VXTjVVRVkwQ0gyRUpGclo3Vk5FNnNEWnM0M3FONVFnQ2JMTmxxb01aQlpITGl0T2xTeEFueHJwL0VRYU82eFRzK2t3bUkwNHRmMUQvS2JPSWtPZXVRTFRNZllUZFZ5TXRpY2pYYlNzYmFDQkRIODk1K0syR2d6RllEeENtYnBzcXFNcVJaaUlZRGc3b1VjZWpPcmhsZjBmbVNnNm5VTlU2alE0MHpCb2MzdWFVa3hPbkZMK3IyMmJNUkpudDlQWXN0VklDNmxwSGxXQnNoNG5qZTF6Y0F3bVZodGhvZ1RrVVFoMUNxdGJrRjBUQnhncm9VY1NqNWxFa094K1JnS2pWeFZ0VlVnTkdHTTlOVTNhSGpZV1JHQ1JVRDV2bVQwbG1LNjhVdnFxM3NPUVpscTg5SDB6K1VHVkR0K0h3b2p6MzRFV3VqalRpZTkyYWdJRXhWQThSQjhDTENhU0p3cnMwVmlMWVR4OWFsaUJNWXpmUHVoNnh1VXhObk9uSWtvNG1UOHpYQm80aHpWTjRjV2ZoRjdXMWs5dHRneWpRQWZOVlRYNEY1bktLMUdxQkhpN0UyTkhGeU4ya1RCY1dNcWswY212aGJnMHhnQWxDbmdhZ2hUcFF1VlVEMG9OTGlIY3BVVG9Da0pnN3VxNHZhdmo3UnhNSHpHaFdkaERpOStBWDk2bDdUZmd6Z2hHNWhZd1pWcHFweENvcFFYelhSWFo3RjJ0REVHVGMrZ0dYRWtOQ29pbFJNVVdqRmpNUG9VbXhWbXpoUnVoUnhQRi8xUEhoQ2xMNmNta2xOSE56bkVXOURhT0xBbzJQU09VR2NpUnBkRm1VdXdqVk9MMzdCbEdwd3BjV0JIR2d3dDZRdFdjVHhKVERqVm9XazVkS2R4TnJReEptd09pNis3QklBa0JWdGgzcVAvS0toTzg4NmpuUE01Q0ZLbHliT2h0WGg4THhwWGJ5cGlZT1pGejNYYkR6UnhNa2I1d1Z4cW9za1ZZd2pUZzkrUWFlcU40MGpBemdybXl6YVRSWGFCUEZrWnA5c2pudHhKY2FHNlJ4T1dCM3hCdS9NaEdvY2ROWEZEVDRmbUNVWTUrK25lRldiL0ZHNk5IR1dOVlVvUHcxZGZhVW1EcldaZFlQSng4UzVJZzdGbG1Uc2VjN1ZEc1Rwd2E4TjJMSWVvaG1mK253R2wyZTFDZHhIc3FsQzIwRHpKbmlhSnc1YXBKdVRHQnMyY1ZURlR0WEFBcmRSdFZzVmFCQitvQ1d6VUpKdkprRFVybkhhZFduaTRNU2FuU3JyNGsxTkhKcm9uek5ZbEd2OFhCR0g1bFpVSkp5YndXMndTTmZUc3NZWnZVaFhKdjlVOVhickZ6S2hDazBvSGRBKzRESmFCRWtjbkFuOEMyc0JSOFlmZnlwd2pZc0hybDBLQllXRlltd1k0Q2FVV1NpYWwwUUc0TVowWGwzZ1hyYWFpT29GYmhtaXhvVW9YWEJnbGt1aVJHV1o0Uks2THZGUVdzT2p0YUwzY2t5R0JnN293RXBzZVBDODNXYXFmcFVpRGtadnVvVmZ0WWdEUitjbzlVRTVLWitGWHd5YmdDSGdidDh2Z0llQkVpMkNCQWZEZ2xteVBjN3FkTkFiWU5qVUYvd0UvYUp3YXhZV2lyRmhFMGVWSURWUksxeHYxVnFzUjZPT3VqQzdvY2U1dU03UDhrQ0lMb2xZN0NjMEc0d3VYVUI0ZEtGTGxOYVJxdHM4UFhGd1o4bU9OV3p1a3gxbFJSeWFsMUVPbFMzaWdHMmJGSDVJb3B5Qlg5UXEycXNhbGRuK0h4c1dsQTJOQnJLMFNiWVBHbGJSSmRYQkJpOEs0Y3RCYXZ4TTdkcUZvbTNZeEZHOG9PcTh4QlZWcllkbDhFWTlPRU9Gc0tBTWpSdlJtZ29qRit2cVF1a3lCWFRXYW1GUWpGTlNNaGx4QWptdnFDZnJVRkdWN2JraURnMENTMEwxeEJaM2VIcUdMbkZqOHVPa0pHd0dmcEdwOEwxTXB2cS9vVzVaazFiSUNWbEE2RXVzVUtoNlQwQktJTmgrUkVHaEJRVE55R2h4YUJlS3RtR0FSR0hQS2hVRnVkS2hpdXErTGdOWERUWmp2cW5nenNxcWJ0bXVoYUowcVFMajcwRG9UbHZaYUxLYUZzZ2VVNzdZUitnTkVPY080MVBPM3hTU3ZpUVRWUU1jUGxRdUgrTDZWam5HcWdPd3ZDamtNL0NMSHF4ci9ndXRBOXJuS29vczNueFROenVvYkNubkk4MVN3QTJhcG13RlF2aFQvY1ZBVUx0UXRBMCtkYnRBU1ZFb3Fzczdyb3FueWxpWlIvTDVZak5wQXBaTVNYTXF2bWhWSTVHNkprMDFOYTM5QitTelVoRk5HTWhUZXBvdDZ3TVZJbzdvdHlnZmVRQjhWclhnUWJXa1NZTlQwRXJ5VXhYS1VibEdpUlQ1Q3B0MFpmS1AwMjc5b3J2VVZMRmM2NkIyMzFTd1QvamZ3NTIzeE8zaW50bkV5WExnSnVNZklnalhPSGs0UHNQVHFCM3FsN0JRcEEyK2ZJc2JBS0NLRGVkVXZWdGw3RXZ5Z2NDMHVibFJaK2dxNTF5cnprM215b3k5U2htbndtblR0V3BxaXdtZmZVaklGa3lGUTdmdGl0UUFXZFBoMGxvOUQxbG8xcXhyRDU5QzJPVFh1Y3BIUkRoMWJRU3BVUjBKNXg2NnpDa3hJdSsyUEFkbVRKVjBCbjdSWFdxNmJiWi8vVDlYQ0RZdVVjNWI2LzlOSnZsWEl3NnJJbEJPNExZTDNuZDhVc3NlbUVJeVFnanFSTE5pMlhqdit0WFF4cTU3VTQwS3V5RGl4eXVxYnFtaUxQUDhFemlvNE5XOVRYNmdCSCtEam9jWkw2L2JuaWlUbWxlODZYc2xDbTNYWmRtaCtIZEtqbnhXRmZMNCt1TStGRFN2WFM5NVV2WVY2MCtScU5rT3JOOUNScG92WHYraERnUmZmOEx2c2xYT2tUR3A1azNyZGQ0aThnL2pIUFkzNmZXVjErUi9KcEtkNVdRN3gvT2FoVis4MGdyZnBkckRmcDlNVk5oTkpXOThvMWtqNHNqYTRod0s2K3ZsRzhLMlVRZlBCTU5RVjFvTE0zaGN1NUFYWVdPWkc4TnVCWVY5Y2NLL0VhVndlMTdmK1ZWRUhHRy82WG52OXRtbHVtMFREMExmOTVsdi9KcXNHR0JNYmpVdTFLYkxzc01Ga1B3Ly8vNzJmMlZNekI3eUI2ZENRNDMzOVBtNXpWU2s0ZzBDajdDcTRBUG8wdno3ZTI3ZkVIMUVxdW5FVmtLQ2gzRDZtaTkvbjEzUFA2eWk2NnF4Q3Z2Slo5N3V6MERDMkpKMVhUZCswY0RSSGhhVDNnRnVoeXVNbmFadm0xbkU0Ujh0Q3hZWWVYU2cvTDZ3WTIvWmtqblhFUkZDWHJ1TjVlYnhNL2ZjZStZNHFES09TdjloL2wwMDltMmxCWWlzNE90WjlEbTA2MG9xVUJ4UjZOakU3ZTRWbWlmTzNIUFBtZE0rcS9IWU5sMldIVHM1K3gxeEJlSWNQL0hoZSs0OWZSd0t1T3c5WjQ3N2JjUTVmZ1l5Y05ZaURzOFRIT0gxSDhpdjFKUkk4WVBjeDh0MW5CNG92M0tPZ21qN0ZnV0xTalVMdjBTRmIvc2t6QXhxUC9iRms4MzdwbEQ3bjdqcmQ3LzhxKy9oWmlkZXkvNnFsS0VEVVRhVWV2NUUrOUZiMlltL2VJRUtvbHNKaFB6OHllYXBwM1dZT25rM1B0cjRocnE2Q2g2amRBVWxQQ1EvY1cwdEZOak41ZGlYVGpidi9rcDB5cS8vNEdUcjErdHRjWTljNDkrMzFCWXFBcnJ4YXdORXZCQ2piemlEQlhHR00rOHBjcDBIY1JaVHlPOTlVVWVjUkdYc2d6aHJpU1NIUmNnUkowbEowd3hVYUZDYkpObGVsbkhFU1ZLNmZDd1gxMmRLb21EdnlUamlKQ2xUUGc1T0lqZzhNbzQ0U2NxYUpwalVBNDhrOGtNZzQ0aVRwSkRwaVFPZmgwNGlQQnd5ampoSnlua1N4Tm01K2I4a0hnNWNCc1RaSExqUlhXZHdIc1NKZkppLzYzS1NtY1BMYm40aUFaYlRJTTVpQXJraEVpbWE1VEpEbE91MFdXMkFPRzcrTDRCYVdiM1lFQWgxRjBFRThpRE9WREJvcUs5dVd3ZHZHTHR2ZlhPb1llaWNlUjhvbFRxTERZMUVnV2hEMjRXaHlYSjNHUVZFTzdYK3J6dUgrNXlLTDdLaDVTK09PTnNpVGU4TnFTV1Qyd3E2U0llQWpVRFVLbDA3M3AwN0JDSVJ3SEpzOVFwbFpMd0xkQWhFSW5EUWRRTWpjWEdCSFJEWUQrTE1kSkJ4MFE2Qk5nVE9nemdyYmFFdXdDSFFBWUZsRUtmV1FjWkZPd1RhRUZnRmNkb0NYWUJEb0JNQ21DaDF5N2c2Z2VUaTJ4R291R1ZjN2FDNGtNNElvS1VLdlhQYU9ZMlRjQWpRZDNqY01pN0hnOVFJMEpld0ZsT25jZ21HSGdINnJzL2EwS1BnQUVpTkFEMXhtRXFkeWlVWWVnUW1RWng2ZHlpTTNPcWZlRU9wdTdRdTFXNUhZTDdyYVp6RFBzTlFmbXRwdHlQZy9POEtnV0szMHppNTh2MTE3L2FLZTVldks5aDNmNktOYnQvR084aS9qNGxsWUs1cnZmdFowRVVPeXUyTHNzZVAxeE1vV3AzbFFrWDNGbWdDc1BhZ0NQckdDNkZzbmJYK1RoQ0tzaTc5bS9qRlB2ZWt5d0psZUU1cHFmcG1LTHY1Sk1zc01PUE1SL0dZUUN5RjBydkxJVUNBbHFyWGd2bEVVQ2drR0MrdTVPZlA2Zjg1Q2FTak5MaXczWXdBTFZVUCtZOEJlaTBVRkhYcGl4b0hINExqTlUrVWlBdmJ1d2pnNHpqaGI1T1hreEhuNC9kelZORFcxZll1UEM1bmNRaGc0dmhpTU81b0t4VVYwTERWZ3dyYzFUQWdVRzE3cWFyNjhsVEVPZWhlQXgwR25yVGxjVFU4alpQelA1R0tPTlBzMVcxS1hjRGVSNkFRZnFscTlESStYMXRMbkhIOFJzejFqUk9qdFljRThaaHlMcENkNllWVXhOa1gvb1ZVUUptNzJLc0kwRmZWNjNibXhsZ3BGWEVLcnNLeDRSdWFjNUFrK0c3TXdlZm9OMisxcEFDTU12NGZ1YVRpVG02dklJQ0ZvOEhST0I1ZHBpRk8zbjFaWjY5UUlWMCtNUCtuLzJoTUtjZWJkWnM0Lzl2aXYzSjc0R1R6QXlXSy90enA1dnZxZENLM2M2RU9rZ3FQT3Y0aS9zdFZpNHB3WWJzUWdmT2hWeHdPUGMvL1NDb0wrTnhXbmxiYi9DMDdkU3YvQ2VWbjJWMVgyelhVdUU4L3RjMGx5bmVEbmJxNTBuUWpzRVJnWGZsQzA2RjFXQnViTm5IeUt5Tlk0SGVZZlJjL2oyZXozaEgyRmZwRDc0ck8xdklsT2wydDZZRDRrM09rWkd3RHZIVGJYa0JnZ3dYVzN2QmZWT3MremdRNk1CaDBGZjRjT1QzSW52Znk5T3ZhL2FadE95QkdWSVY2WnlSeUZmNjI2TkZXWjFFbnNSc1E4Rm1nS005U2gwY1RaeCt1ZkhZYmZ3aDZsRDI3ajljdm8yYVJjWU1ZQlJHKzMzNDNLdXFwdDdIUzluSXVkbmNnZ0VmYno5bWU1bWt5VUJObmZvRnFIUEdqNmdPc3ViRkdva2Ywc3lsQkpPL1I0SGplVm1mT2x6ay9jMzZnZmpQUjdteVhJWURWT0QrM1hEN01LeGRObk1hS2h3bENqTE93NFNHNElNaW9tdmpKbFRGNVNCdXZpQ3d0VWFjRlBtekhhc0dvU0JlMjZ4REE5LzltTGFmblgwMFhtamlWRXAyTC9pd21mS2dabzg2T1hMOXpoNkJOZUNLSUM3WHRmTTY2OFVRa2EwdnNBcTQ0QkphRGs4U1ZHbm1vaUpORDh3Syt6RkNZaDkvb2lkSFVmbG40T1Y4Uko4RklDUlVYVC8yNU9hN003WFk3QWh1QnZ2RVIwZWdvNG96ZFNQV0w3TTd1VjUvdFB5OG5jbWlWdTlqc3hpNE9FRFIwL3hZWDU4SjNEd0lmT3lWdWZUL3dUYVhsUlo0RFJSeTZtRlJkNFhrMW1KcG1QK05TN2JzUlBHa1BiYTJTRkNzall1dnA5alF1WkZjaGdFNnE2cXd1R01kei9oSy9zSWxUVmN6U2ZObUkvVGNHL1JRMnZLMUk5ZE04UXJ5SlpTeTZzMTJHd0NTS3NRYWYwUkRSUVc2ajhuR25UWnhWTmVyU2ZQRmxwMGVsTXNmeGw1d0piL2ZWWlRSOWhRY2JQYUZ3Mis1Rm9Jb3kzSVQ3eTJwb3piTlNsTFdQVFp3OFcrUnhYa1h5QlYyYk9SR1NidjltNG8wYzJxZEw2YVN2SEFTbVVZWnJjS2NjNksva3FXajFOc1BkVlkreTFMQ0lobGwxSHBOMjkvbXJTZlZtMm1STy9rcENvSW9pUkwyQnJvNWRrQkhFVWUvNWt1Z1N6OEYrTlkyVFBqOXZoNEZqNlpPNUZGY09BcGozd3h5TmR6YlFVbm1QeWUwaHhsN3cyR04xY2xlL05JVXBacnIydkdyd0dZVUlUTGdmcjhSMnJCTnFjR0k3aThCaHhsNEtEL0xzSTFGK1lIUlVrK0dqbkdDNDBQUEZHOVJiUHJJUWxTNCs3T05iZFI1NTNoRW5IcVJkRVZPK0FXN3VZODFTbExjV2NkUTBNZVp6TGd0UlBxaWFYNHhLRnh1R0JtK05SNDZxcm5hc3FJdTRzaEg0SnZ1Mmg0YmovWkZlV3NTWlY5TTR5K3g1TG9zUjF4UldkUWtlUkthT0NJVENXUjQ4S2drVUllT0NkZ2NDRGRieTJmWFJ2bHJFS2FwVld3M1p5SWkramwrS1Roa1Rpb1hOY3p4cXYxdFZFUVBScmduT2ZkRnYvWGFNdC90TUg2ZWdoa0ZsK2RrdS9xYjRTTXBYR3c2cGgrS3JLUlBHT09pQ3Iwd0VkQVZCNi85bWhZOXE0TDZQSG5IeWRZSXBmRC9TV3VMUzQrNDE4eFNvN1RMUjNHUHZLakIyNDk4OVJuNWoyZzg5R216Nkl6aEhpVGo1RlI2WWVEY3VwNHVtbTRKQWlSTTZ3ZDJEQUtaNHhMWUpuekh0VitldVkvek9qMTdPditSOU0zV0RVOXlxSWZtRFRLeFJGcHJjZm04aHNKOGRQL1BoZTA4ZjU1WEVBVFZEaUtYcU1wdkw3SVhidWRNQUFBQTVTVVJCVkpyMFE2T0pDcnZyNW5KY1ozeHZBZWh5UXdpODlvMENoOXpWcytMRXl6M1plcjA4VFhFWS8vN0o1bDAvU3BIQWlWNkpDUHcvV0dwOTF5RzN3aGNBQUFBQVNVVk9SSzVDWUlJPSIKfQo="/>
    </extobj>
    <extobj name="334E55B0-647D-440b-865C-3EC943EB4CBC-5">
      <extobjdata type="334E55B0-647D-440b-865C-3EC943EB4CBC" data="ewoJIkltZ1NldHRpbmdKc29uIiA6ICJ7XCJkcGlcIjpcIjYwMFwiLFwiZm9ybWF0XCI6XCJQTkdcIixcInRyYW5zcGFyZW50XCI6dHJ1ZSxcImF1dG9cIjpmYWxzZX0iLAoJIkxhdGV4IiA6ICJYRnNnWEcxaGRHaGpZV3g3VFgwb2N5eDBLU0E5SUZ4a2IzUnpJQ3NnSUZ4emRXMWZZaUJuWDJKZU1pQW9VRjljWld4c0tERXJYR1p5WVdON01uUjllMjFmWWw0eUxUUnRYako5S1Nrb1hHUnZkSE1wSzFCZlhHVnNiQ2d4SzF4bWNtRmplekowWHpCOWUyMWZZbDR5TFRSdFhqSjlLU2hjWkc5MGN5a3BJQ0JjWFE9PSIsCgkiTGF0ZXhJbWdCYXNlNjQiIDogImlWQk9SdzBLR2dvQUFBQU5TVWhFVWdBQUNud0FBQURVQkFNQUFBQk8wQUtLQUFBQU1GQk1WRVgvLy84QUFBQUFBQUFBQUFBQUFBQUFBQUFBQUFBQUFBQUFBQUFBQUFBQUFBQUFBQUFBQUFBQUFBQUFBQUFBQUFBdjNhQjdBQUFBRDNSU1RsTUFWTHQyaVJETlp1OUVxeUl5M1prUTVPV1dBQUFBQ1hCSVdYTUFBQTdFQUFBT3hBR1ZLdzRiQUFBZ0FFbEVRVlI0QWUxOWYyeHN5MTNmK3RwN2ZYMXRYNXVJdEJGU1diYzBLSUR5MWxKNUVWUXFhMEVqVWJWOWEwZ0ZqNVNIVFVLaUoxRFlLeElDUWlKcklIbGNHaDdycGxRbHBXVnZrUWdwRmRpaXFJU21yVjBFVXBBb3ZrQ1R2Q1E4MWtScHFnWjR2bm1FRitlSDMvUTdjMmJtZk9jN2M4NlpNM3U4M3JPZTg4ZWUrYzZQNzh4OHZqUGZNL09kSDl0b3hDY2lNRmtFdnYwOWc2ZS85NldUelRQbU5sRUVvb2duQ25mTTdQb2c4QzRtbmc5Zm54cGZ1NXBHRVY4N2tjY0tUd2FCLzhyWTkzNjhCeHIwSnlhVFg4eGw0Z2hFRVU4Yzhwamg5VUJnWlhCeEYycjZWdENmTHpkcS9OcUxmWU9PUkYwUmlDS3VxK1JpdWFjZGdSYmoyclBSNkRCMmZpeGM4bWZFSG1JeXVtdUxRQlJ4YlVVWEN6N2RDS3l3bjA0S3VBVER6M2Vpc3M0eDl0ZUlqTTdhSWhCRlhGdlJ4WUpQT1FLUG54L0tFclpnK0xtZGx2WUdZdzlTS3JycWkwQVVjWDFsRjBzKzNRZ2NmRTZWN3pZTVArOHJvdEZZWSt3MHBhS3J2Z2hFRWRkWGRySGtVNDNBU3Fvam02QSt0UzV0TkU0WVc1L3Fvc2ZDK1NFUVJleUhVNHdWRVNpTHdBMld6dGZQR0hzaFRkOWhLQ2oxanE2NklSQkZYRGVKeGZMV0JZRzF6NmNsaGZFbU85UmttMTFvZDNUVUdJRW80aG9MTHhaOXFoRm9zUmMyVlFGdmdmclVSSU94RjFWQWZOY1pnU2ppT2tzdmxuMmFFY0FUZGxoclo3dXFzQ3VNZlZxNTQ3dk9DRVFSMTFsNnNlelRqRUFiVk9aZFdjQUZjRDlVaFoyUDJ6NFZGRFYvUnhIWFhJQ3grRk9MUUE5VTVvWXMzU0s0OVU3NXVPMXphbVZXc21CUnhDVUJpOUVqQXA0SThMNjFLK1BDT1NQMkJaVU9ES0dueWgzZmRVWWdpcmpPMG90bG4yWUVEa0JsM3BjRjVPcnppNnF3SjNIYnA0S2k1dThvNHBvTE1CWi9haEVZZ3NyY2w2VXpKdStkdU8xemFvVldybUJSeE9Yd2lyRWpBcjRJM0dIc3IxUmNZK2tvYnZ0VXNOVDlIVVZjZHduRzhrOHRBci96ZHc5VjJmakdwVDBnM2d0djljanJtRlNVK0s0aEFsSEVOUlJhTEhMZEVPRGI1aytoMEVwMThqYzZCRiszNnNUeTJnaEVFZHVZUkorSVFCVUl3R3FSdUNYa0xjODk5OXduNGRBUnZENnhYZ1hqeUdOYUVJZ2luaFpKeEhMTUdnSmR1UEJUMVNsdSsxUkl6TlE3aW5pbXhCa3JNMFVJREJqN3JDck9XdHoycWFDWXBYY1U4U3hKTTlabGloRGcyejRmcVBLY3hHMmZDb29aZWtjUno1QXdZMVdtQ29GVlVKL0hxa1NkdU8xVFFURkQ3eWppR1JKbXJNcFVJZEJIVzBBYmNkdm5WTW1tb3NKRUVWY0VaR1FURVRBUmFJSmQ3TDcyaXJkOWFpaG14eEZGUER1eWpEV1pMZ1RnbitMU3YrcUl0MzFPbDNDcUtVMFVjVFU0Umk0UkFZckFrTEVQYXI5NDI2ZUdZb1ljdVNKdS9zZ3pGNCtvNnc5bXFOS3hLaEdCeTBlZ09XSVgyenFidU8xVFF6RTdqbHdSTjgvWVUrOWg1NXV6VTkxWWs0akF4QkFBaGZtR05MTjQyMmVLeGN5NGNrWDhjK3k3RzQyNTBjWGh6RlEzVnNTTndESXNjcFI4anQyY29xOUdvTXRlU0FlZjhVL2VOUzR6NU1nVDhSTDdESy9wN2ZUQzF4bXFlS3dLUm1DcHBPNkU2UGR4K3VpMkVZQU4xUnZJdHhPM2ZTSTBac09aSytJaitkOENCK2R4K0RrYjRzNnNCVDg3VWZMUmYrR1R5ZlNhQjV3dzlJZnZqYmp0Y3dhYlE2NkllK2ZKM0dOSC8zWExEQ0lRcThRUmdGMDFaUjk5SlhCRTBJa0EyRU8yY01BZy9zazdobU1XM0xraWxuUDNSbU1oWGxFNEM4TE9yVU0zMFo3M015STEvL243LytXYkgzc2xWckg2SnFHTUpOZmQrL0gwc2hBT3hYTDhrL2VaYXhHNUlyNnAvaU53QlczK25Ua0lZb1VFQWpjVHphaXZCM0xEMHZ5ZjM1aXVNYTI3NDBSZmdRQnNhVEVBZ244OWl1YU8yV29iK1NJZXNvZXl1dWxmWDgxVy9XTnROQUw4OEJsL0RyVlBocVA1NVNNZUQ1N2RqQmpVZSttVGc0dnYyYWUrczA3ZlpPYWZjc0R4bEFlelh1ZHJWcjk4RVovcER0S1RhMGpYREo1clZkMldVSWsrWGJ6NUQ1S28rZzk0ODNGYUZJcjUvTlg1c1dZdXRFM1dXK08yejJzbTRwSGVtM0xnMDZ0bURwM3JWU0g0ODBEK3ZPaFQ2OThSR3RGWVY4NU10ank2K1ByMy8reUlzYnVaVVdZeDRJNCtycm4wVWxHL28zamI1NHpKT1YvRVlPdmVraFUrVTFiUUdRTWdWZ2NoQUJxT1ArdklLOU01TC9UbmRtWTRDamk1T0FZS0RuejdhVnVVc3RiT3JqNnV1WmFZUFBzZWhwRmExL2phRlQ1ZnhMQVZjRk5DMG1HZnZuYmdYTHNLSDNIbHlUdy9sQXM4NnBZSFJzdURsNHRZSjlkcm4vMWllbHp6YUU4QWNLRCs5T2diUEZDTFVhWWZnUUlSUXc5Ujg2ME9pNXY4cGwrZVk1WVFsb2I1azk2d2xzdnZ1eURxWG02TUpQQ201QWZIbWdwVzlUMlkxU2RLS3oydTJkb1Z4UjdJNGZkSzNQQlZIekhtbGJSQXhMQlVxTlJuLzVyTnZQSlFtOTJ3QTZFK3ZjYVVBTUxQK2UxamJLbmRPc0RkYTdJL0UvZ3U2VlhYUnFON3lxc0VwckRrODNGREhJU2VpVnBlNjBvVWlSaDJBcTVMZ1BxK1k1SnJEV2pkSzgvL3RRV2V6L25WbzluemFoVHRVOG51S0xVRitXVlE1MWduejZlbDcyMXlONWpDdmlEOGpwSlhHaDVkdFVTZ1NNVFFtMUwxZVZITEtzWkNsMEZBSHR5VUozVUxVOExzNUxnd1VwT2RieVdSNEd2OG9ERDZqRVJZSG16b21qVFpQbmZEeG9ZOTRYZHdLbDd4cDk0SUZJb1lxYzhXaStxejN0TDJLbjJIRHo3TmE0THkwblgxeHJic1dLQ1NwZGtjVE9scUhwOGRmVVpDbmtDN0RPWVRtd1ZjREhtZjEyN2xHcGt3WmtTYXptb1VpaGoyK1lydkpxUnVxVlZESjZmb09TTUlRQmZuais4eTRXMFBmUWdyUm5MdENGYW1yczIwdGZlVFh5S2V2L2xEYjM2c3gwVHJnTUgzRm5mYzlFVlhwSW8vMDRwQW9Zalhvdm9Vc3B2N1NMQUkzM2MzT09sVkpGUUhONDg5TTI4WHI0TEFpb2swQTRMeHo3S3EvaTMxZmZiTU1JMDJobEJTSnBmbGtwK2g1R01rUHg5ZzZ0amsrWFYzcTg5MStTZE5ucFJHb2VHSUE1TWN2aWlMNnAxVEtPeGlFVitXK3N6V0tlUEJSUGxTT2xTc1orOE1UZGxZUlNzSXdVd21tSENZOVBoM2VHYTU2ckVIWjZTMkRNUG9rNTd5dkVQT05YcG15Nk9OSVpRU3VRUkdsVnNZcFBwTUp2Sndib0Nyejdud0t1Y1VaclJoQmxKYWg0NkJPT2VSeVZkbmNDbU9LUlIyc1loaDhyNHUwYWgwOHA2dFU4YURpZktsZEtCa2Izc3NrR1N4Ym83UWY5MWtSWm9pZjdFWjN2OTgwTExlMlpaZGgxKy91SnNFZ3Y2Z2svY0Rxayt6MlpDUWNZUkNXRlZQU2hTbDlwUzJFSG1HYjJpTndLdkkvNGwwbDZsZ1IybWRSemppK1h4MUJwZmhtRUpoZTRqWVVKOFZMaDFsNnBReFlhSjhLUjBvMmZZNERmNTkrdWhlWU80VFR0WkwrcnpVZUlXWmR4OFVSdEVSWUxxenB3bmh1TUgyVFE5L2FpeWgrR2NURnJPbEZHZnlsdTNuZ0c4Rm5kY2prakRXR2FtV0J4ODBRaWl0QXNkQVhMREk0cXY0WDg1N0NvWHRJV0swOGw3dHZzOHNuVEl1VEpRdnBiVnc1OXFiMm0wNXZ0YjB1ZWt4d2pKVFlHcEZYeHlCZmFmWGZaVDBlRHBNekNyd3JSTERSN0FGblpwOGVzSEhrTVlUaWxtSzZpbjVEVXFnMUdQdUo4Q0s4UzA5OHhLN3l2SStJWjlwU3N1TXdoR1hEREw0VmxZUEY2TnBGTGFIaUM5dDIzeUdUaGtiSnNxWDBrbzJzT0Y3VjdtdDl5STV0SGhRdkR4aThVQWVMY0lPQlUyalUvN2xrZTljWXg1dDBDbXFUb2RlbVhFN1dZcFc2VjZoMUUzeWZ2cjdYNnBDN1BlWVFyRVpWdW96TW12eU1HSGViTE43N01YdFNuUFN6T1pJaTZaMEVwRWdybFA3Tzl4OC9kUExtRGNHQmtUbkgvcXpIRnltVWRnZUlvYloxbDFaM1lvUGJicDF5dmd3VWI2VWxyVjVuT2w3b0czQkQwMk5zTUEyN0RnbGZCYVMzWDRsVWx4dDFMT2tYWjk2bHVMZG52RWdtdlZYUDExalhhMXBkQ2hCZkRpTCtiaEN5ZUo3dWY1TDcyVi9lbmhaV1hUTlp0dWd0TWpYUkR5b0tFNitwVG50V01KV0ZuS2JWWjJFalVVTTVsR2xQanZKUHhiYmRRdnpjZXFVQ21DaWZDa3RTOXZWRXlxNytNdGsxK053M0YzT28zcnQ4NU1ITjZ1L1lBc1czdmNNdUpmSXJ0RzNmT3J2aURISkk4L3g1ejNjVGZiajZPU1dVRmJ1WFpwZTBwbE90Mk0xMlJhbEMwbHBIa0FSMTVGTE9GeDhTeVNYVVJjZiswVXgyWGhleVBwVFQ0S3N6NVd1b2R6cUtteG84RnV5TGwyMSs0VFdMWkIyNlJRTHBnRGVsQytsRTVidG5Nc3VIamMzSnpZSHdmWTVXZndqZGh4UWtTdExBZ3ZFNHFsY0hSMHhzbVhuY2YxeDFwWGxOemFyVFZQTGJ3VWl1ZXRPaDB1SExaVGg1YXpJMEl5bm1GNG11OElvell2dVFMeDBqVng4U3pNUkNjNUFaVzdMcEwvWmcrM0JpakRaMVZiWWNON3VWRmFsNnV1U0hUckZoc21FMFl1aWZDbWRNSUdCVGFaQnMyZU9pVzRTbTVKWEtZeEk4elU3NmQwWDJuUHNhaHNZY0tKSCtuZWpaMXVGWVc4VEdrUzlqREd5SUNLWldrS0J5L1BXclF5dm1VZUgyS3NwelVWZ0kxNGVKQWZmOGt4NGlnNCszallIZmRMY1BLQ1kxbGZZQTIzM2E1T0psNnBiNk51aFV5eVlRbmhUdnBST2VFSW5OY3h1S0NlNnU2WmYvTmRwS0xWeXZ2WmlYem5CNXBlcHF0TTRVK1NDMHpIOHFiclFNTEJFbUVCOUY2MWRvSTBHei90UVl3Ri9vdTN1VWxRb3I0R0kxMTU5M3RKVHhRUkFTcnNSMTJCN08yeSsza25OaUFlR0NlMTlXZC9LK2dvNy9ZZWpnUjZIbWhBRVU3Wk9vVENGc2FaOEtjMjU4b3VGc283TGRPWEZEakwzcHQ5Zi85Q3lqdkRTVkw5ZXMzZDFjTk5VZHJTR3Bla08rZC9KeG82alNjRk9ZeXlZbHZ1Zmw0aFFsbjhBNUJuVjV5SVozVk82NFVTOHRCemhzL2ZGOG9sY0tlQ2J0NWY2OHkwZnB5bXBYVFVXZGt0ckFUcDAwTFVMZFZnNmhjQlVGVjhySDJBc051ZHNPM01BY3krYVBmTGhVTWdsUVpBQlNyWmEvVVRZV2ZhcVBFKzROa3B0a05Xd1hiVG00UWVPTmJrajg4QVQ3Snh6Zlhxd1VPYWVleVV2YkZTZmNLQ1NUTTBwM1hBaEhpQmRpMjhBRDBqQ2plejNVZEtlZmFhWGg5WlkyS3ZzYzBuOWxoZ3hyS0JxaHprdG5ZSmhDbU1wVWxHK2xPYVJ4SUVyOStCcUNETEZJU2ZPTDJKUitjQUM4Q0NOTTFmeHNsdkt1YXhyOGM5OVVuQURKRHhaNWcwZkZuYWN2cllEeWJBVjE3aStyMjVrVHlMeGt0eTNlV0doOE1XbTgzOE1YVy9kamtkODNuWklQR2FNYkJFTUtPMUVQQUFEeXRkbTRZVTBINm5jUldrNzVxZFRoWVFKMjYrbHF6d3U2YjJvbXZqdHlqV0FwVk13VEdOVWgvS2xOR2NOMnMwY1krcjh4TEx6dGlZYmpiWmppSVNDTTV4cjVqeGtoQ2VrR1VrbTRvM3Z4ODdKRUpSUkprSTV5ZktDRmkxYjZnMDhRRmRKRHd4em1KZ21QRlJoNlJzTDVjN1RIL3EveDdBc1JWUkhHbG03VnFnQzF5RXo0bGpGYzJHb0U2V2RpQWZVbmZLMVdQZ2hiZHE1K1oyWUxMblp6K1FYSm16UGxtNW1WVGsxa3RyakNJK21xc21GNmhRTTB6ZzVVTDZVQnQ1Z1lXUHV2Z1Q3NlJuV2RZRWY3Qk96TjNjTWU4QTRsUnN6YmN0dkRzRlJnS2NpRTVjb2M5OFkwM012NStkeVlKakRoSkZhem45UXpSMUM4VkdmYzlXM1lWU29LWERPTTNPSE1hV2RpQWVVbS9LMVdQZ2hUZXpjMENETWlWL0NObERZbmkzZEtucTFIaWRTeS9SY0pxanhzaUk2eFFGVEdIL0NGN1pIYkZKR094Y2dxVDNxeTJub2hzYWs5VWFZRHVrd1k5QzY0ODdNVllETDlldmpUME4yVm5ERE1YLzhkRzAyR3hTeXlENkdLT0ZzTzVvVUgveHZvSWk4SVBhMlc0ZFFmTlRuNHJSSUFWV3dVaWY4TFlyQmo5SXV4STBFbmdUbGF5WHpRL3JJN0dxTklRZ2JUK1lUdG9IQzltenBWdEdyOVpoajRpaFk5WE4zdmd5NGg4dnFnQWtIKzdzSlg1b1BaelI4RWJvYld0dlJ6TVdlSGJ4alp5ZHN4TkkyVmM5bHdLZkxYTWJoMjZqT29DWERjNzhNNzl5NG5XUkxOTEpJTlUySWt0UjA0WTZ2OFpraktoN1BJWlNvUGprd0I4U0NZZEpPeEhteTBvL0oxMDd1cHo3N1JMWXRFTFkxMGdrVnRtOUx0d3RmcWMvTDJCL0NmckhSK1g2bFhEa3pvbE1jZlNJc1M4S1g1c09aZGovZGRWeDh6Z05BZ29hVnQwUDIwbmtXaWV5M1dXSmtUZFNUVGVYUmZCc1ZYL0dHeHg3NEJaWm9YbXJpMVM5b0J2T1dNUlNDK09mcldFZmh0N3VSTGliQ0hFS0o2cE1qTXlSYlBFemFpVGdDMjk5cDhyWFQrYW5QQTJJZTZvQ3diZlVaS0d6ZmxtNFh2bEtmNWdGN0NrNGYvMUtsVEFVem9sTWNNSVhsU2ZqQ09WOUxkN1gvdXVYcWxyQ2pqWTFNbVk3UUptNy80c0MrVXZQSU9BdGk0NStoYjB6ZlJsWDF3YzJPSE5HdlBkUWxYV1dwS3RXZTNDaXRDWEJ3ZFdvaXlVTWRRb25xa3dPelJqQTFhU2ZpUEZucHgrUnJKL2RUbndOeWJ3K29Veko2NXB3RGhlM2IwdTNDVit2VC9QdlBuSC8wQjZ2bG1YQXpkWW9EcHNCTVRiNk5CcVhoR05DREhXSjNTYklhc3M5M0RabXUyS3JYcDFBd2FESk5BKzJ3UWF4UFhxWGllRGVxUGpSbGVCNlU0cDRaZVY3WnRFNTJkWndUTWxJU0FVZEVMRnlkV2xyV0paU29QamwrTjhpSTNxU2RpR3Q1bEhHWWZPMlVYdXFUMnJuaFFpNjdwOExpb1RYNDhkcG00ZDNTN2RMWHhNZlFLUzZZQXV0aDhBVWVsSWI5dXFkMG1DT3lnak9DdS9BSjNFdnp2VVBhWXhxUzZ6SzNmVUxVZmxXS0tEZmI0a0R2UmlXTXdNUUVVY3crSzBaSHJaNTM3K3NvWjY0dlNwOU1Da0NkMnNpNWhCTFZKd2NXamlab2ZHM2FpYmdSMzVlZytkQjBYdXFUMnJtNU9qV0x6OW1HQ3R1N3BkT3kxNFkyZElvTHBzQ2FHSHlCQjZXaGxkM2xPejhQS2Y4bjJNVTI5TU9OMUg5TkhSdEl2WHhjb0p4UGpYaEhZUXY0Qm84cUNQOUdOUUtBNEZtdkl0ZjVjd24xZHlEYmxtdVRDcXg5bUVEMW9RaWJ0QWd1b1VUMXlWRUNEWFNNMFRKcEorSTR1cmZiNUdzbjgxS2YxTTdOMWFtOVRCZ3FiUCtXYmhlL0hqNkdUbkhCRkZnTmd5L3dvRFJZMUE3NW1zUmR5ci9IM2dremZhejVodnJRS28yYlM1OVF2YlBxYUJpNUhDNHAwTDlSUVJYNG95NlBHNnM4SFhhUFB3UGd0NjhZd1pZazVVVHZrV0U2U2ZhUm9lREU2UkpLVko4Q214SDUyR0RhamJpRnJwY0g1dXRJNEtVKytiMnlPQzFmcm55SVBZUTdWTmorTGQzS3NpWWVoazV4d1JSWUQ0TXY4S0IwNDlZNXJDZloyM0xnYzNqY0JIK2tWcnN1QTExeHNUcm10aysrQkZMdENjamlJcmhqK0RjcS9uMkJ4elk4dVJubitZb2pzZ203ZE1TLzRHTE4wZDlBclBoOERtOGpTNEpjUW9ucVUyQnpZTURIZHpLbGNEb1JSMkNYY1dLK2puUmU2bk9IMkxtUFFOaGJGck5RWWZ1M2RDdkxtbmdZT3NVRlUyQTlETDdBZzlLTkU5akxDckxhSS96NWpkQmNyZW9SRWgvOWJKRklqVWJ6UjE3Sm52b25samYySU5zK3VWSEsrTkRpdUJOMWwyaFViVUFDbnEyZzh2M0drK2Rmb1JOMkUwN2lWM3ZlZE9oRmNVWnpVMGZoaGkrSDZkTXBsS2crQld4OU1uN0R0Qk54QkhZWkorYnJTT2VsUGx0a3JuN21NbjBHQzd0RVMzZFVvQTVlaGs1eEthckFTaGg4Z1FlbEd4M1lDd1A5alN6cHdoYnRUUjRYbnhlaWszRGd0dEptN0ZuR1BwSlJ1UGNLTFpIOHBQK3BDRHVaampNU1ROUzdSS09TQnpmVm9rK3BZcjZMd1graS9SajhOd1N2Tkw4ZFVEM3Awc0NhWTBPU1VKZm80d1ZicGgwV2F2anlyVnVsaWVwVFFISmltbzdoSEdSNjhOYUp1QVdrbndmbTYwamhwVDVCWGVMR3hXY2VwRWR5enFIQ0x0SFNIUldvZzVlaFUxd3dCVmJDNEFzOEtOMW9QMncwUUhoa1UvZ0plekVaNzZUWndsajBPS1VTVjVmOTdlM0c4bzltRGN1VW91QnYxRG9Na3dCbE9UbTZSS1BpNDNCNHpyZkxsKzYvc0l2MXhqOWpkNWNIM0dUQlR3NnBSeHhoRXd5SHFHUHJIS2c1ekJZU1JIVUpoWDhOYloycStTWU9yMDVOMHRTTVhDT05HdE5PeEFQcmgvazZXSGdoUFdMR1VKblBOTzVhdklLRlhhS2xXNW5XeEFQaDVZUXB0QnFJcjJCaDBSdU5Sb3Z1eW9GZFMrQU5LL0xJM0FkV08xcUdiMk4vSXJ3NjlpS2g4SDhML1BYVko0RTN2RDZCT3ZTb3dnT1F0RWdsNkRLTnFwdm92STBTN0pPb01JTGZBdGZKcDJFRHduSGlaZjkyamI0anczY005SVhpdFh1VVF5aGlNb0hRdHJQalBsNmQycDIwTHI2cnlSbHJYVnhNT3hIWE1jczVNRjlIU2graytXaHpGNldGRGtuR016d3dXTmhsV2pvcVJaMmNTS2M0WVFxdEMrSXJXQkI2aFgvbG9LZW1NMGtlQzNZdHdTK01mOUlSRWloVE13NUU2TDJ3eldORFgwemVnaUEvMXJaUGJzUGZJNUd1aEN6VHFPVEJ6WXpQUkU3eDI4bXdlK2tjZXNSeFZyeTJ2WjlUZk5Qd1N0SFFkZVRJSlpTb1BpWE10NWw1YVFpbW5ZaG5pYWZBSC9OMVJQVlJuM3hTc3BXbWhmR1RhLzdnNklGK3dpN1QwdE5TMU1xRmRJb1RwdERLSUw2Q0JhRVh1T2JqODBSREFmYkVKcDAxWTZuM2xyVmdmbHR2NWVsdFpoWVBtSnlTd0RQWFlJdkVtUUJacGxIeFpXLytISmNzRjN3ODFrV1NOaVRPVEN2RytqVDB6REI0d0NmMWZKOUc0YmNOT25ZeDlGU21kbnp0NDlPcGRlUjZPbUFHYkJRYzAwN0VqZGorQk9iclNPV0ROSitzSStsMkdmc3BCNmRnWVpkcDZZNTg2K0NGZElvVHB0QTZJTDZDQmFGWCtaQ1NTeS9wNVVrdTBPa1B3WFZrVENIV3VEblVlSVpxWTkwM295MGhSZ3dnVGt6V1BMampNb3QvNTd1em5wK25MQ3VpU3pXcUZrQUV6NE9TZWJmVkpHeG9Uc1ZOTnZZWEJzSkgyQnkyQk5TcG1VaFF0bERBTzZwUGdRMXNOK090V0QrWWRxT3BvNVp5WUw2T2hEN3EwN1J6LzN0cVM1TmNnNFZkcXFVN3FsQURMNlJUbkRDRlZnSHhGU3dJZmNJbmlIenVjSW95T0V0bW5DMWovSE5rN1hidnlTRXJhTnRkbE5wMGRzakFGa0piQ1hzam52cExOaWlKOVd3YU1Tc2pTalVxL29XQkJ4a3pmTW9CeUd3azhhQ0Q0S200a1JpR3RuWVZEWFBZdDQ4eXRqZllRZ0hPVVgwS2VLRlY3Mk9jRWUxRUhNY3Q0MFo4WGNsODFPY08rcmcyZnhSTWFVYkJGZGRnWVpkcTZTcTNlcjJSVG5IQ0ZGb2J4RmV3SUhTWGIrYmdVOU1IYVFZd1ViekxxUTdEdzhTaEdraXBpQ3ZLR0Rwa09XdEIxclpQUGlDMTdlTGMzSlAxYktnY3EzMlhhMVNqcEhRQ0dPOXlkUFFBQ05RdjJudGdNb0M2MjJ6NUorM1AzOCtmLy9adllQbU5mWldaUmxLV1VMaC9WSjhDSGRoa1lzQ0thQ2ZpRXRMU0w4VFhsZFpIZmJaZ3ZDbGsvZjdmZXh0STcvbDlGNk5Hc0xETHRYUm4zdFB1aVhTS0U2YlE4aU8rZ2dXaEIzdmNkMkFveXI0Y0tCM2c2V09qVC92L0hXVjM2NUoyS3ZKUlA0Nkp5SkZySUliM2lJSzJRSS83VTZ6NGg3L0xOYXFqcEVTTzNYalpKWUNPcFJhYlFIMCt6SW9JcS9OMmY1SERYWW5EQmY1YnUvbmUvMWFzTEtId0FPaUE2eXBDMXR1blUyZWxyWWsvREFxMmNGRVI3VVFjeHkzalJueGR5WHlRUGtQTm5iRS9QVVI4WG5XeHBhaGdZWmRyNlNxN1dyMlJUbkhDRkZvWnhGZXdNT21WcElXQm9rd0hoRER1dVMraVFqZmNFdzd4MDZXYkUxZlZ0cWFXR29hbWtiVUxOSWgxUitWYTJUbXc1bGFwbzF5amdoN0hIMjRxOW41Z3hxN3U2b09sKzkyc2RERGFQN2JDdURsTVB1ZXYrN050Rkw0eStQSFJxYVF0b1hEL3FENFRkRlE3bGxqQnJ2UDcwdWxFWEVVci9VNzV1cEw2cU0rUkVqVmpUejN5VXN6bEErZXYxRXNPd2NJdTE5Sng5clZ4STUzaWhDbTBJb2l2WUdIU0M0bDF2WVd0ZWlkS0xRNk1MbitHWi9LYzFacWFtUzdjK3orWnBRTzd1dElnT3M2YXlrRDdYSW1qWktNNlNKcjRhWW15ZHRLT0JXQnRaYVdFZ1NZZWJ5VFJkaUE3ZDRMaEM5dXJDbE5MS0R4Skw0NCtCWEpHOHdXZmxIWWlMdEtFL0tSOFhhazkxQ2UzY3o5MHBZVmpFVzlvak5TM00xallKVnU2c3lSVDdvbDBpaE9tME9JanZvS0ZTZDlLUmxQUVY4OVZCckJsL29PSkc0UjZYL255M1pxcXowby8wQWk3YVhDR0N4WlBIdEFnc3dnMDFJdCs2d3ViSk41aTcvWEVwMkZITW1LVWJGUUJCemNINmF4OG1EcU5RbkFDcm1kUlBTUU5hNUZMSkhUSUNtd1hXMUFqZWtzb1BGcFVud2xZdEgybXRCTnhqWEJaUjhyWGxkSkRmWEk3OTRZcmJlUGtmTHZSWFpkQndjSXUyZEtkSlpseVQ2UlRuRENGRmgveEZTeE0raVN4emNIVVVzOGZIMmZuaHlJbVgxRGFTck8xU2dYbmFNNGZUY1BkTG9oMFNrUFd5azJCYVhLZ29mblQvWTRIVmd0MFJESllsV3hVWUliZ0Q3Um4zd2RHM25xdTM4MGFTeWExc1ptZXBYWlRNNy9IUVZLTHlxUnFDWVhIamVvelFZeCt1Vk82YXZYNXdCU1JRWG1vVDI3bjNqUVNTYUk1Z0pYZHZnb0tGbmJKbHU0cXliVDdJWjNpaENtMC9JaXZZR0hTM1dSRUNSMWRhY3JtaVBIRmVIajRZdmpkeE1sLzIzVDB5WFV1KzU3OU5JYkxkZUtZU041aWVxanJTdUxoMXpLTEJpbjRCencxM3dvV2RxUkc4L2ZRNXRLemMwUzgrN0F3Mnc1a0FjOXVZVVFWQVQ0ZDJtN1Z5ekZZd0FoOVc2WFI3eEZUY3RCZWllUGc4M0RNUzFYVkVncVBrNlUrOGRiYVgyQS9oV3B2YjYwVlZhM2Rqd25WQUp2dUlTaWxuWWliaVV0UUtWK1ZxQXpTa0liYnVZOVZXdnkremFkL2ZkVUp5d2k3VEV0ZnE1MmNlWUVmWXFEZy9JaldLVTZZak1nbENNUlhwRExwd2E3dzVDT3JCd2xUVUlycmlZdHJwUDNFeVg5N3BNRGlueDhoeXZjY3AzRnNWOGVoR3N3aTJHbUtmZHFRNzRZUkRUb0VIWkRha1JweUFnNXhyVWVONXd5dUJzR3pnT2R6aG1jZTBVS1JtV3UzZ1V3TWtGdHNNczFoYzl3RXZhQUtZUW1GTThwUW42VzIxb3FxMXU3SGhKR3F0WlIySVc2bUxVT2xmR1dxVWtoRG1oMEEycGxoaXh2RnU2b1RsaEYybVpZK1krclRDWk1UWGc5UHFxc01la2tOTHdkNjUxSmJEK0w0a1BRNHpjRXFsV29rTHlqeHBuRlRWenVkdjJwUCtOaHFkNWhqQkVWN1lDVGxIM0E5VTA1QzdFaU5JY1RLZUtneHdPQXVDRmxmWlhhMEkxQ2ZnL1FUQ1NONXBmRm9yRWJEMVprenpXRzN1REhrQnFoUThWaEM0YjRaNnBQUEpyS2VEY0VOL1dSRm5HNS9WQUZ3anNnSFA2VmRpSnRweTFBcFg1bXFGTktRcG1WOStpV2pBWis5dEVHRmlxZU1zSWZaZ3JKYStpeW9UNlJUbkRCSkNFdS9FRitSMXFCdnExbmptYkswZ1JsbVUrYkJMVExiYVg1MnFaU0k4Z1p1ZzNUK3Fsa1pHbHo3bG5HQVlpS2pUN0JtMGRHbkhhbHhld0RSM005SGl2TWZpcFQzaXlQS0dCQjlRenBocDh4RDdseCs4Mk5mK2N5NjlGUXZWMmZPTklkMStZRGtsbUFHNlcyaENFODFnVkE1Sk84eVcydmRJRTI3cjFsZk9pcE1hUmZpWnRveVZNcFhwU3FETktUUnZVK2xsKzhGc2RsbG9IekxDTHRNUzErYmRyRTZ5NmU2UUlJTzBpbE9tQlNHWmQrSXIwaHEwRHRnUnhOUFM1MGFPMHZWSForc3ltRCtzazBLUzBvWmJhRm9waE9Xbit6UjJpMDZUalRUZUZCREtOcStFWTkvOE1uNHpvNWtwR2lVTnFpRERsUXdtWnpjRkMvU1hSa0UvWFdYTzBWTFZaNHlqRjhNdUszYzZzMUgwOGVLUU8rbXNLRU9kNldYTFJRSTZHbjdDMHBJbkI0TEdpUkYvY2dCbWFHa3RBdng4UHFsZkYwOFBKQWVaZGk1ZDNpaldkS1hSZ1lMdTNSTGQ5Vmp1djJRVG5IQ0ZGcDZ4RmV3TU9pdTBqaThXeDlDT0dpSSt5b24zb09WRzk0SGRPbW8wWmlYK2xOeFFiR2xFemFiaysxT0VHQVV3VTdqNFFOMkJYcUN2S01YdjFSNlJ5UVZKTjdsR3hYb0piV3B5K0RrSnJpMlBaWkJnTzhXZDk1K0VqdzUwUGh4clFQdlFEd2NSN2tYaEczbGJGUFNEcUZFOWFtd29tb3RwVjJJcTFUbDN5bGZWOXBpOVpscDUrN3l6KzhkUGJrTEZuYjVsdTZxeUZUN0laM2loQ20wOElpdllHSFFnd2VTTFI5cGJvRzdnMmJBME9YMWFoWUV1VW8xOTVlUXpqSTZTcDc4QllQZ0Jla0FBQ0FBU1VSQlZPMVVaWkg2bW51blV2OFNyajk0WkovRVh2bjQveU0rRFR1U0VhTjhvem9DUkE0Tkhua0VuMytyOEtFZUxhOGFvSXB3VjJkdVdiYUloTlV0OFRuU0d0Z2xsRGo2bEtqVFhSSXA3VUpjaWFyOE8rWHJTbHVzUGpQdDNBTStLMWxUZG01bkQvUVNkdm1XN3FySVZQc2huZUxzRTZHRlIzd0ZDMHpQYVRzblA1SzRCOE5KM0JKQWZlTEZHUGRtL3UvNFpraEpKdEtvcUxjWVgra2d6eHJTMFNSb2ttVDVSZ1VmbWV5QnRsVjBpSzNuWFYwOVB6ZFBmWWxFb0djdHBYeW1qTkdFYlllYlUrYzBYNmRRZW5IeUxsQkxUYzhKaUNudFFwd0FYWUpNK2JvU0ZhdlBMRHYzdk9nbnJWM0ZOVmpZNVZ1NnlySTJiNlJUbkRDRlZnVHhGU3d3ZlNPMXVZRU9CQ05sbjEzQTkwNCtPNmo3ZzFjM1EzWEFYNkU1VktUa2NlVHF5VHRNbVZ4VlZ2QmVRZHNRVGVmUG8xaFZPc3MzS2xDQ2QvMUxBTVlQYldIb2FVMUtybXpoN0dDV3YwL1pqakxNWVNOZWdsVnRUM1lLSmFwUGdTYk1pZTlqV0JIdFFoeEhMZVZHZkYzcGl0Vm5scDE3VlJocVJ1dUthN0N3eTdkMGxXVnQza2luT0dFS3JRamlLMWhnK2loVll3ZGNWOExnODUxcFBxRDY4QjZIbG1NUlNFVHU1SHg5KzQ2QlZjTzh0U1RKVU8yQ1lvNW5NeTFUbGE3U2pRb21XVm9mZWhRRVJ0NWF6YVVwKy9UcUFMSGxYM2NSeVRmTEhBWWJkQTlobzh1dXl0NHBsS2crQlR6MEppUkVneVFwNGdyUjhtL0UxNVc0V0gzdVFKdDNwVHpoVFNXZGFjRCtKdDJlMHVnK3dpN2QwbFAyZFhFaG5lS0VLYlFlaUs5Z2dXbTljdFJvREVHRSsxM0R0SGZDakZFaUhUYjl2aW9SR0pKMmxadStENWcwbjM0RENuRmR5RmQycXh4aUYrb3MzYWdBa1BzbE1nUDErVVVaSFdxblp2MEgzRWhpUHFBVDc1bys0aERWQnZIajVCMWhUeG50cXlBcUZPSHYwNk9LTzdYS29yWnZBTjJBRmRFT3hNT3JpZmk2bUJRajNUTEhLWnJKR1Y4M1dGVU54MzFQYnJSOUpuQWhuZUxzRXhyVWtnN0VWNlRFdEY0NVNzNk5QY0pZK20vc1FxTytpRExiTVlkZWZSMFgydUlHaW1jNEIxSURyK0JGcUpiV0pTanVlMEYvdTU4THJTeFE5QXFjWmRVbjNLV2liWTQrMmNPY0RFWVA0b0hKb3RxQTRQaVhIUmhxYnNtSTZwVmxEbHZqUWxoSUp3VkVLRW55cUQ0RkRqREVORm9Pb2gySUsrVEx2eEZmVitKaTlYbVdZZWNXemFLN29aa0dDN3RzUzljNTFzZUJkSW9UcHRDYUlMNkNCYUxuMGRjWjV1M3duQitqYklib3lEWjRtMzhoQXZHMUxyRjd2K0lDODVya2RQWU5QT3Z0YUxXaTRsM0p1MnlqZW9McHY4YnpLaThzSFQyVUVVR1Q3aVpPUUdUVFNzMHM0M0dXT1d6SUI3UkhTaXRUb1VqR1VYMEtJS0NKSG1Lb01XMGpqbU9XYzJPK2pwVEY2bk9VVGxOd2VoalZIc01mUWFSMU1IdWdqT29qN0xJdEhaZWlKbTZrVTV3d2hWWUQ4UlVzRUgwTFcxeTQ5dFFEU2hHelpVN2U5ZTNJSXZBSVlxc2lrYSs4OG9ZM2ZKaVRybzU2UEQ5a29kUUtpanA1WjlsR0JRMDFiY29leFlVaHA2cm5pZjdDQUNMSFZ0cVJVcTQ2WkFmQnF6M0IwZVVzUjNlMWx5a1U2ZTNUbzRvN3RjNmp3UEVMVDdJUC9hT0NPRmNTRENONEkxOU0yNGdiVVVzUm1LOGpZU0hTV1hadWFEOHdLMVNYd3dEbllHR1hiZW1PV2lSZVM1OGNYQlJkRXBTWitGSURrRTV4d2hTYU9lSXJXQ0M2aStmbVhlaXd4dUN6MFRkTk1qY1lub0JEb05yVnRKd0cvTUpYN3h2bGhKYTFKendPVHBGLzI3RVhGQVZQeWxteVVZR0pOelZEK1pRUlJnOUtmYmIxRjhiWjE5b1NwWlJyeThSZUIvVEErbnBERC92aDhIdUt2WTdqWlE0cjdOUXB1M3pYRDBPN1llenQyL214cmlLVS90ODNwaW5pZi9ESU1TMmk3Ylh5OGIrZ2tUaU4rVHJDQzVHR0w2clQrbldURzc3YXV5bkxZR0dYYk9scGpzUzFPT0N5UG44MThaNEdFdWtVQ3BORGJBNHZXOXlpV29ndm9adHlaSmpVZmdlQXdaWlA4VTl4cVpGTjdBbEZmZVFzdGRmTTZULzBnZThsbnFUemxwVXN0cXlrTzZRZ3Q0RTFWMDJLTU9IZmtvMnFRMVlpaWt1cmh0NE52cXRXWXJkcTdHYVFQRHJhTXFxWXdzZE1IelpSZnZDR2djcmRSdWNkcVE5TUhKRlFwSC9QWTEyNXNGT25lZVM2L2p2NzQ1Ly9yWCtxYkRTNVVTY2RlSXZoNFFFLzdKYlNCSEdBMFd5NG9ybFRMMmdCVzQ1S1lMNk80RUtrb2RjNEREcjhIcWJQTnViUGtYaURoVjJ5cFRzcUlieVdSeGRmLy82ZkhaWHVCMW44cXZSSE9vWEM1QkNiN2VWb0FhSjRpRzlLTDNQbkhVT0xRWG95cmV3ajh5WkVoeFdpWTU0c2VRNjBOUTh1REZMOWVRZzgxbFVNL29hajNsdmlqWFVCNkFBakVvOXdGVSs1UmdWakJOcWRpZ3JkVlJ0Tld1bFFmY2VsRmsrNFJkTjRSbTV6R0JUaWNBa3ZpSmhDa1N4QWZkNDF1RG1Jd2s3dFNPUHdXbUYvd24wNzVmWWtPQmhkZ3RlT2dsL3l4alJCZk1qMDlFQVZ4UGFDMllSei9vSDVxdFRvWFloMGxwMjdCY09iSVo3d0JBdTdYRXRIWlRlZEp4Zkg0QUdLQWtiRlUvWmduVUpnY29qTjRXV0xXOVFROCtVZUNkM2JBdWVKYWNvYjBEN2NTanM5VHdsL0ZZTTZaWmY5c2ZDRW41YldocUJUVFNzZVRIZzNlYlR1THYrVkQxVHZVTG12OGwydVVaMjRaMWg1RlZCYmJQbnNUQTE4V2hSbHptQk5MckJwWmlBbFBmSFhudURnVS84ai9Da3loU0tqanR5akdjd0lCc1I3QmgxSXZPLzViWjRTUkhwRlhTckhHaWUyVGFKNllab2d6aHZ1Qm9vS1R0c0xHck5yNmdEOTZBdG1VcE1xUkhvSCtKcEpFZ3JNYk12bXNOVG9nVExKeUVQWTVWcTZxeXpjYjNud2NoRUVQZUcrY0V6OEoxdlloazR4WVhLSXplRmxpMXZVenVBTFBvSmVZQmVQQWhxcVN5Y3c5TStQRTRmNmJSR3h0akZxSjdySkxHdlYwQUJSbWswSnZsUmNmYzZkWTMyNXlMQVJWZVUyK1hlcFJsVjIxeEt2RHN6WmhYTHBmNTdwZ1JBM1BiOWs5SlQ1SnljM3FQTGhVNEVIRGtSdXNPZWJvMU1jWUFoRkJrQmlJdzZPcjl5Rm5WcEZ6SC8zZHBQd29kbGs4eE5WR0pwbmpldVRMd1NtQ2VJakcyL2JpNDhTbGIwZlZ3SHp4ZjdTWFloMHg4MFdyampiZU1Mc29xSENMdFhTSFZWSXZHNUttenVNM2RCNlZtYjA2Z055aEczb0ZCTW1oOWdjWHJhNFJma052dUFqYU5qUXpYNjhUUXh1dHo5R0tqeUVXT3VOTHoxVzNsM2NIRys4SURRRGhIMGc3YXR0U0dHTWplU0JER01LQXRlSVhORklSVlZFdmtzMXFySzdsa1FlQjJKSTgxcjJwZW0yenhIYmVCbDczUWdQNVBtcFRmSkJhUUdReWlLQ1MzMkxmZVlKYkkvbVMvRjdPQUozL3pZay9xeVNEZzFVZEdHblZoRnozM1BLOGdyZmM3V3hOVGRCeFlHNTFyZ0QvTG1IakRGTkVPY05kOE1zbSswRmhuem42QlB6TlhrSXFnaHBQamZCRms3TllzQmVQZHJRRkhlRUNydFVTemR5eEVSTFNSaEdha1hOQzZlcnlwMG5iRU9ubURBNXhPYndzc1V0aW0zd0JSOUJ0MEJpOEd6bFYrd0VvdnpWMTZXV3RpRWVXVFpISDBsU2Z4Y3lDZlloaGZtOVBPQ1QrWGs5dXhkSmJsM1J4NHZXdGxTakFuaVBLWU5DK2c1Ny9yanhCK3hqWUFLV1kwbVlsWDhqL0wvZW5Ba1RmTThQTmJOdmYreFh1Q3daKytwZit5YmFTbUhPcWNaN01yNGhsRWJ6SHo3M2k2OFFpUysrK3RjK2NWZnp0QjFGbmRwTzRmSzVvYVFOMzBuanUrbUtmQWwrSnhmSHdEWERHamN3djFHd1lwa0NZaURPNzNxd1JzKzJGMThBZEEyN01GOUhIZk9RYnI3bFU3OElYRUV0LzhvbnpBa0pNR0xzcldpUEJlY2NLdXhTTGQxUmhjU3JmU3FEamp6c0JabGN3Z1B5aEczb0ZCTW1oOWdjWG4wUVF0bzhkQ0VOdnVBcjZET0ltekZqMEFsaGQ3YUlsZmFLTlQwRDVaRytsYjMrR0V5cFg4WmVnSmQ4UUt1Zm15UExKeUROdC9UTUZmMlRLeG1vcURLbTd6S05Db3lPMklpZk1zbDN2WXlkajlpSCtTWEpwMGxFYnJUbUZxU1dLU3U4bUpZSVIyQnZSb0prSit5QzlDaFRLTnhtbWo0YlNaN08zN3hPN1V6ZzlOeGhiNWYrUGVlODFwbW9PczljYXh5WXFiWnhWaWFORVhmK2N5dU1wODF4dmpDSGJtQ09pZHZrYTRmbklRM05TajlVTXdQZjBhN0pMbFRZWlZxNm1TT2ltdXg4S3lIVDBRQUt2blJucnJBTm5XTEN4SzNZRzZSMHRwZEQzRHlOd1ZmUmJTR3pMeEtlbEZ6anNjVG5QUWtoQTltL3dkalR6MEFiVzBmcFhuWHhxTm05bTIxMmo3MW9OR05ZcHQxRlNhN09XYVpSZFp6ZnB1S3lmOW5vNGovd1VZTWFmOE1tRmZGOVdUVS9JWGorMTJIM25uNzJqVzk4MDdQM0JoY21jSUlSd2M0VVNwUGRnNlRpZWRNemc0MmM4dVYxNnB4a0pPaEVqME82UkZtUmlKZEQ1bHJqNXROamNTSjNrOGFJUS9CYlg5aWtSYlM5Rm51dnA1R0FOdm5hRWZLUW5tZm45NTc5MEJ2ZitPd3o5Nng3dU9GTGEvWWxPWFhVT2ZnTHUweEwxK3lwQTlTNUhFcEJJMWJ6ZUJycEV1bGNZUnM2eGV3VERZZllIRjYydUhsZERMNktQdUNLMFZ6VWM5U2JyMCtkbzFhMXhFd0wzWC8rMWNINTYvNk1KaVFpWDNvdis5TkRNMDdiR2xTWjRaT2lTalFxc0UrcGFXcEk2VkxkQWgvdSs1ekRBako1QURtMExaZzhsdlcwckI1RmhXSWx5ZkRJNjlRWlNSemVRNlkraFgxc2YzREV2QlN2WEd2Y0RUTFRObWxmeEl2TGJmSzE0NGNpRFcxdWwzQUxGWGFKbGs1eVJHU3F6bUh1K3dVVU1DRm5yckFOblJJS2s2TWlCbDhJRnpTc2czanNOSUdSNDQrdlk1YUQxQTZLdlExM2s4NTRqRkJPd0FSejIvSzhDbzhTalFwR1dSdGpGREdkMmE3Sk9lNmlPZGU5NVdrYWFGbGpGTERvN1llVUxMUlRtM2tkYVZ4YTFzWkpNNlluZFNPMUZYbWt5TFhHN1pBaGtrbjdJbDVjQ3BPdkhUOFU2VGxtVFQ1Q2hWMmlwZHZsVno1ZzNwWjlHeFI3aUNWTE1kTHY2b1JOZEVwZ245QUYwdzdDVittdU0xQ2ZXenBTcHVOM3paQnVNbkl5UFFtMVVqaEtteDlySUVleUc0ZjBiMVJ3R2Fscng0cDM1dW5ZZFNqdHg5QUM4VGRrd1hNelFsL1pVTk9zZllTU3h0YXUwRTZ0R1FnSDdBQ1JIOWgreU5LYXlZeFQzY0t2TDBxVGI0M3JFS3hNMmhkeGxGMkcwK1JyUndwRmV0SFJUd0tGM1RlbmpYWVp2WHhHYXUwRFJwOUZoajh2aHRVSm0raVVRSmpzUWhPK1lLZ1I2cTM1QTRPdnNpTVgrZXc0dDNLYnFlWUtodytyMVdCdlpodEMrVGNxMEJLdWJVUyttY0swUjkxejI1VVFRZ3M4UnNuaEs0ZW9UQ2RzUHQya2dUNUNvV21BRHUzVUpxdmw5b2VsUjZlU3lmdUtaWnd3OHpPcGZHdmN5RUFZTGxveGFFL0V6UXlkbE1uWGpoS0s5UHVVcVJHeERCUzJmMHRIZVZuT1g3KzRtL2pCVG9jcUp1OFZDcHZvbEVDWXJCckRKUzNtZDRMU2Rvb2NuOXRhQzJSSHVsTTRyRCt5VERyWjNDNDFwTzg5b215YnlxNXNxWkNwdlNjckR5MXdIN001VUtNNDdHbTVQK0F3V1BzSXhXTEUxZWNEaDIrNFY1dFZNY0lwZDFsT3JqVnVtV2hpU3ZzaFhnd0k1V3VsQ0VSNlplQlFuNEhDOW0vcFZ1bGRIckRCWnMvbFg5S3ZRbUVUblJJSWsxMSt3aGMySSszYWtYeDlDbHNLTUxyMXNJamJtYWs0aXFKZlh2aVFySEpsNWdUYlM5VG9NVE5PWGdEYTZLRnNKckFzWjZoUEw3a3NzUU43OU9rakZFZmhsc1pwQ0E1K3FYM0NFZWp0MVNVNkx6OWhyalh1RGpNLzVKVDJRancvZnhGSytWcEpBcEVlZnQ2aFBnT0Y3ZDNTcmNJN1BkWVlzWXM0WXhWNlZpaHNvbE1DWWJKTFRQakNWWnRHcjdVVDVQcWNHZk1mWjlTVFhhZDM2dGxVQnVqVTY0cGNOMy9NTTJPWW1HNTZSblZHTzlMcFlicTVMcUtBT2VBUXg3M0R2b2hKdDd2MW1adU9kdXNoRkJlN0o1T0N1SUlDL0txWno0RSs5UDJraVRMbVdlTjJ5R0lmcGIwUTkwQ0M4cldUQkNFOXg3WjZqbVdFTUdGN3QzUzc4QzZmYWd3MUZRcmIwaWxoTUZsMXBYd3BiU1hJOXlodUtvMnp1L2tzWU11T2g2SW80REhaWUpnak9ocHlZUm5lZGJFcDQ4QkMzWGJpQkMyVHVPQURMcjJTQUIvQnpMRzdkNlJPK0EyVXU0ZFFVT3hMY3NJeDROUHhXY013dlpUNnpMUEdkY21ubnRJK2lQdlVpUEwxU2VNUnAvWFp4bG15akxhOGhhSlBoYkFIUWYwQjFVSTRLeFMycFZNcWdvbnlwVFN0VWdGZG5MdzVLR0RSMlBGWXZpL2lNZG53RTBZR01sN1pnNmFVcTJqd21WVlgzZW1iZFlmVVZPalJDeGQvcXJHVUdKMVdCdnRwR1lxRmtzYTlORmVmMWljb0p4aldsRktmT2hQYkd0Y2tleGtvelErUUgrdjA0UTZiYnpndm5QS0g5eHZEeEpyOEFXeUVtQVpodzdMbkhpNXFvTHRDWVZzNnBTS1lLRjlLbDYzNVNCeVp5VWwxUnltS3pEaGRjOWlWR1c5cUF2aXVKV09rNkZjeVVMcFNGU0RUNXkwbUFlelNEL2lxMzFlbEo1WTgrd2JLaFVMeEsvQTRzZUFMZ2Y3aE9wUVRjRkdZbFdRQmcvbFRNOGtDMmZWSmFmN1hGL2ZOSkVHVXpUZUlqU3ZSVFdIZldUUjNHRTZCc0kvWSthR3J2T1g4cWhTMnJWT3FnWW55cFhTNUd2UFRNV2pZNDBwOFZMVEJaNW1jQlhFeG1TNC9NRlA2cW9ibU42VkZUeit1NEZMTlRWOHpPU0lMR3pDdXhJT01sQTF4RGJuNmZhMTViS3RRS0lUSEpaRHdoVGdlbisxTnVOZ3ZiUFNKSUpiRk9ESXhnalhUdTZTQW5vaVRWSlMwK2RJWXdmUVMxKy9OQS9Ncy9CUUl1MWVKK2ExQ1lUdDBTaVV3VWI2VUxpM1pPMFhEOWg1dHBEU0xteFd2K0ZMKzFkTnRmOVd3d0pXYmZDQlpNbm5IWnpSMnBKS0VYWWQ3S3FKOG55VlROZUpMeWR1Z0JWNHorRDdEdTFBb1J1eExJYzc4bEg5QjN2MlBoYXBQMnhyWEkzcVkwbEFVUDhRTHl1emdXNURDUHhnMFovUHJYbENmM2lUZDFRc2I5cUhzKzljaE0yYUZ3bmJvbEVwZ29ud3BuVm0zeklCUi9pTEtuY0pESS8zejdVem1VeGxRWnRmU0RocEJIcWhMNnNBc2VLeHFkaVQzRzhOTzBFM2xKOStyZFBwSndpVjVjUEVlOW9ja3FFQW9KUFlsa0hEenhmSDRiSnZzZHdQVnAyMk5XeVRuSENqTlMrdUplRzdGWEh4ekU1UUp2TTArMnJ0WUp5bXVYTmdkOHBkb3BIeWVaSlhDZHVtVUttQ2lmQ250V1ZVVTdTaC9rdFl2bXJzM0t4bW1vQUpkdXJOdmE3ck1QTHNQMHFBK1MvN0g0bHVURytxU0FIVWM0cGE5MHJMc055VmFlc1VMMWkwdEJVSkp5M1JacnI1OUZEOGdxeHN2d3FDY0RCcjkyTmpXdUIweVFxSTA1K3VKZUc0UlhIeHpFNVFLZk5mZys2bjJCQ3ZFY1NrZVZVZUcyeHEySytCWm9iQ2RPcVVDbUNoZlNnZWdNSmZiVVpZS1JYdkRHblVGRkdLU1NXRFhFcHFSNStkcy9EUE5UZmIyZncybXE1Y3docmFYcnNrem15M0hQdnhXY0xQTUYwcCttYXNJWGF4bUsyOS9MMVI5MnRhNE5qazdUR2xSN1hERU5XcE92anIwTWh4WExleCt5RFlVRzRnS2hlM1VLUlhBUlBsUzJxNVVzVThuYjNnd1p4cmxITnpPOGlmL2poUlg3SFhFL0kyMXE4YW1naTVqNTg4eXhyNGIxZUNHWEE4ZU9XYnE4LzRaSVk3Q21Tc1VHcmw2dW04dURnZG0wQnpzQjZwUDJ4cG4vb2tzL1ZOWlZjQXhFSmNzYUQ2SzgyVytyMWJZaTNvVDNsaDFyRkxZYnAweVBreVVMNlZEQUZqZ3k0SEJ6M3cxbjY3Zy9Fc25MTFZyU2U1elZwbDg2VmMrdzU1KzVLV0s1Ty9GWklhK3dGd2ZvYTczTUJlejVPN3hoRUs1bGFVWHF6SEl3QjkvQktwUDJ4clhJVFo0U3NzcWhpTXVHV1R3TFl0Z3FmaFhLK3crc1lxVUtub2F1VUpoWitpVXNXR2lmQ21kVnFhTXEydnNPU3lURXVLMmdqVkV5WXlxaWc0N2NueDNMY0Z0VnNVbjR3ZGk5TjFuYjNBVWNDRjhFRGVXVUJ4RktlWFZ2emdzRlQ4amN1c2RnZXJUdHNiTmtXODhwVlVKeGtCY3NNamlxL2hmenZzcWhiM0lQbFpKcFNvVWRwWk9HUmNteXBmU1lUak1XeHZvL1Btc09PYXMvcW12SWlhc254Lzc1dHYzdU0rdnhiZUF6bVhZQ2p2bUZqL2ZmQ0hlT0VJcGtZMHo2cno0ODZaRzQyM2pLZEhtWUQxUWZkcld1Qk5pSXFLMHJrYzQ0b0pGSmwrZHdXVTRybExZbldROWRQSFB4NnRZaGNMTzFDbGp3a1Q1VWpvVWdGYjRtZlVkWXRBUExjTEUwc0VHbytJUnBTd05uTkk4TFN6WUFneG1sOXNaNjJkei9xcWFaalNHVUNpcnNuUkh6aWhHNDZuUDI4QW1hUEp1VytPYUJGOUtwelVjQTNGZ2tzMDN6ZUV5WEZjbjdIazVyRjhWaDkvQzYxYWhzTE4xeW5nd1ViNlVEcTM4Y3ZpWDU3WGo5YkRRRW9lbmcxMUxXNzZwL1FhcWZmYlJFZnVhREo3L0l4aWZNWVNTVVJid2ZzbTk3ejhXb2QveXljSEZMOHQ0YjN2bS9LTS9LTjM4TmE4UThycndHU1VremlIc2VUUFU1OXdybnZvTEVhZjU1VSt5ajk1Tm9pLys1ZURwWDk0Mmt0cld1T1ovTWlJMEtJMUN3eEVISmpsOFVSYlZPeTlEMkg1b2Q2VGxidTNoZUxXcVVOalpPbVU4bUNoZlNvOEh3TFZJWFdiWDB2OHEvdWRuamxuelZZTS9lclFlNE4yQlAwa1ZJOHZ2Z3FySk0xVE5NL2o3WEdNbnJKci9ycmhXdzBwVUZPYnVwdm84T3grSXNRN09FcFZFc2E3S0dxZjRYZE8zRjlwNlBseDRMV1VCaWxIWUJRRE5SSENKWFVzd3pXZDFNMDBVeU9qc1QrQldvZzArdnZ5WjQ4YlNRR3lhNkxPLzJHNjhETmx1NTlWSzdJTFF0QVVzczRQRmVUVTgrcnh6Y2J3Zzh1bWN3eUQwNTRRVC92N25keHR6U1VrVXE0cXNjWXJkTlgzN29kMzVuSVNuZTM4c25LS3d4NEt2Sm9tYkkrOFRGbk13SkNOMy9OU2trcG5GbklQanRiZjRKK0ZBZkJhT0dLekgzQkZXUmJnczUxUWw2N3d6Y1RXSDQzMDhobjhOZkxENmhMVlorR1BKemNadGxPVlpXaEtWZjFYV09NWHZtcjY5MEo1WE55MTlCekV1bHdVdENyc3NZbldNNzc5clNXaFBNVHlyWXozZFpWNkZSVE80UjdOeEk3bTBBdjVlNUxEUi9qNFJ0eTJQN3ZPUjZmazkvc0RIUTQxTTNOeUtmRWZjdUluVjV3Z204MjNZeXlDelBJQXNaVW1nVUllYVhWWFdPTTN3ZWpxODBPNHdJZXNCQ0h0L0xKaWlzTWVDcnlhSllUSElyNW04aHJjb3hxRER6OURUZXNCSG0reHViME5VQ2k2T09yMGhkNk8zK0VoVVBGMVJjZkV6MW1Kc2N0Y01VcDl6RjhEL2pIMzJKc3F5dlNIeTVDVVJEdmlwekJxbkdGN1B0eGZhM0Q2bG5zTnhjSXJDSGdlOXVxU0Y1dUsxRWJQNUEwbWpPcTlMeGZ6SzJkdHN3TXlaZlVycUwvaWJwZ2RuRzBuU0V5YnJpbnZVUXorMjdsZ25RdmtpOVhtVHo5TVAySXNIRzBtQ0UzYVI5THBHQTBxeWwzZzJHbFZaNHhTL2EvcjJRaHQ5S3NmYlpSR0ZmUjJhV2Q5cjE5THlsNDhTN2FsSFpMT0J6VEkvd0EvbUMzVVNIMVRiWi9tSWtEOUg2cCthVG1UVitldEJFaGIyT3dKZGJVemVqN2d0dEpmZXdMVERXRi9tQUtaWEhzaWZ5cXh4Q2J0cisrdURObnkxOUtNYVFoaGdVZGhodU5VcWxjK3VwZS84VjUvVVRZcUZIeWVZUmx6bSthZ1QvZ0ZPMlJuNW55dW8rVGxvelVOUjVsWmFlN21oT3F3cUM4bXVKelQ2N0d3QXAwR2E1UkhrbE9USlI1K3FJSlZaNDhLS1BUT3BmTkFHbTRsK3h0cGxFWVU5TSswbXB5THZZK3luZnovcmVmZVgvTkRmZSt3OTBMM1JJd2RIT1N6ckZIU1RHeTZPVXZzRmZFMzBlbXRMalQ2cnFsQXluY05MUi94dkM3akdocGQ0aHVtK01PakhjdlNKYlFkU3QxWlZvdXZGeHd2dHFpQ0p3cTRLeVNubTB4eEI1eTMxYkU1eGJjb1hiWTJQOEZwNjdnNlhSVEU5WmV2QWdueWxUektkdytxVER6VkJUK3E5K1AzVU9nQ25ZeDhtdVhlUmZDb3R6M1ZqNW9WMlZhQkVZVmVGNUJUejRXYS9jcy8yRk5lbWZOR0dlNURtTEwweEJmOXB5VUdxU2NzemRxU1lsNG81bmJ3djhiVXB5RkliUktBazZ6SWxyR2M5RU03cXJIR09NbDBuTHkrMHF3SWtDcnNxSktlWnowRTUzVm5pVXZwcHJuVmF0dTRXdUVmcDhBLytjSFJQaFk3UXNTUGxOODc3U0dySlZIMHU4TVBWa09XdVlqdFNpLzNDZTBONFYyYU5VNWxjMTdjWDJsV0JFNFZkRlpKVHpBZWIxZndVNlhqYnhxY09pbmNkaXBWd2ZidnJUcnJiRXJTYzlxNmszTDJ0aEUycVBwZjRyU3FRcFF6ZzAzcTExUlI3SjhuaTc1Z0lUQlR0S093eHBWV0g1QzAvbllsaTdkV2hXdVhLQ01NNy9WRVlwck5uN0ozSDhMZmU3WHorSGJWeXFPa2N0bjF5dmlDRGZja2ZGcTcwellISU95LzNHRllPQVFSckNOcFIyT1hnbnVuWU1Ob3ArMnpOSGlCZ2ZIeW9hZ1hMTkVydFlXOFY3SGpEM052OWFKVXNFNm5wSEZXZllPOVViR0V5b1BaNmNvT3M4bzd2NmhCQXNBYWdIWVZkblNUcXoybDU0Tzc1T2I2SDlhODFyUUUyUHZiUzVTTFlEYnBCb3pyb3RTeXc2T1VpN1ZPWkdqNWFlcWtkdkpEbEZSYnlIcWdzQmhWYlhoWGZhLzRlRCswbzdHdmVmR0wxTFFSMlV1TmpBeGtmajlJZG9GWVM1TEV3Y3V2UDgrVGVFUjF6VVo5Mk5kVW5VTnJFQ3IzelZDYUEzYUJVLzJwVzBSR013SmhvUjJFSEl4OFR6aWdDTGJmeHNadHVaNnFpNGp0Nk1tK3FUMnhpSGFhV1Y1aFo2dTFNVldRZmVRZ0VKb1IyRkhac2I5Y0ZnYlBVeWdoNzFiWHhFYTVCclJJQlBYY250azlzWXUya2xsZXdLT2g1ZkpYRnVPYThKb1IyRlBZMWIyZlhxUHJJSEFhWGJDcWxCYnZWOWFTNkFqRDR0Y3p5TVVlZjJQTGFUalgyQ2JJb3FJVHhQVFlDazBFN0NudHNRVVVHTlVFZ3d4d0dzMmQxWlVkaitjMlBmZVV6NjJQVkJ3NFIwU2ZodDRQMEpMSzhndW5nY0t3TVkySVhBaDVvLytiWGZ2eE5QK1pLNis4WGhlMlBWWXhaYndTd09RekdmSGRsYldEaC9ZR3EyQnJYZkNwQWVaWjdaL2FvVm1wNWhRR3Z2bnAxa0E1RXkyVVVZK2NoNElFMmw3VVdReDZ2N0xBbzdHeHNZc2hzSVVETVlXck1CNXAwVTFYMDlwUFFwVlNBOGl6M1hueE9QMy9KMkRrbkVnWm5odVZWRFhoQms4YUY5M0lJZThYMlFKdmZNS2JFNE1YVGpoU0ZiV01TZldZVEFkaHN1YXRxMWs3UG5FTkg0d3J6MzI2THNOVTBRTVVOZm9PK1J2cytleWtCbHRjOXlSWGk4QzY4OUV2QnVjU0VMZ1M4MEI1cE1iaFlsUE9Md2k2SFY0eGRNd1IyRE9PanZpSjNrS2kxMGJHb3pscnlYL0NWVk0zb1VjVHllbC9tQUthRFhYQ3V4czFMRXBCcVhuNW9zN0V1eFRaTEdvVnQ0aEdwR1VOZzZEUSt3b0ZvUG50ZWxwdmRUOFkxaHlIUWpCNEYrZWdOb1NlcGdSVUt4VTBIUjNzb1hYU09qWUFYMm1BNHVUdDJUb3BCRkxaQ0lyNW5Fb0Z1dXRrU3RuM3lLVE4vb05uekhhQUxjalRhMXdFaWRLd2ZvMGZoZzllZDFNQUtwZ051TmVqZUh5dW5tSmdnNElVMlhKbDlTTktGazFIWTRkakZsRFZBQUIxelI4WkhlZUo5VlE0TkR5N0xISWFQdVNQTHF6enhQdHF2QVlBMUtxSVgycmNydEhQenozQnE2UGJLdmtad3hxSkdCTkJteTdYVTZuV1V6T0NHZXdsQUE2L3JRL3pBTkhvVVpIbXFrcVdYVWNPSmQ3NTNSdHlQcmtMamUzd0V2TkMrVmVWbExWSFk0MHN0Y3BoZUJQQ3RqeWVwMVF1TWozejJ6UDlkREI1UVo1dkNVY1VQN0FwTUJ5U1F6N3BraXJaOVFxRzQ2VUQ4a1YwVldVWWVDUUplYUI5VnVXY3NDanUydlZsR0lNTWNOaFF6T0RYOGc2MzF4NVdCQUQwcVBVM2ZkVnBlUVgzdVFYNXE3RnRaMXRlZGtSZmFyU292YTRuQ3Z1NXRicmJybjJHUE9oRWp4RlY1K1R0TXdhcERBWExVbDljMTNKWlhHSWp1UW9Zak5UQ3RMdlByemNrTDdiUDA5dXp4MFlyQ0hoL0R5R0Y2RWNEbXNFRzZ1L09XY0o1dEpBVmZyZEljMW1HTXZWb0JnaXl2c0ZwMVgza1B1UFBPODRxTTcyb1E4RUo3VktHZHV4R0ZYWTNrSXBmcFJBRHNuZnV5WkhMQlJsQUxYR0V1WEd3blFUdFZtY01XSC91VkhtaFB4bDczYTkvRVdjTXdVMi83UEVvdHI0MHU3OExkRHlhNXg5K0tFUEJDRzdiV2IxYVRYeFIyTlRoR0x0T0xRRDgxUG9LRlU5LzIyUml4NDVYMk8yUzVLek9IZ1NsTVBXTDVDUFlZNml4YmFVbmczNHUvMlBqdGM2bThhamdBcVFBQUJTOUpSRUZVcHhlOG1wWE1DKzNxN054UjJEVnJIN0c0cFJFWXB0ZDZ3dURrVktmL05uYkJQcS8wRnplSHZXVDAxS002Tk5SeG05MTcrdGszdnZGTno5NGJDUFVKYTBSYml0ZEoraS9GaldhUGpWZzg4SzZncWVqdGhUYTNjOCs5OHZ6MVN2YmhlVWRoaDJNWFU5WURnWVY3VzdxZ1gvY3oydGxvdkdUd0wvWVZDZWF3bDdIWGpTbzh6S2M0Zi9QYmxhc3hmKzlVdXh0enJ6ai9qeWtWWGRVZzRJTTIyTG5uQmkrOHNzSlR1cnJzUHRucnlORVJFWmdOQk1BYzlvM25qemJtMFBCd05pb1dhMkVqc01NKzAvNko3VVlMelVUc1NORW5JcENKUUFXM3EyZnlybU1BVFByWXk2SGdyVXNZZnRZUmo1a3U4NUN4NTJIaVBuY1p3OCtaQmk1V1RpSUFtM25RS25DRUJiYldpNnREVnROMW5naktyQ0xRbGZ2SFJ1TFkyYXpXTXRicjhoQ280SGIxeXl2Y0ZYQ0d2Yy8zZWJZTDZUTFRGWlFpWmprUkJIckpweEwyam0xTkpMK1l5ZXdoVU9YdDZ2VkhaMDJlc2x4RXB5M3JYNnRZQXljQzZqK3UrdWwvWFRualJjK0lRQllDVmQ2dW5wVkhmZnlITERtOENWc0N4OS9PVXA5cVg4dVNncDE3WFZTOEZTMDExN0lCVkZIcEttOVhyNkk4Vjh1akswOUJ3N2JyNDZzdFNjejlzaEVBTzNlU1JiL0ttME11dTlTUi8xUWhVT1h0NmxOVnNhREM5T1NmeWNGdDlIb3JhQkNqbUdqcUViaXBiaFBzcE1kcHA3N1FzWURUaFVDVnQ2dFBWODFDU3FPT0JzRXB2S2crUXdDc1VabzF0VHg0RU5WbmpjUTJYVVd0OG5iMTZhcFpRR25nTUdkaURsdXQ4bDl3QWdvU2sxdytBaWZTemcyWEhuemg4bk9MT2N3aUFwWGVybDU3Z0dET3ZpMHFBZnRoRTBmdHF4UXJrSVZBUjYwWW9jdGNzdUpHLzRpQUM0SHFicDF4Y2ErYjN3MjFYeW01Z3I1dXhZL2xMWU5BVys1WGdoWDR2VExwWXR5SWdFS2cwdHZWRmRQYXZwT3JrNkg0M1hqb3ZiWkM5QzI0dUtnYUlzTUsvS2x2bWhndklvQVJxUFIyZGN5NGx1NDFkZng1RkZjVGFpbkFNb1ZXcDVYQnpoMlhDY3NBRitOcUJDcTdYVjF6ckxOalIycE51SGhwcjg3MWlHVXZSZ0JrbkdqTkhmU0hWTVhKWW95SVFJcEFaYmVycHl4cjdEcVNhN0F3bjl1c2NUVmkwVDBRZ0VYVFF4R3RXOVgvczNoa0dxUE1GZ0tWM2E0K0U3RHN5RU5IdCtLQVpDYmttVmNKR0gwbXdZTTQwOGpES1libElIQjV0NnZuWkRxMVFXdFNmYmJVbHNDcExXa3MyTmdJU1BVSmUwL1d4K1lWR1Z4TEJPTHQ2b2JZYjhpdGdLTzRGbXZnTXBORU85bmF1eG8zV2N5a2VDZFJxWGk3dW9IeVluSjV4SUk2RFcwRVJtSzJFT2dudDhKMDVUVUhzMVc1V0p0SklCQnZWemRSSHJ6STZUNTdnK2tkcVJsRTRKYVlZaXl5RjdabnNIS3hTcE5BSU42dWJxTGM0cXV4Yyt4NTB6ZFNzNGpBbk5obTBXSWJzMWk1V0tkSklCQnZWemRSWG1EdmJDeTM0NjRsRTVVWnBicm5oNDFmajd1V1psUzZrNmhXdkYyZG9OeG5IeDJ4cnlHZWtaeEpCT0FmV1g2VlBaOXMvcHpKQ3NaS1hUSUM4WFoxQW5EelZZTS9lcFQ0UlhKR0VYak5reGRmRVEyZk15cmNTVlFyM3E0K0NaUmpIaEdCaU1BTUloQnZWNTlCb2NZcVJRUWlBaE5BSU42dVBnR1FZeFlSZ1lqQUxDSVFiMWVmUmFuR09rVUVJZ0lUUUNEZXJqNEJrR01XRVlHSXdDd2lFRzlYbjBXcHhqcEZCQ0lDRTBBZzNxNCtBWkJqRmhHQmlNQXNJaEJ2VjU5RnFjWTZSUVFpQWhOQUlONnVQZ0dRWXhZUmdZakFMQ0lRYjFlZlJhbkdPa1VFSWdJVFFDRGVyajRCa0dNV0VZR0l3Q3dpRUc5WG4wV3B4anBGQkNJQ0UwQWczcTQrQVpCakZoR0JpTUJNSWhCdlY1OUpzY1pLUlFRaUFwZVBRTHhkL2ZJeGpqbEVCQ0lDTTRsQXZGMTlKc1VhS3hVUmlBaE1BSUY0dS9vRVFJNVpSQVFpQXJPSVFMeGRmUmFsR3VzVUVmQkc0UDhEUEt5MUFWQVF3WUlBQUFBQVNVVk9SSzVDWUlJPSIKfQo="/>
    </extobj>
    <extobj name="334E55B0-647D-440b-865C-3EC943EB4CBC-6">
      <extobjdata type="334E55B0-647D-440b-865C-3EC943EB4CBC" data="ewoJIkltZ1NldHRpbmdKc29uIiA6ICJ7XCJkcGlcIjpcIjYwMFwiLFwiZm9ybWF0XCI6XCJQTkdcIixcInRyYW5zcGFyZW50XCI6dHJ1ZSxcImF1dG9cIjpmYWxzZX0iLAoJIkxhdGV4IiA6ICJYRnNnWEcxaGRHaGpZV3g3VFgxSFBWeHBiblJmZXpSdFhqSjlYbnRjYVc1bWRIbDlYRzFoZEdoeWJYdGtmVnh0ZFNCY2JXRjBhSEp0ZTBScGMyTjlLRnh0WVhSb1kyRnNlMDE5Unlrb1hHUnZkSE1wSUZ4ZCIsCgkiTGF0ZXhJbWdCYXNlNjQiIDogImlWQk9SdzBLR2dvQUFBQU5TVWhFVWdBQUJGY0FBQUREQkFNQUFBQzF5T09JQUFBQU1GQk1WRVgvLy84QUFBQUFBQUFBQUFBQUFBQUFBQUFBQUFBQUFBQUFBQUFBQUFBQUFBQUFBQUFBQUFBQUFBQUFBQUFBQUFBdjNhQjdBQUFBRDNSU1RsTUFWTHQyaVJETlp1OUVxeUl5M1prUTVPV1dBQUFBQ1hCSVdYTUFBQTdFQUFBT3hBR1ZLdzRiQUFBZ0FFbEVRVlI0QWUxOWZaQnJ5VlhmblErOU56UFNmSGd4UlFKRk5FRHNPQ2wyTmVVMWdVcVprcEpzWEZSaDBHQlkreFhPUm9NWEp3WURtaVFZVnhFS1BURFlDMmE1US9GUlRraWlZZU5RVG9palNTcXNYMUlPRWs1TURFbXNpV0dkeFRaMWh5MWpnb0hWODdQOXJOMWxYdWQzK3Q3dVBuMC9OSkx1MWZDZWRPOGZ1djF4K25UMzZWK2ZjN3B2M3l2SHVXZXY0cS9hVFMrRTRuWnVIbHRnQ1N5OVI0aGIzMmdFSU9Odk1mRThsRXRBU1dEZEUzUjloNHAvcTB2UjRhR0s1L2RjQWxvQ0E4SUdyamY3S1V1dStKMWZMTHl2ZVVzVDVJRmNBb0VFbHNYelgrYThyd0swMUdSS1JYdzEzVXZlRzJVMC8xbDBDZHpuL3FTMk1vTmJKNFNOcGhEUGsxaitxL2dKWHpyTHVXcnhCYkhndjArS29mWkpsc1NlbE1ZS1ZNdFRqbE4wYiswSDBxbjRHUXN1cTBYdmZ0RTlQeWwxcEI1eG5NM1BCZUlvQzNIdU9EZkVtUkxQdFpzcWxOOFhWd0kzeEF1T3N5Nk9wUVJhdTRFZ2xxQmFkaDB2d0JBU3IzNDJ5TWx2Q3l5QkppeFBzU2srSTBYUVBGR1NnR3A1ZmdONDBkZmpPcFFIRmxVQ0syTG9PQTBoYnBNQUNzYU5KZFhTSENxUEJYa0RqYU5GRlZYZTc2NkFmYUhORlJMRitoZU1RS3BJZTg1RW5mWWhpK1RCaFpSQVIzemVjYkJTRnFRNHJ2NlprY0VXMG81TjFPbnVzVWdlWEVRSmxNaVBkV2dUam5xL0FsOVhYMGprMGUwem5aTUhGbE1DeTBMc09FNVZMcFJEWUhrRWo0VDJqVlFhTlJQT1F3c3BnYTVVS1p0Q1NBUEV6WkJEZHVqQUNDVTNRMFlXQ3hvYUNMa0FldFhIeUdXeEhGeW5ETENZZlJhbkJRMlVYd3N0QVNIWUFzaHh6TkxaS2JoM2dKWXpMWjBLTTBrNk1ROHNrQVN1Q2xvTW1Zc2g0b280YXdtaHR2K2RrdHlJTVpSNWFPRWtjRVdJVTk3cGNrM0hLcmVkVmFnV2xYREYzK0xWMlhsZzRTVFE0SVlHdmQvVUd5M0w5TlM1SThTZFFDWURDMVFMSjZpOHc0NERRM1BFNWJCK0huZ21SWTlDdENCNmljemZzdWw0bVR5OElCTEF4bHVBanFERDlZLzdnWllQa21wdy9IYmQwODdMZ2tnbTcyWkVBc0ZtbkVuZjhrOC9mWG5nMmE2N1FNdnYvNjhYZTJ4WlpJanowQ0pKQUkrV2xVK2l1bDBYZi9qUHY2Z2p6bnQrQXZtNGRPV25XWlNBRnZhK0lZSnpMRVlDZFB3VyttWkhwZnduNkJhOFNIU2k0dmw5VVNXd0hkcG1JVGtVWCtVOS9sVU1HK3V2OHM0ZlpmRkZsZFhDOTdzZDJtWlplSUhrQWtpV3dNQStzcEpNbU9ma0VvQS9jcGhMSVpmQU9CTEF5U2Q1UUc0YzJweG13U1dBVjhsd1dqdS9jZ21NSVFFY2syTm5Fc1lva0pNc3JnU3djczUzOFJkMytDZnJPVmJPK2NHRHlVUzJ1TlQxbUQyNXhaVkczdk9SRW1nS2NYMGtRWjZaUzBCSkFDdm5YUlhPNzdrRVJrbGdIV0RaRzBXUTUrVVNVQktnNHdkSEtwTGZjd21Na2dCT2E0Zk95WTJpenZNV1dnTFlac2szY0JjYUFSTjB2cDF2NEU0Z3JRVW54VFpMdm9HNzRCZ1l1L3ZZWnNrM2NNZVcxb0lUd3IvbEgyQlpjR25rM1I4bEFUck5jbk1VUVo2WFMwQkpnRDZNZktBaStUMlh3Q2dKNERSTC91cllLQUhsZVVZQzJHYkpUK0FhY2VTaFVSTG9BeXk5VVFSNVhpNEJKWUVxd0tMQytUMlh3RWdKVkNKdnhZOGt6ek1YV1FLdTlYM0JSWlpFM3ZlTEpGQ0VGY3EvalhDUmxQSjhLUUY4ZXpEZjdjK3hNSjRFOExtTk9kdnQvL0labmVTNmNaZ2swYVhmVGNvWkk3MzRqakdJN2hLU05ZQmxybmI3dDRZbnN4SHRadUtiZUlOM3BxblIyMDFUK2xMTGRnR1dnMHV0Y2NhVmRmU1hOak91cUpEMDE3TWI2ZmFwSHJtOW4zRkxaOGF1QmJDY3pZejc1VE5lbnQxNTRodnFHNTZoWGxYNC96R0Y4c2FJRmwxOFBUYjJXaHIxOTZXdmlDM3k2My9yYWZIMnIrcjVlYXNIc1RUVEp3NEFsa1JqUEIzYnd2dS81QlZQZk8rc0p2Z0ZiV3BhMzVWWHhQZU5XUEN0MUJRVnY1ZGVmTDg3Zk1Ncmc2UlgwYjFFM3dTT1hsZlN5cStmQU1KQ2M0VE92eHIzcWZPbDkyQTBjWjM3STVyNVI0czk4TzVGSlpBbWhSNU5Cdjh2a3N5bUlZbk16K04vK1l1VGljZlAyZERmQXVkbFh1di9uUjlQTXVIV2dRbnIwSmRpKzRtdS95dFR0czdsclJ3M1FFNG43VG5EcFFSTVhCdmxUYmJabjIrb1ZuK1lXdnoyZi8rRUo0WTdTRnZOM0dRUWYxVlpSdmVwd0lKbS9JTU02cS9IZWFFRmpId2liL1dQczV5Z1JQcDIrTjJmdmwrSUg2SDB1djh4ejFYclA5MkNBcXZwMzlDcnh3dzgxVHBpblZxTTJSejdCVFQ2cDJuS0ZlNlRYeDl0Q1lKTWhoZTlZZVpQbSt5WUxuMHphY00vRzgzdzd6MzdSQk5VUXZ5MVozRjkrbjZNWitnbzhGTHpkMGF6aU1sZHQvK3dJcUNnTjZOT1lxaGxVamY2aHQwNldqYjgvWDFrZjB1Rlp1ZFZ0UlBseFZpemR2cjNhRGFqVGFDbVZVYnNnRjJ6L3JpU3FKMFBvSmYvUm9ZYzUzOEQxdmhnTFhVaHc0dU9Qc1hqT2xVbDdRdkJBdmFGS2lyL2ZGQlA4ZXNSc2JZY0JsTjhGdkZhclA5QXFpNXBra0hySElXNldzSW9QUjhrbGp4SXA2eGEyWTFhN0lJYjZ5U0ZXSTZPRnVObmxodWVQb3hMVXpWSnA5RTM4MzlGeC9CMzd1M010UURKTVdhNjZFcW5ER0F1WDZCWmlERzkzbmFzYS9nMXhQeC9DSkJKcFBNbTlnYWFzVjRGN1NYVmREMTJBRzBJenorZzlQa1RSYlVoanRHU1V6KzZvZ0lxbC9wd1lDTFRocXF4eWgydGpqT3FWQW1HN2JwZEdYMEUvWHRNMHBaNFpmUkwyQ1o3dWhESk1kM0tMN1plUEVRWUF5eTBlM3hteWo4SjVkL1RVWm9wc1RMVUZOSEExZmpONkcydzJvMVN5NVJLNUEyN2QrSGZyWHVHZXZEWnZtbWxHNEZ2SzluQUdSNFhoZGJpc0V5SG80Y0pKZXQ4bGtrYXBGaVR2amtjWWNRU3VGNlUzRVdMWm5DMkg1TnhETEFRSG1xc2hRTU9YTko1eVc0cEs4V0NEWTQ5azQ3UkRrOUVsUWtWR0xMQzVPRHNxV3pjcndqWEdMRlcyQTRWcEN2SnlLY0tYbzJURnYzL2VrVHIrZXpwZ1I1dm8rTzhGak9yeCt2dWdrU1plSjZlSmx3R3o1dHBHTVNYSFE4c05DNDF4b0FjcUNNVkp5VEZHaFZGRUhQdnhBdTNERllKZ211RkpxU0R6UTN4Q2M2YUhzdHJ0cHRobzdPUnhKaXp1RGpzeGZTVXBHUEVZZkZvaDNPS0FQUWJMUklTMzZtVmtqNVNCOCtEOUd6Q0hLQkN4OUFzWWJBNFZWYU1CbWxDMzdHVU1NMnBrL0cybGh3ak8rY0dJTHB2ZFdmQXpPR1NXaGNwaW42OExsUFo0OTdMTVE2NFZLMTdjUndzL0VxQ0QwWGNHNkk1aXl1Y0lxMDVBNTVvenBSZ2dSTmova082RmJITEYvVnpPV0dhVjlCSnk2QnJSbDNrV0RxbjVFYmNHOUQ0Mnl4VXlndDVFUld0ZERUUGFRS2JNV2FTM01sNFZ3dTdkYlkzUTVqZkRkV0xrZDBKSmFXTlVvTU8wektKbHA4U0xJN0hBRko2NXBlaWpFZW1KRTF6QUNCK1hVRzdkZll3dGFPVVdDK1oxM3VydHErUXBNdEdOak1tY3lVR3pJM3pjT05VUWVEQTdrOC94bUpYamZGVTVWTGV5ZU1PKzJ3cFdjcmkwNEtselFkbTRvWlU0cnRTRUY1b0ppck90SGEzcGlUSjQwRGxCbmQ0VWtiNU5HeHNMWTlqYlVQODRxSUZXMU5Ja3ZZZGdNTFViSXJSSXRMYVZTQ1A1Y2ROdmgvcVQ3eVdESE1JeDhtdHprYVIycHluQlF2WjZST2IxZml4UW9KNDFzV25FbnJab2U3WFdBM3dXSXdkRE5MUmwxTk5zc0cwREJJYkxFdlRUQlBvUkcxRy9UUDFzRVBsYzBheVBhZklMQjJGYTkxbXhqT2NOMTJjUUJxeXd0TXhDcFdhRml3MHM0OUR2TWFPcmxqVHpSUmJGUytPa3lZOWFhTnJ4MUNTV2JMOVhjb1R6Rk5jdDFkb1ZRdHFodEhFb1haRW9UbVZ6NWRqWFMxTWNJOHRCRkJWMDFZMGZ1VnJOcXduYmxHMHdDYUVsYlJMR0tVZVAyVmFzRkMvWHhpL0dwdHlNNkhvc3ZnV2RIUFBKcVpZUzVCYjBETVpaSlpxSmhxRVhJNG5XL041MCt0QnU1cnRhTnZkMDBiczRMVEY4OUF0TjAxNXd2eXBpUWFoelZnVEZpR2JJQUhOU1ppT0V6Q0pJWjBhTEJDRFdYckVNQjZWMUkvT1RrbStkbDVBTjNjalJiR0dlRGN5V0RwcVAyZlJJT2h4UTEzaGFDclplaVphZE95VTVjZ3dGTVVaclljaUhPQ2dISFFFZDUzYUlPdEY2SlpqQUJRaG1paUI2akd1L2tSRlJ4SlBEWlkrR3JRL2tuVnk1b0NQSXlQcjNuRmNheW9HZVRmRWJWcXJHMHBhZ2Nac0QxVTRnRnA4RExZaVEyeVlUUmE2R2tIcFZYRVk2OEU5SXM3M214YjIwYm5RTGpUVnZjeU01MlJ0U2FLdVF6eFRxLzBrcGtpZkdpdzBtV29qR0kvS2l2SHlKSG5yQy9TMFA5TE5naWVlZ3QxaFZwZ3FQNDdXVU9HNnJzdmh0QjNqNFVUTGo1T0NQYlNlVGJjaFRtaEgrOUJPSlFmbG5mQ2lHQkpvcnpiU09RTExUcmhveWppRXlLMWZTbTZtK05SZ0lZODdhbjhONHhFaDZJWDQzTTRMVGpWbU4vaUtHSjVzVzFadmdNcFBvandxWFBkdThoMlJkbmJDODhKTzFkclFJVTEzSEdvUEJOUWpxMnBBMUVYc0xFU0Y2SldwTlhTVWw1K0NlcVlkbXlTV01uMXFzTkJhUG01dllXUnRmdVpxa2dQaFhzZlpqcWltN2tCSE5EaUlhSWVjS3hGVlo1TTNhSU9yb25xQ2w2UktUbkR2aEoycVBrd0xHblE5eEtNT3Q0RkFkS1RUYWNMdjY1Z09iSExqcVZOVEJPUkRodU1VRENKRi8vdEwzWS84U2RRTWZjUGJJcFJJSURlK1ptZVFIT1FUb2IvN005Ly82ZnQvVW1mKzNQM3UrZmNkT2VzL3JWT2MxejNoRGIvdkxTWitKY0dCS0dGMlFvTXczMFNXUWVVN0JDS3pWQ1lYZ2VOQ3NmWk9WUWgzb05uRW11SG1tNnhKUTYyd2txcENuelVqQmdhUG92ZW9EUVllbUpmUmlZRGExeUtuS1NadFVvaWVhZzJydnhESlJOSGkvOE55d3NVcDU1Qm1nVm50S1VaUERuZFVNQVlzQkY5TUtZZGNVaU9Fd2plSTJ6aUhQRHdzR3cvalBpSVE0cXNWTXdDQ213dWQ3S3dBRkxRbVBqRkpGQ3FUUFdseGVQUkJkR3dUeVpoYlk0bm9XVTlIclUwYW5UcFZvTTk5SWVKUXVlazRBNjc0Sk5zKzZUN3lVblFsQlBFWXI5d3BhVEZyMG5RQnFwVXB0SFRNY0U2eUxtNS9tZVA4TS9HU0VGZ2FUS3F1bVVJeFlDSE5LM1dBQlpheWdMWnlDbDkzYml6TmJ3ang2QWRmLzBWTmM3aXVIU3N6OHZSODhSNWEzVU1MeitSb1lFeUNxNEs2ZXlyQzdyL093bVFhTkNPb3dUaDZpM3pjeUhiNEVUdVpwWExZTG1MZGpHVGd3eHhwNktMVnArUFdrb2FPOXVTTVFrdkRTWlo5bHpnL29zQ1R3L2ZiYUsrYVdxQkg5ZkRFZ1lWQWNnSWVyM2dHQWFsanlGeTlXZkozT2xwSWdQbDNVVnFoT2lScXV1cUdzWjhRL0c1REc5RkJvak1yOVliMFBZQ1BBNVZNU20wTU8rOFo3WVAycThLcDc1dXFzd0duRW1HeUVXNFIxczNJeDdBRmtrR2tqbWFEZFBiWE5pb0syL0xwYThWS2I5Y3ZYWCtIRFphS0dRVjQ4NmVxaWppd2VHalNrU1Q0ZGkyU2xockREUTJXaWhKWG9ha2VvVlVNWTFXQnZQZmhBOUg2UVZkTHFRVlB4bEhic1NUQ0Q3Vm1qQU0wSGVOekxwdHVLU1pUM3pkQ0E3RktrNWdtTTI3bWFzb0hoaGcyNDVDNFlScERuVzJvallxTVFrdkxlNkFHVUJwVmJrZGRuZU5nTCtOTVZSUUhsaWFhZENnSk1NRCsvQ21JNTFRSkwyZ3RmSkJqUCsyM1hEWEpwSVpXaE94ZUo2ZlY0ODRKNGxnMzB5aWdzaHB1OHFKZGxqai9WdVVIOTRGUllHdDhaUlFpbXpRS1ZXa1ZrWXNaY2hOMldETHN6d21pWFlacVdoR01PNFNGMy95blNSZXh2ZUNxb2lhRDBRdUlMOHFHWWpsUU5CVkxzOEEvMEZNV0hUMVVWRWxncWZrRUNtS3JabmhhZ1Z3NmFrNlRmZG4zeVJrS1ZRWHk3cDNpTmdqdFZGZmtQaFpaSHQyYU5pSUhWc25ZU05Yc2dHWDVZQmZTTytIMTlXbGN3dFp6NEUrYk1sdkRrUXpISFVKNk9wMXd4WjhONHcyaWpjMkVKWVJGTmw2a3picmJzTUNDUlpmZVltd3hxaml3VUpOcWZvVmVvRm5Zd2RkdEh5eGdHQ2d1VXRRN2tod0R2eGZYMEpKa1Y3WmRSVXpaSXhEVFlOQmRYblZUczBxS3U1ZU5udXZ5RGJvNDJnblMwQlRkRWlwV3B3NFNtRThORThqcmtHSlZKazhTUUNBTFE1Z1Fhb00yNFRLcnpJU3kvdnBVRDJNaTFYZ1oybW9RT1R3VDFnUEVyaXNtSFdhYms4Qnk1aE0zQTdBMHhJRXF2ZXlEcGF1OW93WTZ2eWR6b1krbEpCV3B1cS9LRlF0S0tNZUhNdXErcXNOME52UFpRNlNuU2lYZiswWkx0azB3bVg3TUhHaGZxL25ZU2NUbE1salFRdC9YSVIyMlNHaWcxVGZIckdNRDdCS3UzNzJRQmJsOVk5ZDBFVGRNVm9NUHdNQkV5RS9aVmNWZFp1ZkhCRXZmdEhIVkIwdEZUOE50OUdCSDhvYTJPVktWOER1MnpYR1JRM0tpazBGYm93aFFyRDBGS1F4TmtSem9HcTNmTWtvbW1YN01IQ2lSR2lQMTlTR1dmd3lQVUQ3SGtxVEpKbDhiWFRobEJXY1dKT2ZJek5xVTFYUTVLMHhaQmhaazdRWGNJUk5qSHBQQVV2T0psV2JwbXlMK2h5WXdDNVdhZ01zWGdBRE1la0VsMWswYWZ3bUxRNTFlRG5RVy9HUzlHQ1JoS0s2YU1DYXdIWlJGVnAxM01vWjBvaVNGQkwvUXF0K3Jzbkx5S2JXdlBGbVhpYnFLWmgvN1pXYjdTMXJZckUxUzFvVkpVTk1zYkxDMHpEZ2Fid08wY1dEQnJGRjhGRmdhU25rNHpycGMra0FoM0FtcXdpNVY0RHREc3huVm9SdUNFWlYybHJ5VFk1VUtzQjNJTVBSTjRERTcyT2psQTZOSW8vZHRVMlJnWExFbzNhUXBxazErdVRVZnQraTZSak82K3BTZnlmc3lRRVROeEVtcm5JaWVwcVZ0S1NjcWJoT0QxWkZPc2NFQ0hLa2NqUE5ORlk0RmkyZWFwTUNDSWIyekh4VDZlYnB2TStWODlaTTlQd3VjRlpHZkVQeTZweFFnSTNNOVNIRnVpSE9mRkl3aytpaURscWxHNlNuUzZKMkJwVFBPVWp2S0lUN0ZCa3ZmYndwVW45YVgxOFR3UkJZbHQ3ZW1tRlFRT1ZLUldkN0prT3UycEt5SXRMZy9Bc1RJQmd2elUxRGxycTRwVHJPNHB2TUtMRVIyK3kyNmxOd0ZqN3JsQ1dBcEJmT3VhUXdqVHRxKzArZldaY3RPbWpuUHNVcVNndHZHV0dVTWxsTldwZHdjOHRWZHpVOHVlQ0t3N0NUcVEwV0xmakc1NDBIblEzLzd3YmYrd3hlOTZLMFB2dUxWaWlhVGV3TVY2VG1ma2lOTlRNUENBZ3YzVTdwY2FTYUJKUUNkQW90MFBjWEhma2l6SDNEMXBGSXgyQWFzS3BGTW5aOWFOYmg0Uk0rUU5sTlJOSW10UGJudmYrakJyMzNyaTE3MEpmLzR3WWQ2aGg5Y1pXMFlLbllCUmpSRjBEV2FENlhkQThrQ0JsTzVyMmpmanMvV1d2Qjd6RkJSZGg4bGdtdU01YkRQY0t6Zk5yaHFtejFXaVdRaXJQZDlNeXRKTExCd1A2V2xCd3AwY1dCQmt4UWZCUllIaGVpNnJhYUt4MHlLYmhHRXFjTXNzQlowRUVJMGZOWGo2VEpUSnJSaGNaMFZwSEZTMXk1TFoyQnBNcFBLS0tZTFdtQlpWNnJEMVd2bmluTE9wSGZWVTVWNHBsOHk2VU9xeld3ZUtOcFU5eW9ZSzA4eEZTTVVobjFodUxQQXd2MlVEaC9TR0xEUUVLa21hYkNBbTMvOUg3K1ZpSnhHMnBzQWxuYmcvNUxKUFpHRm9JSU9nOUpWWTV2a2N4ak9sVjVrVlplaXAySUFWVkFheDAxdXFtRDZ1OGVaYlNndE9WQ09GRFQzWGxBSktmRjlWV0hGa2p1bEZ0Ny9nOVR1VjJzU1JacnVqcEhUY0UzSFNUcWRUTzFaWU9GK0NuTmZZalVMdEpEMkhEUlluTDlBdmFmTC8xSUFBZ2VSOWlhQXBST1lGcEt3TCsyQjhXTXhGTnJ5a004UzR2cjYvMEVTK3R3SHJib3VSYk0wbE45ZFZsZ1k2RGxFSnhRMFhta25oc2s5YUNrSTFJeXoycDRtNG9GcDREU2xZU1BMZHExR1cyQkJscG9VM0gySkJRc3BtNXRCWXd4WUNqUm9kQTE3eUtQVndHNUFZMjd4UGt0QkxaakowQjhRTlZCelJuZTZLcVl5dVJPeksxUFp6elpLbmJFNGdtdmFuS0c0aHBwTk0wM001ZHF5cmx4dGFzQUoyRUV1eDRvckdVd1Zwb2RlRWJDUWt4ZGRBZWdpVXdXazQ2aEdaaW9PckZEWGFyUUZscGJ4VTZBNFdDOWl6QkNmM3dZc1R1SGw2RDlkaE8xNHNNU3ZobGIxdWhLRlpkVjFzMXAyUEFZV1VqMjdyRU15MkVBaWpSVzdHRmd5WFExWllQSFgrNmlWNUZIRHZjb2dBUUJwSHhzWkJyeXFsYlJjdXE0aUdkMkpKNGR6S3Jib0FVTzRCWmFPbVFnWVVkYUxHTENBalhMNjRSSW9aWXlXRlgvUW8rWktKeFgzZzBoajQ4RVNiRzZCdXVJdmg5Q3lYVjBXaks2ckNES2l3bWp6Y2ZFcEwyT2ZaVW1yWWpMTGFDSWFkNkFhU3R0TXlsZDNuSmdXeW9YRG1TYlBKa0RpQ1N2WnFUbWpCMGxnWVg0SzNKZGpVMFVNV01wTUVCWlk0TGo5SldwdkRjVnhPelZjZ2hBMFEwZ0hVRVpaNzdPMS9IR3ZjaitjTTRxZGp2V284ZDgyL2N4NEIzYzM2QW5wazMwVlJoT3hkbXVwYlVSS2JpZy9oaUtRdTdGSmxJQUw3cHVlY1g1SzhKdmlQQXZtb2xrWVdFeW5pQ1F2bmJtZjByVXFqQUZMaFoyWkNJRUZHMDZ1YnpZOHBoQjBVOEhzU0VkMG9LSzlDcExxam9PWitwVE9KRHQ4b0dPSTNOU1JJTkJrelFtU0drYmYxYlV2SGk0M2VSeHRPZGFsdWthbGRnZ1ptTmJCTmlLUmRQbThKRHNWbmlUVVZZMDJ6ZFJ4MHB4bklVY3BxdzFjOGcrTklhWGVrWGNoTDR5UGN0Y3dRM2pQb21DaDRUdFZCUlZZcnRWVUNpcWhsVEFFR0JsV09wdXlvK2owdldoR2dLYkdBVXo4OElUbGNwdFVzZndwbndobE5OcUNZbDN6MUxtYzNXRWdjc1JxdW1IYXY1Vm1SaHpWZWF0cDM4MkFpY3pEb1M3b0IwQmc3QlRMYTRNMjRXSldnUlZnd1cwcXlPS3BnclRhTUF3NFdEQktlbWo5MHl5bFgvRXBvMkNoRk4xMUJaYStMZzZZM0VIUk1vT2lyaE03Tkxxa1RqVCtyWHd6Nnpud1oxT1VObldPTlcwMXVvOUFCS2Vhd0ErMHpXNERPOW9TSXBvOENpdG9tcS85Vy84WTdnTkMvQlRqMk9hMk1jN2JSMDlJVEpFcnpYa1dBREFlZ1pGYXhrZ2duZERUZEJ3c1VHQmE0TDc3c2hIc29FYkIwdVVhVm9HbHJSVVQxcTAwQlJwcXAwclhod0FhVU9OeEdUYityVHlHZTJzZ2hqMURSRzdLbVk1YWRmdXBORzBOZ1o5V05ucXlZWlNNNWpKdEFKUHRTSlZkWWJpaEprQnA5MVFlN20wTEN4MDJGd09pU3RSNHN1TFRCVnRvUlN3Q3AyTFhOTHNwOW9QRWhoQzdBY2ZBZlZrTFZIc1VMT2ltT3F4UDcrUDUyclp0R3JrcTBRMEhqcW5OMGgvNDNLUGppaFduUHZ0THEwKzYrQlMxd1VKMkt0UnpjZ2gyUW1sVjhZSkttZFVaM0RYZURtcTAxV3BTck1ZTWtRZkRPa2xObzNrYk5wNnF5VlBmQjJBYXFtZHFYaEx2eDdvNFlLQjlGdlJOWlFUdVN6L1FOQkd3SUorcEp3MFc0d3d0eWJVTURiS3V5dGtNRkkvSG5GV1Y2OTVVSVgvZFlFOVJNcDJxYWY3MnphRWhwMUFEQlB0MkVuYkJOTTlOdnJJS2tVMGF4V0pPRjZtYjJVRW5yRUtLeFdsWmN3VUZqWHdrQ3hMcnFXYVdVUUM2d0F4cGFwNlk3Z2JPNklFR0N6QlpDN2lEaGlSZFAvUGpFYkMwTGZ1aXdXSUFWUFRuRkZxK0Y3QUVTb1BCcTVnOUU1Vm4vZU1PMVdaUFVjTG1ycUtWYndCY056RUtZYUFpbmlKN1BXazVORXlsWi83RUx1ODRIMzZnRjBxS0lTSUs5ZzVTd2VndVpEVENyU1lWeVJRckRseG8rZnBWMGFMbnpBOW05d3VlWnBha1pndG5VTzlwMEdORkRSYlBOTDNzcjNtYk8zNXRZYkNReHFpWmhoaXduS25Fa2w5SG42K2RPOGQrYnBXQk5hQnY4TFVYYWVkaEw4aVJOL0lIZGswQ2hHeS9WRUhqd0NlNUpIWE5RS0Q4dmlrdURWMk54NlU1dGxuR0Vja2lhN0ttSW9XM1RBMklVU043bEt5dkZ0OW5rWWNTQXQwYVVGUlFJcEN3THBNMlFINTBqT2FlbWkzV2Q3cHMzU3lYYVl4Mi9ZekFjeThxaFF2OXc4RkJVNGFMMW9CRnE2d2xmOUlCWlJxWUpTVksrOVh5RTZweVlBMDEyR3NFeXdhUlpqbVFJZmxEYTU4akUvWDMydFZwQnBXTzd1aUJRSUdlU3NlZHNHNFBHL21pTnNzNElzbWlJWmZoelJvaWZRNXhPdUZ2dDlvcDIvck90dDMrRXpjYnhMS0NkRDlrc2EyeFNzZU9IbU9jQlN5SXRaSXloVS85ZE5yWUFjbXFjcy9JcFZSRlFQRWFSUFZBSUs1MmZ0dkduOXNJQmhlVHB3Y0t1allWdDIzdWdGMGgxSlVzZlU3cXJrY2w5TVdhSnROYUlUUUI4aEZ0QllDY2FBWjh1ZXUvSzhEc0ExRjF3R0ZYazFPQStod2lrdmw5YWl2ODk2OXhpcTRGY2FjMTdFa0svVk1HQ3gxQllHQmIxOEd0bGpqbitWbUVwUTNuZzVPU2FjSFRBT2tPalk0ZzlSRm9oczZqRXAxcmF2ckJoV0VPNXJjaDlqMjhEVXJidHMyWTlJTjVpc051VHdXa0hiVjhXamFZSW0vanQvZHgxdmFNODd0cWV5eitPMlkzR1FYNWlqMFQzeEovUmVOY3AxNWwraFBQbTQ1MWhyOGxFaG9sRDMwNlpTU3hSREsvUlI0WDRDeCtOUHdzZStQakZnTzVsTUNrZW5GUEpaT2gybE1SNTBteGUwWFljTk41MHdjSTQ1bXFLL3lOeWFGc3pycjdTU04yVWllK2NWaytmMWlDcFJXSXIxQkZsaHJxd3BjaVl2MlRHY25naVBpMXRab3FlTXBNVmRTZTVwWWUzbFUrakM0YThKWGg3cjMzeEpZVzJZM1BPRXV2MXFsVlp0NmNZdk1XVnU5bk90TVBiTmlRdk02eWFhRWRVaG9WSk8weUV0KzBoWWhrZm9kd1Z3WTVycHBWSWhMcGcrU3pYOGZNV3h2VGFpY2creTlvWHlsc0RTTXNKazZnVVJ4T1hHcFVnVTZBaXZvZEd1anpaLzhtRVRjUWxCMWJ4NTlvRDJCR2lpNUJZRlg5UitJRG4zem9vWWUrK1FtTXJyaXpyN2tYbjMyR1VvYi85bzhJTE04SDhxTy8vdk12S0FIcHRaUThiZEF4OUJvTTBzUXFrR3FtNFFBNUtlSkJWeWs2Myt2NGpvQ3FTTU9uTkprcHVjYU5YZHV5YytROGhMWWlXa2c2TklVUmlpR1MrUzdSRFVCdU95UlcyU0RTbFZUYWFjT2l2d0pKdlpKeVMzOWRESS9BNTJaY3VUUnAyNmd6RHVQVDgxejN4SStkT0tYQjhJakFFbkF2QzFFUmQwN3czNVRRamN1UTVvZWtqbXdRZ1gzQmNPaUxKcjI4SUpPMjJIc1h5YUo0bjNGcm5YK0JmeHI5eGRmL2JQT1dLY1E4SHJKOXVFNDF2OWlBZFBHNUNuZitJd3E5clVmRS82MHBmb0lXSnVHQ2ZXVlRLU1Awc2FsT1dJMlFoeElXY1pTSU9BRzM2QWdHSFplR1AyWEVYRFJ3NHJ6SGN1aGZIY1h0QitqZllzOFBrYjY4eXpJekNmWlJBWU5uRmp4WFBDR2VGc08vNHpDd0RJUW9OY1h3YVhGK2hNM0ZqbmpNMSt3TjFNNnZ4eDU0QzIvQnVuanM4WS8rL2Q5NzJrVUw4VTRoeW9FRFlVNWZQeUJMM3liWkJKZlU1SDZZTEFLdW5zcEt1RXVpVC9ETUQxRFNHNTU5d2d2KzB2a3JlU2FGcStMQUpGazJDVnFqK2FqSjgwTS9jSHN2bEJSREJJb1Z1Yi9Ya1EwS2x3Z3hrRDd5MENZcS9ha3NpUW5VQzFObkUyK0J2OUhBMmZBc3Z2eE53NC90b08rUHYrSGRYL3NYZjVXWWVwaGJ4WmQ3dysvc1VhejBxZUZmcGZzazE3VWFVUFkzdk9GSDViL242cEt2KzJYMzdlOCswVkhTUU5kVlRQcGpGMDhGR3B6UXB4RS83Q0VOMXpDeXYrYnpybkN6c3A2WkhTZVY2emp3MjYydGZOVWQrMTZvaUIrRmpPM3JmYys4U1R6K3dEK3hFN09MWWNwbnVDZVgxQzdzUzJTc3ZwSnF3bHBDWXg4ck0xekhpYVJCeG12RThDdkNOTVVmZnFrNy9NZ2ZjaFF5RW5Sbm4wV2ovL1BMTWljSk5uenJSbU5TdTdqY0J5OG15WmlpZ29hZFpzd3p5ZzZ1NWtVMk9GcG91cFJWdGxBaHAwV3RuRVp3Sy9HUkgwR25zMWJzVlduOVlrRHFvaU1EVmQ4NEYvNlJPN0hpSGNrM3Ewd1g4anpMaWxraUg0emF6Y1RNYkRNdzZ3M0QxNzNzMXBHSlpSYmF0S0hmeUtwejNvWCtWV1pkbUlZUlJCdGUxazNENXFJeVdLRHZYa1NUVlg3TVB6eGx4VnJ4NlhML2x2WmoxVWExSXBqdVhzencrZlYwTFJoZFNpNU9lNk5wTXNodFdFdlREQmlPWUJFYXlSR1VVMmNOMkY0WW1HUTF5RnZHM1pxNmFiTXNLRmUzczZ6QTU5MFdsNmRndDJ3Yk1ZUE9GY0xiSm9Oc2V0ZTRQUFU3bFZSb2RjbmVUcDZLeHhpRitMUG9NY2hUa1VTR01oVzN1TUtyWVRobU5NcjFiREFYMStSTTBtaTNmNHoxUXRxNjFEbUR0SHpHS3FGSWpYd0FBQWVIU1VSQlZEOXptVGZDcTU4SWVzWnFaNWlvd05aeDRieTdJcjROc0R3Mys1WkVIcGZNc3NyTjhGaG1YVm5kMm1VaDd0N3pHZFN4eXA4aFpNQXZjeFpkZ0NVNE9wQTViOE1RYnZRTEpqYnIwUHFNNFY4TVB5aWtiZU1NVnVoZHZpMDhheUZOdzc4TXNKeE9VM0NpTWpnMGMzMmlBdW1JQjlrK1JnODM1b3E5Y0tic3JTejYxN3dFNXpIY2w0bmlkWURsYktJUzB4RGpmTlB4Tk9XbUxMTTUyeTYxaHZ1UmhubnlJWG9rZVpLRXEvcFV6eVNsTHBPV2R2dDNabDRoUEtQRG1WZGlLaWlHVnlzbUs0TVErOGNKdzYyYmZpSFR5TUtVbVJiTklPUUNMQ2N6NEd1emJGOUdKYXpLOG5sMDdyUHNkTUZsZG5wUmMxclNCengxMHFTQnltVTlhcDIwWVpvZVdKbXRnWmMxVlMrakV0MG5PaGR5d0dJWkIrMlhCUlR6YWxxSHczNzFRN0c5bSs1MHBEQ0xWZDhGZlNwZjJnR0ZvQ0gxMlhWcUpYNmJkVFd0VjFZTkg2YTdRS2FYbjUxMEZqVGpsbXpKWTM0Wk14M0ZibldjOHlDakdDVG5sUk53V0UrM3Q3bVVGbXpKTGM0cWh3NThYTlpCazZ6YVBCYWZhdWpNOUZpRnhpRXFKYTIwK0VjUHhtRVVvdW1uWDA2Rk9HWWVwWGQyYm1iTzlTNWd1SlIrZFJMZmkwYWlHMXBPTStzS2NWNXpmQXYrM0ZMcGZhYmRQN2ZhWjFueHI4MW9qZmZ0aVh5TGY1eWlQNFhneTBZcFdNeThhQU5nMlp0NUxYa0ZjeUdCTnNCeU5CYzl5VHN4Y3dsVUFaYVpWNUpYTUI4UzZGekswYWY1a05YQzk4SzdsS05QQ3kvbStSQUFyRkEyQjlQblF4eDVMMFpJZ040Sm4vM1JweEVOeUxQdUhRbUVQM3AwNzdROGIrbWxTd0FuMkpKMnJ5KzlMWG1GZDdrRWFMZC81eTV2WTk2OHUwUUNPTUVXT2FnK1p0T1czdXMrL3E4U3Q3N0haSktUM1VNUzZFNjl6YkxpQ2crRmUvZFFaL09tcHBOQWE5cHRsa0lUWC9QNkQ5NWx2SitXcm9kNTZjd2tNSmoyRGJNcjh2UUZqazZkWmRhV25ORmRMb0htdEtkWnFzZXlaNjBadjg1MWw0dHZzWm9ILy9ZZzFPUFNZL3VobExpbysyTXlkZmt5WHFxUHF6OVB1M1FKMEhIdFdxaldhK01jTWNQT3IxeHhZMU12WHhDRkJEaXZVVHF1ZlJUcVhDV1NFaUtnS01CU0MrN2g4cFNjWDNNb0FUcXVIZW9XOERQTzhMdStac0ZIeG5aQ0RQTG9uRW9BSDJjSnY2elNIUThzdi9IYlVpU3dZK05BYTA3RnQxamR3Z1p1K0t3NjFrY1RERC8wMFA1aWlXeHhlOXVQdkRTMGVqNFJXSzVjeHV1TWl6cytkMVhQcTVGdGx2NlBUQVNXOGwzL2xZaTdTdDczZEdNNjRaZUdDdTV2VGdJV2ZPNDg5Mi92YVFSTTBIZ3YvTm1VamMvaGcxN2oreXorL3hKTVVHRk9lczlLZ0w2dWJmdW41WU9Kd0hJSjM3SytaNFU3YncwSE1PeVBpaFRGeVNSZzJSQ2ZtRGVSNVAxSmtnQU9WZG9yNXl0Zm9QK1FIZHNNVlJJK1BwRlVYNTUrRDBzQWUzTDJCMGZ4TEhrQ3NEeHlxZCtKdTRmbFBCZE5iNFMrYWxyQ1Z4Z1pXTDdwWEw3Wi8rRTNEYi96aFByN0w1OGVQc3BjbkpMN2NTUVc1a0lTZVNjdWxFQTVkSFpwRTUvYU5tQjU1SGFGampaOVFIemt2WUtPT3YyQ2VNUEx1TmxxeS9OUDFiR04xb1hOeVFudVpna01oSDBjWVZEallLbnNMZUhVNUlyNEEvb3Y3V044RnZocjZLL1A5MVNIcnZwYkxCMm1hMVJXZnA5RENiamluUGRxaVdKYXM2ekRlOFhLdXZObUpGN0JnYmpLdjBaZ3pUZzVkY3B3SEZmKzVqL3pMZ0U4TXJZK3ZIYU52RjBObG1YRVhQSEQ4cWswL25ad1dScWREWDFDMjQ4NzMycXZ2ZWRkWkl2YlA1eG1zZDV6cmh4eXNIUVBTTE80dXlTZnEySTRPS1BBbG5wd1dNRFRhWGxKREZGV2ZzMjFCUEE5dVdQV3dSV3BSTFJtcWU4NTJPSDF2MUtQa3dpK0J0bFF1M2czQXF4d2o1Znh5b1B6Sm9HMnZmL1cvWEhxb0FhTGQwSmhySTl3WWZmTzM1QzVFaHlXS3JnS0xENkJwTXAvNWxnQ0E5dS85ZVFpV0lHbEFHOFhHTm1WL2NkLzQvbXJvRFc1aU1ZL3ZpdXMySVpzam9XMXFGMzdyWStRYzBMdUsvK096NWJ2ZlNpd0ZOOUdpNkRnN1A2YSt2UitJemM3aTRVYXZMNkJWYkhqNEg3QWV0NCtsUkVGRm9wc0szZTJxeFpCNWZuOEhEY1RReDYwSkxBTkUwSVdCM3FEYnNGVmNIc3l4TUhTVjZwSFkyUXduNS9qVmtMSTcyRUo5QUdXR2hMYmFtVWpDVGFDNTg4Y0xGWGxrV2lNdUlFVEUrYVp4K2RVQW1XQTVReDlhMW9tcFhYZ2Q1ZURwYUwrUGRFTE1BSy8xbmQzZk5yOGQrNGxRSm9GUXc2WHBjYjZXa0dxdVhabGpuck9pUDJXUFptQTVkRStLNU1INTE0QzJJdWpoMERYTEN2a3hJQkZ2ZEJNdU9wSnNheEYza21iZTJrdGVBZFhoSGdKUkZDeC85VHY0ZUI2alJCZi9QRERVbi9vTjhqd1hNQ1hXZDkrbUxUZ2dseUk3amQvQ3QxY0ZzT1R1TjVpLyswb1NOOVFtM1pxMzlZWmtNZTdkUkJYTGsrYlR3bThWdnl4VS9MRUcyTjd4OENpdG11eDN4TDhvNXRjREhWUFl3dm1pZk1wZ2JvNGQ4VTc0dnZHd05KVjJ5enQ0QkVSVmtvN09BbDFGbDh5VDUxTENSUmU3cDcvVWtMUEdGaGE2cVJUUGRpSzgzMFhOOVo4SmJETGsrZFpBc3ZHWittSTYzNVBtOEZ6QWZrYS9KSjhWakRQSXNqN05xNEU4SHJJWVVEcnF1TXVha2RtbVI0anl2TjA0M0xMNmVaWEFvV0gvM05IaUxmOXo0ZXBpL3FyVHZxTFBhc0Vsc3JlL1BZLzc5a0VFcUQvWXBWWERZV3dGYmN2eTJKanh1ZFJjTzg0cjgydGtDK01oZjlkRTQvOTNrZS85K25INUlPQXEycUxGOGUxQThtMHhVdnpyeVF2UEVwaUJmQWVldmtEVitGbHgvS08wS2ZPLzEwUXpHOHprOEQvQjcwM004OXUvRkdKQUFBQUFFbEZUa1N1UW1DQyIKfQo="/>
    </extobj>
    <extobj name="334E55B0-647D-440b-865C-3EC943EB4CBC-7">
      <extobjdata type="334E55B0-647D-440b-865C-3EC943EB4CBC" data="ewoJIkltZ1NldHRpbmdKc29uIiA6ICJ7XCJkcGlcIjpcIjYwMFwiLFwiZm9ybWF0XCI6XCJQTkdcIixcInRyYW5zcGFyZW50XCI6dHJ1ZSxcImF1dG9cIjpmYWxzZX0iLAoJIkxhdGV4IiA6ICJYRnNnWEd4cGJWOTdjMXgwYnlCY2FXNW1kSGw5SUh4Y2JXRjBhR05oYkh0TmZTaHpMSFFwZkR4OGMzeGVlekp5ZlN3Z2ZqQmNiR1Z4SUhKY2JHVnhNVnhkIiwKCSJMYXRleEltZ0Jhc2U2NCIgOiAiaVZCT1J3MEtHZ29BQUFBTlNVaEVVZ0FBQklZQUFBQjhCQU1BQUFEdWg2WmZBQUFBTUZCTVZFWC8vLzhBQUFBQUFBQUFBQUFBQUFBQUFBQUFBQUFBQUFBQUFBQUFBQUFBQUFBQUFBQUFBQUFBQUFBQUFBQUFBQUF2M2FCN0FBQUFEM1JTVGxNQUlqSkVWSGFKbWF2TjNlOFF1MlkrZ1ptTEFBQUFDWEJJV1hNQUFBN0VBQUFPeEFHVkt3NGJBQUFmTWtsRVFWUjRBZTFkZTR3a1IzbnYyZG5kdTkyYmZVUktNT1FTN3dxa0JJV2d1VVNJdklSMkkvR3lBOW9UVWFJb0lNMGtKTEtJazh5Wm9Cd1FtOWtrS09LaGFDN2hGUWhvRmdoSTNEbk1RV0tEZlpBZUJURGdFK3p4Q0E4RG1WV2tKQWdTN1JrVGZEdmpkZVZYVlYxVlgzVlhkM1hQN0hueDdQUWYwMVhmOTlXdnFyNzZ1aDVmVmZjRXdlUzZiaG9vdnlyc3YvWFVkWU9mQUkrL0JoWkRobXZ3aCtOZjAwa05yNU1HU3AzK3IvL0lNenVNN1Z5bkRDYXdZNitCYW44VmRaeGg3TnJZVjNWU3dldWpnVkw0VFFGY1pXenordVF3UVIxM0RjenR5UnFXR1h0MDNPczZxZC8xMGNER0l4RnVpN0h1OWNsaWdqcm1HdWlkaVNxNHd0anBNYS9ycEhyWFJRTVZOcWhMNERuR3RxNUxGaFBRTWRmQUZHUC9KNnM0eTVnYTFzYTh6cFBxSGF3R01KV09KdFdMakQxNHNOaEhDZTFXTlNVWXBkSTNENzFaVVBxWFJMNnpIMG1RaWhJOEVJcGRZbXhmUWs4ejlsRFJUQ2J5U2dQc3Fnb05mejgyV0I0NmNlZEtQT2tTaTFNS3h6MFFtdDFoMzVmWTZJZStWemlYU1FLcGdjcEJ6QU5hSStqLy9yMXVyQzIyUjE5bWV5QTAreWY3T3pKemVLckZXRmI1Zy83TFFmbjhOd1p2NlVyTzVOZXJnZElCekFNVzJOQkRXUkNVd2p0amhWeGh3L2RxRVpRSElzbGVZT3dpVDN2L1hnK0wvQm0yOS9veGRqcVdudktjVzE1L1lUUFMxZWkzTkJ0NlliUmdjZVV3VTdlcDdaRjh2TlYrMTRaTHRyRE56eEh6UUNUWlM0eWQ0Ymk5MDlOWXF2VXdTVnRncXpreWVseUtyUEdqQ2dlNHVaTmlRNTlWQ3hhWGtuYlBXZFRqckc3RkMwYW1tUTBYSkZ1NElHTGdnMGptVUdPaTh5dGo2NVd4ei9MaHRTV05xbkRXajRNRWE5eUVycnNOVlVLV1ByRXR4N0p2Ukd1YlliWFhpTzJaSjF1NE1MSUhJc2tPMmNNOGsrT1lGSVVzdkNLMjh2RTdudGNUenJhSkRVMjMzejlpTmQzOUVGeHU2Wk9TRlh0Ym9EenFySHpleHZOMUlua3FuRFFTSzFXQ2pXWFpSUzZ4alM2UnNUNUNjRnpYT1NYZlZmbnZCd2J2ZWxFKzJjZFk2bWtmY21SWXdmN2daa1J2anV5aWQ5c1FwcGhzM1pFM0o2R1BPa1ZabDlrT2pSWVBsMkxMNmtRTEY0ZjBRQ1RZSzB4Nkp4cW5nNHBjb1VFRHk3bnpuZW94MW1Ic2c3a1RQSGFDWmVXOXNMUGMxallFUHl2N2djMHNHblBiMEFrQTExT2c4SVIyS2FzZHVYb3ByVmk0eGg5OGN5VmEyTER5aGp3UUNYWTdNdVBPY2dDZG5rRTJwZmJmNXMwc3dGUDl3Vzd3eVRiTG40VG44UHU1TS9BSnBrTlZtbTRiUWdOdlN0UmphR3BiLzc3Y0VueTNEV0dad3E0a1pDV2h4d2FVc3ppVWM2RFNlcThCT1dIYmE2S0ZqV1Rla0FjaXpvWWVSZGRhZ1RJeGpIZnpaaFBKblpTN2J0TmhrUjY1M0V2dDZRdG1INlJEVlY3TTNEWTByMjJJRHpucGM5OWNSWEhiVUJXNEY5M3BvV05yRHJ3OTFQb0ZkVER3aS9aZ0ZtOWhJNWc3NUlHSXMydnN3d0s2aE5Gb3J2QlRPUlZHMWhEWlVxNVNUcmRaRVl2THdreUh1ckdIZG93ODhUWUNCcE5OU2VIOTBJZ2ppZHVHTmdEOGlKMnJpdTNxdlc1SmFSVitiSGs2Wk5DVjZmbHZ4NnBFdklXTlhPNlFCeUxHWG1UOXJvWmVraXMwSGZjSExxdk5meHdEV1BlTEM0bkZUa3lOT2RNNXhOS2dubmNIOHNEbHNTSHNHWTdxVG5YYlVBUEE3ajFJUGdXam5LbkNLaGRxNkZsUCs0YWwrMWdMTzlUbUpYa2dZdXhkT201WDNVclB5TEt0SFZ3MXUwTk5Uek1UTW5aM041MWZnSk1LMVVSTDNmMGtydzBGdTdwTEtwQ3JKZXEyb1I3eWR6dXFWOENoUGRTQ0ZiT2dzeUxNTXIxNWErQ010WEFXVEJyUEEyR3pGNjExU2Exb2hiRFZKaVpUS011Sm5LUENmU0ZqZDZXVnZSZzlIZXJQenIvdFA3aUx3dE1QQlZOM3ZMWllsZ2xwdHcyaGptdy9JUXNDZHo1YURWNGRhanFFWHA5V2JjWXlXTHVGWGFYdzBqd1FObnRYMndESDdiRXRMN3dsY01KMHFUQ25kWXZuanR3QUhSNlFIOEFIbGNPRzNHVXNRblhhVUlWN082elZsNEpFbWV3VlcyK29iU1VvbTNabU9KT3FNc0RkYm1IQ3lCLzBRRmpzUmZadUNoeHRuRkZTZHJoaEhnRE1MVkpXSWhUaWlWRGhteWxoK0xBWDZ2QnNxTXhlaFhwMkhYVnJjUnVxRzBiRlBJU0c2QTloUWJsRnBWcjArYlZhbUVxNXdsTi82cUo2SUN4MmJiL0xJUlp2RTBBRjVzVkNudStOZkM4S1lYRmd6UlUxMlFvOEhScjhra1VaT3VLSE9qd2JtbVhQUlVYVktFK3FpSVU5cm5WRG1iSG1Fb2J1Q1MzRm52WTFQUzFGUXF1RlBVQmxmbFFqZVhrZ0tIc21XdVRPaS9OREFYWTl1a204REFvV0dWYzF1Mm43UFRTZEJINEpDdndMRWg4aG1BUHE4R3hvZ1gwU05YVTB6aTdyZzdGcTZqMC9sSWN4cUZxR0dBUkxGSWEyc01uSkdacHV4NEFpS1E4RVpkY2lSLytTdElUalJUdlc0NHpZZjQyNnZad2x2aG42a3oyZWsxMkVtQWZxOEd6b1JCKzdSblRCRzFVTno5eGZnVUVxV2lVS0pHUmZFTHJ1VXBrRjJwM1JGcVpDeVRCM2plQ29UL0x5UUJEMmpQTDBWYzhKbUJQK25zVE9EbDNxcHFacytCeUgzNFg2RHVnYkk3bWdEcytHVmg3R0tFKzZhS1dqazJ3UGp4MmQvemJwNUVpSitlKzJld2lURWZyMGt4Yk9SdUt1RWFjSitZWkRra05OT2JzYW15S3psYUlPTjVqTkdWM01LalVvVGRVQnZ2VXdjSFR2V2lCL0lDZlU0ZG5RN3FOWTR0TGhSZGF0MG1GM29sQjAwZStjTmZrMUVSM1gwWUpZMEt6cUNHbGhUWE1GN3NNei9ROHVobmRLWlhLWUdTeExoRTlFUS9kdXN0cnVMQlMxUWRjWTI1a0xzd3BrK3pzcTRVajN2RkNIWjBPdEI0T2F3d00raHhNU1M1WjNFSVBiTUtyQTRvZTZod0RSSWJNdjA4S1oyTncxOHFZVUNRK0VZZGZZSlg2RndEb2xzRnA1VnVjMDF6YWRPRUk3MUdkQjViQlIzOFRPMUxwTkd6S1dHK3J3YkNpOEdLekZ0bFo1WlZ0WXhlSkplOVJVZkRhblk5YWtFS0dZZTBoQVg5RXlwb1UxeVJIZ3JwRXZPdWlDNUlIUWJMbk9CQkl1MlNHRlpIYVRobTdSa1hKZEUyQkRhbXpVTkJXWWFzR0VwS0VxMHJEMy9GQmVHL3JYWi96WEt4LzRxQ2hJNlNuL2VjdlhMNndqL0x3TGd3KzhWQllPbnhxODl5dXJNcHoyNi9JeFRrR1AwQWFkOS9Ea1VQZzZ0eTJpcFRrNkYxWlpmUDZ2TzRPM3JxcVk2eDUzRHdYWXRMbXFCWFVMYTRvandGMGpmKzZnUzFJY292THRCOWc5djZ2Rk5ic0JGSFVKTHRZU08xb3NUd0NqTUhHQzRGaE8ybmt1ZUNIWS9xb1A4b1dYdmlwc3VmenE4Ty9XMDRUelFZblVYaHNLZWZXdkNka05IdVFQeEl2WklJeW1DVmkxWElJbGdKaHh1V3hvQmtESVBINlFiNE03WkhldDNub3BQaVloSjdSdXY4UDZLVS9jY1pST1hZTlZYYkFxY2RUcEZ0YmNaSUM3UmpLV3lER0lxUjVqNXhuVFI1WVVHMk9xdnZvaUU3enZLdG93bVdNS0JhTTVtY3JOcS9aSVNITXZ4RFV2OURHMEdEZkNjaHRPbEwwVThYeFFzZ1REMk5DVEJuamE0RGpZeE5aVzcrRlZYcGo5Ukgwb3dXVkRDNWprSElOdWRxaGdBSVdmQ1lLbXRWNWJJMDBmQ2MreS9SY0V3WTJkbE9jUi9adTVUdWtNbHNnSXFWcFlNNU1CMURCemlSeURhTEF2ZDRQU2QvUWFVckZoTWZxU3o2SzFRRXptbTZUQUowbXNEamJrVmpmM1FqemNUU2FQVVpydkNScEN5M3N2UU5OOUxNYVYwWnhRVXRoclE3OTVCeW9nNi82RVY3WVJYaStGdC9PMGJiNHJmbEtVR2NQR3BvUnovN3BzYUFsNjRPcUZ5WkRycEZCUGo3clVVT0dyUklJSEsrMytLci9Qa0VreWo2dHI4WmF6Wi9sckJmZzkrM3VLR0FUelVUMDRSYld3NGNaRGNJMWtMNUZ0aU0reTl3aUVtanFLWUxNdDlEZCt3WXA2STVqYTJUWWsrN05ZdXBrdzExbVA4cUNMdmY5SGcrTURQRjFQSkNvaGNEbWhvaFJlR3dxQ3p5Z2I0Z2VBWVVPWDVYSm5HMk4wSmR6aE9Camd5ZndsUWlZM2x3MVZNV3ZtVHNZdEloZGdZYy9qZUo0MkRibG55NEF4eDk0cDJidVBHTEY0S080ZXdrczViS0NGTWxwWXlIRFhTSDlIaTdzQ05rUjdyeXVFRnBWajAyYTdBSExUZUgrOXJLWFJENWw2YUdwd0g0VHluUFdZUi9NdEFLRUhIV0tRSEFVcXlqeUhEYUdsWlQrRUpGWFlVQnYyaXd1T3dLMjVhUFhjY2haRmlQRWZsdzAxZVBQRFdDd3J3TUsrQ3pLMFVjY3R1c0tFTTdzbHBNQ2VVdys5a2lWM3l6OGc2R2dLemZlME1IZU43SzFyYVdmQWdqak9QaFlKdFUvTGdNVjJBdVFtUXRYRWh0QmtwaDRhdzNkQVF3dHViSWxKeEMvd3Z1d3lvTHFhb3dLNW9hSUVPV3dvQ0kwTkxUSDI3S2pkWU1NUDd0WWx6QWFkODZtaW1MdkxoanBiNERkalBweWVjTDd4WmNpT1NSMGY3L0QwUkVXWURmZU5XQ3lFbVZYTVBjUy83cXVmNXV3V0ZxNFIrYWpFWUVuVWdsaFR3K3F0eXVJdE5razJSQkJ6QlZOeXNSSkpnSHdhSW05T1VGMkVIbXdjUnRuaE5vOTJTNXBqZnFnSVBvOE5kU3diK3U2V1RJcnU2UWYzUmlqYlZzY1JFYzNOWVVOVG9xZEJIY1NybjVFb09ncmVjSHlhWkJvUUZvVmEwMnRPZFY2OURNOVIwajNFY1RWc1pndHoxOGorS3MzU0ZiWWcydEh6ak9ZK0o0VXR0aXQ5ZmxyU2hycnh4SjI4WnoxS3ZLQzhLK09xYUxpbTU3bWhWQm55MkZEYjJCQjhFNTMxS0MzS29aNzBKY1kyRmFMajdyQ2hXYkZZWGNHa2c4ZzM1TUxKbmtLaXY5c2hNZ2hXb3drU09IcVF0U1VRZzk2M1lrUjBUVHVLbE5YQzVSNkFsNVZrNnAxQ1RLbDZyR2xOVUhZcVJqNEd0Nkd1RnVVR1lHSVJHWXJVejRlV2RBVm1lTmVOWmhUUDdvWmpzd2t6aVp4UUNyNjREZWxHRDgyK0Rjb1VQWDBLMTdvN2JPaUVtTXNoSGVta3NZU3Q4M1I4K0RmcFFZMXBweGtORi9CSEVuZTJTU0ZDTU9zek1SSjZ0TG9pWmJUd2RCc2E3aXJCOUR1Rk9NYWlVYldoN1pTeTAwRnljV3lyc1dNUndLK2g1ZGZ6Z00xeGxhMUU4MUFjUWxsTkpNb05wVklXdHlIdGsrbVlWc0pTWVVzaE91NE9HNm9LR0c0dE96ckJCcFBkQ3Nva0xFd3lZQ21yV2tRRU9wSEJZbXphc2pra1ZzWHNuMFJGVVBjUldXdDc3aHE1dXh0UDZvaFRJNWxYbytxRzZwRFFUc3VPUkVPUmJLdmhzUVIwam5Xa3pIcnBRZHczMU5QMG82dkpBdVdHVWttTDI1QmV4VVBYNnhFTVVDNHFSTWZkWVVNTlhoVXg4OWxVQ1REVW5CTmg5RTU3aWlqV0VER042UTc0MW85MGpWd3NWSE4yK0RJRGlLYTI4RXlZYjRsc1F5eXBacDI5ZEh0VWtOUWNZZ1hORWJXdGhzZTZ5VlRmd1pQM2tpUTVUbG5qRGRXa0hYMWNJZ2h5UXFtRXhXM29FWlVVTnFRYXQ3Z05oVnNjaGp1SWVKM0VkWkwxdXlLQUJwRWRrb2locjVKa0VlTS9sb2xwYWl6UTB4MkNZU2dqQlNXdGhibVhKZWZyRUJRQ1JkYm1HZVZIMmFZSVE0Vnl6S21CZXpPSzdqOTYxcWhEdEtPRzNwVGk1SU5TaVl2YjBGV1ZGRGFrZ29WdGFDcGFhN1daM3Npb2hPeERFbS9GMmxSTTJsQ0lucUtyc2s2N2g5YUtUMHFSc1MrbGhibHJKTjhTMlRaRGRKM3hUaUFsaDdUeVp0SHoyVkR3TEJUK3Rpd2N6bnNXbm5zOHVobU9OU0dWQjBwbFZkeUdkTDh4aWczTlJuMUx6WmpML1hyZXMyYk5sYUhBcmlxdHZMZFJ3YjNvMklETk1UR0hlNGkvSGFFTDcyN2h6d0Q1U3dZa08wUWhvRWJHN0g5S3BPeHNJQy9YdHFGNVpPVk84bFJ3OGh6RngwVFN2Q1l5R2hSUFhkeUd0bFNtSFRQekJZcnVuaFNiM0pQem9STjdrbDNGY2lJU2JHdFB3WWExZFFKc0FzV0ROYWdLVm1TT1djVDRQT3B3RCtXd29UQmZHOGo4cUpGd2R3UXVlaHFGc2gwRkxFSkNWNnluRFh6Ykw2RVJCWloxWkU3SjRINHN1N21FWkU0b0xudElOclFXTGNveEJrVGF3Yk8ySXdvdmJJUThKa2tidW94RS9IcFRKTys2QVc0clFlOFlTM2UyTVByNC9ub2lWUnFCUW1BZ0Z0ZmVLUzFOMlpvNFhBQnRUdGFtR1RZa05zMVNqdTZTcklGd2prVGRRVDR6OUVQeHRJZGtRNjFvWnM2MWMxclVvV21HNkthMWk1YTBJZmdXNVNWVE9sVUE0enlUWUhqSHNsMFkwVTRpV1FyQk1wSzFxRWhtbm1HeFV5Qnlrbmt2dDZwbFlRR3E3OVkwSGZoVW1HTk5zSzJXOWpxWks1QUxpaWM4SEJ1cUtMYzJSbWI1U01DWWRKdjNySzQyT1I4S2ZnV3ArS1ZkVlVrVnJCakhnMkdHcG05eXQzRE9GeGtrb2dWUkRubUJjTlZWZGhaYkVZZTd3ODFxMjFBMEUzQ2hjZmVXYjhXQnljSXBWOW9ZTFE4VVQzSTROalNyNndEdENFOVJneXpub1lXcnBqckpkUmsvU0NtdmRFM3NKbWJpUVBUYVVCQjhGd3NzL3dKWmxNNDJrcGxRRnVraFZYS2JyYWhEM1huSGE2cUtMcGE0UGhLQTAyMDhYTjBFbVJLYXFSTXFLZ1gzblIrS0p6Z2NHenFoTytPZTdFM1FXMS9SNVdmRWFTUjJQcnFhcFFMUGc1M2gybEx4eEwzbDZ1L0pOQ0MxaFc4RzdPMEpPQmNoQmpIOWFsRWtYYk1ZMjRXUWw0WkZwbmJuOHZkMXN6cGdIQXJxWWE5bU9RdTd3ekk2TXByUUQ4V2xEOGVHTnZTMEFmMEYzOWVvMFZwQlkxdThiUExDS09kUVNPV1pJY1QwUTYrRTlkM2xIb0p6VWh0cWVndnpVOVRwQi9GMUJyWi9TSkEvY1N1UzZnNGpQUWVDa1RNSTJCMHRDaHRTZTkyYVpnWDRzWU5ycXhiSml2QVRGeFloUGVLREVpa1B4NFo2MFpSYVBGUjR4RERnMzZrcndwM1g1M1NNditseHlzUk1TRHdqSm1xSHNMMmExRE9BTjVWWVJncy9IZm5uOGJJNElMaVg3MHlVaFlPdE1pOThiNnVWQjArNXJmZDYwbkJLVGJnK25Fb1RLVEFKVFgvNFlwZ2VLQ0Y5S0RaVU1tM0pYUi9uMEEwTmxuWGgwZjZtdnhCN2F1dWFSd016cnNNdmtRQ01Va3l6cUR5T1UrYWI4ZkszeXI1a3BYUkdYRVpTTTBWM3NaMDRPWWdOVW5KK2x2U3FKNDE0UTNVOVRRZzl1MzZHMDJRMFBSdEtpQjJLRFprcE5UL1J5eDVDVnhOdGMvQXk4ZEYvVXhSTy9DQzZZMkpncjZwWWl3NkFpaWp2TU0yTElqUnp4akNRMTQ2S1piWnd2aDBQQXZGa0JZdDh6MFZod2xiY29lOGJWQ09JcUR4U0FUUDMzbk81aHpSMEpwU1FPaFFiTWxOcWNhUjZ2OGtHcTdyTXdxeEl5Mk1FcWhzbWhqMHRXMDNmT2NUYVpWTWtxbDQwYWRHSG4xS3g3QmErTDh6aFpURVF1OUZuZzRYOVg0bXlNR3lWNS9EM2JXbzI2T3RPKzZHK2c0bm1TOXhpUUt1N09XNXFCcFJJY0NnMlZJdTgxTHdFMEFpdUQ1UFM4NjdwREluYnNacFI1MUw2MUhCRmRUbTl1a0hDNExlc1lwNFduZ245SjBBMEJIRDFPc2MwajJhckxFZTRvNVV1NnVSTlVnMU5UQVp1WW1uYitHdmtXVXFtYzFEU29ZVHdvZGhRZU5VVWRBbFZOVjBMcDNPLzQ2WVJ3RUdGY3liR0owc3E5Vkw2MUJEOS9USlBWREpXSTdhSk5KQ3ZoWE9jUk5NUUt5aVRBamJObzltS05jSWRWdnFJVHA1M1paNjZqZDlnckt2UmNnVlNvVVRxdzdDaFdkck5ZQzVrZDBOOGtVYm4xRUdQUElPQ3VSWFZlMFV6eW5mOHBhMExqSTZDY0p3ZStWOWcybmtUZUZ0NHV1M3pzbWlJWGJQNVVJcnlSZWFhYlpjc0paYW9nU1dIOGR3c002MVREWlpZTFBKVUtQSUxNUnFQdGsyMzZlQTZTV2xRUXZnd2JHaWJkZzU4SmE5bk9LSkllT2dzRzZxUlo1QnZPZXZad0lZTzRjbXFXM1h2TWVuS3JackhsNTlFTnhibGIySHVPN2dtT2pNTDJVUTBSTk1jeCtGL2tCaGRtcTBJbWZkRURXenBabFFmVURIVTAwclpjbmFNcncxV2JSS1A1WGNQbWJRcFVFTGdNYlloMFNaTjA1UW9ReTErbUlYM1ErZE02YkdXSmJ2NFdQam91VWQ3MEpWaWZBWmxubE5PYTBkVHBmWnBLU0YrdDRsUWpoYjJ2U0drSVZxbXZIUDZWY1ZpL1ZDeUJxVGNDSzZZMFJJYW9KV3k1V0l4N0wwblpaRlhidmVRd1hOQ1NUWnNpRXh3VFJJc2JIUTdobWI5czBRbWQ2R3BGMWFMVjAzYVJFaWZINXJqL3RFcDIzV0RuRmF0Rkh3K3RFVW85Rk1MOERqMmxWYW10VWxBcmNheVJNcVc3QTltdGIxeGFwVmtyQTJBWkJRUGxwcUFQUlduNnJpR2FMRDNLU0w1UXdmTlZyeXNlN0lHdGpSRy9KMklzazFHWkZ2SUVadjVRRGRCQlZiZWpveW1kVUZKUGxwZjk3NDBCWXhsUzhWSkEyMFRZMEhEZFNNUlNDZGRlaW81ZVZjYTJ1NEdKK2wwaUg4bWtTN0trSWpiRUxYSUJkT1Bjd05jVnJnckdnZVZZSWJPK1RWWnF3M2lkdUtmcExtbzB1YnJKYkw5YTlwSXFycnVwVUtqcFM2TVBGZG0xNEF3ZWJDak83aldNTDBJUlVPM2NZN0dSdzZqOWEyUlJRSFd6T2pBNXllbkluckRtQnduMXlNeXBPWDhReVczNzdvZkNqSDMrWll4UFNuMUJtMFZNaTc3OVdsOVRISFd6Rk1od0Q4MUlLNnBVQmNjeDBOaW5mYUtHTXZLdXR3aVJZc3M5N1FCUkdqdVc2Wi9UVU1zN0hXajVFL1RabDF3VHAyc1FheEFKNVdDb1ozVE1WN0JLSnE4WGpCSnB2aFVEOXIvbjdqSURXZS93VnZsbzJkdkQwcG43d2dSSEx6dVQ0TGdweVg1NDJkdjArU3ZubDBOSXVtUG4zMTVIRWZGbFEzeEhnYVhaOE9QKzZuWmI0UjZ6SWJXaUpYZDM1ZjJYR2thVGZBWkZHazlaSHRjakcwMWU1SVU2dkVnZnd0ei8xcEttMmticW5UZUsydjZhVm8xelZaYXlMb25heENUaGxMcWdsUjFQL014OGF4bzFYUUpXV0s1ZVBmZDhzcHZoVno3N0I5ZmQvYVBhWkkxUWNYUGc4SnBMR0lZOFRZVStTRkR4b1lweWlRdjU4U0s0eW9iNG9zcVhGczByMlNZdTRCd21aYWpCeC93MWF5OUZ5SE5KMXYwVHlsN2pJV2JGQWtmb1ZtdjNHU3Y5OUFNWFMyVHU0VnZSbEhjQjRvTXhPZllXMWJ4dHNUejJSNXU2akpzUmNtNkoyb1FGMzZhdEIwOGh2VTRxMkI4bCtxaFlOcTQrRGEwbzY5OXlsMGJYRHIvOXJlZnZ4UnlHN3AwN3dmZWZ2NUN5RzFJa2JrTmNmSTdMbHppTnFUSVhoc1NQWFo4Q2swemxtRlJxUGNZT2gyRHhNR293Zm1Rc1M4YmdXQ20vVDcrYjgzaytoei8zTi90aE1DUDZaTVpkdjRXNW1kQmJLQUlsVURjeE5pOUY3QUZ2RTR5Skd4Q1RRc21heENUeFArNTNyVWNUTGZaUDhVWWhhTnJ0TGNzbk5wT3NEMkFHY2pyL0NYTGhteTUwV09xSCtLckR6T2hTc1Z0UWVndXdsMGpjMkdRUzc5MWdkM3oxWFVpd0lOTHRnMEZ2eGoyYjdORkZ1Z0t0RUFMNHl6SVlObUdFakVLOFdOdkNBZnZlb1VsUk5rV0l5MFNyMEZNanZ1cllLZFVNVEdKbk5IWlMvV2NrajlNWXNxR01NTGcydlFWRFgwSTdXVGdHOVJ6by9TazIxZlNlWkt6elI0eElrVmFHR2RCVHB1VU91U0I4TEExakE3NGFsRDY5dDhQM3ZWU0xYN0VBc3FHQWo0aDhzeW91V3FtdXBhQ1p0V2F4S0xHSXRVek1VSWlXcVBUN2tJdGZOOGxYeitVeUN6L3JGMG45ZGRBaXg3QmdMYWg0UFBmMkQ5VldBSFlEdkduMlhCMUZWYXlEdlZsRnJJaEMwWkhQQkFldG9iUkFYOE50T2dSREJnYkdxN3lMY3pjZlZmVFo1c2xPcVhPNTJQTXp0TmpKQjUyRXR0YmcyU1NJMFFaMVlaV2NqaFdRNTgrajFtenFzSXRuSVQzUUhqWVNUeHZEWkpKamhCbFZCczZSbmRkM1hxYkl1dDJ0OFMyZFJpZ2NBc25RVDBRSG5ZQ3oxK0RSSktqUkJqVmhpcG0wemROYmNkU25WTXFSWU5PaDM0SXh6Si9EVlJOanVSOVZCdkM5MHRYUFlxN2ZOVWpVTEVYZDBWN0NRZTZCOExEVGdCNmE1QklRUW0vemIwbWp1dmpYU3FWSzN5QVVMbnl5eWMwc2czTmU1MUt6YnFuS0xQVU96VEV5anNKN3pFU0R6dUI1NjFCSWdVbE9NeEhrcnpMVllvaXdnY0lsY0FlbmpDeURaV3QrYkNqSUtWQjEwR2xwQld5NFFwNjBSYW1VRkhZQStGaHh3SDlOWWluc09MQ2UrdHFmZDl5MVVJUmtRT0VTb0lQVFJuWmhvTG1JRHR6OGNYY1RKRzJQZWt1Mk1JdWFBK0VoeDFIOU5jZ25zS0tUejNqMmM3clp5MnBYSkVEaE1xVlh6NmgwVzFvbnZxWUhaazJyemlJbExTb3ozQkphc0VXcGxBcTdJSHdzQldLdW50cm9BU1A2SDEwR3lwbHIrNFh2VVBadG4wYzdZZHVMUFBYNElqYWpxcjI2RFlVYlBTN0NzMXhYeU9uOWgxc2tIbzR1MEt2Z3IwRVRhckNIZ2dQVzZGRWQzOE5ZZ21PV3ZRQWJHZ20wMVY5MDdKSHBjZmlZMkd4Rm5haWV5QTg3QmlrdHdZeCtTTVhQUUFiQ2hyWFJsRmJMWDQrcWxnTE83UDJRSGpZVHNnSk1WVURCMkZEczZ5ZWl1OWxUQ2Y4U3dmUXdoNElEOXRiNW9tQXBZR0s3ZCt6ZUxrak5lOXVSanBVVmI4Q29tUzJ5ZGxxUlN0NDkwQjQyQVV6bTRoYjc0c05xWTVwNzM1SEtuQWxlUTV4S2NlUnBGUTh5ZkJBZU5nZThQRmx2NncrWE4yZXZ6NWNPaXZWRGI2SnN5Vk5JNVhrOXhXblgwc0ZoZ3A3SUR6c29iSWNoMFJ0L1Vibk9OUm1Vb2ZEMEVBajVtVTVqREpNOG54OGEyQ3QvL2d1LzZUMGo0RUdwbDhmM2hQN0hCVE5kWjYrdFN3WXBaK2dmTHpzR1l2YjNFbHMvRFdBTDdOODdRSDJ6NmtWblltNWU2ZmZpSmM3ZjhlSWkzamk5WDNEbjRUR1hnT1Z6c1BkSUxnaHRqMUpxNDIzcDhsVmxrZE4zcXhJbndyNUNaYkJqb3BQN2tkUEEvZkxkM0FhVzZsVjM3Vk80VFM1eWVENkd5ay9IYkwzLzF6bHhuWjhYeUVWYmNJWVB3MjB4TEtyMUxNNkc2dWFjOVJiaDQ5TC9XcHdZdzlHVkJkQ1BmWkZmcC9xdkZORUp6OUhVQU5sK1ZXWHl4bG5kVXJoOTQxaW12dmM2emZWamo1ZzllUHFreFFMazQ3SUtPbUloWTdMbmNtTnJKMkpOVG5jY2MxTVIzMFMveURhbmZnY1I3amZqUlRXT3gwRkpyZWpwb0VUOG94T05iYjRzdFN3YUw2NU1LKyt2ckFodnM5TVByTTQybXN1Vm42VHlPTkxBOXZ5UTVqbDEyUVZlMWQvZjJ6M1NpVEhQNUYzSmVpWUF6NkxFM2QybGdySG1iZkV4RGZoc3FzNEZhby85MnJyUFZCMFJOZU8wMWVSNzgzR21IREhWZ1A0NkN4amJ6c2w2MWVTdmg5T1NsejRRREE4MG1ibXpEdWk5b0FUbzZ1cHpVdFJKdmVqb1FINTJkWkJYZFNXejVSVEx5NVNKbWZDYXBDazN5cGIyeEVZazUranA0R0dNSnErNkVRcUQ1eDNYNUQ1ZDY2YVJmSXV4VEVRTjRtK1ZrNlR5Q1I0bERTd0dBb2orbGhXbmRGWnlRMnlHZXFKN05rZnlsODZrd1V4NFkyekJzcC94SzFJcmRtZE5hMnB2ek95Yk9oK2JKTjFqZngyM1lRbm9hT21nZEwvd2hveUtqMGoxLytRb0dPWitGam5PWk5zTXBZWlhSekYwTTlrZmtIVC9ERU9uVk9MVCtnYi8xQ3d1MzRVTlRlcDgxUmJicFZtZm9WMWlpeS96Tm8rcUlRUFl3dzBrNkJlZDZMUG82aUJGZlZuSXEyTUE2L3owUjRaVnhBeGxEbDJacGZNb3lhZkZqeUtCb1E2dDlUSDVscUpGL3FNUm1xazg5bW9hM3B2RDM5T3A0NkFCTUVjMmR6WE1wUEErR3Vnby83T0lpU09uMWkxSzR3czZPZTEzQUxmdDIrWmYwSnJic1hTVGFKSFF3T2RhRDR6WTNrTDdicGI1Nm5ML2E3a2xqbzh4UDJNM3hTRVl4bUhhV1dLeWU5NGFxQVovZHRUbFRwNllsV2R0OTVTYjd4YnNuZWw3ZFNpbzlUbFRxYURLUVk1aVk2UkJxcXk1YWZqZjY5S3ExaTFqbE1ma3hQc215T25aRG1FRWIzaXljOVZIUnBOT0FrZkNRMHNzamVobnVYZTNuSjZkV1B2dVRiWWEzNytPUzNXWDVVcCtMU2FYNVBUUStrYUhIUE9MN085cjMwOSs4MmUyUHYyL0NnMXpqQ3VLOFU4SWVUeC9Rd2pWSktUKzVocTRLZStIdDd6bGRXc3lyMnFibk5MTCt2YysyL0VaTW92Ni9UZlF1SzI5Q1EyNWhyNGYxTnQyMmZzVm1WNEFBQUFBRWxGVGtTdVFtQ0MiCn0K"/>
    </extobj>
    <extobj name="334E55B0-647D-440b-865C-3EC943EB4CBC-8">
      <extobjdata type="334E55B0-647D-440b-865C-3EC943EB4CBC" data="ewoJIkltZ1NldHRpbmdKc29uIiA6ICJ7XCJkcGlcIjpcIjYwMFwiLFwiZm9ybWF0XCI6XCJQTkdcIixcInRyYW5zcGFyZW50XCI6dHJ1ZSxcImF1dG9cIjpmYWxzZX0iLAoJIkxhdGV4IiA6ICJYRnNnUnoxY2NISnZaRjk3YVQweGZWNTdibjFjWm5KaFkzc3hmWHNvYzE5cExYTXBYbnR5WDJsOUtITmZhUzAwYlY0eUszTXJkQ2xlZTNKZmFYMTlJRnhkIiwKCSJMYXRleEltZ0Jhc2U2NCIgOiAiaVZCT1J3MEtHZ29BQUFBTlNVaEVVZ0FBQlVvQUFBRGxCQU1BQUFCMzQ5QTdBQUFBTUZCTVZFWC8vLzhBQUFBQUFBQUFBQUFBQUFBQUFBQUFBQUFBQUFBQUFBQUFBQUFBQUFBQUFBQUFBQUFBQUFBQUFBQUFBQUF2M2FCN0FBQUFEM1JTVGxNQU1sU0p1OTN2elhhclpwbEVFQ0pKUS9TUEFBQUFDWEJJV1hNQUFBN0VBQUFPeEFHVkt3NGJBQUFnQUVsRVFWUjRBZTFkZTR4a1dWbS9YZDA5L2F6cVZsZjhBN0U2UkdJTXdaNE43a3FDV0IyUzNXZ0FhNHpNK29DbFJtVm1rQlZyQ01zdVJwZHFnbEdNUW8wR0ZuVmhxNlA0QjVEWWc4dEtjQVBWWm9uK0liRmFZRmg1cFF1VlJSNnhCcGl1M3AyWjVmaWRlKzk1M1h2dU9mZFZkMjUzZnpmcHZ1ZjVuZS84N3UrZTg1M0hQZVU0aFYyMzdUOU15M3IyZmVQZlh5MnNVQ3dJRVVpQ3dPV0RKcm5rT0xlUVY3NkhQSjBrSTZaRkJBcERvTGxaSWQ5ejVza25IS2RCTGhaV0xCYUVDTVJIWUJuYVQwSjJlMitGTEhQa1J2eU1tQklSS0F5Qm1lODdUcHQ4K0NvdGNCcTcvTUp3eDRLU0lEQzZRTnZTOWdiTnMwajJrMlRGdEloQVFRZzBOcDBxSWVOZFd0dzhJUVdWaXNVZ0Fra1FhQTJkWmVMYm8wdGtuQ1FycGtVRWlrR2dDbjM4TkNFYmJta3o1S0NZVXJFVVJDQUpBclhYMGFFOUdicDVUdURvS1FsMm1MWklCRllZT1Vma1dwSGxZbG1JUUh3RTZ1UzdYdUl1Z1drcHZCQ0JNaUxRSmM5NGFqWEptVExxaHpvaEFvN1RKS2M4R0FoZDBNY0xFU2dqQW95Y2k0U3NsbEUvMUFrUmNHcUVyTGt3ek9CMEtkS2hyQWhBRStxdVBEbDdzRGNLTDBTZ2xBZ3NzTlg3YmZJZFdDVzl1NVJLb2xMSEhJRVQ1THFIUUllT29sYXVISE00c1BxbFJHRGtUNWZDcHBPVGpyTytVVW9sUzZiVTFMbGh5VFE2NnVwcyszUDVzQ01Lb0cvdUhQWDY1bEcvZ1QvZ3pFTVd5b2lEUU0rZnkxK2k5dWtVN2pDTmdkbVgyTFJJakxTWUpCY0UydjdYVHU1Ty9WbC9zVFFYeVVkVnlIKzJrYVVGUDFzd1I5ZmNJaXQwRk5XNFdIRHhoNis0MmdjSVhCNW1oMC83UTZweGhVMlhPcTBEWndFM21Kb2ZZK1d4T3loSGthVm1tSEtQWGVSYm41OGs5L3Jib1hNdjVNZ0lYQUtDam4rdWd5d3Qrb2srK0g1VzRzK01YODZjZU5janNIVDJWLzVwMVVHVzZ0SEIwREloZ0N3dDA5TkFYZlFJSUV2MXVHQm9tUkJBbHBicGFhQXVlZ1NRcFhwY01MUk1DQ0JMeS9RMFVCYzlBc2hTUFM0WVdpWUVrS1ZsZWhxb2l4NEJaS2tlRnd3dEV3TEkwakk5RGRSRmp3Q3lWSThMaHBZSkFXUnBtWjRHNnFKSEFGbXF4d1ZEeTRRQXNyUk1Ud04xMFNPQUxOWGpncUZsUWdCWldxYW5nYnJvRVVDVzZuSEIwREloZ0N3dDA5TkFYZlFJSUV2MXVHQm9tUkJBbHBicGFhQXVlZ1NRcFhwY01MUk1DQ0JMeS9RMFVCYzlBc2hTUFM0WVdpWUVrS1ZsZWhxb2l4NEJaS2tlbDl4QzRjQ2RaTmRxYmtVZkhVSEkwZ2svUzJScERnQWpTM01BMFNRQ1dXcENKMlljc2pRbVVHbVRJVXZUSWlmbFE1WktZRXpDV1h2eFIxdUVYKy9RWFcvbjBXVC9vVWQySjZIRklaZlp3VFAzSnY4RWY2amw4M0NzTDR1eGRQOWQrdmhqSDRvc0xZSUNpM0RrTnIzTUxCMnZGYUhMWVN5amcyMXBFWS90OHk1SkxTekYzeWVMZWhUSTBpaGtjZzJIM3g2bGw3RXRIYU5GR29WNUI5dlNLR2h5RGU5VGtwcForbFN1QlI0cFlSMWthU0hQczA1SmFtYnBNNFVvY2lnTDZTQkxDM2x1SzNhV25pcEVrVU5aQ0xLMG1NYzJhMmZwUmpHYUhNWlNrS1hGUExVNU8wc3ZGcVBKWVN3RldWck1VME9XWnNFWldab0Z2Zmg1a2FYeHNRcW5SSmFHTVpsRUNMSTBDNnJBMHEwcytURnZQQVNRcGZGdzBxZHFFYktwajhIUVBCRkFsbVpCa3hCeUtVdCt6QnNQQVdScFBKeTBxVzRCbGw3RDlXTXROcmtHSWt2VHdWbDk0V1B2dmhOSVNzaitMenoweUZZNklVYzIxdy8rOUYzay9NK3ZldldidnBDNW5zalNkQkJXWFlheWZ4dnBoQnpSWEpVSFBWejJ0OXdLOWs5bHJpZXlOQjJFVlhMdTlQM2U5ZWE3Mmh2cGhCek5YTSttSEQzLzBMdGJ4TjJZUEoyRDZZNHNQWnBVdVhtMStsZmc2RDB2Z1BLclAwNnV3MjJickdWV0JsbWFHVUlVSUNOQVI1VHY4d04rbUZ4MDRDdlFYVGsrbFJ0Wm1nbzJ6QlNCd0JLUTlHRWUxM3ZhR1pCOTdrM3RRSmFtaGc0emhoRlloZy9wM2lpQ2w4amJpTnZ0aTZCVUxtUnBLdGd3a3g2QkJpSEtweDJkTVNIZjFTZE5Fb29zVFlJV3BqVWo4QVJNSDYvS1NVWmdBT1R3clFleVZBWVYzWmtRcUVGLy80QWlnWnFwMmFkTEhXU3BnaXA2c2lEd0xFS3Vxdm5wTjhxWDFLQTBQbVJwR3RRd2p3NkJaYURrUmlDaWs4djNpOGpTQUt6b1RZMUFuWkNEWU9adUh0T2wyT01IWVVWL1dnU29WZnFHWU9aNkh0T2x5Tklnck9oUGl3QTl6V2tubUhrbGorbFNaR2tRVnZTblJRQk0wTytGOHA3SVk3b1VXUnJDRlFQU0lUQU5UV2w0MG1rMmorbFNaR202UjRLNVFnZ01nS1hLakw2YllrYkQzRkJXYXdDTzhhMFFZWUpZQ01EWTZlbHd3cGs4cGt1eExRMERpeUZwRUtDclROOFBaNXpKWVhlcGd5d05BNHNoYVJBWUFVczFxMHh6T2V3dVJaYW1lU0NZUjROQUUxaTZHdzZmeldGM0tiSTBqQ3VHcEVGZ0NraXFNVXVkRStISnFSVGljZlNVQWpUTUVrSmdCbGo2blZDbzQweXRhUUlUQnlGTEUwT0dHVFFJVUxNMFBGdXFTWmdxQ0ZtYUNqYk1GRUNnQVN6ZENvVGw1MFdXNW9mbGNaWUVzNlc2d1ZOT2tDQkxjd0x5ZUl1aFcwdER1L1lpSUtuKzZLZWpybUZFRm1ScEJEQVluQVFCdW9nZmR6UlA5MDVGWE1xWGZWTDV5RklKREhTbVJZRCtpSWh1aUsrVE40aWdLQVFIdmtmaHVaR2xIQXAwcEVkZ0R5aDJKV2IyQldyRDZxOVhSNGhBbGtZQWc4RkpFS0R0NCtRbW9uQWRQOG16d0xSUkNIU0JwUmVqSXJPSFkxdWFIVU9VNFBTQnBadVR3d0ZaT2psc2o1SGtKckIwWjNMMVJaWk9EdHRqSkxrRExOMlY2cnY0d2hlOTQwTi84OXpuZnVnZGI3OVZDazdyVE12U0ZWQUxMMFRBUThCcEJYNFh2QzZRaVpwZFNzSllaS25BRTExcEVhQXNWVGFTd2xrODdMcVdoSTRSYVpHbERFMjhwMGZBQWJzMHNFQmEvZW9IcWJ4YlpUc2dnb1AyWUdScCttZURPUmtDVGsrM2JnU3g5R0Q5SEs2MExNMmhhQlJ4ZEJEb2ExaEtmMnhJODcxZW1rb2pTOU9naG5rQ0NNQ3N2bUtYMG1pNlQrcE1JRjFLTDdJMEpYQ1lUVVpnRUJqajB6aTZUK3FTbkNpOUcxbWFIanZNeVJHZ0U1UGM0enNvdGRhQ2dkU1ArMHQxcUdEWXhCR2dIK2NOQTZWUTV1cEcrTGkvTkFBVWVndENZQjRZdVJVb3E2NnhWV2tTc0E2aXJxZ1ZBT3p4QTlpaU53MEM5UHo4alVER2JzUkVGTzR2RFFDRjNxSVE2SVYzUVRkeitha250d0xZbGhiMUhJOTJPU05DQWt1aGRMbzBoNTk2UXBZZWJlSVVXanM0Y20rc0ZxZy9kVmRORTllSGJXbGNwRENkQ1lGcW01Q1RTZ0k2bE05cHVoUy9LRkdRUlU5cUJPcUUzRkF5ZzFtcW55NVZVc1h6WUZzYUR5ZE1aVUZnRVVpNUtxV2hIYjUydWxSS0U5dUpMSTBOMVlRU0xuK3N2ZittblFrSkwxQnNuNURma0lyclg5ME9MKzFMOFltY3ViRDBlVHVKeXN5V3VQYjZsUGtyVVY5N3A1U1hUN1pGTU9oZzVQR1NmS1RsSitYSnJZU3k2TVQrSnMvemRiSXhsOWUrdlh4TzJWMGFEN2wyQlRoYUcra0s2Zjl1dW53VHpWVnI3Zi9aL3ozZUNxL2NUTFRVR01Kbm85YUJJdk1PWUNmMG1oLzdEVGh5ZHlwZ3FFWm10RWZrMFpiMjRwNjlZbGNuVG9yTEI3clZZV3ZPQmNWc3NpWXZLRUhkL1QxNWFJZDBCeWtYcElPMm1HcnJBVzE0ZEdBTnhrdmp0OUg0cVQ4bTR4M0g2VitKVHB3c0pnZVd6a3p5RzFkTmJXcnR1eldoMXFDbU9nUzFwaThrUWEzOUNyZWMra1FQWFVoVmxTZjNrellHVTNSWWYvQ3lqOThCQy9oYlVPYk1ScXFDTlpseVlHa25zT2lnS1NYZm9IcGkvS0Q4dWRCdWlIeVZTaWR0enY5YUNIWU1GNDJpVGVFcGtyZ3htSG9VYUVxdmUxWnQwcFBGWjJmcFFtQTJOMW41YVZKWHlJWGsyWHB4RHk1TUxqcERqdlZuL015OS9LWnRNcWlqWkYwUGZHK25SRVo0dnZuUis4alpsLzE5Ukd6cTRPd3NiU1EyczFNcnl6STJraHR4MDJTRDVaN3NmU2JxREU1dHNjMUxmdkJJSGlCcmt4WWVPRDNKazUrUzFTWXpTNWR6MjFJUVgvRlphY29qWnE1QmJqUE1sZ0lUdmJSVk1qN3B5WVBuY01vaXVmRG9WcUlYYnBMcVpXYnA1MitDdlZlTGZhSXJnNjdhTHNqc213cCtsODQwME43aFY1SjhKc0JTRGV2OHRTbHZSdUNvTkxNaW1WbmFTV0c5WklhOEcvcGcwU0p5TG8wcGE1R3BqWjVOeEZJWU5Qbnd3UUpqVGw4RmE5VktGVGhmbXVZOUswc1hid3E0SjVLTzJMWkRYK1drZW03MlRBMUdPM3RTU0FGYjNIMnJ2aExjckJFcmYvNkp2ckMvSTRTMnl6TGl6TXJTdmR4Mlp3bHc3SzdGaEYxK05iL0ZPck55UUx0RWZVdUxmTmNUQ0cxcHNXc2pFZlZveVFlUGI1ZWx5OC9LMGw1Um94SVYxWmJFaGVwdCt4K0IyQy9lT1g3THJwcUsreGFLTXZvQVRra3pYbjZrNDMvMnQ3dzRXSDBxUTQ4UFRicGtIcy9LZHRKblc2OWFkWnpxQjlybjN4bFpuVWxGWkdUcFZGR05WS0QrNjlMV3hjc0hUUmp6ejVPRDkwYk9qTmVMYXZHN0NWbktxd1dmQ3AvaEhvM2p3ME5OWU9JZ3F4UlFRNXBxcUxDV0hncXF0dTZsSTcwdStiMU84ZVBsakN5ZGtWKzl4S0NsenpBclBkUG1aZ1h3YThKV3FabW9IcXBaVUl0UFA2Vk0xSlp5QkZiTUc5dW5jcG51dFVzSnFORVNYNG5BUFBBNjJad1piemxPczNEYkpDTkxDMnVrK09QMEhQTnNCZ2VPSTRJcGZrS2VvRnRRZWhGTlptRXQvdHpUYVZrS2pmQXdVRWZaVzVHYk9Ea2lrZHN1cGE3dXIrK0tpZW5CUldlRlBOTjV3SEVXaXU4L003SzBHZFY2SlVJdmVXS1lEbWVaRnNDZWE1UDJoZ09kZmtTTE0xUFV5R1Q3TldsWjJqWS8ra1dwNzJBVlQzNjNTNEdYQmQ1MmZ1MkpZbnRENXdRWjB4bUpMcHVYNE1rbTdzakcwbXArMjdFVDFyVEhEZE85QzdRdHBST29VSmVUV2pGN3ViUkVXdEZLWUpVOEp5VkxZWWgvUmhFVjhOajVGY2lnOWRxbE5OVUh1c0FOMHlvWU1tQU9uQUs1bmRpLzVhaFZJazFnTnBiT0Y2K3dYOGtCSDM0Mk5oMzQ5SnNPa01IMEgvclJxLzdkdTNVajJLc2t5c0V6Y3gwMFNXV1hqc2g0YUZMQXppOVRiaFpubHhJNGptU1oxMllhUms1N0hyNU5QaHN4eFFSUCtwNk5wYk5jNFVuckdaUy93a3R1RGVsSm1aY2dRYTN6UmovWmsrTmRPVU9MczFjT3pkKzlmU1l0U3pzV204VE9yemkxc1VxQkZWdC8vdFlYeDkvN1dXZ0dCcDVWOHZVRHZ3Mm90ZDhRcDlRYzBtUmphWjIzYURtb2trakVER3ZGcTlEWHd5SzR3a3JvbE5Za2FjblcxcVdNQ1ozVjlrNUtsc0taQ3p2R3dxejhNdVpta1ZZcFlObEwwNldRcmNsNm9iMVRqdE1JUk00RktNMkt5ZitlamFWOVZvbjhGYk5JWEdRR1ZPM1hxVUVhV05kdks2eGRZb3kyeU13YVBYT2QyaDVwZXZ5dTh2bWxSZzhydnpSNXdrRldLZXAwS1FqWVpoYjkxN2FvUVFwVWxhNFRBZFpLVVRrN3M3SFUxZ1Rrckt3a0RtWW0vWDRIQWxlQ0ErVG52VnBLQ3RFM1pPL0UzT3R2U01sU2VPWFV2aUNrb3BWZm9SeTZBS3VVRThGWjI1RnNpUVFqSzZkM2RLVk1JQ3dUUzhFZW5JQks4VVMyeEZTZVV6ZDNQUU41YlRxZTlEU3BxdTIxbEN6ZGpwaEJFMXBZK1NXU0dseFdLWUhwVXNlWkpUQnE4aTh3V3RlWXUrQjdKcFpPcCtyZThxbGhUM3F5WFhQWDB5akdlbDZBNVlWVVBmNmkzU0t4OGlzV3FGWXBnZWxTT29NdnZzUUFvOVhTNHNkU0lrMmlUQ3lkMDhIN3hYZTN4bThTdlhFYXBVSjVxaCs4ZzV5L1ZRbmVsaHJJWnNCZ1VoSlNlK3BrSUFUb0ZKWVlTcE13WUFBalhvV2xsVHZQZjhTVlVYMytmZVRYdGp4eGk0KzJ6LzYxK3JTM0xVTW55R2psRjZTeFY4a3FKVEJkU3NzVnZlVk0wUHIzS2xURS8wd3NYZEgwdExmQURIdUx5THNVczFlRGZrSjdtaERGMkt4TEZsUFFZQXFVcU9tcGRCSUR1Uko3b2NOWFdkb2Z0OTFQaDZwOVFsckVzMUMrQlBEd0RmcGVFWXZrTmRheXJQeUNqK0ExSUFYa21xUThTTVFsVHRLQlhwNDNPQ0hyUHlCOWd0NU1MQjFJVFBGMW5DWlhYK0E0MzJ6bHVuKzJRVjY2NjlUK1Rta1NWOFFHS0l2QkJOWXpSNW9ocVpQSTRsTGVsMmpmS0xlbFMvdXJnQVlFZHNmUXBQNkw2MXdrMTUvalZOcVN0UUxSVjkybWRmR1Rob0pOL1BLenhhaVNTWXJncUxJZm00Z05VQmJyMzZCOTVxaE1MRzFJdmE2blNiWGpudFVCUytxYm1WWGpBcDRnditTNnU4S1NwM1k5bUlIZUJkMlMzSVhXSHQxL0NZdWlkNWhObGIzVXJaVVlUSlRRUDNnR01zZ3NoU0UvYkREWUJOdHVFMkpnVXVJU0hQZmhWbUVrejBuTSs1OXEwbm56eU12RUx5OVRuQ3FacFB6dFk0ODk5akZZZW9MYkkydENqNWI0a0hSYnRmNi8xZnBsR1hXUlpRS3VXZThkMGtvR3lPbTFvWTJrZ1dGN2NJNDg0S1hlcHM4c3A2dmpIN216S0pOeFFkcHZvaHBNNi9jMGxLVW5qVDJsbFpoUjI5WVdDSkJaMmxxakNGMXhtbTkxSmZkZ3RXem1ZRWpkTUMzcDNxbmI2ZnJkenNvVjE2di9aK0tYbHlOT2xXeFNRdE9sZEp2WkdhWlJUN0grSytOSFNGRkxUM1FIQWIyMGJ3WDBwUFE2eGRRTTNkV2VpMGIzR0QvbTVIWXZsREZSd0FKSG83TXBNc0p5RGZPY0VNMHFCRld1N2k2SkJnQUNUa2pqVkMrTFhpSVRsKzd1ZHZneVN5dDBwYUZQcnMzNW8rUjFhRUNiRzY1dzJCRi9pWlV5ejdyVStnVVdwTG5iK0FVTk5xT01ERkpBa2swS2tJSHI1V2Z0aSs3U003S1p5UFZYT0gzZW03SEFTZDNyTGhISm1rNCtURDNRSzdwVkRGVnFtVTJ2VGJmRkRJWk9kSkt3Z2R0alFvN2I1V1lkbEJ2NlVrYkNSSVdRejU5eWxrUURBQUZocTE4djBaZVc4bFozTzJ5cExYWGYweDY1M3R2d0pOYkp2c2RrR09oSU82QzZOL3dDR3hjTkpkdjRCV3ZzbTE1MkJhU0FSSnVVZW5pYzJZVWV3THZBWk5rUzhxcG40UlhrdXlkRitHUmNEY3JEaUY3ZHR3WWlXMFhRZTFQVmFvNVJ1cG5qVEdySGIrbWhQNUthRzJpUGR2ekN0em1TTktDM0NqYnJoaDlGYnlQMjZ2QXd2VVFlbmNyUjJxVFpKSmFPNk52ZEVTdW1lNFJzbjZKcFhCdVZSdEpyZmp4MDc4NlhnMWg2d2Y1L0c3K2dvRjAzcVFxU0lzTStuOVVOZDZycmZOME9yUCtoa0xmd0hjZHA1ZGNTQ2NFNkZ4RE52ZGdMcmFUWjl1SllKNjdFVVE4TW5yZlV3THB2SGtCTWJyM0JGTE02QjhxNWROQWVzY0lsMnduVWdYWDBnZEkzREpTbUZsSkVTRlNya3RBMzdTM2ZTeXp0Ym9DSXR2am9iZ1JvRGoycG9EdHJvYnJrSEwwZ0hYL3B2RFRxZnh0TDQxWEpKaVUwWGVvNGRRNmVOQkFBM1ZZdXdPTlg5MCtwR3VmcHUrd1JVVE5YNC8xeXRCdjlRRVNKOEhidHFGRjl2eEdEWWZVMU5TYTliNG1abFEzQlM1QUc3OWRKWDZoaU1GWC9ITVlzU2xlMHpac0RQMzJFeFBRcVFzNjZSenVKcFowdFYwbitMc0ZMeG5vbDhhVW1BTVd2b1VFQkc3L2lWY2ttSmJDN2xPb3o0Z3MzcXZYL2hWVVlBNTR4YUp4amxIZGNOc1dKQVNnSmJ6RDh4anRTcU9RRWlGY2xMemhiZnA4TWorRVVqL2tSYno2USt4TTYrR2toNjZ4UjlRVHdsaFdZc2FYSXJLbTFhUVJuZGJVU3B6cXZVSVFrOUhnZHZ0emowNFlUY09CYnBMWUZKbUJUWC9Ia2M0d0JhMU9KTm41cHF4UVNhSkVDVFh5b2RWemhuZUplc09FWkdXMlVVT0dwQS82N3hZZ1lQbkp5K1I5RjNQNjd0RVhBTUh1b1J2Q2U3UFo3ZGxrTU5Ib1htVHZOZllXVk1uM3VFM0orYnFVQ0ZZWnlCQXllbU5YbkJ2ZDU5K3FuMGtvYzhjZWh5SXJwbWZlM0RvcTJkSm0yNTRBUTJHL2UxU2ZjRGxsZ2hBVmU4Q3V3K1pCbDgrNFdmdEdwbXFHYk1nQlNJaW53OGlqQTBjd3IvRFZiRDhMWTE4OE1xVVZtOU5WZStQRVdSOGgxdlBLUm4yVXlIMzh4bk9jclh3Y1B2WWpUamlXQzJZK2dubExUd1ZQQms5cmduaFFPZUFBWGRObDRNTjlxeWxLdHFLOUZMNGk5Vm1LZkdSWk1TcUw3eUNlallPazBuUWFGOFNmWHZTVW1lQ0Y0d3hVUEx4aS9qSVo4REpieWdxSVZ0MGlCa2RlcFlHYkJVcjdWbENYSjlGb3pJWmE3REJCRGlpOXI5bGlJZEY4TkNReXp0RTNJNjNZRDZhRHVXNEdnUkY3WTh6aCtweWFIZ1BUQlgxU2p1Nm9oRW1LcFZtSXoyS0dwTWkyK3pra3ZnV0RwTWxWcVR4alBFSE9kQ1pHQ1daRGxidUVYekFuclFWTEZXcVNBa0V0cUJ0cVdzalorNGJWREpYSmVkQk5LZUs2ZUhGZ0svQXRRc2dPc1B1QXRzcWZ2c25nNm9nSzFUK3V2NTRna3pPV3U0YjVwaDNuNXZSMXB2TGZBRnZ6R2tDZHNCdHRTcmNSQitBazV6cmYxV3Y1em9Ob082L0JsdTVTV3Z5N0dsekR0d1kwK0taaHJHWGI4aDFUNHY1SGZrWHovSGtxc3JaS2JLb0dVdXJCSmVBSHdkVE4zcXc1NlBFL3RZVFVzZDE4T0xBVm9BbXAxZ2FYQTAxdVY0UDhhS2w3WDAzSVRhdjd0aE5MNmF3dWh6WUNSTEhWblNIcERMcWpEaGlvc1JDdXg5bE1zV3R5aFo5WmZOMFFhMThVNi9DQkwrd0loR0dweW8wOEtEZ2lTdlBTWFBhT3VUU21kNjlSV2ljWWtrUUpQTC9qNjBXL3dnMlg1ZmpyZFI4OUNtT2cxRVpiU1gwaWwxeC9ZVlBlU2FmNXZobkl5bkE5MjFLaFdrSHdzbXE0ODFhUUo1eEJMb3lReUFmeStvbEhRRFhxS0ovRWMvT0J4MGVPN0VTMCs5cUNIQlp4aXVkcHhiR0JvZkNPdkRTYUozU09ybEVTS1pycVVXdGFzak1DZHJqeU5OZ0tCSmZTRzIxS095YVpGM2RzaUhzRDVZVGpqd0U4Ym9FWmtXem9IZzZjNTZTVVBzUlJtL2IwcklERlU5SFRMVHhpNGpkK3FKbDNrN1kzS1V2QnhVeDhZZjhuUEJiTWV0cEpwU25uSHA2ckEvbzR2U2R3aXE1UkFTbHRqbTBXM3BSMFk3bldHUW9PeXVzSjJLZXlpOUM3K2NITFFmYm50Q3oycENHdUx0a2tKaCttZkRhZTNKY0pDZHFrVElWRmtTZWphNHhhQXlsTG9yM2dNMEdqTkZ3dWRQNStmaWxtU1pkd0RTekI2a0ZUeFppbnc4bkRMbWVjN3dVZFBQTWgzOUs4NkM5ZUNnU1gwaDhmNGp2TkhQcU4yY3RSMzNuOEMvSW03c2lOWldtMDlkYnZjVm9YRytMQjZycFdZV21YZTRRZnNVcGlFdThLRWRvWFJCNzBvNy94WnRPVnU1aGZOSEtkS1ppbXdsTWd0WjY1T05Fc3ZrN2UzTjNtNjhqcDBMSFdlMzNKNW12UXhHR3RaZWRTVnllWkV2TFRTVkdRZzgyZGJ2ejJVZ2pRc2RiUVNwVHlKbkJXeDAwRnRTNEdPRjVna3llaXJpL2twRm11N20vbmw1bzVSSmJNVWVKemhweWJtUzRNcVZtOGJQeHdNSzZNL3ZQWkV0YXcrVGhzcXRkM0xyUDJYYjZjODNaSGxzSmx4T1V6ckRxMDl1YWswRXJXNVl3VEM0dzFlWHE0OWlZN1NkR21ETFJURmtPMG5NZlBMVDJTdGtsbUticm9VNWt1bGNXaDhmVXVVRXV5ckhaMDZ5MDNwa2VnU3BBbjdGQkRoa3BRUldxMkxrdGZnYkVTOE1rR0pCaEhtcUVpV3JndUFZQzJVRzNIdFNGc3ZzaHd6djNnMlM1WE1Va2JDY3VZQ1lWM0N1Q1ltRXBiV0JZT0ROYTF5TUh2SDNzQlBuWHVMTmtueXdLN2FlSUt0ZnpLZWtIWE5vTUROS1NRdTMzbCtNNTR3WGFwRitGYkl2OEEwR1ZPbmw2d3ZwbkVBa3UvN2VZR3dzdG1za3hnS00vTkxKQmRWRW1IQ1paYXlyV3ZpeFo0b0llWnd1UUR1TFZuanFWWG02N0Y1d3MrUisyTjh4OHV5NmU0L3dBS2h4YnJBM0hDSFNhOHR5V3R3aWkyU1hxS3d4R3J6b0xNL05JaUlIUVZHRU44RVJmZEFjODhNSVdkOEtaQ0dFbmI1L2JHbFd2Y3ZoNnVrbFcxbWFZOU40UCtwbERtME9WZUtPeHhPNkhUbDVteVJqQmxONjM1YldtMWRkRHI4U2FXcDFUWS81d3ZlaVExSkFqVGtPNUxYNE53VGs1WTBsVWJpNWFkaDBsMStCUXpTekZFS1N3RWZQaU8zSWd3VXNQOW9XYk5KWnFQTS9OSlVTYXVtV1VyYjc5eW4rT3d2Q0JGNzliVVNEME9nYWlsQ2I4T2U5SXIvZUdiZ0tmVWp6SUpZRllTT2twTmNmU2NnWmhoTEJBd0ErRFlQeUtDVDJEd0prNnpodWNKNDRwVlVDa3VodWVlRHlMcG8rZ2ZFM1pnNU9xUGtOSHVNL05KVlNTdk9LQVZNS005eXBnK05YK0s3Sng1MDJCd3RUa3ZRSEdySlp3ZlpLWGYwUXg5K0JHYWEybzFBS011bk5wN0FCeFpodWZNZHdtNDZqY1JGbU9MaTU2RmFoRm1pRlpiS1MvZndDZy85dkdDdDdvS3pjZEVpUzQ0MjhrdFRKVG12Y0J1bFFPZmtXYzRqWmtEVGpIMytUSVdZUStacWNsc0xGSWRKWVQ3Zk52SWpXa1A2NmMrbDlOWGFoZ05yL053MVpqWjVmczFYOWhIRnpDZ1pOUkxwZVEwbmxBWTNRcEk5V0dHcHZIVGZGRXI0cS9pdEhiczRuc0xJTDAyVmVFYkZZWlFDcXA5eFUvZms1eFUrY2tHUmVCZzh5bGwzVUV1M0o2T0tyM3V1UlJqcFF4TzdsYjR1ME82dzhURDlVU2ZwaWs4cjZCQnAyK1ZmR29uYkcvVDdIcSs3WThsUzNoV1dya2dXa2ZoYzBlOVozYjM4c1VzeDhrdFRKYjFnb3hRWTM3bXQrNVNNVnJZMlJxOUYwYUh5aVdKMDV6NDNJVHZlYXN3czJIclE3UTNUNjlVVHR1NGNQeGZCRmJjWDI1Q0VZZGVxMEVBanNiVUcvUytmS0JKSlU3aGtFT2ltRnBEc1hxQURld3ZBV3FVTGtYUE03NmN3MzR6ODBsUkpMODBvQlZyK2t6U2JjdDRIREFEWDlMSU9UK2dLaHg1MG5pYjdtNzdxN0pjQjk4N29UaGJ4RThXNk5jaXZzblR5anpwQ1dEMCtyWlRXUEN5eFNzZTA0V05hV0xtSjdzQlNacUZRNXZObUNkcHpNQ3ZjQzFoNkJod0QraS8yWmVSWHVFb1JjbzFTUVBWTm1xOXhRY29OYjlkUThoNUs1NHk4TURFbDZqUHlUZEd2YmRKdjQ3TU1udXZzMllMbGNGM0JhTnUzb3BSQXZhY3ByMUtGSmRiZ1JRRHFyT2t6Snd1RkJrbk00M1FFWTZYcFVuandsQWV0Uk9VWitSV3VVb1RTUmlud0ltMUN2c3A0S09XRzJVWEpkemlkMDBvZG1nLzR0WmhxUzRUcVpSb2t6dmdIbVRuT3N3S0RzSjVNUFROOERablFlb25Ra0pobHhJenRFa0pld3RKSzY4UXdSM3FSQmJ2SEI3RERlRmlnNVc3a2w3NUtHb2xHS1dBdjB4NS9jRVBPdUNDM1EzTEVJWEpEQ3pRVTZsN2UzM0U5MWI0MDJSOS91VjBJa2x6VjFxczkzNWZFQkxrWDBJNC9LQnNRM2lMRFpoaXR4RHlXcXhkZi9GY2RJQ2toOXo3MElxb2pOSnI4aVk4a3E2TkJWeWNhZDN2VmlQbmZ5Qzk5bFRTU2pWS2NIbTNqNTlVKzVZUnMwMmtrSG9vZ3BaK0VkY2EzZ2RhZjZaRTNDdVhENTUrSXVEaXV6NUczckFLMWZwS3duOEx5TXdFRmR1UGtwMm5VSTZ1MUVrUG5uOFNWTGFXRDlwaGQ3akJTM3ErNUxxazdDM3VnYnhHYi9TUUowVTR6djdSVjBnZ3pTN2tNdHRsbk91SWNhQ3FnN283ME5LSU9VNURhN1ZZNlpIeTZUY2hMcFNyTUtVYUJGQkhYK1JPRW5MMExkcStzcVJubXhZU0NHcUh4QmJvdG5jU09iQlJvUk1RSldpRG56cDYrLy80M256N1hkbGtLUFEzdFF0MnJMbG5WMVE2Y1gvNStGaFB2YnVhWG82dVNSckJaU3JWSnpwSHI2cnZmbGRkdE5CSVBSZEJBZmJpMVA3bUxuSC9abXF4NjlqMDEvL3VlOXZqZWY1QmxVdmRNZ3E1b09mQ21oQ1g2Tmxtd2tJeisyMytMQzVnL2Q0bTduY3FkNC9jSlh5eVhtVitPRTY2U1RxeEZ5dktENUZWRE5WOHp2bDJsWml5VDc0U3d2Q0xVeW1rZU1pUjlMMGxYMUxadFRNazJxUnRTTHY4QUM3OWlGcGhZQ293cTFMWTFaa0g1Sm90MzBOZ1RONkpLbmJZT0FYT2Fod3dwMEEwTStVTUo1SUNHR0dETHdjSWRQaTVheEpYQ2xaaGZXcTBUUzVtWERCV3R4Q0lDb2FPN2FDOW51ZlZVVkNKNDE2S2l2SEJ2SHZKNVEzT3FGTEV0ZVQzSmxuL1BOaHZtVHVwV1htT1RjL1BpRS9OTHEycGlLWFNnZDlNdldIWGVzQ3BSYVpKSWxzTHN4WnBSZ0hjMGEydG9USlFpc3BaZzhFUi9BYzZ5c3RDajlyWHhSMEpTNkpobmxrVytrU2VMMU1SU1JtVVlQTUdLeUphNTF0VnZmeGdHN2RFc3RWVmpqM1laVTJMUjBGeGEvTmdscTBFc3k3SnhHcm9FR056VVQ4bDV5dVZlem9VdWlhWDBiUVo5RVNocER4cFRDaVFqeG5nQUFBTnFTVVJCVk83QnVuVFB3TklsUzVld1R1TW5jTGpBWG94T1FLcEkzMndmd05iS1ZUaVFmMHZLVVRibmZXdDVhSlJRU3BWL3ZwWkg0YWxsNkE0YVU0UTllUFl2VitzR2x0cnEwYUJkNlI3ODVYdzF6TFFMbG1ZaHRidlM2MjQ2Q1dZODN2NXBTeHRVSm5STUxJVjlQOUFLUlYvdXJIQnpLenBCdXBpcWRXNUJsV3VCMjEwaW1MbW01a0dmc3hkbmNGMFNuSXdzblRWWHBBNDk4N3k3RXBOclphYkpNOG5rdFo0MnBaK2lQVnYzZ2luSnNZeHJsR0cyTkNieVJwWXVtNGN4OUhjcytuZkhMQ2grc3BGdDFCY1VOVEFQQStCSFRaYjJkNE9aanJ1L2xtQjk3NlpqWldTcDVRZlVxcTJESnQ5OGwxOU5Pa21iWi9YWDlFS0tYQ2Izc2g5UURjVWQzNENjdnY0dUJrQXpTMmZOaTBEemQ3NTJMWGMxRjlXUFMrTEliMGxiWGpYcC8vQ2N2RVZHaytBNEJtMG4zTGgxVXpFeXM3UjJFOGFCZStiK1c0Zld5RHpLMDJVNTdtRlZzekZYTW5qTUxIWFdpemZvbXRITERGSFlWVWorMW5GVVdVY2tmTWI5d3VSbVZ5YnVRV01XbHM3bnNpeVNCSXdsczVHaEY5Vk5hc3JxeFJ5ajBMN1pTQ29HaWRnSGpWbFk2alNNc3p3VHFFeVhIZWlYUlBhMGVjb3NpYWpqa1hZZUpoRnYraFgvb0RFYlM2ZkZsdlJDYWxWSng3ZUdmUHhSSVlvZTdrTFdpMjU4ZEhERlAyak14bEtuVyt5cVRUMWRUelNmZEk1Vmg5cnhDWnRLWTFibERvOTAwQmo3NFFEMmJabDcvMDFlb3BXbGxVTEh6OVcwUnYxNkNmWktjbEJMNzloTFBrS2RRSjNvbmsvL29ESHRUOFFKMjgvS1V1ZGJJS3V3cS9wd3lxSnFuMHlaOFZobSs4S3dCTldXRHhwYmZQUHA4UFZ5cnFTZHBUd3BPaENCUEJGSWNOQVlzalJQNEZGV0FnVG9ucytZMzZRaFN4UGdpa256UkNEQlFXUEkwanlCUjFrSkVZaDUwQml5TkNHdW1EeEhCT0llTklZc3pSRjBGSlVRZ2JnSGpTRkxFd0tMeVhORUlPNUJZOGpTSEVGSFVRa1JpSHZRR0xJMEliQ1lQRWNFNGg0MGhpek5FWFFVbFJBQmZ0Qlk1WTd3MHROcFhIdEtDQ2NtbndRQzRxQ3h6T3Y0azFBUFpTSUNnSUE0YUV5N0orcjFIQ1RzOFRrVTZDZ2FnZGdIalNGTGkzNDBXQjVISVBaQlk4aFNqaGs2aWtZZzlrRmpBOE5wWmtVcmplVWRNd1JpSHpUV1RYaDAyREhERWFzN1NRUmlIVFJXL2NwWEg0Y1BUUDdpeDc2Q3B5aE44bUdnN0FnRVloMDBOdURmUXBYaU01aUlxbUR3a1VVZzFrRmpBL2VYdGs3ZmRRNXQweU5MaEhKWGJDSUhqWlc3eXFqZFpCRDRmOXV1RTdsV3E4YWlBQUFBQUVsRlRrU3VRbUNDIgp9Cg=="/>
    </extobj>
    <extobj name="334E55B0-647D-440b-865C-3EC943EB4CBC-9">
      <extobjdata type="334E55B0-647D-440b-865C-3EC943EB4CBC" data="ewoJIkltZ1NldHRpbmdKc29uIiA6ICJ7XCJkcGlcIjpcIjYwMFwiLFwiZm9ybWF0XCI6XCJQTkdcIixcInRyYW5zcGFyZW50XCI6dHJ1ZSxcImF1dG9cIjp0cnVlfSIsCgkiTGF0ZXgiIDogIlhGc2dYRzFoZEdoeWJYdFNaWDFjYldGMGFHTmhiSHROZlNoekxIUXBQVnh0WVhSb1kyRnNlMDE5S0hOZk1DeDBYekFwSzF4cGJuUmZlelJ0WGpKOVhudGNhVzVtZEhsOUlGeHRZWFJvY20xN1pIMWNiWFVnS0Z4dFlYUm9jbTE3U1cxOUlGeHRZWFJvWTJGc2UwMTlLRnh0ZFN4MEtTaGNaRzkwY3lrZ0sxeHRZWFJvY20xN1NXMTlJRnh0WVhSb1kyRnNlMDE5S0Z4dGRTeDBYekFwS0Z4a2IzUnpLU2xjWFE9PSIsCgkiTGF0ZXhJbWdCYXNlNjQiIDogImlWQk9SdzBLR2dvQUFBQU5TVWhFVWdBQUNkSUFBQUREQkFNQUFBQitjR3pLQUFBQU1GQk1WRVgvLy84QUFBQUFBQUFBQUFBQUFBQUFBQUFBQUFBQUFBQUFBQUFBQUFBQUFBQUFBQUFBQUFBQUFBQUFBQUFBQUFBdjNhQjdBQUFBRDNSU1RsTUFFTy9OdTZ0bU1sU1pJblpFaWQyK1lnbnBBQUFBQ1hCSVdYTUFBQTdFQUFBT3hBR1ZLdzRiQUFBZ0FFbEVRVlI0QWUxOWUzQmx5Vm5mdWZPU1JpT054Tmc0dHFFc3NXc0ltTEIzN0YyS0ZJNzNDaHNUbkFMZkFkdFVJTUZYNFpWS0pTREZoQXBVRWE3Q0l3bFVRRU5zQ3NZVjBHVmRnU0lVa2V4QXFKQnlwSEpDcXFBQURmNEhuRkM1OHRqbW1kbzcxcXpYTTd1Mk9yL3VjN3I3NjhkNTlwRkcwdlNwa2s0L3Z1L3I3L3Q5M2QvcDd2TzRTUktQUnhtQi83aGdXdjlLSzIvV3hseEVJQ0lRRVRoOUNQeFlsN0d2SDJtOWVmNXJZcXpUZ01SVVJDQWljUG9SK0FQR2ozdnJtU1dkRDRqOEY1MSt3NklGRVlHSVFFUkFJbkJaQkRhRXVsRmE4c1BzOEU5R3IveDJ0aXdKNGpraUVCR0lDSng2QlByczc0NW12Z1BoN3JQQ2xBdnN1VFdlK0tGN2NmMTY2bjBiRFlnSVBOSUlUTC94NEpza0FKZlozK0hKNzBXb3U0SHp6T1JnbCtlVHBMOHNUdkZmUkNBaUVCRTRsUWpNOUZpWHlYMjRqUmRURzNZWU84UXM3aG4yVlpsTkY3S0tVMmxpVkRvaUVCRjQ1QkY0aHYxbDhuMWlCZ2NvSnJkVFBLWXhxZHRQWnJvUEpEeWRya3pGYzBRZ0loQVJPSFVJekhUWktFbjJQaVVVdi9TYzFIK0RzZWVTcXpJQW9uUjFXMWJGYzBRZ0loQVJPRzBJbkdkWWw3NlBzWFd1K1BrWHBQcDhVbmRqb0FKZmtwemJsMVh4SEJHSUNFUUVUaHNDTzJ3cDZTQ3NYZWVLTHk0cjlUR3B1OGUrUUdXVHl5b0k2cktZaWdoRUJDSUNwd0tCR2NhMkUvNFEzVjJ1N3Q2S1V2b0t5dGl1eWlhenordDBURVVFSWdJUmdWT0Z3RVhHRnBMekNHcGl5cmE2cHBYZlpDemR2RXVMWnVMTlY0MU5URVVFSWdLbkM0RWhiandrRnhEcHhKeHVaNlMxNTRVa202amJzSm9rcGlJQ0VZR0l3S2xBb00vdUp3bGZxZTV6ZFdtazYwd1kzYWZycEM5Tm5BcWpvcElSZ1loQVJJQWlnRzA2UHBsRFVCUHJWcnA2VGJCOHZhZHA0K3BWWXhGVEVZR0l3T2xDQVBjaWxxSHgzTlBmSXZRbWR5UVMvcHdKZVo3dUV1Wis4WWdJUkFRaUFxY1JnWG5HVm9qZTg4czZjNDFoVXFjMzV5NThVbGZGVkVRZ0loQVJPRTBJclBKYnIvcWc0YXozNEJJbWRiZGw1ZkM2VE1WelJDQWlFQkU0WFFqMDJDRlZlRnJmZHJpQVo0bkg4dU5Ob09tdFU4S1lqZ2hFQkNJQ3B3WUJ2QnloMTZkYzY0bTRNY0ZUZlh6TEJBL2JzWnM4a3lTWGpZaVlsc1gvRVlHSVFFVGdOQ0NBOWVsbkREMzNQcHBsL3hQaktlelVQYmNnU2paTk9vTXBaaUlDRVlHSXdFbEdBRThIbXpjYTVnNUhRdDlMYVlUakQ5cUpUOWY5Z2Q2d084bjJSTjBpQWhHQmlJQ0xBRzY5N3B1bG0rS2xyK2xKRnRrK2hGRDNKZi82Ky8rdnRjZzFlV0l1SWhBUmlBaWNaQVEyMUQ2YzFIS09QZmduMy84YmpQMVpWakJHcU9QSHRpU0k1NGhBUkNBaWNNb1FHR1RmcFNOcTg1K1FZT3pQWmNuTWgwVmUvTHFFTEl2bmlFQkVJQ0p3bWhCQUZFdHZPQkNsZiszcGc0Ly9Gc24vL3RQc1l6UlBxbUl5SWhBUmlBaWNmQVJtOGJzNEoxL0xxR0ZFSUNJUUVRaEJBRys5MGsvUWhZaUt2QkdCaUVCRTRJUWljSTZ4K0NYaEUrcWJxRlpFSUNMUUZnTEQ3RlBEYmNtTGNpSUNFWUdJd01sRFlJZmg1M0xpRVJHSUNFUUV6alFDL2ZUcmRHZmF4bWhjUkNBaThLZ2pnSWRNYmovcUdFVDdJd0lSZ1RPT0FCNHlZZXRuM01ab1hrUWdJdkNvSXpDSFNPYzhPUHlvZ3hMdGp3aEVCTTRZQXZpWjE0TXpabEkwSnlJUUVZZ0lXQWpnU3liNHNkZDRSQVFpQWhHQnM0ekFIbVBpRzAxbjJjWm9XMFFnSXZDb0l6QzJ2emo4cUFNUzdZOElSQVRPSUFJOSs0dkRaOURHYUZKRUlDTHdxQ09BVzY5TGp6b0cwZjZJUUVUZ2pDUEFINmRiUHVNMlJ2TWlBaEdCUngwQi9qaGRmRVhpVWU4RjBmNkl3RmxIQUkvVHhWY2t6cnFUbzMwUmdVY2VBVHhPeDBhUFBBb1JnSWhBUk9Cc0l6QkVwRHZiRmticklnSVJnWWpBRG1QM0lnb1JnWWhBUk9Cc0k0Q3YwejA0MnhaRzZ5SUNFWUdJQUJhdjhWY2tZamVJQ0VRRXpqWUNVNGgwbno3YkprYnJJZ0lSZ1VjZWdTdUlkSGNmZVJRaUFCR0JpTURaUnVBQ0l0MysyVFl4V2hjUmlBZzg4Z2pneDE3WmpVY2VoUWhBUkNBaWNMWVIyRUtrMno3YkprYnJJZ0lSZ1VjZWdWVkV1dlZISG9VSVFFVGcyQkNZL24rTm0zcG1wVEZyYTR3L3RkdWFLSitnbVMveWxiWlFOa0NrRzdVZ0owQkVnT2NidHhycXJ2d3VGMlROa2JtNU1WQWxqRUhXK21VWFlCRGtOZHRsZHQ2dnpSR1VicjZtc2RDckQvOTNFQzRmakJxclg0bHhzbHlKckRaUkY1R3VObE83REFHZWI2cElzTHZ5dTF5WU5VZmw1cVpBbGZHRldldVhub3RCbU5kc2w5bDV2ekx0bDE1a2E0MkZkaWF2YmN6YkV1UGdxSjlKZTlXOWhaWlVOY1RNSU5BOTVKZkJRanh2MkZJakUreXUzQzRYYU0wUnVia0dOTFZJQTYzMXQ1V0xRWmpYYkpmWmViOHk3WmYyUHhNZzg1bkRJd2tEMVRXNndIYXJFemVpbk9sK3RCRmZDZE1sUkxxSC9ESllrT2RMek11cGJzRmRlVjB1MEpvamNuTU9Ec0hGZ2RiNjI4L0RJTlJydHN2c3ZGK2JLcVhUL1lLYmVoODBKWnhuSzJaQnJkd1VPNEl3OEtNRnY1aDE1YmFwWCsvb1g2Z2FIa2swdjR4STE3YnVuVi8rVng5OCs5TlZKN2xobnRkdU9HWjM1WFM1WUd1T3hzMGFwdExVOFkzYVhGVnlNQWdkWkxiTGRINFJvMEFmajcvNUgrYXE1cTNvOU5oMWJ3VXZ2R1F0bVFhZnpTV3RVckZoaWF2Q1UwTHprcUpWM2FwcDJjVmorR3J2ZEFHYUphWVVWRitGZzZ2R3BBSXhSaFYvR0xtNjFNenpnOGVlZmZMSko5K0V2MmNmYXpMSlBIWjMrYnRjWUQ5T2tsQTNYeng0NG1OUFB2a1VjSHo2VHZlbTRaZEttZU1jdFhrSytURUlIMlMyeTFSK1VmUlk4dSs1OVR6ZGZPWFhpbDR6MnZ1VXdUSVgrRk1HYzYwLy9kckJWcjJoSXMzTVdzMk5qK09XeU5pRWpPclRQRDBQOTk1dHp1N2xyQlhwcE9jSHBKODFpSFRIN3k1dmw1UFdlSEdwVmhqbzVvc0VSOVlnMGgzbnFNMEZ4SXRCK0NDelhhYnlyN2oxOXA3QTdhbDMzSHJIbTE2SDVNRjdjNVZ6SzhhTXZlQ1dwaVV6MW84cDc3R0ZQTkpxNVpPQ3BXWTFDUllWLzNtRmtWV21zbHZtdzdhejdKT3E2dWdTVjgxRzIybG9EMmJ1dHlOS1Nabit5RGRDYXNXWm92VDhQL3FadDAvQXhkamhtNy81NTVTb3lvbUg0QzVmbDVQV1ZOYmJKUXgwODZWYjczaXJ3SkY5L0IyMzFsM3haU1hqNHh5MWVjcjRNR2hqa05rdUkvbk9EbEQ3Z2xTaHovOTNTTi9PVTg0dDd6TjIzeTFOUzY0eDR3WkVweHU2VjdRVmNPdldxeVNmbUt4N2E1SUVFNGhkV25VdGFKT1JTaXBLejFRTkhrVkM3RHJ1M3h0MllYZ2VBYlJhcEtPZW54bEFtUWVqUnEwL0JIZDV1aHkxcHBFWllHckJ6ZjhCT0xJNmt4S2k2N0dPV3RLdWtmUmgwTVlnczExRzgvejNWTlJJK0dITTZuWU5sWW95WGNaeU45OTY1aXpvZlBBZTFKVzJaeWI4ZmRDOHNBNVFGcWpsdmZaM0NhbDRtZDQ1bEtuMnp1allSekZWeEJTcldxUXpQTTh4MzI5bTIwTndsNmZMR2RZME15UkpXbkF6aGw3VHZuS3NvellYSWc4R2JRd3kyMlUwejVmOU42VkNIWXlMNnBNdmNPWnRYK0VLdkNTRjh2TnEva0tSa2xucHp6M2MxU1hkM0tpcWFlcWs1cUgrY2c1RG54M1Fta3Y1cTNSS1ZwNDJESExKeitXR1hwZTJhZ2s2dGprL3JjcFlUSWVIVjZwRk9zUHovTEs2WEN3NHIvYVkzR1Y0eU8xeWhqVjVxcGFWdCtEbVh2N1FLMnNkTGpqYVVTc1U2QXlLMzRoeU1XaG5rTmt1STNuK0ZJS2UydkN1cUhQRm9QRlBQQm9CZ1pDUHlVUVJ4WjFtajNSTjZGNzZhc3ZMMXlIVVh5SXFreVFtTE1iTmdVVjlMU0JVRFpLR1FTNy9wWXJSdytYTUxlRVBEamU2eXVSS1RDdndjOW1WSXAzcGViNEV2VkVpT2FkNkNOWWxmMTJiN2pJODVIUTUweHEvTnVXbExiZ1pNeEtqaDVZM0tpbU9mdFNLbG5ETFg3Ym9QYnNZdERQSWJKZVJQTi9wMWJHTjMrR3F1dlUvRFU1emthZHM0bytyYnF0Y2tsdzAxN0trcGlpSkJzaU5nS3ZCQzJDenJRM29TTVRUeWxVTGhFR09tWlNuU3RvMHlNTXhhWDJWTEp6a2FTbTBxR3FrTXowZkVPbU94MTJtaDV3dVoxclRHTU53Ti9jYlJ6clJJUmE4cXJjemFsUFJjSmUvRWRteWcwRTdnOHgyR2NtYmtRN0xURloxN3NRNWN4WkdlMWJOc05Ha0NPTmlYd0xEbjBPNnJ6TXRwTWJRMGJocm9tUmlGQnMxVTgxbXBFcWVTcGdHcVdLZDJNaTlSeUpwTHRYY2grWk9hajE4UWhsTURTck42VXpQQjBTNjQzR1g2U0dueTVuV1NKL1VQb2U3dVhta08vSlJtNkxSWnlYN2lEWUdMUTB5MjJVa2IwVzZlWXlNcFdxdTQ5M1dtTGtwTnJGa29pRzlYeExnRmFlUmdDNDNTY0VrYjZsTWFHb2swVmx5cHE5YnFLR3p2UXRHcmtZVE5xbGxrRjJkSkZkTHNSL203Ykc0d2tRSjM0NW84UFJhampSZFhEWFNtWjRQaUhUSDR5N0xRM2FYTTYzUmFOUk1oYnNaYURSY3ZSNzVxRTJ4S08xMU5nWnREVExiWlRwdlJUcCtnNkxpM0luZkRmUHZMMTlEQlExTERlUDEwSHdNWk1jZlZtdjJNa1hlaFpMZXNNRlg4RWJFYWVsS25pU1dRVW9WbGJpU0Uzc1ZRYkpSY3FuVWxHa0tRN2ZHUFNhYk96OWZNZEpabmcrSWRNZmpMc3REVnBlenJNbEhwNlFtM00zOXhwSHV5RWV0c0IzZG95U0syQmkwTmNnc2x5VTZiMFU2dm95dnVOcFpQQVR0a3MrcFBWVFFJSEtoMmtySEZyVmpydlVYL1kzWlhCWHpIVFl4dzdIaTQ5TWdJNEwzcTY3bmxZaWNoR1dRUzlVeExoQnVQVzVpMHl1SWo4QXFHOEtXU3N0TWk2OHNXekhTV1o1dkh1bU95VjJXaDZ3dVoxbFRobEZ1ZmJpYm0wZTZJeCsxd21yOFRCTmRGWG1Rc0RGb2E1QlpMa3QwM29wMGZJK3E0cjI2dlFjOXZ6M2lmWlhQRXVzVzZYNGJLUzlKV212OWkyV1hpUkp4WnZVc2V6Y3NwVXRzV1Q5QU9ibEpneHZITmVkUlVwQnp0Z3h5NnBOa1VMWlJWemZTcmNLV2tqN25VYU84cUdLa3N6emZQTklkazdzc0QxbGR6ckttSEtVOGltQTNONDkwUno1cWhjMXc5SDZlOFZtNWlVRnJnOHh5R1c2R3lzbWxGZW5FRnR0NmlaSnA5ZmorMk55NWwxd29OaWV2T3pSd1NLcnlzN1hXbjYwNjJTeVhESW81OXBQUWN0ZWw1WUF3R25DdU1CcTFYWWJxSlpaQkhzYTlzaHZNZFNQZEFMWXNlUm9LTGFvWTZTelBONDkweCtRdXkwTldsN09zYVk1aHNKdWJSN29qSDdVQ2xYbHppOTJIbElsQmE0UE1jbG1pODFha1MvZ3czL1pwNXBUMVA3bmgzZFBIemVxSnVXU2FWSndsbWsxZ01NbHduRlpVbld5YVluSnlGOWpML1phdU1yNHFYOU5zVjl0NmJ0Z3hTTGNoVS9ObGJkV05kUENFc1JLWERZV2VLMFk2eS9QTkk5M3h1TXZ4a05ubExHdWFZeGpzNW43amZicWpIclVwS0VOanJ1QUZ5c1NndFVHR0FEWXkybE41WDZTN2JaRG1aYnI3aStaMlhFYTR4ejQxTnI2Zk1kVnNNdWFzOWZ2TnBvWisvYzhkZHJ4QkFNdjNiMFVGWVJxV3piTUliV0hTTWNpbHZsQTJmNndaNmJpTmJhS21OSzRXNld6UE40OTB4K011eDBOR2w3T3RVV0RVVGdTN3VYbWtPK3BSbTJLeDQ5OFlva0NaR0xRMnlCTERaV2hRNVgyUmJvVnFsSmVlWVRmNWZSeW5lcWJMcmcrTUpkUGxzdUhyeUJBRnpscC90WFR0N3hma0xkMTZrSFNOZUp4UlBjUHVZWitSN3Z0dnRoVXFISU5jeFM2VjdRbldqSFJpMjNYZGJTZTRwRnFrc3ozZlBOSWRqN3NjRHhsZHpyYW1PWWpCYm00YzZZNTgxS2FnV1B1ZFBxUk1ERm9iWkhnaWVOOW9UdVd0U0NjbUFic0dhVTdtRWx2aEhYZGtWNytLSFM3MGpDWFR2UEVjcmsyZm0wY2N2V2xVYnJWNUYzSDFlVVI3OW9MUkFES2RDZnNvYnI3U084ZmUzVHlicjByZU1jaGx3allwV1RlNzlYWHZ2WEx2dWk3eXlLMWJWQzNTMlo1dkh1bU94MTJPaDR3dVoxdFRGek5OSCt6bXhwSHV5RWR0YW1TMy9DRk9FNFBXQmxsaXVBemFxTHdWNmNRa1FMdWtJSFdSalREWmR6OW4xR092NFp0OUpFanQwZGRYQ3lSYVZVTjdyWCtWVlgxUnpaTGt5dzVlU0hZOGo1cWRad2VqZVdOZkdvajQrQnVVT1FaNVpFeEtOa2xyenVsNGFHbExmVVBiYXBITzluenpTSGM4N25JOFpIUTUyeG9Ea0hxWlVEYzNqblJIUG1vRkR1Z2Q1aGE3RHgyS1FYdURERS9mbTFGQzVhMUl4NE5YdFdmcXp4M2d2b2I3d2phV2ZtdDhZcmlpalJzMzIramFzZGY2RjQycGxwYmZLTlZkU3ZZODI3b0R6QnNYalFnNDEyeVgwYU9VWTVDSFpsQnkvNkJtcEVQUUxsc1BlNVNvVUZRdDB0bWVieDdwanNkZGpvZU1MbWRiVXdHbVBKSlFOemVPZEVjK2FvWEZ6bjZuRHdlS1FYdURESStWMEFVWmYrYyt5MXVSamo4MmF6eC8xZm5PMXgwODlVY2VUWWQ0SFFYRVMxYlZHTkdjUjhCZFhkN3piSFIxdnZPdDdIR2ZXTTNtclBWeFUxZlhCcWFtOEUwTmhBRzZIOGNsQW8xMUhnSEpDN0hubWVjaGs1ZTlmWEx3aHVKMXBxdWdZNUJMZ2wyR3U1NVNYVlF6MG0zQkV3MWZHOUp0R3FsLzhhYnV4My9XZmUvMXcxOXFVR1VaMi9NazBzMzg0RC8reUp2dXJJUHd4KzhjZk94UFVvYlpkM2VmK0hvZnJFSHVtbnRzTzlPbjdPUjR5T2h5dGpWbDBncnFROTFNSXQwdi82OFB2dWZwTDBaYjA3L1FmZUlOdTJtanYvTzZnNDk3UjFmUXFQVTcyV01tL0x6dktUYUxLQWJlUVdhU1Y4MFpMZ09UeWx1UmJoRkRZNFVJbmNXbjJ1NHc5bGVrS0V2dVlIN2FjM2E2OEk3Rk5oZE9uOG0xVjZFUU1BVlhQY3RZM2plcytNZTc1ZkhYVmRPWVIvaEdnYXF2azdpQ2lNYWorc2hrMnVCVDMxVWoyTTk3SnVML0RET2xDVHZjTlprTGNuNkRQQXpEa3IzSW1wRU9wbGlUZVUrYk5ZcG04Rm5xd3k3N1Uvc05mM3o3UzdubWZRZnJVcUx0ZVJMcE5vUi9RZmtCZHRCbDdNODV5NlVKZXd4WEh4VGFSNUM3TmpXbU16MGVFM3lIMzBOR2w3T3Q4WW1wV0JicTVyNjZnSWx2ay9BdWVxWEx3VHRjNXhwOGo4RFVaMnJJcU0xeHNtbnlSVGhUSGdlcVQ1ZzBhWTVpNEJ0a1BwNEtaWWJMUUsveVZxUWJLQWlGMEprKysrd29lVm1YL1puVFJ2OXVrbXdhNnp4T011UnJYLzdOTzAyUEdaNWo4Wmg5N1VJeTh6MmV5WjdnazFEeE01bGVtVUZZdDlBZ2RRRUtjalZYREY2Z2NsTllCZHZrc2FmSGlTeWFZOC85eXlUNXBZbG5zaWRKckhPT1FSWVZzdk1sYjZuV2pIU2JKb0J1ZS9WS09tTjI3eWVTNUxmWlZ3R3BUeFBlUlJJRnVtcGE2bmplRStuZWQ0QzV4MCtKWFpCTy84RmFNdHVUcXcwaVBnbHhGL1pTRUFqUzR4enRtTEpRbkhNOFJIcUlZNDNCWHk4VDZtWTMwczMwdm13dG1aNklHZnhMR1diZC80UDVOa0pDUnEzZnlaYmg4eFRJWGF2U3lGSU1QSVBNb0syVElTNFRiREp2UmpxKzdsd21ZbGZacHhhUVJVeFlKNlVpeWVrMjdFMDlQR0tDWW5Sbzh1NHNXckI1WDVKRnpoM01vSHpIZDkrNmRRc3ZhejNBNmVmWE5jR2s2V2NjdFFpWm1zZmluVjhPRWRqSThZd1laZWhHMTNYaFdBMWNXZGJwSGE3eDlKV1N1d2VTSHVjY2d3aEZscnhhc3Rpc0dla21NTkhZakhCYnJGUHlJWmJPWTk5MzhNdG1wTnZSazNpZ2VqZVQ2WGllUkxwZis1a2VkRnVmNmY0MEorN3hDK1F6RHhhUUJNMk5qRitmUXR4Rk40M1FZYlZRSTVYaklkTGxIR3NNL25xWlVEZWppMmFiRWpNZmVSdHd2SitCaDJYS3pTVER0QzlKcUdvaG85YnZaQ29kNlVzZndhRHRNWWIvdC83WXFqT3pGQU4za0ptMGRYTEVaWUpONXMxSXQyZitOQVE2eVcxQnZha3ZpMW1qVTN3NnRHanZkK01SRTlUamc2TmtjK2lDdXlmZXU4ZjdORjlEcDJlUnNmNmh4KzliUlFOblY5QWlxSjRkNGlQeS9NYUowUVFlTWVGNWhBY3kxdm9tRGVyUHM5ZmlQNDdWV2tIRVkxQXFodjYvNkd3ZDB0cmFiL2pEd3ZZd1EyaVhsOEh4RjVtUmpteHc0WmJVZnFhejQza1M2ZkRMTVQxRXVtdjNCZTBpTm5ZNzNSV2VobGZJTkY3VVlxa1E0QzZLKzhEdGkxa0wvRVFwczJMUzVSeHJDR2ZkWktpYmRhUkR5KzlEcE90MDE3a09BcnhyQUFzSHgxUWt5TCtnVWV0M01wR3Vrb1JTbFRrSmlvRTd5Qnp5eWdYRVpZSkg1bzFJaHcwMlk1ZGtVMFlzWEN0R1psTnpQRWdocEpteHFpZCtaMnplaUpmbm5PWElSZmxyWkVsdjI1UktjaEJ5azJSNWNsUE5GcXlLK3RreEQxSUlhVWFzd2lNbU1JcmZaN210SllwWnFzNGlOUkJVU0p6UG1aSWExQ3JqTVVqVnFRUm16eXJ0UzlTYjAvRXBPcDJmK2lUV0tGUGRRU3o4NmVxMUt6dEtrbUNCS1AzbWVONklkTWtRa2E2M0s5cm40ZkY4R3ZTU2dTZlloN2dMQ3QyUVJoWS81K1h4RU9seWpqVlNhSU56cUp2N2RDNkJuWVQ3NTdPckF3L2x2WFdoRVRCZHNsVUxHYlY0MGw3Tlg0aVQ3U1o0M2w3cStXaDRIMUxsN2lCVFZiVVR4R1dDVitacHBNTXluNDV4dnJ6YlR4c0NtTmZOSnEveXlSdVVOWmExNk1rakZHOFoyM2Z6ZkdWaUhIdHkyZmRoT1Vjd3F0TU1Id2RXOFE1N3dTcEI5cS85WHQ3eHV5NnhLcG5zSTduSnAvM2s2QXY1ZUtTUmJ0L3BnWnRSenJJc3dNMTF6ZnZaUkpJdjZUSElKY08wYWVTVzZwSjZrUTdTVEk5cVFRMVNrS1k2QVlZYWlYVG9IdWs4QWxMaC9KVk11T041TTlMTk0vWnZNaWdSa2w5WXZaMnliWGoyZFFQY3hRT3FWQWl1VlhwbU90S1R4ME9reXpuV1VOYWE2VkEzQTM0VmRYaGd1Yit4bldxd3g5Z3ZmVFpOWXZRU0Y2VmxJYU0yeDhrZXkzbm85UlJiUlJRRFo1Qlp0SFd5eEdXQ1RlWlZwT3Y4NEs5alJ2ZUhWT2FXRGpaOXU0c01PWjcyVHRkbXV2QkFYODB1TVZ6YWxvd01TblF2bXdpaTQ2dWhveXBsWXNlYUxxSjhnNHJONk1SM016R2VmVWZtZlNtUm5LZEVSSWVlTkFnamJ1K0NoaHZGeittQndXR0pPUzhuZ24yNkd5bnA4ODg3cmtFdU1ScmZkVXQxU2IxSXh5T0xjNzNRd21xbU1JcEdrbVhSR0VaWUM2aHIwS3FtY2p6dlJMcHYyMDhGWXRYMTJTY3kyUkI5V3phVG5VUGN4VytsanpJNVZFK3JDWjdkY1QxRXVweGpqVWRDMWFKUU4vZXRTUGM4QWUvRCs2a1dIRk5ibjVCUlM4RWptTnBOSUk4WVpxeVZQQ1FvSWhpNGc4elBVcW1VdUV6UXl6eVBkT3I0d25WRFZnOVQ0ZXpZME1tMFpNeXZGM3o2czU5UjRBUlpLenkzUXpwK2dzZlRyT3ZvbEpTMVI5WVZuTTg0UEd2OW9TMEpER0tCcGd3d0U4dUdRSnFaRTdlRHQ4eHR4bkVxSG41U1EwUElYNkdjMkRQS1RFYkw1THBxMHZoeUhvTmNNbHdPVjl4U1hWSXYwbUdSUVczUllwcWtNSEswdlZnYWtRa0RYU2lSeGFmamVUUFNRYnZKZXFZSjlKVFRnSG0zVjRTNGk2NkdxWjRlQ0R3ZUlsM09zY1lqb1dwUnFKdjcxQmRZVmg0UzhOU2x6YUJKTlFzWXRYZ0VWNitHaVpNOUpzUE4rNTVpcTRoZ2dLRzBZdFUyenhLWENTRXl6eVBkRTgvaXVJUEUxeG55RVhTenhRVi8rc0Y2VkFRUHJlUG9HakZ0TmJ1SURCamRVRnUxWjJLWDVjYmR1TWhBYzc0bEZOdHlMMUpKUWgrRWdnbmtPTndWWEw1L2VGUWNCdzhFSTFXTmE1YVlTOENqZWdPQlB4dTRxMGhFWWpOYmNnTTVLNFNiZEhiT1k1Qk5JcTRkOW9UR0lLb1g2Ulk1R2daL1FBWlRYaDNjWUx6T2NDQ1hwZVN1OUM1L01KRk03WG05RStuVWxSUWRhU21UQUdIWHM2UThoYmdMZlZSdE1sQTlwV3h5OW5pSWREbkhHc0paTjRrcFFwQ2I3VWluSWdzc1ZFL0RkOTAxUjhDb3pYT3l4M1FFaTV1ZVlxdUlZT0FPTW91MlRwYTRUTERKUEk5MEtlaFRtd3lQaEpJRHR5RlViMFlmTlpSUDF4TzRYcExSanNoNFE3RDNkTGRGZnF5bHBNS3ZTZzlzeU1rZGFWUW1mV3Y5ZVRLcGtIVE56a014citjeGJVVUoyTWlrdzJ6VldjUThkVTJSaU1Ra0c0Z3dkOStzS2N6NURQSXdTQXc5VmJ5b1hxVGJnNEhrZVo4Y21SV0x0MmdFd3NSWDlRMnhON2VkU1VIL1ZaZEh4L05PcEZQTHE0bnVYN2pOdFcrcEZPSXVxaEJNa0hwYUxmQ3N6ME9reXpuV2VFUlVMZ3AwYzkrWXIzWGxFQmIzQ0I5SUpTYk84QW9adFh3RFZvSkhNWld0a2ZPdzJwYUp4Z0JCeUJwa1JGcmRKSEdaWUpWNUhlbVNEdkQ3S2lKM2p3UXNrRjBuVlZpb2puaDJneUkrbEtPcWF4QnZzaGNvcDVnZkN1Wms3ckdmTm10SXpyZlduNWNORUxwbXliRlFDYkZLMzVaRFAwOHR4R1dSUkFmTVpFWm1HMm9hKytFdldjaHFPdDk1NS9BdHV5YVpuYk1OeXVHUld0anNXYjVlcE51Qmdhcmo1MGlzWER6UTQwbHN4WkJJdDZwN0tpN1Bxc0x4dkJQcDFKeHZvZ2NIcmpSTGxsSWg3cUlLRVQydEZualc5aEF2STEzT3NZYlhOejBDM2R5bjQ0NnZySFl6UlhDWnVDOTE2dEVydGlnTUdiVjh2MU9HSTRxcGJJMmMwZTNreUJDbEwzdG45K1AvbnRSblNZMkJPOGhjNnNvbHhHV0NSK1pKcE9NcnRZTmRMWEdUckVrUUZPN3FHaXo4MG5YSElwbi80S25oajZZa2pBUVFQSlJoYjAvT2F4T3BTRE9OUWJGdmxoamR6cTZxbWU4SzJkaDUwb1BxR1hhWXVnZnE2ZjBvdmp0aGVJM2Y2U0tCVUxUYjJXU1B2NDBkYkJjcVlSbVV4MU9DVGIxSTE0ZUJ0VmJZUlJaQTFxNnFOK2QwQTcxR0JsNnFvemllZHlLZDJyaWU2QXVLSjlLRnVNdFVxR2d0YjNsSTJDcUhDVEtPTlFxTUJvbEFOOE94cEk5MmRSOUZwRlB6Q2pmU2hZeGEySy9BbzVoNmpMZjJPMS9CRHI2OHg5d1hvelVHa0djTk1vL1Vxa1hFWllKRjVtbWtTM2FNbTZZQThLWVVqejFEZGFubVpjTjBpWUplcVFMOU5YWXdFdVNZMjlKZENLZUhZTkowOEg1QldmQVBSS3B4U1RidlRNZGxUYzN6VkRZUDcybXJjQS8zTmFtVUxlT2VsZXNFd1BLbHBsOCt4UDRtYmlWTkRrZEZhbGdHNWZGNEFqeVZXaS9TUVZYVGJWUlV6VFMvOWFQTk5pTmR6bGFZNDNrbjB0MlZTa3owTUhJalhaQzdnUHV5YklYb0tZdkkyZktRcUNGZHpyR0dzTlpPQnJxNWIwYzZxUUFpbmNMVWpYUWhvN2JHZnFmNTFPSnM5OTQ2ZitIdkw2V084cXd4Y0FlWnBHbHdKaTRUM0RKdlJEcTBxTmRxUEdCdHk1YXd0bE1yRFY0bUh1VVVFMzRaMVBDQ1FSWUwrWmhZa1l6ODg4YnF5cDBXOHZESTNyQ3JLWHlwb1Y3T3FPcHp6blJjVmRWTGlBY293YktqZzlxclZNamVNK1pCR0p4NmZJdFdldEQrM3ArUUJtZFp0dXRuWEFzSWdVaWFCdVh5ZFBVc001UFErVUh5d09EbUFjbjgzc2h1eE16ek9hdnUrR1pkN1J4V0dPcWFicTFlNmJiTkZ1azBqdWVkU0xjazFTaU1kRUh1SWdwUlBXWEQ1R3g2S0swZ1hjNnhockRXVGdhNnVXOUZPcld4WEJ6cFFrWXRCWTlnNnJIYzJ1L2NTeVBFUUUySkpJdkd3QjFra3FiQm1iaE1jTXU4RWVuNDBMZ3VoV010eTlabEJqVnEvYy9MdWlrWmpKS0xUTVN2akpwdmYrMXlvdlRvMllNTjh3Rit2R0ZOVXZqT08wNkU0ZmRLbFVkOUxOWEx6bVhyejZGK3pLU243TnN3Z2pyTXN1UkNNeHozL2tnVmIyV3p6OEhCU0pXNUNiQ1JrSm5MbzkwdlJWd1Q3WG4vdlNocC9HZCt5ZEgrOU5OVUxzVVlTbmNzQkljeHA2UGJOcXZxaXNIZlpyMXJpbmNpM2I2c24yalhBbkdMTGNoZFJDR3FwMnlZbkhjTUQ2VVZwTXM1MWhEVzJzbEFOL2V0U0tjOEF5OHRTV1Y2VHRjTkdiVVVQSUtwYkl5YzBUZkkzR1ltMnltK0tOZE1pbEpqNEE0eVJWUS9RVndtbUdYZWlIVDhnK01xb1BHQTlQR3Z6bzQzR1JNZFBNVzJrcXJRVmZzQyt0bGl6a2lpbU5ORDVNTys5M1pUR2Q3L2ZUcXVNZ3E0MFV0YnUzQXYyN3pDZWlXYncySU1ybVJpZG93Vm4rc0VHWG4rbG15Mmw3MGR0bGdZVlV5RGNua205akRubjh2TE85VGpFMUlWODh3ZDRlNEJtRFNWYzhDSzdFOUN0SjdCWWltZ1l0T0ErTWp4Zk1OSUYrUXVvaERWMDJPMzZhR1VnSFE1eHhxUGlNcEZnVzdHT0RYMjZhcEZ1cUJSUzhFam1Ib3NocGYzZFdaKy9jd0FBQ0FBU1VSQlZQSDU3TlhQRHUwK29scGo0QTR5elY4N1JWd21lR1hlakhTcnBEdnpHbnJvRDhYeEQza3VwQnBzeW9jS3NMalp6cFRpNjV5c21wZTRQVVNPM2FJcGlibldUeVhMNkp5MTAvdzB5SzQ1WE5OVTYwMm1sSUZKNUpMa09rSE1sTUFvN2MwV292eUJsTThVcUdRWWxNK2pMM1JTRnYzaUYyK1dISG5mOTh0WStXYUVDdUJTWE5QenZQSHJHa2FrUXhCY2xtTHBWcGpqK1lhUkxzaGRSQ0dxcDlTWG5BMFBaZVdreXpuV0VOYmF5VUEzTjR0MFFhT1dna2N3OVZnT3lwdTZPRnU4OHFmTmRuVXBUMmtNM0VGbVV0YktFWmNKUHBrM0l4MlBRVEpJOFhHeWx0UEdvcnlpYk1qUXVKbE5Vc0hBK3pQaGMvYzNacnVnNE1kdFFtWW1zU3VnSnBlcTVweG5ucWNxYXlRNjh0a1N2czYremhrUjhtNUtBZWhGZDJWYUdMT2djeUwxSWFHNzJ1STdMKzkyRmY1S25tbFFQaytYWGcrdGhwR3RkVWNDVjdOOEY3cXlpMHUyOGlNZHFyWXpacnFiNCs3UU5vdDBRZTZpQ2hFOVBiYWFIc29JU0pkeis3RkhTTldpUURlamo4b1JpQmE3ZWx6QTVVdFNoNTR4REZFYU5Hb0plQlJUMlJnNWczSmRaM3R5NTM5b0wzazBCdWdYOWlEVEF1cW1pTXNFcTh5YmtRNUtLaTJMSXQxWXpsN213VENDUUlpNUlWWGlBMHltY2ZiY3M4TDNVY1VocFJEcUxJbGRBVEt4eWdxbHppNTV2Wkk1ZFhXQkZpOXczakhwT0JNajBnRUZ4d2tmU0xYUHBPeXB3R2hzVDFvcW1RYmw4MmozV3dMU2JLMUl0OGoxOUlwcFVJaXVRUmJMeHB4dVZjZFRtQ2tBRlEwNG5tOFc2WUxjQllYVU1odDZqdkl0TnoyVTBaRXU1MWlUTDZxOEp0RE4vVWFSTG1qVTVqblp0UldVZXNoZ0JaUlJ6TnRMSG8yQmI1QzVjaXVXRUpjSkRwazNJeDBmRzl1WlJGNnpsaU05ZmNBSmxienYzc1o1aHd5RGVmS1FIYXA4UFdUNkY4Qm5iSEZiRGNIMmZhdW92ZWZwc3NlS0lCODlodDgzeGJoZFZxMUJyeVdWd1RxZHVFMFcvL2hFcUw4djhwdnFXdFhURTBOSnFjNm1RZms4MlNSVDhWbUpXcEZ1cnhCaVMzSlpGbDdOaTNRRDFaczVYRXRLa3VQNVpwRXV5RjFRNks1VWFLQnZlOGdpY2pZOWxGWEloN0dRZGF3aHZMV1RnVzVHdjIwd3B3c2F0WGxPZGswZjZDa21YeTNKM2QzemV0V1g4bWdNQVAyQ0s2ZGhDWEdaa0NEemJxUzdrYldBNGEvbVBsYWoweW9jNGtMSXV6Wm9yeXNhaklsRGxlSGZSdEpYZVYzOCtSOEdaNTU4NHl0bm1tZWVqalZkWER1MW9mYmtWdE9ndktQY0FWbFFhMStMeExwMnBITXkxZm45THNqU0thbjhwaWtmQy91U3dEbWJteGY1UERUbU9rSnFybDUzb09NRGo1QkdSZkJxWHFRajJ6WXdVL1lmaitlYlJib2dkMEdoWldsdmw0WUhXYWpPcG9leVl0TGwvUDFZc2RkTEVLMThqR1VYdEg2VFNCYzJhdk9jN0twdjdIZnFMd3RmTktJQzJEUUcva0htU3E1VVFsd202R1hlakhUb3ppcGs4VTJzRmIvc0N6b0VnK2crQmlBNzFFRjVVZTdkcGN4amU5YWF5ZnlmWUwzcGx5L2VwRngzNmhaOVBYV0tQbUJtcEhPL1Q5ZFhDMk51N3pwL055Ujd1d05OR2svYWlHWDVycU1JQ3ZCVFFta1V3YWJGN1l5Z2FDeHM2VzBCNHoxK2l3ZXQ2MGpoYWJkc0NCZ3NBMWpYMmlzUzJKTWcxeSs2ZXFYYk5qQnpSZW5nZUw1WnBBdHlGeFRhemhTQ25rVm9HQjZTTnBBdTUxZ2phUnFjUTkzY2J4THBna1p0cnBNZDYwR0ppQ0FQK1g2OTJBc2Z5VkorSmhnZ0NPM1NxcUEwY1ptUUkvTnVwTHVidFFPTlZTZXhtdDdTVTJlTXBudDhTcGU5WU1BSjBXWEkxUi92eGhMRHFhQWRIZFJwc1VpditxWlNHalZOTHg5WmdiTE9JYnU0cGhhcEdSMU1NRzFHWk45aDVFazRidmF5NWtDOFg5YzVrb0xOd2tvUXlIWjI4aXdGbTJGUVBnOWF2MDBhY1pLMUl0MEVwcWhOS2tkVXpRSkFSWjVtcEpFT0Z3cTE0V3FZNlhpK1VhUUxjeGNVMnMwc2haNisxWVhFd1ZCZEZwSXU1MWdqYVJxY1E5M2NieExwZ2tadHJwTWQ2MDJZeGEvdENScDBtWFZLVERESUhXU1V2bXFhdUV5d3lMd2I2VlJ2bU9UT0w4YXFaNHVudlhiSE5GUWtROE1OeUpwWDBuOHVWY2JZdVM3VDlua2doOVYvSlRXK0w0U3BaejR3cXUxam1mQ1NwTjdoRmwrMyt3d2dJSEdhUHd4OVExTWp1Nkp6K09ERm1zd04waVV2dUNYQkRsUExZa21rem9aQitUd3dSMHBUckRSUks5SnhQTzVTN3BBMGVxUGNXNFlZR3VuZ1I5VkthdWJVdDRpV2JNKzdYMjNhbHhvVlBEa2M1SzVrb0xXR25rdG83L3RHc2xIemJIaElWcEV1NTFnamFScWNROTNjS05JRmpkcGNKenZXWnpDamo5eEUzVmlOZm5TWmJVcE1NTEFIR1NXcm5TWXVFN3d5NzBZNkZjWEdMRy9mU1cxdHBqOGw4UmJHNk1OMmUrYnUwQ0xqbS83cVdGVzBzRzlaRlZzSnVhVXlSZVlSM204T04vZytuZDdoRmo4bDhkd21vejlNeVVNbmQxRjJZSTU5VzZaeHZxUnBoK21jRG81ZHlRaFdmYXZyck00d0tKOEg4V1EzNC9DZTZrUTZIclB6UE9nVlhsZ0lJTWdOS2hycHNLN2RsNnpwYnM3RmRCWnZlZDd6ZlRyRlZ4RHBRdHpGSGF6VzNObVczV0JkS211ZURRL0pxZzJtaG9OamphUnBjQTUxYzZOSUZ6SnErVS9HN0V0RERTZkxRblVHekRkRVpyaUUwMEJGT3N6MTB2S01rbUJnRGJLTW9PR0p1RXhJa0hrMzBxbDV5UmFqVDNwTWZZTnErWW9hMitMaWppRkFRd1dmNWoxUXRQeU9LYzFoaU1pYk1kaVNwRUdFc1BDUEdhY1R3UXMwU3U0VXJqNG9mMkY2aDh3eGQ2QzhHYWV0U0FjbGJ4SnBvTCtlWmVmVENJNm5IdGV6a2xWdEdtRVJTZE9nZkI3QU03SjVhYjVPcEVQWE1wV25ndXFuZS9TYVRDUGRvcjVpd1V6ZWZjNmxHNkdtNTFIZWFQVWE0aTYrR2FSMlV0Q2Z0NkZFZDhGcnUra2hTVUs2bkdPTnBHbHdEblZ6azBnWE1tckZMNDB0WjRhYVRuYXNCOHdyb3JCL0c2Y2VTNjk2ZkpLZ2hvNm9waGkwMlUrSnkwUTdNdTlHT3JVSGg1a0hpUW55MTRmQWZZNHNZL2l0U2pOVW1CK3Q0N00rRmRyQUN4d1VkLzc4QmZFK1hVUnZxYlUwZURmMUtrblkwUEJmOTY1bW5PZmFHM0VhVFJ2WEh2bmhUY0VESnlzZHN1ZURjTEZieitUaHZveVdiS1pNZy9KNWNCZktaTFJ5ZFNJZFpNbE9aMGxwbE4yanVLRGJxQjNBRFYyQjNzem5RTU45MFlMcGVSUTFpblFCN2hJL1ZxRDY4NnJvYjFNNVBqSTlKUFRIUDlMbEhHc2tUWU56cUp2N3hnWlJ0U2VIUTBhdCtCTGxqY3hRMDhtTzllZ09JMTQ0STA0VEd1bjJlYms4S0FiR0lKTUVEYy9FWlVLQ3pKdVJEa013aTB1WFJueGlSWHJGVU1lSE1aMmtqY0ZpaEFxKythNnVvMmpyZ3R4eUUrMmlVZ3FkMFJXLzgrWmRVU3YvQVlVbGtSN2NsRVU0OS9VRW1wVFdUYzdSU1JvM1h5Mm5oU1Q0MFZoVTl6Tk5WT1YrMXVCV1drR2kxb1l5TFNrMnlNL0Q1WmI5cUdpZFNJZVpJMTF3Wm1vM1BrR2N1bWZOWHlwUmtXNVR6ODFCdzd2Sk9QV2E2WGxoblE2SzRrbWlmYWxOL3VvMXhGM2locDlhRmZURVZXUXU2N3pGSHBKNmtTNW5XelAxbnArVlZQTHNLZnFCdDZ6SlduSU9kWE9UU0JjeWFubklWd3N3MDhtejcvbjd4REFrc1Jra0NpNEtvSFdrdzZWa24xSlNESXhCQmlJWHRjclFPbEZDdXRDTWRQeWltMDRxOW00STYzYVZibjBVcEVmSFdFUXVnb1B1MG9sdklkRkloMW5xZ21RVk11WHllRnB0NEVNSjFSOEZLZlFRelUxUlZyejFjbE1MYXB4YVRDODVLVC9mZlRMak5OUTFJdDBPR2QvaVp4KzNzNVkzMGcxV2JFdnNxaEs1cTFoaWtKZEhDRG5INkZVa2swdE9kU0xkUEN3cG5pRVN3ZVZKYlB0Sno0a29wU0xkUks4OU50SXJWRzlkaURNOWo2SW1jN29RZHhsZkc4ZEk0KzdKZmxhMnhFTkNmL3dqWGM2MlprZVBmVW50Rm9ISjdOa3BhYWliRzBTNm9GRXJOclRsNERPZFBMWmg2R2U3MVVOeFhleXFqVTdndnlTQjRtZUtnVEhJeEphWWpWcGxhS25MUkhQU2hiZzRrL2pCYzJrZzJJRmRtSHBjbDdwTmllSVpucjFNR05LTnVqVkpKYzZyY2w2WWxtS0VrUHFCbGltL2NzQi9Qa3d2QVFVVExodTNlY0w0N1doRXBYVlIyL2pmaUhOdUdyRmtoMHhPaEZ3K3AxTldvMlNvSnkvOHl3WjZLWjU5am1UZUYrbEtEUEx5aU5ZWDFXUmZaSjEvZFNMZEZpeWhHd2VPc0pvRll6MEhUOGI2eVJKK3NWaE9SZkhGUFpJeldYdzFQUStTbXBGdXhLV0d1RXRzTDhtckx1RGd5YTI3WEdxRExtZFp3L2R6K1VxZEhKNGkzaEYyQ1VtV0RIVnp2OWJxTlh6VTh2MU92NU81elhJbkxqV3VsOFgyM2piUGE1RHNTRWN4TUFaWjZwemRWRnIydnpxMGRwUlFlVFBTd1p2WjFzNEFldUo3NlNxMFhoT3AzbTIwUEtTVEluN1pVMWYzVkswTnZVQVZCWm5FdEhMTS9pcE44S1gvZXBZY29OWHJzcGlmRVZFRVRtTmFDdVZHbEtoMitqeTNZWXE5UUJreHZWcWplZkZ6ci91a1pKNXVWczZ4UTZFWDZxY3pCOC9ycnJ5aFFrR0pRVjRlMGViUTFJN29rU2JyUkRyNFFmdlBrVlMvQUhIcVpzYUZYcXY2TjAvdnArVjg4d01rYzNKcnpQQThTSEFCaytNRk9hQ3dsUEx4VHFSbW54QnlWeFNIdTB0c0x4MW1iVXpTRzJYakd5SS9nQ3JYWmV2OFhON2xUR3RBYjJ6U3BDTHNJdDdNTWhkdkhxRnU3aGx0cDVOVjBRSzZjd29lY2pBNGJUVjgxTkpSWVRxWncyQmVUZ2ZwMUg4dUxjMlBkQlFEWTVEeEc3WTJhaDYwWFNKaHJSMGxWSjVmWnBkVFFQaC9vSk91R3llN3lPM3BXVlNQZHdzTTlQY2ovaG1USW54ZVl3MVY1TmlBREpMRnd2bUd6ZzVWbkpHZjZFTWRiMVdWYzFwTStyZHhtajRZOFZ4MjRBa1BtV3gyUnBSZFNKNVJ3MVVJdVdRdHZZVlA3eEw1Ritpakkrbk1WdFRLYjJtaWI2MW41RHJTbFJqazVSRkNWdlhnejRTYXB6cVJiZ3hVemN1dEthdHVycVAzWExZT2RCRGwxOHBzQTIvd2VqRVhQeWZuT29ibjBSenNsa0VSdVVVeUtsR3hrT2t6TC90Q3VMdkVaa2ttK09LOUhjYXZkTjFkMFU2Smh6SmRqQzVuV3NNSHZBeWlHYlduaURlem4xV1RVNmlidTdSdFB0K1NzZ0dlMmt4RjhZaVh0ekJxeGJhTjE4bmM1clFacVVMMlZPbEcrb3hxVjNWQmUwNUhNVEFHV1JvUDlxVThjYTRPcmVFeThLcjhIaFNWSFJQbFBMdUU4NVRBYmtwTjZsNTF5RHNpNzZtdnRyOWVjL0V2VVVNUExtTTkrY2sxV1RhbW8vZkNQZG1qMzZWRFRoOGNMMHB5ZnNZeTZEWk9lMFF6ZnRXVmN3VktXaVBkeGNYdnEvV1FTam5mT1RJbHBOUHg2VCtTcFhOR2ZPMi9OaXVma3ZIZWlGcXk2NWNZNU9VUmdnZjBxaUJWSU9jNmtXNEFWRlczSnpJYUoxOGlaeld6M1o4SGxKbURlU2ZrSVFTTDA4UFBFWDViM1JkWi90am9VcFlTcDVsTlRpcjlqMXJsZEZ6WjB1MEswTzNJbFZrTDdoTFhVTjZUY0R2cm80dGN6VXVaaTBvOEpGaXNMbWRhdzZjSWNtR2NVWHVLZURQTFdUVTVCYnI1VnlDVi9hR1V4N2ZhdDdQTWp2UkZ1cTEwZ3hlM01HcjVScGJmeWR4bTFicFFJbjBuWVRaYnRCdVJibDhRWlA4b0J1WWc0eC9lc0ZDckRxMGRKVVIrK3JzK21INVQ1Qy8rejNldHArM3pMc2ZuQWVtTmt3UjkrMi96aWl2cGk2RWIzQ3pkSjFNVzUvOFFKQzkrUUc5UDdOSDVXbWVTZlQ3eUZSbHluSDBWSE9aRWNjQ1hGbGZVYkVtMGNZNnVJNTFXeXd2NE1ndEhPaXB6eVRIYlpleS9kVldNUmVRYmFlSlhIZTZLVEdkVGprejBnZldzWGo5UFYyS1FsMGNJNmJLVlRKai9WQ2ZTVFdESWtsOU13OUpCQnQ3NEFlOG5oN2YrbU10WlJGSTRlM2J5V3R4NHU0NUovMjRtbjNyK3UyKzluU3VFdGM2Yk9kOFAzSG9qejd6NjFudVRtVnZ2NlNKNThKWmJhOG12eU9LZkZaTnJGQWU1aTA5MzBndjVIOXhiRUovVmVDWnpiSW1ITWdPTUxrZXRFWStIMmYyUmIvR1M1N0s0RE43TVNpYU1uQUxjZk9ralAvTldiaFZqVDMzeno2OG5Vd3E4RVFXUFlycVJrcWNCbnloaEpvZWd5aDIxK1U3bU51c3BDeGQ1VWF4bWQzZ1V3YUhYQWFERW1OWUh4Y0FjWkI3VXFrTnJ1QXl0aWZ3aTF6STc1TVYvTTUwWHIzNUJxdEszTWZiNjMzM2xqMmR4Q0pVNDVNUkZLMjJtdGdTVm5xUE5xd2tzcDNzcGUvMGFYdS85TVhZUHAreEF4RDR3NTJ1dkFzL0xlK1k5M1dIZ0RJVXZzM0RzeTFiOVo3NnJqbU5iMWVwSWhxSk8vOTV2NHZUeUFmdUtqQUI3VCt0WlVrZTZFb084UEZ3SXd1eENKc3gvcWhQcHVCbkxmakVOUzJjbjdNdEd5ZFRtd1M2UGRObWNCZ09weng2TWtwZjNjYkc2Z0tIK0xuWFJvcDRmQ0k3MEh3aXk0Y2ZqRUo5RnA4ZDZNcFRKNThXQ0NibjlZbDJMM1lXTDIzT012VGZwL0NnZmpYMjJNdFhGbVI4bEhrcUpvSTRjRnlpZzFpQTdjTkYxaTdDL1pFMzh1T1FRTi9NZEszWGNsTmNEbE95S0JabW91czlieUk0VlhIMzRFVFpxODUzY1o2eDdneHNsajg2RXJYZCtSTTc0ZTJyd1c1SE94RUFQSWk3R2c5ckFRZHREeEhrTmw4bjhJa2NnTzZSSCtmZUF2eko1aFJxOS8xM1VQN2ZHaFloWnBYMnZVbFFZLytZNXkySEt3U3VzK2VTUE1QYkVIWFNBZGNMMG53L2ZiMjVyZHZyc01mWmdnWkR3WmMxMUkxODNnODdORDYyWVg0QWcrak5kUjJmWjJEcnNzWU5uZ2RIWFNnSklYY25TNUcyd1lvUDhQSkJ5eGRyZGxZMm9jNDFJSnpyN3R1SnNKWEZsd3RnZGR2Q0hVSlFmWWhCdk1qWUZVTzZ3dzExY0NRYncyMDNaRnZYODRMRm5uMHlQWngvamtlNkE1NTk5ck1zajNXTlBmT3pKcCs4OGhrNDNsTVhQODFqRWp5QjM0ZUoyOTN2UjM3cU1yeVErbHgzSVBZY2tLZlpRWm9IUjVhZzFxTC9VZTcyMFU1NDlSZDkreitPQ0VEZGZQQUJZNG5qNkRzTDJ0QUlQa1U2Q3h5T2R4SFNsbFZHN21ldmtLNzIvV3J3dUFSRG5sd0ptOXROWlVWL05jaEhwYmhBNkV3TnprQ1V1YWxXaGRhS0VjT0hNTDZxV1h6bVNTZDZaSDhPVlZoNi8rcmJ1NDM5dkljME5lTmNqMHgxSlk1NzVWWWYrelBPc3NkT1ZKTC82enU3QlV6OW44aVNKR2VtUzJXOWtmekV5YVhCSk5ndHE1dEtyNFl0bFhBT29UMytHZDg5Y0FzNzh4aDMyK0Z2V2xSVHNrcXhrbVIxanFWVmdVQzRQbnhJVkhqVWlIWi93NDBMZjdqSHo2Njg3K01RNlF2SVRUMzNyZi9tM292OU1FUEJtZm4xeThJWTEzdFRVdXcrK1RqVnBlMTVWVkVtMDRTNXNFeXdudi9wVzluaTY3Zm9EdlZmdmtxWUxQSlJSR1YwdXlCclNiRHJ6TlFyc1RBMDMyNnh1bm5mbzBGRmI0R1JNZHMxSWwveDI5L0M5VW8yeDZ0RzRPTjZXcFRpYlhkMGFaSVN1YnRKd0daanRQSkUzOVJ0M0RsNmZoVFpTekpQNFVWUzVYV3pWMEN6bVk2OWVwd1hkQ2dPdTQ1bmtVeG5pZTFaK3JVeXkvQnltMVRodTVCT2tOYmdrcVFrYkx6bEh3cjZIRndGRk9uQ3NadXFnS3pJb2p5ZFpwS3NsVDJOMWZrZENMTlo5TXRvdHcxWlkvc1dqaXVmejFHbkRYWXRGSTd6SVE2bFNzSTEydVJCckRDdmJkTE1oMkp0cFlkUVdPamxaWFBhMkt3cFgxZFVmbC9kMVFtZGlVRExJQ0Y5SjBuSVpmeENRdXJDRVcxZHZJbFRJY2ExTG5kUS9OVXZHNWVFbG1jS0twdmk0a20wV0ZsTVYxZkt4WDdMQnpkbW5UR2ptaW0vNVlwRjRNMnQwazk1NktUSW9qd2RUYnlrcng0NGFGM3UrK2l2Ym5NbHBwVTR4dHNJK25VdGZ4Zk81ekMyNGE2Tm85VnZrb1ZRcHE4c0ZXVVBOYk5QTlZHNU9PbnpVRmpvNUdSWjAycUVhdFhEbmlDaG9ZbEF5eUFoZlNkSnlHYlpaU2dPTFYyTG5PN3A2YmVLbDhCVXU2cWNaZmRXaWJEcC9ZcER4WEMwWVVibGl6WXFYdmZHNVhiT2tRZzVYaFVLcXJ0cjI3OU4xYnFGQk9UeTRVN1ZXMkZhZE9kMDVSTHBtWGk1V3dhcEZCNzVyRmVsc0ZjOXJhanNWN2k2TWNWdW96aGQ2U0pCWlhTN01HdDF3cTI0bVl2T1M0YU8yME1uSnhuWmV5M3hGSkJkcjFudkRabGN2RzJUNURWZzFsc3Z3ZUV6K2RkaGliU0Y3a2E3cWN1UmQxanVET1JSYmdUY2tjc1NXRncrTVdiZERQMUMzQitVYmRvS2swS0FjbnBteUd4TEphdlZaMmlJaVhjbXVuMk5MZ3dLeEZaYkhWOFh6ZWJ4Tnk2bTcrUFpTN2xIb0ljRmxkYm0yckduVnpibm1oVlpRYXd1ZG5HenU1cmVsZnoyQ3Z1ZktuNWcxZDBtcDEvS2xsZGRZTHNPM2s2NlhNN1ZHWVZ2bEUzd3VmMktRa1creVhSL2owWmVWZ0xXaDVqU01hbGhvVUE3UDVlSXRRWmk2Wi9hUEl1UDNFT21PNFhxR2dKcC9TYS9pK1NJYm10UVJkMkdtVUxCVUtQU1FhTm5xY20xWjA2cWJtMEJVaVlkYVcramtwRnNnRCt2ZXJEYjd5bG1Xc3pFZ1hpdVFWbDVsdVF5UDJPeVdNN1ZIc1ZtMktFdVNZVm5vN1JSZG50dFQxU1BwY25IQXVDckQwNnl4TFZab1VBN1BvbG9JZTlRUVJlZS9PSy9HS2Q5QnBDdTlmRGhjdFFzUVVOZnltU3A0UHArNVdRMXhGNTdVSzRqMWhSN2liVHRkcmlWclduVnpNNUNxY0JGckM1MDhWWGoxbmNoUXM2ZldQcnh4R3dQaXRTcTY1ZEhZTHJQemVYeHRsZHRtZWVSdXJuZ0thZEZjVWFlbGhLMm5TOUM2eEI2a1RkTHBQdDY0WENsUUpJZG5YQlEwQ3NSNXF3YUlkR1dYRHk5anZjS3g5UXlSeVYzQjh5WkRlSTY0QzdmN2x2SUZGbnFJc3psZHJpVnJXblZ6dm4yaE5jVGFRaWRmTHR3aldaVTMyY3oxcVkwQjhWcUkzcmJMN0h5STdDcTg1ZTExaW1iQW9vbkZDamR3cStqU2dNYjJpaVZpa3QzSDNxSVhyUktEL0R6RmQzbXRac3V5RTBTNjIyVkU0Zlc5UXFYTFBSK3VnUzFCdXd2dm90eXdhMVcreEVPZ2M3cGNPOVowQ2hGVCtqMzBCTEcyME1uWDdoYXBlalY3Y0dyR1dQRzRHR2l2RlVrcnE3TmRadWZMK0lQckorYTdYcTY4eTZWUGY0eWJQUmZqTmxXLzVHckJlSUcwWWJibTdORVpXWWxCWHA2NXNxZnBhcW1PUUNjWERyWDRhaEtYM1BZbzlYek41aXFRYTNmTjY2ZTZYYjRTRDRIQjdYS3RXTk91bTEzRFdpdlIxaFk2ZWJQd2VqcVY3VHFkTjlaa0xnYmFheUg2Mnk2ejh5R3lLL0h1bFkyNXJldzkyMXhwTThkeEh6R245Vm01RStldm4wNnYwZWJpdGNRZ1B3OWI4YmZRcEZTOEVMclFoTE1XRDdiQ1hpaGlLUFY4RVhPek91MHViQytOY21XVWVJamZIblNXWmExWXM5V21tM1BOYTZGQ1dWdm81Sm1ENGw2MmtjNFR6TVdyaTRIMldvRG10c3ZzZklEb2lxeVhpL1pMdUl6ZVNvbWs4OGV4NTVTbncyYnhoL0YrbVAwNVhvT2NIT3dTL2pLRHZEeUZXN3RFZUpVa2Jub1o2NFVxUEExb2lyZkMrQWVxbHhwSURXTlI3aXJjWGlyekVMNGJldDNXb3hWcmVtMjYyZGF3emJ5eXR0REo1NTNyZ2FuRGRQZHdQVW0raC8wTld1ekJRSG1OMHRWTTJ5Nno4elhGTlNHZlpMdjJPYnlYQ3g1N1NsbFdTNjRjT1lMYktiNHFkMVg5NHZCYSsrTnY2N0p2SUxXbEJubDRMckd5aVMxcG9EU0ozaWx2bFpUU0JoQVVib1Z4dVNXZUQyZzZsMVc1cTJoN3FkUkRlRXJibmF5MFlFMjdiczRGb1kwS2FXMmhremVYUzVyQ2h4VysvSFhzVXhSTUh3YktheVhpaXFwdGw5bjVJdDZXNnJib0hwWXJVMzRreXEzSlNqckZDOGhjdm5ZcVpvdzlCbGRtQjY4S2YrSWYwUEpTZ3hLWFo3RnNpVThiS0Uzemw4SHVsMUlGRXhSdWhYSHBKWjRQVnNBalFMbXJhSHVwMUVQZUx0ZUNOZTI2MldOK2UwWFMyaUluWC9KY0R5d05QdStkM1NlK2lRWTYzT3ZadFdqNFprSEJFMEVPdGJmQWRwbWQ5eksxWERpZGZzb3pSK3BzY1J3RTE0V0N4MU56aExaWnZIRm9PS3BVZExsQkhoSDlncWRjUGVRbFJmeGxzTUlkdEJMK2l0V0ZXMkZjUnJIbks3WlNreXh6VjlIMlVybUh2RjJ1Qld2YWRYTk5aT3FSUzJ1TG5MelhKRDU1TWFnN3lGeGJiSmZaZVpmakNFcDJpallucHIreXJNWE40dFZ2R1h0by9SVjN5NlpRWkxsQkxydjVrMnR1ZmMwU1hJZVBZNHRzcC9CeE9xNXpvZWRyR2xXUlBITVh2aE8wbE1kUjdpRi9sd3UycG1VMzU5blhUbmxtYlpHVGYyUlV2eWsvQm5VSG1kdXU3VEk3NzNJY1FjbGM4Wk1hSlMxZUtYMTVvRVJBYVBXNDdER1owQVlRRVVyM0ttdTFNVVNrdTFHTG94SHhSdEg3VmtKaW1PY2JLWldrN3NKTm1lMW0vT0RLNlhMQjFyVHM1c2IyVldMTXJDMTNjaVZwaWlnSGc5QkJacnZNenF2Mmp6WXhMbjFpcnFEOWphTVBOQVd0bzJydXlCL0NuVzQ1THEwaTBxMFVHOVZHN2VYRDBrYUNQTjlNeDh4ZG0zL2FqSjF6NVhXNVFHdmFkbk56QXl0eHB0WldjSElsYVJsUkhnYWhnOHgybVoydm8yTUE3WldBY1RkVmZPOHpRS3ZLckRzbDk5SXJDOG9qSExhOFB0OUVwRnZMYSt4WXkwTTgzMVRSWUhmbGRybEFhOXAyYzFPQUt2SUZXdXR2SlJlRE1LL1pMclB6Zm1XT29IU2p5ZFpscXNkaXEzdjFqV3liUHVLdzBRbFlhSGtONmlIU2VTdU92ekRBODAyVkRYWlhmcGNMc3FaMU56Y0ZxQ3Bma0xYK1J2SXhDUE9hN1RJNzc5Zm1DRXBuM3R0WTZPZU9Hck8yeHZnclI2dEQ1MXRhMHpRVjFQWCtLbFhMalZRVEYrRDVhZzE0cUVMZGxkL2xncXhwM2MwZTAxc3RDckxXcjBrQkJrRmVzMTFtNS8zYXhOSlRqZ0EremNZZS9rejRsSU1ZMVk4SVJBUk9PQUo0bHV5aFBteDl3dUdKNmtVRUlnSm5BZ0grZzZ4M3o0UWwwWWlJUUVRZ0lwQ0hBUCsxMU90NWxiRThJaEFSaUFpY0NRVHdHeWRIL2dqZ21RQXFHaEVSaUFpY1lnVDR5MkRycDFqL3FIcEVJQ0lRRVNoSFlBdVJicUdjTEZKRUJDSUNFWUZUak1ER3NYeUg4eFFERkZXUENFUUV6Z0FDNDJQNUR1Y1pBQ3FhRUJHSUNKeGlCSHJIOGgzT1V3eFFWRDBpRUJFNEF3aGdtKzZURGMzNE1YeEErYmNhOGthMmlFQkVJQ0p3ZkFqd1h3WnIrRGpkQjlnaG1ML2krSFNOTFVVRUlnSVJnV1lJWEVLd3V0Mkk5U1dINzA5bWZxb3BkNk1tSTFORUlDSVFFV2lFd0dWRXV0MUduTDJibkcyVnRmeTV2RWE2UkthSVFFUWdJbENFQUg2M3J0blg2YTZrWDNmR25IQzNTSDZzaXdoRUJDSUNEeDhCdkNMaC9FVFJ1NnI4bk95NWczVFIyMis2emZmd2JZOGFSQVFpQW84S0FrUEc3Ti90NkhTcmZQUjVLL3VSMkkzaitBbkZSOFViMGM2SVFFVGdhQkJZZGI5T2Q2SFM5K3Eyc2dpNVZZbjZhSlNQVWlNQ0VZR0lRQ1VFTnQydjA2MVdpbDNuc2puZFluYXUxRm9raWdoRUJDSUNEd09CQ2JOL0lSZFAySDJtZ2laVFQyOExxbUVsNmdvQ0kwbEVJQ0lRRVRncUJIRHJOWTFZcWdIY2phMFM2U1Q5YXVOWExLU0VlSTRJUkFRaUFrZUx3QlFpM1pyWnhIaFNLOUwxV3Y2aGJWT1ptSXNJUkFRaUF1RUk4RitSTUtWTUhXelVpWFRUN0dEQkZCQnpFWUdJUUVUZ2hDR0FYNUY0emxUcDJxZjM2a1M2VjhVYkVpWitNUmNSaUFpY1BBVHdLeExQbTFvTmJ0ZUtkSDIyWXZMSFhFUWdJaEFST0drSUxOcmZiSnErbDlTSmRCZmpsTzZrdVRUcUV4R0lDRGdJN05uZmJOcDZvVmFrR3h4YTl6T2NGbUpCUkNBaUVCRjQyQWlNN1lkTWVpdDFJdDJGZU9QMVlYc3d0aDhSaUFpVUk0QUhoMGVVaW4raHBQcnF0VE94TnZtb3FKaU9DRVFFSWdJbkE0R08vY05nUTN6R1JFZTZ1Y2tuUmxCMDZ0M2R4LzgzVjNqMkY3cVB2NThuc3VOZGh5T2s0bE1tRW85NGpnaEVCRTRrQXRQMkQ0Tk5ka21rNjB5ZTR0L1puT29mdm5uQ2JpTFE5ZTU5ZFplOFVqSExDNU1yZGQ2b09KRW9SS1VpQWhHQnM0MEF2amhzZktIcE12K0NrNXJUWFhneDJjQ24xM2NlTENSekRNdmF6UmNYa292c1JRWEo2bjJldk5qMEIzZVVuSmlJQ0VRRUlnSkhpY0E1eHZhcC9BMmVVNUZ1NzBZeXp6NTU4ZDRJaFQyMmUrRlRmSjNhVlJ0N2M2SWlPWGNYcGZHSUNFUUVJZ0luRm9FaE14Nzg3WFJIVUZWRnV2NG9PY2VlMzF6bTZvL1pqVDVmcXlZRDlRTTdhYjZ6YzUwWHh5TWlFQkdJQ0p4VUJEWVo0L00wZVZ3UXQxSmwwNWQ2WHdBQUEwUkpSRUZVcEp2Qlo5Zm4yVUg2dHRncSs1TDBwM0UyNVlNbEwySFpJUUtnRkJIUEVZR0lRRVRncENIUTVkdHYrdGhaNW1rWjZlYXdJN2ZJV1BxakV2ZzJjVHAzRzJUbm1hNk1kTnRhUUV4RkJDSUNFWUVUaDhDcytTbTZtZlN6SkRMU1hYMkJSNzNzcDcvRzhzRzdYdmJsem1zeTBNWGZCanR4Zm8wS1JRUWlBaFFCM0hyZEovbXI2Zk1pTXRJdG9tNHNQM1V5a1BkY3UrTFJraVFacWtoSDE3OUVXa3hHQkNJQ0VZR0hpc0RVTzc5R3RJOWJyK3RFa2MxMHgwMUd1bWV3TE8zSlgvN3FzaVZCaVdlTjQycVZZQmFURVlHSXdJbEZZSU9sdHhVMmpOOTZuVDFNRlphUmp1Y3l3Z1EvTG5GYjFPSlo0N1dVTFA2UENFUUVJZ0luR2dFc1BNVkN0V2Q4Yy9OYTloQXhpWFQ0K1BxNnNFUUZPQ3g0VDdScFVibUlRRVFnSXBBaXdIODhncjhNZ1JzUzF3a21nMnhaU2lJZFByNitJQ2hVZ0Rzbk4rNElZMHhHQkNJQ0VZR1Rod0FtYVB4OTFnUy9Ba1pXb3BmdytKdzRTS1M3d0xJVjdWVVo0SWIyTjRvenBuaUtDRVFFSWdJbkN3RStwK1BQQ0crSW1aM1U3UUpLOVpFK0x6d3ZJaUlvRnVXdDEzSDgwVU1KV0R4SEJDSUNKeHNCUFBTN255U2RyckY0OVVXNkxmbng5QTM1SllCdTlqamR5VFl3YWhjUmlBaEVCSklkOWh5MjM3QTBUVGZoVWtRNm41TWRmWFlmS1ZHb2ZyWjZrOTBWQlpnT3JxVGs4WDlFSUNJUUVUalpDSncvNFB0emZmWWFyNW9EZlVkMklKOHNsbTlHNE00RW91Tzd2WHl4TUNJUUVZZ0luQ1FFT3IwSG8rU0gyRDA2cGRQNmtVZ25YNGpBYzNXM0JZRzQ5VHFUM2FiUUxERVZFWWdJUkFST0hnSnpqTjFoQnl0K3hYU2t3L1BDNjRJR3o2UHNpc1FlMzdpYjR6ZHU0eEVSaUFoRUJFNDZBcC8zUnZhSjlSd2xkYVM3SkYvclIyUk1pY1YrM1RtOCtoK1BpRUJFSUNKd3FoSG9xMzI2aSt3Z3RlUzhmRzJzeDE4ajI4QmZQQ0lDRVlHSXdLbEdZS0llRGo0blAxODNMNSs4NitQOS92VEx4S2ZheEtoOFJDQWk4R2dqOERtdi9HM0dEbjd6RjhYTmlrWDVPTjFRVHZQR2lIVDRJWjE0UkFRaUFoR0IwNHlBL0pJd2Z5OFdMMUZrdi91MWt6MU9sMXhqTnp1OXVIZzl6UjZPdWtjRUlnTDQ2YStESjU1OTh0bkh1aUxTcmNxWEtNYnl4eU5tMlhPOWVPYzFkcFNJUUVUZ0xDRnc4UXZGSWpaSlh2cUYwcXhYOUQ2eEp0UHhIQkU0V3dqOGY4QzFaN1hUalgxM0FBQUFBRWxGVGtTdVFtQ0MiCn0K"/>
    </extobj>
    <extobj name="334E55B0-647D-440b-865C-3EC943EB4CBC-10">
      <extobjdata type="334E55B0-647D-440b-865C-3EC943EB4CBC" data="ewoJIkltZ1NldHRpbmdKc29uIiA6ICJ7XCJkcGlcIjpcIjYwMFwiLFwiZm9ybWF0XCI6XCJQTkdcIixcInRyYW5zcGFyZW50XCI6dHJ1ZSxcImF1dG9cIjp0cnVlfSIsCgkiTGF0ZXgiIDogIlhGc2dYRzFoZEdoeWJYdFNaWDFjYldGMGFHTmhiSHROZlZ4emFXMGdYSE4xYlY5N1hIUmxlSFI3WlhabGJpQjlYR1ZzYkgwZ1hHMWhkR2h5Ylh0U1pYMWhYM3RjWld4c2ZTQlFYMXhsYkd3b01Tc3lkQzhvY3kwMGJWNHlLU2tnWEYwPSIsCgkiTGF0ZXhJbWdCYXNlNjQiIDogImlWQk9SdzBLR2dvQUFBQU5TVWhFVWdBQUJaTUFBQUMwQkFNQUFBQVROYS9xQUFBQU1GQk1WRVgvLy84QUFBQUFBQUFBQUFBQUFBQUFBQUFBQUFBQUFBQUFBQUFBQUFBQUFBQUFBQUFBQUFBQUFBQUFBQUFBQUFBdjNhQjdBQUFBRDNSU1RsTUFFTy9OdTZ0bU1sU1pJblpFaWQyK1lnbnBBQUFBQ1hCSVdYTUFBQTdFQUFBT3hBR1ZLdzRiQUFBZ0FFbEVRVlI0QWUxOWZaQWtTWFZmOWU3czlPenN6TTZ3d1BIcDYyRVB5Y0tHNjlFZFJCZ0lVZU1EYk1raDBRc0hDbU1wNkFFaGJFeWdHUkd5RlE1amRVc1doQlVPcVVkR1ora0lRN2RPbGswQTBzeWRMRHNVTnU2MmRMSU5WcmhYL09NQWJOZXdnQ1UrZEwzTTNoM2N3VTc2OS9JN3M2cDZxai9tYXpmemo2bDhtUzlmdm56NTh1WExsMVU5VVhScTBrTnMxUFN0VXpPMndPaHRKWUgrcUpyTW5yaXQ1Qk1HZTJvazBCcFpsZG55cVJsY1lQUjJra0JqZEZYZXVaM2tFOFo2YWlTd0tGUTUxMnQ0eHNjLytjRlAvZHJBVnZpVlV6TzR3T2h0SllGWWFPbjY4RUUvNTVmdjA5cjg3ZUdvb1RaSTRIZ2tjRW1vNk5NSDl2N2NqMHBsdm5FZ2FrQTQ2Ukw0OUQzc1MvLzdwRE01S245elFrSDNDN1I3Z2ZRek5ndmdCcFNUTElGMzhFbC8yYTEyZ0c4TFhkNHFJUHJ5WnpudWxRS29BZVVFUytCMzJkYy84OG4veTlpVEo1akhjVmk3S0ZTNW1BZjhDQ0YvYzV4dVFwc1RJNEV5K3pQaXBjdllMV2FVNW9VcXMwNGhVU2ZBdmxrSU15Q2RWQWs4OURqM0xNcnNscnZ1MmhDNnZGcEk4cVUyWTN1Rk1BUFNTWlZBTEtlNno5ajZTZVZ4UEw3T0NWVXVhR3NYcW93MXgrc290RG9SRXBoVDk3V1krRnZOVjVTQmlWNHhRVCtUc1dJR3ZCaTVnSFhVRXBoNVN2WUkxL0k3UjkzNUlmZlhFR2I1UlFXN3FiUHdjbHhCVVoxSXRBcDdtZVFyWmtWaXNDZHlFRGxNWFJDcS9IaE90Vis4ZU11ZEZ2d1IzdG93TE5lT0dHSENsSzl4eTR5NEpuUlpEdkRBWWRWdk9RRWNPT1JiQ1FHblBla2hickNDY2F2VE0zeDVlVjNVYjVoaFYwL0gyT2ErY2J4OGx1N3B1UXdjTjBPY20yM0cxZ1JiTGNaNmxKdi9YZ0dydno2c3lrL0JjMEZZNWIzbGdyd09WZ29pSGpOYSs2OGNMd09MeXZ3cE5vNmJJYzRIN3NTYWdpRlk1VTJlRzZ5SkF2WFhoMVg1S1hqQ2FhSjBwU0NyMjZmanh2T2NuS2lDbzVvKzJobTI1UkE5ZG9ZNE4vTzEveWU1NmlvSDQ4NGJyaFh6WVdjVUp4czR5elc1OEozODR1azQrTmErZTh4Uzc0djlXM054N0F4cFRrU21wbTY3NXF0ZmRLcDgyS2tjRFppcjdlUTMrRlIrMWJnMW8xMWVSMUYxYzl5ZWpyRGQyV08veTJxNzk2TEh6NUFuZmNaVWlMbXg3NXBsQTFlRWxaTi83M3I5My9Wb0hBQ1dZdC9Kc2hyTUhzYjd3amdBVU5xMStobVc3VjdKcXkwSlF2THYzc3QvZExwS2J6NEE0RDNjL2NxZnoyTWtpdW9GN3kvektVeGE0NzJ0Y3Z3TXVRTkNFRmE5cGo3bktaeUJLODZFQW5pODZWSVpEaUdpY0QwWG81Lzc4Vkp1azRNcnpndUcxU0k5cU1GQ0x3L0RWV1dpK29ONXFHT1VwNmt6NWZlbHFDMnFjM3FxNXFnSzVyU204QjRQa2FGaG0zaithTTh3NDhzbm5sWnArSGtQdmpubXl2SHl0eno0bHRmZWcremVoL05KcG1vU3MxeFNkZk9IYzlrNDRPeXFvMjJxMThJRnBRY2ZlQzBuZGVQMWIzM2d6ZmRXa1g5SnAzRHJBeEhmKzhEcmlDVDdvUWNwM1U5NUw1Q2tTZlQ5NkhmNThoUVl1ZVArNnQydkdMSVY2TzZSbVhGM3VSUkROdTVFK1RFWHlZWnlsZEg1UlhWdElobXg0VklYWXBaM3dTLzhGOGhmTGM1dGpiSGMxNGN2c1VNNXpHeURReVMxNFJUbk5RUHpCU0FrQTN1bFQwUGJwcnZSMHdZaTVSck4vd1NBdjU3QlFoU1ZxbjZZcFQvNVFvMGVSWDlJdVZ1QncwckZVWTgwUXc3eUpFRERjdytLMGNJQnlRUXI1NzIzRVJ5WW9nSlhGTkZmd09UMkZIRGdjOWoweDRmek50TXNueUkySFQ4OHR0NkVuY05nWG5yZ2lFZEFvR3YySFkwUHdYb25GbGwxMXAvZTUrbHdxbTQ4Y3VhM0dYdkZyMkYwN0s4V2FkcDE5b1VVUTBWSUZNTVorR010MUF3S3Vta1F1MTVVeW9icDNja3RoVnFxamZMNUNWcm12UkF4dzlpS0lqclZaeDJkSWwyZEJ0RzZPUnBIMGJOQWRYMGFWQ1VOa210SDA1dkhTdm1paHF6TWhvVkV4UzhBWXRPcUh5ZGJydTZ2bzExNkszajJmaStEWHV4TW9zOVFSb014aS9BREVLdGpORzA3Ky9zWmIrcHRtRFpDb3hoa293MDB2R084M205NU1TNXVZcGw2dDJaQzZCSTZSWnFLOTlKMm5JcllnU1prTTRwd1dMRmpYQzE3MlJqaUpSMW40bVh6NzZUQk5VMzlXTG1XWEpOZHNMQnBVeGhrSGRQbkhTL1JZOGh1UFdsK2V5eFZ2dUNPWWRiek1HeVlmaXpGS0c4SlJ1RTdCWG5tSDBFdlp5S1RIN0NUV1ROcElhMGZwTUtYMThQNlN4emxwVVV5Ulo0eGNmWnBtMnpFWnBxWmM1WWZOdmZnRzRDRTFFempqVkpTWm45Wm9OTkZ2M0V6b3dnVGx2RU8rNktqM3paRG8zUmFBRGNlUzVVM3ZOMXM0RG1YRnV5cWNyU0I0V2VJUEl0VC9vdEJ2YXlhcUE4cTJUV1o2S01VZGtFYWFXMlVOam00aWFQS3RQeUt2cW1VUTlBdWhpRHRBeDI1emxmc2VwRnZHT2N1b3YxeDcvTnhFVlYrZHlkTlNwZGMybE8xTFhmTncrdmIxVmc2NDE1YjJ3eHBsS2xrU0FLckkxT2E5WDNZbHJmU0xkaFQ1U1YwdUZLc1EwZ214NDd4VzdubFlsUkd4U0x6aGxSMDZ4aEdQbkZVT1FKVjJ5VVkxckpBWGQyTnM5QVdkajNkckdZZHVjN2YvYVYvdVJuRkJWUzVQSFFsMTdYM1JmNjZ0WDR3dDF0cEZ0eHJhNXVoTk80a0pkdGdablZrQWh1V3k4QWJYL1RVMDRJOVZhYlI1MGJZWEViZ0RlWllSOXFycDZnVlRyZmtBbEhhZEVySEFoSlhsZXVnMmh5TFVGWWpzTGxpbFpOanBGVk1sNWRkVjVuSzR3Sk16R1ZaVjBXMGJQU1ZybXFzVGh1WnBPdjJUR1V3cE9oTytvenJZNmp5ck0wLzUrQUNjNjJZQlh1cVROYkQ4MGJ5eGxEWkIrNUtWbTJNQ3VkWW5JVTBibGtmeEpGMngyMXYyaVd1S3JkQWRYU3pZY2c1T2RxWTFxd1M4bHR0aDBOVXphUmRtamhUM3l4S3lNNW1pMTNSWE5iWWJXY3l1NWxmWXpqeDlBeUdOTEhKTXJQNzIyT0lkMk8vNDNWYjhveWtCWHVxek44SjlwdDcxQ1RZZndwaXp6aEhSR1RaSFFGbHR4K3pWRjVlMjJlcU1Ta2xMcGUwUnFaeTkwTHMrQWRmTWhHdU9TR3NTbnBGeHBPcThwSWxtUVo2N1ZCSFBOWFl2c3FhcDN0dG5jR1FRWjBvVi9sV1pYUlZ2aUF2bHV5elFkM2JPZzNzcVRKM2M1dUZtRTYrblRqN2wyNkU0c0plaW01VVBCTVRlU1lEVHNXYnBURVRWNVZoTllyNlZtbGFmZ2t0WjlzSG9rTlBXcFc3dmlkWXpNRVlhcFZiN01hTzRvWjhRQTNnTUpEeDhzcU1zeE5sTUtSb1RmaXNiVlZHVitXdVhKYURqdW05N3pBY0ljU3dLaXM5VmFiRGp6VjZReUdkcTMyemxUVTlaSkFHVXcwR2VGMlR5aUZOYmtBVFY1V1hRRFN0YlY3blJVRlNJaHMzK3d3eXNHeW14STZaWjNWc0tqSS9WSlhibGxOQkozTTEwUkhjOVl4VFVNV3hDUmtNWmZRL1J0SHNIcllndzBzeENoZlVTcmRGdWVUTnZJR3pWUGxxb1o2cXUyQXV3eVh1c3llU3pPTjZJYW9ISTlIZWpaU3hXUjdjMXNGSTBxcDgwMEdZQU1CNmMwUkRxcDFhZk9XTVkwazhxU3JYME5PNjVKd205N29hQlRhR0RIZlF1YmJPWWtnMW4reDU2YnRqcUhKWG5pN0s5dWx0eHZOZERaeWx5dXRGMko1blc3N3A0YzF3Ujd0YXp6a1BGcUY3TUE2b1U5bzZHSE00UnBKVzVmVEpiRGlKM05vTno4SkR0ZE4rOFhsdlZvaGFQS2txZzRBK2NOS3ExK3FiSFZZZTJDc3VpNkhjSVk1VVVkc2FYWlV2cUx1SlJjdjl4NmJ2R2pFRGU2ck1YN1h0RmVGeWxxM1QvdFh4Y2U5ays4c1E1NXBmUGoxNHBCLzFITkp0NHFweUJhT3hRbGRER2hhb3Fuc3VGbFE3N2JjdFpmUVhUME9WbFZOQmgwMjlGOER3cEZkLzJYRTZzaGdxTU5pRFVlWndQVnNaMWNIb3lxdktVdC8yKzNDYTI3UTdOTENueWp5Q1lXUG01cyt4RHAxbDFuMkVHSmVsS0U5THpVY2NHeTZEUE5MRWw5ZUpxOHA5MEx3K05sTmV3NEZIS3daeEQ0Vk9MT24rZ05oTUlYb0ZRMzNsT25xNklodVFLdXNiekVZVzVVVW5ycGZGa05mM2VPQWxlT21WRVZVWmIxOWNwb1F4T0JabTROa0VEWHVxVE5xWmNjN05HTUNadllqMFhrbE5ZZUI4czBtbWZWMFZITUt6Qy9wSXF4T1NUbHhWN29MazFvUWtWWE9Td0pvQzhLVEFVTm9QVHpLR0VHY3BuRVdKc2tOVm1WWmtUelp3SEl4dVZsalp2YmJPWWtpU211eFJoNXBVUnB5eEJBT1JTZThzeEVYZGthd0ZlNnBNOThMYXU2S0dwWis4WisvbC80dHlYbXJBZ1FIeWlsZWNZTWNpRmU5NTVkTUUrWlY1bG02TTFrbmlrb2pCOWJKTkFaOWkzUFVqbTNZSjhoKzRkdVBIdmFJTWtNemhqbFZPd2ZCZEN4YlpXSjNRclJwdzBiVEF6T3hRVlVaWGVqK215YjJ1U0dTR2xmdk9icDNGVU9rbjM4RHV5bElBUmJmQWM0RjIwSXF0eXI5NCtaVkNzcy85VUhYL1J5V0pkMS9iKzhyYkZUbmlYU1U5QnFyY01FUGl1QnIyVkxtQzF1c2NRL3had0pmYjF4ajd1bFVrczEzc0diSGxpb2xpek9FT3JJYW5GT25XRTVXb3krdmVSRlNpeEZGbE1xVE9xZTlSeHU2dXN2MGR1NVBTSTJ4dlFISDdGMkp1aGlSUzNaNVZYd0hjc1dDUnpkTGFPS3ZRYXpsVWxhTi84aU82SjFyeksyajhKanhWa3EvTlNaSjE1d3lWMFhlNXh0aGpqSDFENG8vM09BTmRjVlQ1UExzc1hoekVsd2E0Tk9acnI5VG1VVndsNzRaaUdNOWR1OXVHOFpsNHNZWTlWYTY3N3liTzE5ak5UblJIVmZ5V3ZrMHdxbUdwdEwzWmo2SUd1U2Mwa1E3dXRBSGFSSkZlTkJuZHhGRmxpdnhlc1FqK2E4WStINVhld2ZZM3JjSXVlNm9UL2MvOTVmT3UrMlpoaUN5ZFRPM0Nka3BRcU1YbVpkTVcrSEdHT3RtVUtEOWNsUzFzblBTNHo0U0hUdCsxNnJHdjJtNVBGa01KKzhIbGFQNm5NdllQaDg1d29MMkcrb3BsbGR0L0JrT0N3Z3ZzSlpzUmZndWI2amZZcnk5SHY2QmptQzNOc1RzdjBaSnJjUXpzcWpLNUJrUldwUTMyeERMeTBNMm1LbEpQd2tOMzBGd3JJUktIWWhnRE94Sm8xVThwS3pjZk80NDBCdVhFVVdVc0Q1c2VkcFkzRXMwMkk0c2kwN09FWXRkV054eGNWVzJlbURaYkF1UnZySnRhbWNNb1VtVzAwVFhUcFc1SllWVnVvRitpOWw1OExQc2h6QlVlSHlGWXAxa1Q0RUJaQmtQUGxFYXN5dzJuYmpkYVpvRTdiaFdqeWhUUU9NTkFzczdKYmd2N3R3T3FPRlJzSFVEOG92TWlPSDI2S21OMXJpcGpQbTlhbEhBSXZNcEJaMEo1U1pubUJ0dzVHMVNFU0J4cVlaUHNTQ0RIbis2ZkdIT0VSSU1mUHlYMllHa1JpN0VLZ2wwcENIc1Z3M3lzVXUzRkp3Y0hxRExXdUMxSGlOVmFFSXJqR1U5NHZEd1d5cWR3TXArRlZSa2oxTys5d2I3c3BxaTUxOVlaRE1YeXQ2MW0zV05FaXREUWdvdmNjYXNZVmI0SWFZQ2ZhT1pHaHhwaVEreEV0VmR4R2pWbmNmRWk3ODg1TXlaZW8yRkhsV0dLOXBwV3k3WlNTWndHTzFZNXNvczBOdHBIOFRBcDVwditranVScG5wcXVXMTBqS1FEVFdNUlRtdzJOeGo3UG9zS05QaUtBR01qMjc0MHRhVDJ3NjFVMndrZ1FjWjdQWXU0eko3SldnL3hORlc1YXZrMW1KU3RGQThWWjdOSU0zUk9PM0h4VHFweDRZTDJHcUZXakNxM2R2bE92eDd6Q3ZxOFpXdEdib2t0YjUrbmxtN0MxRGdGR3JaVmVXN2dXaVowc1N0YWxRMGJrc3hGTXIrZ3dwcXlnQjVZYVIwOHRpMEpVckdUL3VIbnZyRHBGQkF3MTBrVkRTMmdIUnZKM1JLR3RzaW9UQ3hWL2hVclQ2Z3RUYnVoWFFVSVFYNXFDam01THFkUEhRalhkZGtDb0xRV1JYRHlYTytNTjRoZGlXb2lkcWFvVlNZcDdhcUdqU3pDWGNjU3BSbnFxNDN2czJ4TkVScjVXUlptc0dKMGlOWUZUUEVEVW4waDJGMmg3blRZMHZ0SVRrZHdGVHAybFlhMUtwZmUvKzlnUFA3VVJvSktOaVZjODN6dHFIRVROU1FyZTVMYVlvWmIrVE9ORUFCNmVkanVoZkxiTmhXL01ndHVnd3pTbGF5Nm9tV0pVdC9uL0k4YVk4NC83WVRMaGoyUUp5elBkWkZyTU5ZVHVhNnRxYUxJK1V2UmtGVlZjZ2MwT1RNQXNNMHlUSHRzWks0SXBKNUZWWmsyelUzVkdqd3ZxN3grRGh4SE1NMVFMTnRBQ0hvOHVuSFJ6RVV4eklxbU1VOVVLZXdyYVVKY1R5cXJCSjFMcytuMEJLWHIyUVVhSmxYVzZYdWFOZzZPSUtvRHkwcEpqSVEyZDRyODc1b21vTFZPVURjVm85TTQwSEpLem9wQjVjYW9ncUpaUW5LaVo3cVRncG1Fa3hCLzl2NjIwd2h5M3BVRmtKVE1EcFM3QmRPaFpzRnBwUUZhNGgvK09LVi8rMTl4M0dJL3JHdnNURCtML1hpS3FyeGgrMEZaWWVXeXU3bWtHQ29yQmVoUFlqVVNNYmtWTGJRTFpJMHB1dElSNGlBMWVscEtwcUZMWlVIcUFSdStiaGRxbUZUNTdzZVFyaUhqaWh3VG9zM0drclcrT1ozcUNqMnFoZ2RBRy9Lc1U4ODFXdVNSVUhJL2FrZWNZSmVvalpCbzlKUTZJN1R4VVJQd1FTTi9ES040dk9mVXRxd2pwWExKd2J1Sy9sVmNSeXlLZm0vL3F0MWVEWk00aEJ2MFlhdnVRdndYQ3Rwd0ZVa1V4OU5UWlFxL1gxR2RaYjZ0Zko2dDZIcGtVZ3lkVjk1ODRxbVAzZXFndlBRdm9vcFc1Yk5rZ2JhTklhS3p4NDRrQThrdkQ2ZUlxWGVFcldIdFlFVGx0dmZUVERCTitseUZIV2JMN3FFc3lOVU5QOXpkdU1KeFl1YUt5RFJFRnlMcE5TTHFhcXNHcDFodVE5RFpMWWFkaVpVb0J5UDZSOUMzZFJzbnRsWnVUYnEwZlNOQ1pIczIrdnYyM3VDNHZYTFBJQmIzWHY0Ynl4WnF1ZnJpZ1JKa1lzUnJNTkJ6MDBEWnVZSU9CcnhSRXhHRTdmcDJpcHA3YlkxUXI1NXZnWHBSRVRCSGh4U05Bd3VrZjJHcDhoS1pZT2lzbW5SRUcvVDIzL1VPZFJuazdRVksxUW8ycWh5VmF1NHZtMkhDVmhRbG9LbU9lZEdpc0lmZ3gzaGIrb0JVOVpBVkVVVEUyWTMvc1B5YzM4TVVyK2xDeWd5dU9HQUJnRzQwa0J3Tkt0RE1Sa20wS3ROdkU0bC9ReXZxWVNiTTRTT1I4NGxSZFdSenRMUUpMYkR2andiTFZra0ZuRm1nbGUzZldMNzRUUW0zOWE1cUljVFRVMlhNbnp5bWdqNUVyL28xdmJuWDFsR0tvU1UxNU1YTHYycGFqWmpyN29vR0VJcFVvZjRLU3RyR1dtQVQwOHVzYnJSYU5Fdi8xWFJrbFlJdFZhWUxaenRvaE03V0ZDRTRHOWRWbnA1bnhESUNlM3JPY1QwaUpjZlVPckZiVUI3SzNxUG5IMEdsN2FtZmQ3Y01RamtvMGU1SnFYY1FZbjU5WWxRWmU2djlrM0dRclR4Y28zVkxxQ1YwUVpmRnlsb0o0ZzFFL0pPbTFSR2FhRnlyT0lySzhGRVcxYlRWTTVRTDU1TnBXZVhTZ08wYklXTmIzWFZZSWFDdWpTR3ZTakcwcExRazFiSjR3Ync2ZVZZMHNlUXFtZytNRExHSnJTaUNCMFhzZ2FmcHlEWUt0bFdaem10V2tLbHFPUld3VTg3bTB4QWVBbndReFdsMGllMTFPSEh5WTRuWmRJcVZsL0tIakgzTnF0WXZXVnRsQjJVYjZBVkp1YThIb1dmVUo1WXFRMUd0VllFamlUSDNmVEZFbENrZGhEQXBmcU5TcVFyUmJPd29FTSsyZGNxd2lpUElhRE9hRmFLREloMnVLa041djk5MER2YTNEQ1J5SmFaWUVYQ0tJVFJLUjV0OEtnZkFaNVdvS2tybG9rYzdlRTNOa2lGcUZHOTJjUjVoZjFFcTJGRmwyclhSalVpa2tYcCs0R3BaU2g1RmlkaXRTQU91Q25RWUFhbnM1TVd2U3lMT1kxYUxEcjZNZmZLN2VKQ3I3NUFSQUhXTlpMekJESnpoUllrbFRlaVZ0ZDF2MjZyWUVFcStZZllsRE5BV3hqazZYRzJzVzUwTnZJV3ZxK3B3eDJaVjJLVTJpaW8vNTA5TStqUjdxUUgrNURPYXVwdEpuSjBQbzJpNjlmUXVoK3R6cEJnaVM4VitvT2UzSS9pVEZnZFc5cjh0KzhqZFhWbFMwYXBNQmRqbXRReGhMSm9TeVM2V1JhbEgxZGh3WHFkZ1I1V3hKcFEvUXdNMVBkQWkwamFKMmxkWE9SVm91TnEzTU93bUwrUFI1cDdJdW4vUG1nTTFGTkdpdHpHT1F0YlFOMUptVDI2L09WQmlxM0xGWGhWUVc4TWRhcHFnQVBVVVkrYnZLbHkzYUxabytTYzlVMEppdEJGMERmOVNmMUZOWVp5RkZHc3g2bGFVVWY0VUtLZlNqb09wQUNqRm1zcmoyYzJJREp4MU1DSTROeDdYMGx6OHdLWkZTR1N0ZzYzTGp4cWNhcUg5Qyt2WVIzWHc0WFJuaWVITkxsWWsvS2RTWFZXdVlFZVZJNmlIbmtNYXg1ZGZKOU5yN1ZBRnZkUzFMZ2hWdFRFemx5alVNRDE0NERlMFg4MDkwQjNGUzZtcU8xVkZCWjcwRzBoSXpRS28yU2lKcmNyWWpnMnBMbzdVYXVTdmkva2VRNHRXTVl4VnUycVJySkl6VXV1WUVtaVJweVN5amtjTVpwNldVRXB6cUJ5OU5XVzkvYUNkTGkrdDJZZzYzN0FPNUNqTUNpdHZxMW1ValZJTXFRVWtUamlhTkRKTGVjeDh4OFpDWHYvWGRVK1ZzUmEwREdOejFJTkxzK1pSU0lFRHN3aDRuWUpkVmQ2d2JCUFYyTWwrMGZXYzhnamFhaXZHY2xJempheXFkdGxJMU5hSzRuTFZpUHFzdDJPNHJmSWdNYnNtZ0pLSGwxdWUyS3BNZTVDV0xXcnNSTDRRcmMrT0pJVjV2R3FvTG5MUHBHb0srSDIrRW9aVkROTk5KTTVjbDJVcHphSHlPRnVWblZlT2JkNnc2SHFTbnZQQUlkemlrVzRBalBldkVMdGVtQ1hOVUY5MjVTdG90RGh3bVZEUTNxc1VjZm5jV0ZFRkZVdkEvSTBNelo5MU10azJhcVRhcFo3S0Nxc0tCYnVxVEt3dlN4UnluRGNWdXZlc0tBMXFLZDF2RzFHUmdmUHdCUmhmdDRvZll2b2w2SnBuSFN5c1lka0UvUmoxRzRhWlhZZjJOM1VOTFF6dE9kYlR2aTRzc2Q1VElLV2ViZ2hyczRwdHluYVJhUGZOa2x5SmUvWjlvUE9VY2sycE5NNVJaZEZFL0MwU1Y3N2tYaVhpNEpQZStkeHJhN0xjV2dLeU83d0xLTkpWdS84UjhpVWpxWW96V1ZDY251ckU0aTNKbHB6VFk1WHRac0t1S20rRDhhYkVHNmJLaVhLSmx0Q2dnd1lnYzBXMjQrL0xxYnp6TkNnb0xzVzQzT1hWUDJmMkZ3ZjlJQURheGZhWEQ4TEtyMDlzVmFaRHJwN3NlbHFWSzFZRUhRMHRxZ2t0eFBPMjNRS3VqYUJ4RjdsNnRYZGtRU3BnUU9XeG1RRGR6czhVVUdVY3dwdDJNMnc2dnBvaU1xaG1VV0ptTUhSQjZyS0hhWk1lbWpmK2hlZGd0STJJc09GcDNoQkFIRXFQS291cE1rMkNralFwK1dZTzNlcXVyQ0FMZkJYNXJoVkloWHByQTJhM0w3dlNwYWEvanZvL1R1dU4zU28vVDlvbnZ5L1BSeHBTazlpcVRFYzFyWTZva2RFWTNieHZIUlppSjI1U3BYMk1YMkFwNUZaT1dQa01ueksrOUFrMVEzT21wc3BuMWUrRlM1NWdsM1psVmorOGErdHNodVkrQ3NIQVpPaFdvMlZhSmxoYWNheXlGVmFHSXV4S3FtVjdTdko2Y3VnQVNjR3VWVVozMm5TU2Q5akxKamVuOVIycm5SeGQ0SzVxVktoeTVzam45Q1FLMUFSdDczcHpqTDlOM1hha1RDMlh3VUprMEw5eE1FaVZsZGVFaGVrYkxMcERVZG9OVk5NT1E2ZmJrSllaZm41WXVVdEhtam50aXFRdTE0anJ1SUEwQ2xqbDJsNkhxT21FNDlTV0JtVEcvajhldkNpVG9laUZuNFZvOGpUQnArbkRkV3JycE9zY3haWWg5RVh4Qm0xODJpZVJnaG1KMFVvS2RsVVpWTFZPMGpsODNXcGhaV2UwUTQwbFFmdnlCck4yK29yeW42MFdsSjMxZGwzdGlHbHI2RFU0QUFUcjFqbnlBT1NNNnNSUlNReEVLMWtyVGJuTDlMblpEU3RmNUV3TW1sWUhBNlAyVmluRjg5Ynh1WUoyWTVMVWVnRjJQQlZWUHE4dVhxT0ZuK2NzYkdlUWJmbWJiaVpEYVA0b1pLT1VqVk1yL3FlT3BtNFNxbXpIanh0R3o3RGlkZzhpamxWd3hjYlJjRnFWUlYvaURjNGR1NDNKYjJ2N2hWMFNHZ0NqYk8zMEVGdm10UzErQXM5Tnp4YUQzT3U1eFVVaEtOelZvcmhaZUltdnlucXBZUVQrOG1xYk5RNlJLUm1CYklQc2lERzFLSUZzYlFUZE5YYlBqbTIvVzJRRS9CUm42SnlQYzdCVlRyUmxXUkp1NklZNDBqaVU2djdlbWNrUU5la3F3K2UwTHdLOEc1OFR5alRBdi9sRWRvczNzK1BIb042UnRCckd2ODJsRHIvU21YWU5wMVZaVzNqMGZTV2JZR0pPQVgyR3pTZFJkOVljSGZ3WVZiY0lPS2Q4WHY3YmFNellyMW80STJTaEdabmRGQ2FScEZTNUk5c2lCT0dUcmh2REpNUEtmN3pNc2R0a1J5NGFnZkNMTEc4TEZHVFBjNzlyMEJNUUxZS01UU1dlaGlyUG1pdnI3UlhlWFYwZFgvNUE5WTRWNXk5WG42R2ZWYmp3dEZkVmZ1eG4yeVppaCtaeDg2dUlBcWVEdkJTdEtuV2YyQlRYN1JJTnAxVlp6MHFTYSszMXFVOTgzdmREekRsa1FMdWZzdnZTK2IrbWN5cnppZnYyWHZHd0FrWjhQbVNMWnNTMkhCM2pzM3hlaHRTVFpDQVUzMksxamIyb0NLMk9OemsydHhISm1teEpENHFyNzFpd3lpNVJkNHRtdzZyWTNTdWtlQnFxM0RJdmEwa25Ya1h4eTFwcjRPL3B1SUhzM0dOb1E4OHFyTWFhWW5Ec0p5Um8xZ05rZUZWUnN1eEdWVGg1QXlGYWhlQSs0WnYwN0JJTnAxVlpyOVZ0SzBpQ080MDM2dllYckdWQmgwTkVMT3krYzFWWkU1aEdCdUdtQ1g4MUxrbXA4bzVrakdJank0YkpmNEE4a05kbFNZdHJXMG00STdBSm0vaWFwbU93ZVREU2xvZXE2dFBCY1Z0dmVyZ3h5MWp4OFJSVWVjSFNtV1NMdXNlQXhBNHdZeGF2ZjIzdGYyeUltZFdIQjB2eDFHaEdmclp0VllhTzlDUUZyQk8xTzBHWXBIM3pacjFsOUFLK09uYXhodE9xckxkV2JDdXFEelE5cTYwMXZtV3hTR0hXWGFOTWIwVnFHaGJpbExQWW9veFdqRVU3U2FueUZVV25iaFFYUlhHUHU0djR5MU9iNi9tY01LK1FIN1ltUzA3OElzc1drR3hGcStFNmpuN3JHdFl2dHVzU1pPSXBxSExEV1A0bzNpSHFzRnhDV05aSzJtWk5xcktTeTlBMk02RmZvM2dXK29oWmlHMVZOMG1NcllBcXFvbkVma1k3aGZNanRMcUp5Z0JKWmZsVHc2NHEwejJWV0lxekhWcksxamJid0R6SWxOaldCRXk1UnBuaVZwWXNWYU5wUCtzVGl4ZWNHeHRGcnd0SlVmOTkvclhPcm1hNFRLSnJtQ0I3bFl2bG5OaTl6dEt5clprNUFpcVdjdWI0WXh3OVpyU2hvKy9UTTZ4UFBMa3F6MWZYTk8veXRnM1R2Y0xMNmx1NktuRTFBdVV1UTVoR05mM3pXWnhxUWdVemJTVmZ3bzgxYmZRcWVlUGYrNjJoMGpsNUVMYVQvRi9yMExDcnlpQXJkYjUvaGNkSGU1cEtEUVVpbGZRcUlyaUNGdmJyR2R5QVpVNmxiRDZkQjlheVl3ckhvSm80cWx6RE9LNFRsUVhvSnFiZWJFSXp0TWNzYVJWREhSV2NFYWFrQWpZdXVKNE82R29ualFqS2hNREdldFExVndZVTkxbFdsZm9aNjM1MFVTcHpRQVRqVG1KUHBndWlDOHdybjc2eTFhTi9iYzF2Qnl5RzJtWVljNWtEVW4wVWZJTGVxa2ExamxPUUxPY05kZHRpTStSZm1XaFVQM09HMlphVTlGL0NtQmdyWmtnUTYxRGo3aFkvMHVuT3hjZUc4MVIxM21vZzNyUFpwR0tkTnBSbDF5V0hrR2xON3I1QnRwWlFBSWtsZW9FS3JjdW9xRUZLQzI5clhRd0R3eU5ObGZKdW9WSGZxRDJoRExMRHl0amtPd3VzUnhnaXdVbDBCVWZGc2U1SFltVThEbERsK0h2L0dVOGZmTmQ3UGhjTDB3dHY3Q29ST212V1dPcmFtcjV4c1JtcUc5VTdPOGtYRG1vQUZqMzZ1VHdkaUd5WUVmZkY0bzdYVlp1c1o4VTA1ZFVhZGxVWmc1R0U2enR3djZ0bUI3N0U5K0tZQk5JUXlxNjZxZXByTUZrQ0xWTTdrOEtaK2hPTVRtejUyNDRxUTZMQ3puUFBBZUVSUHZkZ3ZGU2xIRHE4d2tjQmplUjRkVkhmWnRmbjNYZ0ZyRzltV0JtU2pyYU5Lb0dZbVVOT21mL0JPdGd4VUhadXVDcnpuUlU4aUNRY0dpeEVUalZaMVJSVDE5YW9jUmhLek8rM3RsaFR0eHM3VTdjQ1l2QUZkUGlraXlVdWlmYTVJN09RNFhkWnZUWmdQT3lrWVJyNG1xbUJKTVdVOGZBblZrbFQxc1VraEVXMi96QVUzTEpsS054d3doY29nQ3FuM0RCSlpXcVBpU054NEtUbUxBYzZKdkNkbVh0cWx0azRLN1FobHZyWmY3Sk5acUVrNVY5amEzZTY4b0RmUUtIbVZKcGhqNWYwMTlhOHRxWjNWb09NeGxzR3lzNE5WK1U2U0pna25BM3dSS284WjExbnA2NnRVZTh3MU5BYU0yL3ZYdGtzRlNpTmpVOGNZWmZZVlUyc3NIS0RIOVRNZmFoQ2NaNGIyclVXeFJxR3RqSnJmeVJ3QlNqOHFFTXZGY3VEMFozN3l5ZzlnOW9YKzY4Q252dWFJS24vRW8xbTlNdWJ1bUQ2bWNramNmdzNZWm0xMzBONXhlRkduRy9mcDNJL2tKb0FBQTZHU1VSQlZNeHlhZkJGenY4MktURGR2dTgweUNxcitIQ1YvZWxnalNPb1B5MFFzanhpVlF6aDNielQzVWtTYjFLQStqTm8vQ1NKZWxnYXFzcDArTEdTMkFad2dyOEtpcllueEw5OThYcHhHSnJSd2VuM0hieTZQRUlaSUszd20ycGtTOWFDVlNGdnREbkRqVWw3TGFPNUthcDdCb0REYysvNmxIanY2YXRmZUZkVDRGS0hOR1huaEtWNUptTi9reW91aUR0OW1pVWtrc3FRMUFES2R4Nnh0R1FJN3BoVjJFc1FvNTBnZmZBOW54dlFVUFkvOHUvL25pVFRCZGhFdnI1RkJhV1lQYjVKbVM1ZnhCVFA0b2U3K3BNNGNzUFVLWnZGMkU5WVFZazdQdmVXR3BGbHIzL3JGOVMwRVJGS1MreEp2clVKaVA3Mm5hMnk5SDhlZlBOOXZQSCs2OS82a1hXRGxzb05WV1U1UjV3US9rZ3pWV2VyTkl0TlE2dG1zYTFLSFlaS2cyK0k4dWNwZTZiUVJuKys5NEg3T1VNM1h2K1JIV3JkTUVaRWg3eFJ2RWhlNDZJVWVGNHZWYmJ1VkhHNHdzbUxQOHAxYVF0SGQwUGFsWGN3OXVyUFBQK1g1QTZEU3FSOWgxSWEyT1pZd2h5a2E2ZFMwamFpR0lzZStiTTZTWjJqVThNdXpLNE1SOHppNXVrLy9lYkgydG9pdGZETGIvT2YzZTlGMkJKNmMxVStKZVJDRDZBa0tyVTFVY2Z0NU5VTnR1OXB6NUl3OUxLeHc1UHQ5Q25pK2psVWxXT0xCV1NsbDNBbnVucHViRVdhMHRmV0lPOHk5Q3oyNmsyczZRK3dHM2hNbHVxR0tTNnREUk84d2RsRDZSNmRtRGZMdGF3dHpYUVBpUzhiaUI5aUFGZE1CNW9jdmE3MnF1aDVldjMrWjQ0akRCUjVsMGdIMmNNbFF0cWZlUGcydjE0ZWU4ZGtrVGhIYlpSay9oQ1JsMDZwemYwSWRIaGhRT01RdXhMMVB4L1QveHJZUWU1WmJLOHFWeXJjRWxzL3UrenkzWS9kZSs5ckhydGNUZG1Xdm9rSUVEbWtjOEk1RndDODc4dG95dE5ycmxtaFlWbHRQWWFxc3VDYXMwNS9yb3QyK01UOU1udEtqUlJsNld0ckZMb01SZjhVdjhGMkRRZUtwcUF4d2QvNjN1WEh2blR2dlk5ZHUweTdBKzFIMG5IbHFyaWxLVDhUSXVZL1RxOUxVcGtManNCcHE2RUptUDlOamZqOGpzclNERjVXK3hJS1A0Ri9Mdk5qVWdaMUxxRWRoWnJ6eEhHWjdSMkVsTk8yV0hITGNyV0t0ZkN4UGk1SEJLdnpjVjJIWmJ0WE5ZN1IvTy9mNDd3aFV2NVE5Y1Z2NThpZmpyK3lLVnJCcHF6cTlzTXpMVzhPeUZzZmZsYlBvemRVbFhNYUxieUpmYlZqMWFXdnJWSHBNL1NKdDFYeFEyRldxMmxsRnk5ZjFhUWVlWW5PUnRFdlZyK25aNEVaMlJuUGl2bXczYVQ4KzlmMlhxMW4ycTdCajlvaldRRjRwMUlEc0FBdmJtcm9FRExZWTl6ejA3VDYrTWR2cTk3MThFakU1bGpLK3VhMWIrbDNpRFdHdFc1MFdZSE1PS3JzazAxZld4UEdtQXo1eEE4VHJtZ0hRdlRpdzBYN2JrT1Z6WHJLYmZYVHVUVlRxY0RQQnV4T2hkRGtSR2JsS2FJQXBRM3RkV3ZreER1TTY0cmhtV21vY3BJWkx4MlRvZUhzVHJlMjY0blJoNHYyVm5wbjlZZUw0aDRlM3NUdnhFMlB0WWY0elY4UmVyaHYydkh4S3NxVjlTdUd3OU5RNWFvSVVYa2RqY21RUitWUVFad01IZm8rN0ZTZWRHRGlTTnowQmxpdUZsWmxCS3BUcW56T0NXRVVabXQyOGsxcElmdndQaVpEaFRtZkhISGVPM0g0OE9ROUhDVUZlRG5Obyt4dlNGLzlKNHFxOGdLcnAxVjV6SG13MzBjZXd0eXdxdlBacTJGTWhvYjFOT1U2L3o4bSt2Q1V1enRjY29qRUhXck1lZ1R1NTlqVk9IT2pUdE5vM1R6ck9YbUUwL1oyeTNTN3pKSjdtcG5GSXhRdTVSeDV4bVJvaEo0blJLMTRFWGNmbnBEODBUWkhmSGJyYUh2TTdhMzFaTlFXc1pUNXE3bEl2R0tPclorWGsvQTdGdWF4VFVUV3RUWHhkV3dNV1VJWm1rMjh4ZS9EUXh1ZnNNcERpOFNOTWM1MzlLSytDQTIvejNxUEpZdlE3RXNSdEYyaG1uSzFSdytSRnJOZFZsVjllTStzYTJ2cTdkZ1lLampVa2hjTDl1R0NaRTRHR2lKeFh6d1puSEF1enZJMzVHWno5bXVIMFpoZkltL29leTZxVEwvLzdqUTVMS0RrM1RPWWZvNkpJY1BBOE55aUYxWDI0ZUd0VDFndEluR2RnaXo5cFZUSW9HRERFZEFXS0RSY3FoZTVSKy9UNWRLejNaZGgrdVp5Y1lST0owYTk0R21FSVhoTURCa0dodWUyWGZIaHU1UDE0UTFPY08wb2tiZ0VXbmJvQ1ZwY2V1UkdwMEEvNXlEMkYxUmY1V0JtdlFEdklCd09ZUDFvdTlmQk1USGtjWkVMeHZZYkw4RHk0ZHlHSjdCaWhFaWM5WU9vaHppUWMrd3I4WDZ6VUFmMS9mdlpuM3VZZzRJUkVLL1poR0QydFRVbmVqd01GUnpQclBjbXVBOFhKSE1pMEdaSGlNUXRIdlEyNm5SRzlHajFsYzFpbEJidXU1RjZOMmZiTzVFWG96UXBWcEwvSHRQeE1GUndRQlhQSC9QaGdtUk9CQm9pY1lXOWh1MlRFbjRlSnJtNVl6bkVWdlAzZ3VOaGFKaUlyTHFhTjZVK2JLR2U5Q3crT2ZDY3BTRWNEOHdyM1VPd2pydXFXM3hBVTJNMTU5cGEwRDhPaGdxT3pQM1czLy8ydnlDUkU0STJTaVJPWFVtY0VOYnoyRmdzdnMza2tSaTUvRnoydGJXZ2N4d01GUnhCMTN1MzE0Y0xramtSYUhIeFNGelVQVEZ2YWd3WFhlSUVtb2ZqVHFsMktmMDZpRVg1R0JpeWVoK1NuZk5XdlE4UGFYcmlxdkI5eWtGZlkybWVjVURVK1JPZHNYOU04b2dZN2ZON25iek9qb0doUEZiYzhvYm40ZnV3aTMyeW9XU0VkK0s2ekJ2NGlSMWFxL0R5bk5ZUVd0NUc3ZEU5ZW9ZOEJyTEJrcmVYK0hCMnE1TlpDa05iZURNZXhZQWY4MmpuUDN6VURDeityYUU5SGoxRFE5bFJsYVcvbzNMaTZjTnU3Y21HUm9qRWxRY241Nk9wa3kzVXdOMHhTR0NVU0J4Y0VXODdPZ2FHUTVkQkF0a1N3UGZlUmQrSit4Vm9zdnZMSDlra1EybVF3SEZJb0hna2ptdnk4S1BOY1F3ZzlCa2t3Q1dBZzl4M0M0bWk5QWpaNVBHK0FDM1VRVUFLRXBoSUFrbjZaOWd5NmQxUjQ1b3N2dG5JeEFpRlFRTEhLWUdDa2JpUGZWUW84c241QVBBNGhSYjZQb2tTS0JDSks3My9EMktseU94WVhwNDhpWUlMUEowd0NlREhmZlorTmkrOS83OS84RDJmZXVBZW84YklIYzNMeWlkTVNvR2RVeUFCL3N1TGpxNGVBSGh2dHA2Q0lRWVdidzhKeEFkb2JxcjZWTHlzZkh2TVhSaWxMUUg2emViUlV1R1BUZXh1UWo1STRMQWxrSXlteDhEdUhUWkxnWDZRd0JnU29IK1dOMXJLL3c1empPNURreUNCYVVtZ01wb2VBN3Z3MjZEVFlqSFFDUklvSW9HSFJsYmxwNHVRRFRoQkFrRUNRUUpCQWtFQ1FRSkJBa0VDUVFKQkFrRUNRUUpCQWtFQ1FRSkJBa0VDUVFKQkFrRUNRUUpCQWtFQ1FRSkJBa0VDUVFKQkFrRUNRUUpCQWtFQ1FRSkJBa0VDUVFKQkFrRUNRUUpCQWtFQ1FRSkJBa0VDUVFKQkFrRUNRUUpCQWtFQ1FRSkJBa0VDUVFKQkFrRUNRUUpCQWtFQ1FRSkJBa0VDcDBrQ0YrSy9PRTNzQmw2REJISWtVSzYrZUxDVlV4ZUtnd1JPa1FUNk41WXZobC8zUEVVVEZsak5rVUNadlNoYS9IWk9aU2dPRWpnOUVyaUVmK2d3RzM0Ky9QUk1XT0EwVHdMMUo2Sm85c204MmxBZUpIQmFKRERIOEh1SWk4WCs3OTlwR1ZQZzg3YVV3Qm1HNk1WTStIblAyM0x5YjYxQko2d1RSV2V1MzFxRENxTzVEU1ZRWWpjdzZ2N3FiVGowTU9SYlN3S0xqRTU4N1oxYmExUmhOTGVoQk00d3VoMGhKeU9rSUlGVExZRXVXNHVpT1hJeVFnb1NPTlVTR0xEMUtMb1lMdnRPOVNRRzVpR0JNaVBmb2hWT2ZVRWJqa1VDQ3grcTN2MDNsdk83L3ZROWUxOSt1NmorNTUrNy85cVZLUHFsZS9hKzJzdHFjSjcvOC9aQlpsMFdmaWdMRXBpaUJHYXI3TXYzc0NkSWw4dDdkOS83bW11TXNqTjdYN3IzMm5YcTVoMXMvN1ZWOWtiS1JnUDhMN1FyMFUreFY5ekg5anU4eFAyelJQL0diL0Z4dHpCQVFRSkhJb0h5Z0QwY1JYL0U2SzRaL2dFbHJzcVVJVlgrT2ZhZDVXZ2hGdi8vOTIxVnFQTDVHODBvNnJKdlpiRFhwOUx0Y05lWElacFFkT2dTYUxHdlVSOTFycXZQZjVTeHh6OUQ4SHlYc1IrSFRzOEo4M3VPcTNvVUxVQ1ZhenVvRjY0RVlkb3BJZTBmck50RklSOGtjRFFTV0dCN1VOZ29Pc3NEd3VSQ1NHdTd5RjVLNVgyOGZrd3A1cmFhVlA3SCtHdHZNT0JOWHVIOGllRit6SVJRbkNPVEFCeVJCTGFaaUp5VkdWN09SR294K2E3eEhGZlZlYVd4RFNncHBZVEpyNTJxOU42UWwwb01zYml1MEgydktvQkJBb2NzZ1ppdGloNEc0b3J1SXRzVDhIbCtlRHZMMzZsQXlVVjZlUk1wRWE0MG1XblprQmVMUDNPSXhTMElyOW9xRGRrZ2dTT1FBSHpmZGRGTm0xMmx6QVZsaHM5d1I2UFAzNmxBK1htS1RTQWwwbnBITmJiTEMrdy81eG1MdHFWVnQ4dERQa2pnMENWd1ZobFpPTVhDeWpMNTNGaWp6bVBwUXVPOEoxemdSRG9rY0pwWENNRkpNK3p4VXZqYTJoRkpBSTVLQWhYbFQwUVZIbm9qc3l2T2ZmeWVBODd2aW1BRk9aNVIxWm1xZkliZHZETUVsWTlxN2tJL2pnUTJtRks5SldsL0s4S0RXTmdudkZsR3J3ZnhKTTEzb3N4MGxsVmVZay9HYVE5YUVnaVBJSUhEbEVEQzl2K2pTRjE1cmp2SFg2T0labmpJYlpHeHI4dDZVUXlqTFgvaklrdVZHMncvUk9JT2M3b0M3WHdKMUhHbnA5SXVSMFBBZUF1WnhncEIwR3VkdUprZXJzcDk1V2hUMjVDQ0JJNVNBalVabUxENkZDZTlPbzluekRBUjF6RFZRNjF5UzRYdURIN0lCUWtjalFUcTdDbS9vejVka3BURTVSNnNNcGxvS3gyZ3lsKzBVRU0yU09BSUphRER4S1pQZmtteUtEUWN2dklWVTBPNW9hcTg0U3UrMnpaQVFRS0hKNEdOdEV1QXFFVXpXaEozZThpdnVwMFBVK1g1S3R0eHNRTVVKSEJVRWpCeFpkTmpGZmQ0M1RVT0k1cThZaW9vTjB5VjM4ZUNLcnZTQ3REUlNRRG51azNaMjN4VFpoSzgwRm50Q2FDbVhwU0xvby94a2lHcXZNRHFRWldsRE1QanlDV0EwTnRWMmFuK1VlUUtlM3hPUk40UWt6TVJqc0V5SVE1UjVkYk5zOEZYUHZJWkRCMHFDZFRWbFlmNXVCUmhpOTlTMzB3anp6VlkveUpBdmlyUHNmWHo4bTd3ZHhUMThBd1NPRElKM0tuZWRDdFZtN0pUdktNY3I4aDhhYUJDR0plRWRtdFZydmxlOU94TDhjNFJiMWRXN29ra0VoNUJBa2NnQVVRZGhJY3hvMTdHaVBEK3B2RjVIMUllUm0yTmMxTlh6bk1zWHo5eWVJeDU0R05EdkEvcTFBUWdTT0N3SmZDNzRtUHJlZXM5SU53L1M2OEMzL2dOeE1mV3Y4VmZybmpHdjhHM2YvOEZsYy80QkdOUC9MVEdVa3oyNlZPVVo2dFhvRlZwZUFZSkhJa0U2dXhsbldpdWJvd3l2aGl4cmdEUHNiM1BSOUVIaEJjODRHOWs0RTBqOFdhRy9BelFzSGtPV3Z5QzZxdE1RY2dGQ1J5ZEJNcndKeTZ6dmFicGNWYStKQ2RLZm9heHZTcjdQZzRNTGo5MjcyTlZVbVZrcmxWVHFoelY5KzluZjI0b2hWeVF3RkZLb1BUT2EzdXY3Tms5dm1uSGh1NTRRL1d1ZjJVWERNa3YzSGZqTjRaVWg2cFRMb0gvRC8xVlVGNHRqRWJLQUFBQUFFbEZUa1N1UW1DQyIKfQo="/>
    </extobj>
  </extobjs>
</s:customData>
</file>

<file path=customXml/itemProps83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3434</Words>
  <Application>WPS 演示</Application>
  <PresentationFormat>宽屏</PresentationFormat>
  <Paragraphs>289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45" baseType="lpstr">
      <vt:lpstr>Arial</vt:lpstr>
      <vt:lpstr>宋体</vt:lpstr>
      <vt:lpstr>Wingdings</vt:lpstr>
      <vt:lpstr>Wingdings</vt:lpstr>
      <vt:lpstr>Mali Regular</vt:lpstr>
      <vt:lpstr>MV Boli</vt:lpstr>
      <vt:lpstr>苹方-简</vt:lpstr>
      <vt:lpstr>Arial Bold</vt:lpstr>
      <vt:lpstr>DejaVu Math TeX Gyre</vt:lpstr>
      <vt:lpstr>Arial Black</vt:lpstr>
      <vt:lpstr>Ink Free</vt:lpstr>
      <vt:lpstr>Cambria Math</vt:lpstr>
      <vt:lpstr>Bradley Hand</vt:lpstr>
      <vt:lpstr>Kingsoft Math</vt:lpstr>
      <vt:lpstr>Arial Italic</vt:lpstr>
      <vt:lpstr>MS Mincho</vt:lpstr>
      <vt:lpstr>Comic Sans MS</vt:lpstr>
      <vt:lpstr>微软雅黑</vt:lpstr>
      <vt:lpstr>汉仪旗黑</vt:lpstr>
      <vt:lpstr>宋体</vt:lpstr>
      <vt:lpstr>Arial Unicode MS</vt:lpstr>
      <vt:lpstr>Calibri</vt:lpstr>
      <vt:lpstr>Helvetica Neue</vt:lpstr>
      <vt:lpstr>汉仪书宋二KW</vt:lpstr>
      <vt:lpstr>Hiragino Sans</vt:lpstr>
      <vt:lpstr>微软雅黑</vt:lpstr>
      <vt:lpstr>WPS</vt:lpstr>
      <vt:lpstr>Primal S-matrix bootstrap with dispersion relations</vt:lpstr>
      <vt:lpstr>S-matrix bootstrap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Adding bound states</vt:lpstr>
      <vt:lpstr>PowerPoint 演示文稿</vt:lpstr>
      <vt:lpstr>Fractional dispersion relations</vt:lpstr>
      <vt:lpstr>PowerPoint 演示文稿</vt:lpstr>
      <vt:lpstr>Summary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。。。</cp:lastModifiedBy>
  <cp:revision>743</cp:revision>
  <dcterms:created xsi:type="dcterms:W3CDTF">2025-07-08T14:08:24Z</dcterms:created>
  <dcterms:modified xsi:type="dcterms:W3CDTF">2025-07-08T14:08:24Z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2052-7.3.1.8967</vt:lpwstr>
  </property>
  <property fmtid="{D5CDD505-2E9C-101B-9397-08002B2CF9AE}" pid="3" name="ICV">
    <vt:lpwstr>6337962C24E24A249925DB56B4E9BD27_11</vt:lpwstr>
  </property>
</Properties>
</file>