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2" r:id="rId5"/>
    <p:sldId id="2146849241" r:id="rId6"/>
    <p:sldId id="2146849234" r:id="rId7"/>
    <p:sldId id="2146849227" r:id="rId8"/>
    <p:sldId id="2146849235" r:id="rId9"/>
    <p:sldId id="2146849242" r:id="rId10"/>
    <p:sldId id="2146849229" r:id="rId11"/>
    <p:sldId id="2146849240" r:id="rId12"/>
    <p:sldId id="2146849243" r:id="rId13"/>
    <p:sldId id="2146849244" r:id="rId14"/>
    <p:sldId id="2146849239" r:id="rId15"/>
    <p:sldId id="2146849238" r:id="rId16"/>
    <p:sldId id="2146849245" r:id="rId17"/>
    <p:sldId id="2146849246" r:id="rId18"/>
    <p:sldId id="2146849237" r:id="rId19"/>
  </p:sldIdLst>
  <p:sldSz cx="12192000" cy="6858000"/>
  <p:notesSz cx="6958013" cy="9947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72"/>
            <p14:sldId id="2146849241"/>
            <p14:sldId id="2146849234"/>
            <p14:sldId id="2146849227"/>
            <p14:sldId id="2146849235"/>
            <p14:sldId id="2146849242"/>
            <p14:sldId id="2146849229"/>
            <p14:sldId id="2146849240"/>
            <p14:sldId id="2146849243"/>
            <p14:sldId id="2146849244"/>
            <p14:sldId id="2146849239"/>
            <p14:sldId id="2146849238"/>
            <p14:sldId id="2146849245"/>
            <p14:sldId id="2146849246"/>
            <p14:sldId id="21468492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2" autoAdjust="0"/>
    <p:restoredTop sz="89606" autoAdjust="0"/>
  </p:normalViewPr>
  <p:slideViewPr>
    <p:cSldViewPr snapToGrid="0" showGuides="1">
      <p:cViewPr varScale="1">
        <p:scale>
          <a:sx n="97" d="100"/>
          <a:sy n="97" d="100"/>
        </p:scale>
        <p:origin x="2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Scherr" userId="5860bcdb-954b-4e14-9b08-f11adda554ce" providerId="ADAL" clId="{E926F8D6-5E0C-49E5-A1CB-553CBD5CC041}"/>
    <pc:docChg chg="modSld">
      <pc:chgData name="Judith Scherr" userId="5860bcdb-954b-4e14-9b08-f11adda554ce" providerId="ADAL" clId="{E926F8D6-5E0C-49E5-A1CB-553CBD5CC041}" dt="2025-02-04T13:43:23.166" v="0" actId="20577"/>
      <pc:docMkLst>
        <pc:docMk/>
      </pc:docMkLst>
      <pc:sldChg chg="modSp mod">
        <pc:chgData name="Judith Scherr" userId="5860bcdb-954b-4e14-9b08-f11adda554ce" providerId="ADAL" clId="{E926F8D6-5E0C-49E5-A1CB-553CBD5CC041}" dt="2025-02-04T13:43:23.166" v="0" actId="20577"/>
        <pc:sldMkLst>
          <pc:docMk/>
          <pc:sldMk cId="3655717563" sldId="271"/>
        </pc:sldMkLst>
        <pc:spChg chg="mod">
          <ac:chgData name="Judith Scherr" userId="5860bcdb-954b-4e14-9b08-f11adda554ce" providerId="ADAL" clId="{E926F8D6-5E0C-49E5-A1CB-553CBD5CC041}" dt="2025-02-04T13:43:23.166" v="0" actId="20577"/>
          <ac:spMkLst>
            <pc:docMk/>
            <pc:sldMk cId="3655717563" sldId="271"/>
            <ac:spMk id="12" creationId="{1B64BD2E-7497-76F8-2C4D-A0444E8C815B}"/>
          </ac:spMkLst>
        </pc:spChg>
      </pc:sldChg>
    </pc:docChg>
  </pc:docChgLst>
  <pc:docChgLst>
    <pc:chgData name="Mario Meinhard" userId="5a2218a8-31bc-47b3-8c66-ed4e05b26d5d" providerId="ADAL" clId="{98174709-B7DA-4DCB-BD0C-E52AD6BE74B9}"/>
    <pc:docChg chg="undo redo custSel modSld modSection">
      <pc:chgData name="Mario Meinhard" userId="5a2218a8-31bc-47b3-8c66-ed4e05b26d5d" providerId="ADAL" clId="{98174709-B7DA-4DCB-BD0C-E52AD6BE74B9}" dt="2025-02-04T13:32:20.950" v="94" actId="34135"/>
      <pc:docMkLst>
        <pc:docMk/>
      </pc:docMkLst>
      <pc:sldChg chg="modSp mod">
        <pc:chgData name="Mario Meinhard" userId="5a2218a8-31bc-47b3-8c66-ed4e05b26d5d" providerId="ADAL" clId="{98174709-B7DA-4DCB-BD0C-E52AD6BE74B9}" dt="2025-02-04T13:20:40.241" v="43" actId="20577"/>
        <pc:sldMkLst>
          <pc:docMk/>
          <pc:sldMk cId="208757502" sldId="257"/>
        </pc:sldMkLst>
        <pc:spChg chg="mod">
          <ac:chgData name="Mario Meinhard" userId="5a2218a8-31bc-47b3-8c66-ed4e05b26d5d" providerId="ADAL" clId="{98174709-B7DA-4DCB-BD0C-E52AD6BE74B9}" dt="2025-02-04T13:20:25.106" v="30" actId="20577"/>
          <ac:spMkLst>
            <pc:docMk/>
            <pc:sldMk cId="208757502" sldId="257"/>
            <ac:spMk id="8" creationId="{57E6BC75-B6F5-2582-0E44-E54853E9078C}"/>
          </ac:spMkLst>
        </pc:spChg>
        <pc:spChg chg="mod">
          <ac:chgData name="Mario Meinhard" userId="5a2218a8-31bc-47b3-8c66-ed4e05b26d5d" providerId="ADAL" clId="{98174709-B7DA-4DCB-BD0C-E52AD6BE74B9}" dt="2025-02-04T13:20:36.862" v="38" actId="20577"/>
          <ac:spMkLst>
            <pc:docMk/>
            <pc:sldMk cId="208757502" sldId="257"/>
            <ac:spMk id="13" creationId="{F8098E8B-77CD-3F2F-CBDD-7D71E28C7949}"/>
          </ac:spMkLst>
        </pc:spChg>
        <pc:spChg chg="mod">
          <ac:chgData name="Mario Meinhard" userId="5a2218a8-31bc-47b3-8c66-ed4e05b26d5d" providerId="ADAL" clId="{98174709-B7DA-4DCB-BD0C-E52AD6BE74B9}" dt="2025-02-04T13:20:40.241" v="43" actId="20577"/>
          <ac:spMkLst>
            <pc:docMk/>
            <pc:sldMk cId="208757502" sldId="257"/>
            <ac:spMk id="29" creationId="{35A133DC-8528-411B-9D91-0ED8175D4F0C}"/>
          </ac:spMkLst>
        </pc:spChg>
        <pc:spChg chg="mod">
          <ac:chgData name="Mario Meinhard" userId="5a2218a8-31bc-47b3-8c66-ed4e05b26d5d" providerId="ADAL" clId="{98174709-B7DA-4DCB-BD0C-E52AD6BE74B9}" dt="2025-02-04T13:20:28.892" v="35" actId="20577"/>
          <ac:spMkLst>
            <pc:docMk/>
            <pc:sldMk cId="208757502" sldId="257"/>
            <ac:spMk id="30" creationId="{A5BAA364-A813-C6A2-E3B2-344A71F7E1B0}"/>
          </ac:spMkLst>
        </pc:spChg>
      </pc:sldChg>
      <pc:sldChg chg="addSp delSp modSp mod">
        <pc:chgData name="Mario Meinhard" userId="5a2218a8-31bc-47b3-8c66-ed4e05b26d5d" providerId="ADAL" clId="{98174709-B7DA-4DCB-BD0C-E52AD6BE74B9}" dt="2025-02-04T13:20:02.207" v="15" actId="478"/>
        <pc:sldMkLst>
          <pc:docMk/>
          <pc:sldMk cId="3655717563" sldId="271"/>
        </pc:sldMkLst>
        <pc:spChg chg="mod">
          <ac:chgData name="Mario Meinhard" userId="5a2218a8-31bc-47b3-8c66-ed4e05b26d5d" providerId="ADAL" clId="{98174709-B7DA-4DCB-BD0C-E52AD6BE74B9}" dt="2025-02-04T13:19:55.767" v="13" actId="34135"/>
          <ac:spMkLst>
            <pc:docMk/>
            <pc:sldMk cId="3655717563" sldId="271"/>
            <ac:spMk id="12" creationId="{1B64BD2E-7497-76F8-2C4D-A0444E8C815B}"/>
          </ac:spMkLst>
        </pc:spChg>
        <pc:graphicFrameChg chg="add del modGraphic">
          <ac:chgData name="Mario Meinhard" userId="5a2218a8-31bc-47b3-8c66-ed4e05b26d5d" providerId="ADAL" clId="{98174709-B7DA-4DCB-BD0C-E52AD6BE74B9}" dt="2025-02-04T13:20:02.207" v="15" actId="478"/>
          <ac:graphicFrameMkLst>
            <pc:docMk/>
            <pc:sldMk cId="3655717563" sldId="271"/>
            <ac:graphicFrameMk id="6" creationId="{650CD899-26F8-0121-6E28-87FDC3D1D7CC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18:47.184" v="7" actId="20577"/>
        <pc:sldMkLst>
          <pc:docMk/>
          <pc:sldMk cId="305388610" sldId="272"/>
        </pc:sldMkLst>
        <pc:spChg chg="mod">
          <ac:chgData name="Mario Meinhard" userId="5a2218a8-31bc-47b3-8c66-ed4e05b26d5d" providerId="ADAL" clId="{98174709-B7DA-4DCB-BD0C-E52AD6BE74B9}" dt="2025-02-04T13:18:47.184" v="7" actId="20577"/>
          <ac:spMkLst>
            <pc:docMk/>
            <pc:sldMk cId="305388610" sldId="272"/>
            <ac:spMk id="5" creationId="{5C44666C-DAAF-B0B7-5911-2FEA58B2DF60}"/>
          </ac:spMkLst>
        </pc:spChg>
      </pc:sldChg>
      <pc:sldChg chg="modSp mod">
        <pc:chgData name="Mario Meinhard" userId="5a2218a8-31bc-47b3-8c66-ed4e05b26d5d" providerId="ADAL" clId="{98174709-B7DA-4DCB-BD0C-E52AD6BE74B9}" dt="2025-02-04T13:30:35.669" v="68" actId="207"/>
        <pc:sldMkLst>
          <pc:docMk/>
          <pc:sldMk cId="747948129" sldId="2146849195"/>
        </pc:sldMkLst>
        <pc:graphicFrameChg chg="mod modGraphic">
          <ac:chgData name="Mario Meinhard" userId="5a2218a8-31bc-47b3-8c66-ed4e05b26d5d" providerId="ADAL" clId="{98174709-B7DA-4DCB-BD0C-E52AD6BE74B9}" dt="2025-02-04T13:30:35.669" v="68" actId="207"/>
          <ac:graphicFrameMkLst>
            <pc:docMk/>
            <pc:sldMk cId="747948129" sldId="2146849195"/>
            <ac:graphicFrameMk id="8" creationId="{75CC85CF-BAFB-0385-2DCE-44E34B4B08A4}"/>
          </ac:graphicFrameMkLst>
        </pc:graphicFrameChg>
      </pc:sldChg>
      <pc:sldChg chg="modSp mod">
        <pc:chgData name="Mario Meinhard" userId="5a2218a8-31bc-47b3-8c66-ed4e05b26d5d" providerId="ADAL" clId="{98174709-B7DA-4DCB-BD0C-E52AD6BE74B9}" dt="2025-02-04T13:31:06.136" v="74" actId="207"/>
        <pc:sldMkLst>
          <pc:docMk/>
          <pc:sldMk cId="3781605894" sldId="2146849196"/>
        </pc:sldMkLst>
        <pc:graphicFrameChg chg="mod modGraphic">
          <ac:chgData name="Mario Meinhard" userId="5a2218a8-31bc-47b3-8c66-ed4e05b26d5d" providerId="ADAL" clId="{98174709-B7DA-4DCB-BD0C-E52AD6BE74B9}" dt="2025-02-04T13:31:06.136" v="74" actId="207"/>
          <ac:graphicFrameMkLst>
            <pc:docMk/>
            <pc:sldMk cId="3781605894" sldId="2146849196"/>
            <ac:graphicFrameMk id="8" creationId="{C9A25A78-D171-C62A-ACCE-31A7F2A4954B}"/>
          </ac:graphicFrameMkLst>
        </pc:graphicFrameChg>
      </pc:sldChg>
      <pc:sldChg chg="addSp delSp modSp mod">
        <pc:chgData name="Mario Meinhard" userId="5a2218a8-31bc-47b3-8c66-ed4e05b26d5d" providerId="ADAL" clId="{98174709-B7DA-4DCB-BD0C-E52AD6BE74B9}" dt="2025-02-04T13:32:20.950" v="94" actId="34135"/>
        <pc:sldMkLst>
          <pc:docMk/>
          <pc:sldMk cId="388228157" sldId="2146849212"/>
        </pc:sldMkLst>
        <pc:spChg chg="mod">
          <ac:chgData name="Mario Meinhard" userId="5a2218a8-31bc-47b3-8c66-ed4e05b26d5d" providerId="ADAL" clId="{98174709-B7DA-4DCB-BD0C-E52AD6BE74B9}" dt="2025-02-04T13:20:58.436" v="49" actId="20577"/>
          <ac:spMkLst>
            <pc:docMk/>
            <pc:sldMk cId="388228157" sldId="2146849212"/>
            <ac:spMk id="10" creationId="{1A915988-2A05-7049-3FDF-EBD4F05A2B88}"/>
          </ac:spMkLst>
        </pc:sp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6" creationId="{97F50250-E0CC-10B0-0B93-E97012C3F5F0}"/>
          </ac:picMkLst>
        </pc:picChg>
        <pc:picChg chg="del mod">
          <ac:chgData name="Mario Meinhard" userId="5a2218a8-31bc-47b3-8c66-ed4e05b26d5d" providerId="ADAL" clId="{98174709-B7DA-4DCB-BD0C-E52AD6BE74B9}" dt="2025-02-04T13:32:12.742" v="91" actId="478"/>
          <ac:picMkLst>
            <pc:docMk/>
            <pc:sldMk cId="388228157" sldId="2146849212"/>
            <ac:picMk id="7" creationId="{85837F1E-AB9C-D8B6-1CE9-FB7149A11ED3}"/>
          </ac:picMkLst>
        </pc:picChg>
        <pc:picChg chg="del mod">
          <ac:chgData name="Mario Meinhard" userId="5a2218a8-31bc-47b3-8c66-ed4e05b26d5d" providerId="ADAL" clId="{98174709-B7DA-4DCB-BD0C-E52AD6BE74B9}" dt="2025-02-04T13:32:13.440" v="92" actId="478"/>
          <ac:picMkLst>
            <pc:docMk/>
            <pc:sldMk cId="388228157" sldId="2146849212"/>
            <ac:picMk id="9" creationId="{07DF220A-C28A-72CF-2087-B3214B520160}"/>
          </ac:picMkLst>
        </pc:picChg>
        <pc:picChg chg="add del">
          <ac:chgData name="Mario Meinhard" userId="5a2218a8-31bc-47b3-8c66-ed4e05b26d5d" providerId="ADAL" clId="{98174709-B7DA-4DCB-BD0C-E52AD6BE74B9}" dt="2025-02-04T13:30:32.812" v="66" actId="22"/>
          <ac:picMkLst>
            <pc:docMk/>
            <pc:sldMk cId="388228157" sldId="2146849212"/>
            <ac:picMk id="12" creationId="{35EF1600-8E61-3ED4-CC26-12AB48AED756}"/>
          </ac:picMkLst>
        </pc:picChg>
        <pc:picChg chg="del mod">
          <ac:chgData name="Mario Meinhard" userId="5a2218a8-31bc-47b3-8c66-ed4e05b26d5d" providerId="ADAL" clId="{98174709-B7DA-4DCB-BD0C-E52AD6BE74B9}" dt="2025-02-04T13:32:15.345" v="93" actId="478"/>
          <ac:picMkLst>
            <pc:docMk/>
            <pc:sldMk cId="388228157" sldId="2146849212"/>
            <ac:picMk id="13" creationId="{509051D8-E7F3-DA6E-F7F1-54F557E826EA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5" creationId="{6DF5C50E-690C-7723-2AB3-0C43201936F1}"/>
          </ac:picMkLst>
        </pc:picChg>
        <pc:picChg chg="add mod ord">
          <ac:chgData name="Mario Meinhard" userId="5a2218a8-31bc-47b3-8c66-ed4e05b26d5d" providerId="ADAL" clId="{98174709-B7DA-4DCB-BD0C-E52AD6BE74B9}" dt="2025-02-04T13:32:20.950" v="94" actId="34135"/>
          <ac:picMkLst>
            <pc:docMk/>
            <pc:sldMk cId="388228157" sldId="2146849212"/>
            <ac:picMk id="17" creationId="{69E54FF4-02CC-7674-4CEF-A1E3173C0C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70032930845226E-2"/>
          <c:y val="2.0015396458814474E-2"/>
          <c:w val="0.97145993413830956"/>
          <c:h val="0.959969207082371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14B-7345-8A18-5E0E5199510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4B-7345-8A18-5E0E51995107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</c:v>
                </c:pt>
                <c:pt idx="1">
                  <c:v>0.53495199999999998</c:v>
                </c:pt>
                <c:pt idx="2">
                  <c:v>1.3828999999999999E-2</c:v>
                </c:pt>
                <c:pt idx="3">
                  <c:v>1.3828999999999999E-2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B-7345-8A18-5E0E51995107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14B-7345-8A18-5E0E51995107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1">
                  <c:v>0.46504800000000002</c:v>
                </c:pt>
                <c:pt idx="2">
                  <c:v>0.521123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B-7345-8A18-5E0E5199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09274895"/>
        <c:axId val="1"/>
      </c:barChart>
      <c:catAx>
        <c:axId val="11092748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92748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04123711340205E-2"/>
          <c:y val="3.7142857142857144E-2"/>
          <c:w val="0.94639175257731956"/>
          <c:h val="0.925714285714285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5.1271999999999998E-6</c:v>
                </c:pt>
                <c:pt idx="1">
                  <c:v>5.22E-6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3-3346-8406-075570E1F1E1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1.9321E-4</c:v>
                </c:pt>
                <c:pt idx="1">
                  <c:v>1.9321E-4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3-3346-8406-075570E1F1E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1.7242000000000001E-4</c:v>
                </c:pt>
                <c:pt idx="1">
                  <c:v>3.3812500000000016E-5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23-3346-8406-075570E1F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7525231"/>
        <c:axId val="1"/>
      </c:barChart>
      <c:catAx>
        <c:axId val="14075252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707572E-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075252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7/2/25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7/2/25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afs</a:t>
            </a:r>
            <a:r>
              <a:rPr lang="en-GB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9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4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effective field theories? Average out behaviour of high energy degrees of freedom, reduce number of mass scales</a:t>
            </a:r>
          </a:p>
          <a:p>
            <a:r>
              <a:rPr lang="en-GB" dirty="0"/>
              <a:t>Contract W propagator to a point effectively</a:t>
            </a:r>
          </a:p>
          <a:p>
            <a:r>
              <a:rPr lang="en-GB" dirty="0"/>
              <a:t>Why two effective field theories? Local correlators are easier on the lattice</a:t>
            </a:r>
          </a:p>
          <a:p>
            <a:endParaRPr lang="en-GB" dirty="0"/>
          </a:p>
          <a:p>
            <a:r>
              <a:rPr lang="en-GB" dirty="0"/>
              <a:t>Step 1: integrate out W, Higgs, top; leads to DB1 theory. Problem: cannot calculate non-local matrix element non-perturbatively easily. Need a second EFT</a:t>
            </a:r>
          </a:p>
          <a:p>
            <a:r>
              <a:rPr lang="en-GB" dirty="0"/>
              <a:t>Step 2: calculate DB1 amplitude in terms of renormalised DB2 matrix elements. For this purpose we also need to calculate the DB2 amplitude. This process is called matching</a:t>
            </a:r>
          </a:p>
          <a:p>
            <a:endParaRPr lang="en-GB" dirty="0"/>
          </a:p>
          <a:p>
            <a:r>
              <a:rPr lang="en-GB" dirty="0"/>
              <a:t>Maybe split into several slides, first one should be overview of steps, possibly a table where the rows are 1) SM, 2) DB1 theory 3) DB2 theory? Columns are diagram and </a:t>
            </a:r>
            <a:r>
              <a:rPr lang="en-GB"/>
              <a:t>short description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1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orders in OS get bigger and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2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1590941-2AFE-4A5C-AA06-E5BDF2C4575F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C51A72D-799D-4C24-AD38-13B9E3F86685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A0DE8F-67E1-495B-B324-F754751C0840}" type="datetime3">
              <a:rPr lang="de-DE" noProof="1" smtClean="0"/>
              <a:t>02/07/2025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793354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FFB06-B78D-4EBE-AF33-C0545DFDE6EB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E4FB2-A8D4-4A44-B523-1A6592E6D6A0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1E6054-7CE0-4EDA-96CC-13B71BA2A6F1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C89E41-7072-44CC-B244-1AABA7C6926D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4A19A95-D23C-445E-8F64-953237B3CA28}" type="datetime3">
              <a:rPr lang="de-DE" smtClean="0"/>
              <a:t>02/07/2025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C2F8AC-7E4D-40DF-A811-CA1DDF83347A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7CA15B4-929B-4BFD-8045-3817D9D96767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3EB0422-72D0-4E96-8704-0F295A1C33A1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691B29-C999-42D8-9662-5008B7E8BD3B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DCA3AD0-C09D-49CD-AC8F-F479C62BBA75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6F822C-2EC5-4F2F-AB2D-643B1DDD7EF1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0262DB0-5878-4A29-BDD1-11904049B6CE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07CED4E-5DC2-4A5C-AB35-0A6C404B6149}" type="datetime3">
              <a:rPr lang="de-DE" noProof="1" smtClean="0"/>
              <a:t>02/07/2025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93170E-C4BC-45BC-A0FA-0C899C2F9EEE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331D24-8C15-4D40-9C7C-9862DAA326B3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7F576C9-A806-4C7F-B6B9-EA3D74A2E7CF}" type="datetime3">
              <a:rPr lang="de-DE" smtClean="0"/>
              <a:t>02/07/2025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FA2D4-8F12-48A5-9C4C-5C067A6FB1C7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F5BBC-28CC-4050-BF5E-4967D5CE53B0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0DF684-D653-4284-9B2A-B6BEF39FCA93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A8C0BB-3264-405F-A625-AE19452CEBE3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C43FA7-110C-4244-94EF-769FE900A0F7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4AE00C4-099E-4A6A-984A-6CC0B5D80B80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4A37B6-D0BF-499A-8B3E-7C72515710D0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D92AAC5-989F-4178-BD31-62C192B777D2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DE5AC-27F5-45CD-82B8-C26DA551C741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398E94-D9CE-4B5A-A608-4F4E7E889A2C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A6BF1E9-0342-46EC-9856-8D917A85838D}" type="datetime3">
              <a:rPr lang="de-DE" smtClean="0"/>
              <a:t>02/07/2025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210641-C560-46CB-B39D-241E6A4EF321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9E44D78-8D7F-4054-A29E-E8012BDBCFE6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0D45406-601B-409E-AA0B-826FBBC4490C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9F341B8-B38D-4640-B61E-CB50E17DCDD5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1DB8991-62F1-4799-A6E3-A702574F4DD4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A1E8E7A-2CC0-4190-98EC-6CEF712D6B86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2D885B-4C5C-44FF-A3CB-A07773E0A1B0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838F81-95BD-4883-B6AF-236BB9363614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594B4-FAA6-48FC-8521-E3442E1753B1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73B31-057A-4A29-B696-D42690CFF963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E830C9-FC8D-4108-AFB5-1BC5CCEAE275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12354FD-0474-4525-BD33-C643DFB57DBF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209B3AE-76C7-4718-9D63-1C9D9E3076EB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E9A2FE8-9545-45E3-A1DB-1DB626F22262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6C52DD2-FC87-93DF-CB35-5CE39535EA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5981153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7772400" imgH="10058400" progId="TCLayout.ActiveDocument.1">
                  <p:embed/>
                </p:oleObj>
              </mc:Choice>
              <mc:Fallback>
                <p:oleObj name="think-cell Slide" r:id="rId5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1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10/03/2025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701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40.png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48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39.png"/><Relationship Id="rId33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4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38.emf"/><Relationship Id="rId32" Type="http://schemas.openxmlformats.org/officeDocument/2006/relationships/image" Target="../media/image47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3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4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39.emf"/><Relationship Id="rId30" Type="http://schemas.openxmlformats.org/officeDocument/2006/relationships/image" Target="../media/image45.png"/><Relationship Id="rId8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1.png"/><Relationship Id="rId3" Type="http://schemas.openxmlformats.org/officeDocument/2006/relationships/tags" Target="../tags/tag62.xml"/><Relationship Id="rId7" Type="http://schemas.openxmlformats.org/officeDocument/2006/relationships/image" Target="../media/image47.emf"/><Relationship Id="rId12" Type="http://schemas.openxmlformats.org/officeDocument/2006/relationships/image" Target="../media/image5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4.png"/><Relationship Id="rId4" Type="http://schemas.openxmlformats.org/officeDocument/2006/relationships/tags" Target="../tags/tag63.xml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0.png"/><Relationship Id="rId3" Type="http://schemas.openxmlformats.org/officeDocument/2006/relationships/tags" Target="../tags/tag66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2.emf"/><Relationship Id="rId4" Type="http://schemas.openxmlformats.org/officeDocument/2006/relationships/tags" Target="../tags/tag67.xml"/><Relationship Id="rId9" Type="http://schemas.openxmlformats.org/officeDocument/2006/relationships/image" Target="../media/image53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8.xml"/><Relationship Id="rId5" Type="http://schemas.openxmlformats.org/officeDocument/2006/relationships/image" Target="../media/image54.jpeg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emf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5.emf"/><Relationship Id="rId2" Type="http://schemas.openxmlformats.org/officeDocument/2006/relationships/tags" Target="../tags/tag14.xml"/><Relationship Id="rId16" Type="http://schemas.openxmlformats.org/officeDocument/2006/relationships/oleObject" Target="../embeddings/oleObject6.bin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2.xml"/><Relationship Id="rId19" Type="http://schemas.openxmlformats.org/officeDocument/2006/relationships/chart" Target="../charts/chart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60.png"/><Relationship Id="rId12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30.png"/><Relationship Id="rId18" Type="http://schemas.openxmlformats.org/officeDocument/2006/relationships/image" Target="../media/image26.png"/><Relationship Id="rId3" Type="http://schemas.openxmlformats.org/officeDocument/2006/relationships/tags" Target="../tags/tag31.xml"/><Relationship Id="rId21" Type="http://schemas.openxmlformats.org/officeDocument/2006/relationships/image" Target="../media/image29.png"/><Relationship Id="rId7" Type="http://schemas.openxmlformats.org/officeDocument/2006/relationships/tags" Target="../tags/tag35.xml"/><Relationship Id="rId12" Type="http://schemas.openxmlformats.org/officeDocument/2006/relationships/image" Target="../media/image220.png"/><Relationship Id="rId17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260.png"/><Relationship Id="rId20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2.emf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40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628D0F6-3595-31A6-ADD4-F731D7497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2171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F1AD5981-E4BD-767E-2561-84C79DE3E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34316" b="34316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C44666C-DAAF-B0B7-5911-2FEA58B2D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041775"/>
            <a:ext cx="11449050" cy="1691479"/>
          </a:xfrm>
        </p:spPr>
        <p:txBody>
          <a:bodyPr vert="horz"/>
          <a:lstStyle/>
          <a:p>
            <a:r>
              <a:rPr lang="en-US" dirty="0"/>
              <a:t>Full NNLO QCD Corrections to B Meson Mixing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97529-A401-DC7C-4D1A-76AD8204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EPS HEP 2025, Marseille, 8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July 2025</a:t>
            </a:r>
          </a:p>
          <a:p>
            <a:r>
              <a:rPr lang="en-US" dirty="0">
                <a:solidFill>
                  <a:schemeClr val="tx2"/>
                </a:solidFill>
              </a:rPr>
              <a:t>Pascal Reeck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0C87C01-931A-FD86-2F80-C64C883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80F8627-4D99-4A46-B65F-C33488323170}" type="datetime3">
              <a:rPr lang="de-DE" smtClean="0"/>
              <a:t>02/07/2025</a:t>
            </a:fld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FD1E87-4EE6-EC2E-37A5-E5E0714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806E9D-C338-A10A-D2A0-FEF4E3BE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BC182C86-D488-C566-C9E7-926DCCD3645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feld 45">
            <a:extLst>
              <a:ext uri="{FF2B5EF4-FFF2-40B4-BE49-F238E27FC236}">
                <a16:creationId xmlns:a16="http://schemas.microsoft.com/office/drawing/2014/main" id="{2310DA87-ED96-E5E9-EE38-3B9928CD0A27}"/>
              </a:ext>
            </a:extLst>
          </p:cNvPr>
          <p:cNvSpPr txBox="1">
            <a:spLocks/>
          </p:cNvSpPr>
          <p:nvPr/>
        </p:nvSpPr>
        <p:spPr bwMode="gray">
          <a:xfrm>
            <a:off x="0" y="2923703"/>
            <a:ext cx="12191999" cy="900585"/>
          </a:xfrm>
          <a:prstGeom prst="rect">
            <a:avLst/>
          </a:prstGeom>
          <a:blipFill dpi="0" rotWithShape="1">
            <a:blip r:embed="rId6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ChatGPT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FFE64-5D84-E6D2-AFEA-157497645AF1}"/>
              </a:ext>
            </a:extLst>
          </p:cNvPr>
          <p:cNvSpPr txBox="1"/>
          <p:nvPr/>
        </p:nvSpPr>
        <p:spPr bwMode="gray">
          <a:xfrm>
            <a:off x="12881113" y="2252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053886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21C1A10-327B-F471-8BF3-0EE54BBDAD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9337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67DD9C-98A6-5CDB-D754-765FF78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A645F-8E67-74A0-8525-351454B9A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Status of the calculation</a:t>
            </a:r>
          </a:p>
          <a:p>
            <a:r>
              <a:rPr lang="en-GB" dirty="0"/>
              <a:t>Physical observables</a:t>
            </a:r>
          </a:p>
          <a:p>
            <a:r>
              <a:rPr lang="en-GB" dirty="0"/>
              <a:t>Constraints on the CKM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62E-9143-000F-9B4D-DA91BE84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AFAA-F87D-C94D-F7AA-F9F89AB0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9E69-C531-2AD9-F964-65E19BE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0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8B2C4B-EBB5-5F61-BF83-33FA8ACF4F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33390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B2C4B-EBB5-5F61-BF83-33FA8ACF4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C5A48C-FA3D-15A6-4160-7D78BC0A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We have calculated all NNLO contributions to       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5E76-FC46-2E3C-7E89-B6602268A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B6-B212-6312-EF71-CC286D438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8DEA2-166C-87BB-222E-CFCA26E77F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3</a:t>
                          </a:r>
                          <a:r>
                            <a:rPr lang="en-GB" dirty="0"/>
                            <a:t>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/>
                            <a:t> </a:t>
                          </a:r>
                          <a:r>
                            <a:rPr lang="en-GB" dirty="0"/>
                            <a:t>loops,</a:t>
                          </a:r>
                          <a:r>
                            <a:rPr lang="en-GB" dirty="0">
                              <a:solidFill>
                                <a:srgbClr val="A3107C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loops,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GB" dirty="0"/>
                            <a:t> loops,</a:t>
                          </a:r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kern="1200" smtClean="0">
                                      <a:solidFill>
                                        <a:srgbClr val="A3107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sz="1800" b="0" i="1" kern="1200" smtClean="0">
                                  <a:solidFill>
                                    <a:srgbClr val="A3107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19C6F0E-D16C-6CB3-799D-AC1070A241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47418"/>
                  </p:ext>
                </p:extLst>
              </p:nvPr>
            </p:nvGraphicFramePr>
            <p:xfrm>
              <a:off x="371475" y="1400961"/>
              <a:ext cx="7561264" cy="487283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90316">
                      <a:extLst>
                        <a:ext uri="{9D8B030D-6E8A-4147-A177-3AD203B41FA5}">
                          <a16:colId xmlns:a16="http://schemas.microsoft.com/office/drawing/2014/main" val="3075996691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239572736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3988622350"/>
                        </a:ext>
                      </a:extLst>
                    </a:gridCol>
                    <a:gridCol w="1890316">
                      <a:extLst>
                        <a:ext uri="{9D8B030D-6E8A-4147-A177-3AD203B41FA5}">
                          <a16:colId xmlns:a16="http://schemas.microsoft.com/office/drawing/2014/main" val="1613997504"/>
                        </a:ext>
                      </a:extLst>
                    </a:gridCol>
                  </a:tblGrid>
                  <a:tr h="1213043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Previous results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[Gerlach,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Nierste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</a:t>
                          </a:r>
                          <a:r>
                            <a:rPr lang="en-US" sz="1200" b="1" dirty="0" err="1">
                              <a:solidFill>
                                <a:schemeClr val="accent3"/>
                              </a:solidFill>
                            </a:rPr>
                            <a:t>Shtabovenko</a:t>
                          </a:r>
                          <a:r>
                            <a:rPr lang="en-US" sz="1200" b="1" dirty="0">
                              <a:solidFill>
                                <a:schemeClr val="accent3"/>
                              </a:solidFill>
                            </a:rPr>
                            <a:t>, Steinhauser, 2022]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New results 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Nierste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Reeck, </a:t>
                          </a:r>
                          <a:r>
                            <a:rPr lang="en-GB" sz="1200" b="1" kern="1200" dirty="0" err="1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Shtabovenko</a:t>
                          </a:r>
                          <a:r>
                            <a:rPr lang="en-GB" sz="1200" b="1" kern="1200" dirty="0">
                              <a:solidFill>
                                <a:schemeClr val="accent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Steinhauser, 2025]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5540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204167" r="-3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204167" r="-2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204167" r="-100671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4916570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304167" r="-3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304167" r="-2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304167" r="-100671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111041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404167" r="-3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404167" r="-2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404167" r="-10067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432006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504167" r="-3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504167" r="-2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504167" r="-10067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548185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604167" r="-3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604167" r="-2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604167" r="-1006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868212"/>
                      </a:ext>
                    </a:extLst>
                  </a:tr>
                  <a:tr h="60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1" t="-704167" r="-3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671" t="-704167" r="-2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671" t="-704167" r="-10067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30063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/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4B987-B8E3-FF76-E70C-EFC50BD93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8795838" y="213051"/>
                <a:ext cx="1080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Main challenges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Large number of diagrams: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Master integrals with 3 loops, on-shell, 2 mass scales: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/>
                  <a:t>Projectors for Dirac matrices in d dimensions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and evanescent operators</a:t>
                </a:r>
                <a:endParaRPr lang="en-GB" dirty="0"/>
              </a:p>
            </p:txBody>
          </p:sp>
        </mc:Choice>
        <mc:Fallback xmlns="">
          <p:sp>
            <p:nvSpPr>
              <p:cNvPr id="24" name="Textplatzhalter 9">
                <a:extLst>
                  <a:ext uri="{FF2B5EF4-FFF2-40B4-BE49-F238E27FC236}">
                    <a16:creationId xmlns:a16="http://schemas.microsoft.com/office/drawing/2014/main" id="{F2ADC695-6F7D-9011-B3AF-FFBB780A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38" y="1376362"/>
                <a:ext cx="3671887" cy="2447926"/>
              </a:xfrm>
              <a:prstGeom prst="rect">
                <a:avLst/>
              </a:prstGeom>
              <a:blipFill>
                <a:blip r:embed="rId13"/>
                <a:stretch>
                  <a:fillRect l="-1379" t="-1036" b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3DD3B6D6-FB6F-AA61-EAE5-0911C3D4C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081" b="-1"/>
          <a:stretch/>
        </p:blipFill>
        <p:spPr>
          <a:xfrm>
            <a:off x="8002441" y="4057167"/>
            <a:ext cx="3964280" cy="206687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61DB05E-61DE-6063-5FDA-80B7A26D3E64}"/>
              </a:ext>
            </a:extLst>
          </p:cNvPr>
          <p:cNvGrpSpPr/>
          <p:nvPr/>
        </p:nvGrpSpPr>
        <p:grpSpPr>
          <a:xfrm>
            <a:off x="6676131" y="2706918"/>
            <a:ext cx="434755" cy="3471302"/>
            <a:chOff x="6676131" y="2706918"/>
            <a:chExt cx="434755" cy="3471302"/>
          </a:xfrm>
        </p:grpSpPr>
        <p:grpSp>
          <p:nvGrpSpPr>
            <p:cNvPr id="16" name="Gruppieren 97">
              <a:extLst>
                <a:ext uri="{FF2B5EF4-FFF2-40B4-BE49-F238E27FC236}">
                  <a16:creationId xmlns:a16="http://schemas.microsoft.com/office/drawing/2014/main" id="{490458DE-ACF6-6B0F-1546-98E54D3EBE3D}"/>
                </a:ext>
              </a:extLst>
            </p:cNvPr>
            <p:cNvGrpSpPr/>
            <p:nvPr/>
          </p:nvGrpSpPr>
          <p:grpSpPr>
            <a:xfrm>
              <a:off x="6676131" y="2706918"/>
              <a:ext cx="432000" cy="432000"/>
              <a:chOff x="6203950" y="2825279"/>
              <a:chExt cx="432000" cy="432000"/>
            </a:xfrm>
          </p:grpSpPr>
          <p:sp>
            <p:nvSpPr>
              <p:cNvPr id="17" name="Ellipse 98">
                <a:extLst>
                  <a:ext uri="{FF2B5EF4-FFF2-40B4-BE49-F238E27FC236}">
                    <a16:creationId xmlns:a16="http://schemas.microsoft.com/office/drawing/2014/main" id="{F0C5E7ED-3F40-750B-BED6-7FB2C00660DF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uppieren 99">
                <a:extLst>
                  <a:ext uri="{FF2B5EF4-FFF2-40B4-BE49-F238E27FC236}">
                    <a16:creationId xmlns:a16="http://schemas.microsoft.com/office/drawing/2014/main" id="{126C924E-9607-0C49-62B2-B91681428416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19" name="Gerader Verbinder 100">
                  <a:extLst>
                    <a:ext uri="{FF2B5EF4-FFF2-40B4-BE49-F238E27FC236}">
                      <a16:creationId xmlns:a16="http://schemas.microsoft.com/office/drawing/2014/main" id="{D2C7431B-9261-95A0-6868-DCE809F7791F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01">
                  <a:extLst>
                    <a:ext uri="{FF2B5EF4-FFF2-40B4-BE49-F238E27FC236}">
                      <a16:creationId xmlns:a16="http://schemas.microsoft.com/office/drawing/2014/main" id="{923D549A-E3F9-118D-D196-93046C06A4D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uppieren 97">
              <a:extLst>
                <a:ext uri="{FF2B5EF4-FFF2-40B4-BE49-F238E27FC236}">
                  <a16:creationId xmlns:a16="http://schemas.microsoft.com/office/drawing/2014/main" id="{8CCB401A-6F8E-25FA-4696-92884D33CE10}"/>
                </a:ext>
              </a:extLst>
            </p:cNvPr>
            <p:cNvGrpSpPr/>
            <p:nvPr/>
          </p:nvGrpSpPr>
          <p:grpSpPr>
            <a:xfrm>
              <a:off x="6678886" y="3318460"/>
              <a:ext cx="432000" cy="1041096"/>
              <a:chOff x="6203950" y="2825279"/>
              <a:chExt cx="432000" cy="1041096"/>
            </a:xfrm>
          </p:grpSpPr>
          <p:sp>
            <p:nvSpPr>
              <p:cNvPr id="29" name="Ellipse 98">
                <a:extLst>
                  <a:ext uri="{FF2B5EF4-FFF2-40B4-BE49-F238E27FC236}">
                    <a16:creationId xmlns:a16="http://schemas.microsoft.com/office/drawing/2014/main" id="{5C3CAE3B-A2CF-DFC2-FE40-93945E91A10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uppieren 99">
                <a:extLst>
                  <a:ext uri="{FF2B5EF4-FFF2-40B4-BE49-F238E27FC236}">
                    <a16:creationId xmlns:a16="http://schemas.microsoft.com/office/drawing/2014/main" id="{B66E33FF-20A9-552F-8F1B-B3A95F61380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1" name="Gerader Verbinder 100">
                  <a:extLst>
                    <a:ext uri="{FF2B5EF4-FFF2-40B4-BE49-F238E27FC236}">
                      <a16:creationId xmlns:a16="http://schemas.microsoft.com/office/drawing/2014/main" id="{5559AF96-C64B-71A7-2D57-7A34D95243B3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101">
                  <a:extLst>
                    <a:ext uri="{FF2B5EF4-FFF2-40B4-BE49-F238E27FC236}">
                      <a16:creationId xmlns:a16="http://schemas.microsoft.com/office/drawing/2014/main" id="{F9CB17C0-D877-69DC-6016-D057460BEEE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Ellipse 98">
                <a:extLst>
                  <a:ext uri="{FF2B5EF4-FFF2-40B4-BE49-F238E27FC236}">
                    <a16:creationId xmlns:a16="http://schemas.microsoft.com/office/drawing/2014/main" id="{86ED6CDB-744F-E870-34E5-83E8FA5E1F6E}"/>
                  </a:ext>
                </a:extLst>
              </p:cNvPr>
              <p:cNvSpPr/>
              <p:nvPr/>
            </p:nvSpPr>
            <p:spPr bwMode="gray">
              <a:xfrm>
                <a:off x="6203950" y="3434375"/>
                <a:ext cx="432000" cy="432000"/>
              </a:xfrm>
              <a:prstGeom prst="ellipse">
                <a:avLst/>
              </a:prstGeom>
              <a:solidFill>
                <a:srgbClr val="FCE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uppieren 97">
              <a:extLst>
                <a:ext uri="{FF2B5EF4-FFF2-40B4-BE49-F238E27FC236}">
                  <a16:creationId xmlns:a16="http://schemas.microsoft.com/office/drawing/2014/main" id="{C50A1BFB-84B3-CB28-A9E4-A976EC00678E}"/>
                </a:ext>
              </a:extLst>
            </p:cNvPr>
            <p:cNvGrpSpPr/>
            <p:nvPr/>
          </p:nvGrpSpPr>
          <p:grpSpPr>
            <a:xfrm>
              <a:off x="6676131" y="4534420"/>
              <a:ext cx="432000" cy="432000"/>
              <a:chOff x="6203950" y="2825279"/>
              <a:chExt cx="432000" cy="432000"/>
            </a:xfrm>
          </p:grpSpPr>
          <p:sp>
            <p:nvSpPr>
              <p:cNvPr id="34" name="Ellipse 98">
                <a:extLst>
                  <a:ext uri="{FF2B5EF4-FFF2-40B4-BE49-F238E27FC236}">
                    <a16:creationId xmlns:a16="http://schemas.microsoft.com/office/drawing/2014/main" id="{FE89B46B-86E2-51A5-F9E8-4D5C179E67F1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uppieren 99">
                <a:extLst>
                  <a:ext uri="{FF2B5EF4-FFF2-40B4-BE49-F238E27FC236}">
                    <a16:creationId xmlns:a16="http://schemas.microsoft.com/office/drawing/2014/main" id="{73BA92D3-58C5-59B0-6868-B450271B99C0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36" name="Gerader Verbinder 100">
                  <a:extLst>
                    <a:ext uri="{FF2B5EF4-FFF2-40B4-BE49-F238E27FC236}">
                      <a16:creationId xmlns:a16="http://schemas.microsoft.com/office/drawing/2014/main" id="{D73EEFD2-6E01-EF90-FA24-245E3D35DFB7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101">
                  <a:extLst>
                    <a:ext uri="{FF2B5EF4-FFF2-40B4-BE49-F238E27FC236}">
                      <a16:creationId xmlns:a16="http://schemas.microsoft.com/office/drawing/2014/main" id="{E9F9C6EE-5623-F547-9C8C-FE54C0501BE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pieren 97">
              <a:extLst>
                <a:ext uri="{FF2B5EF4-FFF2-40B4-BE49-F238E27FC236}">
                  <a16:creationId xmlns:a16="http://schemas.microsoft.com/office/drawing/2014/main" id="{8EE7B012-E9A4-1C43-4A03-AC4AF26E6668}"/>
                </a:ext>
              </a:extLst>
            </p:cNvPr>
            <p:cNvGrpSpPr/>
            <p:nvPr/>
          </p:nvGrpSpPr>
          <p:grpSpPr>
            <a:xfrm>
              <a:off x="6676131" y="5140320"/>
              <a:ext cx="432000" cy="432000"/>
              <a:chOff x="6203950" y="2825279"/>
              <a:chExt cx="432000" cy="432000"/>
            </a:xfrm>
          </p:grpSpPr>
          <p:sp>
            <p:nvSpPr>
              <p:cNvPr id="39" name="Ellipse 98">
                <a:extLst>
                  <a:ext uri="{FF2B5EF4-FFF2-40B4-BE49-F238E27FC236}">
                    <a16:creationId xmlns:a16="http://schemas.microsoft.com/office/drawing/2014/main" id="{139A236E-75B0-9D54-695D-E25A66B73A76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Gruppieren 99">
                <a:extLst>
                  <a:ext uri="{FF2B5EF4-FFF2-40B4-BE49-F238E27FC236}">
                    <a16:creationId xmlns:a16="http://schemas.microsoft.com/office/drawing/2014/main" id="{A54525F5-1C08-8C4E-2253-5612461F945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1" name="Gerader Verbinder 100">
                  <a:extLst>
                    <a:ext uri="{FF2B5EF4-FFF2-40B4-BE49-F238E27FC236}">
                      <a16:creationId xmlns:a16="http://schemas.microsoft.com/office/drawing/2014/main" id="{57915190-6EE8-A64B-BEB9-F3EC009AB18E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101">
                  <a:extLst>
                    <a:ext uri="{FF2B5EF4-FFF2-40B4-BE49-F238E27FC236}">
                      <a16:creationId xmlns:a16="http://schemas.microsoft.com/office/drawing/2014/main" id="{9D6E5B85-0A78-2B4C-4A31-0B0E9DABDE5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uppieren 97">
              <a:extLst>
                <a:ext uri="{FF2B5EF4-FFF2-40B4-BE49-F238E27FC236}">
                  <a16:creationId xmlns:a16="http://schemas.microsoft.com/office/drawing/2014/main" id="{182F4689-89D3-7932-0760-51BEB1CE3B11}"/>
                </a:ext>
              </a:extLst>
            </p:cNvPr>
            <p:cNvGrpSpPr/>
            <p:nvPr/>
          </p:nvGrpSpPr>
          <p:grpSpPr>
            <a:xfrm>
              <a:off x="6676131" y="5746220"/>
              <a:ext cx="432000" cy="432000"/>
              <a:chOff x="6203950" y="2825279"/>
              <a:chExt cx="432000" cy="432000"/>
            </a:xfrm>
          </p:grpSpPr>
          <p:sp>
            <p:nvSpPr>
              <p:cNvPr id="44" name="Ellipse 98">
                <a:extLst>
                  <a:ext uri="{FF2B5EF4-FFF2-40B4-BE49-F238E27FC236}">
                    <a16:creationId xmlns:a16="http://schemas.microsoft.com/office/drawing/2014/main" id="{06D27CCF-6C87-7228-EBA4-0A61E401D3C3}"/>
                  </a:ext>
                </a:extLst>
              </p:cNvPr>
              <p:cNvSpPr/>
              <p:nvPr/>
            </p:nvSpPr>
            <p:spPr bwMode="gray">
              <a:xfrm>
                <a:off x="6203950" y="2825279"/>
                <a:ext cx="432000" cy="432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uppieren 99">
                <a:extLst>
                  <a:ext uri="{FF2B5EF4-FFF2-40B4-BE49-F238E27FC236}">
                    <a16:creationId xmlns:a16="http://schemas.microsoft.com/office/drawing/2014/main" id="{EE00D3F2-2939-1B16-D858-47D1679DAD34}"/>
                  </a:ext>
                </a:extLst>
              </p:cNvPr>
              <p:cNvGrpSpPr/>
              <p:nvPr/>
            </p:nvGrpSpPr>
            <p:grpSpPr>
              <a:xfrm>
                <a:off x="6302270" y="2953365"/>
                <a:ext cx="235360" cy="175828"/>
                <a:chOff x="6240016" y="2717304"/>
                <a:chExt cx="470719" cy="351656"/>
              </a:xfrm>
            </p:grpSpPr>
            <p:cxnSp>
              <p:nvCxnSpPr>
                <p:cNvPr id="46" name="Gerader Verbinder 100">
                  <a:extLst>
                    <a:ext uri="{FF2B5EF4-FFF2-40B4-BE49-F238E27FC236}">
                      <a16:creationId xmlns:a16="http://schemas.microsoft.com/office/drawing/2014/main" id="{65D6542B-0A5C-DFF7-86B5-951FA7BB3626}"/>
                    </a:ext>
                  </a:extLst>
                </p:cNvPr>
                <p:cNvCxnSpPr/>
                <p:nvPr/>
              </p:nvCxnSpPr>
              <p:spPr bwMode="gray">
                <a:xfrm>
                  <a:off x="6240016" y="2924944"/>
                  <a:ext cx="144016" cy="14401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101">
                  <a:extLst>
                    <a:ext uri="{FF2B5EF4-FFF2-40B4-BE49-F238E27FC236}">
                      <a16:creationId xmlns:a16="http://schemas.microsoft.com/office/drawing/2014/main" id="{5CB25644-04C9-C1EA-2836-82F09E61371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6359080" y="2717304"/>
                  <a:ext cx="351655" cy="35165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pieren 99">
              <a:extLst>
                <a:ext uri="{FF2B5EF4-FFF2-40B4-BE49-F238E27FC236}">
                  <a16:creationId xmlns:a16="http://schemas.microsoft.com/office/drawing/2014/main" id="{12BDC64E-2478-8856-C3E6-507899D8F280}"/>
                </a:ext>
              </a:extLst>
            </p:cNvPr>
            <p:cNvGrpSpPr/>
            <p:nvPr/>
          </p:nvGrpSpPr>
          <p:grpSpPr>
            <a:xfrm>
              <a:off x="6774451" y="4051705"/>
              <a:ext cx="235360" cy="175828"/>
              <a:chOff x="6240016" y="2717304"/>
              <a:chExt cx="470719" cy="351656"/>
            </a:xfrm>
          </p:grpSpPr>
          <p:cxnSp>
            <p:nvCxnSpPr>
              <p:cNvPr id="51" name="Gerader Verbinder 100">
                <a:extLst>
                  <a:ext uri="{FF2B5EF4-FFF2-40B4-BE49-F238E27FC236}">
                    <a16:creationId xmlns:a16="http://schemas.microsoft.com/office/drawing/2014/main" id="{41375BE1-07D5-AD00-5BCF-69387F5DD1C8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101">
                <a:extLst>
                  <a:ext uri="{FF2B5EF4-FFF2-40B4-BE49-F238E27FC236}">
                    <a16:creationId xmlns:a16="http://schemas.microsoft.com/office/drawing/2014/main" id="{0D08A6A2-1888-C553-F46C-079592FC225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05656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75945E12-703B-6B9C-B3B3-2EFEA65F68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11407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𝚫𝚪</m:t>
                    </m:r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EBEAFA-0E07-B320-0FB8-74B6DF7D6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393484"/>
                <a:ext cx="5610583" cy="1223962"/>
              </a:xfrm>
              <a:blipFill>
                <a:blip r:embed="rId25"/>
                <a:stretch>
                  <a:fillRect l="-2941" t="-6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0840C1F-6C07-3DEB-F218-C9DF8F7F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With NNLO corrections,        and        can be calculated to high precision.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A220E6-04D2-6AFB-4AE6-63B38710AA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705F4D-2C21-B674-8D0E-5DA5D848FF1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900531-9086-370D-EDEC-0F3B3B02285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/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C563C-BF1C-9B8F-2D57-2B8E62CC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669252" y="213051"/>
                <a:ext cx="108000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ECD2B5-0119-6E84-B94B-04AEA0FCD29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78131" y="2614633"/>
            <a:ext cx="5020599" cy="3750009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99E5B30A-8C77-D32B-1412-CC46E3001D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070142" y="1801277"/>
            <a:ext cx="3027680" cy="286512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FA0B558A-5A64-8CEB-C9A7-A6F9CF9AE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879529" y="1814925"/>
            <a:ext cx="2834640" cy="286512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21103F5E-0061-4741-EB30-B0B38BD632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070142" y="2182315"/>
            <a:ext cx="3543808" cy="286512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DDCA9EC-8CBB-2708-6667-99D72950FA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879529" y="2188057"/>
            <a:ext cx="3076448" cy="29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/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A590C-53E0-67F6-F5ED-3B6F5E0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309966" y="199799"/>
                <a:ext cx="1080000" cy="646331"/>
              </a:xfrm>
              <a:prstGeom prst="rect">
                <a:avLst/>
              </a:prstGeom>
              <a:blipFill>
                <a:blip r:embed="rId3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id="{75B7D81B-EFD6-8DF5-8A7B-76B20A2E5BAF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03351756"/>
              </p:ext>
            </p:extLst>
          </p:nvPr>
        </p:nvGraphicFramePr>
        <p:xfrm>
          <a:off x="6716713" y="3824288"/>
          <a:ext cx="307975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3DC0415-B9D1-B541-60B3-D7A6597AB31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527925" y="3651250"/>
            <a:ext cx="1457325" cy="7683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037F35-B66E-1367-E574-9D0DA649E75D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9313863" y="5832475"/>
            <a:ext cx="80963" cy="1174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B78090D9-7FEB-FFE4-B040-A66CF19922B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9420225" y="5726113"/>
            <a:ext cx="12811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873709-65CA-4866-93BD-5ADF90996983}" type="datetime'''R''e''''m''''''''''''''a''inin''''''''g'' i''n''pu''t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Remaining input</a:t>
            </a:fld>
            <a:endParaRPr lang="en-GB" sz="1400" dirty="0"/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7C264B79-A602-3332-A751-221DC46E13F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732838" y="6115050"/>
            <a:ext cx="506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E2C8BB-6D2D-41B2-BC45-C6B2F14B1BCB}" type="datetime'''N''''''''''''''''''''''''''''NL''''''O'''''''">
              <a:rPr lang="en-GB" altLang="en-US" sz="1400" smtClean="0"/>
              <a:pPr/>
              <a:t>NNLO</a:t>
            </a:fld>
            <a:endParaRPr lang="en-GB" sz="1400" dirty="0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CAFD4EF-0C92-DD5B-E9B0-60490A060DD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373938" y="584358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B7A8CC-DF50-4890-837A-C1416E351770}" type="datetime'1''''''''%'''''">
              <a:rPr lang="en-GB" altLang="en-US" sz="1400" smtClean="0">
                <a:solidFill>
                  <a:schemeClr val="bg1"/>
                </a:solidFill>
                <a:effectLst/>
              </a:rPr>
              <a:pPr/>
              <a:t>1%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CFD05276-998A-4167-0015-F5E3686E4E2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9420225" y="5292725"/>
            <a:ext cx="22463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E00987E-5590-432C-AF75-78C4A5DF0D11}" type="datetime'Sub''-''le''''ad''in''g'''''' m''at''rix'' elemen''t''s''''''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Sub-leading matrix elements</a:t>
            </a:fld>
            <a:endParaRPr lang="en-GB" sz="1400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8BE02BD-DA9E-C188-78B1-2A2D60AF009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339013" y="6115050"/>
            <a:ext cx="377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955A02-8D62-45CC-BD6F-A57E2B83F926}" type="datetime'''''''''''''''''''''''''''''''''''N''LO'''">
              <a:rPr lang="en-GB" altLang="en-US" sz="1400" smtClean="0"/>
              <a:pPr/>
              <a:t>NLO</a:t>
            </a:fld>
            <a:endParaRPr lang="en-GB" sz="1400" dirty="0"/>
          </a:p>
        </p:txBody>
      </p: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224D31E6-9F04-A0F5-6CA3-B7CE9D50DE8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7324725" y="52927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0C687A-5FC1-4247-B4F0-26B4445C33A8}" type="datetime'''5''''''''''''''''2''''''''''%'''''''''''''''''''''''''''">
              <a:rPr lang="en-GB" altLang="en-US" sz="1400" smtClean="0"/>
              <a:pPr/>
              <a:t>52%</a:t>
            </a:fld>
            <a:endParaRPr lang="en-GB" sz="1400" dirty="0"/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4F4B6706-A182-A990-D52F-AC581094459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7324725" y="42783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3ED1DE-D647-4C80-A6AC-8EEBCA210576}" type="datetime'''''''4''''''''''''''7''''''''''''''%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id="{081AE2E9-98D1-21FC-D36A-2E39FE00201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8782050" y="52927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0EDBC33-42C6-4A14-8E01-D9EF62871822}" type="datetime'''''''''''''8''''''''''3%'">
              <a:rPr lang="en-GB" altLang="en-US" sz="1400" smtClean="0"/>
              <a:pPr/>
              <a:t>83%</a:t>
            </a:fld>
            <a:endParaRPr lang="en-GB" sz="1400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0F9C07AD-2C63-A685-D493-819729E33A6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8782050" y="46624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D58BBD8-41F0-49A8-AC0F-E9CF84B3EF45}" type="datetime'''''''''''''''''''''''''1''''''''''''''''''''5''''''''%'''''">
              <a:rPr lang="en-GB" altLang="en-US" sz="1400" smtClean="0">
                <a:solidFill>
                  <a:schemeClr val="bg1"/>
                </a:solidFill>
              </a:rPr>
              <a:pPr/>
              <a:t>15%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4792ACD2-AA50-17F5-F1CE-777F3F7F1C1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8831263" y="584358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CE463E-087D-4C3C-BCA6-2803FDE011D4}" type="datetime'''''''''''''2''''''''''''''''''''''''''''%'''''''''''''''''">
              <a:rPr lang="en-GB" altLang="en-US" sz="1400" smtClean="0">
                <a:solidFill>
                  <a:schemeClr val="bg1"/>
                </a:solidFill>
                <a:effectLst/>
              </a:rPr>
              <a:pPr/>
              <a:t>2%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FF9046A-007D-C2C8-BD6D-F7C69793098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9420225" y="4662488"/>
            <a:ext cx="955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985FBA3-BD98-46E6-AC0D-EA3E3E7CFCF6}" type="datetime'''''''''P''''''''''er''''''tu''rb''a''t''''''i''''v''e'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Perturbative</a:t>
            </a:fld>
            <a:endParaRPr lang="en-GB" sz="1400" dirty="0"/>
          </a:p>
        </p:txBody>
      </p:sp>
      <p:sp>
        <p:nvSpPr>
          <p:cNvPr id="132" name="Textplatzhalter 2">
            <a:extLst>
              <a:ext uri="{FF2B5EF4-FFF2-40B4-BE49-F238E27FC236}">
                <a16:creationId xmlns:a16="http://schemas.microsoft.com/office/drawing/2014/main" id="{C8BC8563-A92F-1160-03E6-3A2F6CFD4CC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7962900" y="3884613"/>
            <a:ext cx="587375" cy="301625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CC8E02-A23E-43C8-9334-A71AD2EB50F2}" type="datetime'''''''''''''-''''''''''''''''''''''3''''''''''''7%'''''''''''">
              <a:rPr lang="en-GB" altLang="en-US" sz="1400" b="1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-37%</a:t>
            </a:fld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b="1" dirty="0">
                    <a:solidFill>
                      <a:schemeClr val="accent1"/>
                    </a:solidFill>
                  </a:rPr>
                  <a:t>Latest theoretical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000" b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𝐟𝐬</m:t>
                        </m:r>
                      </m:sub>
                    </m:sSub>
                    <m:r>
                      <a:rPr lang="en-US" sz="2000" b="1">
                        <a:solidFill>
                          <a:srgbClr val="0096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GB" sz="2000" b="1" dirty="0">
                    <a:solidFill>
                      <a:srgbClr val="009682"/>
                    </a:solidFill>
                  </a:rPr>
                  <a:t>Squared uncertainty is reduced significantly: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138" name="Text Placeholder 1">
                <a:extLst>
                  <a:ext uri="{FF2B5EF4-FFF2-40B4-BE49-F238E27FC236}">
                    <a16:creationId xmlns:a16="http://schemas.microsoft.com/office/drawing/2014/main" id="{4ADC0F97-E6C1-C86C-175F-62B5F2E01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209943" y="1393483"/>
                <a:ext cx="5603926" cy="1798979"/>
              </a:xfrm>
              <a:prstGeom prst="rect">
                <a:avLst/>
              </a:prstGeom>
              <a:blipFill>
                <a:blip r:embed="rId34"/>
                <a:stretch>
                  <a:fillRect l="-2941" t="-4196" b="-9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0A145AD5-4813-8475-B3D7-FA6C2166C2B2}"/>
              </a:ext>
            </a:extLst>
          </p:cNvPr>
          <p:cNvSpPr txBox="1"/>
          <p:nvPr/>
        </p:nvSpPr>
        <p:spPr bwMode="gray">
          <a:xfrm>
            <a:off x="10469217" y="22793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3" name="Textfeld 45">
            <a:extLst>
              <a:ext uri="{FF2B5EF4-FFF2-40B4-BE49-F238E27FC236}">
                <a16:creationId xmlns:a16="http://schemas.microsoft.com/office/drawing/2014/main" id="{DF83F046-AF24-17F2-CE00-0D5F90AF6F30}"/>
              </a:ext>
            </a:extLst>
          </p:cNvPr>
          <p:cNvSpPr txBox="1">
            <a:spLocks/>
          </p:cNvSpPr>
          <p:nvPr/>
        </p:nvSpPr>
        <p:spPr bwMode="gray">
          <a:xfrm>
            <a:off x="367054" y="5974682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6445978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2FD89B-B1B1-57CB-409F-9F5E9CBD3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1871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Calculate the constants a and b in the parametrisation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</a:rPr>
                  <a:t>:</a:t>
                </a:r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</a:rPr>
                  <a:t>Using an 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, we obtain curves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 plane:</a:t>
                </a: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On the right: current global average of the CKM triangle and constraints from NNLO predictions for</a:t>
                </a:r>
              </a:p>
            </p:txBody>
          </p:sp>
        </mc:Choice>
        <mc:Fallback xmlns="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499797A9-ED91-1428-6780-8A3A9192B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  <a:blipFill>
                <a:blip r:embed="rId8"/>
                <a:stretch>
                  <a:fillRect l="-3052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E7A9212-5399-F78E-FF9A-FB3E7D13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 future measurement of       provides a strong constraint on the apex of the CKM triangle.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5AA44DC-3E10-473D-4829-11053BF7115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2E4E76-AEF0-0172-98A5-128BAD2B32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E5D677-943C-1FF1-4421-EFC5D548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CC0AA5-7EFB-44CA-6106-D5B8892AC88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86399" y="1347258"/>
            <a:ext cx="6334124" cy="49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/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69B7B-BB0D-0F2F-423B-2E0E81BA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blipFill>
                <a:blip r:embed="rId10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C981FAE-2696-B2C4-1C4B-34A72BF95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3993" y="2284349"/>
            <a:ext cx="3929888" cy="631952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 title="IguanaTex Picture Display">
            <a:extLst>
              <a:ext uri="{FF2B5EF4-FFF2-40B4-BE49-F238E27FC236}">
                <a16:creationId xmlns:a16="http://schemas.microsoft.com/office/drawing/2014/main" id="{042C57B4-9635-4604-AA5B-1F402531A6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50809" y="3678618"/>
            <a:ext cx="2556256" cy="63195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 title="IguanaTex Picture Display">
            <a:extLst>
              <a:ext uri="{FF2B5EF4-FFF2-40B4-BE49-F238E27FC236}">
                <a16:creationId xmlns:a16="http://schemas.microsoft.com/office/drawing/2014/main" id="{E3F75CD8-754E-B9F4-B7C1-88A030C627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45602" y="5265738"/>
            <a:ext cx="3958336" cy="711200"/>
          </a:xfrm>
          <a:prstGeom prst="rect">
            <a:avLst/>
          </a:prstGeom>
        </p:spPr>
      </p:pic>
      <p:sp>
        <p:nvSpPr>
          <p:cNvPr id="4" name="Textfeld 45">
            <a:extLst>
              <a:ext uri="{FF2B5EF4-FFF2-40B4-BE49-F238E27FC236}">
                <a16:creationId xmlns:a16="http://schemas.microsoft.com/office/drawing/2014/main" id="{30854CF7-A828-375D-FDC3-3B894F4C4FE3}"/>
              </a:ext>
            </a:extLst>
          </p:cNvPr>
          <p:cNvSpPr txBox="1">
            <a:spLocks/>
          </p:cNvSpPr>
          <p:nvPr/>
        </p:nvSpPr>
        <p:spPr bwMode="gray">
          <a:xfrm>
            <a:off x="5998487" y="581125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246169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DA87-2472-3273-A656-69BA34CE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3854FD4-55B1-6A47-453B-3DC327A1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2FD89B-B1B1-57CB-409F-9F5E9CBD3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28195775-F0BF-5038-1DE7-3AB0D605057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</p:spPr>
            <p:txBody>
              <a:bodyPr/>
              <a:lstStyle/>
              <a:p>
                <a:r>
                  <a:rPr lang="en-GB" sz="2000" b="1" dirty="0">
                    <a:solidFill>
                      <a:schemeClr val="accent1"/>
                    </a:solidFill>
                  </a:rPr>
                  <a:t>Calculate the constants a and b in the parametrisation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</a:rPr>
                  <a:t>:</a:t>
                </a:r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accent1"/>
                  </a:solidFill>
                </a:endParaRPr>
              </a:p>
              <a:p>
                <a:endParaRPr lang="en-GB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</a:rPr>
                  <a:t>Using an 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, we obtain curves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9682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GB" sz="2000" b="1" dirty="0">
                    <a:solidFill>
                      <a:srgbClr val="009682"/>
                    </a:solidFill>
                  </a:rPr>
                  <a:t> plane:</a:t>
                </a: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pPr lvl="0"/>
                <a:endParaRPr lang="en-GB" sz="2000" b="1" dirty="0">
                  <a:solidFill>
                    <a:srgbClr val="009682"/>
                  </a:solidFill>
                </a:endParaRPr>
              </a:p>
              <a:p>
                <a:r>
                  <a:rPr lang="en-US" sz="1800" dirty="0">
                    <a:solidFill>
                      <a:srgbClr val="002D4C"/>
                    </a:solidFill>
                    <a:latin typeface="Arial"/>
                  </a:rPr>
                  <a:t>On the right: current global average of the CKM triangle and constraints from NNLO predictions for</a:t>
                </a:r>
              </a:p>
            </p:txBody>
          </p:sp>
        </mc:Choice>
        <mc:Fallback xmlns="">
          <p:sp>
            <p:nvSpPr>
              <p:cNvPr id="36" name="Text Placeholder 1">
                <a:extLst>
                  <a:ext uri="{FF2B5EF4-FFF2-40B4-BE49-F238E27FC236}">
                    <a16:creationId xmlns:a16="http://schemas.microsoft.com/office/drawing/2014/main" id="{28195775-F0BF-5038-1DE7-3AB0D6050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1592263"/>
                <a:ext cx="5392579" cy="4681536"/>
              </a:xfrm>
              <a:blipFill>
                <a:blip r:embed="rId9"/>
                <a:stretch>
                  <a:fillRect l="-3052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A09A675F-FEBC-E3A2-D21C-2B7347AC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 future measurement of       provides a strong constraint on the apex of the CKM triangle.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703ABE0-AFFB-85C8-E82A-F0F6E6CE917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FA5142-5BE6-5285-49C7-642555938C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23760A-4805-C88D-747B-C013EDFDA1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FC8EB-0ABE-0EC7-D02C-3A455660B5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399" y="1347258"/>
            <a:ext cx="6334125" cy="49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2480BE-FEE0-CF25-B645-969B6CDCB558}"/>
                  </a:ext>
                </a:extLst>
              </p:cNvPr>
              <p:cNvSpPr txBox="1"/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3500" b="1" i="0" smtClean="0">
                              <a:latin typeface="Cambria Math" panose="02040503050406030204" pitchFamily="18" charset="0"/>
                            </a:rPr>
                            <m:t>𝐟𝐬</m:t>
                          </m:r>
                        </m:sub>
                      </m:sSub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2480BE-FEE0-CF25-B645-969B6CDC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064259" y="199799"/>
                <a:ext cx="1080000" cy="646331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BD479EC5-BD48-D777-791F-C86F65EFB3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3993" y="2284349"/>
            <a:ext cx="3929888" cy="631952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14FD59F-8461-667B-3D91-D0E52D510F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50809" y="3678618"/>
            <a:ext cx="2556256" cy="63195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 title="IguanaTex Picture Display">
            <a:extLst>
              <a:ext uri="{FF2B5EF4-FFF2-40B4-BE49-F238E27FC236}">
                <a16:creationId xmlns:a16="http://schemas.microsoft.com/office/drawing/2014/main" id="{84FE569D-510E-6D33-0C15-1DED8FDF52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45602" y="5265738"/>
            <a:ext cx="3958336" cy="711200"/>
          </a:xfrm>
          <a:prstGeom prst="rect">
            <a:avLst/>
          </a:prstGeom>
        </p:spPr>
      </p:pic>
      <p:sp>
        <p:nvSpPr>
          <p:cNvPr id="2" name="Textfeld 45">
            <a:extLst>
              <a:ext uri="{FF2B5EF4-FFF2-40B4-BE49-F238E27FC236}">
                <a16:creationId xmlns:a16="http://schemas.microsoft.com/office/drawing/2014/main" id="{F25A10DD-D1B2-AE17-7F81-808FBBD3D89F}"/>
              </a:ext>
            </a:extLst>
          </p:cNvPr>
          <p:cNvSpPr txBox="1">
            <a:spLocks/>
          </p:cNvSpPr>
          <p:nvPr/>
        </p:nvSpPr>
        <p:spPr bwMode="gray">
          <a:xfrm>
            <a:off x="5998487" y="581125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2411489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1686AE8-792D-FFC7-F3C8-42A1112172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1722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5DA21A-D02B-8824-D313-FD5E3687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Thank you for your attention!</a:t>
            </a:r>
          </a:p>
        </p:txBody>
      </p:sp>
      <p:pic>
        <p:nvPicPr>
          <p:cNvPr id="9" name="Picture Placeholder 8" descr="A blackboard with math equations&#10;&#10;AI-generated content may be incorrect.">
            <a:extLst>
              <a:ext uri="{FF2B5EF4-FFF2-40B4-BE49-F238E27FC236}">
                <a16:creationId xmlns:a16="http://schemas.microsoft.com/office/drawing/2014/main" id="{D3F8B48C-44D6-A520-B378-038633D01A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3480" b="3480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B2D17-6C68-89D0-DF41-40BB507713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B9FBB-BE45-C243-EFE7-6A3A670252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E99CB-65B5-0669-28CD-C18EDC8E1F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600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B57E5B1-86FA-FDB0-885C-FEB3E8929D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5810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8E6E5E-FA9B-D33B-BFB6-4D1C97E5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39362-C16A-05AB-C9C8-BFB2287E7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B meson mixing?</a:t>
            </a:r>
          </a:p>
          <a:p>
            <a:r>
              <a:rPr lang="en-GB" dirty="0"/>
              <a:t>Why does it matter?</a:t>
            </a:r>
          </a:p>
          <a:p>
            <a:r>
              <a:rPr lang="en-GB" dirty="0"/>
              <a:t>Why is our calculation useful?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C1B9-AAF7-A809-8318-AD94050E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C1AA-D226-87DC-CF1A-8E73A10E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554D-773B-D782-31B0-6E76517D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226FA6-F4B0-4E04-FE2F-9BBDC412C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395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F1C13-E85D-F146-1BAD-D99B4B02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Neutral B mesons exhibit particle-antiparticle mixing.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lvl="5"/>
                <a:r>
                  <a:rPr lang="en-GB" noProof="0" dirty="0"/>
                  <a:t>The mass eigenstates are not equal to the flavour eigenstates. </a:t>
                </a:r>
              </a:p>
              <a:p>
                <a:r>
                  <a:rPr lang="en-GB" noProof="0" dirty="0"/>
                  <a:t>The light (L) and heavy (H) mass eigenstates</a:t>
                </a:r>
              </a:p>
              <a:p>
                <a:endParaRPr lang="en-US" sz="2400" b="0" noProof="0" dirty="0"/>
              </a:p>
              <a:p>
                <a:r>
                  <a:rPr lang="en-GB" dirty="0"/>
                  <a:t>h</a:t>
                </a:r>
                <a:r>
                  <a:rPr lang="en-GB" noProof="0" dirty="0" err="1"/>
                  <a:t>ave</a:t>
                </a:r>
                <a:r>
                  <a:rPr lang="en-GB" noProof="0" dirty="0"/>
                  <a:t> a mass difference 		  and decay width difference		           </a:t>
                </a:r>
              </a:p>
              <a:p>
                <a:endParaRPr lang="en-GB" noProof="0" dirty="0"/>
              </a:p>
              <a:p>
                <a:pPr lvl="5"/>
                <a:r>
                  <a:rPr lang="en-GB" noProof="0" dirty="0"/>
                  <a:t>The time evolution mixes the flavour states. </a:t>
                </a:r>
              </a:p>
              <a:p>
                <a:r>
                  <a:rPr lang="en-GB" dirty="0"/>
                  <a:t>For example, a pure particle state        may either stay a 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) or convert into an antiparticle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):</a:t>
                </a:r>
                <a:endParaRPr lang="en-GB" noProof="0" dirty="0"/>
              </a:p>
              <a:p>
                <a:endParaRPr lang="en-US" sz="2400" b="0" noProof="0" dirty="0"/>
              </a:p>
              <a:p>
                <a:r>
                  <a:rPr lang="en-GB" noProof="0" dirty="0"/>
                  <a:t>The time-dependent probabilities oscillate:</a:t>
                </a:r>
              </a:p>
              <a:p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76365-AE15-28AC-2372-D3C2D2708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12"/>
                <a:stretch>
                  <a:fillRect l="-2935" t="-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9F24BD-FA17-7F49-AC97-815829748DD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F23206-A008-40F0-886D-35A2ED48769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3A7D4-78DE-6C18-E556-BE40A7765D9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16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71E50181-B36C-CFE6-AC6B-26EAECBF89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/>
          <a:srcRect l="7644" r="7644"/>
          <a:stretch>
            <a:fillRect/>
          </a:stretch>
        </p:blipFill>
        <p:spPr>
          <a:xfrm>
            <a:off x="6962422" y="315535"/>
            <a:ext cx="4099349" cy="2347454"/>
          </a:xfrm>
        </p:spPr>
      </p:pic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05FD7BE2-5AFE-D20B-D706-155E76F3522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" name="Picture 31" descr="A diagram of a graph&#10;&#10;AI-generated content may be incorrect.">
            <a:extLst>
              <a:ext uri="{FF2B5EF4-FFF2-40B4-BE49-F238E27FC236}">
                <a16:creationId xmlns:a16="http://schemas.microsoft.com/office/drawing/2014/main" id="{270BFA2A-C25B-12A9-51BF-565D05ACB2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950" y="2860745"/>
            <a:ext cx="5616294" cy="4000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24D3C-973D-F93D-BE63-2F43D447725E}"/>
              </a:ext>
            </a:extLst>
          </p:cNvPr>
          <p:cNvSpPr txBox="1"/>
          <p:nvPr/>
        </p:nvSpPr>
        <p:spPr bwMode="gray">
          <a:xfrm>
            <a:off x="999744" y="1097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12" name="Textfeld 45">
            <a:extLst>
              <a:ext uri="{FF2B5EF4-FFF2-40B4-BE49-F238E27FC236}">
                <a16:creationId xmlns:a16="http://schemas.microsoft.com/office/drawing/2014/main" id="{83C03DA5-E1F8-9B82-0928-980BF9A4B5C2}"/>
              </a:ext>
            </a:extLst>
          </p:cNvPr>
          <p:cNvSpPr txBox="1">
            <a:spLocks/>
          </p:cNvSpPr>
          <p:nvPr/>
        </p:nvSpPr>
        <p:spPr bwMode="gray">
          <a:xfrm>
            <a:off x="6205520" y="5951031"/>
            <a:ext cx="5986479" cy="900585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By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- https://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lhcb-public.web.cern.ch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/Images2021/BsOsc21.png</a:t>
            </a:r>
          </a:p>
        </p:txBody>
      </p:sp>
      <p:pic>
        <p:nvPicPr>
          <p:cNvPr id="27" name="Picture 26" descr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AF3CEBA-010B-9E62-BE5E-B524B119AF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00263" y="2585748"/>
            <a:ext cx="2103526" cy="25847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790A533F-954A-C934-9886-859EB0AB29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49788" y="3034208"/>
            <a:ext cx="1510182" cy="175565"/>
          </a:xfrm>
          <a:prstGeom prst="rect">
            <a:avLst/>
          </a:prstGeom>
        </p:spPr>
      </p:pic>
      <p:pic>
        <p:nvPicPr>
          <p:cNvPr id="33" name="Picture 32" descr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 title="IguanaTex Picture Display">
            <a:extLst>
              <a:ext uri="{FF2B5EF4-FFF2-40B4-BE49-F238E27FC236}">
                <a16:creationId xmlns:a16="http://schemas.microsoft.com/office/drawing/2014/main" id="{1F63087E-FA2F-B5FF-6378-631F1113F0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6305" y="3285831"/>
            <a:ext cx="1336243" cy="175565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65EDC960-7FC0-41D3-18EE-8133706CCC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450747" y="4359235"/>
            <a:ext cx="344627" cy="255219"/>
          </a:xfrm>
          <a:prstGeom prst="rect">
            <a:avLst/>
          </a:prstGeom>
        </p:spPr>
      </p:pic>
      <p:pic>
        <p:nvPicPr>
          <p:cNvPr id="39" name="Picture 38" descr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6754BDC-77EC-D317-A048-B1EF666CAF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62263" y="4908398"/>
            <a:ext cx="3034995" cy="403149"/>
          </a:xfrm>
          <a:prstGeom prst="rect">
            <a:avLst/>
          </a:prstGeom>
        </p:spPr>
      </p:pic>
      <p:pic>
        <p:nvPicPr>
          <p:cNvPr id="43" name="Picture 42" descr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47017C7E-AA12-01AF-4265-C1A3542BFD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53424" y="5702314"/>
            <a:ext cx="3852672" cy="4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0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0966-6108-B342-BD8E-50D17300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7F495C8-00DB-3CD4-C721-E0034C368A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0134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D051D76-DA9C-9171-81F1-21645FFA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Why do we care about B meson mixing?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The B meson sector is sensitive to new physics!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There is possible tension between the Standard Model predictions and experimental measurements of B meson observables.</a:t>
                </a:r>
              </a:p>
              <a:p>
                <a:pPr lvl="1"/>
                <a:r>
                  <a:rPr lang="en-US" dirty="0"/>
                  <a:t>Baryogenesis and dark matter could arise from B meson oscillations </a:t>
                </a:r>
                <a:r>
                  <a:rPr lang="en-US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3"/>
                    </a:solidFill>
                  </a:rPr>
                  <a:t>Elor</a:t>
                </a:r>
                <a:r>
                  <a:rPr lang="en-US" b="1" dirty="0">
                    <a:solidFill>
                      <a:schemeClr val="accent3"/>
                    </a:solidFill>
                  </a:rPr>
                  <a:t>, Escudero &amp; Nelson, 2019]</a:t>
                </a:r>
                <a:endParaRPr lang="en-US" dirty="0"/>
              </a:p>
              <a:p>
                <a:pPr lvl="1"/>
                <a:r>
                  <a:rPr lang="en-US" dirty="0"/>
                  <a:t>Experimental measurements ahead of theoretical predictions</a:t>
                </a:r>
              </a:p>
              <a:p>
                <a:pPr lvl="1"/>
                <a:r>
                  <a:rPr lang="en-US" dirty="0"/>
                  <a:t>|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cb</a:t>
                </a:r>
                <a:r>
                  <a:rPr lang="en-US" dirty="0"/>
                  <a:t>| can be excluded in ratios, allowing for a ”clean” probe into new physics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lang="en-US" dirty="0"/>
                  <a:t> can be used to constrain the CKM triangle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88F4C9C-5710-238F-0A89-E4BC0B8A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6"/>
                <a:stretch>
                  <a:fillRect l="-2935" t="-2432" r="-1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B3449-D4F0-4433-49F1-3E14C2196F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413CAC-4100-E80D-C27C-504969479C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11241-4629-49AD-02EC-9EB18E98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B08B10-B79E-F1FC-6E77-0E8AAE80D4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00796" y="1461969"/>
            <a:ext cx="5406888" cy="4093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To identify room for new physics, we need to improve the theoretical prediction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1" name="Rechteck 12">
                <a:extLst>
                  <a:ext uri="{FF2B5EF4-FFF2-40B4-BE49-F238E27FC236}">
                    <a16:creationId xmlns:a16="http://schemas.microsoft.com/office/drawing/2014/main" id="{102EA67B-356D-39D7-5A03-5C38A740D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4" y="5673473"/>
                <a:ext cx="11449050" cy="600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45">
            <a:extLst>
              <a:ext uri="{FF2B5EF4-FFF2-40B4-BE49-F238E27FC236}">
                <a16:creationId xmlns:a16="http://schemas.microsoft.com/office/drawing/2014/main" id="{138D806C-8608-F69B-C047-A5D79785A55C}"/>
              </a:ext>
            </a:extLst>
          </p:cNvPr>
          <p:cNvSpPr txBox="1">
            <a:spLocks/>
          </p:cNvSpPr>
          <p:nvPr/>
        </p:nvSpPr>
        <p:spPr bwMode="gray">
          <a:xfrm>
            <a:off x="6205521" y="5135399"/>
            <a:ext cx="5615004" cy="620461"/>
          </a:xfrm>
          <a:prstGeom prst="rect">
            <a:avLst/>
          </a:prstGeom>
          <a:noFill/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 [Gerlach,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Nierste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Reeck,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Shtabovenko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Steinhauser, 2025]</a:t>
            </a:r>
          </a:p>
        </p:txBody>
      </p:sp>
    </p:spTree>
    <p:extLst>
      <p:ext uri="{BB962C8B-B14F-4D97-AF65-F5344CB8AC3E}">
        <p14:creationId xmlns:p14="http://schemas.microsoft.com/office/powerpoint/2010/main" val="3952385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1BE3-9BF1-68C7-8450-AF3591EF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CF2F560-B9CB-0E28-F89A-58A0502A81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0211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F495C8-00DB-3CD4-C721-E0034C368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5CAEDAF-F836-9A32-1072-E524A15B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Our goal is to reduce the uncertainty due to high-energy QCD corrections.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</p:spPr>
            <p:txBody>
              <a:bodyPr/>
              <a:lstStyle/>
              <a:p>
                <a:pPr lvl="5"/>
                <a:r>
                  <a:rPr lang="en-US" dirty="0"/>
                  <a:t>High-energy QCD corrections are a large source of uncertainty.</a:t>
                </a:r>
              </a:p>
              <a:p>
                <a:pPr lvl="1"/>
                <a:r>
                  <a:rPr lang="en-US" dirty="0"/>
                  <a:t>Truncation of the perturbation series in the strong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leads to scale uncertainty</a:t>
                </a:r>
              </a:p>
              <a:p>
                <a:pPr lvl="1"/>
                <a:r>
                  <a:rPr lang="en-US" dirty="0"/>
                  <a:t>The main other source of uncertainty is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suppressed low-energy matrix elements</a:t>
                </a:r>
              </a:p>
              <a:p>
                <a:pPr lvl="5"/>
                <a:r>
                  <a:rPr lang="en-US" dirty="0"/>
                  <a:t>Partial results are available at NLO and NNLO.</a:t>
                </a:r>
              </a:p>
              <a:p>
                <a:pPr lvl="1"/>
                <a:r>
                  <a:rPr lang="en-US" dirty="0"/>
                  <a:t>NLO: missing exact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for some contributions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Greub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1999],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Ciuchini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Franco,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Lubicz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Mescia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Tarantino, 2003],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Beneke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Buchalla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2003], [Lenz,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2009]</a:t>
                </a:r>
              </a:p>
              <a:p>
                <a:pPr lvl="1"/>
                <a:r>
                  <a:rPr lang="en-US" dirty="0"/>
                  <a:t>NNLO: missing operator contributions and expansion depth</a:t>
                </a:r>
              </a:p>
              <a:p>
                <a:pPr marL="0" lvl="1" indent="0">
                  <a:buNone/>
                </a:pPr>
                <a:r>
                  <a:rPr lang="en-US" sz="1100" b="1" dirty="0">
                    <a:solidFill>
                      <a:schemeClr val="accent3"/>
                    </a:solidFill>
                  </a:rPr>
                  <a:t>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2017], [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Asatrian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Hrachya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 H. Asatryan, Hovhannisyan,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Tumasyan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Yeghiazaryan, 2020],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Steinhauser, 2021], [Gerlach,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Nierste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</a:t>
                </a:r>
                <a:r>
                  <a:rPr lang="en-US" sz="1100" b="1" dirty="0" err="1">
                    <a:solidFill>
                      <a:schemeClr val="accent3"/>
                    </a:solidFill>
                  </a:rPr>
                  <a:t>Shtabovenko</a:t>
                </a:r>
                <a:r>
                  <a:rPr lang="en-US" sz="1100" b="1" dirty="0">
                    <a:solidFill>
                      <a:schemeClr val="accent3"/>
                    </a:solidFill>
                  </a:rPr>
                  <a:t>, Steinhauser 2022] </a:t>
                </a: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  <a:p>
                <a:pPr marL="0" lvl="1" indent="0">
                  <a:buNone/>
                </a:pPr>
                <a:endParaRPr lang="en-US" sz="11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CFF49B-6F85-B0B1-B9B6-23EC01533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4" y="1592263"/>
                <a:ext cx="5616575" cy="4684711"/>
              </a:xfrm>
              <a:blipFill>
                <a:blip r:embed="rId18"/>
                <a:stretch>
                  <a:fillRect l="-2935" t="-2432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8F8FC-5A60-5961-0272-8571A6DB4C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70188-A229-0895-83CC-CDDAB98371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CEA67-1797-4E52-A6C9-945BDF79D7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5A89314E-DFD1-77CC-8821-1245106C56FD}"/>
              </a:ext>
            </a:extLst>
          </p:cNvPr>
          <p:cNvSpPr>
            <a:spLocks/>
          </p:cNvSpPr>
          <p:nvPr/>
        </p:nvSpPr>
        <p:spPr bwMode="gray">
          <a:xfrm>
            <a:off x="371474" y="5673473"/>
            <a:ext cx="5616575" cy="6003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NNLO QCD diagrams need to be computed to improve the precision of our prediction.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8A600F7D-9759-D2A4-E758-44518A987858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102850" y="549751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643F0E-0B1A-8888-728F-E4A5F13FB36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97913" y="34337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FB5D82-D12D-72FE-5CB5-E9063858CD3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292975" y="1592263"/>
            <a:ext cx="6238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6CC0155-C113-FF08-AFA8-0C0CAA3F3444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3467302"/>
              </p:ext>
            </p:extLst>
          </p:nvPr>
        </p:nvGraphicFramePr>
        <p:xfrm>
          <a:off x="6118225" y="1509713"/>
          <a:ext cx="578485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84" name="Textplatzhalter 2">
            <a:extLst>
              <a:ext uri="{FF2B5EF4-FFF2-40B4-BE49-F238E27FC236}">
                <a16:creationId xmlns:a16="http://schemas.microsoft.com/office/drawing/2014/main" id="{B44A5F82-B578-7EAA-2FD0-5680DA08F02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9509125" y="43592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B4A3AA-EBBC-4766-8B37-519AFF2154DD}" type="datetime'''5''''''''''2''''''''''''''%'''''''''">
              <a:rPr lang="en-GB" altLang="en-US" sz="1400" smtClean="0"/>
              <a:pPr/>
              <a:t>52%</a:t>
            </a:fld>
            <a:endParaRPr lang="en-GB" sz="1400" dirty="0"/>
          </a:p>
        </p:txBody>
      </p:sp>
      <p:sp>
        <p:nvSpPr>
          <p:cNvPr id="369" name="Textplatzhalter 2">
            <a:extLst>
              <a:ext uri="{FF2B5EF4-FFF2-40B4-BE49-F238E27FC236}">
                <a16:creationId xmlns:a16="http://schemas.microsoft.com/office/drawing/2014/main" id="{014891F2-38C0-5C4D-85BA-28B2E080248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9080500" y="5610225"/>
            <a:ext cx="12636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E750CA8-4027-40DA-A5B1-0227B6714E0A}" type="datetime'''''''Sub''''-le''''''adin''g ''ma''trix ''''ele''men''''t''s'">
              <a:rPr lang="en-GB" altLang="en-US" sz="1400" smtClean="0"/>
              <a:pPr/>
              <a:t>Sub-leading matrix elements</a:t>
            </a:fld>
            <a:endParaRPr lang="en-GB" sz="1400" dirty="0"/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CB609A04-DA3B-1D5F-8F94-09AB800CAB8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650038" y="3465513"/>
            <a:ext cx="504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2AC361-B7B2-4AC3-9DDA-784AD846DDD4}" type="datetime'''''''''''10''''''0''''''%'''''''''''''''''''''">
              <a:rPr lang="en-GB" altLang="en-US" sz="1400" smtClean="0">
                <a:solidFill>
                  <a:schemeClr val="bg1"/>
                </a:solidFill>
              </a:rPr>
              <a:pPr/>
              <a:t>100%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14278BE6-9994-00CF-D3B0-E88C10ECD3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23200" y="5610225"/>
            <a:ext cx="9683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1AD768-F5D5-402A-BDE2-95509A6D4900}" type="datetime'P''e''''''r''t''''''''''''''u''''r''''b''a''tiv''''e'">
              <a:rPr lang="en-GB" altLang="en-US" sz="1400" smtClean="0"/>
              <a:pPr/>
              <a:t>Perturbative</a:t>
            </a:fld>
            <a:endParaRPr lang="en-GB" sz="1400" dirty="0"/>
          </a:p>
        </p:txBody>
      </p:sp>
      <p:sp>
        <p:nvSpPr>
          <p:cNvPr id="172" name="Textplatzhalter 2">
            <a:extLst>
              <a:ext uri="{FF2B5EF4-FFF2-40B4-BE49-F238E27FC236}">
                <a16:creationId xmlns:a16="http://schemas.microsoft.com/office/drawing/2014/main" id="{3FD2CB33-2AD7-C564-4600-F851413E197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8104188" y="24066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7B31A5-30A7-4EA9-A4CB-365F0541BACC}" type="datetime'''4''''''''''''''''''''7%'''''''''''">
              <a:rPr lang="en-GB" altLang="en-US" sz="1400" smtClean="0">
                <a:solidFill>
                  <a:schemeClr val="bg1"/>
                </a:solidFill>
              </a:rPr>
              <a:pPr/>
              <a:t>47%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9F7F8AA-072F-2B5C-8493-F464E457A18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364288" y="5610225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70B779-F070-42FA-A0BB-0C3F3CEDBFD8}" type="datetime'T''otal'' ''sq''u''ared unc''''er''tai''nty ''''''''(''NLO'')'">
              <a:rPr lang="en-GB" altLang="en-US" sz="1400" smtClean="0"/>
              <a:pPr/>
              <a:t>Total squared uncertainty (NLO)</a:t>
            </a:fld>
            <a:endParaRPr lang="en-GB" sz="1400" dirty="0"/>
          </a:p>
        </p:txBody>
      </p:sp>
      <p:sp>
        <p:nvSpPr>
          <p:cNvPr id="377" name="Textplatzhalter 2">
            <a:extLst>
              <a:ext uri="{FF2B5EF4-FFF2-40B4-BE49-F238E27FC236}">
                <a16:creationId xmlns:a16="http://schemas.microsoft.com/office/drawing/2014/main" id="{5C8009AD-14F6-B2E7-2EF9-690D47299C5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0963275" y="52593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FCBD62E-64F9-4672-B4E1-2DE9ECF5DD5B}" type="datetime'''''1''''''''''''''''''''''''''''''''''''''''''''''''%'''''">
              <a:rPr lang="en-GB" altLang="en-US" sz="1400" smtClean="0"/>
              <a:pPr/>
              <a:t>1%</a:t>
            </a:fld>
            <a:endParaRPr lang="en-GB" sz="1400" dirty="0"/>
          </a:p>
        </p:txBody>
      </p:sp>
      <p:sp>
        <p:nvSpPr>
          <p:cNvPr id="375" name="Textplatzhalter 2">
            <a:extLst>
              <a:ext uri="{FF2B5EF4-FFF2-40B4-BE49-F238E27FC236}">
                <a16:creationId xmlns:a16="http://schemas.microsoft.com/office/drawing/2014/main" id="{86B097AE-939B-67DA-EDA6-0DB1BF77260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0471150" y="5610225"/>
            <a:ext cx="1293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B2CC27-F947-43F5-8DC8-992E7DECD2BB}" type="datetime'''''''''''R''''''''em''a''i''n''''ing i''np''''''''''''''ut'">
              <a:rPr lang="en-GB" altLang="en-US" sz="1400" smtClean="0"/>
              <a:pPr/>
              <a:t>Remaining input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8864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518294-6D81-D676-2300-9AE5929847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6642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0C6A58-BC8A-C212-7CBA-AACFAE00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Technicalities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99C8-DA09-D9A0-69A7-B2EECCF1D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Matching procedure</a:t>
            </a:r>
          </a:p>
          <a:p>
            <a:r>
              <a:rPr lang="en-GB" dirty="0"/>
              <a:t>Evanescent operators</a:t>
            </a:r>
          </a:p>
          <a:p>
            <a:r>
              <a:rPr lang="en-GB" dirty="0" err="1"/>
              <a:t>Fierz</a:t>
            </a:r>
            <a:r>
              <a:rPr lang="en-GB" dirty="0"/>
              <a:t> symmetry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86CD-72D4-2D41-E76D-810945E2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712354FD-0474-4525-BD33-C643DFB57DBF}" type="datetime3">
              <a:rPr lang="de-DE" smtClean="0"/>
              <a:t>02/07/2025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990B-4E9C-2EB9-909A-460FFF8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BC8C-1808-0A10-779E-933406C4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5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2B90-D16D-372A-88CC-2150CAFF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863B3FC-B453-5E17-3186-5BB11947CA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9562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C8C118-C99F-B20C-9552-39791DD94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GB" sz="1800" b="1" noProof="0" dirty="0">
                    <a:solidFill>
                      <a:schemeClr val="accent1"/>
                    </a:solidFill>
                  </a:rPr>
                  <a:t>QCD corrections in the effective </a:t>
                </a:r>
                <a14:m>
                  <m:oMath xmlns:m="http://schemas.openxmlformats.org/officeDocument/2006/math">
                    <m:r>
                      <a:rPr lang="en-GB" sz="1800" b="1" i="0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800" b="1" noProof="0" dirty="0">
                    <a:solidFill>
                      <a:schemeClr val="accent1"/>
                    </a:solidFill>
                  </a:rPr>
                  <a:t> theory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W boson and top quark integrated out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Three-loop calculation involving two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b="1" noProof="0" dirty="0"/>
                  <a:t> </a:t>
                </a:r>
                <a:r>
                  <a:rPr lang="en-GB" noProof="0" dirty="0"/>
                  <a:t>and</a:t>
                </a:r>
                <a:r>
                  <a:rPr lang="en-US" dirty="0">
                    <a:solidFill>
                      <a:srgbClr val="002D4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D4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Operators in three categories: current-current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GB" noProof="0" dirty="0"/>
                  <a:t> penguin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 err="1"/>
                  <a:t>chromomagnetic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0" name="Textplatzhalter 9">
                <a:extLst>
                  <a:ext uri="{FF2B5EF4-FFF2-40B4-BE49-F238E27FC236}">
                    <a16:creationId xmlns:a16="http://schemas.microsoft.com/office/drawing/2014/main" id="{0090C608-996E-F4D3-9573-57D6E0FF8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475" y="4798747"/>
                <a:ext cx="5616575" cy="1478227"/>
              </a:xfrm>
              <a:blipFill>
                <a:blip r:embed="rId7"/>
                <a:stretch>
                  <a:fillRect l="-2483" t="-4237" b="-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8">
            <a:extLst>
              <a:ext uri="{FF2B5EF4-FFF2-40B4-BE49-F238E27FC236}">
                <a16:creationId xmlns:a16="http://schemas.microsoft.com/office/drawing/2014/main" id="{6C2B3145-0F8B-F5D6-09A0-C34D5F7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GB" noProof="0" dirty="0"/>
              <a:t>We can complete the calculation of </a:t>
            </a:r>
            <a:r>
              <a:rPr lang="en-GB" sz="1050" noProof="0" dirty="0"/>
              <a:t>                </a:t>
            </a:r>
            <a:r>
              <a:rPr lang="en-GB" noProof="0" dirty="0"/>
              <a:t>  by matching two different QCD amplitudes.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A1ABDD-234F-DE37-4DCC-FBB6E480AD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AC1509-6DF6-E9DA-5A82-3EE8E7AF97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BE978D-36AF-1553-A7A2-2A67CF5DB9B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08/07/2025</a:t>
            </a:r>
          </a:p>
        </p:txBody>
      </p:sp>
      <p:pic>
        <p:nvPicPr>
          <p:cNvPr id="31" name="Picture Placeholder 30" descr="A diagram of a circle with arrows and circles&#10;&#10;AI-generated content may be incorrect.">
            <a:extLst>
              <a:ext uri="{FF2B5EF4-FFF2-40B4-BE49-F238E27FC236}">
                <a16:creationId xmlns:a16="http://schemas.microsoft.com/office/drawing/2014/main" id="{AD2E9BAC-A9C9-5AF2-422B-5A243F22A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/>
          <a:srcRect t="2081" b="-1"/>
          <a:stretch/>
        </p:blipFill>
        <p:spPr>
          <a:xfrm>
            <a:off x="371475" y="2349000"/>
            <a:ext cx="4284525" cy="223384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</p:spPr>
            <p:txBody>
              <a:bodyPr/>
              <a:lstStyle/>
              <a:p>
                <a:r>
                  <a:rPr lang="en-US" sz="1800" b="1" dirty="0">
                    <a:solidFill>
                      <a:schemeClr val="accent1"/>
                    </a:solidFill>
                  </a:rPr>
                  <a:t>QCD corrections to the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transition operator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D4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Effective field theory following the heavy quark expansion</a:t>
                </a: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Clean separation of low-energy and high-energy physics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endParaRPr lang="en-US" sz="1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518CAB3-22EC-0404-CA7E-A26BBF9D3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203950" y="4798746"/>
                <a:ext cx="5616575" cy="1478228"/>
              </a:xfrm>
              <a:blipFill>
                <a:blip r:embed="rId9"/>
                <a:stretch>
                  <a:fillRect l="-2483" t="-4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 descr="A purple square with black lines and arrows&#10;&#10;AI-generated content may be incorrect.">
            <a:extLst>
              <a:ext uri="{FF2B5EF4-FFF2-40B4-BE49-F238E27FC236}">
                <a16:creationId xmlns:a16="http://schemas.microsoft.com/office/drawing/2014/main" id="{5823ADC9-1B16-F61A-4505-086C49F8E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738" y="2457275"/>
            <a:ext cx="3544729" cy="2017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/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0" smtClean="0">
                          <a:latin typeface="Cambria Math" panose="02040503050406030204" pitchFamily="18" charset="0"/>
                        </a:rPr>
                        <m:t>𝚫𝚪</m:t>
                      </m:r>
                    </m:oMath>
                  </m:oMathPara>
                </a14:m>
                <a:endParaRPr lang="en-GB" sz="35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0F1F8E-07F5-C076-8BB4-658C35B2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971386" y="213051"/>
                <a:ext cx="108000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15" descr="A diagram of a diagram&#10;&#10;AI-generated content may be incorrect.">
            <a:extLst>
              <a:ext uri="{FF2B5EF4-FFF2-40B4-BE49-F238E27FC236}">
                <a16:creationId xmlns:a16="http://schemas.microsoft.com/office/drawing/2014/main" id="{E3460129-8E3F-4252-FE1B-9ACD90BD2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644" r="7644"/>
          <a:stretch>
            <a:fillRect/>
          </a:stretch>
        </p:blipFill>
        <p:spPr bwMode="gray">
          <a:xfrm>
            <a:off x="4733188" y="1376363"/>
            <a:ext cx="2725624" cy="1560803"/>
          </a:xfrm>
          <a:prstGeom prst="rect">
            <a:avLst/>
          </a:prstGeom>
        </p:spPr>
      </p:pic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DA91EC74-8DE5-C5AF-371D-64CF41C3D6BD}"/>
              </a:ext>
            </a:extLst>
          </p:cNvPr>
          <p:cNvSpPr/>
          <p:nvPr/>
        </p:nvSpPr>
        <p:spPr bwMode="gray">
          <a:xfrm rot="3626509">
            <a:off x="3488579" y="1375615"/>
            <a:ext cx="587537" cy="1308166"/>
          </a:xfrm>
          <a:prstGeom prst="curvedRigh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 title="IguanaTex Picture Display">
            <a:extLst>
              <a:ext uri="{FF2B5EF4-FFF2-40B4-BE49-F238E27FC236}">
                <a16:creationId xmlns:a16="http://schemas.microsoft.com/office/drawing/2014/main" id="{A1734D50-63B2-6C17-A585-7898756FAD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15213" y="5783116"/>
            <a:ext cx="4194048" cy="5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97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7F88B64-498D-35EB-6E75-E95C935422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5677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56A35B3-63F9-6257-64C9-0A86A4CE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Evanescent operators present a unique challenge in dimensional regularisation.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The operator renormalisation matrix is extended: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evanescent operators must be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noProof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noProof="0" dirty="0">
                    <a:solidFill>
                      <a:srgbClr val="002D4C"/>
                    </a:solidFill>
                    <a:latin typeface="Arial"/>
                  </a:rPr>
                  <a:t>Renormalised amplitudes of physical operators must be finite: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noProof="0" dirty="0">
                  <a:solidFill>
                    <a:srgbClr val="002D4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 Placeholder 5 1">
                <a:extLst>
                  <a:ext uri="{FF2B5EF4-FFF2-40B4-BE49-F238E27FC236}">
                    <a16:creationId xmlns:a16="http://schemas.microsoft.com/office/drawing/2014/main" id="{622BE640-80BE-5660-7702-03F580A75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260849" y="2600323"/>
                <a:ext cx="3671889" cy="3676651"/>
              </a:xfrm>
              <a:blipFill>
                <a:blip r:embed="rId12"/>
                <a:stretch>
                  <a:fillRect l="-3103" t="-1718" r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</p:spPr>
            <p:txBody>
              <a:bodyPr/>
              <a:lstStyle/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Lower order amplitudes give rise to non-zero evanescent matching coefficients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At higher orders, evanescent operators give rise to IR poles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GB" sz="2800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Cancellation occurs between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dirty="0">
                    <a:solidFill>
                      <a:srgbClr val="002D4C"/>
                    </a:solidFill>
                    <a:latin typeface="Arial"/>
                  </a:rPr>
                  <a:t>sides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6C8CE62A-3858-3BCD-100C-B710CF8DD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8148639" y="2600325"/>
                <a:ext cx="3671889" cy="3676649"/>
              </a:xfrm>
              <a:blipFill>
                <a:blip r:embed="rId13"/>
                <a:stretch>
                  <a:fillRect l="-3103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DB49DE-DC0F-A3BE-3C5A-253A8B8253D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/>
              <a:t>08/07/2025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A954C4-0419-0EC0-77F9-A77F73B33E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FF99EB-9EBB-EB76-58A0-B59D28A6B9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Evanescent operators appear in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d = 4 – 2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 dimensions</a:t>
                </a:r>
              </a:p>
            </p:txBody>
          </p:sp>
        </mc:Choice>
        <mc:Fallback xmlns="">
          <p:sp>
            <p:nvSpPr>
              <p:cNvPr id="35" name="Rechteck 13 1">
                <a:extLst>
                  <a:ext uri="{FF2B5EF4-FFF2-40B4-BE49-F238E27FC236}">
                    <a16:creationId xmlns:a16="http://schemas.microsoft.com/office/drawing/2014/main" id="{DD3AEC8B-AFF7-971E-6BFD-0BF8DAE73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71475" y="1592263"/>
                <a:ext cx="3671888" cy="7921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13 2">
            <a:extLst>
              <a:ext uri="{FF2B5EF4-FFF2-40B4-BE49-F238E27FC236}">
                <a16:creationId xmlns:a16="http://schemas.microsoft.com/office/drawing/2014/main" id="{D5D2A2AE-0581-803C-397A-A68E6D024B41}"/>
              </a:ext>
            </a:extLst>
          </p:cNvPr>
          <p:cNvSpPr>
            <a:spLocks/>
          </p:cNvSpPr>
          <p:nvPr/>
        </p:nvSpPr>
        <p:spPr bwMode="gray">
          <a:xfrm>
            <a:off x="4259263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Additional </a:t>
            </a:r>
            <a:r>
              <a:rPr lang="en-GB" sz="1600" b="1" noProof="0" dirty="0" err="1">
                <a:solidFill>
                  <a:schemeClr val="bg1"/>
                </a:solidFill>
              </a:rPr>
              <a:t>counterterms</a:t>
            </a:r>
            <a:r>
              <a:rPr lang="en-GB" sz="1600" b="1" noProof="0" dirty="0">
                <a:solidFill>
                  <a:schemeClr val="bg1"/>
                </a:solidFill>
              </a:rPr>
              <a:t> arise from evanescent operators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8" name="Rechteck 13 3">
            <a:extLst>
              <a:ext uri="{FF2B5EF4-FFF2-40B4-BE49-F238E27FC236}">
                <a16:creationId xmlns:a16="http://schemas.microsoft.com/office/drawing/2014/main" id="{AA7D8FF7-822C-EC35-1F24-7515E5783F81}"/>
              </a:ext>
            </a:extLst>
          </p:cNvPr>
          <p:cNvSpPr>
            <a:spLocks/>
          </p:cNvSpPr>
          <p:nvPr/>
        </p:nvSpPr>
        <p:spPr bwMode="gray">
          <a:xfrm>
            <a:off x="8148637" y="1592263"/>
            <a:ext cx="3671888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</a:rPr>
              <a:t>IR divergences cancel in the matching with evanescent operators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A black arrows in a white background&#10;&#10;AI-generated content may be incorrect.">
            <a:extLst>
              <a:ext uri="{FF2B5EF4-FFF2-40B4-BE49-F238E27FC236}">
                <a16:creationId xmlns:a16="http://schemas.microsoft.com/office/drawing/2014/main" id="{D8F1AA97-FDCA-638B-CC55-B0BA3F729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8034"/>
          <a:stretch/>
        </p:blipFill>
        <p:spPr>
          <a:xfrm>
            <a:off x="368615" y="2600325"/>
            <a:ext cx="3684527" cy="1121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A 1-loop correction to a physical operator has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contribution: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None/>
                  <a:tabLst/>
                  <a:defRPr/>
                </a:pPr>
                <a:endParaRPr lang="en-US" sz="2400" dirty="0">
                  <a:solidFill>
                    <a:srgbClr val="002D4C"/>
                  </a:solidFill>
                  <a:latin typeface="Arial"/>
                </a:endParaRPr>
              </a:p>
              <a:p>
                <a:pPr marL="270000" marR="0" lvl="1" indent="-27000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68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The number of evanescent operators increases with higher loop orders</a:t>
                </a:r>
              </a:p>
            </p:txBody>
          </p:sp>
        </mc:Choice>
        <mc:Fallback xmlns="">
          <p:sp>
            <p:nvSpPr>
              <p:cNvPr id="44" name="Text Placeholder 5 2">
                <a:extLst>
                  <a:ext uri="{FF2B5EF4-FFF2-40B4-BE49-F238E27FC236}">
                    <a16:creationId xmlns:a16="http://schemas.microsoft.com/office/drawing/2014/main" id="{64025BC3-48A2-2DAA-9982-7F3D3251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1253" y="3938047"/>
                <a:ext cx="3671889" cy="2335754"/>
              </a:xfrm>
              <a:prstGeom prst="rect">
                <a:avLst/>
              </a:prstGeom>
              <a:blipFill>
                <a:blip r:embed="rId16"/>
                <a:stretch>
                  <a:fillRect l="-3448" t="-2717" r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 title="IguanaTex Picture Display">
            <a:extLst>
              <a:ext uri="{FF2B5EF4-FFF2-40B4-BE49-F238E27FC236}">
                <a16:creationId xmlns:a16="http://schemas.microsoft.com/office/drawing/2014/main" id="{D36BCF42-B86D-4389-BE55-461B39933A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28200" y="4602681"/>
            <a:ext cx="3558438" cy="565709"/>
          </a:xfrm>
          <a:prstGeom prst="rect">
            <a:avLst/>
          </a:prstGeom>
        </p:spPr>
      </p:pic>
      <p:pic>
        <p:nvPicPr>
          <p:cNvPr id="64" name="Picture 6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DC6CA9C7-5F1B-1305-8558-DD1B1E802A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80199" y="3161585"/>
            <a:ext cx="3430016" cy="486054"/>
          </a:xfrm>
          <a:prstGeom prst="rect">
            <a:avLst/>
          </a:prstGeom>
        </p:spPr>
      </p:pic>
      <p:pic>
        <p:nvPicPr>
          <p:cNvPr id="62" name="Picture 61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560FA902-EE9A-1CE6-A027-C49BBC1C2E4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22311" y="4457138"/>
            <a:ext cx="2145792" cy="269850"/>
          </a:xfrm>
          <a:prstGeom prst="rect">
            <a:avLst/>
          </a:prstGeom>
        </p:spPr>
      </p:pic>
      <p:pic>
        <p:nvPicPr>
          <p:cNvPr id="69" name="Picture 68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B3CF823-D4C2-8E45-4B11-0D008D64E1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16500" y="5468171"/>
            <a:ext cx="2194560" cy="365761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A963451-119F-9591-1672-65A5AD6D2F63}"/>
              </a:ext>
            </a:extLst>
          </p:cNvPr>
          <p:cNvGrpSpPr/>
          <p:nvPr/>
        </p:nvGrpSpPr>
        <p:grpSpPr>
          <a:xfrm>
            <a:off x="8541045" y="3407018"/>
            <a:ext cx="2887071" cy="841130"/>
            <a:chOff x="8445500" y="3375271"/>
            <a:chExt cx="2887071" cy="841130"/>
          </a:xfrm>
        </p:grpSpPr>
        <p:pic>
          <p:nvPicPr>
            <p:cNvPr id="71" name="Picture 70" descr="A circular diagram with orange circles and black arrows&#10;&#10;AI-generated content may be incorrect.">
              <a:extLst>
                <a:ext uri="{FF2B5EF4-FFF2-40B4-BE49-F238E27FC236}">
                  <a16:creationId xmlns:a16="http://schemas.microsoft.com/office/drawing/2014/main" id="{5FB7AC81-7852-B7BC-732D-ED3B75898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45500" y="3375271"/>
              <a:ext cx="1649581" cy="841130"/>
            </a:xfrm>
            <a:prstGeom prst="rect">
              <a:avLst/>
            </a:prstGeom>
          </p:spPr>
        </p:pic>
        <p:pic>
          <p:nvPicPr>
            <p:cNvPr id="77" name="Picture 76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 title="IguanaTex Picture Display">
              <a:extLst>
                <a:ext uri="{FF2B5EF4-FFF2-40B4-BE49-F238E27FC236}">
                  <a16:creationId xmlns:a16="http://schemas.microsoft.com/office/drawing/2014/main" id="{564ABFC1-0980-DDF0-00A7-1909645D255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0349082" y="3664162"/>
              <a:ext cx="983489" cy="263347"/>
            </a:xfrm>
            <a:prstGeom prst="rect">
              <a:avLst/>
            </a:prstGeom>
          </p:spPr>
        </p:pic>
      </p:grpSp>
      <p:pic>
        <p:nvPicPr>
          <p:cNvPr id="4" name="Picture 3" descr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 title="IguanaTex Picture Display">
            <a:extLst>
              <a:ext uri="{FF2B5EF4-FFF2-40B4-BE49-F238E27FC236}">
                <a16:creationId xmlns:a16="http://schemas.microsoft.com/office/drawing/2014/main" id="{E90758DC-2DF3-64AB-1A24-8A285D16CA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881611" y="4920414"/>
            <a:ext cx="2186432" cy="4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63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113CCA0-3E3B-A4E3-6A84-2CF94425E6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866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E38E06-614C-F5F4-4C30-35B27D20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Fierz</a:t>
            </a:r>
            <a:r>
              <a:rPr lang="en-GB" dirty="0"/>
              <a:t> symmetry must be obeyed and can be implemented through the correct choice of evanescent operators.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4996-2DB1-8890-BD64-DCEC82618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Pascal Reeck – B meson mixing at NNLO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FFC9-913B-EA8C-90C7-34A72285E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C445-42A6-A98C-B676-CB7644C47C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1"/>
              <a:t>08/07/2025</a:t>
            </a:r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270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+mj-lt"/>
                  <a:buAutoNum type="alphaL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20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Font typeface="Wingdings" panose="05000000000000000000" pitchFamily="2" charset="2"/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Fierz symmetry is a natural property of operator matrix elements.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Fierz</a:t>
                </a: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 symmetry holds in four dimensions, breaking it is an artefact of dimensional </a:t>
                </a:r>
                <a:r>
                  <a:rPr lang="en-US" dirty="0" err="1">
                    <a:solidFill>
                      <a:srgbClr val="002D4C"/>
                    </a:solidFill>
                    <a:latin typeface="Arial"/>
                  </a:rPr>
                  <a:t>regularisation</a:t>
                </a:r>
                <a:endParaRPr lang="en-US" dirty="0">
                  <a:solidFill>
                    <a:srgbClr val="002D4C"/>
                  </a:solidFill>
                  <a:latin typeface="Arial"/>
                </a:endParaRP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  <a:latin typeface="Arial"/>
                  </a:rPr>
                  <a:t>Non-perturbative hadronic matrix elements are calculated in four dimensions, and we need to be consistent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None/>
                </a:pPr>
                <a:r>
                  <a:rPr lang="en-GB" sz="1800" b="1" dirty="0">
                    <a:solidFill>
                      <a:schemeClr val="accent1"/>
                    </a:solidFill>
                  </a:rPr>
                  <a:t>The Vacuum Insertion Approximation gives further motivation.</a:t>
                </a:r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US" dirty="0">
                    <a:solidFill>
                      <a:srgbClr val="002D4C"/>
                    </a:solidFill>
                  </a:rPr>
                  <a:t>Using VIA,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2D4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matrix elements can be calculated exactly in the limit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marL="0" lvl="1" indent="0">
                  <a:buClr>
                    <a:srgbClr val="009682"/>
                  </a:buClr>
                  <a:buNone/>
                  <a:defRPr/>
                </a:pPr>
                <a:endParaRPr lang="en-GB" dirty="0"/>
              </a:p>
              <a:p>
                <a:pPr lvl="1">
                  <a:buClr>
                    <a:srgbClr val="009682"/>
                  </a:buClr>
                  <a:defRPr/>
                </a:pPr>
                <a:r>
                  <a:rPr lang="en-GB" dirty="0"/>
                  <a:t>VIA requires a </a:t>
                </a:r>
                <a:r>
                  <a:rPr lang="en-GB" dirty="0" err="1"/>
                  <a:t>Fierz</a:t>
                </a:r>
                <a:r>
                  <a:rPr lang="en-GB" dirty="0"/>
                  <a:t> transformation to be valid</a:t>
                </a:r>
              </a:p>
            </p:txBody>
          </p:sp>
        </mc:Choice>
        <mc:Fallback xmlns="">
          <p:sp>
            <p:nvSpPr>
              <p:cNvPr id="19" name="Textplatzhalter 9">
                <a:extLst>
                  <a:ext uri="{FF2B5EF4-FFF2-40B4-BE49-F238E27FC236}">
                    <a16:creationId xmlns:a16="http://schemas.microsoft.com/office/drawing/2014/main" id="{164AB5DD-60DA-CBF6-3C62-5A080961B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1592263"/>
                <a:ext cx="7561263" cy="4684711"/>
              </a:xfrm>
              <a:prstGeom prst="rect">
                <a:avLst/>
              </a:prstGeom>
              <a:blipFill>
                <a:blip r:embed="rId7"/>
                <a:stretch>
                  <a:fillRect l="-671" t="-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52241CE-7DE7-5F71-031E-36183BC303E6}"/>
              </a:ext>
            </a:extLst>
          </p:cNvPr>
          <p:cNvGrpSpPr/>
          <p:nvPr/>
        </p:nvGrpSpPr>
        <p:grpSpPr>
          <a:xfrm>
            <a:off x="8204617" y="1592263"/>
            <a:ext cx="385486" cy="4681537"/>
            <a:chOff x="8204617" y="1592263"/>
            <a:chExt cx="385486" cy="468153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EEA4BC-D9B4-8FDE-FAA7-22C66AA5A513}"/>
                </a:ext>
              </a:extLst>
            </p:cNvPr>
            <p:cNvCxnSpPr/>
            <p:nvPr/>
          </p:nvCxnSpPr>
          <p:spPr bwMode="gray">
            <a:xfrm>
              <a:off x="8374203" y="1592263"/>
              <a:ext cx="0" cy="4681537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4E64B8F-9979-6F2F-1088-2C8260AC98B7}"/>
                </a:ext>
              </a:extLst>
            </p:cNvPr>
            <p:cNvSpPr/>
            <p:nvPr/>
          </p:nvSpPr>
          <p:spPr bwMode="gray">
            <a:xfrm rot="5400000">
              <a:off x="7928447" y="3631545"/>
              <a:ext cx="937826" cy="385486"/>
            </a:xfrm>
            <a:prstGeom prst="triangl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1478B8-7F61-DC93-0B73-CC0E7386D90E}"/>
              </a:ext>
            </a:extLst>
          </p:cNvPr>
          <p:cNvGrpSpPr/>
          <p:nvPr/>
        </p:nvGrpSpPr>
        <p:grpSpPr>
          <a:xfrm>
            <a:off x="8759687" y="2137321"/>
            <a:ext cx="3060838" cy="3343688"/>
            <a:chOff x="8759687" y="2137321"/>
            <a:chExt cx="3060838" cy="3343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/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144000" tIns="144000" rIns="144000" bIns="144000" rtlCol="0" anchor="t"/>
                <a:lstStyle/>
                <a:p>
                  <a:r>
                    <a:rPr lang="en-GB" b="1" dirty="0">
                      <a:solidFill>
                        <a:schemeClr val="tx1"/>
                      </a:solidFill>
                    </a:rPr>
                    <a:t>The operator definitions are obtained from three constraints.</a:t>
                  </a:r>
                </a:p>
                <a:p>
                  <a:endParaRPr lang="en-GB" b="1" dirty="0">
                    <a:solidFill>
                      <a:schemeClr val="tx1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Renormalised matrix elements are </a:t>
                  </a:r>
                  <a:r>
                    <a:rPr lang="en-GB" sz="1600" dirty="0" err="1">
                      <a:solidFill>
                        <a:schemeClr val="tx1"/>
                      </a:solidFill>
                    </a:rPr>
                    <a:t>Fierz</a:t>
                  </a:r>
                  <a:r>
                    <a:rPr lang="en-GB" sz="1600" dirty="0">
                      <a:solidFill>
                        <a:schemeClr val="tx1"/>
                      </a:solidFill>
                    </a:rPr>
                    <a:t>-invariant.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Operators are independent of the flavours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1600" dirty="0">
                      <a:solidFill>
                        <a:schemeClr val="tx1"/>
                      </a:solidFill>
                    </a:rPr>
                    <a:t>The large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 limit is uniquely determined and </a:t>
                  </a:r>
                  <a14:m>
                    <m:oMath xmlns:m="http://schemas.openxmlformats.org/officeDocument/2006/math">
                      <m:r>
                        <a:rPr lang="el-G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75DD73-7E24-0C4D-AE2F-D293A7B00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759688" y="2137321"/>
                  <a:ext cx="3060837" cy="33436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ED6622-6DFB-3646-924C-F7DEB3D42A06}"/>
                </a:ext>
              </a:extLst>
            </p:cNvPr>
            <p:cNvSpPr/>
            <p:nvPr/>
          </p:nvSpPr>
          <p:spPr bwMode="gray">
            <a:xfrm>
              <a:off x="8759687" y="2137321"/>
              <a:ext cx="3060837" cy="113473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The operator definitions are obtained from three constraints.</a:t>
              </a:r>
            </a:p>
          </p:txBody>
        </p:sp>
      </p:grpSp>
      <p:pic>
        <p:nvPicPr>
          <p:cNvPr id="38" name="Picture 37" descr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 title="IguanaTex Picture Display">
            <a:extLst>
              <a:ext uri="{FF2B5EF4-FFF2-40B4-BE49-F238E27FC236}">
                <a16:creationId xmlns:a16="http://schemas.microsoft.com/office/drawing/2014/main" id="{EBB6E35A-51E4-E970-1BCF-D5F138D0F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77129" y="4373977"/>
            <a:ext cx="4949952" cy="11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728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6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8"/>
  <p:tag name="ORIGINALWIDTH" val=" 1867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q^0(t) \rangle = g_+(t) \lvert B^0_q \rangle +  g_-(t) \frac{q}{p} \lvert \bar{B^0}_q \rangle&#10;\end{equation*}&#10;&#10;&#10;\end{document}"/>
  <p:tag name="IGUANATEXSIZE" val="16"/>
  <p:tag name="IGUANATEXCURSOR" val="250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6"/>
  <p:tag name="ORIGINALWIDTH" val=" 237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g_\pm (t) \rvert^2 = \frac{e^{-\Gamma t}}{2} \left[ \text{cosh}\left(\frac{\Delta \Gamma t}{2}\right) \pm \text{cos}\left(\Delta M t\right ) \right]&#10;\end{equation*}&#10;&#10;&#10;\end{document}"/>
  <p:tag name="IGUANATEXSIZE" val="16"/>
  <p:tag name="IGUANATEXCURSOR" val="23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0mhIFwpgyv1DTwqZwN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Ss2GlJlHbmPyY.Uao0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CRC3McCYzY0NfvAwu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KE5yZqQ6m.PgaiL6X.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9hQBhj333DBuD5eeQy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V9jQzC4pjgB9tFNBMw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qWtSpEbddBxTqiwh8T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4r25dLYWtgNl9S0cd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oNUuLxaiVcCMHRN6ye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iMG3m38A2fWKCn.Bw5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Wme1fEm_X4x0HB0msU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2y.TKDAdwufl.6iW4s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"/>
  <p:tag name="ORIGINALWIDTH" val=" 258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 \Gamma \propto  \sum_{\alpha,\beta} \lambda_\alpha \lambda_\beta \left[ \color{KITpurple} \mathbf{H^{\alpha\beta}} \color{KITblue} \langle B\rvert Q \lvert \bar{B} \rangle + \color{KITpurple} \mathbf{\tilde{H}^{\alpha\beta}_S} \color{KITblue}  \langle B\rvert \tilde{Q}_S \lvert \bar{B} \rangle \right]&#10;\end{equation*}&#10;&#10;&#10;\end{document}"/>
  <p:tag name="IGUANATEXSIZE" val="16"/>
  <p:tag name="IGUANATEXCURSOR" val="496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8"/>
  <p:tag name="ORIGINALWIDTH" val=" 218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\langle P_2 \rangle^{(1)} &amp; \color{KITblue} \sim (\bar{s} \gamma^{\mu_1} \gamma^{\mu_2} \gamma^{\mu_3} c_L)\, (\bar{c} \gamma_{\mu_1} \gamma_{\mu_2} \gamma_{\mu_3} b_L)\\&#10;&amp; \color{KITblue} \sim 16 \langle P_2 \rangle^\text{tree} + \langle E_2 \rangle^\text{tree}&#10;\end{align*}&#10;&#10;&#10;\end{document}"/>
  <p:tag name="IGUANATEXSIZE" val="16"/>
  <p:tag name="IGUANATEXCURSOR" val="40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"/>
  <p:tag name="ORIGINALWIDTH" val=" 211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begin{pmatrix} \vec{C}_P^0 &amp; \vec{C}_E^0 \end{pmatrix} = \begin{pmatrix} \vec{C}_P &amp; \vec{C}_E \end{pmatrix} \begin{pmatrix} Z_{PP} &amp; Z_{PE}\\ Z_{EP} &amp; Z_{EE} \end{pmatrix}&#10;\end{equation*}&#10;&#10;&#10;\end{document}"/>
  <p:tag name="IGUANATEXSIZE" val="16"/>
  <p:tag name="IGUANATEXCURSOR" val="26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6"/>
  <p:tag name="ORIGINALWIDTH" val=" 132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EP} = \alpha_s Z_{EP}^{(1,0)} + \mathcal{O}(\alpha_s^2)&#10;\end{equation*}&#10;&#10;&#10;\end{document}"/>
  <p:tag name="IGUANATEXSIZE" val="16"/>
  <p:tag name="IGUANATEXCURSOR" val="32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"/>
  <p:tag name="ORIGINALWIDTH" val=" 135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Z_{PE} = \frac{\alpha_s }{\epsilon} Z_{PE}^{(1,1)} + \mathcal{O}(\alpha_s^2)&#10;\end{equation*}&#10;&#10;&#10;\end{document}"/>
  <p:tag name="IGUANATEXSIZE" val="16"/>
  <p:tag name="IGUANATEXCURSOR" val="28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"/>
  <p:tag name="ORIGINALWIDTH" val=" 134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H_E \langle E \rangle^{(2)} \supset H_E \frac{\alpha_s^2}{\epsilon} \langle Q \rangle^{(0)}&#10;\end{equation*}&#10;&#10;&#10;\end{document}"/>
  <p:tag name="IGUANATEXSIZE" val="16"/>
  <p:tag name="IGUANATEXCURSOR" val="28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2"/>
  <p:tag name="ORIGINALWIDTH" val=" 60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supset \quad \langle E^{(3)}_{1-4} \rangle&#10;\end{equation*}&#10;&#10;&#10;\end{document}"/>
  <p:tag name="IGUANATEXSIZE" val="16"/>
  <p:tag name="IGUANATEXCURSOR" val="27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81"/>
  <p:tag name="ORIGINALWIDTH" val=" 3045"/>
  <p:tag name="OUTPUTTYPE" val="PNG"/>
  <p:tag name="IGUANATEXVERSION" val="162"/>
  <p:tag name="LATEXADDIN" val="\documentclass{article}&#10;\usepackage{amsmath}&#10;\usepackage{braket}&#10;\usepackage{xcolor}&#10;\pagestyle{empty}&#10;\begin{document}&#10;&#10;\definecolor{KITblue}{RGB}{0, 45, 76}&#10;\definecolor{KITlightblue}{RGB}{35, 161, 224}&#10;\definecolor{KITpurple}{RGB}{163, 16, 124}&#10;&#10;\begin{align*}&#10;\color{KITblue}&#10; \bra{B_s} \widetilde Q_S (\mu_2) \ket{\bar B_s} &#10; &amp;&#10;\color{KITblue} \overset{\rm VIA}{=} \left( \frac{2}{N_c} - 1 \right)  \bra{B_s} \bar s \gamma_5 b \ket{0} \bra{0} &#10;  \bar s \gamma_5 b \ket{\bar B_s}\\&#10;  &amp;&#10;\color{KITblue} \overset{\phantom{\rm VIA}}{=} \left( 1- \frac{2}{N_c} \right) \frac{f_{B_s}^2 M_{B_s}^4}{\left[ m_b(\mu_2) +m_s(\mu_2)\right]^2}&#10;\end{align*}&#10;&#10;&#10;\end{document}"/>
  <p:tag name="IGUANATEXSIZE" val="16"/>
  <p:tag name="IGUANATEXCURSOR" val="349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490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s = {{(0.077 \pm 0.016)}} ~\mbox{ps}^{-1}&#10;\end{equation*}&#10;&#10;&#10;\end{document}"/>
  <p:tag name="IGUANATEXSIZE" val="20"/>
  <p:tag name="IGUANATEXCURSOR" val="29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395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s = \left({2.28 \pm 0.14} \right) \times 10^{-5}&#10;\end{equation*}&#10;&#10;&#10;\end{document}"/>
  <p:tag name="IGUANATEXSIZE" val="20"/>
  <p:tag name="IGUANATEXCURSOR" val="29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"/>
  <p:tag name="ORIGINALWIDTH" val=" 174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Delta\Gamma_d = {{(0.00211 \pm 0.00045)}} ~\mbox{ps}^{-1}&#10;\end{equation*}&#10;&#10;&#10;\end{document}"/>
  <p:tag name="IGUANATEXSIZE" val="20"/>
  <p:tag name="IGUANATEXCURSOR" val="30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"/>
  <p:tag name="ORIGINALWIDTH" val=" 151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text{fs}}^d = - \left({5.21 \pm 0.32} \right) \times 10^{-4}&#10;\end{equation*}&#10;&#10;&#10;\end{document}"/>
  <p:tag name="IGUANATEXSIZE" val="20"/>
  <p:tag name="IGUANATEXCURSOR" val="303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0hDKyso8iaH25MsZv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qh8w6tuJt.N7MwXleF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c5dnUSCUHZFMYEYn1o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y6B7kNz8Z.x1ZF.DDb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vQIBr5jhZi5fKw6tZa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RVtZ9PpH3tg.lb_WTr6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X37hTlaVzx6kzkpcRt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3VVlgQD.KEq6Vbr6oOa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z5vn_vGNGgm2kFyAZ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R7rjFrSHviqj99LCGTd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0QcMdNXoVl.vkPe9uMT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YsNPBeBkq95Fuyiiqq0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yu7tGVmJNFfg2WldOB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UMjSfW0G93T061pcwz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RLP9vG2UZSCt6X5izv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"/>
  <p:tag name="ORIGINALWIDTH" val=" 129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_\text{L,H} \rangle = p \lvert B^0_q \rangle \pm q \lvert \bar{B^0}_q \rangle&#10;\end{equation*}&#10;&#10;&#10;\end{document}"/>
  <p:tag name="IGUANATEXSIZE" val="16"/>
  <p:tag name="IGUANATEXCURSOR" val="191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93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25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50"/>
  <p:tag name="ORIGINALWIDTH" val=" 194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/>
  <p:tag name="IGUANATEXSIZE" val="20"/>
  <p:tag name="IGUANATEXCURSOR" val="35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934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a_{\rm fs}^d = \left[a\, \text{Im} \frac{\lambda_u^d}{\lambda_t^d} + b\, \text{Im} \frac{(\lambda_u^d)^2}{(\lambda_t^d)^2} \right]\times 10^{-4}&#10;\end{equation*}&#10;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1"/>
  <p:tag name="ORIGINALWIDTH" val=" 125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equation*}&#10;\color{KITblue}&#10;\frac{\lambda_u^d}{\lambda_t^d} = \frac{1-\bar\rho - i \bar\eta}{(1-\bar\rho)^2+\bar\eta^2} - 1&#10;\end{equation*}&#10;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50"/>
  <p:tag name="ORIGINALWIDTH" val=" 1948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\definecolor{KITlightblue}{RGB}{35, 161, 224}&#10;\definecolor{KITpurple}{RGB}{163, 16, 124}&#10;&#10;\begin{align*}&#10;\color{KITblue}&#10;( a_{\rm fs}^d)^\text{exp} &amp; \color{KITblue} = -5 \times 10^{-4} \quad \text{(left bands)}\\&#10;\color{KITblue}( a_{\rm fs}^d)^\text{exp} &amp; \color{KITblue} = -1 \times 10^{-3} \quad \text{(right bands)}&#10;\end{align*}&#10;&#10;&#10;\end{document}"/>
  <p:tag name="IGUANATEXSIZE" val="20"/>
  <p:tag name="IGUANATEXCURSOR" val="352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929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M = M_\text{H} - M_\text{L}&#10;\end{equation*}&#10;&#10;&#10;\end{document}"/>
  <p:tag name="IGUANATEXSIZE" val="16"/>
  <p:tag name="IGUANATEXCURSOR" val="208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"/>
  <p:tag name="ORIGINALWIDTH" val=" 82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Delta \Gamma = \Gamma_\text{L} - \Gamma_\text{H}.&#10;\end{equation*}&#10;&#10;&#10;\end{document}"/>
  <p:tag name="IGUANATEXSIZE" val="16"/>
  <p:tag name="IGUANATEXCURSOR" val="22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7"/>
  <p:tag name="ORIGINALWIDTH" val=" 212"/>
  <p:tag name="OUTPUTTYPE" val="PNG"/>
  <p:tag name="IGUANATEXVERSION" val="162"/>
  <p:tag name="LATEXADDIN" val="\documentclass{article}&#10;\usepackage{amsmath}&#10;\usepackage{xcolor}&#10;\pagestyle{empty}&#10;\begin{document}&#10;&#10;\definecolor{KITblue}{RGB}{0, 45, 76}&#10;&#10;\begin{equation*}&#10;\color{KITblue}&#10;\lvert B^0_q \rangle&#10;\end{equation*}&#10;&#10;&#10;\end{document}"/>
  <p:tag name="IGUANATEXSIZE" val="16"/>
  <p:tag name="IGUANATEXCURSOR" val="194"/>
  <p:tag name="TRANSPARENCY" val="True"/>
  <p:tag name="CHOOSECOLOR" val="False"/>
  <p:tag name="COLORHEX" val="000000"/>
  <p:tag name="LATEXENGINEID" val="0"/>
  <p:tag name="TEMPFOLDER" val="/Users/Pascal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159617-DEC9-404F-99CE-1D26659791CE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a316b092-a2a1-4f3b-b455-46c1e19af03e"/>
    <ds:schemaRef ds:uri="81b2a3e8-42da-4da6-905d-11a8afbb60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KIT_Template_EN_06_EXP</Template>
  <TotalTime>6572</TotalTime>
  <Words>1511</Words>
  <Application>Microsoft Macintosh PowerPoint</Application>
  <PresentationFormat>Widescreen</PresentationFormat>
  <Paragraphs>243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Franklin Gothic Medium</vt:lpstr>
      <vt:lpstr>Microsoft Sans Serif</vt:lpstr>
      <vt:lpstr>Symbol</vt:lpstr>
      <vt:lpstr>Wingdings</vt:lpstr>
      <vt:lpstr>KIT</vt:lpstr>
      <vt:lpstr>think-cell Slide</vt:lpstr>
      <vt:lpstr>Full NNLO QCD Corrections to B Meson Mixing</vt:lpstr>
      <vt:lpstr>Motivation</vt:lpstr>
      <vt:lpstr>Neutral B mesons exhibit particle-antiparticle mixing.</vt:lpstr>
      <vt:lpstr>Why do we care about B meson mixing?</vt:lpstr>
      <vt:lpstr>Our goal is to reduce the uncertainty due to high-energy QCD corrections.</vt:lpstr>
      <vt:lpstr>Technicalities</vt:lpstr>
      <vt:lpstr>We can complete the calculation of                   by matching two different QCD amplitudes.</vt:lpstr>
      <vt:lpstr>Evanescent operators present a unique challenge in dimensional regularisation.</vt:lpstr>
      <vt:lpstr>Fierz symmetry must be obeyed and can be implemented through the correct choice of evanescent operators.</vt:lpstr>
      <vt:lpstr>Results</vt:lpstr>
      <vt:lpstr>We have calculated all NNLO contributions to       .</vt:lpstr>
      <vt:lpstr>With NNLO corrections,        and        can be calculated to high precision.</vt:lpstr>
      <vt:lpstr>A future measurement of       provides a strong constraint on the apex of the CKM triangle.</vt:lpstr>
      <vt:lpstr>A future measurement of       provides a strong constraint on the apex of the CKM triangle.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Meinhard</dc:creator>
  <cp:lastModifiedBy>Pascal Reeck</cp:lastModifiedBy>
  <cp:revision>102</cp:revision>
  <dcterms:created xsi:type="dcterms:W3CDTF">2025-02-04T07:45:31Z</dcterms:created>
  <dcterms:modified xsi:type="dcterms:W3CDTF">2025-07-02T16:38:34Z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