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5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6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7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72" r:id="rId5"/>
    <p:sldId id="2146849241" r:id="rId6"/>
    <p:sldId id="2146849234" r:id="rId7"/>
    <p:sldId id="2146849227" r:id="rId8"/>
    <p:sldId id="2146849235" r:id="rId9"/>
    <p:sldId id="2146849242" r:id="rId10"/>
    <p:sldId id="2146849229" r:id="rId11"/>
    <p:sldId id="2146849240" r:id="rId12"/>
    <p:sldId id="2146849243" r:id="rId13"/>
    <p:sldId id="2146849244" r:id="rId14"/>
    <p:sldId id="2146849239" r:id="rId15"/>
    <p:sldId id="2146849238" r:id="rId16"/>
    <p:sldId id="2146849245" r:id="rId17"/>
    <p:sldId id="2146849237" r:id="rId18"/>
    <p:sldId id="2146849232" r:id="rId19"/>
  </p:sldIdLst>
  <p:sldSz cx="12192000" cy="6858000"/>
  <p:notesSz cx="6958013" cy="9947275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IT" id="{C66B22B9-B01D-4CCC-9B11-75AACE3B512E}">
          <p14:sldIdLst>
            <p14:sldId id="272"/>
            <p14:sldId id="2146849241"/>
            <p14:sldId id="2146849234"/>
            <p14:sldId id="2146849227"/>
            <p14:sldId id="2146849235"/>
            <p14:sldId id="2146849242"/>
            <p14:sldId id="2146849229"/>
            <p14:sldId id="2146849240"/>
            <p14:sldId id="2146849243"/>
            <p14:sldId id="2146849244"/>
            <p14:sldId id="2146849239"/>
            <p14:sldId id="2146849238"/>
            <p14:sldId id="2146849245"/>
            <p14:sldId id="2146849237"/>
            <p14:sldId id="214684923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79" autoAdjust="0"/>
    <p:restoredTop sz="89685" autoAdjust="0"/>
  </p:normalViewPr>
  <p:slideViewPr>
    <p:cSldViewPr snapToGrid="0" showGuides="1">
      <p:cViewPr varScale="1">
        <p:scale>
          <a:sx n="97" d="100"/>
          <a:sy n="97" d="100"/>
        </p:scale>
        <p:origin x="448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108" d="100"/>
          <a:sy n="108" d="100"/>
        </p:scale>
        <p:origin x="5280" y="114"/>
      </p:cViewPr>
      <p:guideLst/>
    </p:cSldViewPr>
  </p:notes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dith Scherr" userId="5860bcdb-954b-4e14-9b08-f11adda554ce" providerId="ADAL" clId="{E926F8D6-5E0C-49E5-A1CB-553CBD5CC041}"/>
    <pc:docChg chg="modSld">
      <pc:chgData name="Judith Scherr" userId="5860bcdb-954b-4e14-9b08-f11adda554ce" providerId="ADAL" clId="{E926F8D6-5E0C-49E5-A1CB-553CBD5CC041}" dt="2025-02-04T13:43:23.166" v="0" actId="20577"/>
      <pc:docMkLst>
        <pc:docMk/>
      </pc:docMkLst>
      <pc:sldChg chg="modSp mod">
        <pc:chgData name="Judith Scherr" userId="5860bcdb-954b-4e14-9b08-f11adda554ce" providerId="ADAL" clId="{E926F8D6-5E0C-49E5-A1CB-553CBD5CC041}" dt="2025-02-04T13:43:23.166" v="0" actId="20577"/>
        <pc:sldMkLst>
          <pc:docMk/>
          <pc:sldMk cId="3655717563" sldId="271"/>
        </pc:sldMkLst>
        <pc:spChg chg="mod">
          <ac:chgData name="Judith Scherr" userId="5860bcdb-954b-4e14-9b08-f11adda554ce" providerId="ADAL" clId="{E926F8D6-5E0C-49E5-A1CB-553CBD5CC041}" dt="2025-02-04T13:43:23.166" v="0" actId="20577"/>
          <ac:spMkLst>
            <pc:docMk/>
            <pc:sldMk cId="3655717563" sldId="271"/>
            <ac:spMk id="12" creationId="{1B64BD2E-7497-76F8-2C4D-A0444E8C815B}"/>
          </ac:spMkLst>
        </pc:spChg>
      </pc:sldChg>
    </pc:docChg>
  </pc:docChgLst>
  <pc:docChgLst>
    <pc:chgData name="Mario Meinhard" userId="5a2218a8-31bc-47b3-8c66-ed4e05b26d5d" providerId="ADAL" clId="{98174709-B7DA-4DCB-BD0C-E52AD6BE74B9}"/>
    <pc:docChg chg="undo redo custSel modSld modSection">
      <pc:chgData name="Mario Meinhard" userId="5a2218a8-31bc-47b3-8c66-ed4e05b26d5d" providerId="ADAL" clId="{98174709-B7DA-4DCB-BD0C-E52AD6BE74B9}" dt="2025-02-04T13:32:20.950" v="94" actId="34135"/>
      <pc:docMkLst>
        <pc:docMk/>
      </pc:docMkLst>
      <pc:sldChg chg="modSp mod">
        <pc:chgData name="Mario Meinhard" userId="5a2218a8-31bc-47b3-8c66-ed4e05b26d5d" providerId="ADAL" clId="{98174709-B7DA-4DCB-BD0C-E52AD6BE74B9}" dt="2025-02-04T13:20:40.241" v="43" actId="20577"/>
        <pc:sldMkLst>
          <pc:docMk/>
          <pc:sldMk cId="208757502" sldId="257"/>
        </pc:sldMkLst>
        <pc:spChg chg="mod">
          <ac:chgData name="Mario Meinhard" userId="5a2218a8-31bc-47b3-8c66-ed4e05b26d5d" providerId="ADAL" clId="{98174709-B7DA-4DCB-BD0C-E52AD6BE74B9}" dt="2025-02-04T13:20:25.106" v="30" actId="20577"/>
          <ac:spMkLst>
            <pc:docMk/>
            <pc:sldMk cId="208757502" sldId="257"/>
            <ac:spMk id="8" creationId="{57E6BC75-B6F5-2582-0E44-E54853E9078C}"/>
          </ac:spMkLst>
        </pc:spChg>
        <pc:spChg chg="mod">
          <ac:chgData name="Mario Meinhard" userId="5a2218a8-31bc-47b3-8c66-ed4e05b26d5d" providerId="ADAL" clId="{98174709-B7DA-4DCB-BD0C-E52AD6BE74B9}" dt="2025-02-04T13:20:36.862" v="38" actId="20577"/>
          <ac:spMkLst>
            <pc:docMk/>
            <pc:sldMk cId="208757502" sldId="257"/>
            <ac:spMk id="13" creationId="{F8098E8B-77CD-3F2F-CBDD-7D71E28C7949}"/>
          </ac:spMkLst>
        </pc:spChg>
        <pc:spChg chg="mod">
          <ac:chgData name="Mario Meinhard" userId="5a2218a8-31bc-47b3-8c66-ed4e05b26d5d" providerId="ADAL" clId="{98174709-B7DA-4DCB-BD0C-E52AD6BE74B9}" dt="2025-02-04T13:20:40.241" v="43" actId="20577"/>
          <ac:spMkLst>
            <pc:docMk/>
            <pc:sldMk cId="208757502" sldId="257"/>
            <ac:spMk id="29" creationId="{35A133DC-8528-411B-9D91-0ED8175D4F0C}"/>
          </ac:spMkLst>
        </pc:spChg>
        <pc:spChg chg="mod">
          <ac:chgData name="Mario Meinhard" userId="5a2218a8-31bc-47b3-8c66-ed4e05b26d5d" providerId="ADAL" clId="{98174709-B7DA-4DCB-BD0C-E52AD6BE74B9}" dt="2025-02-04T13:20:28.892" v="35" actId="20577"/>
          <ac:spMkLst>
            <pc:docMk/>
            <pc:sldMk cId="208757502" sldId="257"/>
            <ac:spMk id="30" creationId="{A5BAA364-A813-C6A2-E3B2-344A71F7E1B0}"/>
          </ac:spMkLst>
        </pc:spChg>
      </pc:sldChg>
      <pc:sldChg chg="addSp delSp modSp mod">
        <pc:chgData name="Mario Meinhard" userId="5a2218a8-31bc-47b3-8c66-ed4e05b26d5d" providerId="ADAL" clId="{98174709-B7DA-4DCB-BD0C-E52AD6BE74B9}" dt="2025-02-04T13:20:02.207" v="15" actId="478"/>
        <pc:sldMkLst>
          <pc:docMk/>
          <pc:sldMk cId="3655717563" sldId="271"/>
        </pc:sldMkLst>
        <pc:spChg chg="mod">
          <ac:chgData name="Mario Meinhard" userId="5a2218a8-31bc-47b3-8c66-ed4e05b26d5d" providerId="ADAL" clId="{98174709-B7DA-4DCB-BD0C-E52AD6BE74B9}" dt="2025-02-04T13:19:55.767" v="13" actId="34135"/>
          <ac:spMkLst>
            <pc:docMk/>
            <pc:sldMk cId="3655717563" sldId="271"/>
            <ac:spMk id="12" creationId="{1B64BD2E-7497-76F8-2C4D-A0444E8C815B}"/>
          </ac:spMkLst>
        </pc:spChg>
        <pc:graphicFrameChg chg="add del modGraphic">
          <ac:chgData name="Mario Meinhard" userId="5a2218a8-31bc-47b3-8c66-ed4e05b26d5d" providerId="ADAL" clId="{98174709-B7DA-4DCB-BD0C-E52AD6BE74B9}" dt="2025-02-04T13:20:02.207" v="15" actId="478"/>
          <ac:graphicFrameMkLst>
            <pc:docMk/>
            <pc:sldMk cId="3655717563" sldId="271"/>
            <ac:graphicFrameMk id="6" creationId="{650CD899-26F8-0121-6E28-87FDC3D1D7CC}"/>
          </ac:graphicFrameMkLst>
        </pc:graphicFrameChg>
      </pc:sldChg>
      <pc:sldChg chg="modSp mod">
        <pc:chgData name="Mario Meinhard" userId="5a2218a8-31bc-47b3-8c66-ed4e05b26d5d" providerId="ADAL" clId="{98174709-B7DA-4DCB-BD0C-E52AD6BE74B9}" dt="2025-02-04T13:18:47.184" v="7" actId="20577"/>
        <pc:sldMkLst>
          <pc:docMk/>
          <pc:sldMk cId="305388610" sldId="272"/>
        </pc:sldMkLst>
        <pc:spChg chg="mod">
          <ac:chgData name="Mario Meinhard" userId="5a2218a8-31bc-47b3-8c66-ed4e05b26d5d" providerId="ADAL" clId="{98174709-B7DA-4DCB-BD0C-E52AD6BE74B9}" dt="2025-02-04T13:18:47.184" v="7" actId="20577"/>
          <ac:spMkLst>
            <pc:docMk/>
            <pc:sldMk cId="305388610" sldId="272"/>
            <ac:spMk id="5" creationId="{5C44666C-DAAF-B0B7-5911-2FEA58B2DF60}"/>
          </ac:spMkLst>
        </pc:spChg>
      </pc:sldChg>
      <pc:sldChg chg="modSp mod">
        <pc:chgData name="Mario Meinhard" userId="5a2218a8-31bc-47b3-8c66-ed4e05b26d5d" providerId="ADAL" clId="{98174709-B7DA-4DCB-BD0C-E52AD6BE74B9}" dt="2025-02-04T13:30:35.669" v="68" actId="207"/>
        <pc:sldMkLst>
          <pc:docMk/>
          <pc:sldMk cId="747948129" sldId="2146849195"/>
        </pc:sldMkLst>
        <pc:graphicFrameChg chg="mod modGraphic">
          <ac:chgData name="Mario Meinhard" userId="5a2218a8-31bc-47b3-8c66-ed4e05b26d5d" providerId="ADAL" clId="{98174709-B7DA-4DCB-BD0C-E52AD6BE74B9}" dt="2025-02-04T13:30:35.669" v="68" actId="207"/>
          <ac:graphicFrameMkLst>
            <pc:docMk/>
            <pc:sldMk cId="747948129" sldId="2146849195"/>
            <ac:graphicFrameMk id="8" creationId="{75CC85CF-BAFB-0385-2DCE-44E34B4B08A4}"/>
          </ac:graphicFrameMkLst>
        </pc:graphicFrameChg>
      </pc:sldChg>
      <pc:sldChg chg="modSp mod">
        <pc:chgData name="Mario Meinhard" userId="5a2218a8-31bc-47b3-8c66-ed4e05b26d5d" providerId="ADAL" clId="{98174709-B7DA-4DCB-BD0C-E52AD6BE74B9}" dt="2025-02-04T13:31:06.136" v="74" actId="207"/>
        <pc:sldMkLst>
          <pc:docMk/>
          <pc:sldMk cId="3781605894" sldId="2146849196"/>
        </pc:sldMkLst>
        <pc:graphicFrameChg chg="mod modGraphic">
          <ac:chgData name="Mario Meinhard" userId="5a2218a8-31bc-47b3-8c66-ed4e05b26d5d" providerId="ADAL" clId="{98174709-B7DA-4DCB-BD0C-E52AD6BE74B9}" dt="2025-02-04T13:31:06.136" v="74" actId="207"/>
          <ac:graphicFrameMkLst>
            <pc:docMk/>
            <pc:sldMk cId="3781605894" sldId="2146849196"/>
            <ac:graphicFrameMk id="8" creationId="{C9A25A78-D171-C62A-ACCE-31A7F2A4954B}"/>
          </ac:graphicFrameMkLst>
        </pc:graphicFrameChg>
      </pc:sldChg>
      <pc:sldChg chg="addSp delSp modSp mod">
        <pc:chgData name="Mario Meinhard" userId="5a2218a8-31bc-47b3-8c66-ed4e05b26d5d" providerId="ADAL" clId="{98174709-B7DA-4DCB-BD0C-E52AD6BE74B9}" dt="2025-02-04T13:32:20.950" v="94" actId="34135"/>
        <pc:sldMkLst>
          <pc:docMk/>
          <pc:sldMk cId="388228157" sldId="2146849212"/>
        </pc:sldMkLst>
        <pc:spChg chg="mod">
          <ac:chgData name="Mario Meinhard" userId="5a2218a8-31bc-47b3-8c66-ed4e05b26d5d" providerId="ADAL" clId="{98174709-B7DA-4DCB-BD0C-E52AD6BE74B9}" dt="2025-02-04T13:20:58.436" v="49" actId="20577"/>
          <ac:spMkLst>
            <pc:docMk/>
            <pc:sldMk cId="388228157" sldId="2146849212"/>
            <ac:spMk id="10" creationId="{1A915988-2A05-7049-3FDF-EBD4F05A2B88}"/>
          </ac:spMkLst>
        </pc:spChg>
        <pc:picChg chg="add mod ord">
          <ac:chgData name="Mario Meinhard" userId="5a2218a8-31bc-47b3-8c66-ed4e05b26d5d" providerId="ADAL" clId="{98174709-B7DA-4DCB-BD0C-E52AD6BE74B9}" dt="2025-02-04T13:32:20.950" v="94" actId="34135"/>
          <ac:picMkLst>
            <pc:docMk/>
            <pc:sldMk cId="388228157" sldId="2146849212"/>
            <ac:picMk id="6" creationId="{97F50250-E0CC-10B0-0B93-E97012C3F5F0}"/>
          </ac:picMkLst>
        </pc:picChg>
        <pc:picChg chg="del mod">
          <ac:chgData name="Mario Meinhard" userId="5a2218a8-31bc-47b3-8c66-ed4e05b26d5d" providerId="ADAL" clId="{98174709-B7DA-4DCB-BD0C-E52AD6BE74B9}" dt="2025-02-04T13:32:12.742" v="91" actId="478"/>
          <ac:picMkLst>
            <pc:docMk/>
            <pc:sldMk cId="388228157" sldId="2146849212"/>
            <ac:picMk id="7" creationId="{85837F1E-AB9C-D8B6-1CE9-FB7149A11ED3}"/>
          </ac:picMkLst>
        </pc:picChg>
        <pc:picChg chg="del mod">
          <ac:chgData name="Mario Meinhard" userId="5a2218a8-31bc-47b3-8c66-ed4e05b26d5d" providerId="ADAL" clId="{98174709-B7DA-4DCB-BD0C-E52AD6BE74B9}" dt="2025-02-04T13:32:13.440" v="92" actId="478"/>
          <ac:picMkLst>
            <pc:docMk/>
            <pc:sldMk cId="388228157" sldId="2146849212"/>
            <ac:picMk id="9" creationId="{07DF220A-C28A-72CF-2087-B3214B520160}"/>
          </ac:picMkLst>
        </pc:picChg>
        <pc:picChg chg="add del">
          <ac:chgData name="Mario Meinhard" userId="5a2218a8-31bc-47b3-8c66-ed4e05b26d5d" providerId="ADAL" clId="{98174709-B7DA-4DCB-BD0C-E52AD6BE74B9}" dt="2025-02-04T13:30:32.812" v="66" actId="22"/>
          <ac:picMkLst>
            <pc:docMk/>
            <pc:sldMk cId="388228157" sldId="2146849212"/>
            <ac:picMk id="12" creationId="{35EF1600-8E61-3ED4-CC26-12AB48AED756}"/>
          </ac:picMkLst>
        </pc:picChg>
        <pc:picChg chg="del mod">
          <ac:chgData name="Mario Meinhard" userId="5a2218a8-31bc-47b3-8c66-ed4e05b26d5d" providerId="ADAL" clId="{98174709-B7DA-4DCB-BD0C-E52AD6BE74B9}" dt="2025-02-04T13:32:15.345" v="93" actId="478"/>
          <ac:picMkLst>
            <pc:docMk/>
            <pc:sldMk cId="388228157" sldId="2146849212"/>
            <ac:picMk id="13" creationId="{509051D8-E7F3-DA6E-F7F1-54F557E826EA}"/>
          </ac:picMkLst>
        </pc:picChg>
        <pc:picChg chg="add mod ord">
          <ac:chgData name="Mario Meinhard" userId="5a2218a8-31bc-47b3-8c66-ed4e05b26d5d" providerId="ADAL" clId="{98174709-B7DA-4DCB-BD0C-E52AD6BE74B9}" dt="2025-02-04T13:32:20.950" v="94" actId="34135"/>
          <ac:picMkLst>
            <pc:docMk/>
            <pc:sldMk cId="388228157" sldId="2146849212"/>
            <ac:picMk id="15" creationId="{6DF5C50E-690C-7723-2AB3-0C43201936F1}"/>
          </ac:picMkLst>
        </pc:picChg>
        <pc:picChg chg="add mod ord">
          <ac:chgData name="Mario Meinhard" userId="5a2218a8-31bc-47b3-8c66-ed4e05b26d5d" providerId="ADAL" clId="{98174709-B7DA-4DCB-BD0C-E52AD6BE74B9}" dt="2025-02-04T13:32:20.950" v="94" actId="34135"/>
          <ac:picMkLst>
            <pc:docMk/>
            <pc:sldMk cId="388228157" sldId="2146849212"/>
            <ac:picMk id="17" creationId="{69E54FF4-02CC-7674-4CEF-A1E3173C0CF6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270032930845226E-2"/>
          <c:y val="2.0015396458814474E-2"/>
          <c:w val="0.97145993413830956"/>
          <c:h val="0.9599692070823711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914B-7345-8A18-5E0E51995107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14B-7345-8A18-5E0E51995107}"/>
              </c:ext>
            </c:extLst>
          </c:dPt>
          <c:val>
            <c:numRef>
              <c:f>Sheet1!$A$1:$D$1</c:f>
              <c:numCache>
                <c:formatCode>General</c:formatCode>
                <c:ptCount val="4"/>
                <c:pt idx="0">
                  <c:v>1</c:v>
                </c:pt>
                <c:pt idx="1">
                  <c:v>0.53495199999999998</c:v>
                </c:pt>
                <c:pt idx="2">
                  <c:v>1.3828999999999999E-2</c:v>
                </c:pt>
                <c:pt idx="3">
                  <c:v>1.3828999999999999E-2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4B-7345-8A18-5E0E51995107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914B-7345-8A18-5E0E51995107}"/>
              </c:ext>
            </c:extLst>
          </c:dPt>
          <c:val>
            <c:numRef>
              <c:f>Sheet1!$A$2:$D$2</c:f>
              <c:numCache>
                <c:formatCode>General</c:formatCode>
                <c:ptCount val="4"/>
                <c:pt idx="1">
                  <c:v>0.46504800000000002</c:v>
                </c:pt>
                <c:pt idx="2">
                  <c:v>0.521123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4B-7345-8A18-5E0E51995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09274895"/>
        <c:axId val="1"/>
      </c:barChart>
      <c:catAx>
        <c:axId val="110927489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109274895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804123711340205E-2"/>
          <c:y val="3.7142857142857144E-2"/>
          <c:w val="0.94639175257731956"/>
          <c:h val="0.9257142857142857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969696"/>
            </a:solidFill>
            <a:ln>
              <a:noFill/>
            </a:ln>
          </c:spPr>
          <c:invertIfNegative val="0"/>
          <c:val>
            <c:numRef>
              <c:f>Sheet1!$A$1:$B$1</c:f>
              <c:numCache>
                <c:formatCode>General</c:formatCode>
                <c:ptCount val="2"/>
                <c:pt idx="0">
                  <c:v>5.1271999999999998E-6</c:v>
                </c:pt>
                <c:pt idx="1">
                  <c:v>5.22E-6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23-3346-8406-075570E1F1E1}"/>
            </c:ext>
          </c:extLst>
        </c:ser>
        <c:ser>
          <c:idx val="1"/>
          <c:order val="1"/>
          <c:spPr>
            <a:solidFill>
              <a:schemeClr val="bg2"/>
            </a:solidFill>
            <a:ln>
              <a:noFill/>
            </a:ln>
          </c:spPr>
          <c:invertIfNegative val="0"/>
          <c:val>
            <c:numRef>
              <c:f>Sheet1!$A$2:$B$2</c:f>
              <c:numCache>
                <c:formatCode>General</c:formatCode>
                <c:ptCount val="2"/>
                <c:pt idx="0">
                  <c:v>1.9321E-4</c:v>
                </c:pt>
                <c:pt idx="1">
                  <c:v>1.9321E-4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23-3346-8406-075570E1F1E1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</c:spPr>
          <c:invertIfNegative val="0"/>
          <c:val>
            <c:numRef>
              <c:f>Sheet1!$A$3:$B$3</c:f>
              <c:numCache>
                <c:formatCode>General</c:formatCode>
                <c:ptCount val="2"/>
                <c:pt idx="0">
                  <c:v>1.7242000000000001E-4</c:v>
                </c:pt>
                <c:pt idx="1">
                  <c:v>3.3812500000000016E-5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23-3346-8406-075570E1F1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07525231"/>
        <c:axId val="1"/>
      </c:barChart>
      <c:catAx>
        <c:axId val="140752523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.707572E-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407525231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opfzeilenplatzhalter 1">
            <a:extLst>
              <a:ext uri="{FF2B5EF4-FFF2-40B4-BE49-F238E27FC236}">
                <a16:creationId xmlns:a16="http://schemas.microsoft.com/office/drawing/2014/main" id="{7021594F-60AF-5030-27F4-B919E0755C05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gray">
          <a:xfrm>
            <a:off x="184640" y="0"/>
            <a:ext cx="5886653" cy="499091"/>
          </a:xfrm>
          <a:prstGeom prst="rect">
            <a:avLst/>
          </a:prstGeom>
        </p:spPr>
        <p:txBody>
          <a:bodyPr vert="horz" lIns="0" tIns="144000" rIns="0" bIns="0" rtlCol="0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45C4C54D-5268-2170-0B7D-70659D206B08}"/>
              </a:ext>
            </a:extLst>
          </p:cNvPr>
          <p:cNvSpPr>
            <a:spLocks noGrp="1"/>
          </p:cNvSpPr>
          <p:nvPr>
            <p:ph type="dt" idx="1"/>
          </p:nvPr>
        </p:nvSpPr>
        <p:spPr bwMode="gray">
          <a:xfrm>
            <a:off x="6071293" y="0"/>
            <a:ext cx="700471" cy="499091"/>
          </a:xfrm>
          <a:prstGeom prst="rect">
            <a:avLst/>
          </a:prstGeom>
        </p:spPr>
        <p:txBody>
          <a:bodyPr vert="horz" lIns="0" tIns="144000" rIns="0" bIns="0" rtlCol="0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0530C102-DC59-4ADF-BCE9-B21E5AA1F1ED}" type="datetimeFigureOut">
              <a:rPr lang="en-US" smtClean="0"/>
              <a:pPr/>
              <a:t>7/1/25</a:t>
            </a:fld>
            <a:endParaRPr lang="en-US" dirty="0"/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A7568FAF-32D5-F797-5874-241DEBC3A7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 bwMode="gray">
          <a:xfrm>
            <a:off x="184640" y="9448185"/>
            <a:ext cx="5886653" cy="499090"/>
          </a:xfrm>
          <a:prstGeom prst="rect">
            <a:avLst/>
          </a:prstGeom>
        </p:spPr>
        <p:txBody>
          <a:bodyPr vert="horz" lIns="0" tIns="0" rIns="0" bIns="144000" rtlCol="0" anchor="b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6A11AFD2-EF91-BDDC-349A-DB1934250B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 bwMode="gray">
          <a:xfrm>
            <a:off x="6071293" y="9448185"/>
            <a:ext cx="700471" cy="499090"/>
          </a:xfrm>
          <a:prstGeom prst="rect">
            <a:avLst/>
          </a:prstGeom>
        </p:spPr>
        <p:txBody>
          <a:bodyPr vert="horz" lIns="0" tIns="0" rIns="0" bIns="144000" rtlCol="0" anchor="b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8D601724-35E3-4B40-B93F-B7E192B7FF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61043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704" userDrawn="1">
          <p15:clr>
            <a:srgbClr val="F26B43"/>
          </p15:clr>
        </p15:guide>
        <p15:guide id="2" pos="219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gray">
          <a:xfrm>
            <a:off x="184640" y="0"/>
            <a:ext cx="5886653" cy="499091"/>
          </a:xfrm>
          <a:prstGeom prst="rect">
            <a:avLst/>
          </a:prstGeom>
        </p:spPr>
        <p:txBody>
          <a:bodyPr vert="horz" lIns="0" tIns="144000" rIns="0" bIns="0" rtlCol="0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gray">
          <a:xfrm>
            <a:off x="6071293" y="0"/>
            <a:ext cx="700471" cy="499091"/>
          </a:xfrm>
          <a:prstGeom prst="rect">
            <a:avLst/>
          </a:prstGeom>
        </p:spPr>
        <p:txBody>
          <a:bodyPr vert="horz" lIns="0" tIns="144000" rIns="0" bIns="0" rtlCol="0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0530C102-DC59-4ADF-BCE9-B21E5AA1F1ED}" type="datetimeFigureOut">
              <a:rPr lang="en-US" smtClean="0"/>
              <a:pPr/>
              <a:t>7/1/25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184640" y="499091"/>
            <a:ext cx="6588732" cy="3707147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txBody>
          <a:bodyPr vert="horz" lIns="96597" tIns="48299" rIns="96597" bIns="48299" rtlCol="0" anchor="ctr"/>
          <a:lstStyle/>
          <a:p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gray">
          <a:xfrm>
            <a:off x="192088" y="4398211"/>
            <a:ext cx="6581284" cy="46798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6"/>
            <a:r>
              <a:rPr lang="en-US" dirty="0"/>
              <a:t>Eighth level</a:t>
            </a:r>
          </a:p>
          <a:p>
            <a:pPr lvl="7"/>
            <a:r>
              <a:rPr lang="en-US" dirty="0"/>
              <a:t>Ninth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gray">
          <a:xfrm>
            <a:off x="184640" y="9448185"/>
            <a:ext cx="5886653" cy="499090"/>
          </a:xfrm>
          <a:prstGeom prst="rect">
            <a:avLst/>
          </a:prstGeom>
        </p:spPr>
        <p:txBody>
          <a:bodyPr vert="horz" lIns="0" tIns="0" rIns="0" bIns="144000" rtlCol="0" anchor="b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gray">
          <a:xfrm>
            <a:off x="6071293" y="9448185"/>
            <a:ext cx="700471" cy="499090"/>
          </a:xfrm>
          <a:prstGeom prst="rect">
            <a:avLst/>
          </a:prstGeom>
        </p:spPr>
        <p:txBody>
          <a:bodyPr vert="horz" lIns="0" tIns="0" rIns="0" bIns="144000" rtlCol="0" anchor="b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8D601724-35E3-4B40-B93F-B7E192B7FF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5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defRPr sz="1200" kern="1200">
        <a:solidFill>
          <a:srgbClr val="000000"/>
        </a:solidFill>
        <a:latin typeface="+mn-lt"/>
        <a:ea typeface="+mn-ea"/>
        <a:cs typeface="+mn-cs"/>
      </a:defRPr>
    </a:lvl1pPr>
    <a:lvl2pPr marL="252000" indent="-25200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buClr>
        <a:schemeClr val="accent1"/>
      </a:buClr>
      <a:buFont typeface="Wingdings" panose="05000000000000000000" pitchFamily="2" charset="2"/>
      <a:buChar char="§"/>
      <a:defRPr sz="1200" kern="1200">
        <a:solidFill>
          <a:srgbClr val="000000"/>
        </a:solidFill>
        <a:latin typeface="+mn-lt"/>
        <a:ea typeface="+mn-ea"/>
        <a:cs typeface="+mn-cs"/>
      </a:defRPr>
    </a:lvl2pPr>
    <a:lvl3pPr marL="252000" indent="-25200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buClr>
        <a:schemeClr val="accent1"/>
      </a:buClr>
      <a:buFont typeface="+mj-lt"/>
      <a:buAutoNum type="arabicPeriod"/>
      <a:defRPr sz="1200" kern="1200">
        <a:solidFill>
          <a:srgbClr val="000000"/>
        </a:solidFill>
        <a:latin typeface="+mn-lt"/>
        <a:ea typeface="+mn-ea"/>
        <a:cs typeface="+mn-cs"/>
      </a:defRPr>
    </a:lvl3pPr>
    <a:lvl4pPr marL="504000" indent="-252000" algn="l" defTabSz="914400" rtl="0" eaLnBrk="1" latinLnBrk="0" hangingPunct="1">
      <a:lnSpc>
        <a:spcPct val="110000"/>
      </a:lnSpc>
      <a:spcBef>
        <a:spcPts val="0"/>
      </a:spcBef>
      <a:spcAft>
        <a:spcPts val="300"/>
      </a:spcAft>
      <a:buClr>
        <a:schemeClr val="accent1"/>
      </a:buClr>
      <a:buFont typeface="Symbol" panose="05050102010706020507" pitchFamily="18" charset="2"/>
      <a:buChar char="-"/>
      <a:defRPr sz="1200" kern="1200">
        <a:solidFill>
          <a:srgbClr val="000000"/>
        </a:solidFill>
        <a:latin typeface="+mn-lt"/>
        <a:ea typeface="+mn-ea"/>
        <a:cs typeface="+mn-cs"/>
      </a:defRPr>
    </a:lvl4pPr>
    <a:lvl5pPr marL="504000" indent="-252000" algn="l" defTabSz="914400" rtl="0" eaLnBrk="1" latinLnBrk="0" hangingPunct="1">
      <a:lnSpc>
        <a:spcPct val="110000"/>
      </a:lnSpc>
      <a:spcBef>
        <a:spcPts val="0"/>
      </a:spcBef>
      <a:spcAft>
        <a:spcPts val="300"/>
      </a:spcAft>
      <a:buClr>
        <a:schemeClr val="accent1"/>
      </a:buClr>
      <a:buFont typeface="+mj-lt"/>
      <a:buAutoNum type="alphaLcPeriod"/>
      <a:defRPr sz="1200" kern="1200">
        <a:solidFill>
          <a:srgbClr val="000000"/>
        </a:solidFill>
        <a:latin typeface="+mn-lt"/>
        <a:ea typeface="+mn-ea"/>
        <a:cs typeface="+mn-cs"/>
      </a:defRPr>
    </a:lvl5pPr>
    <a:lvl6pPr marL="0" indent="0" algn="l" defTabSz="914400" rtl="0" eaLnBrk="1" latinLnBrk="0" hangingPunct="1">
      <a:lnSpc>
        <a:spcPct val="110000"/>
      </a:lnSpc>
      <a:spcBef>
        <a:spcPts val="1000"/>
      </a:spcBef>
      <a:spcAft>
        <a:spcPts val="600"/>
      </a:spcAft>
      <a:defRPr sz="1600" b="1" kern="1200">
        <a:solidFill>
          <a:schemeClr val="accent1"/>
        </a:solidFill>
        <a:latin typeface="+mn-lt"/>
        <a:ea typeface="+mn-ea"/>
        <a:cs typeface="+mn-cs"/>
      </a:defRPr>
    </a:lvl6pPr>
    <a:lvl7pPr marL="0" indent="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defRPr sz="800" kern="1200">
        <a:solidFill>
          <a:srgbClr val="000000"/>
        </a:solidFill>
        <a:latin typeface="+mn-lt"/>
        <a:ea typeface="+mn-ea"/>
        <a:cs typeface="+mn-cs"/>
      </a:defRPr>
    </a:lvl7pPr>
    <a:lvl8pPr marL="0" indent="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defRPr sz="800" kern="1200">
        <a:solidFill>
          <a:srgbClr val="000000"/>
        </a:solidFill>
        <a:latin typeface="+mn-lt"/>
        <a:ea typeface="+mn-ea"/>
        <a:cs typeface="+mn-cs"/>
      </a:defRPr>
    </a:lvl8pPr>
    <a:lvl9pPr marL="0" indent="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defRPr sz="800" kern="1200">
        <a:solidFill>
          <a:srgbClr val="000000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772" userDrawn="1">
          <p15:clr>
            <a:srgbClr val="F26B43"/>
          </p15:clr>
        </p15:guide>
        <p15:guide id="2" pos="121" userDrawn="1">
          <p15:clr>
            <a:srgbClr val="F26B43"/>
          </p15:clr>
        </p15:guide>
        <p15:guide id="3" pos="4271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 </a:t>
            </a:r>
            <a:r>
              <a:rPr lang="en-GB" dirty="0" err="1"/>
              <a:t>afs</a:t>
            </a:r>
            <a:r>
              <a:rPr lang="en-GB"/>
              <a:t>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845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598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246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Why effective field theories? Average out behaviour of high energy degrees of freedom, reduce number of mass scales</a:t>
            </a:r>
          </a:p>
          <a:p>
            <a:r>
              <a:rPr lang="en-GB" dirty="0"/>
              <a:t>Contract W propagator to a point effectively</a:t>
            </a:r>
          </a:p>
          <a:p>
            <a:r>
              <a:rPr lang="en-GB" dirty="0"/>
              <a:t>Why two effective field theories? Local correlators are easier on the lattice</a:t>
            </a:r>
          </a:p>
          <a:p>
            <a:endParaRPr lang="en-GB" dirty="0"/>
          </a:p>
          <a:p>
            <a:r>
              <a:rPr lang="en-GB" dirty="0"/>
              <a:t>Step 1: integrate out W, Higgs, top; leads to DB1 theory. Problem: cannot calculate non-local matrix element non-perturbatively easily. Need a second EFT</a:t>
            </a:r>
          </a:p>
          <a:p>
            <a:r>
              <a:rPr lang="en-GB" dirty="0"/>
              <a:t>Step 2: calculate DB1 amplitude in terms of renormalised DB2 matrix elements. For this purpose we also need to calculate the DB2 amplitude. This process is called matching</a:t>
            </a:r>
          </a:p>
          <a:p>
            <a:endParaRPr lang="en-GB" dirty="0"/>
          </a:p>
          <a:p>
            <a:r>
              <a:rPr lang="en-GB" dirty="0"/>
              <a:t>Maybe split into several slides, first one should be overview of steps, possibly a table where the rows are 1) SM, 2) DB1 theory 3) DB2 theory? Columns are diagram and </a:t>
            </a:r>
            <a:r>
              <a:rPr lang="en-GB"/>
              <a:t>short description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15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555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729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689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Higher orders in OS get bigger and bigger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76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60EB3CE-8FA7-6B59-50FD-F65D29AB330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34988" y="1592263"/>
            <a:ext cx="10585538" cy="34575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r>
              <a:rPr lang="en-US" sz="12000" b="1" dirty="0">
                <a:solidFill>
                  <a:schemeClr val="bg1"/>
                </a:solidFill>
              </a:rPr>
              <a:t>Title Slides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9806C6D-0905-EEEA-0B68-C996F2964FF2}"/>
              </a:ext>
            </a:extLst>
          </p:cNvPr>
          <p:cNvGrpSpPr/>
          <p:nvPr userDrawn="1"/>
        </p:nvGrpSpPr>
        <p:grpSpPr>
          <a:xfrm>
            <a:off x="9749847" y="2816226"/>
            <a:ext cx="1207276" cy="1009648"/>
            <a:chOff x="9336214" y="2528900"/>
            <a:chExt cx="1980368" cy="1656188"/>
          </a:xfrm>
        </p:grpSpPr>
        <p:cxnSp>
          <p:nvCxnSpPr>
            <p:cNvPr id="4" name="Gerader Verbinder 3">
              <a:extLst>
                <a:ext uri="{FF2B5EF4-FFF2-40B4-BE49-F238E27FC236}">
                  <a16:creationId xmlns:a16="http://schemas.microsoft.com/office/drawing/2014/main" id="{5E157EA1-ECC1-A9AA-1AF8-CA75A4644506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336214" y="3356994"/>
              <a:ext cx="1980368" cy="0"/>
            </a:xfrm>
            <a:prstGeom prst="line">
              <a:avLst/>
            </a:prstGeom>
            <a:ln w="152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aute 4">
              <a:extLst>
                <a:ext uri="{FF2B5EF4-FFF2-40B4-BE49-F238E27FC236}">
                  <a16:creationId xmlns:a16="http://schemas.microsoft.com/office/drawing/2014/main" id="{FDC88BE7-F254-7F88-E4BE-4948376941CA}"/>
                </a:ext>
              </a:extLst>
            </p:cNvPr>
            <p:cNvSpPr/>
            <p:nvPr userDrawn="1"/>
          </p:nvSpPr>
          <p:spPr bwMode="gray">
            <a:xfrm>
              <a:off x="10488488" y="2528900"/>
              <a:ext cx="828094" cy="1656188"/>
            </a:xfrm>
            <a:custGeom>
              <a:avLst/>
              <a:gdLst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0 w 648072"/>
                <a:gd name="connsiteY4" fmla="*/ 32403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91440 w 648072"/>
                <a:gd name="connsiteY4" fmla="*/ 41547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0" fmla="*/ 0 w 324036"/>
                <a:gd name="connsiteY0" fmla="*/ 0 h 648072"/>
                <a:gd name="connsiteX1" fmla="*/ 324036 w 324036"/>
                <a:gd name="connsiteY1" fmla="*/ 324036 h 648072"/>
                <a:gd name="connsiteX2" fmla="*/ 0 w 32403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036" h="648072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42467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colum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CD1E56A9-7120-0C1B-1DFE-FB4F2B9F90B7}"/>
              </a:ext>
            </a:extLst>
          </p:cNvPr>
          <p:cNvSpPr/>
          <p:nvPr userDrawn="1"/>
        </p:nvSpPr>
        <p:spPr bwMode="gray">
          <a:xfrm>
            <a:off x="10091738" y="0"/>
            <a:ext cx="2100262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F5B4F9-46BC-DCE2-AB96-AC7CB76E8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71475" y="368659"/>
            <a:ext cx="1728788" cy="1007704"/>
          </a:xfrm>
        </p:spPr>
        <p:txBody>
          <a:bodyPr tIns="252000"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7AE8D194-9EDA-738A-DC32-F2142FF7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41590941-2AFE-4A5C-AA06-E5BDF2C4575F}" type="datetime3">
              <a:rPr lang="de-DE" smtClean="0"/>
              <a:t>01/07/2025</a:t>
            </a:fld>
            <a:endParaRPr lang="en-US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05649568-1C2D-B202-63ED-CEE7405FD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B9F8B5-CDA2-B101-8FD8-AD3CDBA0C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uppieren 8">
            <a:extLst>
              <a:ext uri="{FF2B5EF4-FFF2-40B4-BE49-F238E27FC236}">
                <a16:creationId xmlns:a16="http://schemas.microsoft.com/office/drawing/2014/main" id="{A6AB963E-1F0D-866D-E3FB-95098EBB08C9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  <a:solidFill>
            <a:schemeClr val="bg1"/>
          </a:solidFill>
        </p:grpSpPr>
        <p:sp>
          <p:nvSpPr>
            <p:cNvPr id="13" name="Freihandform: Form 9">
              <a:extLst>
                <a:ext uri="{FF2B5EF4-FFF2-40B4-BE49-F238E27FC236}">
                  <a16:creationId xmlns:a16="http://schemas.microsoft.com/office/drawing/2014/main" id="{7F437339-9972-1104-C84E-3425CA29FA15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ihandform: Form 10">
              <a:extLst>
                <a:ext uri="{FF2B5EF4-FFF2-40B4-BE49-F238E27FC236}">
                  <a16:creationId xmlns:a16="http://schemas.microsoft.com/office/drawing/2014/main" id="{E8490089-7E0F-697B-8A21-B674E637433E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FB31B9B-7A37-361D-F7F6-4E6344A8A4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2316163" y="368300"/>
            <a:ext cx="6588125" cy="4681538"/>
          </a:xfrm>
        </p:spPr>
        <p:txBody>
          <a:bodyPr tIns="252000"/>
          <a:lstStyle>
            <a:lvl1pPr marL="540000" indent="-5400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  <a:defRPr sz="35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Font typeface="+mj-lt"/>
              <a:buAutoNum type="alphaLcPeriod"/>
              <a:defRPr sz="1600">
                <a:solidFill>
                  <a:schemeClr val="bg1"/>
                </a:solidFill>
              </a:defRPr>
            </a:lvl3pPr>
            <a:lvl4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6pPr>
            <a:lvl7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7pPr>
            <a:lvl8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8pPr>
            <a:lvl9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80118436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60EB3CE-8FA7-6B59-50FD-F65D29AB330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34988" y="1592263"/>
            <a:ext cx="10585538" cy="34575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r>
              <a:rPr lang="en-US" sz="12000" b="1" dirty="0">
                <a:solidFill>
                  <a:schemeClr val="bg1"/>
                </a:solidFill>
              </a:rPr>
              <a:t>Divider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83ADA49-B8A9-2D5D-A571-94E5F1DD0F54}"/>
              </a:ext>
            </a:extLst>
          </p:cNvPr>
          <p:cNvGrpSpPr/>
          <p:nvPr userDrawn="1"/>
        </p:nvGrpSpPr>
        <p:grpSpPr>
          <a:xfrm>
            <a:off x="9749847" y="2816226"/>
            <a:ext cx="1207276" cy="1009648"/>
            <a:chOff x="9336214" y="2528900"/>
            <a:chExt cx="1980368" cy="1656188"/>
          </a:xfrm>
        </p:grpSpPr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E2251FA2-90EB-2A45-FC37-A0304FBAD85F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336214" y="3356994"/>
              <a:ext cx="1980368" cy="0"/>
            </a:xfrm>
            <a:prstGeom prst="line">
              <a:avLst/>
            </a:prstGeom>
            <a:ln w="152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aute 4">
              <a:extLst>
                <a:ext uri="{FF2B5EF4-FFF2-40B4-BE49-F238E27FC236}">
                  <a16:creationId xmlns:a16="http://schemas.microsoft.com/office/drawing/2014/main" id="{61D9F5AD-F0AD-2CAA-880D-C238F5A4CFA7}"/>
                </a:ext>
              </a:extLst>
            </p:cNvPr>
            <p:cNvSpPr/>
            <p:nvPr userDrawn="1"/>
          </p:nvSpPr>
          <p:spPr bwMode="gray">
            <a:xfrm>
              <a:off x="10488488" y="2528900"/>
              <a:ext cx="828094" cy="1656188"/>
            </a:xfrm>
            <a:custGeom>
              <a:avLst/>
              <a:gdLst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0 w 648072"/>
                <a:gd name="connsiteY4" fmla="*/ 32403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91440 w 648072"/>
                <a:gd name="connsiteY4" fmla="*/ 41547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0" fmla="*/ 0 w 324036"/>
                <a:gd name="connsiteY0" fmla="*/ 0 h 648072"/>
                <a:gd name="connsiteX1" fmla="*/ 324036 w 324036"/>
                <a:gd name="connsiteY1" fmla="*/ 324036 h 648072"/>
                <a:gd name="connsiteX2" fmla="*/ 0 w 32403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036" h="648072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515969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49F37-C71A-F97E-E3A7-139DDD7F9D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71475" y="4041774"/>
            <a:ext cx="7561263" cy="2232025"/>
          </a:xfrm>
        </p:spPr>
        <p:txBody>
          <a:bodyPr tIns="72000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377F9694-8382-FAAE-BF69-4C4EF7EA399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1C51A72D-799D-4C24-AD38-13B9E3F86685}" type="datetime3">
              <a:rPr lang="de-DE" smtClean="0"/>
              <a:t>01/07/2025</a:t>
            </a:fld>
            <a:endParaRPr lang="en-US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1ACFB753-502E-F3E6-F47F-279E23DC2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1960B388-4E4A-DE89-37D5-609461BF3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FF8578ED-5C80-7F30-EAC9-58EF35B5425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"/>
            <a:ext cx="12191999" cy="3824287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02A2A9F0-A69F-C43F-A107-E3FA32B328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10091738" y="4041776"/>
            <a:ext cx="1726244" cy="365518"/>
          </a:xfrm>
        </p:spPr>
        <p:txBody>
          <a:bodyPr wrap="none" tIns="108000"/>
          <a:lstStyle>
            <a:lvl1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1pPr>
            <a:lvl2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2pPr>
            <a:lvl3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3pPr>
            <a:lvl4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6pPr>
            <a:lvl7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7pPr>
            <a:lvl8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8pPr>
            <a:lvl9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platzhalter 13">
            <a:extLst>
              <a:ext uri="{FF2B5EF4-FFF2-40B4-BE49-F238E27FC236}">
                <a16:creationId xmlns:a16="http://schemas.microsoft.com/office/drawing/2014/main" id="{4FC48BF4-7798-9F53-9DFC-ED348CD6B0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0091738" y="4407464"/>
            <a:ext cx="1726244" cy="858274"/>
          </a:xfrm>
        </p:spPr>
        <p:txBody>
          <a:bodyPr wrap="none" tIns="0"/>
          <a:lstStyle>
            <a:lvl1pPr mar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bg1">
                    <a:alpha val="60000"/>
                  </a:schemeClr>
                </a:solidFill>
                <a:latin typeface="+mj-lt"/>
              </a:defRPr>
            </a:lvl1pPr>
            <a:lvl2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2pPr>
            <a:lvl3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3pPr>
            <a:lvl4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4pPr>
            <a:lvl5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5pPr>
            <a:lvl6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6pPr>
            <a:lvl7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7pPr>
            <a:lvl8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8pPr>
            <a:lvl9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8A65190-0278-D712-7185-458914BDE89A}"/>
              </a:ext>
            </a:extLst>
          </p:cNvPr>
          <p:cNvSpPr/>
          <p:nvPr userDrawn="1"/>
        </p:nvSpPr>
        <p:spPr bwMode="gray">
          <a:xfrm>
            <a:off x="12252684" y="4041774"/>
            <a:ext cx="1908212" cy="1835498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t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Divider Slide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a better overview, the color of the chapter separator can be adjusted.</a:t>
            </a:r>
          </a:p>
          <a:p>
            <a:pPr algn="l"/>
            <a:endParaRPr lang="en-US" sz="1000" dirty="0">
              <a:solidFill>
                <a:schemeClr val="tx1"/>
              </a:solidFill>
            </a:endParaRP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Right-click next to the slide, </a:t>
            </a:r>
            <a:r>
              <a:rPr lang="en-US" sz="1000" b="1" dirty="0">
                <a:solidFill>
                  <a:schemeClr val="tx1"/>
                </a:solidFill>
              </a:rPr>
              <a:t>Format background</a:t>
            </a:r>
            <a:r>
              <a:rPr lang="en-US" sz="1000" dirty="0">
                <a:solidFill>
                  <a:schemeClr val="tx1"/>
                </a:solidFill>
              </a:rPr>
              <a:t>, select </a:t>
            </a:r>
            <a:r>
              <a:rPr lang="en-US" sz="1000" b="1" dirty="0">
                <a:solidFill>
                  <a:schemeClr val="tx1"/>
                </a:solidFill>
              </a:rPr>
              <a:t>Theme Colors</a:t>
            </a:r>
            <a:r>
              <a:rPr lang="en-US" sz="1000" dirty="0">
                <a:solidFill>
                  <a:schemeClr val="tx1"/>
                </a:solidFill>
              </a:rPr>
              <a:t>.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60105423-6B46-120A-0BA8-0B71D20B9EDB}"/>
              </a:ext>
            </a:extLst>
          </p:cNvPr>
          <p:cNvSpPr/>
          <p:nvPr userDrawn="1"/>
        </p:nvSpPr>
        <p:spPr bwMode="gray">
          <a:xfrm>
            <a:off x="12396701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C49502F4-B000-C269-8071-9A63E2A72653}"/>
              </a:ext>
            </a:extLst>
          </p:cNvPr>
          <p:cNvSpPr/>
          <p:nvPr userDrawn="1"/>
        </p:nvSpPr>
        <p:spPr bwMode="gray">
          <a:xfrm>
            <a:off x="12616451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7E2FD37A-1CC6-89FD-5DDD-E6570ACC76CE}"/>
              </a:ext>
            </a:extLst>
          </p:cNvPr>
          <p:cNvSpPr/>
          <p:nvPr userDrawn="1"/>
        </p:nvSpPr>
        <p:spPr bwMode="gray">
          <a:xfrm>
            <a:off x="12836201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F39F4507-52B0-54F8-D940-968CA169441A}"/>
              </a:ext>
            </a:extLst>
          </p:cNvPr>
          <p:cNvSpPr/>
          <p:nvPr userDrawn="1"/>
        </p:nvSpPr>
        <p:spPr bwMode="gray">
          <a:xfrm>
            <a:off x="13055951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1057D053-9A95-35E0-0244-4F994B98FF23}"/>
              </a:ext>
            </a:extLst>
          </p:cNvPr>
          <p:cNvSpPr/>
          <p:nvPr userDrawn="1"/>
        </p:nvSpPr>
        <p:spPr bwMode="gray">
          <a:xfrm>
            <a:off x="13275701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3F5C6E84-2A68-9158-2D5F-E1AB8B02124C}"/>
              </a:ext>
            </a:extLst>
          </p:cNvPr>
          <p:cNvSpPr/>
          <p:nvPr userDrawn="1"/>
        </p:nvSpPr>
        <p:spPr bwMode="gray">
          <a:xfrm>
            <a:off x="13495450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0AE386D5-4201-6C21-55BF-AE30828A74FF}"/>
              </a:ext>
            </a:extLst>
          </p:cNvPr>
          <p:cNvSpPr/>
          <p:nvPr userDrawn="1"/>
        </p:nvSpPr>
        <p:spPr bwMode="gray">
          <a:xfrm>
            <a:off x="13715202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FCCD13C-13DF-D323-4F51-3921028E77C1}"/>
              </a:ext>
            </a:extLst>
          </p:cNvPr>
          <p:cNvSpPr>
            <a:spLocks/>
          </p:cNvSpPr>
          <p:nvPr/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658049 w 861983"/>
              <a:gd name="connsiteY0" fmla="*/ 308 h 309203"/>
              <a:gd name="connsiteX1" fmla="*/ 861983 w 861983"/>
              <a:gd name="connsiteY1" fmla="*/ 308 h 309203"/>
              <a:gd name="connsiteX2" fmla="*/ 861983 w 861983"/>
              <a:gd name="connsiteY2" fmla="*/ 69770 h 309203"/>
              <a:gd name="connsiteX3" fmla="*/ 802345 w 861983"/>
              <a:gd name="connsiteY3" fmla="*/ 69770 h 309203"/>
              <a:gd name="connsiteX4" fmla="*/ 802345 w 861983"/>
              <a:gd name="connsiteY4" fmla="*/ 309203 h 309203"/>
              <a:gd name="connsiteX5" fmla="*/ 717687 w 861983"/>
              <a:gd name="connsiteY5" fmla="*/ 309203 h 309203"/>
              <a:gd name="connsiteX6" fmla="*/ 717687 w 861983"/>
              <a:gd name="connsiteY6" fmla="*/ 69770 h 309203"/>
              <a:gd name="connsiteX7" fmla="*/ 658049 w 861983"/>
              <a:gd name="connsiteY7" fmla="*/ 69770 h 309203"/>
              <a:gd name="connsiteX8" fmla="*/ 553088 w 861983"/>
              <a:gd name="connsiteY8" fmla="*/ 308 h 309203"/>
              <a:gd name="connsiteX9" fmla="*/ 637743 w 861983"/>
              <a:gd name="connsiteY9" fmla="*/ 308 h 309203"/>
              <a:gd name="connsiteX10" fmla="*/ 637743 w 861983"/>
              <a:gd name="connsiteY10" fmla="*/ 308895 h 309203"/>
              <a:gd name="connsiteX11" fmla="*/ 553088 w 861983"/>
              <a:gd name="connsiteY11" fmla="*/ 308895 h 309203"/>
              <a:gd name="connsiteX12" fmla="*/ 310128 w 861983"/>
              <a:gd name="connsiteY12" fmla="*/ 308 h 309203"/>
              <a:gd name="connsiteX13" fmla="*/ 312683 w 861983"/>
              <a:gd name="connsiteY13" fmla="*/ 308 h 309203"/>
              <a:gd name="connsiteX14" fmla="*/ 312375 w 861983"/>
              <a:gd name="connsiteY14" fmla="*/ 308893 h 309203"/>
              <a:gd name="connsiteX15" fmla="*/ 312376 w 861983"/>
              <a:gd name="connsiteY15" fmla="*/ 308894 h 309203"/>
              <a:gd name="connsiteX16" fmla="*/ 312375 w 861983"/>
              <a:gd name="connsiteY16" fmla="*/ 308894 h 309203"/>
              <a:gd name="connsiteX17" fmla="*/ 312375 w 861983"/>
              <a:gd name="connsiteY17" fmla="*/ 308895 h 309203"/>
              <a:gd name="connsiteX18" fmla="*/ 312330 w 861983"/>
              <a:gd name="connsiteY18" fmla="*/ 308895 h 309203"/>
              <a:gd name="connsiteX19" fmla="*/ 312330 w 861983"/>
              <a:gd name="connsiteY19" fmla="*/ 308894 h 309203"/>
              <a:gd name="connsiteX20" fmla="*/ 0 w 861983"/>
              <a:gd name="connsiteY20" fmla="*/ 308894 h 309203"/>
              <a:gd name="connsiteX21" fmla="*/ 9822 w 861983"/>
              <a:gd name="connsiteY21" fmla="*/ 233400 h 309203"/>
              <a:gd name="connsiteX22" fmla="*/ 312327 w 861983"/>
              <a:gd name="connsiteY22" fmla="*/ 308882 h 309203"/>
              <a:gd name="connsiteX23" fmla="*/ 312324 w 861983"/>
              <a:gd name="connsiteY23" fmla="*/ 308870 h 309203"/>
              <a:gd name="connsiteX24" fmla="*/ 30128 w 861983"/>
              <a:gd name="connsiteY24" fmla="*/ 177592 h 309203"/>
              <a:gd name="connsiteX25" fmla="*/ 71047 w 861983"/>
              <a:gd name="connsiteY25" fmla="*/ 113197 h 309203"/>
              <a:gd name="connsiteX26" fmla="*/ 312318 w 861983"/>
              <a:gd name="connsiteY26" fmla="*/ 308847 h 309203"/>
              <a:gd name="connsiteX27" fmla="*/ 312293 w 861983"/>
              <a:gd name="connsiteY27" fmla="*/ 308749 h 309203"/>
              <a:gd name="connsiteX28" fmla="*/ 116061 w 861983"/>
              <a:gd name="connsiteY28" fmla="*/ 68799 h 309203"/>
              <a:gd name="connsiteX29" fmla="*/ 180765 w 861983"/>
              <a:gd name="connsiteY29" fmla="*/ 28848 h 309203"/>
              <a:gd name="connsiteX30" fmla="*/ 312277 w 861983"/>
              <a:gd name="connsiteY30" fmla="*/ 308685 h 309203"/>
              <a:gd name="connsiteX31" fmla="*/ 237188 w 861983"/>
              <a:gd name="connsiteY31" fmla="*/ 9205 h 309203"/>
              <a:gd name="connsiteX32" fmla="*/ 310128 w 861983"/>
              <a:gd name="connsiteY32" fmla="*/ 308 h 309203"/>
              <a:gd name="connsiteX33" fmla="*/ 441123 w 861983"/>
              <a:gd name="connsiteY33" fmla="*/ 0 h 309203"/>
              <a:gd name="connsiteX34" fmla="*/ 538155 w 861983"/>
              <a:gd name="connsiteY34" fmla="*/ 0 h 309203"/>
              <a:gd name="connsiteX35" fmla="*/ 413197 w 861983"/>
              <a:gd name="connsiteY35" fmla="*/ 155394 h 309203"/>
              <a:gd name="connsiteX36" fmla="*/ 538772 w 861983"/>
              <a:gd name="connsiteY36" fmla="*/ 308895 h 309203"/>
              <a:gd name="connsiteX37" fmla="*/ 444646 w 861983"/>
              <a:gd name="connsiteY37" fmla="*/ 308895 h 309203"/>
              <a:gd name="connsiteX38" fmla="*/ 332681 w 861983"/>
              <a:gd name="connsiteY38" fmla="*/ 188693 h 309203"/>
              <a:gd name="connsiteX39" fmla="*/ 332681 w 861983"/>
              <a:gd name="connsiteY39" fmla="*/ 119895 h 309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61983" h="309203">
                <a:moveTo>
                  <a:pt x="658049" y="308"/>
                </a:moveTo>
                <a:lnTo>
                  <a:pt x="861983" y="308"/>
                </a:lnTo>
                <a:lnTo>
                  <a:pt x="861983" y="69770"/>
                </a:lnTo>
                <a:lnTo>
                  <a:pt x="802345" y="69770"/>
                </a:lnTo>
                <a:lnTo>
                  <a:pt x="802345" y="309203"/>
                </a:lnTo>
                <a:lnTo>
                  <a:pt x="717687" y="309203"/>
                </a:lnTo>
                <a:lnTo>
                  <a:pt x="717687" y="69770"/>
                </a:lnTo>
                <a:lnTo>
                  <a:pt x="658049" y="69770"/>
                </a:lnTo>
                <a:close/>
                <a:moveTo>
                  <a:pt x="553088" y="308"/>
                </a:moveTo>
                <a:lnTo>
                  <a:pt x="637743" y="308"/>
                </a:lnTo>
                <a:lnTo>
                  <a:pt x="637743" y="308895"/>
                </a:lnTo>
                <a:lnTo>
                  <a:pt x="553088" y="308895"/>
                </a:lnTo>
                <a:close/>
                <a:moveTo>
                  <a:pt x="310128" y="308"/>
                </a:moveTo>
                <a:lnTo>
                  <a:pt x="312683" y="308"/>
                </a:lnTo>
                <a:lnTo>
                  <a:pt x="312375" y="308893"/>
                </a:lnTo>
                <a:lnTo>
                  <a:pt x="312376" y="308894"/>
                </a:lnTo>
                <a:lnTo>
                  <a:pt x="312375" y="308894"/>
                </a:lnTo>
                <a:lnTo>
                  <a:pt x="312375" y="308895"/>
                </a:lnTo>
                <a:lnTo>
                  <a:pt x="312330" y="308895"/>
                </a:lnTo>
                <a:lnTo>
                  <a:pt x="312330" y="308894"/>
                </a:lnTo>
                <a:lnTo>
                  <a:pt x="0" y="308894"/>
                </a:lnTo>
                <a:cubicBezTo>
                  <a:pt x="308" y="282863"/>
                  <a:pt x="3480" y="257493"/>
                  <a:pt x="9822" y="233400"/>
                </a:cubicBezTo>
                <a:lnTo>
                  <a:pt x="312327" y="308882"/>
                </a:lnTo>
                <a:lnTo>
                  <a:pt x="312324" y="308870"/>
                </a:lnTo>
                <a:lnTo>
                  <a:pt x="30128" y="177592"/>
                </a:lnTo>
                <a:cubicBezTo>
                  <a:pt x="40920" y="154425"/>
                  <a:pt x="54882" y="132842"/>
                  <a:pt x="71047" y="113197"/>
                </a:cubicBezTo>
                <a:lnTo>
                  <a:pt x="312318" y="308847"/>
                </a:lnTo>
                <a:lnTo>
                  <a:pt x="312293" y="308749"/>
                </a:lnTo>
                <a:lnTo>
                  <a:pt x="116061" y="68799"/>
                </a:lnTo>
                <a:cubicBezTo>
                  <a:pt x="135750" y="52942"/>
                  <a:pt x="157289" y="39640"/>
                  <a:pt x="180765" y="28848"/>
                </a:cubicBezTo>
                <a:lnTo>
                  <a:pt x="312277" y="308685"/>
                </a:lnTo>
                <a:lnTo>
                  <a:pt x="237188" y="9205"/>
                </a:lnTo>
                <a:cubicBezTo>
                  <a:pt x="260665" y="3480"/>
                  <a:pt x="285066" y="308"/>
                  <a:pt x="310128" y="308"/>
                </a:cubicBezTo>
                <a:close/>
                <a:moveTo>
                  <a:pt x="441123" y="0"/>
                </a:moveTo>
                <a:lnTo>
                  <a:pt x="538155" y="0"/>
                </a:lnTo>
                <a:lnTo>
                  <a:pt x="413197" y="155394"/>
                </a:lnTo>
                <a:lnTo>
                  <a:pt x="538772" y="308895"/>
                </a:lnTo>
                <a:lnTo>
                  <a:pt x="444646" y="308895"/>
                </a:lnTo>
                <a:lnTo>
                  <a:pt x="332681" y="188693"/>
                </a:lnTo>
                <a:lnTo>
                  <a:pt x="332681" y="11989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14130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Slides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60EB3CE-8FA7-6B59-50FD-F65D29AB330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34988" y="1592263"/>
            <a:ext cx="10585538" cy="34575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r>
              <a:rPr lang="en-US" sz="12000" b="1" dirty="0">
                <a:solidFill>
                  <a:schemeClr val="bg1"/>
                </a:solidFill>
              </a:rPr>
              <a:t>Text Slides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96487C8-3898-9A0D-C9F9-756ABF29CC7A}"/>
              </a:ext>
            </a:extLst>
          </p:cNvPr>
          <p:cNvGrpSpPr/>
          <p:nvPr userDrawn="1"/>
        </p:nvGrpSpPr>
        <p:grpSpPr>
          <a:xfrm>
            <a:off x="9749847" y="2816226"/>
            <a:ext cx="1207276" cy="1009648"/>
            <a:chOff x="9336214" y="2528900"/>
            <a:chExt cx="1980368" cy="1656188"/>
          </a:xfrm>
        </p:grpSpPr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BB845C91-C89E-338E-C9EA-4C39346DFA55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336214" y="3356994"/>
              <a:ext cx="1980368" cy="0"/>
            </a:xfrm>
            <a:prstGeom prst="line">
              <a:avLst/>
            </a:prstGeom>
            <a:ln w="152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aute 4">
              <a:extLst>
                <a:ext uri="{FF2B5EF4-FFF2-40B4-BE49-F238E27FC236}">
                  <a16:creationId xmlns:a16="http://schemas.microsoft.com/office/drawing/2014/main" id="{176FA26C-F202-41D1-CD6E-898DF2DEBB09}"/>
                </a:ext>
              </a:extLst>
            </p:cNvPr>
            <p:cNvSpPr/>
            <p:nvPr userDrawn="1"/>
          </p:nvSpPr>
          <p:spPr bwMode="gray">
            <a:xfrm>
              <a:off x="10488488" y="2528900"/>
              <a:ext cx="828094" cy="1656188"/>
            </a:xfrm>
            <a:custGeom>
              <a:avLst/>
              <a:gdLst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0 w 648072"/>
                <a:gd name="connsiteY4" fmla="*/ 32403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91440 w 648072"/>
                <a:gd name="connsiteY4" fmla="*/ 41547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0" fmla="*/ 0 w 324036"/>
                <a:gd name="connsiteY0" fmla="*/ 0 h 648072"/>
                <a:gd name="connsiteX1" fmla="*/ 324036 w 324036"/>
                <a:gd name="connsiteY1" fmla="*/ 324036 h 648072"/>
                <a:gd name="connsiteX2" fmla="*/ 0 w 32403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036" h="648072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09343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1837F5-E22E-01A4-4B20-4EC3C07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3E782B3-0C9B-FAE6-7BE6-84624320F3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1"/>
              <a:t>Name - Title of Presentation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AFDA13-A30E-E409-02C3-53E4F575AF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F9B2F4A-451C-3D68-A7F3-D278E9E9A31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2A0DE8F-67E1-495B-B324-F754751C0840}" type="datetime3">
              <a:rPr lang="de-DE" noProof="1" smtClean="0"/>
              <a:t>01/07/2025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97933546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7561264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D431E4-E519-1234-FE33-E8AB8077801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2FFB06-B78D-4EBE-AF33-C0545DFDE6EB}" type="datetime3">
              <a:rPr lang="de-DE" smtClean="0"/>
              <a:t>01/07/2025</a:t>
            </a:fld>
            <a:endParaRPr lang="en-US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38985F4-50E8-E270-E8DA-DC9A5DFEC6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811813F-F15B-6052-8D32-B7BF1C278A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80263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5616575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03953" y="1592263"/>
            <a:ext cx="5616575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89038B4-FE9D-E75E-CBA7-A4AFDD61FFE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45E4FB2-A8D4-4A44-B523-1A6592E6D6A0}" type="datetime3">
              <a:rPr lang="de-DE" smtClean="0"/>
              <a:t>01/07/2025</a:t>
            </a:fld>
            <a:endParaRPr lang="en-US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B3F8990C-EE9B-9FAE-C44C-270F39377E6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BC8FCD27-29AE-82EA-3746-DBEB0532798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96826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3671885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259263" y="1598217"/>
            <a:ext cx="3671885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5FAB14BE-0A96-B2A6-1E7C-652A5A235D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55944" y="1592263"/>
            <a:ext cx="3664582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DFCF9B44-89CE-5C78-E17A-E0D8DDD8AA0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E1E6054-7CE0-4EDA-96CC-13B71BA2A6F1}" type="datetime3">
              <a:rPr lang="de-DE" smtClean="0"/>
              <a:t>01/07/2025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2B90CFD-7675-410D-5FBC-60FE99027A6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EE605EC-0BAE-E682-2FEE-959934696D4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07566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270033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87713" y="1598217"/>
            <a:ext cx="270033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5FAB14BE-0A96-B2A6-1E7C-652A5A235D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03949" y="1592263"/>
            <a:ext cx="270033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A18B540B-0C8C-E249-F263-396FA418CF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120188" y="1592263"/>
            <a:ext cx="270033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F6F2C2F2-A469-FDA9-4694-B14CE4D2B8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5EC89E41-7072-44CC-B244-1AABA7C6926D}" type="datetime3">
              <a:rPr lang="de-DE" smtClean="0"/>
              <a:t>01/07/2025</a:t>
            </a:fld>
            <a:endParaRPr lang="en-US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09FE437C-2FB5-8E53-12AF-758B9C09B96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FC6255C4-5E26-8F03-0093-3FE830E79C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19302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60EB3CE-8FA7-6B59-50FD-F65D29AB330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34988" y="1592263"/>
            <a:ext cx="10585538" cy="34575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r>
              <a:rPr lang="en-US" sz="12000" b="1" dirty="0">
                <a:solidFill>
                  <a:schemeClr val="bg1"/>
                </a:solidFill>
              </a:rPr>
              <a:t>Text &amp; </a:t>
            </a:r>
            <a:br>
              <a:rPr lang="en-US" sz="12000" b="1" dirty="0">
                <a:solidFill>
                  <a:schemeClr val="bg1"/>
                </a:solidFill>
              </a:rPr>
            </a:br>
            <a:r>
              <a:rPr lang="en-US" sz="12000" b="1" dirty="0" err="1">
                <a:solidFill>
                  <a:schemeClr val="bg1"/>
                </a:solidFill>
              </a:rPr>
              <a:t>Pictue</a:t>
            </a:r>
            <a:endParaRPr lang="en-US" sz="12000" b="1" dirty="0">
              <a:solidFill>
                <a:schemeClr val="bg1"/>
              </a:solidFill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D91CF98-7E64-A92D-A585-8CE7EB1112F2}"/>
              </a:ext>
            </a:extLst>
          </p:cNvPr>
          <p:cNvGrpSpPr/>
          <p:nvPr userDrawn="1"/>
        </p:nvGrpSpPr>
        <p:grpSpPr>
          <a:xfrm>
            <a:off x="9749847" y="2816226"/>
            <a:ext cx="1207276" cy="1009648"/>
            <a:chOff x="9336214" y="2528900"/>
            <a:chExt cx="1980368" cy="1656188"/>
          </a:xfrm>
        </p:grpSpPr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0DC14551-5FA4-58A0-A5D0-4712444E529A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336214" y="3356994"/>
              <a:ext cx="1980368" cy="0"/>
            </a:xfrm>
            <a:prstGeom prst="line">
              <a:avLst/>
            </a:prstGeom>
            <a:ln w="152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aute 4">
              <a:extLst>
                <a:ext uri="{FF2B5EF4-FFF2-40B4-BE49-F238E27FC236}">
                  <a16:creationId xmlns:a16="http://schemas.microsoft.com/office/drawing/2014/main" id="{CA816A33-7090-9599-A875-ED901DF398EA}"/>
                </a:ext>
              </a:extLst>
            </p:cNvPr>
            <p:cNvSpPr/>
            <p:nvPr userDrawn="1"/>
          </p:nvSpPr>
          <p:spPr bwMode="gray">
            <a:xfrm>
              <a:off x="10488488" y="2528900"/>
              <a:ext cx="828094" cy="1656188"/>
            </a:xfrm>
            <a:custGeom>
              <a:avLst/>
              <a:gdLst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0 w 648072"/>
                <a:gd name="connsiteY4" fmla="*/ 32403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91440 w 648072"/>
                <a:gd name="connsiteY4" fmla="*/ 41547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0" fmla="*/ 0 w 324036"/>
                <a:gd name="connsiteY0" fmla="*/ 0 h 648072"/>
                <a:gd name="connsiteX1" fmla="*/ 324036 w 324036"/>
                <a:gd name="connsiteY1" fmla="*/ 324036 h 648072"/>
                <a:gd name="connsiteX2" fmla="*/ 0 w 32403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036" h="648072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138540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617D12E-D9F2-FE30-962E-F646556116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988051" y="1"/>
            <a:ext cx="4103687" cy="6858000"/>
          </a:xfrm>
        </p:spPr>
        <p:txBody>
          <a:bodyPr tIns="936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14472A9-C746-414B-A339-17009C086F0C}"/>
              </a:ext>
            </a:extLst>
          </p:cNvPr>
          <p:cNvSpPr/>
          <p:nvPr userDrawn="1"/>
        </p:nvSpPr>
        <p:spPr bwMode="gray">
          <a:xfrm>
            <a:off x="0" y="0"/>
            <a:ext cx="59880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46F4A2-1BBD-C6A2-7866-B5B1968C94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371475" y="368300"/>
            <a:ext cx="5616575" cy="4681538"/>
          </a:xfrm>
        </p:spPr>
        <p:txBody>
          <a:bodyPr rIns="360000" anchor="t"/>
          <a:lstStyle>
            <a:lvl1pPr algn="l">
              <a:defRPr sz="5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604293-CF1F-A295-5586-92D0F86F4A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71475" y="5265738"/>
            <a:ext cx="5616575" cy="1011236"/>
          </a:xfrm>
        </p:spPr>
        <p:txBody>
          <a:bodyPr rIns="360000" anchor="b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600">
                <a:solidFill>
                  <a:schemeClr val="bg1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6250CC-595F-56CB-920B-A07D0AF8DB6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A4A19A95-D23C-445E-8F64-953237B3CA28}" type="datetime3">
              <a:rPr lang="de-DE" smtClean="0"/>
              <a:t>01/07/2025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012934-337B-04B6-BBA6-336DE7455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7DF1B2-42B7-5543-6886-E7938EDB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0484C6BD-91DB-46E4-D1D8-D75CEFB669AE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59D79EA9-159E-AF02-E8D2-0E0E2BFCBD4B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D0DC72A4-EA66-1D2C-67F7-6C89ECA758CD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EA0F1769-10E8-A988-F711-DB28498A25E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gray">
          <a:xfrm>
            <a:off x="10488487" y="5553236"/>
            <a:ext cx="1332038" cy="72056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9pPr>
          </a:lstStyle>
          <a:p>
            <a:pPr lvl="0"/>
            <a:r>
              <a:rPr lang="en-US" noProof="1"/>
              <a:t>OE Logoplatzhalter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DC890DB-CD17-4A1F-BD79-44804CD60EB3}"/>
              </a:ext>
            </a:extLst>
          </p:cNvPr>
          <p:cNvSpPr/>
          <p:nvPr userDrawn="1"/>
        </p:nvSpPr>
        <p:spPr bwMode="gray">
          <a:xfrm>
            <a:off x="12233756" y="5553236"/>
            <a:ext cx="1640680" cy="72056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OE-Logo (optional)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Insert with a click on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image icon</a:t>
            </a:r>
            <a:endParaRPr lang="en-US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4573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x Text and Picture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7561263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260849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148638" y="1"/>
            <a:ext cx="4043361" cy="6857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D70B73C-0CF1-5C0D-6E7E-0F2140886ACB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F79FA06E-4A79-9BE7-7176-0CDABBFDEA0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EC2F8AC-7E4D-40DF-A811-CA1DDF83347A}" type="datetime3">
              <a:rPr lang="de-DE" smtClean="0"/>
              <a:t>01/07/2025</a:t>
            </a:fld>
            <a:endParaRPr lang="en-US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ECACCEBE-2A95-EBE4-CD9F-A6EDDA24967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4930C461-1671-0A4D-6841-C1DA8B5BA1B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EA6D74CA-A6BA-B921-DEB9-D6A49E43D2ED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153679442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x Text and 2x Picture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7561263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260849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148638" y="0"/>
            <a:ext cx="4043361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8F5116AB-EDC8-4AAB-4B23-B0F880D3116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148638" y="3429000"/>
            <a:ext cx="4043361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76EE313-5AAA-A0EA-8444-811EFE1191D0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A1FC182A-F96F-5221-873F-3B2B5AAB8E5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7CA15B4-929B-4BFD-8045-3817D9D96767}" type="datetime3">
              <a:rPr lang="de-DE" smtClean="0"/>
              <a:t>01/07/2025</a:t>
            </a:fld>
            <a:endParaRPr lang="en-US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32C1A369-5E22-F1DC-FC91-3E67E0891AA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1294EBFA-1C3B-20E4-7E18-EADCA4BF01E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687767C0-1F3D-3EB7-C35E-3DFC7F453FED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120903491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5616575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5616575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203950" y="1"/>
            <a:ext cx="5988049" cy="6857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6D641E1-639F-0493-BBF6-89BD42031440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2E680-3FF9-ABDB-21FE-FBA027792160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83EB0422-72D0-4E96-8704-0F295A1C33A1}" type="datetime3">
              <a:rPr lang="de-DE" noProof="1" smtClean="0"/>
              <a:t>01/07/2025</a:t>
            </a:fld>
            <a:endParaRPr lang="en-US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A526B-BB77-0D6A-817F-6C40D944BDC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100264" y="6273800"/>
            <a:ext cx="3887786" cy="584200"/>
          </a:xfrm>
        </p:spPr>
        <p:txBody>
          <a:bodyPr/>
          <a:lstStyle/>
          <a:p>
            <a:r>
              <a:rPr lang="en-US" noProof="1"/>
              <a:t>Name - Title of Presentation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BF4C557-2716-4BAC-1F79-F528FD3982D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9" name="SmartArt Placeholder 8">
            <a:extLst>
              <a:ext uri="{FF2B5EF4-FFF2-40B4-BE49-F238E27FC236}">
                <a16:creationId xmlns:a16="http://schemas.microsoft.com/office/drawing/2014/main" id="{644C98EE-B3A7-7238-F3DE-A4EEE986D320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44357380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2x Picture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5616575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5616575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277424FD-F9EC-9D50-76B7-A15217260B9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203952" y="0"/>
            <a:ext cx="5988047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E6670E1C-5A99-3F90-22DA-92683344E10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203952" y="3429000"/>
            <a:ext cx="5988047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E029FC3-CCFD-6807-4B07-283D6D2E4AC3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4BE23FB-82F9-256A-844F-E66CF0B1169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7691B29-C999-42D8-9662-5008B7E8BD3B}" type="datetime3">
              <a:rPr lang="de-DE" noProof="1" smtClean="0"/>
              <a:t>01/07/2025</a:t>
            </a:fld>
            <a:endParaRPr lang="en-US" noProof="1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FB82624-8EFE-AB1E-C365-BC8C7FE4BEC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100264" y="6273800"/>
            <a:ext cx="3887786" cy="584200"/>
          </a:xfrm>
        </p:spPr>
        <p:txBody>
          <a:bodyPr/>
          <a:lstStyle/>
          <a:p>
            <a:r>
              <a:rPr lang="en-US" noProof="1"/>
              <a:t>Name - Title of Presentation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15CD544-922E-96F9-8EAB-ABE0DF7E74C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10" name="SmartArt Placeholder 9">
            <a:extLst>
              <a:ext uri="{FF2B5EF4-FFF2-40B4-BE49-F238E27FC236}">
                <a16:creationId xmlns:a16="http://schemas.microsoft.com/office/drawing/2014/main" id="{C80D2BB3-E138-B7DD-31BD-76E8F71E4E39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252275834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3671889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59264" y="1"/>
            <a:ext cx="7932736" cy="6857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CC92567-845B-5A16-AD42-AF8D88C03086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41EFE2-E8B5-56D7-6032-6F049A14EA6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EDCA3AD0-C09D-49CD-AC8F-F479C62BBA75}" type="datetime3">
              <a:rPr lang="de-DE" noProof="1" smtClean="0"/>
              <a:t>01/07/2025</a:t>
            </a:fld>
            <a:endParaRPr lang="en-US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B05A39-8EF3-2CC5-3106-31B6DF3A23FD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100264" y="6273800"/>
            <a:ext cx="1943100" cy="584200"/>
          </a:xfrm>
        </p:spPr>
        <p:txBody>
          <a:bodyPr/>
          <a:lstStyle/>
          <a:p>
            <a:r>
              <a:rPr lang="en-US" noProof="1"/>
              <a:t>Name - Title of Presentation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9CFE138-5A56-42D1-CEDB-6704D5C323D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9" name="SmartArt Placeholder 8">
            <a:extLst>
              <a:ext uri="{FF2B5EF4-FFF2-40B4-BE49-F238E27FC236}">
                <a16:creationId xmlns:a16="http://schemas.microsoft.com/office/drawing/2014/main" id="{F2824E2A-4652-0276-77D5-E2F7A17236EF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88654495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2x Picture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21C31316-62F6-D18F-1737-CCC5C0FA2DB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59263" y="0"/>
            <a:ext cx="7932737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9ECB9B22-62D9-8BEF-B4AF-E3D501B30B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259263" y="3429000"/>
            <a:ext cx="7932737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3671889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7364D22-E1CE-D3E5-45DB-66B9F8D3C95C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25E92D-EEDF-41E0-AFB0-5B7CA56902F1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936F822C-2EC5-4F2F-AB2D-643B1DDD7EF1}" type="datetime3">
              <a:rPr lang="de-DE" noProof="1" smtClean="0"/>
              <a:t>01/07/2025</a:t>
            </a:fld>
            <a:endParaRPr lang="en-US" noProof="1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3181661-B42D-C815-F777-F226E4013AB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100264" y="6273800"/>
            <a:ext cx="1943100" cy="584200"/>
          </a:xfrm>
        </p:spPr>
        <p:txBody>
          <a:bodyPr/>
          <a:lstStyle/>
          <a:p>
            <a:r>
              <a:rPr lang="en-US" noProof="1"/>
              <a:t>Name - Title of Presentation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A4FC51-B5D1-EA2C-4520-8FBD7D0AD4F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10" name="SmartArt Placeholder 9">
            <a:extLst>
              <a:ext uri="{FF2B5EF4-FFF2-40B4-BE49-F238E27FC236}">
                <a16:creationId xmlns:a16="http://schemas.microsoft.com/office/drawing/2014/main" id="{25AC6484-86DB-2DAB-BB62-A5745F449A7D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163630723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2x Picture vertical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21C31316-62F6-D18F-1737-CCC5C0FA2DB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59263" y="0"/>
            <a:ext cx="3967200" cy="6858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9ECB9B22-62D9-8BEF-B4AF-E3D501B30B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224800" y="0"/>
            <a:ext cx="3967200" cy="6858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3671889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946D4BB-B535-21BF-5706-F2593173BAA1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2913EC-AA64-42F8-7D39-B16842087DF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80262DB0-5878-4A29-BDD1-11904049B6CE}" type="datetime3">
              <a:rPr lang="de-DE" noProof="1" smtClean="0"/>
              <a:t>01/07/2025</a:t>
            </a:fld>
            <a:endParaRPr lang="en-US" noProof="1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E0DADB-FC3F-095E-4791-75B52230B02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100264" y="6273800"/>
            <a:ext cx="1943100" cy="584200"/>
          </a:xfrm>
        </p:spPr>
        <p:txBody>
          <a:bodyPr/>
          <a:lstStyle/>
          <a:p>
            <a:r>
              <a:rPr lang="en-US" noProof="1"/>
              <a:t>Name - Title of Presentation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A1CFBF2-D69A-34C8-B3BD-C059BF951A1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10" name="SmartArt Placeholder 9">
            <a:extLst>
              <a:ext uri="{FF2B5EF4-FFF2-40B4-BE49-F238E27FC236}">
                <a16:creationId xmlns:a16="http://schemas.microsoft.com/office/drawing/2014/main" id="{B89CE0D6-653F-7F8C-F948-4496D414E60D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209978504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4x Picture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21C31316-62F6-D18F-1737-CCC5C0FA2DB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59263" y="0"/>
            <a:ext cx="3967200" cy="3429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9ECB9B22-62D9-8BEF-B4AF-E3D501B30B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224800" y="0"/>
            <a:ext cx="3967200" cy="3429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3671889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0" name="Bildplatzhalter 15">
            <a:extLst>
              <a:ext uri="{FF2B5EF4-FFF2-40B4-BE49-F238E27FC236}">
                <a16:creationId xmlns:a16="http://schemas.microsoft.com/office/drawing/2014/main" id="{7F82C154-C2F8-0DAB-C0BD-5339CDD093A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259263" y="3429000"/>
            <a:ext cx="3967200" cy="3429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1" name="Bildplatzhalter 15">
            <a:extLst>
              <a:ext uri="{FF2B5EF4-FFF2-40B4-BE49-F238E27FC236}">
                <a16:creationId xmlns:a16="http://schemas.microsoft.com/office/drawing/2014/main" id="{20C756FA-7475-759D-D898-FED49EC21C6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8224800" y="3429000"/>
            <a:ext cx="3967200" cy="3429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3376BD9-6CCE-719E-7D39-A434E6F082BA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230D9CD-2193-97AA-1758-B1FC1421DAAF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707CED4E-5DC2-4A5C-AB35-0A6C404B6149}" type="datetime3">
              <a:rPr lang="de-DE" noProof="1" smtClean="0"/>
              <a:t>01/07/2025</a:t>
            </a:fld>
            <a:endParaRPr lang="en-US" noProof="1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9C73A4-0550-88A3-B15C-D839D27C3A41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2100264" y="6273800"/>
            <a:ext cx="1943100" cy="584200"/>
          </a:xfrm>
        </p:spPr>
        <p:txBody>
          <a:bodyPr/>
          <a:lstStyle/>
          <a:p>
            <a:r>
              <a:rPr lang="en-US" noProof="1"/>
              <a:t>Name - Title of Presentation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09BE537-47E8-E28E-E31C-569B375CD31F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12" name="SmartArt Placeholder 11">
            <a:extLst>
              <a:ext uri="{FF2B5EF4-FFF2-40B4-BE49-F238E27FC236}">
                <a16:creationId xmlns:a16="http://schemas.microsoft.com/office/drawing/2014/main" id="{CC855A49-14E5-453A-4AAE-9D55DDBC3682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240119587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 and Picture horizontal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2816225"/>
            <a:ext cx="3671889" cy="3460748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255615" y="2816225"/>
            <a:ext cx="3671889" cy="346074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144990" y="2816225"/>
            <a:ext cx="3671889" cy="346074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-1"/>
            <a:ext cx="12191999" cy="26003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38BCFDEC-EEB4-FB94-494B-7A6B7C8104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393170E-C4BC-45BC-A0FA-0C899C2F9EEE}" type="datetime3">
              <a:rPr lang="de-DE" smtClean="0"/>
              <a:t>01/07/2025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E38CEE48-7318-2C48-A4DB-0374240E6D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2A6EAAC-D781-C247-456C-6DDB93810F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42044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horizontal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4041775"/>
            <a:ext cx="5616575" cy="2235198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03949" y="4041775"/>
            <a:ext cx="5616575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-1"/>
            <a:ext cx="12191999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9EC190A-F91D-A63D-5DE6-284075CC06D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3331D24-8C15-4D40-9C7C-9862DAA326B3}" type="datetime3">
              <a:rPr lang="de-DE" smtClean="0"/>
              <a:t>01/07/2025</a:t>
            </a:fld>
            <a:endParaRPr lang="en-US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7D6DBFAC-7948-6CD4-F795-0F657587514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1806FD95-1722-01B2-D054-0F1C46053F9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66583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14472A9-C746-414B-A339-17009C086F0C}"/>
              </a:ext>
            </a:extLst>
          </p:cNvPr>
          <p:cNvSpPr/>
          <p:nvPr userDrawn="1"/>
        </p:nvSpPr>
        <p:spPr bwMode="gray">
          <a:xfrm>
            <a:off x="5988050" y="0"/>
            <a:ext cx="620395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46F4A2-1BBD-C6A2-7866-B5B1968C94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71475" y="368300"/>
            <a:ext cx="5616575" cy="4681538"/>
          </a:xfrm>
        </p:spPr>
        <p:txBody>
          <a:bodyPr rIns="360000" anchor="t"/>
          <a:lstStyle>
            <a:lvl1pPr algn="l">
              <a:defRPr sz="5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604293-CF1F-A295-5586-92D0F86F4A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71475" y="5265738"/>
            <a:ext cx="5616575" cy="1011236"/>
          </a:xfrm>
        </p:spPr>
        <p:txBody>
          <a:bodyPr rIns="360000" anchor="b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600">
                <a:solidFill>
                  <a:schemeClr val="bg1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617D12E-D9F2-FE30-962E-F646556116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988051" y="1"/>
            <a:ext cx="4103687" cy="6858000"/>
          </a:xfrm>
        </p:spPr>
        <p:txBody>
          <a:bodyPr tIns="864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B13F734F-93E9-EAAB-2752-52949F41370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77F576C9-A806-4C7F-B6B9-EA3D74A2E7CF}" type="datetime3">
              <a:rPr lang="de-DE" smtClean="0"/>
              <a:t>01/07/2025</a:t>
            </a:fld>
            <a:endParaRPr lang="en-US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7037DF08-8E92-E882-4AEB-B9E96AA7A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Name - Title of Presentation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29264F0A-C45F-9937-0433-4CE92B3ED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uppieren 8">
            <a:extLst>
              <a:ext uri="{FF2B5EF4-FFF2-40B4-BE49-F238E27FC236}">
                <a16:creationId xmlns:a16="http://schemas.microsoft.com/office/drawing/2014/main" id="{A1532E2A-0AD5-78A6-C7F4-C16B026BA9BB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  <a:solidFill>
            <a:schemeClr val="bg1"/>
          </a:solidFill>
        </p:grpSpPr>
        <p:sp>
          <p:nvSpPr>
            <p:cNvPr id="5" name="Freihandform: Form 9">
              <a:extLst>
                <a:ext uri="{FF2B5EF4-FFF2-40B4-BE49-F238E27FC236}">
                  <a16:creationId xmlns:a16="http://schemas.microsoft.com/office/drawing/2014/main" id="{1126D6D5-2B7D-390E-6320-C8E356BB57B9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ihandform: Form 10">
              <a:extLst>
                <a:ext uri="{FF2B5EF4-FFF2-40B4-BE49-F238E27FC236}">
                  <a16:creationId xmlns:a16="http://schemas.microsoft.com/office/drawing/2014/main" id="{E48DCF6E-1E81-A530-130D-A40052D29E56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29574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x Picture horizontal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4041775"/>
            <a:ext cx="5616575" cy="2235198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03949" y="4041775"/>
            <a:ext cx="5616575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" y="-1"/>
            <a:ext cx="6203948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203950" y="-1"/>
            <a:ext cx="5988050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E289A028-6BAD-57D6-0C99-2E2EE8D2385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AAAFA2D4-8F12-48A5-9C4C-5C067A6FB1C7}" type="datetime3">
              <a:rPr lang="de-DE" smtClean="0"/>
              <a:t>01/07/2025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FF70BBC8-26C8-72F5-7017-C4E9ADC5110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4220114-93CE-7986-FBD4-6B87CC84D15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61536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x Picture horizontal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4041775"/>
            <a:ext cx="5616575" cy="2235198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48638" y="4041775"/>
            <a:ext cx="3671886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" y="-1"/>
            <a:ext cx="4259261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59263" y="-1"/>
            <a:ext cx="3889375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B0C0D4B8-0642-DA51-02B4-CD518D792A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148638" y="-1"/>
            <a:ext cx="4043360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94F7FD17-6F08-455B-89F3-014E426ED5A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05F5BBC-28CC-4050-BF5E-4967D5CE53B0}" type="datetime3">
              <a:rPr lang="de-DE" smtClean="0"/>
              <a:t>01/07/2025</a:t>
            </a:fld>
            <a:endParaRPr lang="en-US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295BB98B-CA7B-1291-9702-334ACEEE83D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49F8E6D6-952F-6259-CB3F-D9FD0CF614A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456137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horizontal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03949" y="5265738"/>
            <a:ext cx="5616575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-1"/>
            <a:ext cx="12191999" cy="504983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C3AEDD-A574-4DAF-D1EC-A27C2292DE6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30DF684-D653-4284-9B2A-B6BEF39FCA93}" type="datetime3">
              <a:rPr lang="de-DE" smtClean="0"/>
              <a:t>01/07/2025</a:t>
            </a:fld>
            <a:endParaRPr lang="en-US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CF58EBD7-6711-442F-F11B-AEE90C03C90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8F5ADB7-1DE3-CF4C-2772-4A7CBBB483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548939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x Picture horizontal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03949" y="5265738"/>
            <a:ext cx="5616575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08F79B48-DA81-CB7D-4184-C12044C4712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" y="-1"/>
            <a:ext cx="6203948" cy="504983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73DB8F0C-439C-6E68-E1D6-2CD9C93ACEF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203950" y="-1"/>
            <a:ext cx="5988049" cy="504983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C26F2CC-FD06-0D05-F9BC-EA3577B02BA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8CA8C0BB-3264-405F-A625-AE19452CEBE3}" type="datetime3">
              <a:rPr lang="de-DE" smtClean="0"/>
              <a:t>01/07/2025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4B56F4D1-3BED-CF11-4CA9-195A2857302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2BB5B3-0CF3-C297-3B12-70918709FF8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33850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x Picture horizontal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48638" y="5265738"/>
            <a:ext cx="3671886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D81F5719-88F7-8122-30E7-C4EDDE47BEB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0"/>
            <a:ext cx="4259262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DF833069-8A51-2788-517E-244A50E9A0E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59263" y="0"/>
            <a:ext cx="3889375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8FBD7F7D-0AAE-6C8E-E25F-AD0146EE9DC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8" y="0"/>
            <a:ext cx="4043362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CC866A8-34DE-9962-F35F-CD530235112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C9C43FA7-110C-4244-94EF-769FE900A0F7}" type="datetime3">
              <a:rPr lang="de-DE" smtClean="0"/>
              <a:t>01/07/2025</a:t>
            </a:fld>
            <a:endParaRPr lang="en-US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CD73AD41-5895-7F97-5F11-9EE28D61761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AC39AA92-697F-9C87-7391-FD2148F379B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03974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4x Picture horizontal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48638" y="5265738"/>
            <a:ext cx="3671886" cy="1008062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1" name="Bildplatzhalter 15">
            <a:extLst>
              <a:ext uri="{FF2B5EF4-FFF2-40B4-BE49-F238E27FC236}">
                <a16:creationId xmlns:a16="http://schemas.microsoft.com/office/drawing/2014/main" id="{57221ED0-08B5-804A-A5D3-858C1FBF65E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0"/>
            <a:ext cx="4259262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2C1B9B64-2441-8357-F153-985A05DAB7A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59263" y="0"/>
            <a:ext cx="3889375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3" name="Bildplatzhalter 15">
            <a:extLst>
              <a:ext uri="{FF2B5EF4-FFF2-40B4-BE49-F238E27FC236}">
                <a16:creationId xmlns:a16="http://schemas.microsoft.com/office/drawing/2014/main" id="{3B17586A-9CCE-8295-2F97-E528DD0C3C8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8" y="0"/>
            <a:ext cx="4043362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0C7BBDAF-B20D-60D9-3199-BC0FA5A0FEA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-1" y="2528900"/>
            <a:ext cx="4259263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B07C1E-75AF-D661-9B0E-FB6406930C72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4AE00C4-099E-4A6A-984A-6CC0B5D80B80}" type="datetime3">
              <a:rPr lang="de-DE" smtClean="0"/>
              <a:t>01/07/2025</a:t>
            </a:fld>
            <a:endParaRPr lang="en-US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F2A8345-FC50-948A-F811-0B4575026B2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9AA0923-C682-650B-E243-7EC5A1EB571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2368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5x Picture horizontal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48638" y="5265738"/>
            <a:ext cx="3671886" cy="1008062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5DC53031-0D17-F341-B556-CAB21B21AD9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0"/>
            <a:ext cx="4259262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7621CD60-0EEE-8EE1-2413-15ACFBB4FD0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59263" y="0"/>
            <a:ext cx="3889375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7834F377-608A-1764-2D89-CC39A31EDCC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8" y="0"/>
            <a:ext cx="4043362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4C11F33F-4952-0822-BD29-5112BEE9D3D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-1" y="2528900"/>
            <a:ext cx="4259263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E636C18E-9864-2F8B-F6CA-5E977141C9D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8148638" y="2528900"/>
            <a:ext cx="4043362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481462F4-7E9B-9816-7A91-CD63748EFFA7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7C4A37B6-D0BF-499A-8B3E-7C72515710D0}" type="datetime3">
              <a:rPr lang="de-DE" smtClean="0"/>
              <a:t>01/07/2025</a:t>
            </a:fld>
            <a:endParaRPr lang="en-US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C2F10F94-6302-EFB2-67BF-534AEC1DF94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3E4D86CD-F0F0-D953-FC70-25716FFC701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80553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6x Picture horizontal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48638" y="5265738"/>
            <a:ext cx="3671886" cy="1008062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3" name="Bildplatzhalter 15">
            <a:extLst>
              <a:ext uri="{FF2B5EF4-FFF2-40B4-BE49-F238E27FC236}">
                <a16:creationId xmlns:a16="http://schemas.microsoft.com/office/drawing/2014/main" id="{06B3F9A9-7D44-E3D9-34C3-186B5CE72C7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0"/>
            <a:ext cx="4259262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487580F0-10F0-597D-B74B-3AA53C72CB5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59263" y="0"/>
            <a:ext cx="3889375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5" name="Bildplatzhalter 15">
            <a:extLst>
              <a:ext uri="{FF2B5EF4-FFF2-40B4-BE49-F238E27FC236}">
                <a16:creationId xmlns:a16="http://schemas.microsoft.com/office/drawing/2014/main" id="{479D4CF8-3CF2-33EE-3E52-E67D33D232A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8" y="0"/>
            <a:ext cx="4043362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681FE394-9FBF-7254-E399-7BF501CFF5E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-1" y="2528900"/>
            <a:ext cx="4259263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2EC1BE5C-58BE-A28F-D48F-AACC647D303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4259262" y="2528900"/>
            <a:ext cx="3889375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A1CE0C82-8D00-6128-A723-75FB35F9E4B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8148638" y="2528900"/>
            <a:ext cx="4043362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1D9D3A7-656E-5EF8-DC21-9E4100AD724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2D92AAC5-989F-4178-BD31-62C192B777D2}" type="datetime3">
              <a:rPr lang="de-DE" smtClean="0"/>
              <a:t>01/07/2025</a:t>
            </a:fld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115DD17-D1C2-CAD1-2B57-987C840DD93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4FC4E6F-39C1-2BF6-B3CD-824ACF396079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833482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-1"/>
            <a:ext cx="12191999" cy="6858001"/>
          </a:xfrm>
        </p:spPr>
        <p:txBody>
          <a:bodyPr tIns="90000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5265737"/>
            <a:ext cx="7561263" cy="1011236"/>
          </a:xfrm>
        </p:spPr>
        <p:txBody>
          <a:bodyPr t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4A93AEE-C09B-11EE-62B2-D258B26B0D2C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A26D7894-F140-1F47-D2F6-229CD2C494F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1DE5AC-27F5-45CD-82B8-C26DA551C741}" type="datetime3">
              <a:rPr lang="de-DE" smtClean="0"/>
              <a:t>01/07/2025</a:t>
            </a:fld>
            <a:endParaRPr lang="en-US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60435903-70F1-B75C-C10A-BC04CBD3B6F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5C091A42-6A7C-132E-E5ED-A7A2F10231A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AF2A633C-85DA-E08F-E985-EE1D753E33BE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3957802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 und 2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5" y="5265738"/>
            <a:ext cx="5616575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4" y="1592263"/>
            <a:ext cx="5616575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203949" y="1592263"/>
            <a:ext cx="5616575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203950" y="5265738"/>
            <a:ext cx="5616575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EE3343F-20F8-0E46-42FA-821D2026B50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E398E94-D9CE-4B5A-A608-4F4E7E889A2C}" type="datetime3">
              <a:rPr lang="de-DE" smtClean="0"/>
              <a:t>01/07/2025</a:t>
            </a:fld>
            <a:endParaRPr lang="en-US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57DF4F2F-5D04-4C9E-307B-30037ABC94A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D81DB6B4-64B1-EEDE-D757-88A82845A33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19231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horizont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617D12E-D9F2-FE30-962E-F64655611604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0" y="1"/>
            <a:ext cx="12191999" cy="3824287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46F4A2-1BBD-C6A2-7866-B5B1968C94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71475" y="4041775"/>
            <a:ext cx="5616575" cy="1691479"/>
          </a:xfrm>
        </p:spPr>
        <p:txBody>
          <a:bodyPr rIns="0" anchor="t"/>
          <a:lstStyle>
            <a:lvl1pPr algn="l">
              <a:defRPr sz="5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604293-CF1F-A295-5586-92D0F86F4A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71475" y="5733256"/>
            <a:ext cx="5616575" cy="543718"/>
          </a:xfrm>
        </p:spPr>
        <p:txBody>
          <a:bodyPr rIns="0" anchor="b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600">
                <a:solidFill>
                  <a:schemeClr val="bg1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E52B5CC-CF21-9E7E-CADE-8B782F3AF80F}"/>
              </a:ext>
            </a:extLst>
          </p:cNvPr>
          <p:cNvSpPr/>
          <p:nvPr userDrawn="1"/>
        </p:nvSpPr>
        <p:spPr bwMode="gray">
          <a:xfrm>
            <a:off x="12233756" y="1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613673CC-527A-F7FD-F4BB-EFB8EDA92E7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2A6BF1E9-0342-46EC-9856-8D917A85838D}" type="datetime3">
              <a:rPr lang="de-DE" smtClean="0"/>
              <a:t>01/07/2025</a:t>
            </a:fld>
            <a:endParaRPr lang="en-US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42973810-AFA0-E19F-E5A5-A7F82CD72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Name - Title of Presentation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51AF4981-2A51-01C8-FC65-7C68623E4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martArt-Platzhalter 10">
            <a:extLst>
              <a:ext uri="{FF2B5EF4-FFF2-40B4-BE49-F238E27FC236}">
                <a16:creationId xmlns:a16="http://schemas.microsoft.com/office/drawing/2014/main" id="{B8A25F18-5A38-86C1-D835-316B836320E1}"/>
              </a:ext>
            </a:extLst>
          </p:cNvPr>
          <p:cNvSpPr>
            <a:spLocks noGrp="1" noChangeAspect="1"/>
          </p:cNvSpPr>
          <p:nvPr>
            <p:ph type="dgm" sz="quarter" idx="20" hasCustomPrompt="1"/>
          </p:nvPr>
        </p:nvSpPr>
        <p:spPr bwMode="gray">
          <a:xfrm>
            <a:off x="10710878" y="368661"/>
            <a:ext cx="861983" cy="309203"/>
          </a:xfrm>
          <a:custGeom>
            <a:avLst/>
            <a:gdLst>
              <a:gd name="connsiteX0" fmla="*/ 672615 w 881062"/>
              <a:gd name="connsiteY0" fmla="*/ 316 h 316047"/>
              <a:gd name="connsiteX1" fmla="*/ 881062 w 881062"/>
              <a:gd name="connsiteY1" fmla="*/ 316 h 316047"/>
              <a:gd name="connsiteX2" fmla="*/ 881062 w 881062"/>
              <a:gd name="connsiteY2" fmla="*/ 71315 h 316047"/>
              <a:gd name="connsiteX3" fmla="*/ 820105 w 881062"/>
              <a:gd name="connsiteY3" fmla="*/ 71315 h 316047"/>
              <a:gd name="connsiteX4" fmla="*/ 820105 w 881062"/>
              <a:gd name="connsiteY4" fmla="*/ 316047 h 316047"/>
              <a:gd name="connsiteX5" fmla="*/ 733572 w 881062"/>
              <a:gd name="connsiteY5" fmla="*/ 316047 h 316047"/>
              <a:gd name="connsiteX6" fmla="*/ 733572 w 881062"/>
              <a:gd name="connsiteY6" fmla="*/ 71315 h 316047"/>
              <a:gd name="connsiteX7" fmla="*/ 672615 w 881062"/>
              <a:gd name="connsiteY7" fmla="*/ 71315 h 316047"/>
              <a:gd name="connsiteX8" fmla="*/ 565331 w 881062"/>
              <a:gd name="connsiteY8" fmla="*/ 316 h 316047"/>
              <a:gd name="connsiteX9" fmla="*/ 651859 w 881062"/>
              <a:gd name="connsiteY9" fmla="*/ 316 h 316047"/>
              <a:gd name="connsiteX10" fmla="*/ 651859 w 881062"/>
              <a:gd name="connsiteY10" fmla="*/ 315733 h 316047"/>
              <a:gd name="connsiteX11" fmla="*/ 565331 w 881062"/>
              <a:gd name="connsiteY11" fmla="*/ 315733 h 316047"/>
              <a:gd name="connsiteX12" fmla="*/ 316992 w 881062"/>
              <a:gd name="connsiteY12" fmla="*/ 316 h 316047"/>
              <a:gd name="connsiteX13" fmla="*/ 319603 w 881062"/>
              <a:gd name="connsiteY13" fmla="*/ 316 h 316047"/>
              <a:gd name="connsiteX14" fmla="*/ 319289 w 881062"/>
              <a:gd name="connsiteY14" fmla="*/ 315733 h 316047"/>
              <a:gd name="connsiteX15" fmla="*/ 319243 w 881062"/>
              <a:gd name="connsiteY15" fmla="*/ 315733 h 316047"/>
              <a:gd name="connsiteX16" fmla="*/ 319243 w 881062"/>
              <a:gd name="connsiteY16" fmla="*/ 315729 h 316047"/>
              <a:gd name="connsiteX17" fmla="*/ 0 w 881062"/>
              <a:gd name="connsiteY17" fmla="*/ 315729 h 316047"/>
              <a:gd name="connsiteX18" fmla="*/ 10040 w 881062"/>
              <a:gd name="connsiteY18" fmla="*/ 238565 h 316047"/>
              <a:gd name="connsiteX19" fmla="*/ 319239 w 881062"/>
              <a:gd name="connsiteY19" fmla="*/ 315718 h 316047"/>
              <a:gd name="connsiteX20" fmla="*/ 319236 w 881062"/>
              <a:gd name="connsiteY20" fmla="*/ 315705 h 316047"/>
              <a:gd name="connsiteX21" fmla="*/ 30795 w 881062"/>
              <a:gd name="connsiteY21" fmla="*/ 181522 h 316047"/>
              <a:gd name="connsiteX22" fmla="*/ 72618 w 881062"/>
              <a:gd name="connsiteY22" fmla="*/ 115703 h 316047"/>
              <a:gd name="connsiteX23" fmla="*/ 319230 w 881062"/>
              <a:gd name="connsiteY23" fmla="*/ 315681 h 316047"/>
              <a:gd name="connsiteX24" fmla="*/ 319204 w 881062"/>
              <a:gd name="connsiteY24" fmla="*/ 315579 h 316047"/>
              <a:gd name="connsiteX25" fmla="*/ 118629 w 881062"/>
              <a:gd name="connsiteY25" fmla="*/ 70321 h 316047"/>
              <a:gd name="connsiteX26" fmla="*/ 184766 w 881062"/>
              <a:gd name="connsiteY26" fmla="*/ 29486 h 316047"/>
              <a:gd name="connsiteX27" fmla="*/ 319187 w 881062"/>
              <a:gd name="connsiteY27" fmla="*/ 315512 h 316047"/>
              <a:gd name="connsiteX28" fmla="*/ 242439 w 881062"/>
              <a:gd name="connsiteY28" fmla="*/ 9408 h 316047"/>
              <a:gd name="connsiteX29" fmla="*/ 316992 w 881062"/>
              <a:gd name="connsiteY29" fmla="*/ 316 h 316047"/>
              <a:gd name="connsiteX30" fmla="*/ 450887 w 881062"/>
              <a:gd name="connsiteY30" fmla="*/ 0 h 316047"/>
              <a:gd name="connsiteX31" fmla="*/ 550067 w 881062"/>
              <a:gd name="connsiteY31" fmla="*/ 0 h 316047"/>
              <a:gd name="connsiteX32" fmla="*/ 422343 w 881062"/>
              <a:gd name="connsiteY32" fmla="*/ 158833 h 316047"/>
              <a:gd name="connsiteX33" fmla="*/ 550698 w 881062"/>
              <a:gd name="connsiteY33" fmla="*/ 315733 h 316047"/>
              <a:gd name="connsiteX34" fmla="*/ 454488 w 881062"/>
              <a:gd name="connsiteY34" fmla="*/ 315733 h 316047"/>
              <a:gd name="connsiteX35" fmla="*/ 340045 w 881062"/>
              <a:gd name="connsiteY35" fmla="*/ 192869 h 316047"/>
              <a:gd name="connsiteX36" fmla="*/ 340045 w 881062"/>
              <a:gd name="connsiteY36" fmla="*/ 122548 h 31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81062" h="316047">
                <a:moveTo>
                  <a:pt x="672615" y="316"/>
                </a:moveTo>
                <a:lnTo>
                  <a:pt x="881062" y="316"/>
                </a:lnTo>
                <a:lnTo>
                  <a:pt x="881062" y="71315"/>
                </a:lnTo>
                <a:lnTo>
                  <a:pt x="820105" y="71315"/>
                </a:lnTo>
                <a:lnTo>
                  <a:pt x="820105" y="316047"/>
                </a:lnTo>
                <a:lnTo>
                  <a:pt x="733572" y="316047"/>
                </a:lnTo>
                <a:lnTo>
                  <a:pt x="733572" y="71315"/>
                </a:lnTo>
                <a:lnTo>
                  <a:pt x="672615" y="71315"/>
                </a:lnTo>
                <a:close/>
                <a:moveTo>
                  <a:pt x="565331" y="316"/>
                </a:moveTo>
                <a:lnTo>
                  <a:pt x="651859" y="316"/>
                </a:lnTo>
                <a:lnTo>
                  <a:pt x="651859" y="315733"/>
                </a:lnTo>
                <a:lnTo>
                  <a:pt x="565331" y="315733"/>
                </a:lnTo>
                <a:close/>
                <a:moveTo>
                  <a:pt x="316992" y="316"/>
                </a:moveTo>
                <a:lnTo>
                  <a:pt x="319603" y="316"/>
                </a:lnTo>
                <a:lnTo>
                  <a:pt x="319289" y="315733"/>
                </a:lnTo>
                <a:lnTo>
                  <a:pt x="319243" y="315733"/>
                </a:lnTo>
                <a:lnTo>
                  <a:pt x="319243" y="315729"/>
                </a:lnTo>
                <a:lnTo>
                  <a:pt x="0" y="315729"/>
                </a:lnTo>
                <a:cubicBezTo>
                  <a:pt x="314" y="289122"/>
                  <a:pt x="3556" y="263191"/>
                  <a:pt x="10040" y="238565"/>
                </a:cubicBezTo>
                <a:lnTo>
                  <a:pt x="319239" y="315718"/>
                </a:lnTo>
                <a:lnTo>
                  <a:pt x="319236" y="315705"/>
                </a:lnTo>
                <a:lnTo>
                  <a:pt x="30795" y="181522"/>
                </a:lnTo>
                <a:cubicBezTo>
                  <a:pt x="41825" y="157842"/>
                  <a:pt x="56097" y="135780"/>
                  <a:pt x="72618" y="115703"/>
                </a:cubicBezTo>
                <a:lnTo>
                  <a:pt x="319230" y="315681"/>
                </a:lnTo>
                <a:lnTo>
                  <a:pt x="319204" y="315579"/>
                </a:lnTo>
                <a:lnTo>
                  <a:pt x="118629" y="70321"/>
                </a:lnTo>
                <a:cubicBezTo>
                  <a:pt x="138754" y="54114"/>
                  <a:pt x="160770" y="40518"/>
                  <a:pt x="184766" y="29486"/>
                </a:cubicBezTo>
                <a:lnTo>
                  <a:pt x="319187" y="315512"/>
                </a:lnTo>
                <a:lnTo>
                  <a:pt x="242439" y="9408"/>
                </a:lnTo>
                <a:cubicBezTo>
                  <a:pt x="266435" y="3556"/>
                  <a:pt x="291376" y="316"/>
                  <a:pt x="316992" y="316"/>
                </a:cubicBezTo>
                <a:close/>
                <a:moveTo>
                  <a:pt x="450887" y="0"/>
                </a:moveTo>
                <a:lnTo>
                  <a:pt x="550067" y="0"/>
                </a:lnTo>
                <a:lnTo>
                  <a:pt x="422343" y="158833"/>
                </a:lnTo>
                <a:lnTo>
                  <a:pt x="550698" y="315733"/>
                </a:lnTo>
                <a:lnTo>
                  <a:pt x="454488" y="315733"/>
                </a:lnTo>
                <a:lnTo>
                  <a:pt x="340045" y="192869"/>
                </a:lnTo>
                <a:lnTo>
                  <a:pt x="340045" y="12254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non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39227382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 und 3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5" y="5265738"/>
            <a:ext cx="3671889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4" y="1592263"/>
            <a:ext cx="3671889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60848" y="1592263"/>
            <a:ext cx="3671889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260849" y="5265738"/>
            <a:ext cx="3671889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8" y="1592263"/>
            <a:ext cx="3671889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8148639" y="5265738"/>
            <a:ext cx="3671889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CDF1D0DD-152A-CD72-F7A9-948FA54C791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40210641-C560-46CB-B39D-241E6A4EF321}" type="datetime3">
              <a:rPr lang="de-DE" smtClean="0"/>
              <a:t>01/07/2025</a:t>
            </a:fld>
            <a:endParaRPr lang="en-US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10188A5A-13A0-E431-44B3-E58A8A6D0DD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79C41ECA-AF89-1BAD-40AE-C421974015D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9513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Text und 4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6" y="5265738"/>
            <a:ext cx="2700338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5" y="1592263"/>
            <a:ext cx="2700338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285826" y="1592263"/>
            <a:ext cx="2700338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85827" y="5265738"/>
            <a:ext cx="2700338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205686" y="1592263"/>
            <a:ext cx="2700338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205687" y="5265738"/>
            <a:ext cx="2700338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C4D4B916-72EE-D72A-5C96-51535BE77B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120186" y="1592263"/>
            <a:ext cx="2700338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7F1E17B-BC6D-5885-9A9E-8DFC4EE2BF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120187" y="5265738"/>
            <a:ext cx="2700338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15DC6279-864D-E5B0-0BBF-962E9E50B6F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29E44D78-8D7F-4054-A29E-E8012BDBCFE6}" type="datetime3">
              <a:rPr lang="de-DE" smtClean="0"/>
              <a:t>01/07/2025</a:t>
            </a:fld>
            <a:endParaRPr lang="en-US" dirty="0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3CF6C9B7-B599-4BE6-52FB-051D2A0B3B4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9EAF3799-0F9B-7F03-53B6-D30505ED8E7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697891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x Text und 5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6" y="4041775"/>
            <a:ext cx="2116800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5" y="1592263"/>
            <a:ext cx="2116800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2704537" y="1592263"/>
            <a:ext cx="2116800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907"/>
            <a:ext cx="11449050" cy="1007455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4538" y="4041775"/>
            <a:ext cx="2116800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037599" y="1592263"/>
            <a:ext cx="2116800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037600" y="4041775"/>
            <a:ext cx="2116800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C4D4B916-72EE-D72A-5C96-51535BE77B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7370661" y="1592263"/>
            <a:ext cx="2116800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7F1E17B-BC6D-5885-9A9E-8DFC4EE2BF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370662" y="4041775"/>
            <a:ext cx="2116800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290663F7-C01E-A524-14EE-F495697580C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9703724" y="1592263"/>
            <a:ext cx="2116800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4A722441-C52C-1DE3-6900-FAF58B44C9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703725" y="4041775"/>
            <a:ext cx="2116800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Datumsplatzhalter 15">
            <a:extLst>
              <a:ext uri="{FF2B5EF4-FFF2-40B4-BE49-F238E27FC236}">
                <a16:creationId xmlns:a16="http://schemas.microsoft.com/office/drawing/2014/main" id="{99193BC6-5DE5-F84B-817B-E27F95FD4E36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E0D45406-601B-409E-AA0B-826FBBC4490C}" type="datetime3">
              <a:rPr lang="de-DE" smtClean="0"/>
              <a:t>01/07/2025</a:t>
            </a:fld>
            <a:endParaRPr lang="en-US" dirty="0"/>
          </a:p>
        </p:txBody>
      </p:sp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id="{A4281E8C-1C19-EF23-952B-CD22CCC9F3BE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C9F951DB-FC7A-C00E-DAB8-004CEF0ABB3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587118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Text und 6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6" y="4041774"/>
            <a:ext cx="1728788" cy="2232025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5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2314574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314575" y="4041774"/>
            <a:ext cx="1728788" cy="2232025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259262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259263" y="4041774"/>
            <a:ext cx="1728788" cy="2232025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C4D4B916-72EE-D72A-5C96-51535BE77B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6203949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7F1E17B-BC6D-5885-9A9E-8DFC4EE2BF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203950" y="4041774"/>
            <a:ext cx="1728788" cy="2232025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290663F7-C01E-A524-14EE-F495697580C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8149231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4A722441-C52C-1DE3-6900-FAF58B44C9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148638" y="4041774"/>
            <a:ext cx="1728788" cy="2232025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CDB5A221-6B48-924B-A1FD-6D62179C207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10090049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EB10AE12-A5D0-F238-1264-88B90FA440A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10090050" y="4041774"/>
            <a:ext cx="1728788" cy="2232025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Datumsplatzhalter 17">
            <a:extLst>
              <a:ext uri="{FF2B5EF4-FFF2-40B4-BE49-F238E27FC236}">
                <a16:creationId xmlns:a16="http://schemas.microsoft.com/office/drawing/2014/main" id="{79DD9CB7-7539-1828-FADA-78A66F2349FA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99F341B8-B38D-4640-B61E-CB50E17DCDD5}" type="datetime3">
              <a:rPr lang="de-DE" smtClean="0"/>
              <a:t>01/07/2025</a:t>
            </a:fld>
            <a:endParaRPr lang="en-US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63BDBE70-17B1-8520-1846-0D0FF5DC7FC7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7D5DEFA5-487F-8348-320F-F21E99551105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03977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Picture and 4x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5" y="3360814"/>
            <a:ext cx="5616575" cy="463474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5" y="1592262"/>
            <a:ext cx="5616574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203948" y="1592262"/>
            <a:ext cx="5616575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203950" y="3360814"/>
            <a:ext cx="5616575" cy="463474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371475" y="4041775"/>
            <a:ext cx="5616573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71474" y="5805774"/>
            <a:ext cx="5616573" cy="464400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C4D4B916-72EE-D72A-5C96-51535BE77B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6203949" y="4041774"/>
            <a:ext cx="5616575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7F1E17B-BC6D-5885-9A9E-8DFC4EE2BF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203950" y="5805774"/>
            <a:ext cx="5616573" cy="464400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17649989-D9AA-435F-7A4A-0B2A5E1ECF2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81DB8991-62F1-4799-A6E3-A702574F4DD4}" type="datetime3">
              <a:rPr lang="de-DE" smtClean="0"/>
              <a:t>01/07/2025</a:t>
            </a:fld>
            <a:endParaRPr lang="en-US" dirty="0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C9F316C1-96F5-A67B-AF23-9ACC6CA9F2A5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D2A681F8-D362-068B-DB53-4422E123610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3593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Picture and 6x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5" y="3360814"/>
            <a:ext cx="3671888" cy="463474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5" y="1592262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60846" y="1592262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260848" y="3360814"/>
            <a:ext cx="3671888" cy="463474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7" y="1594869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8148637" y="3358868"/>
            <a:ext cx="3671888" cy="464400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C4D4B916-72EE-D72A-5C96-51535BE77B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371475" y="4041774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7F1E17B-BC6D-5885-9A9E-8DFC4EE2BF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71474" y="5805774"/>
            <a:ext cx="3671888" cy="464400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DC1FEB43-DE82-8732-4F57-F71B0E7269D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4259260" y="4044948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1677C5CF-B71C-20E0-5EC4-77FF60F7CB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259262" y="5813500"/>
            <a:ext cx="3671888" cy="463474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DFEEF33F-FBF4-3DE9-D0E5-00A10C7FC56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8148637" y="4041773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A36A8A1C-5BB2-98A0-32C5-38F2E40CEFE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8148637" y="5805773"/>
            <a:ext cx="3671888" cy="464400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Datumsplatzhalter 17">
            <a:extLst>
              <a:ext uri="{FF2B5EF4-FFF2-40B4-BE49-F238E27FC236}">
                <a16:creationId xmlns:a16="http://schemas.microsoft.com/office/drawing/2014/main" id="{A5232473-C891-573E-C486-121FF378F57C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4A1E8E7A-2CC0-4190-98EC-6CEF712D6B86}" type="datetime3">
              <a:rPr lang="de-DE" smtClean="0"/>
              <a:t>01/07/2025</a:t>
            </a:fld>
            <a:endParaRPr lang="en-US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7302FC03-B491-A207-7DBA-127BB90729DD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8B67C2D4-3135-E49A-5148-63257685678A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20574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300"/>
            <a:ext cx="7561263" cy="4681537"/>
          </a:xfrm>
        </p:spPr>
        <p:txBody>
          <a:bodyPr/>
          <a:lstStyle>
            <a:lvl1pPr marL="432000" indent="-432000">
              <a:buClrTx/>
              <a:buFont typeface="Franklin Gothic Medium" panose="020B0603020102020204" pitchFamily="34" charset="0"/>
              <a:buChar char="”"/>
              <a:defRPr sz="5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259262" y="5265738"/>
            <a:ext cx="3673475" cy="1011236"/>
          </a:xfrm>
        </p:spPr>
        <p:txBody>
          <a:bodyPr anchor="b"/>
          <a:lstStyle>
            <a:lvl1pPr algn="r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1800" b="1">
                <a:solidFill>
                  <a:schemeClr val="accent1"/>
                </a:solidFill>
              </a:defRPr>
            </a:lvl1pPr>
            <a:lvl2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2pPr>
            <a:lvl3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3pPr>
            <a:lvl4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 b="0">
                <a:solidFill>
                  <a:schemeClr val="tx1"/>
                </a:solidFill>
              </a:defRPr>
            </a:lvl4pPr>
            <a:lvl5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5pPr>
            <a:lvl6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148638" y="1"/>
            <a:ext cx="4043362" cy="6857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A2B4EB0-6F81-8A92-AEB6-3A876DF968E9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B1A5CA9-F444-9ABD-A3CA-65CB055B04B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32D885B-4C5C-44FF-A3CB-A07773E0A1B0}" type="datetime3">
              <a:rPr lang="de-DE" smtClean="0"/>
              <a:t>01/07/2025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110DDBB-783E-176F-3138-CDB539444CF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1568248-D3ED-9CDD-8765-05A7F7D909A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CD118D49-289F-F3C3-A4F7-A7BAA877B06B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3156005636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0"/>
            <a:ext cx="12192000" cy="6857999"/>
          </a:xfrm>
          <a:solidFill>
            <a:schemeClr val="tx1"/>
          </a:solidFill>
        </p:spPr>
        <p:txBody>
          <a:bodyPr tIns="0" rIns="360000"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 the image to the clipboard,</a:t>
            </a:r>
            <a:br>
              <a:rPr lang="en-US" dirty="0"/>
            </a:br>
            <a:r>
              <a:rPr lang="en-US" dirty="0"/>
              <a:t> select the placeholder </a:t>
            </a:r>
            <a:br>
              <a:rPr lang="en-US" dirty="0"/>
            </a:br>
            <a:r>
              <a:rPr lang="en-US" dirty="0"/>
              <a:t>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" y="0"/>
            <a:ext cx="9875838" cy="6858000"/>
          </a:xfrm>
          <a:gradFill>
            <a:gsLst>
              <a:gs pos="0">
                <a:schemeClr val="tx1">
                  <a:alpha val="50000"/>
                </a:schemeClr>
              </a:gs>
              <a:gs pos="45000">
                <a:schemeClr val="tx1">
                  <a:alpha val="0"/>
                </a:schemeClr>
              </a:gs>
            </a:gsLst>
            <a:lin ang="3600000" scaled="0"/>
          </a:gradFill>
        </p:spPr>
        <p:txBody>
          <a:bodyPr lIns="370800" tIns="367200"/>
          <a:lstStyle>
            <a:lvl1pPr marL="0" indent="0">
              <a:buClrTx/>
              <a:buFont typeface="Franklin Gothic Medium" panose="020B0603020102020204" pitchFamily="34" charset="0"/>
              <a:buNone/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48638" y="5265738"/>
            <a:ext cx="3671887" cy="1011236"/>
          </a:xfrm>
        </p:spPr>
        <p:txBody>
          <a:bodyPr anchor="t"/>
          <a:lstStyle>
            <a:lvl1pPr algn="r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2000" b="1">
                <a:solidFill>
                  <a:schemeClr val="bg1"/>
                </a:solidFill>
              </a:defRPr>
            </a:lvl1pPr>
            <a:lvl2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2pPr>
            <a:lvl3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3pPr>
            <a:lvl4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6pPr>
            <a:lvl7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7pPr>
            <a:lvl8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8pPr>
            <a:lvl9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5E8BE99-BBFE-1166-A5A4-5E8F865BC339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475F87F0-97BD-75C5-3B01-5453495E2DA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838F81-95BD-4883-B6AF-236BB9363614}" type="datetime3">
              <a:rPr lang="de-DE" smtClean="0"/>
              <a:t>01/07/2025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9DC4A23-8BC7-B256-93F3-F3D72EA72D2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12BEC3C-F478-347A-87BC-A57694C03C4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5CFA640E-0C3B-EC08-4180-576AB4B63F75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1128622433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0"/>
            <a:ext cx="12192000" cy="6857999"/>
          </a:xfrm>
          <a:solidFill>
            <a:schemeClr val="tx1"/>
          </a:solidFill>
        </p:spPr>
        <p:txBody>
          <a:bodyPr tIns="0" rIns="360000"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 the image to the clipboard,</a:t>
            </a:r>
            <a:br>
              <a:rPr lang="en-US" dirty="0"/>
            </a:br>
            <a:r>
              <a:rPr lang="en-US" dirty="0"/>
              <a:t> select the placeholder </a:t>
            </a:r>
            <a:br>
              <a:rPr lang="en-US" dirty="0"/>
            </a:br>
            <a:r>
              <a:rPr lang="en-US" dirty="0"/>
              <a:t>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" y="0"/>
            <a:ext cx="9875838" cy="6858000"/>
          </a:xfrm>
          <a:gradFill>
            <a:gsLst>
              <a:gs pos="0">
                <a:schemeClr val="tx1">
                  <a:alpha val="50000"/>
                </a:schemeClr>
              </a:gs>
              <a:gs pos="45000">
                <a:schemeClr val="tx1">
                  <a:alpha val="0"/>
                </a:schemeClr>
              </a:gs>
            </a:gsLst>
            <a:lin ang="3600000" scaled="0"/>
          </a:gradFill>
        </p:spPr>
        <p:txBody>
          <a:bodyPr lIns="370800" tIns="367200"/>
          <a:lstStyle>
            <a:lvl1pPr marL="0" indent="0">
              <a:buClrTx/>
              <a:buFont typeface="Franklin Gothic Medium" panose="020B0603020102020204" pitchFamily="34" charset="0"/>
              <a:buNone/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74B639C-9221-9BDD-0103-AF80E5F4FC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1475" y="2816225"/>
            <a:ext cx="3671888" cy="22336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EA6A5AB-5F58-422C-FC11-9570CAC5B5E8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D1980954-6FA1-FA07-4041-D754784A207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D594B4-FAA6-48FC-8521-E3442E1753B1}" type="datetime3">
              <a:rPr lang="de-DE" smtClean="0"/>
              <a:t>01/07/2025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8BB377EE-E522-561C-164E-DE25C9BDA1C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544A298-CA43-241E-F64B-02F6BEC45A0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5EB352FB-5D9C-29FF-9EFE-4F1988C355BE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1354465971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300"/>
            <a:ext cx="7561263" cy="4681538"/>
          </a:xfrm>
        </p:spPr>
        <p:txBody>
          <a:bodyPr/>
          <a:lstStyle>
            <a:lvl1pPr marL="0" indent="0">
              <a:buClrTx/>
              <a:buFont typeface="Franklin Gothic Medium" panose="020B0603020102020204" pitchFamily="34" charset="0"/>
              <a:buNone/>
              <a:defRPr sz="500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48637" y="5265738"/>
            <a:ext cx="3671887" cy="1011236"/>
          </a:xfrm>
        </p:spPr>
        <p:txBody>
          <a:bodyPr anchor="t"/>
          <a:lstStyle>
            <a:lvl1pPr algn="r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2000" b="1">
                <a:solidFill>
                  <a:schemeClr val="accent1"/>
                </a:solidFill>
              </a:defRPr>
            </a:lvl1pPr>
            <a:lvl2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2pPr>
            <a:lvl3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3pPr>
            <a:lvl4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F98A4DE-C74C-4808-FDCB-EBF6770F28A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573B31-057A-4A29-B696-D42690CFF963}" type="datetime3">
              <a:rPr lang="de-DE" smtClean="0"/>
              <a:t>01/07/2025</a:t>
            </a:fld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3D1B3FA-E430-88B7-E277-5600359CFE9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21F58DB-2C93-B018-29B4-F68DDB674B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94205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horizonta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617D12E-D9F2-FE30-962E-F64655611604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0" y="1"/>
            <a:ext cx="12191999" cy="3824287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46F4A2-1BBD-C6A2-7866-B5B1968C94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71475" y="4038599"/>
            <a:ext cx="5616575" cy="1694655"/>
          </a:xfrm>
        </p:spPr>
        <p:txBody>
          <a:bodyPr rIns="0" anchor="t"/>
          <a:lstStyle>
            <a:lvl1pPr algn="l"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604293-CF1F-A295-5586-92D0F86F4A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71475" y="5733256"/>
            <a:ext cx="5616575" cy="543718"/>
          </a:xfrm>
        </p:spPr>
        <p:txBody>
          <a:bodyPr rIns="0" anchor="b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EA0F1769-10E8-A988-F711-DB28498A25E4}"/>
              </a:ext>
            </a:extLst>
          </p:cNvPr>
          <p:cNvSpPr>
            <a:spLocks noGrp="1"/>
          </p:cNvSpPr>
          <p:nvPr userDrawn="1">
            <p:ph sz="quarter" idx="14" hasCustomPrompt="1"/>
          </p:nvPr>
        </p:nvSpPr>
        <p:spPr bwMode="black">
          <a:xfrm>
            <a:off x="10488487" y="5553236"/>
            <a:ext cx="1332038" cy="72056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9pPr>
          </a:lstStyle>
          <a:p>
            <a:pPr lvl="0"/>
            <a:r>
              <a:rPr lang="en-US" noProof="1"/>
              <a:t>OE Logoplatzhalter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CDC56E0-CC7D-87E3-D66D-6BEE83D8AE75}"/>
              </a:ext>
            </a:extLst>
          </p:cNvPr>
          <p:cNvSpPr/>
          <p:nvPr userDrawn="1"/>
        </p:nvSpPr>
        <p:spPr bwMode="gray">
          <a:xfrm>
            <a:off x="12233756" y="5553236"/>
            <a:ext cx="1640680" cy="72056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OE-Logo (optional)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Insert with a click on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image icon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B05E904A-C9EA-86A7-9664-F1BEB574F064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0" y="6858000"/>
            <a:ext cx="0" cy="0"/>
          </a:xfrm>
          <a:prstGeom prst="rect">
            <a:avLst/>
          </a:prstGeom>
        </p:spPr>
        <p:txBody>
          <a:bodyPr vert="horz" wrap="none" lIns="0" tIns="36000" rIns="0" bIns="0" rtlCol="0" anchor="ctr">
            <a:normAutofit fontScale="2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Datum aus technischen Gründen nicht deaktivieren!</a:t>
            </a: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146CC5CD-AF6B-4EF0-3308-79576A9AD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4EF9ED98-5AE0-9DB9-A2FD-AB2BDC2F8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martArt-Platzhalter 10">
            <a:extLst>
              <a:ext uri="{FF2B5EF4-FFF2-40B4-BE49-F238E27FC236}">
                <a16:creationId xmlns:a16="http://schemas.microsoft.com/office/drawing/2014/main" id="{A96C0EF9-BA74-F815-E094-6E6D6E1F1198}"/>
              </a:ext>
            </a:extLst>
          </p:cNvPr>
          <p:cNvSpPr>
            <a:spLocks noGrp="1" noChangeAspect="1"/>
          </p:cNvSpPr>
          <p:nvPr>
            <p:ph type="dgm" sz="quarter" idx="20" hasCustomPrompt="1"/>
          </p:nvPr>
        </p:nvSpPr>
        <p:spPr bwMode="gray">
          <a:xfrm>
            <a:off x="10710878" y="368661"/>
            <a:ext cx="861983" cy="309203"/>
          </a:xfrm>
          <a:custGeom>
            <a:avLst/>
            <a:gdLst>
              <a:gd name="connsiteX0" fmla="*/ 672615 w 881062"/>
              <a:gd name="connsiteY0" fmla="*/ 316 h 316047"/>
              <a:gd name="connsiteX1" fmla="*/ 881062 w 881062"/>
              <a:gd name="connsiteY1" fmla="*/ 316 h 316047"/>
              <a:gd name="connsiteX2" fmla="*/ 881062 w 881062"/>
              <a:gd name="connsiteY2" fmla="*/ 71315 h 316047"/>
              <a:gd name="connsiteX3" fmla="*/ 820105 w 881062"/>
              <a:gd name="connsiteY3" fmla="*/ 71315 h 316047"/>
              <a:gd name="connsiteX4" fmla="*/ 820105 w 881062"/>
              <a:gd name="connsiteY4" fmla="*/ 316047 h 316047"/>
              <a:gd name="connsiteX5" fmla="*/ 733572 w 881062"/>
              <a:gd name="connsiteY5" fmla="*/ 316047 h 316047"/>
              <a:gd name="connsiteX6" fmla="*/ 733572 w 881062"/>
              <a:gd name="connsiteY6" fmla="*/ 71315 h 316047"/>
              <a:gd name="connsiteX7" fmla="*/ 672615 w 881062"/>
              <a:gd name="connsiteY7" fmla="*/ 71315 h 316047"/>
              <a:gd name="connsiteX8" fmla="*/ 565331 w 881062"/>
              <a:gd name="connsiteY8" fmla="*/ 316 h 316047"/>
              <a:gd name="connsiteX9" fmla="*/ 651859 w 881062"/>
              <a:gd name="connsiteY9" fmla="*/ 316 h 316047"/>
              <a:gd name="connsiteX10" fmla="*/ 651859 w 881062"/>
              <a:gd name="connsiteY10" fmla="*/ 315733 h 316047"/>
              <a:gd name="connsiteX11" fmla="*/ 565331 w 881062"/>
              <a:gd name="connsiteY11" fmla="*/ 315733 h 316047"/>
              <a:gd name="connsiteX12" fmla="*/ 316992 w 881062"/>
              <a:gd name="connsiteY12" fmla="*/ 316 h 316047"/>
              <a:gd name="connsiteX13" fmla="*/ 319603 w 881062"/>
              <a:gd name="connsiteY13" fmla="*/ 316 h 316047"/>
              <a:gd name="connsiteX14" fmla="*/ 319289 w 881062"/>
              <a:gd name="connsiteY14" fmla="*/ 315733 h 316047"/>
              <a:gd name="connsiteX15" fmla="*/ 319243 w 881062"/>
              <a:gd name="connsiteY15" fmla="*/ 315733 h 316047"/>
              <a:gd name="connsiteX16" fmla="*/ 319243 w 881062"/>
              <a:gd name="connsiteY16" fmla="*/ 315729 h 316047"/>
              <a:gd name="connsiteX17" fmla="*/ 0 w 881062"/>
              <a:gd name="connsiteY17" fmla="*/ 315729 h 316047"/>
              <a:gd name="connsiteX18" fmla="*/ 10040 w 881062"/>
              <a:gd name="connsiteY18" fmla="*/ 238565 h 316047"/>
              <a:gd name="connsiteX19" fmla="*/ 319239 w 881062"/>
              <a:gd name="connsiteY19" fmla="*/ 315718 h 316047"/>
              <a:gd name="connsiteX20" fmla="*/ 319236 w 881062"/>
              <a:gd name="connsiteY20" fmla="*/ 315705 h 316047"/>
              <a:gd name="connsiteX21" fmla="*/ 30795 w 881062"/>
              <a:gd name="connsiteY21" fmla="*/ 181522 h 316047"/>
              <a:gd name="connsiteX22" fmla="*/ 72618 w 881062"/>
              <a:gd name="connsiteY22" fmla="*/ 115703 h 316047"/>
              <a:gd name="connsiteX23" fmla="*/ 319230 w 881062"/>
              <a:gd name="connsiteY23" fmla="*/ 315681 h 316047"/>
              <a:gd name="connsiteX24" fmla="*/ 319204 w 881062"/>
              <a:gd name="connsiteY24" fmla="*/ 315579 h 316047"/>
              <a:gd name="connsiteX25" fmla="*/ 118629 w 881062"/>
              <a:gd name="connsiteY25" fmla="*/ 70321 h 316047"/>
              <a:gd name="connsiteX26" fmla="*/ 184766 w 881062"/>
              <a:gd name="connsiteY26" fmla="*/ 29486 h 316047"/>
              <a:gd name="connsiteX27" fmla="*/ 319187 w 881062"/>
              <a:gd name="connsiteY27" fmla="*/ 315512 h 316047"/>
              <a:gd name="connsiteX28" fmla="*/ 242439 w 881062"/>
              <a:gd name="connsiteY28" fmla="*/ 9408 h 316047"/>
              <a:gd name="connsiteX29" fmla="*/ 316992 w 881062"/>
              <a:gd name="connsiteY29" fmla="*/ 316 h 316047"/>
              <a:gd name="connsiteX30" fmla="*/ 450887 w 881062"/>
              <a:gd name="connsiteY30" fmla="*/ 0 h 316047"/>
              <a:gd name="connsiteX31" fmla="*/ 550067 w 881062"/>
              <a:gd name="connsiteY31" fmla="*/ 0 h 316047"/>
              <a:gd name="connsiteX32" fmla="*/ 422343 w 881062"/>
              <a:gd name="connsiteY32" fmla="*/ 158833 h 316047"/>
              <a:gd name="connsiteX33" fmla="*/ 550698 w 881062"/>
              <a:gd name="connsiteY33" fmla="*/ 315733 h 316047"/>
              <a:gd name="connsiteX34" fmla="*/ 454488 w 881062"/>
              <a:gd name="connsiteY34" fmla="*/ 315733 h 316047"/>
              <a:gd name="connsiteX35" fmla="*/ 340045 w 881062"/>
              <a:gd name="connsiteY35" fmla="*/ 192869 h 316047"/>
              <a:gd name="connsiteX36" fmla="*/ 340045 w 881062"/>
              <a:gd name="connsiteY36" fmla="*/ 122548 h 31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81062" h="316047">
                <a:moveTo>
                  <a:pt x="672615" y="316"/>
                </a:moveTo>
                <a:lnTo>
                  <a:pt x="881062" y="316"/>
                </a:lnTo>
                <a:lnTo>
                  <a:pt x="881062" y="71315"/>
                </a:lnTo>
                <a:lnTo>
                  <a:pt x="820105" y="71315"/>
                </a:lnTo>
                <a:lnTo>
                  <a:pt x="820105" y="316047"/>
                </a:lnTo>
                <a:lnTo>
                  <a:pt x="733572" y="316047"/>
                </a:lnTo>
                <a:lnTo>
                  <a:pt x="733572" y="71315"/>
                </a:lnTo>
                <a:lnTo>
                  <a:pt x="672615" y="71315"/>
                </a:lnTo>
                <a:close/>
                <a:moveTo>
                  <a:pt x="565331" y="316"/>
                </a:moveTo>
                <a:lnTo>
                  <a:pt x="651859" y="316"/>
                </a:lnTo>
                <a:lnTo>
                  <a:pt x="651859" y="315733"/>
                </a:lnTo>
                <a:lnTo>
                  <a:pt x="565331" y="315733"/>
                </a:lnTo>
                <a:close/>
                <a:moveTo>
                  <a:pt x="316992" y="316"/>
                </a:moveTo>
                <a:lnTo>
                  <a:pt x="319603" y="316"/>
                </a:lnTo>
                <a:lnTo>
                  <a:pt x="319289" y="315733"/>
                </a:lnTo>
                <a:lnTo>
                  <a:pt x="319243" y="315733"/>
                </a:lnTo>
                <a:lnTo>
                  <a:pt x="319243" y="315729"/>
                </a:lnTo>
                <a:lnTo>
                  <a:pt x="0" y="315729"/>
                </a:lnTo>
                <a:cubicBezTo>
                  <a:pt x="314" y="289122"/>
                  <a:pt x="3556" y="263191"/>
                  <a:pt x="10040" y="238565"/>
                </a:cubicBezTo>
                <a:lnTo>
                  <a:pt x="319239" y="315718"/>
                </a:lnTo>
                <a:lnTo>
                  <a:pt x="319236" y="315705"/>
                </a:lnTo>
                <a:lnTo>
                  <a:pt x="30795" y="181522"/>
                </a:lnTo>
                <a:cubicBezTo>
                  <a:pt x="41825" y="157842"/>
                  <a:pt x="56097" y="135780"/>
                  <a:pt x="72618" y="115703"/>
                </a:cubicBezTo>
                <a:lnTo>
                  <a:pt x="319230" y="315681"/>
                </a:lnTo>
                <a:lnTo>
                  <a:pt x="319204" y="315579"/>
                </a:lnTo>
                <a:lnTo>
                  <a:pt x="118629" y="70321"/>
                </a:lnTo>
                <a:cubicBezTo>
                  <a:pt x="138754" y="54114"/>
                  <a:pt x="160770" y="40518"/>
                  <a:pt x="184766" y="29486"/>
                </a:cubicBezTo>
                <a:lnTo>
                  <a:pt x="319187" y="315512"/>
                </a:lnTo>
                <a:lnTo>
                  <a:pt x="242439" y="9408"/>
                </a:lnTo>
                <a:cubicBezTo>
                  <a:pt x="266435" y="3556"/>
                  <a:pt x="291376" y="316"/>
                  <a:pt x="316992" y="316"/>
                </a:cubicBezTo>
                <a:close/>
                <a:moveTo>
                  <a:pt x="450887" y="0"/>
                </a:moveTo>
                <a:lnTo>
                  <a:pt x="550067" y="0"/>
                </a:lnTo>
                <a:lnTo>
                  <a:pt x="422343" y="158833"/>
                </a:lnTo>
                <a:lnTo>
                  <a:pt x="550698" y="315733"/>
                </a:lnTo>
                <a:lnTo>
                  <a:pt x="454488" y="315733"/>
                </a:lnTo>
                <a:lnTo>
                  <a:pt x="340045" y="192869"/>
                </a:lnTo>
                <a:lnTo>
                  <a:pt x="340045" y="12254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non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38547092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DF83F67C-6F11-812D-C9A9-0CCF3FAD3E1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C7E830C9-FC8D-4108-AFB5-1BC5CCEAE275}" type="datetime3">
              <a:rPr lang="de-DE" smtClean="0"/>
              <a:t>01/07/2025</a:t>
            </a:fld>
            <a:endParaRPr lang="en-US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07D85C20-697F-36B4-27AB-4369535EA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1AD7C5E3-7820-0372-2225-AD27411D8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3E4CDB45-9507-051E-FC07-208E38906803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5484000" y="3209400"/>
            <a:ext cx="1224000" cy="439200"/>
            <a:chOff x="11189494" y="381000"/>
            <a:chExt cx="621506" cy="222941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77E21D00-0F9F-CF9A-2404-7B982CA99715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2B7C94D0-DD91-0D9E-E79B-7B7E82C21C56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7831357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60EB3CE-8FA7-6B59-50FD-F65D29AB330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34988" y="1592263"/>
            <a:ext cx="10585538" cy="34575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r>
              <a:rPr lang="en-US" sz="12000" b="1" dirty="0">
                <a:solidFill>
                  <a:schemeClr val="bg1"/>
                </a:solidFill>
              </a:rPr>
              <a:t>Agenda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5244B92-11CA-AA31-8AB9-45C253E1FCD6}"/>
              </a:ext>
            </a:extLst>
          </p:cNvPr>
          <p:cNvGrpSpPr/>
          <p:nvPr userDrawn="1"/>
        </p:nvGrpSpPr>
        <p:grpSpPr>
          <a:xfrm>
            <a:off x="9749847" y="2816226"/>
            <a:ext cx="1207276" cy="1009648"/>
            <a:chOff x="9336214" y="2528900"/>
            <a:chExt cx="1980368" cy="1656188"/>
          </a:xfrm>
        </p:grpSpPr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92178F17-D259-CFA4-628D-049EBD28B82E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336214" y="3356994"/>
              <a:ext cx="1980368" cy="0"/>
            </a:xfrm>
            <a:prstGeom prst="line">
              <a:avLst/>
            </a:prstGeom>
            <a:ln w="152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aute 4">
              <a:extLst>
                <a:ext uri="{FF2B5EF4-FFF2-40B4-BE49-F238E27FC236}">
                  <a16:creationId xmlns:a16="http://schemas.microsoft.com/office/drawing/2014/main" id="{27EC8CEF-7F13-B3B5-1CA9-5784DB43CE28}"/>
                </a:ext>
              </a:extLst>
            </p:cNvPr>
            <p:cNvSpPr/>
            <p:nvPr userDrawn="1"/>
          </p:nvSpPr>
          <p:spPr bwMode="gray">
            <a:xfrm>
              <a:off x="10488488" y="2528900"/>
              <a:ext cx="828094" cy="1656188"/>
            </a:xfrm>
            <a:custGeom>
              <a:avLst/>
              <a:gdLst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0 w 648072"/>
                <a:gd name="connsiteY4" fmla="*/ 32403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91440 w 648072"/>
                <a:gd name="connsiteY4" fmla="*/ 41547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0" fmla="*/ 0 w 324036"/>
                <a:gd name="connsiteY0" fmla="*/ 0 h 648072"/>
                <a:gd name="connsiteX1" fmla="*/ 324036 w 324036"/>
                <a:gd name="connsiteY1" fmla="*/ 324036 h 648072"/>
                <a:gd name="connsiteX2" fmla="*/ 0 w 32403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036" h="648072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20089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CD1E56A9-7120-0C1B-1DFE-FB4F2B9F90B7}"/>
              </a:ext>
            </a:extLst>
          </p:cNvPr>
          <p:cNvSpPr/>
          <p:nvPr userDrawn="1"/>
        </p:nvSpPr>
        <p:spPr bwMode="gray">
          <a:xfrm>
            <a:off x="10091738" y="1"/>
            <a:ext cx="2100262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F5B4F9-46BC-DCE2-AB96-AC7CB76E8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71475" y="368299"/>
            <a:ext cx="1728788" cy="1008063"/>
          </a:xfrm>
        </p:spPr>
        <p:txBody>
          <a:bodyPr tIns="252000"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A62E724-8D8E-017B-D237-54AB651DA6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2316163" y="368300"/>
            <a:ext cx="6588125" cy="4681538"/>
          </a:xfrm>
        </p:spPr>
        <p:txBody>
          <a:bodyPr tIns="252000"/>
          <a:lstStyle>
            <a:lvl1pPr marL="540000" indent="-5400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  <a:defRPr sz="35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Font typeface="+mj-lt"/>
              <a:buAutoNum type="alphaLcPeriod"/>
              <a:defRPr sz="1600">
                <a:solidFill>
                  <a:schemeClr val="bg1"/>
                </a:solidFill>
              </a:defRPr>
            </a:lvl3pPr>
            <a:lvl4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6pPr>
            <a:lvl7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7pPr>
            <a:lvl8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8pPr>
            <a:lvl9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AA1E83E6-0784-7D15-05B6-ECA93ACB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712354FD-0474-4525-BD33-C643DFB57DBF}" type="datetime3">
              <a:rPr lang="de-DE" smtClean="0"/>
              <a:t>01/07/2025</a:t>
            </a:fld>
            <a:endParaRPr lang="en-US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64CFC666-FAD5-95CE-AB04-8312C38E5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E88CBA03-8F50-B545-A32B-4EB8051F1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uppieren 8">
            <a:extLst>
              <a:ext uri="{FF2B5EF4-FFF2-40B4-BE49-F238E27FC236}">
                <a16:creationId xmlns:a16="http://schemas.microsoft.com/office/drawing/2014/main" id="{4F193AEC-6C33-5D16-E8BD-11008ABD0D26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</p:grpSpPr>
        <p:sp>
          <p:nvSpPr>
            <p:cNvPr id="12" name="Freihandform: Form 9">
              <a:extLst>
                <a:ext uri="{FF2B5EF4-FFF2-40B4-BE49-F238E27FC236}">
                  <a16:creationId xmlns:a16="http://schemas.microsoft.com/office/drawing/2014/main" id="{BA3CA40A-7851-2B35-5B5A-35D208E18409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ihandform: Form 10">
              <a:extLst>
                <a:ext uri="{FF2B5EF4-FFF2-40B4-BE49-F238E27FC236}">
                  <a16:creationId xmlns:a16="http://schemas.microsoft.com/office/drawing/2014/main" id="{E7EC9A8E-93DF-7D38-89A8-78C0093850F3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50791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CD1E56A9-7120-0C1B-1DFE-FB4F2B9F90B7}"/>
              </a:ext>
            </a:extLst>
          </p:cNvPr>
          <p:cNvSpPr/>
          <p:nvPr userDrawn="1"/>
        </p:nvSpPr>
        <p:spPr bwMode="gray">
          <a:xfrm>
            <a:off x="10091738" y="0"/>
            <a:ext cx="2100262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F5B4F9-46BC-DCE2-AB96-AC7CB76E8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71475" y="368300"/>
            <a:ext cx="1728788" cy="1008063"/>
          </a:xfrm>
        </p:spPr>
        <p:txBody>
          <a:bodyPr tIns="252000"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C2C08001-0F3C-B494-75F8-9E71BBFF68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1209B3AE-76C7-4718-9D63-1C9D9E3076EB}" type="datetime3">
              <a:rPr lang="de-DE" smtClean="0"/>
              <a:t>01/07/2025</a:t>
            </a:fld>
            <a:endParaRPr lang="en-US" dirty="0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B6259812-E65C-E700-2748-83B9B6FC5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09484FD1-E4AD-217E-F687-4A210DD2A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uppieren 8">
            <a:extLst>
              <a:ext uri="{FF2B5EF4-FFF2-40B4-BE49-F238E27FC236}">
                <a16:creationId xmlns:a16="http://schemas.microsoft.com/office/drawing/2014/main" id="{76DED8B8-EFA6-718F-9119-0912343D0EB1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  <a:solidFill>
            <a:schemeClr val="bg1"/>
          </a:solidFill>
        </p:grpSpPr>
        <p:sp>
          <p:nvSpPr>
            <p:cNvPr id="5" name="Freihandform: Form 9">
              <a:extLst>
                <a:ext uri="{FF2B5EF4-FFF2-40B4-BE49-F238E27FC236}">
                  <a16:creationId xmlns:a16="http://schemas.microsoft.com/office/drawing/2014/main" id="{234776EF-E104-BAD6-7E97-FEE9CFC66A6D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ihandform: Form 10">
              <a:extLst>
                <a:ext uri="{FF2B5EF4-FFF2-40B4-BE49-F238E27FC236}">
                  <a16:creationId xmlns:a16="http://schemas.microsoft.com/office/drawing/2014/main" id="{AB56C35B-7BF5-A86F-9241-BB993C9B0B83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158AFF2-074B-D1FB-1C41-F829102F48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2316163" y="368300"/>
            <a:ext cx="6588125" cy="4681538"/>
          </a:xfrm>
        </p:spPr>
        <p:txBody>
          <a:bodyPr tIns="252000"/>
          <a:lstStyle>
            <a:lvl1pPr marL="540000" indent="-5400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  <a:defRPr sz="35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Font typeface="+mj-lt"/>
              <a:buAutoNum type="alphaLcPeriod"/>
              <a:defRPr sz="1600">
                <a:solidFill>
                  <a:schemeClr val="bg1"/>
                </a:solidFill>
              </a:defRPr>
            </a:lvl3pPr>
            <a:lvl4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6pPr>
            <a:lvl7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7pPr>
            <a:lvl8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8pPr>
            <a:lvl9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99970532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colum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CD1E56A9-7120-0C1B-1DFE-FB4F2B9F90B7}"/>
              </a:ext>
            </a:extLst>
          </p:cNvPr>
          <p:cNvSpPr/>
          <p:nvPr userDrawn="1"/>
        </p:nvSpPr>
        <p:spPr bwMode="gray">
          <a:xfrm>
            <a:off x="10091738" y="0"/>
            <a:ext cx="2100262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F5B4F9-46BC-DCE2-AB96-AC7CB76E8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71475" y="368299"/>
            <a:ext cx="1728788" cy="1008063"/>
          </a:xfrm>
        </p:spPr>
        <p:txBody>
          <a:bodyPr tIns="252000"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9BE5E7D9-65C6-9061-D956-2409B92BA4B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8E9A2FE8-9545-45E3-A1DB-1DB626F22262}" type="datetime3">
              <a:rPr lang="de-DE" smtClean="0"/>
              <a:t>01/07/2025</a:t>
            </a:fld>
            <a:endParaRPr lang="en-US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6AE2B0FA-73E6-CDD3-8A4F-6051AF035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03FB7E51-B660-A4E3-16CE-5C9FC11B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uppieren 8">
            <a:extLst>
              <a:ext uri="{FF2B5EF4-FFF2-40B4-BE49-F238E27FC236}">
                <a16:creationId xmlns:a16="http://schemas.microsoft.com/office/drawing/2014/main" id="{59902170-140E-DD1B-0ABE-04793B9D1C0F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</p:grpSpPr>
        <p:sp>
          <p:nvSpPr>
            <p:cNvPr id="13" name="Freihandform: Form 9">
              <a:extLst>
                <a:ext uri="{FF2B5EF4-FFF2-40B4-BE49-F238E27FC236}">
                  <a16:creationId xmlns:a16="http://schemas.microsoft.com/office/drawing/2014/main" id="{C5FE5ADF-144A-6881-EE4F-B970B5A2EAE1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ihandform: Form 10">
              <a:extLst>
                <a:ext uri="{FF2B5EF4-FFF2-40B4-BE49-F238E27FC236}">
                  <a16:creationId xmlns:a16="http://schemas.microsoft.com/office/drawing/2014/main" id="{A0DD601B-ADFA-837B-6B1A-5F76F3B3FCB5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D1336DF-F71A-7856-88D0-0CE77A6C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2316163" y="368300"/>
            <a:ext cx="6588125" cy="4681538"/>
          </a:xfrm>
        </p:spPr>
        <p:txBody>
          <a:bodyPr tIns="252000"/>
          <a:lstStyle>
            <a:lvl1pPr marL="540000" indent="-5400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  <a:defRPr sz="35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Font typeface="+mj-lt"/>
              <a:buAutoNum type="alphaLcPeriod"/>
              <a:defRPr sz="1600">
                <a:solidFill>
                  <a:schemeClr val="bg1"/>
                </a:solidFill>
              </a:defRPr>
            </a:lvl3pPr>
            <a:lvl4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6pPr>
            <a:lvl7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7pPr>
            <a:lvl8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8pPr>
            <a:lvl9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415739620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A6C52DD2-FC87-93DF-CB35-5CE39535EA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2"/>
            </p:custDataLst>
            <p:extLst>
              <p:ext uri="{D42A27DB-BD31-4B8C-83A1-F6EECF244321}">
                <p14:modId xmlns:p14="http://schemas.microsoft.com/office/powerpoint/2010/main" val="59811539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3" imgW="7772400" imgH="10058400" progId="TCLayout.ActiveDocument.1">
                  <p:embed/>
                </p:oleObj>
              </mc:Choice>
              <mc:Fallback>
                <p:oleObj name="think-cell Slide" r:id="rId5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2AC8670-2373-ACE7-1748-0B4F79D1DCA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368907"/>
            <a:ext cx="11449050" cy="10074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US" dirty="0"/>
              <a:t>Add Title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AF615B8-B68C-BFF2-C357-D019188813E1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371475" y="1592262"/>
            <a:ext cx="11449050" cy="46815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6"/>
            <a:r>
              <a:rPr lang="en-US" dirty="0"/>
              <a:t>Eighth level</a:t>
            </a:r>
          </a:p>
          <a:p>
            <a:pPr lvl="7"/>
            <a:r>
              <a:rPr lang="en-US" dirty="0"/>
              <a:t>Ninth level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10645A-C6A4-0669-9312-4601E1886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100263" y="6273800"/>
            <a:ext cx="5832475" cy="584200"/>
          </a:xfrm>
          <a:prstGeom prst="rect">
            <a:avLst/>
          </a:prstGeom>
        </p:spPr>
        <p:txBody>
          <a:bodyPr vert="horz" lIns="0" tIns="36000" rIns="0" bIns="0" rtlCol="0" anchor="ctr">
            <a:noAutofit/>
          </a:bodyPr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1"/>
              <a:t>Pascal Reeck – B meson mixing at NNLO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5839F2-D397-6E48-3A61-2C5024B4E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371475" y="6273800"/>
            <a:ext cx="575953" cy="584200"/>
          </a:xfrm>
          <a:prstGeom prst="rect">
            <a:avLst/>
          </a:prstGeom>
        </p:spPr>
        <p:txBody>
          <a:bodyPr vert="horz" lIns="0" tIns="36000" rIns="0" bIns="0" rtlCol="0" anchor="ctr">
            <a:noAutofit/>
          </a:bodyPr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fld id="{776FC98F-84AD-404B-BCCB-49E092AA6DE0}" type="slidenum">
              <a:rPr lang="en-US" noProof="1" smtClean="0"/>
              <a:pPr/>
              <a:t>‹#›</a:t>
            </a:fld>
            <a:endParaRPr lang="en-US" noProof="1"/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890F709B-A2DC-57A5-E7E6-8518482A8044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1140463" y="6437457"/>
            <a:ext cx="689586" cy="247362"/>
            <a:chOff x="11189494" y="381000"/>
            <a:chExt cx="621506" cy="222941"/>
          </a:xfrm>
        </p:grpSpPr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5EBFDC3C-E9B5-878F-6873-AAF6A36E7689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6035EDC6-B9F4-55AD-87D2-DD2E60B1592D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A50F823-CF9B-29C2-AD0C-5871331358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7428" y="6273800"/>
            <a:ext cx="1152835" cy="584200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de-DE" noProof="1"/>
              <a:t>10/03/2025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23452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49" r:id="rId2"/>
    <p:sldLayoutId id="2147483650" r:id="rId3"/>
    <p:sldLayoutId id="2147483651" r:id="rId4"/>
    <p:sldLayoutId id="2147483652" r:id="rId5"/>
    <p:sldLayoutId id="2147483694" r:id="rId6"/>
    <p:sldLayoutId id="2147483653" r:id="rId7"/>
    <p:sldLayoutId id="2147483654" r:id="rId8"/>
    <p:sldLayoutId id="2147483655" r:id="rId9"/>
    <p:sldLayoutId id="2147483656" r:id="rId10"/>
    <p:sldLayoutId id="2147483695" r:id="rId11"/>
    <p:sldLayoutId id="2147483657" r:id="rId12"/>
    <p:sldLayoutId id="2147483696" r:id="rId13"/>
    <p:sldLayoutId id="2147483701" r:id="rId14"/>
    <p:sldLayoutId id="2147483658" r:id="rId15"/>
    <p:sldLayoutId id="2147483659" r:id="rId16"/>
    <p:sldLayoutId id="2147483660" r:id="rId17"/>
    <p:sldLayoutId id="2147483661" r:id="rId18"/>
    <p:sldLayoutId id="2147483697" r:id="rId19"/>
    <p:sldLayoutId id="2147483662" r:id="rId20"/>
    <p:sldLayoutId id="2147483663" r:id="rId21"/>
    <p:sldLayoutId id="2147483664" r:id="rId22"/>
    <p:sldLayoutId id="2147483665" r:id="rId23"/>
    <p:sldLayoutId id="2147483666" r:id="rId24"/>
    <p:sldLayoutId id="2147483667" r:id="rId25"/>
    <p:sldLayoutId id="2147483668" r:id="rId26"/>
    <p:sldLayoutId id="2147483669" r:id="rId27"/>
    <p:sldLayoutId id="2147483670" r:id="rId28"/>
    <p:sldLayoutId id="2147483671" r:id="rId29"/>
    <p:sldLayoutId id="2147483672" r:id="rId30"/>
    <p:sldLayoutId id="2147483673" r:id="rId31"/>
    <p:sldLayoutId id="2147483674" r:id="rId32"/>
    <p:sldLayoutId id="2147483675" r:id="rId33"/>
    <p:sldLayoutId id="2147483676" r:id="rId34"/>
    <p:sldLayoutId id="2147483677" r:id="rId35"/>
    <p:sldLayoutId id="2147483678" r:id="rId36"/>
    <p:sldLayoutId id="2147483679" r:id="rId37"/>
    <p:sldLayoutId id="2147483680" r:id="rId38"/>
    <p:sldLayoutId id="2147483681" r:id="rId39"/>
    <p:sldLayoutId id="2147483682" r:id="rId40"/>
    <p:sldLayoutId id="2147483683" r:id="rId41"/>
    <p:sldLayoutId id="2147483684" r:id="rId42"/>
    <p:sldLayoutId id="2147483685" r:id="rId43"/>
    <p:sldLayoutId id="2147483686" r:id="rId44"/>
    <p:sldLayoutId id="2147483687" r:id="rId45"/>
    <p:sldLayoutId id="2147483688" r:id="rId46"/>
    <p:sldLayoutId id="2147483689" r:id="rId47"/>
    <p:sldLayoutId id="2147483690" r:id="rId48"/>
    <p:sldLayoutId id="2147483691" r:id="rId49"/>
    <p:sldLayoutId id="2147483692" r:id="rId50"/>
  </p:sldLayoutIdLst>
  <p:transition>
    <p:fade/>
  </p:transition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Font typeface="+mj-lt"/>
        <a:buAutoNum type="alphaL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85000"/>
        </a:lnSpc>
        <a:spcBef>
          <a:spcPts val="12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pos="1323" userDrawn="1">
          <p15:clr>
            <a:srgbClr val="F26B43"/>
          </p15:clr>
        </p15:guide>
        <p15:guide id="5" pos="1459" userDrawn="1">
          <p15:clr>
            <a:srgbClr val="F26B43"/>
          </p15:clr>
        </p15:guide>
        <p15:guide id="6" pos="2547" userDrawn="1">
          <p15:clr>
            <a:srgbClr val="F26B43"/>
          </p15:clr>
        </p15:guide>
        <p15:guide id="7" pos="2683" userDrawn="1">
          <p15:clr>
            <a:srgbClr val="F26B43"/>
          </p15:clr>
        </p15:guide>
        <p15:guide id="8" pos="3772" userDrawn="1">
          <p15:clr>
            <a:srgbClr val="F26B43"/>
          </p15:clr>
        </p15:guide>
        <p15:guide id="9" pos="3908" userDrawn="1">
          <p15:clr>
            <a:srgbClr val="F26B43"/>
          </p15:clr>
        </p15:guide>
        <p15:guide id="10" pos="4997" userDrawn="1">
          <p15:clr>
            <a:srgbClr val="F26B43"/>
          </p15:clr>
        </p15:guide>
        <p15:guide id="11" pos="5133" userDrawn="1">
          <p15:clr>
            <a:srgbClr val="F26B43"/>
          </p15:clr>
        </p15:guide>
        <p15:guide id="12" pos="6221" userDrawn="1">
          <p15:clr>
            <a:srgbClr val="F26B43"/>
          </p15:clr>
        </p15:guide>
        <p15:guide id="13" pos="6357" userDrawn="1">
          <p15:clr>
            <a:srgbClr val="F26B43"/>
          </p15:clr>
        </p15:guide>
        <p15:guide id="14" pos="1935" userDrawn="1">
          <p15:clr>
            <a:srgbClr val="5ACBF0"/>
          </p15:clr>
        </p15:guide>
        <p15:guide id="15" pos="2071" userDrawn="1">
          <p15:clr>
            <a:srgbClr val="5ACBF0"/>
          </p15:clr>
        </p15:guide>
        <p15:guide id="16" pos="5609" userDrawn="1">
          <p15:clr>
            <a:srgbClr val="5ACBF0"/>
          </p15:clr>
        </p15:guide>
        <p15:guide id="17" pos="5745" userDrawn="1">
          <p15:clr>
            <a:srgbClr val="5ACBF0"/>
          </p15:clr>
        </p15:guide>
        <p15:guide id="18" orient="horz" pos="867" userDrawn="1">
          <p15:clr>
            <a:srgbClr val="F26B43"/>
          </p15:clr>
        </p15:guide>
        <p15:guide id="19" orient="horz" pos="1003" userDrawn="1">
          <p15:clr>
            <a:srgbClr val="F26B43"/>
          </p15:clr>
        </p15:guide>
        <p15:guide id="20" orient="horz" pos="1638" userDrawn="1">
          <p15:clr>
            <a:srgbClr val="F26B43"/>
          </p15:clr>
        </p15:guide>
        <p15:guide id="21" orient="horz" pos="1774" userDrawn="1">
          <p15:clr>
            <a:srgbClr val="F26B43"/>
          </p15:clr>
        </p15:guide>
        <p15:guide id="22" orient="horz" pos="2409" userDrawn="1">
          <p15:clr>
            <a:srgbClr val="F26B43"/>
          </p15:clr>
        </p15:guide>
        <p15:guide id="23" orient="horz" pos="2546" userDrawn="1">
          <p15:clr>
            <a:srgbClr val="F26B43"/>
          </p15:clr>
        </p15:guide>
        <p15:guide id="24" orient="horz" pos="3181" userDrawn="1">
          <p15:clr>
            <a:srgbClr val="F26B43"/>
          </p15:clr>
        </p15:guide>
        <p15:guide id="25" orient="horz" pos="3317" userDrawn="1">
          <p15:clr>
            <a:srgbClr val="F26B43"/>
          </p15:clr>
        </p15:guide>
        <p15:guide id="26" orient="horz" pos="39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4" Type="http://schemas.openxmlformats.org/officeDocument/2006/relationships/image" Target="../media/image36.emf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9.xml"/><Relationship Id="rId6" Type="http://schemas.openxmlformats.org/officeDocument/2006/relationships/image" Target="../media/image41.png"/><Relationship Id="rId5" Type="http://schemas.openxmlformats.org/officeDocument/2006/relationships/image" Target="../media/image37.emf"/><Relationship Id="rId4" Type="http://schemas.openxmlformats.org/officeDocument/2006/relationships/oleObject" Target="../embeddings/oleObject12.bin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52.xml"/><Relationship Id="rId18" Type="http://schemas.openxmlformats.org/officeDocument/2006/relationships/tags" Target="../tags/tag57.xml"/><Relationship Id="rId26" Type="http://schemas.openxmlformats.org/officeDocument/2006/relationships/image" Target="../media/image40.png"/><Relationship Id="rId3" Type="http://schemas.openxmlformats.org/officeDocument/2006/relationships/tags" Target="../tags/tag42.xml"/><Relationship Id="rId21" Type="http://schemas.openxmlformats.org/officeDocument/2006/relationships/slideLayout" Target="../slideLayouts/slideLayout40.xml"/><Relationship Id="rId34" Type="http://schemas.openxmlformats.org/officeDocument/2006/relationships/image" Target="../media/image48.png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5" Type="http://schemas.openxmlformats.org/officeDocument/2006/relationships/image" Target="../media/image39.png"/><Relationship Id="rId33" Type="http://schemas.openxmlformats.org/officeDocument/2006/relationships/chart" Target="../charts/chart2.xml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tags" Target="../tags/tag59.xml"/><Relationship Id="rId29" Type="http://schemas.openxmlformats.org/officeDocument/2006/relationships/image" Target="../media/image44.pn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image" Target="../media/image38.emf"/><Relationship Id="rId32" Type="http://schemas.openxmlformats.org/officeDocument/2006/relationships/image" Target="../media/image47.png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23" Type="http://schemas.openxmlformats.org/officeDocument/2006/relationships/oleObject" Target="../embeddings/oleObject13.bin"/><Relationship Id="rId28" Type="http://schemas.openxmlformats.org/officeDocument/2006/relationships/image" Target="../media/image43.png"/><Relationship Id="rId10" Type="http://schemas.openxmlformats.org/officeDocument/2006/relationships/tags" Target="../tags/tag49.xml"/><Relationship Id="rId19" Type="http://schemas.openxmlformats.org/officeDocument/2006/relationships/tags" Target="../tags/tag58.xml"/><Relationship Id="rId31" Type="http://schemas.openxmlformats.org/officeDocument/2006/relationships/image" Target="../media/image46.png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notesSlide" Target="../notesSlides/notesSlide8.xml"/><Relationship Id="rId27" Type="http://schemas.openxmlformats.org/officeDocument/2006/relationships/image" Target="../media/image39.emf"/><Relationship Id="rId30" Type="http://schemas.openxmlformats.org/officeDocument/2006/relationships/image" Target="../media/image45.png"/><Relationship Id="rId8" Type="http://schemas.openxmlformats.org/officeDocument/2006/relationships/tags" Target="../tags/tag4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1.png"/><Relationship Id="rId3" Type="http://schemas.openxmlformats.org/officeDocument/2006/relationships/tags" Target="../tags/tag62.xml"/><Relationship Id="rId7" Type="http://schemas.openxmlformats.org/officeDocument/2006/relationships/image" Target="../media/image47.emf"/><Relationship Id="rId12" Type="http://schemas.openxmlformats.org/officeDocument/2006/relationships/image" Target="../media/image50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49.png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54.png"/><Relationship Id="rId4" Type="http://schemas.openxmlformats.org/officeDocument/2006/relationships/tags" Target="../tags/tag63.xml"/><Relationship Id="rId9" Type="http://schemas.openxmlformats.org/officeDocument/2006/relationships/image" Target="../media/image4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64.xml"/><Relationship Id="rId5" Type="http://schemas.openxmlformats.org/officeDocument/2006/relationships/image" Target="../media/image53.jpeg"/><Relationship Id="rId4" Type="http://schemas.openxmlformats.org/officeDocument/2006/relationships/image" Target="../media/image5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65.xml"/><Relationship Id="rId6" Type="http://schemas.openxmlformats.org/officeDocument/2006/relationships/image" Target="../media/image55.png"/><Relationship Id="rId5" Type="http://schemas.openxmlformats.org/officeDocument/2006/relationships/image" Target="../media/image5.png"/><Relationship Id="rId4" Type="http://schemas.openxmlformats.org/officeDocument/2006/relationships/image" Target="../media/image5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tags" Target="../tags/tag6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6.emf"/><Relationship Id="rId5" Type="http://schemas.openxmlformats.org/officeDocument/2006/relationships/tags" Target="../tags/tag9.xml"/><Relationship Id="rId15" Type="http://schemas.openxmlformats.org/officeDocument/2006/relationships/image" Target="../media/image9.png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3.png"/><Relationship Id="rId4" Type="http://schemas.openxmlformats.org/officeDocument/2006/relationships/tags" Target="../tags/tag8.xml"/><Relationship Id="rId9" Type="http://schemas.openxmlformats.org/officeDocument/2006/relationships/notesSlide" Target="../notesSlides/notesSlide1.xml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18" Type="http://schemas.openxmlformats.org/officeDocument/2006/relationships/image" Target="../media/image18.png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image" Target="../media/image15.emf"/><Relationship Id="rId2" Type="http://schemas.openxmlformats.org/officeDocument/2006/relationships/tags" Target="../tags/tag14.xml"/><Relationship Id="rId16" Type="http://schemas.openxmlformats.org/officeDocument/2006/relationships/oleObject" Target="../embeddings/oleObject6.bin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5" Type="http://schemas.openxmlformats.org/officeDocument/2006/relationships/notesSlide" Target="../notesSlides/notesSlide3.xml"/><Relationship Id="rId10" Type="http://schemas.openxmlformats.org/officeDocument/2006/relationships/tags" Target="../tags/tag22.xml"/><Relationship Id="rId19" Type="http://schemas.openxmlformats.org/officeDocument/2006/relationships/chart" Target="../charts/chart1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160.png"/><Relationship Id="rId12" Type="http://schemas.openxmlformats.org/officeDocument/2006/relationships/image" Target="../media/image7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8.emf"/><Relationship Id="rId11" Type="http://schemas.openxmlformats.org/officeDocument/2006/relationships/image" Target="../media/image23.pn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0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9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230.png"/><Relationship Id="rId18" Type="http://schemas.openxmlformats.org/officeDocument/2006/relationships/image" Target="../media/image26.png"/><Relationship Id="rId3" Type="http://schemas.openxmlformats.org/officeDocument/2006/relationships/tags" Target="../tags/tag31.xml"/><Relationship Id="rId21" Type="http://schemas.openxmlformats.org/officeDocument/2006/relationships/image" Target="../media/image29.png"/><Relationship Id="rId7" Type="http://schemas.openxmlformats.org/officeDocument/2006/relationships/tags" Target="../tags/tag35.xml"/><Relationship Id="rId12" Type="http://schemas.openxmlformats.org/officeDocument/2006/relationships/image" Target="../media/image220.png"/><Relationship Id="rId17" Type="http://schemas.openxmlformats.org/officeDocument/2006/relationships/image" Target="../media/image25.png"/><Relationship Id="rId2" Type="http://schemas.openxmlformats.org/officeDocument/2006/relationships/tags" Target="../tags/tag30.xml"/><Relationship Id="rId16" Type="http://schemas.openxmlformats.org/officeDocument/2006/relationships/image" Target="../media/image260.png"/><Relationship Id="rId20" Type="http://schemas.openxmlformats.org/officeDocument/2006/relationships/image" Target="../media/image28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22.emf"/><Relationship Id="rId5" Type="http://schemas.openxmlformats.org/officeDocument/2006/relationships/tags" Target="../tags/tag33.xml"/><Relationship Id="rId15" Type="http://schemas.openxmlformats.org/officeDocument/2006/relationships/image" Target="../media/image24.png"/><Relationship Id="rId23" Type="http://schemas.openxmlformats.org/officeDocument/2006/relationships/image" Target="../media/image31.png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27.png"/><Relationship Id="rId4" Type="http://schemas.openxmlformats.org/officeDocument/2006/relationships/tags" Target="../tags/tag32.xml"/><Relationship Id="rId9" Type="http://schemas.openxmlformats.org/officeDocument/2006/relationships/notesSlide" Target="../notesSlides/notesSlide5.xml"/><Relationship Id="rId14" Type="http://schemas.openxmlformats.org/officeDocument/2006/relationships/image" Target="../media/image240.png"/><Relationship Id="rId22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3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3628D0F6-3595-31A6-ADD4-F731D7497EF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6221718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Bildplatzhalter 22">
            <a:extLst>
              <a:ext uri="{FF2B5EF4-FFF2-40B4-BE49-F238E27FC236}">
                <a16:creationId xmlns:a16="http://schemas.microsoft.com/office/drawing/2014/main" id="{F1AD5981-E4BD-767E-2561-84C79DE3E24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t="34316" b="34316"/>
          <a:stretch/>
        </p:blipFill>
        <p:spPr>
          <a:noFill/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5C44666C-DAAF-B0B7-5911-2FEA58B2D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4041775"/>
            <a:ext cx="11449050" cy="1691479"/>
          </a:xfrm>
        </p:spPr>
        <p:txBody>
          <a:bodyPr vert="horz"/>
          <a:lstStyle/>
          <a:p>
            <a:r>
              <a:rPr lang="en-US" dirty="0"/>
              <a:t>Full NNLO QCD Corrections to B Meson Mixing</a:t>
            </a:r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0B097529-A401-DC7C-4D1A-76AD8204E5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EPS HEP 2025, Marseille, 8</a:t>
            </a:r>
            <a:r>
              <a:rPr lang="en-US" baseline="30000" dirty="0">
                <a:solidFill>
                  <a:schemeClr val="tx2"/>
                </a:solidFill>
              </a:rPr>
              <a:t>th</a:t>
            </a:r>
            <a:r>
              <a:rPr lang="en-US" dirty="0">
                <a:solidFill>
                  <a:schemeClr val="tx2"/>
                </a:solidFill>
              </a:rPr>
              <a:t> July 2025</a:t>
            </a:r>
          </a:p>
          <a:p>
            <a:r>
              <a:rPr lang="en-US" dirty="0">
                <a:solidFill>
                  <a:schemeClr val="tx2"/>
                </a:solidFill>
              </a:rPr>
              <a:t>Pascal Reeck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D0C87C01-931A-FD86-2F80-C64C88364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 fontScale="25000" lnSpcReduction="20000"/>
          </a:bodyPr>
          <a:lstStyle/>
          <a:p>
            <a:fld id="{080F8627-4D99-4A46-B65F-C33488323170}" type="datetime3">
              <a:rPr lang="de-DE" smtClean="0"/>
              <a:t>01/07/2025</a:t>
            </a:fld>
            <a:endParaRPr lang="en-US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B2FD1E87-4EE6-EC2E-37A5-E5E071422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D806E9D-C338-A10A-D2A0-FEF4E3BE0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776FC98F-84AD-404B-BCCB-49E092AA6DE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SmartArt Placeholder 1">
            <a:extLst>
              <a:ext uri="{FF2B5EF4-FFF2-40B4-BE49-F238E27FC236}">
                <a16:creationId xmlns:a16="http://schemas.microsoft.com/office/drawing/2014/main" id="{BC182C86-D488-C566-C9E7-926DCCD3645A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feld 45">
            <a:extLst>
              <a:ext uri="{FF2B5EF4-FFF2-40B4-BE49-F238E27FC236}">
                <a16:creationId xmlns:a16="http://schemas.microsoft.com/office/drawing/2014/main" id="{2310DA87-ED96-E5E9-EE38-3B9928CD0A27}"/>
              </a:ext>
            </a:extLst>
          </p:cNvPr>
          <p:cNvSpPr txBox="1">
            <a:spLocks/>
          </p:cNvSpPr>
          <p:nvPr/>
        </p:nvSpPr>
        <p:spPr bwMode="gray">
          <a:xfrm>
            <a:off x="0" y="2923703"/>
            <a:ext cx="12191999" cy="900585"/>
          </a:xfrm>
          <a:prstGeom prst="rect">
            <a:avLst/>
          </a:prstGeom>
          <a:blipFill dpi="0" rotWithShape="1">
            <a:blip r:embed="rId6">
              <a:grayscl/>
            </a:blip>
            <a:srcRect/>
            <a:stretch>
              <a:fillRect/>
            </a:stretch>
          </a:blipFill>
          <a:effectLst/>
        </p:spPr>
        <p:txBody>
          <a:bodyPr wrap="square" lIns="108000" tIns="0" rIns="0" bIns="108000" rtlCol="0" anchor="b">
            <a:no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700" dirty="0">
                <a:solidFill>
                  <a:schemeClr val="bg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© ChatGPT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9FFE64-5D84-E6D2-AFEA-157497645AF1}"/>
              </a:ext>
            </a:extLst>
          </p:cNvPr>
          <p:cNvSpPr txBox="1"/>
          <p:nvPr/>
        </p:nvSpPr>
        <p:spPr bwMode="gray">
          <a:xfrm>
            <a:off x="12881113" y="22528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80000" indent="-18000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</a:pPr>
            <a:endParaRPr lang="en-GB" sz="1400" dirty="0" err="1"/>
          </a:p>
        </p:txBody>
      </p:sp>
    </p:spTree>
    <p:extLst>
      <p:ext uri="{BB962C8B-B14F-4D97-AF65-F5344CB8AC3E}">
        <p14:creationId xmlns:p14="http://schemas.microsoft.com/office/powerpoint/2010/main" val="30538861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321C1A10-327B-F471-8BF3-0EE54BBDAD0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3493379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A67DD9C-98A6-5CDB-D754-765FF7852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A645F-8E67-74A0-8525-351454B9A5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Status of the calculation</a:t>
            </a:r>
          </a:p>
          <a:p>
            <a:r>
              <a:rPr lang="en-GB" dirty="0"/>
              <a:t>Physical observables</a:t>
            </a:r>
          </a:p>
          <a:p>
            <a:r>
              <a:rPr lang="en-GB" dirty="0"/>
              <a:t>Constraints on the CKM triangle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8D62E-9143-000F-9B4D-DA91BE840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 fontScale="25000" lnSpcReduction="20000"/>
          </a:bodyPr>
          <a:lstStyle/>
          <a:p>
            <a:fld id="{712354FD-0474-4525-BD33-C643DFB57DBF}" type="datetime3">
              <a:rPr lang="de-DE" smtClean="0"/>
              <a:t>01/07/2025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EAFAA-F87D-C94D-F7AA-F9F89AB0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C9E69-C531-2AD9-F964-65E19BEC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776FC98F-84AD-404B-BCCB-49E092AA6DE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61063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EC8B2C4B-EBB5-5F61-BF83-33FA8ACF4F8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6333907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C8B2C4B-EBB5-5F61-BF83-33FA8ACF4F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3C5A48C-FA3D-15A6-4160-7D78BC0AE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We have calculated all NNLO contributions to       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B15E76-FC46-2E3C-7E89-B6602268AB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Pascal Reeck – B meson mixing at NNLO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B36B6-B212-6312-EF71-CC286D4381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11</a:t>
            </a:fld>
            <a:endParaRPr lang="en-US" noProof="1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38DEA2-166C-87BB-222E-CFCA26E77F6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noProof="1"/>
              <a:t>08/07/2025</a:t>
            </a:r>
            <a:endParaRPr 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719C6F0E-D16C-6CB3-799D-AC1070A241D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6747418"/>
                  </p:ext>
                </p:extLst>
              </p:nvPr>
            </p:nvGraphicFramePr>
            <p:xfrm>
              <a:off x="371475" y="1400961"/>
              <a:ext cx="7561264" cy="4872839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890316">
                      <a:extLst>
                        <a:ext uri="{9D8B030D-6E8A-4147-A177-3AD203B41FA5}">
                          <a16:colId xmlns:a16="http://schemas.microsoft.com/office/drawing/2014/main" val="3075996691"/>
                        </a:ext>
                      </a:extLst>
                    </a:gridCol>
                    <a:gridCol w="1890316">
                      <a:extLst>
                        <a:ext uri="{9D8B030D-6E8A-4147-A177-3AD203B41FA5}">
                          <a16:colId xmlns:a16="http://schemas.microsoft.com/office/drawing/2014/main" val="239572736"/>
                        </a:ext>
                      </a:extLst>
                    </a:gridCol>
                    <a:gridCol w="1890316">
                      <a:extLst>
                        <a:ext uri="{9D8B030D-6E8A-4147-A177-3AD203B41FA5}">
                          <a16:colId xmlns:a16="http://schemas.microsoft.com/office/drawing/2014/main" val="3988622350"/>
                        </a:ext>
                      </a:extLst>
                    </a:gridCol>
                    <a:gridCol w="1890316">
                      <a:extLst>
                        <a:ext uri="{9D8B030D-6E8A-4147-A177-3AD203B41FA5}">
                          <a16:colId xmlns:a16="http://schemas.microsoft.com/office/drawing/2014/main" val="1613997504"/>
                        </a:ext>
                      </a:extLst>
                    </a:gridCol>
                  </a:tblGrid>
                  <a:tr h="1213043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Contribution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Previous results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solidFill>
                                <a:schemeClr val="accent3"/>
                              </a:solidFill>
                            </a:rPr>
                            <a:t>[Gerlach, </a:t>
                          </a:r>
                          <a:r>
                            <a:rPr lang="en-US" sz="1200" b="1" dirty="0" err="1">
                              <a:solidFill>
                                <a:schemeClr val="accent3"/>
                              </a:solidFill>
                            </a:rPr>
                            <a:t>Nierste</a:t>
                          </a:r>
                          <a:r>
                            <a:rPr lang="en-US" sz="1200" b="1" dirty="0">
                              <a:solidFill>
                                <a:schemeClr val="accent3"/>
                              </a:solidFill>
                            </a:rPr>
                            <a:t>, </a:t>
                          </a:r>
                          <a:r>
                            <a:rPr lang="en-US" sz="1200" b="1" dirty="0" err="1">
                              <a:solidFill>
                                <a:schemeClr val="accent3"/>
                              </a:solidFill>
                            </a:rPr>
                            <a:t>Shtabovenko</a:t>
                          </a:r>
                          <a:r>
                            <a:rPr lang="en-US" sz="1200" b="1" dirty="0">
                              <a:solidFill>
                                <a:schemeClr val="accent3"/>
                              </a:solidFill>
                            </a:rPr>
                            <a:t>, Steinhauser, 2022]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New results </a:t>
                          </a:r>
                          <a:r>
                            <a:rPr lang="en-GB" sz="1200" b="1" kern="1200" dirty="0">
                              <a:solidFill>
                                <a:schemeClr val="accent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[</a:t>
                          </a:r>
                          <a:r>
                            <a:rPr lang="en-GB" sz="1200" b="1" kern="1200" dirty="0" err="1">
                              <a:solidFill>
                                <a:schemeClr val="accent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Nierste</a:t>
                          </a:r>
                          <a:r>
                            <a:rPr lang="en-GB" sz="1200" b="1" kern="1200" dirty="0">
                              <a:solidFill>
                                <a:schemeClr val="accent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 Reeck, </a:t>
                          </a:r>
                          <a:r>
                            <a:rPr lang="en-GB" sz="1200" b="1" kern="1200" dirty="0" err="1">
                              <a:solidFill>
                                <a:schemeClr val="accent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Shtabovenko</a:t>
                          </a:r>
                          <a:r>
                            <a:rPr lang="en-GB" sz="1200" b="1" kern="1200" dirty="0">
                              <a:solidFill>
                                <a:schemeClr val="accent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 Steinhauser, 2025]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1" kern="1200" dirty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Status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2955405"/>
                      </a:ext>
                    </a:extLst>
                  </a:tr>
                  <a:tr h="609966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×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 loops,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𝑂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r>
                            <a:rPr lang="en-GB" dirty="0"/>
                            <a:t> loops,</a:t>
                          </a:r>
                          <a:r>
                            <a:rPr lang="en-GB" dirty="0">
                              <a:solidFill>
                                <a:schemeClr val="accent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200" smtClean="0">
                                  <a:solidFill>
                                    <a:srgbClr val="A3107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𝑂</m:t>
                              </m:r>
                              <m:r>
                                <a:rPr lang="en-US" sz="1800" b="0" i="1" kern="1200" smtClean="0">
                                  <a:solidFill>
                                    <a:srgbClr val="A3107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800" b="0" i="1" kern="1200" smtClean="0">
                                      <a:solidFill>
                                        <a:srgbClr val="A3107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kern="1200" smtClean="0">
                                      <a:solidFill>
                                        <a:srgbClr val="A3107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1800" b="0" i="1" kern="1200" smtClean="0">
                                      <a:solidFill>
                                        <a:srgbClr val="A3107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</m:sup>
                              </m:sSup>
                              <m:r>
                                <a:rPr lang="en-US" sz="1800" b="0" i="1" kern="1200" smtClean="0">
                                  <a:solidFill>
                                    <a:srgbClr val="A3107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44916570"/>
                      </a:ext>
                    </a:extLst>
                  </a:tr>
                  <a:tr h="609966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×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3−6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 loops,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𝑂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en-GB" dirty="0">
                            <a:effectLst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dirty="0">
                              <a:solidFill>
                                <a:srgbClr val="A3107C"/>
                              </a:solidFill>
                            </a:rPr>
                            <a:t>3</a:t>
                          </a:r>
                          <a:r>
                            <a:rPr lang="en-GB" dirty="0"/>
                            <a:t> loops,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200" smtClean="0">
                                  <a:solidFill>
                                    <a:srgbClr val="A3107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𝑂</m:t>
                              </m:r>
                              <m:r>
                                <a:rPr lang="en-US" sz="1800" b="0" i="1" kern="1200" smtClean="0">
                                  <a:solidFill>
                                    <a:srgbClr val="A3107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800" b="0" i="1" kern="1200" smtClean="0">
                                      <a:solidFill>
                                        <a:srgbClr val="A3107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kern="1200" smtClean="0">
                                      <a:solidFill>
                                        <a:srgbClr val="A3107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1800" b="0" i="1" kern="1200" smtClean="0">
                                      <a:solidFill>
                                        <a:srgbClr val="A3107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</m:sup>
                              </m:sSup>
                              <m:r>
                                <a:rPr lang="en-US" sz="1800" b="0" i="1" kern="1200" smtClean="0">
                                  <a:solidFill>
                                    <a:srgbClr val="A3107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48111041"/>
                      </a:ext>
                    </a:extLst>
                  </a:tr>
                  <a:tr h="609966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3−6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×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3−6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 loops,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𝑂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solidFill>
                                <a:srgbClr val="A3107C"/>
                              </a:solidFill>
                            </a:rPr>
                            <a:t>3</a:t>
                          </a:r>
                          <a:r>
                            <a:rPr lang="en-GB" dirty="0"/>
                            <a:t> loops,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200" smtClean="0">
                                  <a:solidFill>
                                    <a:srgbClr val="A3107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𝑂</m:t>
                              </m:r>
                              <m:r>
                                <a:rPr lang="en-US" sz="1800" b="0" i="1" kern="1200" smtClean="0">
                                  <a:solidFill>
                                    <a:srgbClr val="A3107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800" b="0" i="1" kern="1200" smtClean="0">
                                      <a:solidFill>
                                        <a:srgbClr val="A3107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kern="1200" smtClean="0">
                                      <a:solidFill>
                                        <a:srgbClr val="A3107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1800" b="0" i="1" kern="1200" smtClean="0">
                                      <a:solidFill>
                                        <a:srgbClr val="A3107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</m:sup>
                              </m:sSup>
                              <m:r>
                                <a:rPr lang="en-US" sz="1800" b="0" i="1" kern="1200" smtClean="0">
                                  <a:solidFill>
                                    <a:srgbClr val="A3107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28432006"/>
                      </a:ext>
                    </a:extLst>
                  </a:tr>
                  <a:tr h="609966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×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 loops,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𝑂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en-GB" dirty="0">
                            <a:effectLst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en-GB"/>
                            <a:t> </a:t>
                          </a:r>
                          <a:r>
                            <a:rPr lang="en-GB" dirty="0"/>
                            <a:t>loops,</a:t>
                          </a:r>
                          <a:r>
                            <a:rPr lang="en-GB" dirty="0">
                              <a:solidFill>
                                <a:srgbClr val="A3107C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200" smtClean="0">
                                  <a:solidFill>
                                    <a:srgbClr val="A3107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𝑂</m:t>
                              </m:r>
                              <m:r>
                                <a:rPr lang="en-US" sz="1800" b="0" i="1" kern="1200" smtClean="0">
                                  <a:solidFill>
                                    <a:srgbClr val="A3107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800" b="0" i="1" kern="1200" smtClean="0">
                                      <a:solidFill>
                                        <a:srgbClr val="A3107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kern="1200" smtClean="0">
                                      <a:solidFill>
                                        <a:srgbClr val="A3107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1800" b="0" i="1" kern="1200" smtClean="0">
                                      <a:solidFill>
                                        <a:srgbClr val="A3107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</m:sup>
                              </m:sSup>
                              <m:r>
                                <a:rPr lang="en-US" sz="1800" b="0" i="1" kern="1200" smtClean="0">
                                  <a:solidFill>
                                    <a:srgbClr val="A3107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49548185"/>
                      </a:ext>
                    </a:extLst>
                  </a:tr>
                  <a:tr h="609966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3−6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×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 loops,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𝑂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en-GB" dirty="0"/>
                            <a:t> loops,</a:t>
                          </a:r>
                          <a:r>
                            <a:rPr lang="en-GB" dirty="0">
                              <a:solidFill>
                                <a:schemeClr val="accent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200" smtClean="0">
                                  <a:solidFill>
                                    <a:srgbClr val="A3107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𝑂</m:t>
                              </m:r>
                              <m:r>
                                <a:rPr lang="en-US" sz="1800" b="0" i="1" kern="1200" smtClean="0">
                                  <a:solidFill>
                                    <a:srgbClr val="A3107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800" b="0" i="1" kern="1200" smtClean="0">
                                      <a:solidFill>
                                        <a:srgbClr val="A3107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kern="1200" smtClean="0">
                                      <a:solidFill>
                                        <a:srgbClr val="A3107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1800" b="0" i="1" kern="1200" smtClean="0">
                                      <a:solidFill>
                                        <a:srgbClr val="A3107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</m:sup>
                              </m:sSup>
                              <m:r>
                                <a:rPr lang="en-US" sz="1800" b="0" i="1" kern="1200" smtClean="0">
                                  <a:solidFill>
                                    <a:srgbClr val="A3107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5868212"/>
                      </a:ext>
                    </a:extLst>
                  </a:tr>
                  <a:tr h="609966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×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 loops,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𝑂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en-GB" dirty="0"/>
                            <a:t> loops,</a:t>
                          </a:r>
                          <a:r>
                            <a:rPr lang="en-GB" dirty="0">
                              <a:solidFill>
                                <a:schemeClr val="accent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200" smtClean="0">
                                  <a:solidFill>
                                    <a:srgbClr val="A3107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𝑂</m:t>
                              </m:r>
                              <m:r>
                                <a:rPr lang="en-US" sz="1800" b="0" i="1" kern="1200" smtClean="0">
                                  <a:solidFill>
                                    <a:srgbClr val="A3107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800" b="0" i="1" kern="1200" smtClean="0">
                                      <a:solidFill>
                                        <a:srgbClr val="A3107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kern="1200" smtClean="0">
                                      <a:solidFill>
                                        <a:srgbClr val="A3107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1800" b="0" i="1" kern="1200" smtClean="0">
                                      <a:solidFill>
                                        <a:srgbClr val="A3107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</m:sup>
                              </m:sSup>
                              <m:r>
                                <a:rPr lang="en-US" sz="1800" b="0" i="1" kern="1200" smtClean="0">
                                  <a:solidFill>
                                    <a:srgbClr val="A3107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830063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719C6F0E-D16C-6CB3-799D-AC1070A241D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6747418"/>
                  </p:ext>
                </p:extLst>
              </p:nvPr>
            </p:nvGraphicFramePr>
            <p:xfrm>
              <a:off x="371475" y="1400961"/>
              <a:ext cx="7561264" cy="4872839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890316">
                      <a:extLst>
                        <a:ext uri="{9D8B030D-6E8A-4147-A177-3AD203B41FA5}">
                          <a16:colId xmlns:a16="http://schemas.microsoft.com/office/drawing/2014/main" val="3075996691"/>
                        </a:ext>
                      </a:extLst>
                    </a:gridCol>
                    <a:gridCol w="1890316">
                      <a:extLst>
                        <a:ext uri="{9D8B030D-6E8A-4147-A177-3AD203B41FA5}">
                          <a16:colId xmlns:a16="http://schemas.microsoft.com/office/drawing/2014/main" val="239572736"/>
                        </a:ext>
                      </a:extLst>
                    </a:gridCol>
                    <a:gridCol w="1890316">
                      <a:extLst>
                        <a:ext uri="{9D8B030D-6E8A-4147-A177-3AD203B41FA5}">
                          <a16:colId xmlns:a16="http://schemas.microsoft.com/office/drawing/2014/main" val="3988622350"/>
                        </a:ext>
                      </a:extLst>
                    </a:gridCol>
                    <a:gridCol w="1890316">
                      <a:extLst>
                        <a:ext uri="{9D8B030D-6E8A-4147-A177-3AD203B41FA5}">
                          <a16:colId xmlns:a16="http://schemas.microsoft.com/office/drawing/2014/main" val="1613997504"/>
                        </a:ext>
                      </a:extLst>
                    </a:gridCol>
                  </a:tblGrid>
                  <a:tr h="1213043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Contribution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Previous results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solidFill>
                                <a:schemeClr val="accent3"/>
                              </a:solidFill>
                            </a:rPr>
                            <a:t>[Gerlach, </a:t>
                          </a:r>
                          <a:r>
                            <a:rPr lang="en-US" sz="1200" b="1" dirty="0" err="1">
                              <a:solidFill>
                                <a:schemeClr val="accent3"/>
                              </a:solidFill>
                            </a:rPr>
                            <a:t>Nierste</a:t>
                          </a:r>
                          <a:r>
                            <a:rPr lang="en-US" sz="1200" b="1" dirty="0">
                              <a:solidFill>
                                <a:schemeClr val="accent3"/>
                              </a:solidFill>
                            </a:rPr>
                            <a:t>, </a:t>
                          </a:r>
                          <a:r>
                            <a:rPr lang="en-US" sz="1200" b="1" dirty="0" err="1">
                              <a:solidFill>
                                <a:schemeClr val="accent3"/>
                              </a:solidFill>
                            </a:rPr>
                            <a:t>Shtabovenko</a:t>
                          </a:r>
                          <a:r>
                            <a:rPr lang="en-US" sz="1200" b="1" dirty="0">
                              <a:solidFill>
                                <a:schemeClr val="accent3"/>
                              </a:solidFill>
                            </a:rPr>
                            <a:t>, Steinhauser, 2022]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New results </a:t>
                          </a:r>
                          <a:r>
                            <a:rPr lang="en-GB" sz="1200" b="1" kern="1200" dirty="0">
                              <a:solidFill>
                                <a:schemeClr val="accent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[</a:t>
                          </a:r>
                          <a:r>
                            <a:rPr lang="en-GB" sz="1200" b="1" kern="1200" dirty="0" err="1">
                              <a:solidFill>
                                <a:schemeClr val="accent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Nierste</a:t>
                          </a:r>
                          <a:r>
                            <a:rPr lang="en-GB" sz="1200" b="1" kern="1200" dirty="0">
                              <a:solidFill>
                                <a:schemeClr val="accent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 Reeck, </a:t>
                          </a:r>
                          <a:r>
                            <a:rPr lang="en-GB" sz="1200" b="1" kern="1200" dirty="0" err="1">
                              <a:solidFill>
                                <a:schemeClr val="accent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Shtabovenko</a:t>
                          </a:r>
                          <a:r>
                            <a:rPr lang="en-GB" sz="1200" b="1" kern="1200" dirty="0">
                              <a:solidFill>
                                <a:schemeClr val="accent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 Steinhauser, 2025]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1" kern="1200" dirty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Status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2955405"/>
                      </a:ext>
                    </a:extLst>
                  </a:tr>
                  <a:tr h="609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671" t="-204167" r="-300671" b="-5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00671" t="-204167" r="-200671" b="-5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00671" t="-204167" r="-100671" b="-5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44916570"/>
                      </a:ext>
                    </a:extLst>
                  </a:tr>
                  <a:tr h="609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671" t="-304167" r="-300671" b="-4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00671" t="-304167" r="-200671" b="-4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00671" t="-304167" r="-100671" b="-4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48111041"/>
                      </a:ext>
                    </a:extLst>
                  </a:tr>
                  <a:tr h="609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671" t="-404167" r="-300671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00671" t="-404167" r="-200671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00671" t="-404167" r="-100671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28432006"/>
                      </a:ext>
                    </a:extLst>
                  </a:tr>
                  <a:tr h="609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671" t="-504167" r="-300671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00671" t="-504167" r="-200671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00671" t="-504167" r="-100671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49548185"/>
                      </a:ext>
                    </a:extLst>
                  </a:tr>
                  <a:tr h="609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671" t="-604167" r="-300671" b="-1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00671" t="-604167" r="-200671" b="-1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00671" t="-604167" r="-100671" b="-1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5868212"/>
                      </a:ext>
                    </a:extLst>
                  </a:tr>
                  <a:tr h="609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671" t="-704167" r="-300671" b="-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00671" t="-704167" r="-200671" b="-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00671" t="-704167" r="-100671" b="-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830063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4C4B987-B8E3-FF76-E70C-EFC50BD93311}"/>
                  </a:ext>
                </a:extLst>
              </p:cNvPr>
              <p:cNvSpPr txBox="1"/>
              <p:nvPr/>
            </p:nvSpPr>
            <p:spPr bwMode="gray">
              <a:xfrm>
                <a:off x="8795838" y="213051"/>
                <a:ext cx="1080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500" b="1" i="0" smtClean="0">
                          <a:latin typeface="Cambria Math" panose="02040503050406030204" pitchFamily="18" charset="0"/>
                        </a:rPr>
                        <m:t>𝚫𝚪</m:t>
                      </m:r>
                    </m:oMath>
                  </m:oMathPara>
                </a14:m>
                <a:endParaRPr lang="en-GB" sz="35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4C4B987-B8E3-FF76-E70C-EFC50BD93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8795838" y="213051"/>
                <a:ext cx="1080000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platzhalter 9">
                <a:extLst>
                  <a:ext uri="{FF2B5EF4-FFF2-40B4-BE49-F238E27FC236}">
                    <a16:creationId xmlns:a16="http://schemas.microsoft.com/office/drawing/2014/main" id="{F2ADC695-6F7D-9011-B3AF-FFBB780A74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8638" y="1376362"/>
                <a:ext cx="3671887" cy="244792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70000" indent="-2700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0000" indent="-2700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+mj-lt"/>
                  <a:buAutoNum type="arabicPeriod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40000" indent="-270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Symbol" panose="05050102010706020507" pitchFamily="18" charset="2"/>
                  <a:buChar char="-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540000" indent="-270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+mj-lt"/>
                  <a:buAutoNum type="alphaLcPeriod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85000"/>
                  </a:lnSpc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20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0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0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Font typeface="Wingdings" panose="05000000000000000000" pitchFamily="2" charset="2"/>
                  <a:buNone/>
                </a:pPr>
                <a:r>
                  <a:rPr lang="en-GB" sz="1800" b="1" dirty="0">
                    <a:solidFill>
                      <a:schemeClr val="accent1"/>
                    </a:solidFill>
                  </a:rPr>
                  <a:t>Main challenges</a:t>
                </a:r>
              </a:p>
              <a:p>
                <a:pPr lvl="1">
                  <a:buClr>
                    <a:srgbClr val="009682"/>
                  </a:buClr>
                  <a:defRPr/>
                </a:pPr>
                <a:r>
                  <a:rPr lang="en-US" dirty="0">
                    <a:solidFill>
                      <a:srgbClr val="002D4C"/>
                    </a:solidFill>
                    <a:latin typeface="Arial"/>
                  </a:rPr>
                  <a:t>Large number of diagrams: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2D4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2D4C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2D4C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b="0" i="1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2D4C"/>
                  </a:solidFill>
                  <a:latin typeface="Arial"/>
                </a:endParaRPr>
              </a:p>
              <a:p>
                <a:pPr lvl="1">
                  <a:buClr>
                    <a:srgbClr val="009682"/>
                  </a:buClr>
                  <a:defRPr/>
                </a:pPr>
                <a:r>
                  <a:rPr lang="en-US" dirty="0">
                    <a:solidFill>
                      <a:srgbClr val="002D4C"/>
                    </a:solidFill>
                    <a:latin typeface="Arial"/>
                  </a:rPr>
                  <a:t>Master integrals with 3 loops, on-shell, 2 mass scales: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002D4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2D4C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D4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2D4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002D4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2D4C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D4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2D4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>
                  <a:solidFill>
                    <a:srgbClr val="002D4C"/>
                  </a:solidFill>
                  <a:latin typeface="Arial"/>
                </a:endParaRPr>
              </a:p>
              <a:p>
                <a:pPr lvl="1">
                  <a:buClr>
                    <a:srgbClr val="009682"/>
                  </a:buClr>
                  <a:defRPr/>
                </a:pPr>
                <a:r>
                  <a:rPr lang="en-US" dirty="0"/>
                  <a:t>Projectors for Dirac matrices in d dimensions</a:t>
                </a:r>
              </a:p>
              <a:p>
                <a:pPr lvl="1">
                  <a:buClr>
                    <a:srgbClr val="009682"/>
                  </a:buClr>
                  <a:defRPr/>
                </a:pPr>
                <a:r>
                  <a:rPr lang="en-US" dirty="0">
                    <a:solidFill>
                      <a:srgbClr val="002D4C"/>
                    </a:solidFill>
                    <a:latin typeface="Arial"/>
                  </a:rPr>
                  <a:t>Dimensional </a:t>
                </a:r>
                <a:r>
                  <a:rPr lang="en-US" dirty="0" err="1">
                    <a:solidFill>
                      <a:srgbClr val="002D4C"/>
                    </a:solidFill>
                    <a:latin typeface="Arial"/>
                  </a:rPr>
                  <a:t>regularisation</a:t>
                </a:r>
                <a:r>
                  <a:rPr lang="en-US" dirty="0">
                    <a:solidFill>
                      <a:srgbClr val="002D4C"/>
                    </a:solidFill>
                    <a:latin typeface="Arial"/>
                  </a:rPr>
                  <a:t> and evanescent operators</a:t>
                </a:r>
                <a:endParaRPr lang="en-GB" dirty="0"/>
              </a:p>
            </p:txBody>
          </p:sp>
        </mc:Choice>
        <mc:Fallback xmlns="">
          <p:sp>
            <p:nvSpPr>
              <p:cNvPr id="24" name="Textplatzhalter 9">
                <a:extLst>
                  <a:ext uri="{FF2B5EF4-FFF2-40B4-BE49-F238E27FC236}">
                    <a16:creationId xmlns:a16="http://schemas.microsoft.com/office/drawing/2014/main" id="{F2ADC695-6F7D-9011-B3AF-FFBB780A7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638" y="1376362"/>
                <a:ext cx="3671887" cy="2447926"/>
              </a:xfrm>
              <a:prstGeom prst="rect">
                <a:avLst/>
              </a:prstGeom>
              <a:blipFill>
                <a:blip r:embed="rId13"/>
                <a:stretch>
                  <a:fillRect l="-1379" t="-1036" b="-10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Placeholder 30" descr="A diagram of a circle with arrows and circles&#10;&#10;AI-generated content may be incorrect.">
            <a:extLst>
              <a:ext uri="{FF2B5EF4-FFF2-40B4-BE49-F238E27FC236}">
                <a16:creationId xmlns:a16="http://schemas.microsoft.com/office/drawing/2014/main" id="{3DD3B6D6-FB6F-AA61-EAE5-0911C3D4C40C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2081" b="-1"/>
          <a:stretch/>
        </p:blipFill>
        <p:spPr>
          <a:xfrm>
            <a:off x="8002441" y="4057167"/>
            <a:ext cx="3964280" cy="2066877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861DB05E-61DE-6063-5FDA-80B7A26D3E64}"/>
              </a:ext>
            </a:extLst>
          </p:cNvPr>
          <p:cNvGrpSpPr/>
          <p:nvPr/>
        </p:nvGrpSpPr>
        <p:grpSpPr>
          <a:xfrm>
            <a:off x="6676131" y="2706918"/>
            <a:ext cx="434755" cy="3471302"/>
            <a:chOff x="6676131" y="2706918"/>
            <a:chExt cx="434755" cy="3471302"/>
          </a:xfrm>
        </p:grpSpPr>
        <p:grpSp>
          <p:nvGrpSpPr>
            <p:cNvPr id="16" name="Gruppieren 97">
              <a:extLst>
                <a:ext uri="{FF2B5EF4-FFF2-40B4-BE49-F238E27FC236}">
                  <a16:creationId xmlns:a16="http://schemas.microsoft.com/office/drawing/2014/main" id="{490458DE-ACF6-6B0F-1546-98E54D3EBE3D}"/>
                </a:ext>
              </a:extLst>
            </p:cNvPr>
            <p:cNvGrpSpPr/>
            <p:nvPr/>
          </p:nvGrpSpPr>
          <p:grpSpPr>
            <a:xfrm>
              <a:off x="6676131" y="2706918"/>
              <a:ext cx="432000" cy="432000"/>
              <a:chOff x="6203950" y="2825279"/>
              <a:chExt cx="432000" cy="432000"/>
            </a:xfrm>
          </p:grpSpPr>
          <p:sp>
            <p:nvSpPr>
              <p:cNvPr id="17" name="Ellipse 98">
                <a:extLst>
                  <a:ext uri="{FF2B5EF4-FFF2-40B4-BE49-F238E27FC236}">
                    <a16:creationId xmlns:a16="http://schemas.microsoft.com/office/drawing/2014/main" id="{F0C5E7ED-3F40-750B-BED6-7FB2C00660DF}"/>
                  </a:ext>
                </a:extLst>
              </p:cNvPr>
              <p:cNvSpPr/>
              <p:nvPr/>
            </p:nvSpPr>
            <p:spPr bwMode="gray">
              <a:xfrm>
                <a:off x="6203950" y="2825279"/>
                <a:ext cx="432000" cy="4320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1600" dirty="0" err="1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8" name="Gruppieren 99">
                <a:extLst>
                  <a:ext uri="{FF2B5EF4-FFF2-40B4-BE49-F238E27FC236}">
                    <a16:creationId xmlns:a16="http://schemas.microsoft.com/office/drawing/2014/main" id="{126C924E-9607-0C49-62B2-B91681428416}"/>
                  </a:ext>
                </a:extLst>
              </p:cNvPr>
              <p:cNvGrpSpPr/>
              <p:nvPr/>
            </p:nvGrpSpPr>
            <p:grpSpPr>
              <a:xfrm>
                <a:off x="6302270" y="2953365"/>
                <a:ext cx="235360" cy="175828"/>
                <a:chOff x="6240016" y="2717304"/>
                <a:chExt cx="470719" cy="351656"/>
              </a:xfrm>
            </p:grpSpPr>
            <p:cxnSp>
              <p:nvCxnSpPr>
                <p:cNvPr id="19" name="Gerader Verbinder 100">
                  <a:extLst>
                    <a:ext uri="{FF2B5EF4-FFF2-40B4-BE49-F238E27FC236}">
                      <a16:creationId xmlns:a16="http://schemas.microsoft.com/office/drawing/2014/main" id="{D2C7431B-9261-95A0-6868-DCE809F7791F}"/>
                    </a:ext>
                  </a:extLst>
                </p:cNvPr>
                <p:cNvCxnSpPr/>
                <p:nvPr/>
              </p:nvCxnSpPr>
              <p:spPr bwMode="gray">
                <a:xfrm>
                  <a:off x="6240016" y="2924944"/>
                  <a:ext cx="144016" cy="144016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Gerader Verbinder 101">
                  <a:extLst>
                    <a:ext uri="{FF2B5EF4-FFF2-40B4-BE49-F238E27FC236}">
                      <a16:creationId xmlns:a16="http://schemas.microsoft.com/office/drawing/2014/main" id="{923D549A-E3F9-118D-D196-93046C06A4D6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6359080" y="2717304"/>
                  <a:ext cx="351655" cy="351656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8" name="Gruppieren 97">
              <a:extLst>
                <a:ext uri="{FF2B5EF4-FFF2-40B4-BE49-F238E27FC236}">
                  <a16:creationId xmlns:a16="http://schemas.microsoft.com/office/drawing/2014/main" id="{8CCB401A-6F8E-25FA-4696-92884D33CE10}"/>
                </a:ext>
              </a:extLst>
            </p:cNvPr>
            <p:cNvGrpSpPr/>
            <p:nvPr/>
          </p:nvGrpSpPr>
          <p:grpSpPr>
            <a:xfrm>
              <a:off x="6678886" y="3318460"/>
              <a:ext cx="432000" cy="1041096"/>
              <a:chOff x="6203950" y="2825279"/>
              <a:chExt cx="432000" cy="1041096"/>
            </a:xfrm>
          </p:grpSpPr>
          <p:sp>
            <p:nvSpPr>
              <p:cNvPr id="29" name="Ellipse 98">
                <a:extLst>
                  <a:ext uri="{FF2B5EF4-FFF2-40B4-BE49-F238E27FC236}">
                    <a16:creationId xmlns:a16="http://schemas.microsoft.com/office/drawing/2014/main" id="{5C3CAE3B-A2CF-DFC2-FE40-93945E91A106}"/>
                  </a:ext>
                </a:extLst>
              </p:cNvPr>
              <p:cNvSpPr/>
              <p:nvPr/>
            </p:nvSpPr>
            <p:spPr bwMode="gray">
              <a:xfrm>
                <a:off x="6203950" y="2825279"/>
                <a:ext cx="432000" cy="432000"/>
              </a:xfrm>
              <a:prstGeom prst="ellipse">
                <a:avLst/>
              </a:prstGeom>
              <a:solidFill>
                <a:srgbClr val="FCE5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1600" dirty="0" err="1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0" name="Gruppieren 99">
                <a:extLst>
                  <a:ext uri="{FF2B5EF4-FFF2-40B4-BE49-F238E27FC236}">
                    <a16:creationId xmlns:a16="http://schemas.microsoft.com/office/drawing/2014/main" id="{B66E33FF-20A9-552F-8F1B-B3A95F613804}"/>
                  </a:ext>
                </a:extLst>
              </p:cNvPr>
              <p:cNvGrpSpPr/>
              <p:nvPr/>
            </p:nvGrpSpPr>
            <p:grpSpPr>
              <a:xfrm>
                <a:off x="6302270" y="2953365"/>
                <a:ext cx="235360" cy="175828"/>
                <a:chOff x="6240016" y="2717304"/>
                <a:chExt cx="470719" cy="351656"/>
              </a:xfrm>
            </p:grpSpPr>
            <p:cxnSp>
              <p:nvCxnSpPr>
                <p:cNvPr id="31" name="Gerader Verbinder 100">
                  <a:extLst>
                    <a:ext uri="{FF2B5EF4-FFF2-40B4-BE49-F238E27FC236}">
                      <a16:creationId xmlns:a16="http://schemas.microsoft.com/office/drawing/2014/main" id="{5559AF96-C64B-71A7-2D57-7A34D95243B3}"/>
                    </a:ext>
                  </a:extLst>
                </p:cNvPr>
                <p:cNvCxnSpPr/>
                <p:nvPr/>
              </p:nvCxnSpPr>
              <p:spPr bwMode="gray">
                <a:xfrm>
                  <a:off x="6240016" y="2924944"/>
                  <a:ext cx="144016" cy="144016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Gerader Verbinder 101">
                  <a:extLst>
                    <a:ext uri="{FF2B5EF4-FFF2-40B4-BE49-F238E27FC236}">
                      <a16:creationId xmlns:a16="http://schemas.microsoft.com/office/drawing/2014/main" id="{F9CB17C0-D877-69DC-6016-D057460BEEE5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6359080" y="2717304"/>
                  <a:ext cx="351655" cy="351656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Ellipse 98">
                <a:extLst>
                  <a:ext uri="{FF2B5EF4-FFF2-40B4-BE49-F238E27FC236}">
                    <a16:creationId xmlns:a16="http://schemas.microsoft.com/office/drawing/2014/main" id="{86ED6CDB-744F-E870-34E5-83E8FA5E1F6E}"/>
                  </a:ext>
                </a:extLst>
              </p:cNvPr>
              <p:cNvSpPr/>
              <p:nvPr/>
            </p:nvSpPr>
            <p:spPr bwMode="gray">
              <a:xfrm>
                <a:off x="6203950" y="3434375"/>
                <a:ext cx="432000" cy="432000"/>
              </a:xfrm>
              <a:prstGeom prst="ellipse">
                <a:avLst/>
              </a:prstGeom>
              <a:solidFill>
                <a:srgbClr val="FCE5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1600" dirty="0" err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3" name="Gruppieren 97">
              <a:extLst>
                <a:ext uri="{FF2B5EF4-FFF2-40B4-BE49-F238E27FC236}">
                  <a16:creationId xmlns:a16="http://schemas.microsoft.com/office/drawing/2014/main" id="{C50A1BFB-84B3-CB28-A9E4-A976EC00678E}"/>
                </a:ext>
              </a:extLst>
            </p:cNvPr>
            <p:cNvGrpSpPr/>
            <p:nvPr/>
          </p:nvGrpSpPr>
          <p:grpSpPr>
            <a:xfrm>
              <a:off x="6676131" y="4534420"/>
              <a:ext cx="432000" cy="432000"/>
              <a:chOff x="6203950" y="2825279"/>
              <a:chExt cx="432000" cy="432000"/>
            </a:xfrm>
          </p:grpSpPr>
          <p:sp>
            <p:nvSpPr>
              <p:cNvPr id="34" name="Ellipse 98">
                <a:extLst>
                  <a:ext uri="{FF2B5EF4-FFF2-40B4-BE49-F238E27FC236}">
                    <a16:creationId xmlns:a16="http://schemas.microsoft.com/office/drawing/2014/main" id="{FE89B46B-86E2-51A5-F9E8-4D5C179E67F1}"/>
                  </a:ext>
                </a:extLst>
              </p:cNvPr>
              <p:cNvSpPr/>
              <p:nvPr/>
            </p:nvSpPr>
            <p:spPr bwMode="gray">
              <a:xfrm>
                <a:off x="6203950" y="2825279"/>
                <a:ext cx="432000" cy="4320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1600" dirty="0" err="1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5" name="Gruppieren 99">
                <a:extLst>
                  <a:ext uri="{FF2B5EF4-FFF2-40B4-BE49-F238E27FC236}">
                    <a16:creationId xmlns:a16="http://schemas.microsoft.com/office/drawing/2014/main" id="{73BA92D3-58C5-59B0-6868-B450271B99C0}"/>
                  </a:ext>
                </a:extLst>
              </p:cNvPr>
              <p:cNvGrpSpPr/>
              <p:nvPr/>
            </p:nvGrpSpPr>
            <p:grpSpPr>
              <a:xfrm>
                <a:off x="6302270" y="2953365"/>
                <a:ext cx="235360" cy="175828"/>
                <a:chOff x="6240016" y="2717304"/>
                <a:chExt cx="470719" cy="351656"/>
              </a:xfrm>
            </p:grpSpPr>
            <p:cxnSp>
              <p:nvCxnSpPr>
                <p:cNvPr id="36" name="Gerader Verbinder 100">
                  <a:extLst>
                    <a:ext uri="{FF2B5EF4-FFF2-40B4-BE49-F238E27FC236}">
                      <a16:creationId xmlns:a16="http://schemas.microsoft.com/office/drawing/2014/main" id="{D73EEFD2-6E01-EF90-FA24-245E3D35DFB7}"/>
                    </a:ext>
                  </a:extLst>
                </p:cNvPr>
                <p:cNvCxnSpPr/>
                <p:nvPr/>
              </p:nvCxnSpPr>
              <p:spPr bwMode="gray">
                <a:xfrm>
                  <a:off x="6240016" y="2924944"/>
                  <a:ext cx="144016" cy="144016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Gerader Verbinder 101">
                  <a:extLst>
                    <a:ext uri="{FF2B5EF4-FFF2-40B4-BE49-F238E27FC236}">
                      <a16:creationId xmlns:a16="http://schemas.microsoft.com/office/drawing/2014/main" id="{E9F9C6EE-5623-F547-9C8C-FE54C0501BEA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6359080" y="2717304"/>
                  <a:ext cx="351655" cy="351656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8" name="Gruppieren 97">
              <a:extLst>
                <a:ext uri="{FF2B5EF4-FFF2-40B4-BE49-F238E27FC236}">
                  <a16:creationId xmlns:a16="http://schemas.microsoft.com/office/drawing/2014/main" id="{8EE7B012-E9A4-1C43-4A03-AC4AF26E6668}"/>
                </a:ext>
              </a:extLst>
            </p:cNvPr>
            <p:cNvGrpSpPr/>
            <p:nvPr/>
          </p:nvGrpSpPr>
          <p:grpSpPr>
            <a:xfrm>
              <a:off x="6676131" y="5140320"/>
              <a:ext cx="432000" cy="432000"/>
              <a:chOff x="6203950" y="2825279"/>
              <a:chExt cx="432000" cy="432000"/>
            </a:xfrm>
          </p:grpSpPr>
          <p:sp>
            <p:nvSpPr>
              <p:cNvPr id="39" name="Ellipse 98">
                <a:extLst>
                  <a:ext uri="{FF2B5EF4-FFF2-40B4-BE49-F238E27FC236}">
                    <a16:creationId xmlns:a16="http://schemas.microsoft.com/office/drawing/2014/main" id="{139A236E-75B0-9D54-695D-E25A66B73A76}"/>
                  </a:ext>
                </a:extLst>
              </p:cNvPr>
              <p:cNvSpPr/>
              <p:nvPr/>
            </p:nvSpPr>
            <p:spPr bwMode="gray">
              <a:xfrm>
                <a:off x="6203950" y="2825279"/>
                <a:ext cx="432000" cy="4320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1600" dirty="0" err="1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0" name="Gruppieren 99">
                <a:extLst>
                  <a:ext uri="{FF2B5EF4-FFF2-40B4-BE49-F238E27FC236}">
                    <a16:creationId xmlns:a16="http://schemas.microsoft.com/office/drawing/2014/main" id="{A54525F5-1C08-8C4E-2253-5612461F9454}"/>
                  </a:ext>
                </a:extLst>
              </p:cNvPr>
              <p:cNvGrpSpPr/>
              <p:nvPr/>
            </p:nvGrpSpPr>
            <p:grpSpPr>
              <a:xfrm>
                <a:off x="6302270" y="2953365"/>
                <a:ext cx="235360" cy="175828"/>
                <a:chOff x="6240016" y="2717304"/>
                <a:chExt cx="470719" cy="351656"/>
              </a:xfrm>
            </p:grpSpPr>
            <p:cxnSp>
              <p:nvCxnSpPr>
                <p:cNvPr id="41" name="Gerader Verbinder 100">
                  <a:extLst>
                    <a:ext uri="{FF2B5EF4-FFF2-40B4-BE49-F238E27FC236}">
                      <a16:creationId xmlns:a16="http://schemas.microsoft.com/office/drawing/2014/main" id="{57915190-6EE8-A64B-BEB9-F3EC009AB18E}"/>
                    </a:ext>
                  </a:extLst>
                </p:cNvPr>
                <p:cNvCxnSpPr/>
                <p:nvPr/>
              </p:nvCxnSpPr>
              <p:spPr bwMode="gray">
                <a:xfrm>
                  <a:off x="6240016" y="2924944"/>
                  <a:ext cx="144016" cy="144016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Gerader Verbinder 101">
                  <a:extLst>
                    <a:ext uri="{FF2B5EF4-FFF2-40B4-BE49-F238E27FC236}">
                      <a16:creationId xmlns:a16="http://schemas.microsoft.com/office/drawing/2014/main" id="{9D6E5B85-0A78-2B4C-4A31-0B0E9DABDE53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6359080" y="2717304"/>
                  <a:ext cx="351655" cy="351656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3" name="Gruppieren 97">
              <a:extLst>
                <a:ext uri="{FF2B5EF4-FFF2-40B4-BE49-F238E27FC236}">
                  <a16:creationId xmlns:a16="http://schemas.microsoft.com/office/drawing/2014/main" id="{182F4689-89D3-7932-0760-51BEB1CE3B11}"/>
                </a:ext>
              </a:extLst>
            </p:cNvPr>
            <p:cNvGrpSpPr/>
            <p:nvPr/>
          </p:nvGrpSpPr>
          <p:grpSpPr>
            <a:xfrm>
              <a:off x="6676131" y="5746220"/>
              <a:ext cx="432000" cy="432000"/>
              <a:chOff x="6203950" y="2825279"/>
              <a:chExt cx="432000" cy="432000"/>
            </a:xfrm>
          </p:grpSpPr>
          <p:sp>
            <p:nvSpPr>
              <p:cNvPr id="44" name="Ellipse 98">
                <a:extLst>
                  <a:ext uri="{FF2B5EF4-FFF2-40B4-BE49-F238E27FC236}">
                    <a16:creationId xmlns:a16="http://schemas.microsoft.com/office/drawing/2014/main" id="{06D27CCF-6C87-7228-EBA4-0A61E401D3C3}"/>
                  </a:ext>
                </a:extLst>
              </p:cNvPr>
              <p:cNvSpPr/>
              <p:nvPr/>
            </p:nvSpPr>
            <p:spPr bwMode="gray">
              <a:xfrm>
                <a:off x="6203950" y="2825279"/>
                <a:ext cx="432000" cy="4320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1600" dirty="0" err="1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5" name="Gruppieren 99">
                <a:extLst>
                  <a:ext uri="{FF2B5EF4-FFF2-40B4-BE49-F238E27FC236}">
                    <a16:creationId xmlns:a16="http://schemas.microsoft.com/office/drawing/2014/main" id="{EE00D3F2-2939-1B16-D858-47D1679DAD34}"/>
                  </a:ext>
                </a:extLst>
              </p:cNvPr>
              <p:cNvGrpSpPr/>
              <p:nvPr/>
            </p:nvGrpSpPr>
            <p:grpSpPr>
              <a:xfrm>
                <a:off x="6302270" y="2953365"/>
                <a:ext cx="235360" cy="175828"/>
                <a:chOff x="6240016" y="2717304"/>
                <a:chExt cx="470719" cy="351656"/>
              </a:xfrm>
            </p:grpSpPr>
            <p:cxnSp>
              <p:nvCxnSpPr>
                <p:cNvPr id="46" name="Gerader Verbinder 100">
                  <a:extLst>
                    <a:ext uri="{FF2B5EF4-FFF2-40B4-BE49-F238E27FC236}">
                      <a16:creationId xmlns:a16="http://schemas.microsoft.com/office/drawing/2014/main" id="{65D6542B-0A5C-DFF7-86B5-951FA7BB3626}"/>
                    </a:ext>
                  </a:extLst>
                </p:cNvPr>
                <p:cNvCxnSpPr/>
                <p:nvPr/>
              </p:nvCxnSpPr>
              <p:spPr bwMode="gray">
                <a:xfrm>
                  <a:off x="6240016" y="2924944"/>
                  <a:ext cx="144016" cy="144016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Gerader Verbinder 101">
                  <a:extLst>
                    <a:ext uri="{FF2B5EF4-FFF2-40B4-BE49-F238E27FC236}">
                      <a16:creationId xmlns:a16="http://schemas.microsoft.com/office/drawing/2014/main" id="{5CB25644-04C9-C1EA-2836-82F09E61371F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6359080" y="2717304"/>
                  <a:ext cx="351655" cy="351656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0" name="Gruppieren 99">
              <a:extLst>
                <a:ext uri="{FF2B5EF4-FFF2-40B4-BE49-F238E27FC236}">
                  <a16:creationId xmlns:a16="http://schemas.microsoft.com/office/drawing/2014/main" id="{12BDC64E-2478-8856-C3E6-507899D8F280}"/>
                </a:ext>
              </a:extLst>
            </p:cNvPr>
            <p:cNvGrpSpPr/>
            <p:nvPr/>
          </p:nvGrpSpPr>
          <p:grpSpPr>
            <a:xfrm>
              <a:off x="6774451" y="4051705"/>
              <a:ext cx="235360" cy="175828"/>
              <a:chOff x="6240016" y="2717304"/>
              <a:chExt cx="470719" cy="351656"/>
            </a:xfrm>
          </p:grpSpPr>
          <p:cxnSp>
            <p:nvCxnSpPr>
              <p:cNvPr id="51" name="Gerader Verbinder 100">
                <a:extLst>
                  <a:ext uri="{FF2B5EF4-FFF2-40B4-BE49-F238E27FC236}">
                    <a16:creationId xmlns:a16="http://schemas.microsoft.com/office/drawing/2014/main" id="{41375BE1-07D5-AD00-5BCF-69387F5DD1C8}"/>
                  </a:ext>
                </a:extLst>
              </p:cNvPr>
              <p:cNvCxnSpPr/>
              <p:nvPr/>
            </p:nvCxnSpPr>
            <p:spPr bwMode="gray">
              <a:xfrm>
                <a:off x="6240016" y="2924944"/>
                <a:ext cx="144016" cy="14401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r Verbinder 101">
                <a:extLst>
                  <a:ext uri="{FF2B5EF4-FFF2-40B4-BE49-F238E27FC236}">
                    <a16:creationId xmlns:a16="http://schemas.microsoft.com/office/drawing/2014/main" id="{0D08A6A2-1888-C553-F46C-079592FC225C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H="1">
                <a:off x="6359080" y="2717304"/>
                <a:ext cx="351655" cy="35165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9056563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75945E12-703B-6B9C-B3B3-2EFEA65F687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2114075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7772400" imgH="10058400" progId="TCLayout.ActiveDocument.1">
                  <p:embed/>
                </p:oleObj>
              </mc:Choice>
              <mc:Fallback>
                <p:oleObj name="think-cell Slide" r:id="rId2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F0EBEAFA-0E07-B320-0FB8-74B6DF7D6E68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71475" y="1393484"/>
                <a:ext cx="5610583" cy="1223962"/>
              </a:xfrm>
            </p:spPr>
            <p:txBody>
              <a:bodyPr/>
              <a:lstStyle/>
              <a:p>
                <a:r>
                  <a:rPr lang="en-GB" sz="2000" b="1" dirty="0">
                    <a:solidFill>
                      <a:schemeClr val="accent1"/>
                    </a:solidFill>
                  </a:rPr>
                  <a:t>Latest theoretical prediction for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𝚫𝚪</m:t>
                    </m:r>
                    <m:r>
                      <a:rPr lang="en-US" sz="20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b="1" dirty="0">
                  <a:solidFill>
                    <a:schemeClr val="accent1"/>
                  </a:solidFill>
                </a:endParaRPr>
              </a:p>
              <a:p>
                <a:endParaRPr lang="en-GB" b="1" dirty="0">
                  <a:solidFill>
                    <a:schemeClr val="accent1"/>
                  </a:solidFill>
                </a:endParaRPr>
              </a:p>
              <a:p>
                <a:endParaRPr lang="en-GB" b="1" dirty="0">
                  <a:solidFill>
                    <a:schemeClr val="accent1"/>
                  </a:solidFill>
                </a:endParaRPr>
              </a:p>
              <a:p>
                <a:endParaRPr lang="en-GB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F0EBEAFA-0E07-B320-0FB8-74B6DF7D6E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71475" y="1393484"/>
                <a:ext cx="5610583" cy="1223962"/>
              </a:xfrm>
              <a:blipFill>
                <a:blip r:embed="rId25"/>
                <a:stretch>
                  <a:fillRect l="-2941" t="-61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C0840C1F-6C07-3DEB-F218-C9DF8F7F0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With NNLO corrections,        and        can be calculated to high precision.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0A220E6-04D2-6AFB-4AE6-63B38710AA8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 dirty="0"/>
              <a:t>08/07/2025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9705F4D-2C21-B674-8D0E-5DA5D848FF1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Pascal Reeck – B meson mixing at NNLO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8900531-9086-370D-EDEC-0F3B3B02285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EC563C-BF1C-9B8F-2D57-2B8E62CC4979}"/>
                  </a:ext>
                </a:extLst>
              </p:cNvPr>
              <p:cNvSpPr txBox="1"/>
              <p:nvPr/>
            </p:nvSpPr>
            <p:spPr bwMode="gray">
              <a:xfrm>
                <a:off x="4669252" y="213051"/>
                <a:ext cx="1080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500" b="1" i="0" smtClean="0">
                          <a:latin typeface="Cambria Math" panose="02040503050406030204" pitchFamily="18" charset="0"/>
                        </a:rPr>
                        <m:t>𝚫𝚪</m:t>
                      </m:r>
                    </m:oMath>
                  </m:oMathPara>
                </a14:m>
                <a:endParaRPr lang="en-GB" sz="35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EC563C-BF1C-9B8F-2D57-2B8E62CC4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669252" y="213051"/>
                <a:ext cx="1080000" cy="64633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E6ECD2B5-0119-6E84-B94B-04AEA0FCD29B}"/>
              </a:ext>
            </a:extLst>
          </p:cNvPr>
          <p:cNvPicPr>
            <a:picLocks noChangeAspect="1"/>
          </p:cNvPicPr>
          <p:nvPr/>
        </p:nvPicPr>
        <p:blipFill>
          <a:blip r:embed="rId27"/>
          <a:srcRect/>
          <a:stretch/>
        </p:blipFill>
        <p:spPr>
          <a:xfrm>
            <a:off x="378131" y="2614633"/>
            <a:ext cx="5187217" cy="3874460"/>
          </a:xfrm>
          <a:prstGeom prst="rect">
            <a:avLst/>
          </a:prstGeom>
        </p:spPr>
      </p:pic>
      <p:pic>
        <p:nvPicPr>
          <p:cNvPr id="18" name="Picture 17" descr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\Delta\Gamma_s = {{(0.077 \pm 0.016)}} ~\mbox{ps}^{-1}&#10;\end{equation*}&#10;&#10;&#10;\end{document}" title="IguanaTex Picture Display">
            <a:extLst>
              <a:ext uri="{FF2B5EF4-FFF2-40B4-BE49-F238E27FC236}">
                <a16:creationId xmlns:a16="http://schemas.microsoft.com/office/drawing/2014/main" id="{99E5B30A-8C77-D32B-1412-CC46E3001D0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1070142" y="1801277"/>
            <a:ext cx="3027680" cy="286512"/>
          </a:xfrm>
          <a:prstGeom prst="rect">
            <a:avLst/>
          </a:prstGeom>
        </p:spPr>
      </p:pic>
      <p:pic>
        <p:nvPicPr>
          <p:cNvPr id="6" name="Picture 5" descr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a_{\text{fs}}^s = \left({2.28 \pm 0.14} \right) \times 10^{-5}&#10;\end{equation*}&#10;&#10;&#10;\end{document}" title="IguanaTex Picture Display">
            <a:extLst>
              <a:ext uri="{FF2B5EF4-FFF2-40B4-BE49-F238E27FC236}">
                <a16:creationId xmlns:a16="http://schemas.microsoft.com/office/drawing/2014/main" id="{FA0B558A-5A64-8CEB-C9A7-A6F9CF9AE16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6879529" y="1814925"/>
            <a:ext cx="2834640" cy="286512"/>
          </a:xfrm>
          <a:prstGeom prst="rect">
            <a:avLst/>
          </a:prstGeom>
        </p:spPr>
      </p:pic>
      <p:pic>
        <p:nvPicPr>
          <p:cNvPr id="16" name="Picture 15" descr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\Delta\Gamma_d = {{(0.00211 \pm 0.00045)}} ~\mbox{ps}^{-1}&#10;\end{equation*}&#10;&#10;&#10;\end{document}" title="IguanaTex Picture Display">
            <a:extLst>
              <a:ext uri="{FF2B5EF4-FFF2-40B4-BE49-F238E27FC236}">
                <a16:creationId xmlns:a16="http://schemas.microsoft.com/office/drawing/2014/main" id="{21103F5E-0061-4741-EB30-B0B38BD6325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1070142" y="2182315"/>
            <a:ext cx="3543808" cy="286512"/>
          </a:xfrm>
          <a:prstGeom prst="rect">
            <a:avLst/>
          </a:prstGeom>
        </p:spPr>
      </p:pic>
      <p:pic>
        <p:nvPicPr>
          <p:cNvPr id="14" name="Picture 13" descr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a_{\text{fs}}^d = - \left({5.21 \pm 0.32} \right) \times 10^{-4}&#10;\end{equation*}&#10;&#10;&#10;\end{document}" title="IguanaTex Picture Display">
            <a:extLst>
              <a:ext uri="{FF2B5EF4-FFF2-40B4-BE49-F238E27FC236}">
                <a16:creationId xmlns:a16="http://schemas.microsoft.com/office/drawing/2014/main" id="{EDDCA9EC-8CBB-2708-6667-99D72950FAF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6879529" y="2188057"/>
            <a:ext cx="3076448" cy="2926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C5A590C-53E0-67F6-F5ED-3B6F5E04E976}"/>
                  </a:ext>
                </a:extLst>
              </p:cNvPr>
              <p:cNvSpPr txBox="1"/>
              <p:nvPr/>
            </p:nvSpPr>
            <p:spPr bwMode="gray">
              <a:xfrm>
                <a:off x="6309966" y="199799"/>
                <a:ext cx="1080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1" i="0" smtClean="0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b>
                          <m:r>
                            <a:rPr lang="en-US" sz="3500" b="1" i="0" smtClean="0">
                              <a:latin typeface="Cambria Math" panose="02040503050406030204" pitchFamily="18" charset="0"/>
                            </a:rPr>
                            <m:t>𝐟𝐬</m:t>
                          </m:r>
                        </m:sub>
                      </m:sSub>
                    </m:oMath>
                  </m:oMathPara>
                </a14:m>
                <a:endParaRPr lang="en-GB" sz="3500" b="1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C5A590C-53E0-67F6-F5ED-3B6F5E04E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6309966" y="199799"/>
                <a:ext cx="1080000" cy="646331"/>
              </a:xfrm>
              <a:prstGeom prst="rect">
                <a:avLst/>
              </a:prstGeom>
              <a:blipFill>
                <a:blip r:embed="rId32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9" name="Chart 158">
            <a:extLst>
              <a:ext uri="{FF2B5EF4-FFF2-40B4-BE49-F238E27FC236}">
                <a16:creationId xmlns:a16="http://schemas.microsoft.com/office/drawing/2014/main" id="{75B7D81B-EFD6-8DF5-8A7B-76B20A2E5BAF}"/>
              </a:ext>
            </a:extLst>
          </p:cNvPr>
          <p:cNvGraphicFramePr/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603351756"/>
              </p:ext>
            </p:extLst>
          </p:nvPr>
        </p:nvGraphicFramePr>
        <p:xfrm>
          <a:off x="6716713" y="3824288"/>
          <a:ext cx="3079750" cy="222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3"/>
          </a:graphicData>
        </a:graphic>
      </p:graphicFrame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F3DC0415-B9D1-B541-60B3-D7A6597AB31B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7527925" y="3651250"/>
            <a:ext cx="1457325" cy="76835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7037F35-B66E-1367-E574-9D0DA649E75D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 bwMode="auto">
          <a:xfrm flipH="1">
            <a:off x="9313863" y="5832475"/>
            <a:ext cx="80963" cy="11747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B78090D9-7FEB-FFE4-B040-A66CF19922B4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9420225" y="5726113"/>
            <a:ext cx="12811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7E873709-65CA-4866-93BD-5ADF90996983}" type="datetime'''R''e''''m''''''''''''''a''inin''''''''g'' i''n''pu''t'''''''">
              <a:rPr lang="en-GB" altLang="en-US" sz="1400" smtClean="0"/>
              <a:pPr>
                <a:spcBef>
                  <a:spcPct val="0"/>
                </a:spcBef>
                <a:spcAft>
                  <a:spcPct val="0"/>
                </a:spcAft>
              </a:pPr>
              <a:t>Remaining input</a:t>
            </a:fld>
            <a:endParaRPr lang="en-GB" sz="1400" dirty="0"/>
          </a:p>
        </p:txBody>
      </p:sp>
      <p:sp>
        <p:nvSpPr>
          <p:cNvPr id="48" name="Textplatzhalter 2">
            <a:extLst>
              <a:ext uri="{FF2B5EF4-FFF2-40B4-BE49-F238E27FC236}">
                <a16:creationId xmlns:a16="http://schemas.microsoft.com/office/drawing/2014/main" id="{7C264B79-A602-3332-A751-221DC46E13F4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8732838" y="6115050"/>
            <a:ext cx="5064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AE2C8BB-6D2D-41B2-BC45-C6B2F14B1BCB}" type="datetime'''N''''''''''''''''''''''''''''NL''''''O'''''''">
              <a:rPr lang="en-GB" altLang="en-US" sz="1400" smtClean="0"/>
              <a:pPr/>
              <a:t>NNLO</a:t>
            </a:fld>
            <a:endParaRPr lang="en-GB" sz="1400" dirty="0"/>
          </a:p>
        </p:txBody>
      </p:sp>
      <p:sp>
        <p:nvSpPr>
          <p:cNvPr id="54" name="Textplatzhalter 2">
            <a:extLst>
              <a:ext uri="{FF2B5EF4-FFF2-40B4-BE49-F238E27FC236}">
                <a16:creationId xmlns:a16="http://schemas.microsoft.com/office/drawing/2014/main" id="{CCAFD4EF-0C92-DD5B-E9B0-60490A060DDF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gray">
          <a:xfrm>
            <a:off x="7373938" y="5843588"/>
            <a:ext cx="307975" cy="21272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0B7A8CC-DF50-4890-837A-C1416E351770}" type="datetime'1''''''''%'''''">
              <a:rPr lang="en-GB" altLang="en-US" sz="1400" smtClean="0">
                <a:solidFill>
                  <a:schemeClr val="bg1"/>
                </a:solidFill>
                <a:effectLst/>
              </a:rPr>
              <a:pPr/>
              <a:t>1%</a:t>
            </a:fld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8" name="Textplatzhalter 2">
            <a:extLst>
              <a:ext uri="{FF2B5EF4-FFF2-40B4-BE49-F238E27FC236}">
                <a16:creationId xmlns:a16="http://schemas.microsoft.com/office/drawing/2014/main" id="{CFD05276-998A-4167-0015-F5E3686E4E21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9420225" y="5292725"/>
            <a:ext cx="22463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BE00987E-5590-432C-AF75-78C4A5DF0D11}" type="datetime'Sub''-''le''''ad''in''g'''''' m''at''rix'' elemen''t''s'''''''">
              <a:rPr lang="en-GB" altLang="en-US" sz="1400" smtClean="0"/>
              <a:pPr>
                <a:spcBef>
                  <a:spcPct val="0"/>
                </a:spcBef>
                <a:spcAft>
                  <a:spcPct val="0"/>
                </a:spcAft>
              </a:pPr>
              <a:t>Sub-leading matrix elements</a:t>
            </a:fld>
            <a:endParaRPr lang="en-GB" sz="1400" dirty="0"/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98BE02BD-DA9E-C188-78B1-2A2D60AF0090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7339013" y="6115050"/>
            <a:ext cx="3778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7955A02-8D62-45CC-BD6F-A57E2B83F926}" type="datetime'''''''''''''''''''''''''''''''''''N''LO'''">
              <a:rPr lang="en-GB" altLang="en-US" sz="1400" smtClean="0"/>
              <a:pPr/>
              <a:t>NLO</a:t>
            </a:fld>
            <a:endParaRPr lang="en-GB" sz="1400" dirty="0"/>
          </a:p>
        </p:txBody>
      </p:sp>
      <p:sp>
        <p:nvSpPr>
          <p:cNvPr id="84" name="Textplatzhalter 2">
            <a:extLst>
              <a:ext uri="{FF2B5EF4-FFF2-40B4-BE49-F238E27FC236}">
                <a16:creationId xmlns:a16="http://schemas.microsoft.com/office/drawing/2014/main" id="{224D31E6-9F04-A0F5-6CA3-B7CE9D50DE85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7324725" y="5292725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A0C687A-5FC1-4247-B4F0-26B4445C33A8}" type="datetime'''5''''''''''''''''2''''''''''%'''''''''''''''''''''''''''">
              <a:rPr lang="en-GB" altLang="en-US" sz="1400" smtClean="0"/>
              <a:pPr/>
              <a:t>52%</a:t>
            </a:fld>
            <a:endParaRPr lang="en-GB" sz="1400" dirty="0"/>
          </a:p>
        </p:txBody>
      </p:sp>
      <p:sp>
        <p:nvSpPr>
          <p:cNvPr id="90" name="Textplatzhalter 2">
            <a:extLst>
              <a:ext uri="{FF2B5EF4-FFF2-40B4-BE49-F238E27FC236}">
                <a16:creationId xmlns:a16="http://schemas.microsoft.com/office/drawing/2014/main" id="{4F4B6706-A182-A990-D52F-AC581094459F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7324725" y="4278313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63ED1DE-D647-4C80-A6AC-8EEBCA210576}" type="datetime'''''''4''''''''''''''7''''''''''''''%'''''">
              <a:rPr lang="en-GB" altLang="en-US" sz="1400" smtClean="0">
                <a:solidFill>
                  <a:schemeClr val="bg1"/>
                </a:solidFill>
              </a:rPr>
              <a:pPr/>
              <a:t>47%</a:t>
            </a:fld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95" name="Textplatzhalter 2">
            <a:extLst>
              <a:ext uri="{FF2B5EF4-FFF2-40B4-BE49-F238E27FC236}">
                <a16:creationId xmlns:a16="http://schemas.microsoft.com/office/drawing/2014/main" id="{081AE2E9-98D1-21FC-D36A-2E39FE002012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gray">
          <a:xfrm>
            <a:off x="8782050" y="5292725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0EDBC33-42C6-4A14-8E01-D9EF62871822}" type="datetime'''''''''''''8''''''''''3%'">
              <a:rPr lang="en-GB" altLang="en-US" sz="1400" smtClean="0"/>
              <a:pPr/>
              <a:t>83%</a:t>
            </a:fld>
            <a:endParaRPr lang="en-GB" sz="1400" dirty="0"/>
          </a:p>
        </p:txBody>
      </p:sp>
      <p:sp>
        <p:nvSpPr>
          <p:cNvPr id="100" name="Textplatzhalter 2">
            <a:extLst>
              <a:ext uri="{FF2B5EF4-FFF2-40B4-BE49-F238E27FC236}">
                <a16:creationId xmlns:a16="http://schemas.microsoft.com/office/drawing/2014/main" id="{0F9C07AD-2C63-A685-D493-819729E33A63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gray">
          <a:xfrm>
            <a:off x="8782050" y="4662488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D58BBD8-41F0-49A8-AC0F-E9CF84B3EF45}" type="datetime'''''''''''''''''''''''''1''''''''''''''''''''5''''''''%'''''">
              <a:rPr lang="en-GB" altLang="en-US" sz="1400" smtClean="0">
                <a:solidFill>
                  <a:schemeClr val="bg1"/>
                </a:solidFill>
              </a:rPr>
              <a:pPr/>
              <a:t>15%</a:t>
            </a:fld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78" name="Textplatzhalter 2">
            <a:extLst>
              <a:ext uri="{FF2B5EF4-FFF2-40B4-BE49-F238E27FC236}">
                <a16:creationId xmlns:a16="http://schemas.microsoft.com/office/drawing/2014/main" id="{4792ACD2-AA50-17F5-F1CE-777F3F7F1C15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gray">
          <a:xfrm>
            <a:off x="8831263" y="5843588"/>
            <a:ext cx="307975" cy="21272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4CE463E-087D-4C3C-BCA6-2803FDE011D4}" type="datetime'''''''''''''2''''''''''''''''''''''''''''%'''''''''''''''''">
              <a:rPr lang="en-GB" altLang="en-US" sz="1400" smtClean="0">
                <a:solidFill>
                  <a:schemeClr val="bg1"/>
                </a:solidFill>
                <a:effectLst/>
              </a:rPr>
              <a:pPr/>
              <a:t>2%</a:t>
            </a:fld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AFF9046A-007D-C2C8-BD6D-F7C697930989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auto">
          <a:xfrm>
            <a:off x="9420225" y="4662488"/>
            <a:ext cx="9556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9985FBA3-BD98-46E6-AC0D-EA3E3E7CFCF6}" type="datetime'''''''''P''''''''''er''''''tu''rb''a''t''''''i''''v''e'">
              <a:rPr lang="en-GB" altLang="en-US" sz="1400" smtClean="0"/>
              <a:pPr>
                <a:spcBef>
                  <a:spcPct val="0"/>
                </a:spcBef>
                <a:spcAft>
                  <a:spcPct val="0"/>
                </a:spcAft>
              </a:pPr>
              <a:t>Perturbative</a:t>
            </a:fld>
            <a:endParaRPr lang="en-GB" sz="1400" dirty="0"/>
          </a:p>
        </p:txBody>
      </p:sp>
      <p:sp>
        <p:nvSpPr>
          <p:cNvPr id="132" name="Textplatzhalter 2">
            <a:extLst>
              <a:ext uri="{FF2B5EF4-FFF2-40B4-BE49-F238E27FC236}">
                <a16:creationId xmlns:a16="http://schemas.microsoft.com/office/drawing/2014/main" id="{C8BC8563-A92F-1160-03E6-3A2F6CFD4CC0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auto">
          <a:xfrm>
            <a:off x="7962900" y="3884613"/>
            <a:ext cx="587375" cy="301625"/>
          </a:xfrm>
          <a:prstGeom prst="ellipse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1CC8E02-A23E-43C8-9334-A71AD2EB50F2}" type="datetime'''''''''''''-''''''''''''''''''''''3''''''''''''7%'''''''''''">
              <a:rPr lang="en-GB" altLang="en-US" sz="1400" b="1" smtClean="0"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-37%</a:t>
            </a:fld>
            <a:endParaRPr lang="en-GB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 Placeholder 1">
                <a:extLst>
                  <a:ext uri="{FF2B5EF4-FFF2-40B4-BE49-F238E27FC236}">
                    <a16:creationId xmlns:a16="http://schemas.microsoft.com/office/drawing/2014/main" id="{4ADC0F97-E6C1-C86C-175F-62B5F2E01D63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6209943" y="1393483"/>
                <a:ext cx="5603926" cy="1798979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70000" indent="-2700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0000" indent="-2700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+mj-lt"/>
                  <a:buAutoNum type="arabicPeriod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40000" indent="-270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Symbol" panose="05050102010706020507" pitchFamily="18" charset="2"/>
                  <a:buChar char="-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540000" indent="-270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+mj-lt"/>
                  <a:buAutoNum type="alphaLcPeriod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85000"/>
                  </a:lnSpc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20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0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0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000" b="1" dirty="0">
                    <a:solidFill>
                      <a:schemeClr val="accent1"/>
                    </a:solidFill>
                  </a:rPr>
                  <a:t>Latest theoretical prediction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0096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smtClean="0">
                            <a:solidFill>
                              <a:srgbClr val="009682"/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b>
                        <m:r>
                          <a:rPr lang="en-US" sz="2000" b="1" smtClean="0">
                            <a:solidFill>
                              <a:srgbClr val="009682"/>
                            </a:solidFill>
                            <a:latin typeface="Cambria Math" panose="02040503050406030204" pitchFamily="18" charset="0"/>
                          </a:rPr>
                          <m:t>𝐟𝐬</m:t>
                        </m:r>
                      </m:sub>
                    </m:sSub>
                    <m:r>
                      <a:rPr lang="en-US" sz="2000" b="1">
                        <a:solidFill>
                          <a:srgbClr val="009682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000" b="1" dirty="0">
                  <a:solidFill>
                    <a:srgbClr val="009682"/>
                  </a:solidFill>
                </a:endParaRPr>
              </a:p>
              <a:p>
                <a:endParaRPr lang="en-GB" sz="2000" b="1" dirty="0">
                  <a:solidFill>
                    <a:srgbClr val="009682"/>
                  </a:solidFill>
                </a:endParaRPr>
              </a:p>
              <a:p>
                <a:endParaRPr lang="en-GB" sz="2000" b="1" dirty="0">
                  <a:solidFill>
                    <a:srgbClr val="009682"/>
                  </a:solidFill>
                </a:endParaRPr>
              </a:p>
              <a:p>
                <a:endParaRPr lang="en-GB" sz="2000" b="1" dirty="0">
                  <a:solidFill>
                    <a:srgbClr val="009682"/>
                  </a:solidFill>
                </a:endParaRPr>
              </a:p>
              <a:p>
                <a:r>
                  <a:rPr lang="en-GB" sz="2000" b="1" dirty="0">
                    <a:solidFill>
                      <a:srgbClr val="009682"/>
                    </a:solidFill>
                  </a:rPr>
                  <a:t>Squared uncertainty is reduced significantly:</a:t>
                </a:r>
              </a:p>
              <a:p>
                <a:endParaRPr lang="en-GB" b="1" dirty="0"/>
              </a:p>
            </p:txBody>
          </p:sp>
        </mc:Choice>
        <mc:Fallback xmlns="">
          <p:sp>
            <p:nvSpPr>
              <p:cNvPr id="138" name="Text Placeholder 1">
                <a:extLst>
                  <a:ext uri="{FF2B5EF4-FFF2-40B4-BE49-F238E27FC236}">
                    <a16:creationId xmlns:a16="http://schemas.microsoft.com/office/drawing/2014/main" id="{4ADC0F97-E6C1-C86C-175F-62B5F2E01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6209943" y="1393483"/>
                <a:ext cx="5603926" cy="1798979"/>
              </a:xfrm>
              <a:prstGeom prst="rect">
                <a:avLst/>
              </a:prstGeom>
              <a:blipFill>
                <a:blip r:embed="rId34"/>
                <a:stretch>
                  <a:fillRect l="-2941" t="-4196" b="-97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TextBox 148">
            <a:extLst>
              <a:ext uri="{FF2B5EF4-FFF2-40B4-BE49-F238E27FC236}">
                <a16:creationId xmlns:a16="http://schemas.microsoft.com/office/drawing/2014/main" id="{0A145AD5-4813-8475-B3D7-FA6C2166C2B2}"/>
              </a:ext>
            </a:extLst>
          </p:cNvPr>
          <p:cNvSpPr txBox="1"/>
          <p:nvPr/>
        </p:nvSpPr>
        <p:spPr bwMode="gray">
          <a:xfrm>
            <a:off x="10469217" y="227937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80000" indent="-18000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</a:pPr>
            <a:endParaRPr lang="en-GB" sz="1400" dirty="0" err="1"/>
          </a:p>
        </p:txBody>
      </p:sp>
    </p:spTree>
    <p:extLst>
      <p:ext uri="{BB962C8B-B14F-4D97-AF65-F5344CB8AC3E}">
        <p14:creationId xmlns:p14="http://schemas.microsoft.com/office/powerpoint/2010/main" val="364459788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A82FD89B-B1B1-57CB-409F-9F5E9CBD336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7518715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7772400" imgH="10058400" progId="TCLayout.ActiveDocument.1">
                  <p:embed/>
                </p:oleObj>
              </mc:Choice>
              <mc:Fallback>
                <p:oleObj name="think-cell Slide" r:id="rId6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Placeholder 1">
                <a:extLst>
                  <a:ext uri="{FF2B5EF4-FFF2-40B4-BE49-F238E27FC236}">
                    <a16:creationId xmlns:a16="http://schemas.microsoft.com/office/drawing/2014/main" id="{499797A9-ED91-1428-6780-8A3A9192B6F8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71475" y="1592263"/>
                <a:ext cx="5392579" cy="4681536"/>
              </a:xfrm>
            </p:spPr>
            <p:txBody>
              <a:bodyPr/>
              <a:lstStyle/>
              <a:p>
                <a:r>
                  <a:rPr lang="en-GB" sz="2000" b="1" dirty="0">
                    <a:solidFill>
                      <a:schemeClr val="accent1"/>
                    </a:solidFill>
                  </a:rPr>
                  <a:t>Calculate the constants a and b in the parametrisation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fs</m:t>
                        </m:r>
                      </m:sub>
                    </m:sSub>
                  </m:oMath>
                </a14:m>
                <a:r>
                  <a:rPr lang="en-GB" sz="2000" b="1" dirty="0">
                    <a:solidFill>
                      <a:schemeClr val="accent1"/>
                    </a:solidFill>
                  </a:rPr>
                  <a:t>:</a:t>
                </a:r>
                <a:endParaRPr lang="en-GB" b="1" dirty="0">
                  <a:solidFill>
                    <a:schemeClr val="accent1"/>
                  </a:solidFill>
                </a:endParaRPr>
              </a:p>
              <a:p>
                <a:endParaRPr lang="en-GB" b="1" dirty="0">
                  <a:solidFill>
                    <a:schemeClr val="accent1"/>
                  </a:solidFill>
                </a:endParaRPr>
              </a:p>
              <a:p>
                <a:endParaRPr lang="en-GB" b="1" dirty="0">
                  <a:solidFill>
                    <a:schemeClr val="tx1"/>
                  </a:solidFill>
                </a:endParaRPr>
              </a:p>
              <a:p>
                <a:pPr lvl="0"/>
                <a:r>
                  <a:rPr lang="en-US" sz="2000" b="1" dirty="0">
                    <a:solidFill>
                      <a:schemeClr val="accent1"/>
                    </a:solidFill>
                  </a:rPr>
                  <a:t>Using an experimental value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fs</m:t>
                        </m:r>
                      </m:sub>
                    </m:sSub>
                  </m:oMath>
                </a14:m>
                <a:r>
                  <a:rPr lang="en-GB" sz="2000" b="1" dirty="0">
                    <a:solidFill>
                      <a:srgbClr val="009682"/>
                    </a:solidFill>
                  </a:rPr>
                  <a:t>, we obtain curves in the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1" i="1" smtClean="0">
                            <a:solidFill>
                              <a:srgbClr val="00968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rgbClr val="009682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</m:acc>
                    <m:r>
                      <a:rPr lang="en-US" sz="20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sz="20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</m:acc>
                    <m:r>
                      <a:rPr lang="en-US" sz="20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̅</m:t>
                    </m:r>
                  </m:oMath>
                </a14:m>
                <a:r>
                  <a:rPr lang="en-GB" sz="2000" b="1" dirty="0">
                    <a:solidFill>
                      <a:srgbClr val="009682"/>
                    </a:solidFill>
                  </a:rPr>
                  <a:t> plane:</a:t>
                </a:r>
              </a:p>
              <a:p>
                <a:pPr lvl="0"/>
                <a:endParaRPr lang="en-GB" sz="2000" b="1" dirty="0">
                  <a:solidFill>
                    <a:srgbClr val="009682"/>
                  </a:solidFill>
                </a:endParaRPr>
              </a:p>
              <a:p>
                <a:pPr lvl="0"/>
                <a:endParaRPr lang="en-GB" sz="2000" b="1" dirty="0">
                  <a:solidFill>
                    <a:srgbClr val="009682"/>
                  </a:solidFill>
                </a:endParaRPr>
              </a:p>
              <a:p>
                <a:r>
                  <a:rPr lang="en-US" sz="1800" dirty="0">
                    <a:solidFill>
                      <a:srgbClr val="002D4C"/>
                    </a:solidFill>
                    <a:latin typeface="Arial"/>
                  </a:rPr>
                  <a:t>On the right: current global average of the CKM triangle and constraints from NNLO predictions for</a:t>
                </a:r>
              </a:p>
            </p:txBody>
          </p:sp>
        </mc:Choice>
        <mc:Fallback xmlns="">
          <p:sp>
            <p:nvSpPr>
              <p:cNvPr id="36" name="Text Placeholder 1">
                <a:extLst>
                  <a:ext uri="{FF2B5EF4-FFF2-40B4-BE49-F238E27FC236}">
                    <a16:creationId xmlns:a16="http://schemas.microsoft.com/office/drawing/2014/main" id="{499797A9-ED91-1428-6780-8A3A9192B6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71475" y="1592263"/>
                <a:ext cx="5392579" cy="4681536"/>
              </a:xfrm>
              <a:blipFill>
                <a:blip r:embed="rId8"/>
                <a:stretch>
                  <a:fillRect l="-3052" t="-16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4E7A9212-5399-F78E-FF9A-FB3E7D133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A future measurement of       provides a strong constraint on the apex of the CKM triangle.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5AA44DC-3E10-473D-4829-11053BF7115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 dirty="0"/>
              <a:t>08/07/2025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12E4E76-AEF0-0172-98A5-128BAD2B328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Pascal Reeck – B meson mixing at NNLO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9E5D677-943C-1FF1-4421-EFC5D548EFA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9CC0AA5-7EFB-44CA-6106-D5B8892AC8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6399" y="1347258"/>
            <a:ext cx="6334125" cy="49265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5869B7B-BB0D-0F2F-423B-2E0E81BADAA9}"/>
                  </a:ext>
                </a:extLst>
              </p:cNvPr>
              <p:cNvSpPr txBox="1"/>
              <p:nvPr/>
            </p:nvSpPr>
            <p:spPr bwMode="gray">
              <a:xfrm>
                <a:off x="5064259" y="199799"/>
                <a:ext cx="1080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1" i="0" smtClean="0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b>
                          <m:r>
                            <a:rPr lang="en-US" sz="3500" b="1" i="0" smtClean="0">
                              <a:latin typeface="Cambria Math" panose="02040503050406030204" pitchFamily="18" charset="0"/>
                            </a:rPr>
                            <m:t>𝐟𝐬</m:t>
                          </m:r>
                        </m:sub>
                      </m:sSub>
                    </m:oMath>
                  </m:oMathPara>
                </a14:m>
                <a:endParaRPr lang="en-GB" sz="35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5869B7B-BB0D-0F2F-423B-2E0E81BAD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5064259" y="199799"/>
                <a:ext cx="1080000" cy="646331"/>
              </a:xfrm>
              <a:prstGeom prst="rect">
                <a:avLst/>
              </a:prstGeom>
              <a:blipFill>
                <a:blip r:embed="rId10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 descr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a_{\rm fs}^d = \left[a\, \text{Im} \frac{\lambda_u^d}{\lambda_t^d} + b\, \text{Im} \frac{(\lambda_u^d)^2}{(\lambda_t^d)^2} \right]\times 10^{-4}&#10;\end{equation*}&#10;&#10;&#10;\end{document}" title="IguanaTex Picture Display">
            <a:extLst>
              <a:ext uri="{FF2B5EF4-FFF2-40B4-BE49-F238E27FC236}">
                <a16:creationId xmlns:a16="http://schemas.microsoft.com/office/drawing/2014/main" id="{4C981FAE-2696-B2C4-1C4B-34A72BF951C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63993" y="2284349"/>
            <a:ext cx="3929888" cy="631952"/>
          </a:xfrm>
          <a:prstGeom prst="rect">
            <a:avLst/>
          </a:prstGeom>
        </p:spPr>
      </p:pic>
      <p:pic>
        <p:nvPicPr>
          <p:cNvPr id="40" name="Picture 39" descr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\frac{\lambda_u^d}{\lambda_t^d} = \frac{1-\bar\rho - i \bar\eta}{(1-\bar\rho)^2+\bar\eta^2} - 1&#10;\end{equation*}&#10;&#10;&#10;\end{document}" title="IguanaTex Picture Display">
            <a:extLst>
              <a:ext uri="{FF2B5EF4-FFF2-40B4-BE49-F238E27FC236}">
                <a16:creationId xmlns:a16="http://schemas.microsoft.com/office/drawing/2014/main" id="{042C57B4-9635-4604-AA5B-1F402531A62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650809" y="3678618"/>
            <a:ext cx="2556256" cy="631952"/>
          </a:xfrm>
          <a:prstGeom prst="rect">
            <a:avLst/>
          </a:prstGeom>
        </p:spPr>
      </p:pic>
      <p:pic>
        <p:nvPicPr>
          <p:cNvPr id="46" name="Picture 45" descr="\documentclass{article}&#10;\usepackage{amsmath}&#10;\usepackage{xcolor}&#10;\pagestyle{empty}&#10;\begin{document}&#10;&#10;\definecolor{KITblue}{RGB}{0, 45, 76}&#10;\definecolor{KITlightblue}{RGB}{35, 161, 224}&#10;\definecolor{KITpurple}{RGB}{163, 16, 124}&#10;&#10;\begin{align*}&#10;\color{KITblue}&#10;( a_{\rm fs}^d)^\text{exp} &amp; \color{KITblue} = -5 \times 10^{-4} \quad \text{(left bands)}\\&#10;\color{KITblue}( a_{\rm fs}^d)^\text{exp} &amp; \color{KITblue} = -1 \times 10^{-3} \quad \text{(right bands)}&#10;\end{align*}&#10;&#10;&#10;\end{document}" title="IguanaTex Picture Display">
            <a:extLst>
              <a:ext uri="{FF2B5EF4-FFF2-40B4-BE49-F238E27FC236}">
                <a16:creationId xmlns:a16="http://schemas.microsoft.com/office/drawing/2014/main" id="{E3F75CD8-754E-B9F4-B7C1-88A030C6272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345602" y="5265738"/>
            <a:ext cx="3958336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933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C1686AE8-792D-FFC7-F3C8-42A1112172B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9117228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35DA21A-D02B-8824-D313-FD5E36879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Thank you for your attention!</a:t>
            </a:r>
          </a:p>
        </p:txBody>
      </p:sp>
      <p:pic>
        <p:nvPicPr>
          <p:cNvPr id="9" name="Picture Placeholder 8" descr="A blackboard with math equations&#10;&#10;AI-generated content may be incorrect.">
            <a:extLst>
              <a:ext uri="{FF2B5EF4-FFF2-40B4-BE49-F238E27FC236}">
                <a16:creationId xmlns:a16="http://schemas.microsoft.com/office/drawing/2014/main" id="{D3F8B48C-44D6-A520-B378-038633D01A5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t="3480" b="3480"/>
          <a:stretch>
            <a:fillRect/>
          </a:stretch>
        </p:blipFill>
        <p:spPr/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B2D17-6C68-89D0-DF41-40BB5077133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dirty="0"/>
              <a:t>08/07/2025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FB9FBB-BE45-C243-EFE7-6A3A6702523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Pascal Reeck – B meson mixing at NNLO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EE99CB-65B5-0669-28CD-C18EDC8E1FF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46007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463F406-76C8-F539-13DB-75BCF1722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2C22142F-07C4-1B90-0F41-53FF0A9A611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C22142F-07C4-1B90-0F41-53FF0A9A61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el 8">
            <a:extLst>
              <a:ext uri="{FF2B5EF4-FFF2-40B4-BE49-F238E27FC236}">
                <a16:creationId xmlns:a16="http://schemas.microsoft.com/office/drawing/2014/main" id="{5159F0BF-389D-E554-D765-C3DD63EBE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anchor="t"/>
          <a:lstStyle/>
          <a:p>
            <a:r>
              <a:rPr lang="en-GB" noProof="0" dirty="0"/>
              <a:t>What are B mesons?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platzhalter 9">
                <a:extLst>
                  <a:ext uri="{FF2B5EF4-FFF2-40B4-BE49-F238E27FC236}">
                    <a16:creationId xmlns:a16="http://schemas.microsoft.com/office/drawing/2014/main" id="{AA3A3FED-BF87-2B2A-852D-203431CBCBDD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pPr lvl="5"/>
                <a:r>
                  <a:rPr lang="en-US" dirty="0"/>
                  <a:t>B mesons are heavy hadrons. </a:t>
                </a:r>
              </a:p>
              <a:p>
                <a:r>
                  <a:rPr lang="en-US" dirty="0"/>
                  <a:t>The most common variants contain a light quark and a bottom quark:</a:t>
                </a:r>
              </a:p>
              <a:p>
                <a:pPr lvl="1"/>
                <a:r>
                  <a:rPr lang="en-US" dirty="0"/>
                  <a:t>B</a:t>
                </a:r>
                <a:r>
                  <a:rPr lang="en-US" baseline="30000" dirty="0"/>
                  <a:t>+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𝑢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B</a:t>
                </a:r>
                <a:r>
                  <a:rPr lang="en-US" baseline="30000" dirty="0"/>
                  <a:t>0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/>
                  <a:t> with mass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5.3 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</a:t>
                </a:r>
                <a:r>
                  <a:rPr lang="en-US" baseline="30000" dirty="0"/>
                  <a:t>0</a:t>
                </a:r>
                <a:r>
                  <a:rPr lang="en-US" baseline="-25000" dirty="0"/>
                  <a:t>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/>
                  <a:t> with mass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eV</m:t>
                    </m:r>
                  </m:oMath>
                </a14:m>
                <a:endParaRPr lang="en-US" dirty="0"/>
              </a:p>
              <a:p>
                <a:pPr marL="0" lvl="1" indent="0">
                  <a:buNone/>
                </a:pPr>
                <a:endParaRPr lang="en-US" dirty="0"/>
              </a:p>
              <a:p>
                <a:pPr lvl="5"/>
                <a:r>
                  <a:rPr lang="en-US" dirty="0"/>
                  <a:t>They are all around us (in detectors).</a:t>
                </a:r>
              </a:p>
              <a:p>
                <a:pPr lvl="1"/>
                <a:r>
                  <a:rPr lang="en-US" dirty="0"/>
                  <a:t>LHC produces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/>
                  <a:t> pairs, </a:t>
                </a:r>
                <a:r>
                  <a:rPr lang="en-US" dirty="0" err="1"/>
                  <a:t>LHCb</a:t>
                </a:r>
                <a:r>
                  <a:rPr lang="en-US" dirty="0"/>
                  <a:t> focuses on b quarks</a:t>
                </a:r>
              </a:p>
              <a:p>
                <a:pPr lvl="1"/>
                <a:r>
                  <a:rPr lang="en-US" dirty="0"/>
                  <a:t>Belle II produces Y(4S) resonance which decays to B mesons</a:t>
                </a:r>
              </a:p>
            </p:txBody>
          </p:sp>
        </mc:Choice>
        <mc:Fallback xmlns="">
          <p:sp>
            <p:nvSpPr>
              <p:cNvPr id="10" name="Textplatzhalter 9">
                <a:extLst>
                  <a:ext uri="{FF2B5EF4-FFF2-40B4-BE49-F238E27FC236}">
                    <a16:creationId xmlns:a16="http://schemas.microsoft.com/office/drawing/2014/main" id="{AA3A3FED-BF87-2B2A-852D-203431CBCB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5"/>
                <a:stretch>
                  <a:fillRect l="-2935" t="-2432" r="-24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AD714A7-58F3-BD57-4BCD-B0E6F642D80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Pascal Reeck – B meson mixing at NNLO</a:t>
            </a:r>
          </a:p>
        </p:txBody>
      </p:sp>
      <p:pic>
        <p:nvPicPr>
          <p:cNvPr id="15" name="Bildplatzhalter 15">
            <a:extLst>
              <a:ext uri="{FF2B5EF4-FFF2-40B4-BE49-F238E27FC236}">
                <a16:creationId xmlns:a16="http://schemas.microsoft.com/office/drawing/2014/main" id="{3E96B3BB-96BA-B681-DCE2-C83745C966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473" t="19" r="7451" b="-19"/>
          <a:stretch/>
        </p:blipFill>
        <p:spPr bwMode="gray">
          <a:xfrm>
            <a:off x="6205522" y="1304"/>
            <a:ext cx="5986477" cy="6857999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5F112E5-B483-F4FE-A013-105AC10BCA15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SmartArt-Platzhalter 3">
            <a:extLst>
              <a:ext uri="{FF2B5EF4-FFF2-40B4-BE49-F238E27FC236}">
                <a16:creationId xmlns:a16="http://schemas.microsoft.com/office/drawing/2014/main" id="{3106215B-EB91-76CF-D954-4F7FCF74E1F3}"/>
              </a:ext>
            </a:extLst>
          </p:cNvPr>
          <p:cNvSpPr>
            <a:spLocks noGrp="1"/>
          </p:cNvSpPr>
          <p:nvPr>
            <p:ph type="dgm" sz="quarter" idx="21"/>
          </p:nvPr>
        </p:nvSpPr>
        <p:spPr>
          <a:solidFill>
            <a:srgbClr val="000000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1ECC4E7-754E-649F-55B3-2D26A8C4C1B9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 noProof="1"/>
              <a:t>08/07/2025</a:t>
            </a:r>
            <a:endParaRPr lang="en-US" noProof="1"/>
          </a:p>
        </p:txBody>
      </p:sp>
      <p:sp>
        <p:nvSpPr>
          <p:cNvPr id="5" name="Textfeld 45">
            <a:extLst>
              <a:ext uri="{FF2B5EF4-FFF2-40B4-BE49-F238E27FC236}">
                <a16:creationId xmlns:a16="http://schemas.microsoft.com/office/drawing/2014/main" id="{8AA433A3-2501-42A4-D3B1-E86DE16F4669}"/>
              </a:ext>
            </a:extLst>
          </p:cNvPr>
          <p:cNvSpPr txBox="1">
            <a:spLocks/>
          </p:cNvSpPr>
          <p:nvPr/>
        </p:nvSpPr>
        <p:spPr bwMode="gray">
          <a:xfrm>
            <a:off x="6205520" y="5951031"/>
            <a:ext cx="5986479" cy="900585"/>
          </a:xfrm>
          <a:prstGeom prst="rect">
            <a:avLst/>
          </a:prstGeom>
          <a:blipFill dpi="0" rotWithShape="1">
            <a:blip r:embed="rId7">
              <a:grayscl/>
            </a:blip>
            <a:srcRect/>
            <a:stretch>
              <a:fillRect/>
            </a:stretch>
          </a:blipFill>
          <a:effectLst/>
        </p:spPr>
        <p:txBody>
          <a:bodyPr wrap="square" lIns="108000" tIns="0" rIns="0" bIns="108000" rtlCol="0" anchor="b">
            <a:no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700" dirty="0">
                <a:solidFill>
                  <a:schemeClr val="bg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© 2025 The Particle Zoo.</a:t>
            </a:r>
          </a:p>
        </p:txBody>
      </p:sp>
    </p:spTree>
    <p:extLst>
      <p:ext uri="{BB962C8B-B14F-4D97-AF65-F5344CB8AC3E}">
        <p14:creationId xmlns:p14="http://schemas.microsoft.com/office/powerpoint/2010/main" val="262828080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1B57E5B1-86FA-FDB0-885C-FEB3E8929DB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6581005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B8E6E5E-FA9B-D33B-BFB6-4D1C97E5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Motivation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39362-C16A-05AB-C9C8-BFB2287E7A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What is B meson mixing?</a:t>
            </a:r>
          </a:p>
          <a:p>
            <a:r>
              <a:rPr lang="en-GB" dirty="0"/>
              <a:t>Why does it matter?</a:t>
            </a:r>
          </a:p>
          <a:p>
            <a:r>
              <a:rPr lang="en-GB" dirty="0"/>
              <a:t>Why is our calculation useful?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CC1B9-AAF7-A809-8318-AD94050E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 fontScale="25000" lnSpcReduction="20000"/>
          </a:bodyPr>
          <a:lstStyle/>
          <a:p>
            <a:fld id="{712354FD-0474-4525-BD33-C643DFB57DBF}" type="datetime3">
              <a:rPr lang="de-DE" smtClean="0"/>
              <a:t>01/07/2025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4C1AA-D226-87DC-CF1A-8E73A10EA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554D-773B-D782-31B0-6E76517D4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776FC98F-84AD-404B-BCCB-49E092AA6DE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26530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BD226FA6-F4B0-4E04-FE2F-9BBDC412CB8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583957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7772400" imgH="10058400" progId="TCLayout.ActiveDocument.1">
                  <p:embed/>
                </p:oleObj>
              </mc:Choice>
              <mc:Fallback>
                <p:oleObj name="think-cell Slide" r:id="rId10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90F1C13-E85D-F146-1BAD-D99B4B029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Neutral B mesons exhibit particle-antiparticle mixing.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9C76365-AE15-28AC-2372-D3C2D2708148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pPr lvl="5"/>
                <a:r>
                  <a:rPr lang="en-GB" noProof="0" dirty="0"/>
                  <a:t>The mass eigenstates are not equal to the flavour eigenstates. </a:t>
                </a:r>
              </a:p>
              <a:p>
                <a:r>
                  <a:rPr lang="en-GB" noProof="0" dirty="0"/>
                  <a:t>The light (L) and heavy (H) mass eigenstates</a:t>
                </a:r>
              </a:p>
              <a:p>
                <a:endParaRPr lang="en-US" sz="2400" b="0" noProof="0" dirty="0"/>
              </a:p>
              <a:p>
                <a:r>
                  <a:rPr lang="en-GB" dirty="0"/>
                  <a:t>h</a:t>
                </a:r>
                <a:r>
                  <a:rPr lang="en-GB" noProof="0" dirty="0" err="1"/>
                  <a:t>ave</a:t>
                </a:r>
                <a:r>
                  <a:rPr lang="en-GB" noProof="0" dirty="0"/>
                  <a:t> a mass difference 		  and decay width difference		           </a:t>
                </a:r>
              </a:p>
              <a:p>
                <a:endParaRPr lang="en-GB" noProof="0" dirty="0"/>
              </a:p>
              <a:p>
                <a:pPr lvl="5"/>
                <a:r>
                  <a:rPr lang="en-GB" noProof="0" dirty="0"/>
                  <a:t>The time evolution mixes the flavour states. </a:t>
                </a:r>
              </a:p>
              <a:p>
                <a:r>
                  <a:rPr lang="en-GB" dirty="0"/>
                  <a:t>For example, a pure particle state        may either stay a particle (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dirty="0"/>
                  <a:t>) or convert into an antiparticle (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dirty="0"/>
                  <a:t>):</a:t>
                </a:r>
                <a:endParaRPr lang="en-GB" noProof="0" dirty="0"/>
              </a:p>
              <a:p>
                <a:endParaRPr lang="en-US" sz="2400" b="0" noProof="0" dirty="0"/>
              </a:p>
              <a:p>
                <a:r>
                  <a:rPr lang="en-GB" noProof="0" dirty="0"/>
                  <a:t>The time-dependent probabilities oscillate:</a:t>
                </a:r>
              </a:p>
              <a:p>
                <a:endParaRPr lang="en-GB" noProof="0" dirty="0"/>
              </a:p>
              <a:p>
                <a:endParaRPr lang="en-GB" noProof="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9C76365-AE15-28AC-2372-D3C2D27081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12"/>
                <a:stretch>
                  <a:fillRect l="-2935" t="-24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29F24BD-FA17-7F49-AC97-815829748DD0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 noProof="1"/>
              <a:t>08/07/2025</a:t>
            </a:r>
            <a:endParaRPr lang="en-US" noProof="1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7F23206-A008-40F0-886D-35A2ED487693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Pascal Reeck – B meson mixing at NNLO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EE3A7D4-78DE-6C18-E556-BE40A7765D9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3</a:t>
            </a:fld>
            <a:endParaRPr lang="en-US" noProof="1"/>
          </a:p>
        </p:txBody>
      </p:sp>
      <p:pic>
        <p:nvPicPr>
          <p:cNvPr id="16" name="Picture Placeholder 15" descr="A diagram of a diagram&#10;&#10;AI-generated content may be incorrect.">
            <a:extLst>
              <a:ext uri="{FF2B5EF4-FFF2-40B4-BE49-F238E27FC236}">
                <a16:creationId xmlns:a16="http://schemas.microsoft.com/office/drawing/2014/main" id="{71E50181-B36C-CFE6-AC6B-26EAECBF897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13"/>
          <a:srcRect l="7644" r="7644"/>
          <a:stretch>
            <a:fillRect/>
          </a:stretch>
        </p:blipFill>
        <p:spPr>
          <a:xfrm>
            <a:off x="6962422" y="315535"/>
            <a:ext cx="4099349" cy="2347454"/>
          </a:xfrm>
        </p:spPr>
      </p:pic>
      <p:sp>
        <p:nvSpPr>
          <p:cNvPr id="9" name="SmartArt Placeholder 8">
            <a:extLst>
              <a:ext uri="{FF2B5EF4-FFF2-40B4-BE49-F238E27FC236}">
                <a16:creationId xmlns:a16="http://schemas.microsoft.com/office/drawing/2014/main" id="{05FD7BE2-5AFE-D20B-D706-155E76F3522D}"/>
              </a:ext>
            </a:extLst>
          </p:cNvPr>
          <p:cNvSpPr>
            <a:spLocks noGrp="1"/>
          </p:cNvSpPr>
          <p:nvPr>
            <p:ph type="dgm" sz="quarter" idx="2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2" name="Picture 31" descr="A diagram of a graph&#10;&#10;AI-generated content may be incorrect.">
            <a:extLst>
              <a:ext uri="{FF2B5EF4-FFF2-40B4-BE49-F238E27FC236}">
                <a16:creationId xmlns:a16="http://schemas.microsoft.com/office/drawing/2014/main" id="{270BFA2A-C25B-12A9-51BF-565D05ACB25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3950" y="2860745"/>
            <a:ext cx="5616294" cy="40005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E24D3C-973D-F93D-BE63-2F43D447725E}"/>
              </a:ext>
            </a:extLst>
          </p:cNvPr>
          <p:cNvSpPr txBox="1"/>
          <p:nvPr/>
        </p:nvSpPr>
        <p:spPr bwMode="gray">
          <a:xfrm>
            <a:off x="999744" y="10972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80000" indent="-18000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</a:pPr>
            <a:endParaRPr lang="en-GB" sz="1400" dirty="0" err="1"/>
          </a:p>
        </p:txBody>
      </p:sp>
      <p:sp>
        <p:nvSpPr>
          <p:cNvPr id="12" name="Textfeld 45">
            <a:extLst>
              <a:ext uri="{FF2B5EF4-FFF2-40B4-BE49-F238E27FC236}">
                <a16:creationId xmlns:a16="http://schemas.microsoft.com/office/drawing/2014/main" id="{83C03DA5-E1F8-9B82-0928-980BF9A4B5C2}"/>
              </a:ext>
            </a:extLst>
          </p:cNvPr>
          <p:cNvSpPr txBox="1">
            <a:spLocks/>
          </p:cNvSpPr>
          <p:nvPr/>
        </p:nvSpPr>
        <p:spPr bwMode="gray">
          <a:xfrm>
            <a:off x="6205520" y="5951031"/>
            <a:ext cx="5986479" cy="900585"/>
          </a:xfrm>
          <a:prstGeom prst="rect">
            <a:avLst/>
          </a:prstGeom>
          <a:noFill/>
          <a:effectLst/>
        </p:spPr>
        <p:txBody>
          <a:bodyPr wrap="square" lIns="108000" tIns="0" rIns="0" bIns="108000" rtlCol="0" anchor="b">
            <a:no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100" dirty="0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© By </a:t>
            </a:r>
            <a:r>
              <a:rPr lang="en-US" sz="1100" dirty="0" err="1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LHCb</a:t>
            </a:r>
            <a:r>
              <a:rPr lang="en-US" sz="1100" dirty="0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- https://</a:t>
            </a:r>
            <a:r>
              <a:rPr lang="en-US" sz="1100" dirty="0" err="1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lhcb-public.web.cern.ch</a:t>
            </a:r>
            <a:r>
              <a:rPr lang="en-US" sz="1100" dirty="0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/Images2021/BsOsc21.png</a:t>
            </a:r>
          </a:p>
        </p:txBody>
      </p:sp>
      <p:pic>
        <p:nvPicPr>
          <p:cNvPr id="27" name="Picture 26" descr="\documentclass{article}&#10;\usepackage{amsmath}&#10;\usepackage{xcolor}&#10;\pagestyle{empty}&#10;\begin{document}&#10;&#10;\definecolor{KITblue}{RGB}{0, 45, 76}&#10;&#10;\begin{equation*}&#10;\color{KITblue}&#10;\lvert B_\text{L,H} \rangle = p \lvert B^0_q \rangle \pm q \lvert \bar{B^0}_q \rangle&#10;\end{equation*}&#10;&#10;&#10;\end{document}" title="IguanaTex Picture Display">
            <a:extLst>
              <a:ext uri="{FF2B5EF4-FFF2-40B4-BE49-F238E27FC236}">
                <a16:creationId xmlns:a16="http://schemas.microsoft.com/office/drawing/2014/main" id="{4AF3CEBA-010B-9E62-BE5E-B524B119AFA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100263" y="2585748"/>
            <a:ext cx="2103526" cy="258470"/>
          </a:xfrm>
          <a:prstGeom prst="rect">
            <a:avLst/>
          </a:prstGeom>
        </p:spPr>
      </p:pic>
      <p:pic>
        <p:nvPicPr>
          <p:cNvPr id="25" name="Picture 24" descr="\documentclass{article}&#10;\usepackage{amsmath}&#10;\usepackage{xcolor}&#10;\pagestyle{empty}&#10;\begin{document}&#10;&#10;\definecolor{KITblue}{RGB}{0, 45, 76}&#10;&#10;\begin{equation*}&#10;\color{KITblue}&#10;\Delta M = M_\text{H} - M_\text{L}&#10;\end{equation*}&#10;&#10;&#10;\end{document}" title="IguanaTex Picture Display">
            <a:extLst>
              <a:ext uri="{FF2B5EF4-FFF2-40B4-BE49-F238E27FC236}">
                <a16:creationId xmlns:a16="http://schemas.microsoft.com/office/drawing/2014/main" id="{790A533F-954A-C934-9886-859EB0AB29A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2549788" y="3034208"/>
            <a:ext cx="1510182" cy="175565"/>
          </a:xfrm>
          <a:prstGeom prst="rect">
            <a:avLst/>
          </a:prstGeom>
        </p:spPr>
      </p:pic>
      <p:pic>
        <p:nvPicPr>
          <p:cNvPr id="33" name="Picture 32" descr="\documentclass{article}&#10;\usepackage{amsmath}&#10;\usepackage{xcolor}&#10;\pagestyle{empty}&#10;\begin{document}&#10;&#10;\definecolor{KITblue}{RGB}{0, 45, 76}&#10;&#10;\begin{equation*}&#10;\color{KITblue}&#10;\Delta \Gamma = \Gamma_\text{L} - \Gamma_\text{H}.&#10;\end{equation*}&#10;&#10;&#10;\end{document}" title="IguanaTex Picture Display">
            <a:extLst>
              <a:ext uri="{FF2B5EF4-FFF2-40B4-BE49-F238E27FC236}">
                <a16:creationId xmlns:a16="http://schemas.microsoft.com/office/drawing/2014/main" id="{1F63087E-FA2F-B5FF-6378-631F1113F07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316305" y="3285831"/>
            <a:ext cx="1336243" cy="175565"/>
          </a:xfrm>
          <a:prstGeom prst="rect">
            <a:avLst/>
          </a:prstGeom>
        </p:spPr>
      </p:pic>
      <p:pic>
        <p:nvPicPr>
          <p:cNvPr id="35" name="Picture 34" descr="\documentclass{article}&#10;\usepackage{amsmath}&#10;\usepackage{xcolor}&#10;\pagestyle{empty}&#10;\begin{document}&#10;&#10;\definecolor{KITblue}{RGB}{0, 45, 76}&#10;&#10;\begin{equation*}&#10;\color{KITblue}&#10;\lvert B^0_q \rangle&#10;\end{equation*}&#10;&#10;&#10;\end{document}" title="IguanaTex Picture Display">
            <a:extLst>
              <a:ext uri="{FF2B5EF4-FFF2-40B4-BE49-F238E27FC236}">
                <a16:creationId xmlns:a16="http://schemas.microsoft.com/office/drawing/2014/main" id="{65EDC960-7FC0-41D3-18EE-8133706CCCE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450747" y="4359235"/>
            <a:ext cx="344627" cy="255219"/>
          </a:xfrm>
          <a:prstGeom prst="rect">
            <a:avLst/>
          </a:prstGeom>
        </p:spPr>
      </p:pic>
      <p:pic>
        <p:nvPicPr>
          <p:cNvPr id="39" name="Picture 38" descr="\documentclass{article}&#10;\usepackage{amsmath}&#10;\usepackage{xcolor}&#10;\pagestyle{empty}&#10;\begin{document}&#10;&#10;\definecolor{KITblue}{RGB}{0, 45, 76}&#10;&#10;\begin{equation*}&#10;\color{KITblue}&#10;\lvert B_q^0(t) \rangle = g_+(t) \lvert B^0_q \rangle +  g_-(t) \frac{q}{p} \lvert \bar{B^0}_q \rangle&#10;\end{equation*}&#10;&#10;&#10;\end{document}" title="IguanaTex Picture Display">
            <a:extLst>
              <a:ext uri="{FF2B5EF4-FFF2-40B4-BE49-F238E27FC236}">
                <a16:creationId xmlns:a16="http://schemas.microsoft.com/office/drawing/2014/main" id="{46754BDC-77EC-D317-A048-B1EF666CAF8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662263" y="4908398"/>
            <a:ext cx="3034995" cy="403149"/>
          </a:xfrm>
          <a:prstGeom prst="rect">
            <a:avLst/>
          </a:prstGeom>
        </p:spPr>
      </p:pic>
      <p:pic>
        <p:nvPicPr>
          <p:cNvPr id="43" name="Picture 42" descr="\documentclass{article}&#10;\usepackage{amsmath}&#10;\usepackage{xcolor}&#10;\pagestyle{empty}&#10;\begin{document}&#10;&#10;\definecolor{KITblue}{RGB}{0, 45, 76}&#10;&#10;\begin{equation*}&#10;\color{KITblue}&#10;\lvert g_\pm (t) \rvert^2 = \frac{e^{-\Gamma t}}{2} \left[ \text{cosh}\left(\frac{\Delta \Gamma t}{2}\right) \pm \text{cos}\left(\Delta M t\right ) \right]&#10;\end{equation*}&#10;&#10;&#10;\end{document}" title="IguanaTex Picture Display">
            <a:extLst>
              <a:ext uri="{FF2B5EF4-FFF2-40B4-BE49-F238E27FC236}">
                <a16:creationId xmlns:a16="http://schemas.microsoft.com/office/drawing/2014/main" id="{47017C7E-AA12-01AF-4265-C1A3542BFDE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253424" y="5702314"/>
            <a:ext cx="3852672" cy="49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2021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80966-6108-B342-BD8E-50D17300D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E7F495C8-00DB-3CD4-C721-E0034C368AA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4501345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CD051D76-DA9C-9171-81F1-21645FFAD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anchor="t"/>
          <a:lstStyle/>
          <a:p>
            <a:r>
              <a:rPr lang="en-US" dirty="0"/>
              <a:t>Why do we care about B meson mixing?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platzhalter 2">
                <a:extLst>
                  <a:ext uri="{FF2B5EF4-FFF2-40B4-BE49-F238E27FC236}">
                    <a16:creationId xmlns:a16="http://schemas.microsoft.com/office/drawing/2014/main" id="{788F4C9C-5710-238F-0A89-E4BC0B8AF485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71474" y="1592263"/>
                <a:ext cx="5616575" cy="4684711"/>
              </a:xfrm>
            </p:spPr>
            <p:txBody>
              <a:bodyPr/>
              <a:lstStyle/>
              <a:p>
                <a:pPr lvl="5"/>
                <a:r>
                  <a:rPr lang="en-US" dirty="0"/>
                  <a:t>The B meson sector is sensitive to new physics!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There is possible tension between the Standard Model predictions and experimental measurements of B meson observables.</a:t>
                </a:r>
              </a:p>
              <a:p>
                <a:pPr lvl="1"/>
                <a:r>
                  <a:rPr lang="en-US" dirty="0"/>
                  <a:t>Baryogenesis and dark matter could arise from B meson oscillations </a:t>
                </a:r>
                <a:r>
                  <a:rPr lang="en-US" b="1" dirty="0">
                    <a:solidFill>
                      <a:schemeClr val="accent3"/>
                    </a:solidFill>
                  </a:rPr>
                  <a:t>[</a:t>
                </a:r>
                <a:r>
                  <a:rPr lang="en-US" b="1" dirty="0" err="1">
                    <a:solidFill>
                      <a:schemeClr val="accent3"/>
                    </a:solidFill>
                  </a:rPr>
                  <a:t>Elor</a:t>
                </a:r>
                <a:r>
                  <a:rPr lang="en-US" b="1" dirty="0">
                    <a:solidFill>
                      <a:schemeClr val="accent3"/>
                    </a:solidFill>
                  </a:rPr>
                  <a:t>, Escudero &amp; Nelson, 2019]</a:t>
                </a:r>
                <a:endParaRPr lang="en-US" dirty="0"/>
              </a:p>
              <a:p>
                <a:pPr lvl="1"/>
                <a:r>
                  <a:rPr lang="en-US" dirty="0"/>
                  <a:t>Experimental measurements ahead of theoretical predictions</a:t>
                </a:r>
              </a:p>
              <a:p>
                <a:pPr lvl="1"/>
                <a:r>
                  <a:rPr lang="en-US" dirty="0"/>
                  <a:t>|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cb</a:t>
                </a:r>
                <a:r>
                  <a:rPr lang="en-US" dirty="0"/>
                  <a:t>| can be excluded in ratios, allowing for a ”clean” probe into new physics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fs</m:t>
                        </m:r>
                      </m:sub>
                    </m:sSub>
                  </m:oMath>
                </a14:m>
                <a:r>
                  <a:rPr lang="en-US" dirty="0"/>
                  <a:t> can be used to constrain the CKM triangle</a:t>
                </a:r>
              </a:p>
            </p:txBody>
          </p:sp>
        </mc:Choice>
        <mc:Fallback xmlns="">
          <p:sp>
            <p:nvSpPr>
              <p:cNvPr id="3" name="Textplatzhalter 2">
                <a:extLst>
                  <a:ext uri="{FF2B5EF4-FFF2-40B4-BE49-F238E27FC236}">
                    <a16:creationId xmlns:a16="http://schemas.microsoft.com/office/drawing/2014/main" id="{788F4C9C-5710-238F-0A89-E4BC0B8AF4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71474" y="1592263"/>
                <a:ext cx="5616575" cy="4684711"/>
              </a:xfrm>
              <a:blipFill>
                <a:blip r:embed="rId6"/>
                <a:stretch>
                  <a:fillRect l="-2935" t="-2432" r="-15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5B3449-D4F0-4433-49F1-3E14C2196F2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08/07/2025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E413CAC-4100-E80D-C27C-504969479C4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Pascal Reeck – B meson mixing at NNLO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911241-4629-49AD-02EC-9EB18E981D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2B08B10-B79E-F1FC-6E77-0E8AAE80D49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400796" y="1461969"/>
            <a:ext cx="5406888" cy="4093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hteck 12">
                <a:extLst>
                  <a:ext uri="{FF2B5EF4-FFF2-40B4-BE49-F238E27FC236}">
                    <a16:creationId xmlns:a16="http://schemas.microsoft.com/office/drawing/2014/main" id="{102EA67B-356D-39D7-5A03-5C38A740DFD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1474" y="5673473"/>
                <a:ext cx="11449050" cy="600327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</a:rPr>
                  <a:t>To identify room for new physics, we need to improve the theoretical prediction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en-US" sz="1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chemeClr val="bg1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21" name="Rechteck 12">
                <a:extLst>
                  <a:ext uri="{FF2B5EF4-FFF2-40B4-BE49-F238E27FC236}">
                    <a16:creationId xmlns:a16="http://schemas.microsoft.com/office/drawing/2014/main" id="{102EA67B-356D-39D7-5A03-5C38A740DF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371474" y="5673473"/>
                <a:ext cx="11449050" cy="6003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45">
            <a:extLst>
              <a:ext uri="{FF2B5EF4-FFF2-40B4-BE49-F238E27FC236}">
                <a16:creationId xmlns:a16="http://schemas.microsoft.com/office/drawing/2014/main" id="{138D806C-8608-F69B-C047-A5D79785A55C}"/>
              </a:ext>
            </a:extLst>
          </p:cNvPr>
          <p:cNvSpPr txBox="1">
            <a:spLocks/>
          </p:cNvSpPr>
          <p:nvPr/>
        </p:nvSpPr>
        <p:spPr bwMode="gray">
          <a:xfrm>
            <a:off x="6205521" y="5135399"/>
            <a:ext cx="5615004" cy="620461"/>
          </a:xfrm>
          <a:prstGeom prst="rect">
            <a:avLst/>
          </a:prstGeom>
          <a:noFill/>
          <a:effectLst/>
        </p:spPr>
        <p:txBody>
          <a:bodyPr wrap="square" lIns="108000" tIns="0" rIns="0" bIns="108000" rtlCol="0" anchor="b">
            <a:no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100" dirty="0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©  [Gerlach, </a:t>
            </a:r>
            <a:r>
              <a:rPr lang="en-US" sz="1100" dirty="0" err="1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Nierste</a:t>
            </a:r>
            <a:r>
              <a:rPr lang="en-US" sz="1100" dirty="0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, Reeck, </a:t>
            </a:r>
            <a:r>
              <a:rPr lang="en-US" sz="1100" dirty="0" err="1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Shtabovenko</a:t>
            </a:r>
            <a:r>
              <a:rPr lang="en-US" sz="1100" dirty="0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, Steinhauser, 2025]</a:t>
            </a:r>
          </a:p>
        </p:txBody>
      </p:sp>
    </p:spTree>
    <p:extLst>
      <p:ext uri="{BB962C8B-B14F-4D97-AF65-F5344CB8AC3E}">
        <p14:creationId xmlns:p14="http://schemas.microsoft.com/office/powerpoint/2010/main" val="395238593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01BE3-9BF1-68C7-8450-AF3591EFB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6CF2F560-B9CB-0E28-F89A-58A0502A81D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2102111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7772400" imgH="10058400" progId="TCLayout.ActiveDocument.1">
                  <p:embed/>
                </p:oleObj>
              </mc:Choice>
              <mc:Fallback>
                <p:oleObj name="think-cell Slide" r:id="rId16" imgW="7772400" imgH="10058400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7F495C8-00DB-3CD4-C721-E0034C368A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55CAEDAF-F836-9A32-1072-E524A15B5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anchor="t"/>
          <a:lstStyle/>
          <a:p>
            <a:r>
              <a:rPr lang="en-US" dirty="0"/>
              <a:t>Our goal is to reduce the uncertainty due to high-energy QCD corrections.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platzhalter 2">
                <a:extLst>
                  <a:ext uri="{FF2B5EF4-FFF2-40B4-BE49-F238E27FC236}">
                    <a16:creationId xmlns:a16="http://schemas.microsoft.com/office/drawing/2014/main" id="{EFCFF49B-6F85-B0B1-B9B6-23EC01533FA5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71474" y="1592263"/>
                <a:ext cx="5616575" cy="4684711"/>
              </a:xfrm>
            </p:spPr>
            <p:txBody>
              <a:bodyPr/>
              <a:lstStyle/>
              <a:p>
                <a:pPr lvl="5"/>
                <a:r>
                  <a:rPr lang="en-US" dirty="0"/>
                  <a:t>High-energy QCD corrections are a large source of uncertainty.</a:t>
                </a:r>
              </a:p>
              <a:p>
                <a:pPr lvl="1"/>
                <a:r>
                  <a:rPr lang="en-US" dirty="0"/>
                  <a:t>Truncation of the perturbation series in the strong coupling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leads to scale uncertainty</a:t>
                </a:r>
              </a:p>
              <a:p>
                <a:pPr lvl="1"/>
                <a:r>
                  <a:rPr lang="en-US" dirty="0"/>
                  <a:t>The main other source of uncertainty is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suppressed low-energy matrix elements</a:t>
                </a:r>
              </a:p>
              <a:p>
                <a:pPr lvl="5"/>
                <a:r>
                  <a:rPr lang="en-US" dirty="0"/>
                  <a:t>Partial results are available at NLO and NNLO.</a:t>
                </a:r>
              </a:p>
              <a:p>
                <a:pPr lvl="1"/>
                <a:r>
                  <a:rPr lang="en-US" dirty="0"/>
                  <a:t>NLO: missing exact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for some contributions</a:t>
                </a:r>
              </a:p>
              <a:p>
                <a:pPr marL="0" lvl="1" indent="0">
                  <a:buNone/>
                </a:pPr>
                <a:r>
                  <a:rPr lang="en-US" sz="1100" b="1" dirty="0">
                    <a:solidFill>
                      <a:schemeClr val="accent3"/>
                    </a:solidFill>
                  </a:rPr>
                  <a:t>[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Beneke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Buchalla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Greub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Lenz, 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Nierste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1999], [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Ciuchini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Franco, 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Lubicz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Mescia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Tarantino, 2003], [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Beneke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Buchalla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Lenz, 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Nierste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2003], [Lenz, 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Nierste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2009]</a:t>
                </a:r>
              </a:p>
              <a:p>
                <a:pPr lvl="1"/>
                <a:r>
                  <a:rPr lang="en-US" dirty="0"/>
                  <a:t>NNLO: missing operator contributions and expansion depth</a:t>
                </a:r>
              </a:p>
              <a:p>
                <a:pPr marL="0" lvl="1" indent="0">
                  <a:buNone/>
                </a:pPr>
                <a:r>
                  <a:rPr lang="en-US" sz="1100" b="1" dirty="0">
                    <a:solidFill>
                      <a:schemeClr val="accent3"/>
                    </a:solidFill>
                  </a:rPr>
                  <a:t>[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Asatrian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Hovhannisyan, 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Nierste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Yeghiazaryan, 2017], [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Asatrian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Hrachya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 H. Asatryan, Hovhannisyan, 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Nierste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Tumasyan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Yeghiazaryan, 2020], [Gerlach, 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Nierste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Shtabovenko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Steinhauser, 2021], [Gerlach, 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Nierste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Shtabovenko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Steinhauser 2022] </a:t>
                </a:r>
              </a:p>
              <a:p>
                <a:pPr marL="0" lvl="1" indent="0">
                  <a:buNone/>
                </a:pPr>
                <a:endParaRPr lang="en-US" sz="1100" b="1" dirty="0">
                  <a:solidFill>
                    <a:schemeClr val="accent3"/>
                  </a:solidFill>
                </a:endParaRPr>
              </a:p>
              <a:p>
                <a:pPr marL="0" lvl="1" indent="0">
                  <a:buNone/>
                </a:pPr>
                <a:endParaRPr lang="en-US" sz="1100" b="1" dirty="0">
                  <a:solidFill>
                    <a:schemeClr val="accent3"/>
                  </a:solidFill>
                </a:endParaRPr>
              </a:p>
              <a:p>
                <a:pPr marL="0" lvl="1" indent="0">
                  <a:buNone/>
                </a:pPr>
                <a:endParaRPr lang="en-US" sz="1100" b="1" dirty="0">
                  <a:solidFill>
                    <a:schemeClr val="accent3"/>
                  </a:solidFill>
                </a:endParaRPr>
              </a:p>
              <a:p>
                <a:pPr marL="0" lvl="1" indent="0">
                  <a:buNone/>
                </a:pPr>
                <a:endParaRPr lang="en-US" sz="1100" b="1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" name="Textplatzhalter 2">
                <a:extLst>
                  <a:ext uri="{FF2B5EF4-FFF2-40B4-BE49-F238E27FC236}">
                    <a16:creationId xmlns:a16="http://schemas.microsoft.com/office/drawing/2014/main" id="{EFCFF49B-6F85-B0B1-B9B6-23EC01533F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71474" y="1592263"/>
                <a:ext cx="5616575" cy="4684711"/>
              </a:xfrm>
              <a:blipFill>
                <a:blip r:embed="rId18"/>
                <a:stretch>
                  <a:fillRect l="-2935" t="-2432" r="-20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D8F8FC-5A60-5961-0272-8571A6DB4CD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08/07/2025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A70188-A229-0895-83CC-CDDAB98371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Pascal Reeck – B meson mixing at NNLO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4CEA67-1797-4E52-A6C9-945BDF79D78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1" name="Rechteck 12">
            <a:extLst>
              <a:ext uri="{FF2B5EF4-FFF2-40B4-BE49-F238E27FC236}">
                <a16:creationId xmlns:a16="http://schemas.microsoft.com/office/drawing/2014/main" id="{5A89314E-DFD1-77CC-8821-1245106C56FD}"/>
              </a:ext>
            </a:extLst>
          </p:cNvPr>
          <p:cNvSpPr>
            <a:spLocks/>
          </p:cNvSpPr>
          <p:nvPr/>
        </p:nvSpPr>
        <p:spPr bwMode="gray">
          <a:xfrm>
            <a:off x="371474" y="5673473"/>
            <a:ext cx="5616575" cy="600327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NNLO QCD diagrams need to be computed to improve the precision of our prediction.</a:t>
            </a:r>
          </a:p>
        </p:txBody>
      </p:sp>
      <p:cxnSp>
        <p:nvCxnSpPr>
          <p:cNvPr id="402" name="Straight Connector 401">
            <a:extLst>
              <a:ext uri="{FF2B5EF4-FFF2-40B4-BE49-F238E27FC236}">
                <a16:creationId xmlns:a16="http://schemas.microsoft.com/office/drawing/2014/main" id="{8A600F7D-9759-D2A4-E758-44518A987858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>
            <a:off x="10102850" y="5497513"/>
            <a:ext cx="62388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9643F0E-0B1A-8888-728F-E4A5F13FB361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8697913" y="3433763"/>
            <a:ext cx="62388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FB5D82-D12D-72FE-5CB5-E9063858CD39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7292975" y="1592263"/>
            <a:ext cx="62388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76CC0155-C113-FF08-AFA8-0C0CAA3F3444}"/>
              </a:ext>
            </a:extLst>
          </p:cNvPr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63467302"/>
              </p:ext>
            </p:extLst>
          </p:nvPr>
        </p:nvGraphicFramePr>
        <p:xfrm>
          <a:off x="6118225" y="1509713"/>
          <a:ext cx="5784850" cy="4124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384" name="Textplatzhalter 2">
            <a:extLst>
              <a:ext uri="{FF2B5EF4-FFF2-40B4-BE49-F238E27FC236}">
                <a16:creationId xmlns:a16="http://schemas.microsoft.com/office/drawing/2014/main" id="{B44A5F82-B578-7EAA-2FD0-5680DA08F028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9509125" y="4359275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6B4A3AA-EBBC-4766-8B37-519AFF2154DD}" type="datetime'''5''''''''''2''''''''''''''%'''''''''">
              <a:rPr lang="en-GB" altLang="en-US" sz="1400" smtClean="0"/>
              <a:pPr/>
              <a:t>52%</a:t>
            </a:fld>
            <a:endParaRPr lang="en-GB" sz="1400" dirty="0"/>
          </a:p>
        </p:txBody>
      </p:sp>
      <p:sp>
        <p:nvSpPr>
          <p:cNvPr id="369" name="Textplatzhalter 2">
            <a:extLst>
              <a:ext uri="{FF2B5EF4-FFF2-40B4-BE49-F238E27FC236}">
                <a16:creationId xmlns:a16="http://schemas.microsoft.com/office/drawing/2014/main" id="{014891F2-38C0-5C4D-85BA-28B2E0802480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9080500" y="5610225"/>
            <a:ext cx="12636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E750CA8-4027-40DA-A5B1-0227B6714E0A}" type="datetime'''''''Sub''''-le''''''adin''g ''ma''trix ''''ele''men''''t''s'">
              <a:rPr lang="en-GB" altLang="en-US" sz="1400" smtClean="0"/>
              <a:pPr/>
              <a:t>Sub-leading matrix elements</a:t>
            </a:fld>
            <a:endParaRPr lang="en-GB" sz="1400" dirty="0"/>
          </a:p>
        </p:txBody>
      </p:sp>
      <p:sp>
        <p:nvSpPr>
          <p:cNvPr id="249" name="Textplatzhalter 2">
            <a:extLst>
              <a:ext uri="{FF2B5EF4-FFF2-40B4-BE49-F238E27FC236}">
                <a16:creationId xmlns:a16="http://schemas.microsoft.com/office/drawing/2014/main" id="{CB609A04-DA3B-1D5F-8F94-09AB800CAB85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6650038" y="3465513"/>
            <a:ext cx="5048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92AC361-B7B2-4AC3-9DDA-784AD846DDD4}" type="datetime'''''''''''10''''''0''''''%'''''''''''''''''''''">
              <a:rPr lang="en-GB" altLang="en-US" sz="1400" smtClean="0">
                <a:solidFill>
                  <a:schemeClr val="bg1"/>
                </a:solidFill>
              </a:rPr>
              <a:pPr/>
              <a:t>100%</a:t>
            </a:fld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14278BE6-9994-00CF-D3B0-E88C10ECD388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7823200" y="5610225"/>
            <a:ext cx="9683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B1AD768-F5D5-402A-BDE2-95509A6D4900}" type="datetime'P''e''''''r''t''''''''''''''u''''r''''b''a''tiv''''e'">
              <a:rPr lang="en-GB" altLang="en-US" sz="1400" smtClean="0"/>
              <a:pPr/>
              <a:t>Perturbative</a:t>
            </a:fld>
            <a:endParaRPr lang="en-GB" sz="1400" dirty="0"/>
          </a:p>
        </p:txBody>
      </p:sp>
      <p:sp>
        <p:nvSpPr>
          <p:cNvPr id="172" name="Textplatzhalter 2">
            <a:extLst>
              <a:ext uri="{FF2B5EF4-FFF2-40B4-BE49-F238E27FC236}">
                <a16:creationId xmlns:a16="http://schemas.microsoft.com/office/drawing/2014/main" id="{3FD2CB33-2AD7-C564-4600-F851413E197B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8104188" y="240665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07B31A5-30A7-4EA9-A4CB-365F0541BACC}" type="datetime'''4''''''''''''''''''''7%'''''''''''">
              <a:rPr lang="en-GB" altLang="en-US" sz="1400" smtClean="0">
                <a:solidFill>
                  <a:schemeClr val="bg1"/>
                </a:solidFill>
              </a:rPr>
              <a:pPr/>
              <a:t>47%</a:t>
            </a:fld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E9F7F8AA-072F-2B5C-8493-F464E457A183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6364288" y="5610225"/>
            <a:ext cx="10763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F70B779-F070-42FA-A0BB-0C3F3CEDBFD8}" type="datetime'T''otal'' ''sq''u''ared unc''''er''tai''nty ''''''''(''NLO'')'">
              <a:rPr lang="en-GB" altLang="en-US" sz="1400" smtClean="0"/>
              <a:pPr/>
              <a:t>Total squared uncertainty (NLO)</a:t>
            </a:fld>
            <a:endParaRPr lang="en-GB" sz="1400" dirty="0"/>
          </a:p>
        </p:txBody>
      </p:sp>
      <p:sp>
        <p:nvSpPr>
          <p:cNvPr id="377" name="Textplatzhalter 2">
            <a:extLst>
              <a:ext uri="{FF2B5EF4-FFF2-40B4-BE49-F238E27FC236}">
                <a16:creationId xmlns:a16="http://schemas.microsoft.com/office/drawing/2014/main" id="{5C8009AD-14F6-B2E7-2EF9-690D47299C58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10963275" y="5259388"/>
            <a:ext cx="3079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FCBD62E-64F9-4672-B4E1-2DE9ECF5DD5B}" type="datetime'''''1''''''''''''''''''''''''''''''''''''''''''''''''%'''''">
              <a:rPr lang="en-GB" altLang="en-US" sz="1400" smtClean="0"/>
              <a:pPr/>
              <a:t>1%</a:t>
            </a:fld>
            <a:endParaRPr lang="en-GB" sz="1400" dirty="0"/>
          </a:p>
        </p:txBody>
      </p:sp>
      <p:sp>
        <p:nvSpPr>
          <p:cNvPr id="375" name="Textplatzhalter 2">
            <a:extLst>
              <a:ext uri="{FF2B5EF4-FFF2-40B4-BE49-F238E27FC236}">
                <a16:creationId xmlns:a16="http://schemas.microsoft.com/office/drawing/2014/main" id="{86B097AE-939B-67DA-EDA6-0DB1BF772605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10471150" y="5610225"/>
            <a:ext cx="12938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1B2CC27-F947-43F5-8DC8-992E7DECD2BB}" type="datetime'''''''''''R''''''''em''a''i''n''''ing i''np''''''''''''''ut'">
              <a:rPr lang="en-GB" altLang="en-US" sz="1400" smtClean="0"/>
              <a:pPr/>
              <a:t>Remaining input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27886425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23518294-6D81-D676-2300-9AE5929847C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3366425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60C6A58-BC8A-C212-7CBA-AACFAE00E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Technicalities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C99C8-DA09-D9A0-69A7-B2EECCF1D5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Matching procedure</a:t>
            </a:r>
          </a:p>
          <a:p>
            <a:r>
              <a:rPr lang="en-GB" dirty="0"/>
              <a:t>Evanescent operators</a:t>
            </a:r>
          </a:p>
          <a:p>
            <a:r>
              <a:rPr lang="en-GB" dirty="0" err="1"/>
              <a:t>Fierz</a:t>
            </a:r>
            <a:r>
              <a:rPr lang="en-GB" dirty="0"/>
              <a:t> symmetry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786CD-72D4-2D41-E76D-810945E20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 fontScale="25000" lnSpcReduction="20000"/>
          </a:bodyPr>
          <a:lstStyle/>
          <a:p>
            <a:fld id="{712354FD-0474-4525-BD33-C643DFB57DBF}" type="datetime3">
              <a:rPr lang="de-DE" smtClean="0"/>
              <a:t>01/07/2025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9990B-4E9C-2EB9-909A-460FFF882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3BC8C-1808-0A10-779E-933406C47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776FC98F-84AD-404B-BCCB-49E092AA6DE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17545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32B90-D16D-372A-88CC-2150CAFFD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A863B3FC-B453-5E17-3186-5BB11947CA1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9595622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3C8C118-C99F-B20C-9552-39791DD94D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platzhalter 9">
                <a:extLst>
                  <a:ext uri="{FF2B5EF4-FFF2-40B4-BE49-F238E27FC236}">
                    <a16:creationId xmlns:a16="http://schemas.microsoft.com/office/drawing/2014/main" id="{0090C608-996E-F4D3-9573-57D6E0FF8368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71475" y="4798747"/>
                <a:ext cx="5616575" cy="1478227"/>
              </a:xfrm>
            </p:spPr>
            <p:txBody>
              <a:bodyPr/>
              <a:lstStyle/>
              <a:p>
                <a:pPr marL="0" lvl="1" indent="0">
                  <a:buNone/>
                </a:pPr>
                <a:r>
                  <a:rPr lang="en-GB" sz="1800" b="1" noProof="0" dirty="0">
                    <a:solidFill>
                      <a:schemeClr val="accent1"/>
                    </a:solidFill>
                  </a:rPr>
                  <a:t>QCD corrections in the effective </a:t>
                </a:r>
                <a14:m>
                  <m:oMath xmlns:m="http://schemas.openxmlformats.org/officeDocument/2006/math">
                    <m:r>
                      <a:rPr lang="en-GB" sz="1800" b="1" i="0" noProof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GB" sz="1800" b="1" i="1" noProof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1800" b="1" i="1" noProof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1" i="1" noProof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sz="1800" b="1" noProof="0" dirty="0">
                    <a:solidFill>
                      <a:schemeClr val="accent1"/>
                    </a:solidFill>
                  </a:rPr>
                  <a:t> theory</a:t>
                </a:r>
              </a:p>
              <a:p>
                <a:pPr marL="270000" marR="0" lvl="1" indent="-27000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en-US" dirty="0">
                    <a:solidFill>
                      <a:srgbClr val="002D4C"/>
                    </a:solidFill>
                    <a:latin typeface="Arial"/>
                  </a:rPr>
                  <a:t>W boson and top quark integrated out</a:t>
                </a:r>
              </a:p>
              <a:p>
                <a:pPr lvl="1">
                  <a:buClr>
                    <a:srgbClr val="009682"/>
                  </a:buClr>
                  <a:defRPr/>
                </a:pPr>
                <a:r>
                  <a:rPr lang="en-US" dirty="0">
                    <a:solidFill>
                      <a:srgbClr val="002D4C"/>
                    </a:solidFill>
                    <a:latin typeface="Arial"/>
                  </a:rPr>
                  <a:t>Three-loop calculation involving two masses,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2D4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D4C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D4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GB" b="1" noProof="0" dirty="0"/>
                  <a:t> </a:t>
                </a:r>
                <a:r>
                  <a:rPr lang="en-GB" noProof="0" dirty="0"/>
                  <a:t>and</a:t>
                </a:r>
                <a:r>
                  <a:rPr lang="en-US" dirty="0">
                    <a:solidFill>
                      <a:srgbClr val="002D4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2D4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D4C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D4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GB" noProof="0" dirty="0"/>
              </a:p>
              <a:p>
                <a:pPr lvl="1">
                  <a:buClr>
                    <a:srgbClr val="009682"/>
                  </a:buClr>
                  <a:defRPr/>
                </a:pPr>
                <a:r>
                  <a:rPr lang="en-GB" dirty="0"/>
                  <a:t>Operators in three categories: current-current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r>
                  <a:rPr lang="en-GB" noProof="0" dirty="0"/>
                  <a:t> penguin </a:t>
                </a:r>
                <a:r>
                  <a:rPr lang="en-GB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3−6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and </a:t>
                </a:r>
                <a:r>
                  <a:rPr lang="en-GB" dirty="0" err="1"/>
                  <a:t>chromomagnetic</a:t>
                </a:r>
                <a:r>
                  <a:rPr lang="en-GB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10" name="Textplatzhalter 9">
                <a:extLst>
                  <a:ext uri="{FF2B5EF4-FFF2-40B4-BE49-F238E27FC236}">
                    <a16:creationId xmlns:a16="http://schemas.microsoft.com/office/drawing/2014/main" id="{0090C608-996E-F4D3-9573-57D6E0FF83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71475" y="4798747"/>
                <a:ext cx="5616575" cy="1478227"/>
              </a:xfrm>
              <a:blipFill>
                <a:blip r:embed="rId7"/>
                <a:stretch>
                  <a:fillRect l="-2483" t="-4237" b="-93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el 8">
            <a:extLst>
              <a:ext uri="{FF2B5EF4-FFF2-40B4-BE49-F238E27FC236}">
                <a16:creationId xmlns:a16="http://schemas.microsoft.com/office/drawing/2014/main" id="{6C2B3145-0F8B-F5D6-09A0-C34D5F74E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anchor="t"/>
          <a:lstStyle/>
          <a:p>
            <a:r>
              <a:rPr lang="en-GB" noProof="0" dirty="0"/>
              <a:t>We can complete the calculation of </a:t>
            </a:r>
            <a:r>
              <a:rPr lang="en-GB" sz="1050" noProof="0" dirty="0"/>
              <a:t>                </a:t>
            </a:r>
            <a:r>
              <a:rPr lang="en-GB" noProof="0" dirty="0"/>
              <a:t>  by matching two different QCD amplitudes.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AA1ABDD-234F-DE37-4DCC-FBB6E480AD8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Pascal Reeck – B meson mixing at NNLO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9AC1509-6DF6-E9DA-5A82-3EE8E7AF971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5BE978D-36AF-1553-A7A2-2A67CF5DB9B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08/07/2025</a:t>
            </a:r>
          </a:p>
        </p:txBody>
      </p:sp>
      <p:pic>
        <p:nvPicPr>
          <p:cNvPr id="31" name="Picture Placeholder 30" descr="A diagram of a circle with arrows and circles&#10;&#10;AI-generated content may be incorrect.">
            <a:extLst>
              <a:ext uri="{FF2B5EF4-FFF2-40B4-BE49-F238E27FC236}">
                <a16:creationId xmlns:a16="http://schemas.microsoft.com/office/drawing/2014/main" id="{AD2E9BAC-A9C9-5AF2-422B-5A243F22A3E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8"/>
          <a:srcRect t="2081" b="-1"/>
          <a:stretch/>
        </p:blipFill>
        <p:spPr>
          <a:xfrm>
            <a:off x="371475" y="2349000"/>
            <a:ext cx="4284525" cy="223384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platzhalter 2">
                <a:extLst>
                  <a:ext uri="{FF2B5EF4-FFF2-40B4-BE49-F238E27FC236}">
                    <a16:creationId xmlns:a16="http://schemas.microsoft.com/office/drawing/2014/main" id="{E518CAB3-22EC-0404-CA7E-A26BBF9D3433}"/>
                  </a:ext>
                </a:extLst>
              </p:cNvPr>
              <p:cNvSpPr>
                <a:spLocks noGrp="1"/>
              </p:cNvSpPr>
              <p:nvPr>
                <p:ph type="body" sz="quarter" idx="17"/>
              </p:nvPr>
            </p:nvSpPr>
            <p:spPr>
              <a:xfrm>
                <a:off x="6203950" y="4798746"/>
                <a:ext cx="5616575" cy="1478228"/>
              </a:xfrm>
            </p:spPr>
            <p:txBody>
              <a:bodyPr/>
              <a:lstStyle/>
              <a:p>
                <a:r>
                  <a:rPr lang="en-US" sz="1800" b="1" dirty="0">
                    <a:solidFill>
                      <a:schemeClr val="accent1"/>
                    </a:solidFill>
                  </a:rPr>
                  <a:t>QCD corrections to the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18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𝐁</m:t>
                    </m:r>
                    <m:r>
                      <a:rPr lang="en-US" sz="18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1800" b="1" dirty="0"/>
                  <a:t> </a:t>
                </a:r>
                <a:r>
                  <a:rPr lang="en-US" sz="1800" b="1" dirty="0">
                    <a:solidFill>
                      <a:schemeClr val="accent1"/>
                    </a:solidFill>
                  </a:rPr>
                  <a:t>transition operator</a:t>
                </a:r>
              </a:p>
              <a:p>
                <a:pPr marL="270000" marR="0" lvl="1" indent="-27000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D4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Effective field theory following the heavy quark expansion</a:t>
                </a:r>
              </a:p>
              <a:p>
                <a:pPr marL="270000" marR="0" lvl="1" indent="-27000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en-US" dirty="0">
                    <a:solidFill>
                      <a:srgbClr val="002D4C"/>
                    </a:solidFill>
                    <a:latin typeface="Arial"/>
                  </a:rPr>
                  <a:t>Clean separation of low-energy and high-energy physics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D4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endParaRPr lang="en-US" sz="18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Textplatzhalter 2">
                <a:extLst>
                  <a:ext uri="{FF2B5EF4-FFF2-40B4-BE49-F238E27FC236}">
                    <a16:creationId xmlns:a16="http://schemas.microsoft.com/office/drawing/2014/main" id="{E518CAB3-22EC-0404-CA7E-A26BBF9D34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7"/>
              </p:nvPr>
            </p:nvSpPr>
            <p:spPr>
              <a:xfrm>
                <a:off x="6203950" y="4798746"/>
                <a:ext cx="5616575" cy="1478228"/>
              </a:xfrm>
              <a:blipFill>
                <a:blip r:embed="rId9"/>
                <a:stretch>
                  <a:fillRect l="-2483" t="-42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48" descr="A purple square with black lines and arrows&#10;&#10;AI-generated content may be incorrect.">
            <a:extLst>
              <a:ext uri="{FF2B5EF4-FFF2-40B4-BE49-F238E27FC236}">
                <a16:creationId xmlns:a16="http://schemas.microsoft.com/office/drawing/2014/main" id="{5823ADC9-1B16-F61A-4505-086C49F8E1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32738" y="2457275"/>
            <a:ext cx="3544729" cy="20172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0F1F8E-07F5-C076-8BB4-658C35B2DE20}"/>
                  </a:ext>
                </a:extLst>
              </p:cNvPr>
              <p:cNvSpPr txBox="1"/>
              <p:nvPr/>
            </p:nvSpPr>
            <p:spPr bwMode="gray">
              <a:xfrm>
                <a:off x="6971386" y="213051"/>
                <a:ext cx="1080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500" b="1" i="0" smtClean="0">
                          <a:latin typeface="Cambria Math" panose="02040503050406030204" pitchFamily="18" charset="0"/>
                        </a:rPr>
                        <m:t>𝚫𝚪</m:t>
                      </m:r>
                    </m:oMath>
                  </m:oMathPara>
                </a14:m>
                <a:endParaRPr lang="en-GB" sz="35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0F1F8E-07F5-C076-8BB4-658C35B2D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6971386" y="213051"/>
                <a:ext cx="1080000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Placeholder 15" descr="A diagram of a diagram&#10;&#10;AI-generated content may be incorrect.">
            <a:extLst>
              <a:ext uri="{FF2B5EF4-FFF2-40B4-BE49-F238E27FC236}">
                <a16:creationId xmlns:a16="http://schemas.microsoft.com/office/drawing/2014/main" id="{E3460129-8E3F-4252-FE1B-9ACD90BD2CCB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7644" r="7644"/>
          <a:stretch>
            <a:fillRect/>
          </a:stretch>
        </p:blipFill>
        <p:spPr bwMode="gray">
          <a:xfrm>
            <a:off x="4733188" y="1376363"/>
            <a:ext cx="2725624" cy="1560803"/>
          </a:xfrm>
          <a:prstGeom prst="rect">
            <a:avLst/>
          </a:prstGeom>
        </p:spPr>
      </p:pic>
      <p:sp>
        <p:nvSpPr>
          <p:cNvPr id="14" name="Curved Right Arrow 13">
            <a:extLst>
              <a:ext uri="{FF2B5EF4-FFF2-40B4-BE49-F238E27FC236}">
                <a16:creationId xmlns:a16="http://schemas.microsoft.com/office/drawing/2014/main" id="{DA91EC74-8DE5-C5AF-371D-64CF41C3D6BD}"/>
              </a:ext>
            </a:extLst>
          </p:cNvPr>
          <p:cNvSpPr/>
          <p:nvPr/>
        </p:nvSpPr>
        <p:spPr bwMode="gray">
          <a:xfrm rot="3626509">
            <a:off x="3488579" y="1375615"/>
            <a:ext cx="587537" cy="1308166"/>
          </a:xfrm>
          <a:prstGeom prst="curvedRightArrow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\Delta \Gamma \propto  \sum_{\alpha,\beta} \lambda_\alpha \lambda_\beta \left[ \color{KITpurple} \mathbf{H^{\alpha\beta}} \color{KITblue} \langle B\rvert Q \lvert \bar{B} \rangle + \color{KITpurple} \mathbf{\tilde{H}^{\alpha\beta}_S} \color{KITblue}  \langle B\rvert \tilde{Q}_S \lvert \bar{B} \rangle \right]&#10;\end{equation*}&#10;&#10;&#10;\end{document}" title="IguanaTex Picture Display">
            <a:extLst>
              <a:ext uri="{FF2B5EF4-FFF2-40B4-BE49-F238E27FC236}">
                <a16:creationId xmlns:a16="http://schemas.microsoft.com/office/drawing/2014/main" id="{A1734D50-63B2-6C17-A585-7898756FAD6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915213" y="5783116"/>
            <a:ext cx="4194048" cy="50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8977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F7F88B64-498D-35EB-6E75-E95C9354229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1056773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7772400" imgH="10058400" progId="TCLayout.ActiveDocument.1">
                  <p:embed/>
                </p:oleObj>
              </mc:Choice>
              <mc:Fallback>
                <p:oleObj name="think-cell Slide" r:id="rId10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656A35B3-63F9-6257-64C9-0A86A4CE4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Evanescent operators present a unique challenge in dimensional regularisation.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 1">
                <a:extLst>
                  <a:ext uri="{FF2B5EF4-FFF2-40B4-BE49-F238E27FC236}">
                    <a16:creationId xmlns:a16="http://schemas.microsoft.com/office/drawing/2014/main" id="{622BE640-80BE-5660-7702-03F580A75887}"/>
                  </a:ext>
                </a:extLst>
              </p:cNvPr>
              <p:cNvSpPr>
                <a:spLocks noGrp="1"/>
              </p:cNvSpPr>
              <p:nvPr>
                <p:ph type="body" sz="quarter" idx="17"/>
              </p:nvPr>
            </p:nvSpPr>
            <p:spPr>
              <a:xfrm>
                <a:off x="4260849" y="2600323"/>
                <a:ext cx="3671889" cy="3676651"/>
              </a:xfrm>
            </p:spPr>
            <p:txBody>
              <a:bodyPr/>
              <a:lstStyle/>
              <a:p>
                <a:pPr marL="270000" marR="0" lvl="1" indent="-27000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en-GB" dirty="0">
                    <a:solidFill>
                      <a:srgbClr val="002D4C"/>
                    </a:solidFill>
                    <a:latin typeface="Arial"/>
                  </a:rPr>
                  <a:t>The operator renormalisation matrix is extended:</a:t>
                </a:r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None/>
                  <a:tabLst/>
                  <a:defRPr/>
                </a:pPr>
                <a:endParaRPr lang="en-GB" noProof="0" dirty="0">
                  <a:solidFill>
                    <a:srgbClr val="002D4C"/>
                  </a:solidFill>
                  <a:latin typeface="Arial"/>
                </a:endParaRPr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None/>
                  <a:tabLst/>
                  <a:defRPr/>
                </a:pPr>
                <a:endParaRPr lang="en-GB" dirty="0">
                  <a:solidFill>
                    <a:srgbClr val="002D4C"/>
                  </a:solidFill>
                  <a:latin typeface="Arial"/>
                </a:endParaRPr>
              </a:p>
              <a:p>
                <a:pPr marL="270000" marR="0" lvl="1" indent="-27000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en-GB" noProof="0" dirty="0">
                    <a:solidFill>
                      <a:srgbClr val="002D4C"/>
                    </a:solidFill>
                    <a:latin typeface="Arial"/>
                  </a:rPr>
                  <a:t>Renormalised amplitudes of evanescent operators must be </a:t>
                </a:r>
                <a14:m>
                  <m:oMath xmlns:m="http://schemas.openxmlformats.org/officeDocument/2006/math">
                    <m:r>
                      <a:rPr lang="en-US" b="0" i="1" noProof="0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noProof="0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noProof="0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noProof="0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noProof="0" dirty="0">
                    <a:solidFill>
                      <a:srgbClr val="002D4C"/>
                    </a:solidFill>
                    <a:latin typeface="Arial"/>
                  </a:rPr>
                  <a:t>:</a:t>
                </a:r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None/>
                  <a:tabLst/>
                  <a:defRPr/>
                </a:pPr>
                <a:endParaRPr lang="en-GB" sz="2800" noProof="0" dirty="0">
                  <a:solidFill>
                    <a:srgbClr val="002D4C"/>
                  </a:solidFill>
                  <a:latin typeface="Arial"/>
                </a:endParaRPr>
              </a:p>
              <a:p>
                <a:pPr marL="270000" marR="0" lvl="1" indent="-27000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en-GB" noProof="0" dirty="0">
                    <a:solidFill>
                      <a:srgbClr val="002D4C"/>
                    </a:solidFill>
                    <a:latin typeface="Arial"/>
                  </a:rPr>
                  <a:t>Renormalised amplitudes of physical operators must be finite:</a:t>
                </a:r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None/>
                  <a:tabLst/>
                  <a:defRPr/>
                </a:pPr>
                <a:endParaRPr lang="en-GB" noProof="0" dirty="0">
                  <a:solidFill>
                    <a:srgbClr val="002D4C"/>
                  </a:solidFill>
                  <a:latin typeface="Arial"/>
                </a:endParaRPr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None/>
                  <a:tabLst/>
                  <a:defRPr/>
                </a:pPr>
                <a:endParaRPr lang="en-GB" noProof="0" dirty="0">
                  <a:solidFill>
                    <a:srgbClr val="002D4C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6" name="Text Placeholder 5 1">
                <a:extLst>
                  <a:ext uri="{FF2B5EF4-FFF2-40B4-BE49-F238E27FC236}">
                    <a16:creationId xmlns:a16="http://schemas.microsoft.com/office/drawing/2014/main" id="{622BE640-80BE-5660-7702-03F580A758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7"/>
              </p:nvPr>
            </p:nvSpPr>
            <p:spPr>
              <a:xfrm>
                <a:off x="4260849" y="2600323"/>
                <a:ext cx="3671889" cy="3676651"/>
              </a:xfrm>
              <a:blipFill>
                <a:blip r:embed="rId12"/>
                <a:stretch>
                  <a:fillRect l="-3103" t="-1718" r="-24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6C8CE62A-3858-3BCD-100C-B710CF8DD754}"/>
                  </a:ext>
                </a:extLst>
              </p:cNvPr>
              <p:cNvSpPr>
                <a:spLocks noGrp="1"/>
              </p:cNvSpPr>
              <p:nvPr>
                <p:ph type="body" sz="quarter" idx="19"/>
              </p:nvPr>
            </p:nvSpPr>
            <p:spPr>
              <a:xfrm>
                <a:off x="8148639" y="2600325"/>
                <a:ext cx="3671889" cy="3676649"/>
              </a:xfrm>
            </p:spPr>
            <p:txBody>
              <a:bodyPr/>
              <a:lstStyle/>
              <a:p>
                <a:pPr marL="270000" marR="0" lvl="1" indent="-27000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en-GB" dirty="0">
                    <a:solidFill>
                      <a:srgbClr val="002D4C"/>
                    </a:solidFill>
                    <a:latin typeface="Arial"/>
                  </a:rPr>
                  <a:t>Lower order amplitudes give rise to non-zero evanescent matching coefficients</a:t>
                </a:r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None/>
                  <a:tabLst/>
                  <a:defRPr/>
                </a:pPr>
                <a:endParaRPr lang="en-GB" dirty="0">
                  <a:solidFill>
                    <a:srgbClr val="002D4C"/>
                  </a:solidFill>
                  <a:latin typeface="Arial"/>
                </a:endParaRPr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None/>
                  <a:tabLst/>
                  <a:defRPr/>
                </a:pPr>
                <a:endParaRPr lang="en-GB" dirty="0">
                  <a:solidFill>
                    <a:srgbClr val="002D4C"/>
                  </a:solidFill>
                  <a:latin typeface="Arial"/>
                </a:endParaRPr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None/>
                  <a:tabLst/>
                  <a:defRPr/>
                </a:pPr>
                <a:endParaRPr lang="en-GB" dirty="0">
                  <a:solidFill>
                    <a:srgbClr val="002D4C"/>
                  </a:solidFill>
                  <a:latin typeface="Arial"/>
                </a:endParaRPr>
              </a:p>
              <a:p>
                <a:pPr marL="270000" marR="0" lvl="1" indent="-27000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en-GB" dirty="0">
                    <a:solidFill>
                      <a:srgbClr val="002D4C"/>
                    </a:solidFill>
                    <a:latin typeface="Arial"/>
                  </a:rPr>
                  <a:t>At higher orders, evanescent operators give rise to IR poles</a:t>
                </a:r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None/>
                  <a:tabLst/>
                  <a:defRPr/>
                </a:pPr>
                <a:endParaRPr lang="en-GB" sz="2800" dirty="0">
                  <a:solidFill>
                    <a:srgbClr val="002D4C"/>
                  </a:solidFill>
                  <a:latin typeface="Arial"/>
                </a:endParaRPr>
              </a:p>
              <a:p>
                <a:pPr lvl="1">
                  <a:buClr>
                    <a:srgbClr val="009682"/>
                  </a:buClr>
                  <a:defRPr/>
                </a:pPr>
                <a:r>
                  <a:rPr lang="en-GB" dirty="0">
                    <a:solidFill>
                      <a:srgbClr val="002D4C"/>
                    </a:solidFill>
                    <a:latin typeface="Arial"/>
                  </a:rPr>
                  <a:t>Cancellation occurs between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GB" dirty="0">
                    <a:solidFill>
                      <a:srgbClr val="002D4C"/>
                    </a:solidFill>
                    <a:latin typeface="Arial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=2 </m:t>
                    </m:r>
                  </m:oMath>
                </a14:m>
                <a:r>
                  <a:rPr lang="en-GB" dirty="0">
                    <a:solidFill>
                      <a:srgbClr val="002D4C"/>
                    </a:solidFill>
                    <a:latin typeface="Arial"/>
                  </a:rPr>
                  <a:t>sides</a:t>
                </a:r>
              </a:p>
            </p:txBody>
          </p:sp>
        </mc:Choice>
        <mc:Fallback xmlns="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6C8CE62A-3858-3BCD-100C-B710CF8DD7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9"/>
              </p:nvPr>
            </p:nvSpPr>
            <p:spPr>
              <a:xfrm>
                <a:off x="8148639" y="2600325"/>
                <a:ext cx="3671889" cy="3676649"/>
              </a:xfrm>
              <a:blipFill>
                <a:blip r:embed="rId13"/>
                <a:stretch>
                  <a:fillRect l="-3103" t="-17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CDB49DE-DC0F-A3BE-3C5A-253A8B8253D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 dirty="0"/>
              <a:t>08/07/2025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A954C4-0419-0EC0-77F9-A77F73B33E0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Pascal Reeck – B meson mixing at NNLO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6FF99EB-9EBB-EB76-58A0-B59D28A6B9D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hteck 13 1">
                <a:extLst>
                  <a:ext uri="{FF2B5EF4-FFF2-40B4-BE49-F238E27FC236}">
                    <a16:creationId xmlns:a16="http://schemas.microsoft.com/office/drawing/2014/main" id="{DD3AEC8B-AFF7-971E-6BFD-0BF8DAE73A6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1475" y="1592263"/>
                <a:ext cx="3671888" cy="792162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</a:rPr>
                  <a:t>Evanescent operators appear in </a:t>
                </a:r>
              </a:p>
              <a:p>
                <a:pPr algn="ctr"/>
                <a:r>
                  <a:rPr lang="en-US" sz="1600" b="1" dirty="0">
                    <a:solidFill>
                      <a:schemeClr val="bg1"/>
                    </a:solidFill>
                  </a:rPr>
                  <a:t>d = 4 – 2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US" sz="1600" b="1" dirty="0">
                    <a:solidFill>
                      <a:schemeClr val="bg1"/>
                    </a:solidFill>
                  </a:rPr>
                  <a:t> dimensions</a:t>
                </a:r>
              </a:p>
            </p:txBody>
          </p:sp>
        </mc:Choice>
        <mc:Fallback xmlns="">
          <p:sp>
            <p:nvSpPr>
              <p:cNvPr id="35" name="Rechteck 13 1">
                <a:extLst>
                  <a:ext uri="{FF2B5EF4-FFF2-40B4-BE49-F238E27FC236}">
                    <a16:creationId xmlns:a16="http://schemas.microsoft.com/office/drawing/2014/main" id="{DD3AEC8B-AFF7-971E-6BFD-0BF8DAE73A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371475" y="1592263"/>
                <a:ext cx="3671888" cy="79216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31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hteck 13 2">
            <a:extLst>
              <a:ext uri="{FF2B5EF4-FFF2-40B4-BE49-F238E27FC236}">
                <a16:creationId xmlns:a16="http://schemas.microsoft.com/office/drawing/2014/main" id="{D5D2A2AE-0581-803C-397A-A68E6D024B41}"/>
              </a:ext>
            </a:extLst>
          </p:cNvPr>
          <p:cNvSpPr>
            <a:spLocks/>
          </p:cNvSpPr>
          <p:nvPr/>
        </p:nvSpPr>
        <p:spPr bwMode="gray">
          <a:xfrm>
            <a:off x="4259263" y="1592263"/>
            <a:ext cx="3671888" cy="7921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GB" sz="1600" b="1" noProof="0" dirty="0">
                <a:solidFill>
                  <a:schemeClr val="bg1"/>
                </a:solidFill>
              </a:rPr>
              <a:t>Additional </a:t>
            </a:r>
            <a:r>
              <a:rPr lang="en-GB" sz="1600" b="1" noProof="0" dirty="0" err="1">
                <a:solidFill>
                  <a:schemeClr val="bg1"/>
                </a:solidFill>
              </a:rPr>
              <a:t>counterterms</a:t>
            </a:r>
            <a:r>
              <a:rPr lang="en-GB" sz="1600" b="1" noProof="0" dirty="0">
                <a:solidFill>
                  <a:schemeClr val="bg1"/>
                </a:solidFill>
              </a:rPr>
              <a:t> arise from evanescent operators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8" name="Rechteck 13 3">
            <a:extLst>
              <a:ext uri="{FF2B5EF4-FFF2-40B4-BE49-F238E27FC236}">
                <a16:creationId xmlns:a16="http://schemas.microsoft.com/office/drawing/2014/main" id="{AA7D8FF7-822C-EC35-1F24-7515E5783F81}"/>
              </a:ext>
            </a:extLst>
          </p:cNvPr>
          <p:cNvSpPr>
            <a:spLocks/>
          </p:cNvSpPr>
          <p:nvPr/>
        </p:nvSpPr>
        <p:spPr bwMode="gray">
          <a:xfrm>
            <a:off x="8148637" y="1592263"/>
            <a:ext cx="3671888" cy="7921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GB" sz="1600" b="1" noProof="0" dirty="0">
                <a:solidFill>
                  <a:schemeClr val="bg1"/>
                </a:solidFill>
              </a:rPr>
              <a:t>IR divergences cancel in the matching with evanescent operators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42" name="Picture 41" descr="A black arrows in a white background&#10;&#10;AI-generated content may be incorrect.">
            <a:extLst>
              <a:ext uri="{FF2B5EF4-FFF2-40B4-BE49-F238E27FC236}">
                <a16:creationId xmlns:a16="http://schemas.microsoft.com/office/drawing/2014/main" id="{D8F1AA97-FDCA-638B-CC55-B0BA3F729EAB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b="18034"/>
          <a:stretch/>
        </p:blipFill>
        <p:spPr>
          <a:xfrm>
            <a:off x="368615" y="2600325"/>
            <a:ext cx="3684527" cy="11218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Placeholder 5 2">
                <a:extLst>
                  <a:ext uri="{FF2B5EF4-FFF2-40B4-BE49-F238E27FC236}">
                    <a16:creationId xmlns:a16="http://schemas.microsoft.com/office/drawing/2014/main" id="{64025BC3-48A2-2DAA-9982-7F3D32516078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381253" y="3938047"/>
                <a:ext cx="3671889" cy="2335754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70000" indent="-2700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0000" indent="-2700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+mj-lt"/>
                  <a:buAutoNum type="arabicPeriod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40000" indent="-270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Symbol" panose="05050102010706020507" pitchFamily="18" charset="2"/>
                  <a:buChar char="-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540000" indent="-270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+mj-lt"/>
                  <a:buAutoNum type="alphaLcPeriod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85000"/>
                  </a:lnSpc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20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0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0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70000" marR="0" lvl="1" indent="-27000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en-US" dirty="0">
                    <a:solidFill>
                      <a:srgbClr val="002D4C"/>
                    </a:solidFill>
                    <a:latin typeface="Arial"/>
                  </a:rPr>
                  <a:t>A 1-loop correction to a physical operator has 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2D4C"/>
                    </a:solidFill>
                    <a:latin typeface="Arial"/>
                  </a:rPr>
                  <a:t> contribution:</a:t>
                </a:r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None/>
                  <a:tabLst/>
                  <a:defRPr/>
                </a:pPr>
                <a:endParaRPr lang="en-US" sz="2400" dirty="0">
                  <a:solidFill>
                    <a:srgbClr val="002D4C"/>
                  </a:solidFill>
                  <a:latin typeface="Arial"/>
                </a:endParaRPr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None/>
                  <a:tabLst/>
                  <a:defRPr/>
                </a:pPr>
                <a:endParaRPr lang="en-US" sz="2400" dirty="0">
                  <a:solidFill>
                    <a:srgbClr val="002D4C"/>
                  </a:solidFill>
                  <a:latin typeface="Arial"/>
                </a:endParaRPr>
              </a:p>
              <a:p>
                <a:pPr marL="270000" marR="0" lvl="1" indent="-27000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en-US" dirty="0">
                    <a:solidFill>
                      <a:srgbClr val="002D4C"/>
                    </a:solidFill>
                    <a:latin typeface="Arial"/>
                  </a:rPr>
                  <a:t>The number of evanescent operators increases with higher loop orders</a:t>
                </a:r>
              </a:p>
            </p:txBody>
          </p:sp>
        </mc:Choice>
        <mc:Fallback xmlns="">
          <p:sp>
            <p:nvSpPr>
              <p:cNvPr id="44" name="Text Placeholder 5 2">
                <a:extLst>
                  <a:ext uri="{FF2B5EF4-FFF2-40B4-BE49-F238E27FC236}">
                    <a16:creationId xmlns:a16="http://schemas.microsoft.com/office/drawing/2014/main" id="{64025BC3-48A2-2DAA-9982-7F3D32516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381253" y="3938047"/>
                <a:ext cx="3671889" cy="2335754"/>
              </a:xfrm>
              <a:prstGeom prst="rect">
                <a:avLst/>
              </a:prstGeom>
              <a:blipFill>
                <a:blip r:embed="rId16"/>
                <a:stretch>
                  <a:fillRect l="-3448" t="-2717" r="-2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\documentclass{article}&#10;\usepackage{amsmath}&#10;\usepackage{xcolor}&#10;\pagestyle{empty}&#10;\begin{document}&#10;&#10;\definecolor{KITblue}{RGB}{0, 45, 76}&#10;\definecolor{KITlightblue}{RGB}{35, 161, 224}&#10;\definecolor{KITpurple}{RGB}{163, 16, 124}&#10;&#10;\begin{align*}&#10;\color{KITblue}&#10;\langle P_2 \rangle^{(1)} &amp; \color{KITblue} \sim (\bar{s} \gamma^{\mu_1} \gamma^{\mu_2} \gamma^{\mu_3} c_L)\, (\bar{c} \gamma_{\mu_1} \gamma_{\mu_2} \gamma_{\mu_3} b_L)\\&#10;&amp; \color{KITblue} \sim 16 \langle P_2 \rangle^\text{tree} + \langle E_2 \rangle^\text{tree}&#10;\end{align*}&#10;&#10;&#10;\end{document}" title="IguanaTex Picture Display">
            <a:extLst>
              <a:ext uri="{FF2B5EF4-FFF2-40B4-BE49-F238E27FC236}">
                <a16:creationId xmlns:a16="http://schemas.microsoft.com/office/drawing/2014/main" id="{D36BCF42-B86D-4389-BE55-461B39933AD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428200" y="4602681"/>
            <a:ext cx="3558438" cy="565709"/>
          </a:xfrm>
          <a:prstGeom prst="rect">
            <a:avLst/>
          </a:prstGeom>
        </p:spPr>
      </p:pic>
      <p:pic>
        <p:nvPicPr>
          <p:cNvPr id="64" name="Picture 63" descr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\begin{pmatrix} \vec{C}_P^0 &amp; \vec{C}_E^0 \end{pmatrix} = \begin{pmatrix} \vec{C}_P &amp; \vec{C}_E \end{pmatrix} \begin{pmatrix} Z_{PP} &amp; Z_{PE}\\ Z_{EP} &amp; Z_{EE} \end{pmatrix}&#10;\end{equation*}&#10;&#10;&#10;\end{document}" title="IguanaTex Picture Display">
            <a:extLst>
              <a:ext uri="{FF2B5EF4-FFF2-40B4-BE49-F238E27FC236}">
                <a16:creationId xmlns:a16="http://schemas.microsoft.com/office/drawing/2014/main" id="{DC6CA9C7-5F1B-1305-8558-DD1B1E802AA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4380199" y="3161585"/>
            <a:ext cx="3430016" cy="486054"/>
          </a:xfrm>
          <a:prstGeom prst="rect">
            <a:avLst/>
          </a:prstGeom>
        </p:spPr>
      </p:pic>
      <p:pic>
        <p:nvPicPr>
          <p:cNvPr id="62" name="Picture 61" descr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Z_{EP} = \alpha_s Z_{EP}^{(1,0)} + \mathcal{O}(\alpha_s^2)&#10;\end{equation*}&#10;&#10;&#10;\end{document}" title="IguanaTex Picture Display">
            <a:extLst>
              <a:ext uri="{FF2B5EF4-FFF2-40B4-BE49-F238E27FC236}">
                <a16:creationId xmlns:a16="http://schemas.microsoft.com/office/drawing/2014/main" id="{560FA902-EE9A-1CE6-A027-C49BBC1C2E4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022311" y="4457138"/>
            <a:ext cx="2145792" cy="269850"/>
          </a:xfrm>
          <a:prstGeom prst="rect">
            <a:avLst/>
          </a:prstGeom>
        </p:spPr>
      </p:pic>
      <p:pic>
        <p:nvPicPr>
          <p:cNvPr id="69" name="Picture 68" descr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Z_{PE} = \frac{\alpha_s }{\epsilon} Z_{PE}^{(1,1)} + \mathcal{O}(\alpha_s^2)&#10;\end{equation*}&#10;&#10;&#10;\end{document}" title="IguanaTex Picture Display">
            <a:extLst>
              <a:ext uri="{FF2B5EF4-FFF2-40B4-BE49-F238E27FC236}">
                <a16:creationId xmlns:a16="http://schemas.microsoft.com/office/drawing/2014/main" id="{EB3CF823-D4C2-8E45-4B11-0D008D64E13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5016500" y="5468171"/>
            <a:ext cx="2194560" cy="365761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AA963451-119F-9591-1672-65A5AD6D2F63}"/>
              </a:ext>
            </a:extLst>
          </p:cNvPr>
          <p:cNvGrpSpPr/>
          <p:nvPr/>
        </p:nvGrpSpPr>
        <p:grpSpPr>
          <a:xfrm>
            <a:off x="8541045" y="3407018"/>
            <a:ext cx="2887071" cy="841130"/>
            <a:chOff x="8445500" y="3375271"/>
            <a:chExt cx="2887071" cy="841130"/>
          </a:xfrm>
        </p:grpSpPr>
        <p:pic>
          <p:nvPicPr>
            <p:cNvPr id="71" name="Picture 70" descr="A circular diagram with orange circles and black arrows&#10;&#10;AI-generated content may be incorrect.">
              <a:extLst>
                <a:ext uri="{FF2B5EF4-FFF2-40B4-BE49-F238E27FC236}">
                  <a16:creationId xmlns:a16="http://schemas.microsoft.com/office/drawing/2014/main" id="{5FB7AC81-7852-B7BC-732D-ED3B75898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445500" y="3375271"/>
              <a:ext cx="1649581" cy="841130"/>
            </a:xfrm>
            <a:prstGeom prst="rect">
              <a:avLst/>
            </a:prstGeom>
          </p:spPr>
        </p:pic>
        <p:pic>
          <p:nvPicPr>
            <p:cNvPr id="77" name="Picture 76" descr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\supset \quad \langle E^{(3)}_{1-4} \rangle&#10;\end{equation*}&#10;&#10;&#10;\end{document}" title="IguanaTex Picture Display">
              <a:extLst>
                <a:ext uri="{FF2B5EF4-FFF2-40B4-BE49-F238E27FC236}">
                  <a16:creationId xmlns:a16="http://schemas.microsoft.com/office/drawing/2014/main" id="{564ABFC1-0980-DDF0-00A7-1909645D2553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>
              <a:off x="10349082" y="3664162"/>
              <a:ext cx="983489" cy="263347"/>
            </a:xfrm>
            <a:prstGeom prst="rect">
              <a:avLst/>
            </a:prstGeom>
          </p:spPr>
        </p:pic>
      </p:grpSp>
      <p:pic>
        <p:nvPicPr>
          <p:cNvPr id="4" name="Picture 3" descr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H_E \langle E \rangle^{(2)} \supset H_E \frac{\alpha_s^2}{\epsilon} \langle Q \rangle^{(0)}&#10;\end{equation*}&#10;&#10;&#10;\end{document}" title="IguanaTex Picture Display">
            <a:extLst>
              <a:ext uri="{FF2B5EF4-FFF2-40B4-BE49-F238E27FC236}">
                <a16:creationId xmlns:a16="http://schemas.microsoft.com/office/drawing/2014/main" id="{E90758DC-2DF3-64AB-1A24-8A285D16CA2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8881611" y="4920414"/>
            <a:ext cx="2186432" cy="44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5631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7113CCA0-3E3B-A4E3-6A84-2CF94425E60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938666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3E38E06-614C-F5F4-4C30-35B27D204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 err="1"/>
              <a:t>Fierz</a:t>
            </a:r>
            <a:r>
              <a:rPr lang="en-GB" dirty="0"/>
              <a:t> symmetry must be obeyed and can be implemented through the correct choice of evanescent operators.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CD4996-2DB1-8890-BD64-DCEC826180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Pascal Reeck – B meson mixing at NNLO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CFFC9-913B-EA8C-90C7-34A72285EE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9</a:t>
            </a:fld>
            <a:endParaRPr lang="en-US" noProof="1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8BC445-42A6-A98C-B676-CB7644C47C6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noProof="1"/>
              <a:t>08/07/2025</a:t>
            </a:r>
            <a:endParaRPr 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platzhalter 9">
                <a:extLst>
                  <a:ext uri="{FF2B5EF4-FFF2-40B4-BE49-F238E27FC236}">
                    <a16:creationId xmlns:a16="http://schemas.microsoft.com/office/drawing/2014/main" id="{164AB5DD-60DA-CBF6-3C62-5A080961B9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1475" y="1592263"/>
                <a:ext cx="7561263" cy="468471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70000" indent="-2700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0000" indent="-2700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+mj-lt"/>
                  <a:buAutoNum type="arabicPeriod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40000" indent="-270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Symbol" panose="05050102010706020507" pitchFamily="18" charset="2"/>
                  <a:buChar char="-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540000" indent="-270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+mj-lt"/>
                  <a:buAutoNum type="alphaLcPeriod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85000"/>
                  </a:lnSpc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20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0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0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Font typeface="Wingdings" panose="05000000000000000000" pitchFamily="2" charset="2"/>
                  <a:buNone/>
                </a:pPr>
                <a:r>
                  <a:rPr lang="en-GB" sz="1800" b="1" dirty="0">
                    <a:solidFill>
                      <a:schemeClr val="accent1"/>
                    </a:solidFill>
                  </a:rPr>
                  <a:t>Fierz symmetry is a natural property of operator matrix elements.</a:t>
                </a:r>
              </a:p>
              <a:p>
                <a:pPr lvl="1">
                  <a:buClr>
                    <a:srgbClr val="009682"/>
                  </a:buClr>
                  <a:defRPr/>
                </a:pPr>
                <a:r>
                  <a:rPr lang="en-US" dirty="0" err="1">
                    <a:solidFill>
                      <a:srgbClr val="002D4C"/>
                    </a:solidFill>
                    <a:latin typeface="Arial"/>
                  </a:rPr>
                  <a:t>Fierz</a:t>
                </a:r>
                <a:r>
                  <a:rPr lang="en-US" dirty="0">
                    <a:solidFill>
                      <a:srgbClr val="002D4C"/>
                    </a:solidFill>
                    <a:latin typeface="Arial"/>
                  </a:rPr>
                  <a:t> symmetry holds in four dimensions, breaking it is an artefact of dimensional </a:t>
                </a:r>
                <a:r>
                  <a:rPr lang="en-US" dirty="0" err="1">
                    <a:solidFill>
                      <a:srgbClr val="002D4C"/>
                    </a:solidFill>
                    <a:latin typeface="Arial"/>
                  </a:rPr>
                  <a:t>regularisation</a:t>
                </a:r>
                <a:endParaRPr lang="en-US" dirty="0">
                  <a:solidFill>
                    <a:srgbClr val="002D4C"/>
                  </a:solidFill>
                  <a:latin typeface="Arial"/>
                </a:endParaRPr>
              </a:p>
              <a:p>
                <a:pPr lvl="1">
                  <a:buClr>
                    <a:srgbClr val="009682"/>
                  </a:buClr>
                  <a:defRPr/>
                </a:pPr>
                <a:r>
                  <a:rPr lang="en-US" dirty="0">
                    <a:solidFill>
                      <a:srgbClr val="002D4C"/>
                    </a:solidFill>
                    <a:latin typeface="Arial"/>
                  </a:rPr>
                  <a:t>Non-perturbative hadronic matrix elements are calculated in four dimensions, and we need to be consistent</a:t>
                </a:r>
              </a:p>
              <a:p>
                <a:pPr marL="0" lvl="1" indent="0">
                  <a:buClr>
                    <a:srgbClr val="009682"/>
                  </a:buClr>
                  <a:buNone/>
                  <a:defRPr/>
                </a:pPr>
                <a:endParaRPr lang="en-GB" dirty="0"/>
              </a:p>
              <a:p>
                <a:pPr marL="0" lvl="1" indent="0">
                  <a:buNone/>
                </a:pPr>
                <a:r>
                  <a:rPr lang="en-GB" sz="1800" b="1" dirty="0">
                    <a:solidFill>
                      <a:schemeClr val="accent1"/>
                    </a:solidFill>
                  </a:rPr>
                  <a:t>The Vacuum Insertion Approximation gives further motivation.</a:t>
                </a:r>
              </a:p>
              <a:p>
                <a:pPr lvl="1">
                  <a:buClr>
                    <a:srgbClr val="009682"/>
                  </a:buClr>
                  <a:defRPr/>
                </a:pPr>
                <a:r>
                  <a:rPr lang="en-US" dirty="0">
                    <a:solidFill>
                      <a:srgbClr val="002D4C"/>
                    </a:solidFill>
                  </a:rPr>
                  <a:t>Using VIA,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/>
                  <a:t> matrix elements can be calculated exactly in the limit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GB" dirty="0"/>
                  <a:t>: </a:t>
                </a:r>
              </a:p>
              <a:p>
                <a:pPr marL="0" lvl="1" indent="0">
                  <a:buClr>
                    <a:srgbClr val="009682"/>
                  </a:buClr>
                  <a:buNone/>
                  <a:defRPr/>
                </a:pPr>
                <a:endParaRPr lang="en-GB" dirty="0"/>
              </a:p>
              <a:p>
                <a:pPr marL="0" lvl="1" indent="0">
                  <a:buClr>
                    <a:srgbClr val="009682"/>
                  </a:buClr>
                  <a:buNone/>
                  <a:defRPr/>
                </a:pPr>
                <a:endParaRPr lang="en-GB" dirty="0"/>
              </a:p>
              <a:p>
                <a:pPr marL="0" lvl="1" indent="0">
                  <a:buClr>
                    <a:srgbClr val="009682"/>
                  </a:buClr>
                  <a:buNone/>
                  <a:defRPr/>
                </a:pPr>
                <a:endParaRPr lang="en-GB" dirty="0"/>
              </a:p>
              <a:p>
                <a:pPr marL="0" lvl="1" indent="0">
                  <a:buClr>
                    <a:srgbClr val="009682"/>
                  </a:buClr>
                  <a:buNone/>
                  <a:defRPr/>
                </a:pPr>
                <a:endParaRPr lang="en-GB" dirty="0"/>
              </a:p>
              <a:p>
                <a:pPr lvl="1">
                  <a:buClr>
                    <a:srgbClr val="009682"/>
                  </a:buClr>
                  <a:defRPr/>
                </a:pPr>
                <a:r>
                  <a:rPr lang="en-GB" dirty="0"/>
                  <a:t>VIA requires a </a:t>
                </a:r>
                <a:r>
                  <a:rPr lang="en-GB" dirty="0" err="1"/>
                  <a:t>Fierz</a:t>
                </a:r>
                <a:r>
                  <a:rPr lang="en-GB" dirty="0"/>
                  <a:t> transformation to be valid</a:t>
                </a:r>
              </a:p>
            </p:txBody>
          </p:sp>
        </mc:Choice>
        <mc:Fallback xmlns="">
          <p:sp>
            <p:nvSpPr>
              <p:cNvPr id="19" name="Textplatzhalter 9">
                <a:extLst>
                  <a:ext uri="{FF2B5EF4-FFF2-40B4-BE49-F238E27FC236}">
                    <a16:creationId xmlns:a16="http://schemas.microsoft.com/office/drawing/2014/main" id="{164AB5DD-60DA-CBF6-3C62-5A080961B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5" y="1592263"/>
                <a:ext cx="7561263" cy="4684711"/>
              </a:xfrm>
              <a:prstGeom prst="rect">
                <a:avLst/>
              </a:prstGeom>
              <a:blipFill>
                <a:blip r:embed="rId7"/>
                <a:stretch>
                  <a:fillRect l="-671" t="-5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352241CE-7DE7-5F71-031E-36183BC303E6}"/>
              </a:ext>
            </a:extLst>
          </p:cNvPr>
          <p:cNvGrpSpPr/>
          <p:nvPr/>
        </p:nvGrpSpPr>
        <p:grpSpPr>
          <a:xfrm>
            <a:off x="8204617" y="1592263"/>
            <a:ext cx="385486" cy="4681537"/>
            <a:chOff x="8204617" y="1592263"/>
            <a:chExt cx="385486" cy="468153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7EEA4BC-D9B4-8FDE-FAA7-22C66AA5A513}"/>
                </a:ext>
              </a:extLst>
            </p:cNvPr>
            <p:cNvCxnSpPr/>
            <p:nvPr/>
          </p:nvCxnSpPr>
          <p:spPr bwMode="gray">
            <a:xfrm>
              <a:off x="8374203" y="1592263"/>
              <a:ext cx="0" cy="4681537"/>
            </a:xfrm>
            <a:prstGeom prst="line">
              <a:avLst/>
            </a:prstGeom>
            <a:ln w="285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64E64B8F-9979-6F2F-1088-2C8260AC98B7}"/>
                </a:ext>
              </a:extLst>
            </p:cNvPr>
            <p:cNvSpPr/>
            <p:nvPr/>
          </p:nvSpPr>
          <p:spPr bwMode="gray">
            <a:xfrm rot="5400000">
              <a:off x="7928447" y="3631545"/>
              <a:ext cx="937826" cy="385486"/>
            </a:xfrm>
            <a:prstGeom prst="triangle">
              <a:avLst/>
            </a:prstGeom>
            <a:ln w="285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F1478B8-7F61-DC93-0B73-CC0E7386D90E}"/>
              </a:ext>
            </a:extLst>
          </p:cNvPr>
          <p:cNvGrpSpPr/>
          <p:nvPr/>
        </p:nvGrpSpPr>
        <p:grpSpPr>
          <a:xfrm>
            <a:off x="8759687" y="2137321"/>
            <a:ext cx="3060838" cy="3343688"/>
            <a:chOff x="8759687" y="2137321"/>
            <a:chExt cx="3060838" cy="334368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C775DD73-7E24-0C4D-AE2F-D293A7B00EF2}"/>
                    </a:ext>
                  </a:extLst>
                </p:cNvPr>
                <p:cNvSpPr/>
                <p:nvPr/>
              </p:nvSpPr>
              <p:spPr bwMode="gray">
                <a:xfrm>
                  <a:off x="8759688" y="2137321"/>
                  <a:ext cx="3060837" cy="3343688"/>
                </a:xfrm>
                <a:prstGeom prst="rect">
                  <a:avLst/>
                </a:prstGeom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144000" tIns="144000" rIns="144000" bIns="144000" rtlCol="0" anchor="t"/>
                <a:lstStyle/>
                <a:p>
                  <a:r>
                    <a:rPr lang="en-GB" b="1" dirty="0">
                      <a:solidFill>
                        <a:schemeClr val="tx1"/>
                      </a:solidFill>
                    </a:rPr>
                    <a:t>The operator definitions are obtained from three constraints.</a:t>
                  </a:r>
                </a:p>
                <a:p>
                  <a:endParaRPr lang="en-GB" b="1" dirty="0">
                    <a:solidFill>
                      <a:schemeClr val="tx1"/>
                    </a:solidFill>
                  </a:endParaRP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en-GB" sz="1600" dirty="0">
                      <a:solidFill>
                        <a:schemeClr val="tx1"/>
                      </a:solidFill>
                    </a:rPr>
                    <a:t>Renormalised matrix elements are </a:t>
                  </a:r>
                  <a:r>
                    <a:rPr lang="en-GB" sz="1600" dirty="0" err="1">
                      <a:solidFill>
                        <a:schemeClr val="tx1"/>
                      </a:solidFill>
                    </a:rPr>
                    <a:t>Fierz</a:t>
                  </a:r>
                  <a:r>
                    <a:rPr lang="en-GB" sz="1600" dirty="0">
                      <a:solidFill>
                        <a:schemeClr val="tx1"/>
                      </a:solidFill>
                    </a:rPr>
                    <a:t>-invariant.</a:t>
                  </a: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en-GB" sz="1600" dirty="0">
                      <a:solidFill>
                        <a:schemeClr val="tx1"/>
                      </a:solidFill>
                    </a:rPr>
                    <a:t>Operators are independent of the flavours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a14:m>
                  <a:r>
                    <a:rPr lang="en-GB" sz="1600" dirty="0">
                      <a:solidFill>
                        <a:schemeClr val="tx1"/>
                      </a:solidFill>
                    </a:rPr>
                    <a:t>.</a:t>
                  </a: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en-GB" sz="1600" dirty="0">
                      <a:solidFill>
                        <a:schemeClr val="tx1"/>
                      </a:solidFill>
                    </a:rPr>
                    <a:t>The large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a14:m>
                  <a:r>
                    <a:rPr lang="en-GB" sz="1600" dirty="0">
                      <a:solidFill>
                        <a:schemeClr val="tx1"/>
                      </a:solidFill>
                    </a:rPr>
                    <a:t> limit is uniquely determined and </a:t>
                  </a:r>
                  <a14:m>
                    <m:oMath xmlns:m="http://schemas.openxmlformats.org/officeDocument/2006/math">
                      <m:r>
                        <a:rPr lang="el-G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GB" sz="1600" dirty="0">
                      <a:solidFill>
                        <a:schemeClr val="tx1"/>
                      </a:solidFill>
                    </a:rPr>
                    <a:t>.</a:t>
                  </a:r>
                </a:p>
              </p:txBody>
            </p:sp>
          </mc:Choice>
          <mc:Fallback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C775DD73-7E24-0C4D-AE2F-D293A7B00E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gray">
                <a:xfrm>
                  <a:off x="8759688" y="2137321"/>
                  <a:ext cx="3060837" cy="334368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BED6622-6DFB-3646-924C-F7DEB3D42A06}"/>
                </a:ext>
              </a:extLst>
            </p:cNvPr>
            <p:cNvSpPr/>
            <p:nvPr/>
          </p:nvSpPr>
          <p:spPr bwMode="gray">
            <a:xfrm>
              <a:off x="8759687" y="2137321"/>
              <a:ext cx="3060837" cy="1134737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t"/>
            <a:lstStyle/>
            <a:p>
              <a:r>
                <a:rPr lang="en-GB" b="1" dirty="0">
                  <a:solidFill>
                    <a:schemeClr val="bg1"/>
                  </a:solidFill>
                </a:rPr>
                <a:t>The operator definitions are obtained from three constraints.</a:t>
              </a:r>
            </a:p>
          </p:txBody>
        </p:sp>
      </p:grpSp>
      <p:pic>
        <p:nvPicPr>
          <p:cNvPr id="38" name="Picture 37" descr="\documentclass{article}&#10;\usepackage{amsmath}&#10;\usepackage{braket}&#10;\usepackage{xcolor}&#10;\pagestyle{empty}&#10;\begin{document}&#10;&#10;\definecolor{KITblue}{RGB}{0, 45, 76}&#10;\definecolor{KITlightblue}{RGB}{35, 161, 224}&#10;\definecolor{KITpurple}{RGB}{163, 16, 124}&#10;&#10;\begin{align*}&#10;\color{KITblue}&#10; \bra{B_s} \widetilde Q_S (\mu_2) \ket{\bar B_s} &#10; &amp;&#10;\color{KITblue} \overset{\rm VIA}{=} \left( \frac{2}{N_c} - 1 \right)  \bra{B_s} \bar s \gamma_5 b \ket{0} \bra{0} &#10;  \bar s \gamma_5 b \ket{\bar B_s}\\&#10;  &amp;&#10;\color{KITblue} \overset{\phantom{\rm VIA}}{=} \left( 1- \frac{2}{N_c} \right) \frac{f_{B_s}^2 M_{B_s}^4}{\left[ m_b(\mu_2) +m_s(\mu_2)\right]^2}&#10;\end{align*}&#10;&#10;&#10;\end{document}" title="IguanaTex Picture Display">
            <a:extLst>
              <a:ext uri="{FF2B5EF4-FFF2-40B4-BE49-F238E27FC236}">
                <a16:creationId xmlns:a16="http://schemas.microsoft.com/office/drawing/2014/main" id="{EBB6E35A-51E4-E970-1BCF-D5F138D0FC6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677129" y="4373977"/>
            <a:ext cx="4949952" cy="110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07285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667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48"/>
  <p:tag name="ORIGINALWIDTH" val=" 1867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&#10;\begin{equation*}&#10;\color{KITblue}&#10;\lvert B_q^0(t) \rangle = g_+(t) \lvert B^0_q \rangle +  g_-(t) \frac{q}{p} \lvert \bar{B^0}_q \rangle&#10;\end{equation*}&#10;&#10;&#10;\end{document}"/>
  <p:tag name="IGUANATEXSIZE" val="16"/>
  <p:tag name="IGUANATEXCURSOR" val="250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06"/>
  <p:tag name="ORIGINALWIDTH" val=" 2370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&#10;\begin{equation*}&#10;\color{KITblue}&#10;\lvert g_\pm (t) \rvert^2 = \frac{e^{-\Gamma t}}{2} \left[ \text{cosh}\left(\frac{\Delta \Gamma t}{2}\right) \pm \text{cos}\left(\Delta M t\right ) \right]&#10;\end{equation*}&#10;&#10;&#10;\end{document}"/>
  <p:tag name="IGUANATEXSIZE" val="16"/>
  <p:tag name="IGUANATEXCURSOR" val="231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0mhIFwpgyv1DTwqZwNr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Ss2GlJlHbmPyY.Uao04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oCRC3McCYzY0NfvAwum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KE5yZqQ6m.PgaiL6X.s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9hQBhj333DBuD5eeQyi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V9jQzC4pjgB9tFNBMwh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3qWtSpEbddBxTqiwh8TL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h4r25dLYWtgNl9S0cd6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oNUuLxaiVcCMHRN6yeg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iMG3m38A2fWKCn.Bw5o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Wme1fEm_X4x0HB0msUa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92y.TKDAdwufl.6iW4sf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10"/>
  <p:tag name="ORIGINALWIDTH" val=" 2580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\Delta \Gamma \propto  \sum_{\alpha,\beta} \lambda_\alpha \lambda_\beta \left[ \color{KITpurple} \mathbf{H^{\alpha\beta}} \color{KITblue} \langle B\rvert Q \lvert \bar{B} \rangle + \color{KITpurple} \mathbf{\tilde{H}^{\alpha\beta}_S} \color{KITblue}  \langle B\rvert \tilde{Q}_S \lvert \bar{B} \rangle \right]&#10;\end{equation*}&#10;&#10;&#10;\end{document}"/>
  <p:tag name="IGUANATEXSIZE" val="16"/>
  <p:tag name="IGUANATEXCURSOR" val="496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48"/>
  <p:tag name="ORIGINALWIDTH" val=" 2189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\definecolor{KITlightblue}{RGB}{35, 161, 224}&#10;\definecolor{KITpurple}{RGB}{163, 16, 124}&#10;&#10;\begin{align*}&#10;\color{KITblue}&#10;\langle P_2 \rangle^{(1)} &amp; \color{KITblue} \sim (\bar{s} \gamma^{\mu_1} \gamma^{\mu_2} \gamma^{\mu_3} c_L)\, (\bar{c} \gamma_{\mu_1} \gamma_{\mu_2} \gamma_{\mu_3} b_L)\\&#10;&amp; \color{KITblue} \sim 16 \langle P_2 \rangle^\text{tree} + \langle E_2 \rangle^\text{tree}&#10;\end{align*}&#10;&#10;&#10;\end{document}"/>
  <p:tag name="IGUANATEXSIZE" val="16"/>
  <p:tag name="IGUANATEXCURSOR" val="401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99"/>
  <p:tag name="ORIGINALWIDTH" val=" 2110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\begin{pmatrix} \vec{C}_P^0 &amp; \vec{C}_E^0 \end{pmatrix} = \begin{pmatrix} \vec{C}_P &amp; \vec{C}_E \end{pmatrix} \begin{pmatrix} Z_{PP} &amp; Z_{PE}\\ Z_{EP} &amp; Z_{EE} \end{pmatrix}&#10;\end{equation*}&#10;&#10;&#10;\end{document}"/>
  <p:tag name="IGUANATEXSIZE" val="16"/>
  <p:tag name="IGUANATEXCURSOR" val="262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66"/>
  <p:tag name="ORIGINALWIDTH" val=" 1320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Z_{EP} = \alpha_s Z_{EP}^{(1,0)} + \mathcal{O}(\alpha_s^2)&#10;\end{equation*}&#10;&#10;&#10;\end{document}"/>
  <p:tag name="IGUANATEXSIZE" val="16"/>
  <p:tag name="IGUANATEXCURSOR" val="321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25"/>
  <p:tag name="ORIGINALWIDTH" val=" 1350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Z_{PE} = \frac{\alpha_s }{\epsilon} Z_{PE}^{(1,1)} + \mathcal{O}(\alpha_s^2)&#10;\end{equation*}&#10;&#10;&#10;\end{document}"/>
  <p:tag name="IGUANATEXSIZE" val="16"/>
  <p:tag name="IGUANATEXCURSOR" val="287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74"/>
  <p:tag name="ORIGINALWIDTH" val=" 1345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H_E \langle E \rangle^{(2)} \supset H_E \frac{\alpha_s^2}{\epsilon} \langle Q \rangle^{(0)}&#10;\end{equation*}&#10;&#10;&#10;\end{document}"/>
  <p:tag name="IGUANATEXSIZE" val="16"/>
  <p:tag name="IGUANATEXCURSOR" val="288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62"/>
  <p:tag name="ORIGINALWIDTH" val=" 605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\supset \quad \langle E^{(3)}_{1-4} \rangle&#10;\end{equation*}&#10;&#10;&#10;\end{document}"/>
  <p:tag name="IGUANATEXSIZE" val="16"/>
  <p:tag name="IGUANATEXCURSOR" val="277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681"/>
  <p:tag name="ORIGINALWIDTH" val=" 3045"/>
  <p:tag name="OUTPUTTYPE" val="PNG"/>
  <p:tag name="IGUANATEXVERSION" val="162"/>
  <p:tag name="LATEXADDIN" val="\documentclass{article}&#10;\usepackage{amsmath}&#10;\usepackage{braket}&#10;\usepackage{xcolor}&#10;\pagestyle{empty}&#10;\begin{document}&#10;&#10;\definecolor{KITblue}{RGB}{0, 45, 76}&#10;\definecolor{KITlightblue}{RGB}{35, 161, 224}&#10;\definecolor{KITpurple}{RGB}{163, 16, 124}&#10;&#10;\begin{align*}&#10;\color{KITblue}&#10; \bra{B_s} \widetilde Q_S (\mu_2) \ket{\bar B_s} &#10; &amp;&#10;\color{KITblue} \overset{\rm VIA}{=} \left( \frac{2}{N_c} - 1 \right)  \bra{B_s} \bar s \gamma_5 b \ket{0} \bra{0} &#10;  \bar s \gamma_5 b \ket{\bar B_s}\\&#10;  &amp;&#10;\color{KITblue} \overset{\phantom{\rm VIA}}{=} \left( 1- \frac{2}{N_c} \right) \frac{f_{B_s}^2 M_{B_s}^4}{\left[ m_b(\mu_2) +m_s(\mu_2)\right]^2}&#10;\end{align*}&#10;&#10;&#10;\end{document}"/>
  <p:tag name="IGUANATEXSIZE" val="16"/>
  <p:tag name="IGUANATEXCURSOR" val="349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41"/>
  <p:tag name="ORIGINALWIDTH" val=" 1490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\Delta\Gamma_s = {{(0.077 \pm 0.016)}} ~\mbox{ps}^{-1}&#10;\end{equation*}&#10;&#10;&#10;\end{document}"/>
  <p:tag name="IGUANATEXSIZE" val="20"/>
  <p:tag name="IGUANATEXCURSOR" val="298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41"/>
  <p:tag name="ORIGINALWIDTH" val=" 1395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a_{\text{fs}}^s = \left({2.28 \pm 0.14} \right) \times 10^{-5}&#10;\end{equation*}&#10;&#10;&#10;\end{document}"/>
  <p:tag name="IGUANATEXSIZE" val="20"/>
  <p:tag name="IGUANATEXCURSOR" val="292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41"/>
  <p:tag name="ORIGINALWIDTH" val=" 1744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\Delta\Gamma_d = {{(0.00211 \pm 0.00045)}} ~\mbox{ps}^{-1}&#10;\end{equation*}&#10;&#10;&#10;\end{document}"/>
  <p:tag name="IGUANATEXSIZE" val="20"/>
  <p:tag name="IGUANATEXCURSOR" val="302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44"/>
  <p:tag name="ORIGINALWIDTH" val=" 1514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a_{\text{fs}}^d = - \left({5.21 \pm 0.32} \right) \times 10^{-4}&#10;\end{equation*}&#10;&#10;&#10;\end{document}"/>
  <p:tag name="IGUANATEXSIZE" val="20"/>
  <p:tag name="IGUANATEXCURSOR" val="303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v0hDKyso8iaH25MsZv8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qh8w6tuJt.N7MwXleF3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5c5dnUSCUHZFMYEYn1ox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6y6B7kNz8Z.x1ZF.DDbg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4vQIBr5jhZi5fKw6tZad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RVtZ9PpH3tg.lb_WTr6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0X37hTlaVzx6kzkpcRtJ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3VVlgQD.KEq6Vbr6oOa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Nbz5vn_vGNGgm2kFyAZW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MR7rjFrSHviqj99LCGTd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0QcMdNXoVl.vkPe9uMT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KYsNPBeBkq95Fuyiiqq0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Fyu7tGVmJNFfg2WldOB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5UMjSfW0G93T061pcwzo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RLP9vG2UZSCt6X5izvn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59"/>
  <p:tag name="ORIGINALWIDTH" val=" 1294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&#10;\begin{equation*}&#10;\color{KITblue}&#10;\lvert B_\text{L,H} \rangle = p \lvert B^0_q \rangle \pm q \lvert \bar{B^0}_q \rangle&#10;\end{equation*}&#10;&#10;&#10;\end{document}"/>
  <p:tag name="IGUANATEXSIZE" val="16"/>
  <p:tag name="IGUANATEXCURSOR" val="191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11"/>
  <p:tag name="ORIGINALWIDTH" val=" 1934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a_{\rm fs}^d = \left[a\, \text{Im} \frac{\lambda_u^d}{\lambda_t^d} + b\, \text{Im} \frac{(\lambda_u^d)^2}{(\lambda_t^d)^2} \right]\times 10^{-4}&#10;\end{equation*}&#10;&#10;&#10;\end{document}"/>
  <p:tag name="IGUANATEXSIZE" val="20"/>
  <p:tag name="IGUANATEXCURSOR" val="407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11"/>
  <p:tag name="ORIGINALWIDTH" val=" 1258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\frac{\lambda_u^d}{\lambda_t^d} = \frac{1-\bar\rho - i \bar\eta}{(1-\bar\rho)^2+\bar\eta^2} - 1&#10;\end{equation*}&#10;&#10;&#10;\end{document}"/>
  <p:tag name="IGUANATEXSIZE" val="20"/>
  <p:tag name="IGUANATEXCURSOR" val="358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50"/>
  <p:tag name="ORIGINALWIDTH" val=" 1948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\definecolor{KITlightblue}{RGB}{35, 161, 224}&#10;\definecolor{KITpurple}{RGB}{163, 16, 124}&#10;&#10;\begin{align*}&#10;\color{KITblue}&#10;( a_{\rm fs}^d)^\text{exp} &amp; \color{KITblue} = -5 \times 10^{-4} \quad \text{(left bands)}\\&#10;\color{KITblue}( a_{\rm fs}^d)^\text{exp} &amp; \color{KITblue} = -1 \times 10^{-3} \quad \text{(right bands)}&#10;\end{align*}&#10;&#10;&#10;\end{document}"/>
  <p:tag name="IGUANATEXSIZE" val="20"/>
  <p:tag name="IGUANATEXCURSOR" val="352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08"/>
  <p:tag name="ORIGINALWIDTH" val=" 929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&#10;\begin{equation*}&#10;\color{KITblue}&#10;\Delta M = M_\text{H} - M_\text{L}&#10;\end{equation*}&#10;&#10;&#10;\end{document}"/>
  <p:tag name="IGUANATEXSIZE" val="16"/>
  <p:tag name="IGUANATEXCURSOR" val="208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08"/>
  <p:tag name="ORIGINALWIDTH" val=" 822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&#10;\begin{equation*}&#10;\color{KITblue}&#10;\Delta \Gamma = \Gamma_\text{L} - \Gamma_\text{H}.&#10;\end{equation*}&#10;&#10;&#10;\end{document}"/>
  <p:tag name="IGUANATEXSIZE" val="16"/>
  <p:tag name="IGUANATEXCURSOR" val="224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57"/>
  <p:tag name="ORIGINALWIDTH" val=" 212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&#10;\begin{equation*}&#10;\color{KITblue}&#10;\lvert B^0_q \rangle&#10;\end{equation*}&#10;&#10;&#10;\end{document}"/>
  <p:tag name="IGUANATEXSIZE" val="16"/>
  <p:tag name="IGUANATEXCURSOR" val="194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heme/theme1.xml><?xml version="1.0" encoding="utf-8"?>
<a:theme xmlns:a="http://schemas.openxmlformats.org/drawingml/2006/main" name="KIT">
  <a:themeElements>
    <a:clrScheme name="KIT">
      <a:dk1>
        <a:srgbClr val="002D4C"/>
      </a:dk1>
      <a:lt1>
        <a:srgbClr val="FFFFFF"/>
      </a:lt1>
      <a:dk2>
        <a:srgbClr val="DAE1E6"/>
      </a:dk2>
      <a:lt2>
        <a:srgbClr val="A8B9C4"/>
      </a:lt2>
      <a:accent1>
        <a:srgbClr val="009682"/>
      </a:accent1>
      <a:accent2>
        <a:srgbClr val="005A50"/>
      </a:accent2>
      <a:accent3>
        <a:srgbClr val="23A1E0"/>
      </a:accent3>
      <a:accent4>
        <a:srgbClr val="0C537E"/>
      </a:accent4>
      <a:accent5>
        <a:srgbClr val="8CB63C"/>
      </a:accent5>
      <a:accent6>
        <a:srgbClr val="276738"/>
      </a:accent6>
      <a:hlink>
        <a:srgbClr val="009682"/>
      </a:hlink>
      <a:folHlink>
        <a:srgbClr val="002D4C"/>
      </a:folHlink>
    </a:clrScheme>
    <a:fontScheme name="KIT">
      <a:majorFont>
        <a:latin typeface="Franklin Gothic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1"/>
        </a:solidFill>
        <a:ln w="3175">
          <a:solidFill>
            <a:schemeClr val="accent1"/>
          </a:solidFill>
        </a:ln>
      </a:spPr>
      <a:bodyPr wrap="square" lIns="144000" tIns="144000" rIns="144000" bIns="144000" rtlCol="0" anchor="ctr"/>
      <a:lstStyle>
        <a:defPPr algn="ctr">
          <a:defRPr sz="1400" b="1" dirty="0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80000" indent="-180000" algn="l" defTabSz="914347">
          <a:lnSpc>
            <a:spcPct val="110000"/>
          </a:lnSpc>
          <a:spcBef>
            <a:spcPts val="300"/>
          </a:spcBef>
          <a:spcAft>
            <a:spcPts val="300"/>
          </a:spcAft>
          <a:buClr>
            <a:schemeClr val="accent1"/>
          </a:buClr>
          <a:buSzPct val="90000"/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custClrLst>
    <a:custClr name="Schwarz">
      <a:srgbClr val="000000"/>
    </a:custClr>
    <a:custClr name="Pink">
      <a:srgbClr val="A3107C"/>
    </a:custClr>
    <a:custClr name="Orange">
      <a:srgbClr val="DF9B1B"/>
    </a:custClr>
    <a:custClr name="Gelb">
      <a:srgbClr val="FCE500"/>
    </a:custClr>
    <a:custClr name="Rot">
      <a:srgbClr val="D30015"/>
    </a:custClr>
    <a:custClr name="Braun">
      <a:srgbClr val="A7822E"/>
    </a:custClr>
  </a:custClrLst>
  <a:extLst>
    <a:ext uri="{05A4C25C-085E-4340-85A3-A5531E510DB2}">
      <thm15:themeFamily xmlns:thm15="http://schemas.microsoft.com/office/thememl/2012/main" name="KIT_Template_EN_06_EXP.potx" id="{9D79CB2B-911D-4C6F-9468-0737833AA29D}" vid="{B45BFACE-B4DC-43DC-87D8-5DEC4930479A}"/>
    </a:ext>
  </a:extLst>
</a:theme>
</file>

<file path=ppt/theme/theme2.xml><?xml version="1.0" encoding="utf-8"?>
<a:theme xmlns:a="http://schemas.openxmlformats.org/drawingml/2006/main" name="Office">
  <a:themeElements>
    <a:clrScheme name="KIT">
      <a:dk1>
        <a:srgbClr val="002D4C"/>
      </a:dk1>
      <a:lt1>
        <a:srgbClr val="FFFFFF"/>
      </a:lt1>
      <a:dk2>
        <a:srgbClr val="DAE1E6"/>
      </a:dk2>
      <a:lt2>
        <a:srgbClr val="A8B9C4"/>
      </a:lt2>
      <a:accent1>
        <a:srgbClr val="009682"/>
      </a:accent1>
      <a:accent2>
        <a:srgbClr val="005A50"/>
      </a:accent2>
      <a:accent3>
        <a:srgbClr val="23A1E0"/>
      </a:accent3>
      <a:accent4>
        <a:srgbClr val="0C537E"/>
      </a:accent4>
      <a:accent5>
        <a:srgbClr val="8CB63C"/>
      </a:accent5>
      <a:accent6>
        <a:srgbClr val="276738"/>
      </a:accent6>
      <a:hlink>
        <a:srgbClr val="009682"/>
      </a:hlink>
      <a:folHlink>
        <a:srgbClr val="002D4C"/>
      </a:folHlink>
    </a:clrScheme>
    <a:fontScheme name="KIT">
      <a:majorFont>
        <a:latin typeface="Franklin Gothic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1"/>
        </a:solidFill>
        <a:ln w="3175">
          <a:solidFill>
            <a:schemeClr val="accent1"/>
          </a:solidFill>
        </a:ln>
      </a:spPr>
      <a:bodyPr wrap="square" lIns="144000" tIns="144000" rIns="144000" bIns="144000" rtlCol="0" anchor="ctr"/>
      <a:lstStyle>
        <a:defPPr algn="ctr">
          <a:defRPr sz="1200" b="1" dirty="0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80000" indent="-180000" algn="l">
          <a:lnSpc>
            <a:spcPct val="110000"/>
          </a:lnSpc>
          <a:spcBef>
            <a:spcPts val="300"/>
          </a:spcBef>
          <a:spcAft>
            <a:spcPts val="300"/>
          </a:spcAft>
          <a:buClr>
            <a:schemeClr val="accent1"/>
          </a:buClr>
          <a:buFont typeface="Wingdings" panose="05000000000000000000" pitchFamily="2" charset="2"/>
          <a:buChar char="§"/>
          <a:defRPr sz="1200" dirty="0" err="1" smtClean="0">
            <a:solidFill>
              <a:srgbClr val="000000"/>
            </a:solidFill>
          </a:defRPr>
        </a:defPPr>
      </a:lstStyle>
    </a:txDef>
  </a:objectDefaults>
  <a:extraClrSchemeLst/>
  <a:custClrLst>
    <a:custClr name="Schwarz">
      <a:srgbClr val="000000"/>
    </a:custClr>
    <a:custClr name="Pink">
      <a:srgbClr val="A3107C"/>
    </a:custClr>
    <a:custClr name="Orange">
      <a:srgbClr val="DF9B1B"/>
    </a:custClr>
    <a:custClr name="Gelb">
      <a:srgbClr val="FCE500"/>
    </a:custClr>
    <a:custClr name="Rot">
      <a:srgbClr val="D30015"/>
    </a:custClr>
    <a:custClr name="Braun">
      <a:srgbClr val="A7822E"/>
    </a:custClr>
  </a:custClr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">
  <a:themeElements>
    <a:clrScheme name="KIT">
      <a:dk1>
        <a:srgbClr val="002D4C"/>
      </a:dk1>
      <a:lt1>
        <a:srgbClr val="FFFFFF"/>
      </a:lt1>
      <a:dk2>
        <a:srgbClr val="DAE1E6"/>
      </a:dk2>
      <a:lt2>
        <a:srgbClr val="A8B9C4"/>
      </a:lt2>
      <a:accent1>
        <a:srgbClr val="009682"/>
      </a:accent1>
      <a:accent2>
        <a:srgbClr val="005A50"/>
      </a:accent2>
      <a:accent3>
        <a:srgbClr val="23A1E0"/>
      </a:accent3>
      <a:accent4>
        <a:srgbClr val="0C537E"/>
      </a:accent4>
      <a:accent5>
        <a:srgbClr val="8CB63C"/>
      </a:accent5>
      <a:accent6>
        <a:srgbClr val="276738"/>
      </a:accent6>
      <a:hlink>
        <a:srgbClr val="009682"/>
      </a:hlink>
      <a:folHlink>
        <a:srgbClr val="002D4C"/>
      </a:folHlink>
    </a:clrScheme>
    <a:fontScheme name="KIT">
      <a:majorFont>
        <a:latin typeface="Franklin Gothic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1"/>
        </a:solidFill>
        <a:ln w="3175">
          <a:solidFill>
            <a:schemeClr val="accent1"/>
          </a:solidFill>
        </a:ln>
      </a:spPr>
      <a:bodyPr wrap="square" lIns="144000" tIns="144000" rIns="144000" bIns="144000" rtlCol="0" anchor="ctr"/>
      <a:lstStyle>
        <a:defPPr algn="ctr">
          <a:defRPr sz="1200" b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80000" indent="-180000" algn="l">
          <a:lnSpc>
            <a:spcPct val="110000"/>
          </a:lnSpc>
          <a:spcBef>
            <a:spcPts val="300"/>
          </a:spcBef>
          <a:spcAft>
            <a:spcPts val="300"/>
          </a:spcAft>
          <a:buClr>
            <a:schemeClr val="accent1"/>
          </a:buClr>
          <a:buFont typeface="Wingdings" panose="05000000000000000000" pitchFamily="2" charset="2"/>
          <a:buChar char="§"/>
          <a:defRPr sz="1200" dirty="0" err="1" smtClean="0">
            <a:solidFill>
              <a:srgbClr val="000000"/>
            </a:solidFill>
          </a:defRPr>
        </a:defPPr>
      </a:lstStyle>
    </a:txDef>
  </a:objectDefaults>
  <a:extraClrSchemeLst/>
  <a:custClrLst>
    <a:custClr name="Schwarz">
      <a:srgbClr val="000000"/>
    </a:custClr>
    <a:custClr name="Pink">
      <a:srgbClr val="A3107C"/>
    </a:custClr>
    <a:custClr name="Orange">
      <a:srgbClr val="DF9B1B"/>
    </a:custClr>
    <a:custClr name="Gelb">
      <a:srgbClr val="FCE500"/>
    </a:custClr>
    <a:custClr name="Rot">
      <a:srgbClr val="D30015"/>
    </a:custClr>
    <a:custClr name="Braun">
      <a:srgbClr val="A7822E"/>
    </a:custClr>
  </a:custClr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2E5FD0FACC1A441A3B98524628D82BB" ma:contentTypeVersion="18" ma:contentTypeDescription="Ein neues Dokument erstellen." ma:contentTypeScope="" ma:versionID="ca91d1d73b96296e36ac805fd617baf7">
  <xsd:schema xmlns:xsd="http://www.w3.org/2001/XMLSchema" xmlns:xs="http://www.w3.org/2001/XMLSchema" xmlns:p="http://schemas.microsoft.com/office/2006/metadata/properties" xmlns:ns3="81b2a3e8-42da-4da6-905d-11a8afbb605c" xmlns:ns4="a316b092-a2a1-4f3b-b455-46c1e19af03e" targetNamespace="http://schemas.microsoft.com/office/2006/metadata/properties" ma:root="true" ma:fieldsID="c25dfe43a6d077542e50f2e8cf508a91" ns3:_="" ns4:_="">
    <xsd:import namespace="81b2a3e8-42da-4da6-905d-11a8afbb605c"/>
    <xsd:import namespace="a316b092-a2a1-4f3b-b455-46c1e19af03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SearchProperties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2a3e8-42da-4da6-905d-11a8afbb605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16b092-a2a1-4f3b-b455-46c1e19af0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316b092-a2a1-4f3b-b455-46c1e19af03e" xsi:nil="true"/>
  </documentManagement>
</p:properties>
</file>

<file path=customXml/itemProps1.xml><?xml version="1.0" encoding="utf-8"?>
<ds:datastoreItem xmlns:ds="http://schemas.openxmlformats.org/officeDocument/2006/customXml" ds:itemID="{5E359DD4-3818-4294-9945-2CC7AB3D12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9D8DE2-2B91-453A-899A-5D9038445F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b2a3e8-42da-4da6-905d-11a8afbb605c"/>
    <ds:schemaRef ds:uri="a316b092-a2a1-4f3b-b455-46c1e19af0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F159617-DEC9-404F-99CE-1D26659791CE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a316b092-a2a1-4f3b-b455-46c1e19af03e"/>
    <ds:schemaRef ds:uri="81b2a3e8-42da-4da6-905d-11a8afbb605c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KIT_Template_EN_06_EXP</Template>
  <TotalTime>6491</TotalTime>
  <Words>1488</Words>
  <Application>Microsoft Macintosh PowerPoint</Application>
  <PresentationFormat>Widescreen</PresentationFormat>
  <Paragraphs>240</Paragraphs>
  <Slides>15</Slides>
  <Notes>8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Cambria Math</vt:lpstr>
      <vt:lpstr>Franklin Gothic Medium</vt:lpstr>
      <vt:lpstr>Microsoft Sans Serif</vt:lpstr>
      <vt:lpstr>Symbol</vt:lpstr>
      <vt:lpstr>Wingdings</vt:lpstr>
      <vt:lpstr>KIT</vt:lpstr>
      <vt:lpstr>think-cell Slide</vt:lpstr>
      <vt:lpstr>Full NNLO QCD Corrections to B Meson Mixing</vt:lpstr>
      <vt:lpstr>Motivation</vt:lpstr>
      <vt:lpstr>Neutral B mesons exhibit particle-antiparticle mixing.</vt:lpstr>
      <vt:lpstr>Why do we care about B meson mixing?</vt:lpstr>
      <vt:lpstr>Our goal is to reduce the uncertainty due to high-energy QCD corrections.</vt:lpstr>
      <vt:lpstr>Technicalities</vt:lpstr>
      <vt:lpstr>We can complete the calculation of                   by matching two different QCD amplitudes.</vt:lpstr>
      <vt:lpstr>Evanescent operators present a unique challenge in dimensional regularisation.</vt:lpstr>
      <vt:lpstr>Fierz symmetry must be obeyed and can be implemented through the correct choice of evanescent operators.</vt:lpstr>
      <vt:lpstr>Results</vt:lpstr>
      <vt:lpstr>We have calculated all NNLO contributions to       .</vt:lpstr>
      <vt:lpstr>With NNLO corrections,        and        can be calculated to high precision.</vt:lpstr>
      <vt:lpstr>A future measurement of       provides a strong constraint on the apex of the CKM triangle.</vt:lpstr>
      <vt:lpstr>Thank you for your attention!</vt:lpstr>
      <vt:lpstr>What are B mesons?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Mario Meinhard</dc:creator>
  <cp:lastModifiedBy>Pascal Reeck</cp:lastModifiedBy>
  <cp:revision>99</cp:revision>
  <dcterms:created xsi:type="dcterms:W3CDTF">2025-02-04T07:45:31Z</dcterms:created>
  <dcterms:modified xsi:type="dcterms:W3CDTF">2025-07-01T11:23:57Z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0x01010092E5FD0FACC1A441A3B98524628D82BB</vt:lpwstr>
  </property>
</Properties>
</file>